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handoutMasterIdLst>
    <p:handoutMasterId r:id="rId44"/>
  </p:handoutMasterIdLst>
  <p:sldIdLst>
    <p:sldId id="282" r:id="rId2"/>
    <p:sldId id="364" r:id="rId3"/>
    <p:sldId id="405" r:id="rId4"/>
    <p:sldId id="388" r:id="rId5"/>
    <p:sldId id="389" r:id="rId6"/>
    <p:sldId id="390" r:id="rId7"/>
    <p:sldId id="391" r:id="rId8"/>
    <p:sldId id="392" r:id="rId9"/>
    <p:sldId id="386" r:id="rId10"/>
    <p:sldId id="387" r:id="rId11"/>
    <p:sldId id="362" r:id="rId12"/>
    <p:sldId id="396" r:id="rId13"/>
    <p:sldId id="380" r:id="rId14"/>
    <p:sldId id="355" r:id="rId15"/>
    <p:sldId id="356" r:id="rId16"/>
    <p:sldId id="365" r:id="rId17"/>
    <p:sldId id="366" r:id="rId18"/>
    <p:sldId id="372" r:id="rId19"/>
    <p:sldId id="368" r:id="rId20"/>
    <p:sldId id="367" r:id="rId21"/>
    <p:sldId id="373" r:id="rId22"/>
    <p:sldId id="369" r:id="rId23"/>
    <p:sldId id="406" r:id="rId24"/>
    <p:sldId id="371" r:id="rId25"/>
    <p:sldId id="381" r:id="rId26"/>
    <p:sldId id="382" r:id="rId27"/>
    <p:sldId id="375" r:id="rId28"/>
    <p:sldId id="377" r:id="rId29"/>
    <p:sldId id="378" r:id="rId30"/>
    <p:sldId id="397" r:id="rId31"/>
    <p:sldId id="398" r:id="rId32"/>
    <p:sldId id="399" r:id="rId33"/>
    <p:sldId id="407" r:id="rId34"/>
    <p:sldId id="403" r:id="rId35"/>
    <p:sldId id="400" r:id="rId36"/>
    <p:sldId id="404" r:id="rId37"/>
    <p:sldId id="393" r:id="rId38"/>
    <p:sldId id="379" r:id="rId39"/>
    <p:sldId id="395" r:id="rId40"/>
    <p:sldId id="401" r:id="rId41"/>
    <p:sldId id="402" r:id="rId42"/>
  </p:sldIdLst>
  <p:sldSz cx="9144000" cy="6858000" type="screen4x3"/>
  <p:notesSz cx="9874250" cy="6797675"/>
  <p:defaultTextStyle>
    <a:defPPr>
      <a:defRPr lang="en-US"/>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7176" autoAdjust="0"/>
  </p:normalViewPr>
  <p:slideViewPr>
    <p:cSldViewPr>
      <p:cViewPr varScale="1">
        <p:scale>
          <a:sx n="110" d="100"/>
          <a:sy n="110" d="100"/>
        </p:scale>
        <p:origin x="1650"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8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4279918" cy="339884"/>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sz="quarter" idx="1"/>
          </p:nvPr>
        </p:nvSpPr>
        <p:spPr>
          <a:xfrm>
            <a:off x="5592027" y="2"/>
            <a:ext cx="4279918" cy="339884"/>
          </a:xfrm>
          <a:prstGeom prst="rect">
            <a:avLst/>
          </a:prstGeom>
        </p:spPr>
        <p:txBody>
          <a:bodyPr vert="horz" lIns="91440" tIns="45720" rIns="91440" bIns="45720" rtlCol="0"/>
          <a:lstStyle>
            <a:lvl1pPr algn="r">
              <a:defRPr sz="1200"/>
            </a:lvl1pPr>
          </a:lstStyle>
          <a:p>
            <a:fld id="{0958D145-3F61-4970-8B92-DDA610F3EB4F}" type="datetimeFigureOut">
              <a:rPr lang="ko-KR" altLang="en-US" smtClean="0"/>
              <a:t>2017-06-14</a:t>
            </a:fld>
            <a:endParaRPr lang="ko-KR" altLang="en-US" dirty="0"/>
          </a:p>
        </p:txBody>
      </p:sp>
      <p:sp>
        <p:nvSpPr>
          <p:cNvPr id="4" name="바닥글 개체 틀 3"/>
          <p:cNvSpPr>
            <a:spLocks noGrp="1"/>
          </p:cNvSpPr>
          <p:nvPr>
            <p:ph type="ftr" sz="quarter" idx="2"/>
          </p:nvPr>
        </p:nvSpPr>
        <p:spPr>
          <a:xfrm>
            <a:off x="0" y="6456701"/>
            <a:ext cx="4279918" cy="339884"/>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5592027" y="6456701"/>
            <a:ext cx="4279918" cy="339884"/>
          </a:xfrm>
          <a:prstGeom prst="rect">
            <a:avLst/>
          </a:prstGeom>
        </p:spPr>
        <p:txBody>
          <a:bodyPr vert="horz" lIns="91440" tIns="45720" rIns="91440" bIns="45720" rtlCol="0" anchor="b"/>
          <a:lstStyle>
            <a:lvl1pPr algn="r">
              <a:defRPr sz="1200"/>
            </a:lvl1pPr>
          </a:lstStyle>
          <a:p>
            <a:fld id="{B53206F8-01DD-4630-9B7B-A163676797E7}" type="slidenum">
              <a:rPr lang="ko-KR" altLang="en-US" smtClean="0"/>
              <a:t>‹#›</a:t>
            </a:fld>
            <a:endParaRPr lang="ko-KR" altLang="en-US" dirty="0"/>
          </a:p>
        </p:txBody>
      </p:sp>
    </p:spTree>
    <p:extLst>
      <p:ext uri="{BB962C8B-B14F-4D97-AF65-F5344CB8AC3E}">
        <p14:creationId xmlns:p14="http://schemas.microsoft.com/office/powerpoint/2010/main" val="280393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4279918" cy="339884"/>
          </a:xfrm>
          <a:prstGeom prst="rect">
            <a:avLst/>
          </a:prstGeom>
        </p:spPr>
        <p:txBody>
          <a:bodyPr vert="horz" lIns="91440" tIns="45720" rIns="91440" bIns="45720" rtlCol="0"/>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3" name="날짜 개체 틀 2"/>
          <p:cNvSpPr>
            <a:spLocks noGrp="1"/>
          </p:cNvSpPr>
          <p:nvPr>
            <p:ph type="dt" idx="1"/>
          </p:nvPr>
        </p:nvSpPr>
        <p:spPr>
          <a:xfrm>
            <a:off x="5592027" y="2"/>
            <a:ext cx="4279918" cy="339884"/>
          </a:xfrm>
          <a:prstGeom prst="rect">
            <a:avLst/>
          </a:prstGeom>
        </p:spPr>
        <p:txBody>
          <a:bodyPr vert="horz" lIns="91440" tIns="45720" rIns="91440" bIns="45720" rtlCol="0"/>
          <a:lstStyle>
            <a:lvl1pPr algn="r" fontAlgn="auto" latinLnBrk="0">
              <a:spcBef>
                <a:spcPts val="0"/>
              </a:spcBef>
              <a:spcAft>
                <a:spcPts val="0"/>
              </a:spcAft>
              <a:defRPr kumimoji="0" sz="1200">
                <a:latin typeface="+mn-lt"/>
                <a:ea typeface="+mn-ea"/>
              </a:defRPr>
            </a:lvl1pPr>
          </a:lstStyle>
          <a:p>
            <a:pPr>
              <a:defRPr/>
            </a:pPr>
            <a:fld id="{993E914D-5292-4E0C-9A21-703CD46AEF85}" type="datetimeFigureOut">
              <a:rPr lang="ko-KR" altLang="en-US"/>
              <a:pPr>
                <a:defRPr/>
              </a:pPr>
              <a:t>2017-06-14</a:t>
            </a:fld>
            <a:endParaRPr lang="ko-KR" altLang="en-US" dirty="0"/>
          </a:p>
        </p:txBody>
      </p:sp>
      <p:sp>
        <p:nvSpPr>
          <p:cNvPr id="4" name="슬라이드 이미지 개체 틀 3"/>
          <p:cNvSpPr>
            <a:spLocks noGrp="1" noRot="1" noChangeAspect="1"/>
          </p:cNvSpPr>
          <p:nvPr>
            <p:ph type="sldImg" idx="2"/>
          </p:nvPr>
        </p:nvSpPr>
        <p:spPr>
          <a:xfrm>
            <a:off x="3238500" y="509588"/>
            <a:ext cx="3397250" cy="2549525"/>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986965" y="3229445"/>
            <a:ext cx="7900322" cy="305895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456701"/>
            <a:ext cx="4279918" cy="339884"/>
          </a:xfrm>
          <a:prstGeom prst="rect">
            <a:avLst/>
          </a:prstGeom>
        </p:spPr>
        <p:txBody>
          <a:bodyPr vert="horz" lIns="91440" tIns="45720" rIns="91440" bIns="45720" rtlCol="0" anchor="b"/>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7" name="슬라이드 번호 개체 틀 6"/>
          <p:cNvSpPr>
            <a:spLocks noGrp="1"/>
          </p:cNvSpPr>
          <p:nvPr>
            <p:ph type="sldNum" sz="quarter" idx="5"/>
          </p:nvPr>
        </p:nvSpPr>
        <p:spPr>
          <a:xfrm>
            <a:off x="5592027" y="6456701"/>
            <a:ext cx="4279918" cy="339884"/>
          </a:xfrm>
          <a:prstGeom prst="rect">
            <a:avLst/>
          </a:prstGeom>
        </p:spPr>
        <p:txBody>
          <a:bodyPr vert="horz" lIns="91440" tIns="45720" rIns="91440" bIns="45720" rtlCol="0" anchor="b"/>
          <a:lstStyle>
            <a:lvl1pPr algn="r" fontAlgn="auto" latinLnBrk="0">
              <a:spcBef>
                <a:spcPts val="0"/>
              </a:spcBef>
              <a:spcAft>
                <a:spcPts val="0"/>
              </a:spcAft>
              <a:defRPr kumimoji="0" sz="1200">
                <a:latin typeface="+mn-lt"/>
                <a:ea typeface="+mn-ea"/>
              </a:defRPr>
            </a:lvl1pPr>
          </a:lstStyle>
          <a:p>
            <a:pPr>
              <a:defRPr/>
            </a:pPr>
            <a:fld id="{19EA3ECF-0238-4ED3-94B0-5264E6F3A85D}" type="slidenum">
              <a:rPr lang="ko-KR" altLang="en-US"/>
              <a:pPr>
                <a:defRPr/>
              </a:pPr>
              <a:t>‹#›</a:t>
            </a:fld>
            <a:endParaRPr lang="ko-KR" altLang="en-US" dirty="0"/>
          </a:p>
        </p:txBody>
      </p:sp>
    </p:spTree>
    <p:extLst>
      <p:ext uri="{BB962C8B-B14F-4D97-AF65-F5344CB8AC3E}">
        <p14:creationId xmlns:p14="http://schemas.microsoft.com/office/powerpoint/2010/main" val="1909531389"/>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35902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ctrTitle"/>
          </p:nvPr>
        </p:nvSpPr>
        <p:spPr>
          <a:xfrm>
            <a:off x="420624" y="3118104"/>
            <a:ext cx="7781544" cy="1470025"/>
          </a:xfrm>
        </p:spPr>
        <p:txBody>
          <a:bodyPr rtlCol="0" anchor="t">
            <a:normAutofit/>
          </a:bodyPr>
          <a:lstStyle>
            <a:lvl1pPr algn="r" defTabSz="914400" rtl="0" eaLnBrk="1" latinLnBrk="0" hangingPunct="1">
              <a:spcBef>
                <a:spcPct val="0"/>
              </a:spcBef>
              <a:buNone/>
              <a:defRPr lang="en-US" sz="4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Subtitle 2"/>
          <p:cNvSpPr>
            <a:spLocks noGrp="1"/>
          </p:cNvSpPr>
          <p:nvPr>
            <p:ph type="subTitle" idx="1"/>
          </p:nvPr>
        </p:nvSpPr>
        <p:spPr>
          <a:xfrm>
            <a:off x="0" y="2359152"/>
            <a:ext cx="8211312" cy="685800"/>
          </a:xfrm>
        </p:spPr>
        <p:txBody>
          <a:bodyPr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C0F61C63-DA39-4CD1-83BE-3D462E77D048}" type="datetimeFigureOut">
              <a:rPr lang="en-US" altLang="ko-KR"/>
              <a:pPr>
                <a:defRPr/>
              </a:pPr>
              <a:t>6/14/2017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86CA11FF-03D6-457B-9461-EFC9720B29DE}" type="slidenum">
              <a:rPr lang="en-US" altLang="ko-KR"/>
              <a:pPr>
                <a:defRPr/>
              </a:pPr>
              <a:t>‹#›</a:t>
            </a:fld>
            <a:endParaRPr lang="en-US" altLang="ko-KR" dirty="0"/>
          </a:p>
        </p:txBody>
      </p:sp>
    </p:spTree>
    <p:extLst>
      <p:ext uri="{BB962C8B-B14F-4D97-AF65-F5344CB8AC3E}">
        <p14:creationId xmlns:p14="http://schemas.microsoft.com/office/powerpoint/2010/main" val="4900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2FD99D42-7497-4BA5-9D6C-4AAE755F8654}" type="datetimeFigureOut">
              <a:rPr lang="en-US" altLang="ko-KR"/>
              <a:pPr>
                <a:defRPr/>
              </a:pPr>
              <a:t>6/14/2017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725041BC-D921-4362-9DAF-1EFA329D504C}" type="slidenum">
              <a:rPr lang="en-US" altLang="ko-KR"/>
              <a:pPr>
                <a:defRPr/>
              </a:pPr>
              <a:t>‹#›</a:t>
            </a:fld>
            <a:endParaRPr lang="en-US" altLang="ko-KR" dirty="0"/>
          </a:p>
        </p:txBody>
      </p:sp>
    </p:spTree>
    <p:extLst>
      <p:ext uri="{BB962C8B-B14F-4D97-AF65-F5344CB8AC3E}">
        <p14:creationId xmlns:p14="http://schemas.microsoft.com/office/powerpoint/2010/main" val="20455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ectangle 6"/>
          <p:cNvSpPr/>
          <p:nvPr userDrawn="1"/>
        </p:nvSpPr>
        <p:spPr bwMode="gray">
          <a:xfrm rot="5400000">
            <a:off x="4572000" y="2349500"/>
            <a:ext cx="6519863" cy="1811337"/>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6553200" y="6135688"/>
            <a:ext cx="987425" cy="722312"/>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8605838" y="1379538"/>
            <a:ext cx="539750" cy="146208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8604250" y="0"/>
            <a:ext cx="539750"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Vertical Title 1"/>
          <p:cNvSpPr>
            <a:spLocks noGrp="1"/>
          </p:cNvSpPr>
          <p:nvPr>
            <p:ph type="title" orient="vert"/>
          </p:nvPr>
        </p:nvSpPr>
        <p:spPr>
          <a:xfrm>
            <a:off x="6931152" y="274637"/>
            <a:ext cx="1673352" cy="585216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Date Placeholder 3"/>
          <p:cNvSpPr>
            <a:spLocks noGrp="1"/>
          </p:cNvSpPr>
          <p:nvPr>
            <p:ph type="dt" sz="half" idx="10"/>
          </p:nvPr>
        </p:nvSpPr>
        <p:spPr/>
        <p:txBody>
          <a:bodyPr/>
          <a:lstStyle>
            <a:lvl1pPr>
              <a:defRPr smtClean="0"/>
            </a:lvl1pPr>
          </a:lstStyle>
          <a:p>
            <a:pPr>
              <a:defRPr/>
            </a:pPr>
            <a:fld id="{9BEA0896-9478-4294-8E35-68E34F60EDEC}" type="datetimeFigureOut">
              <a:rPr lang="en-US" altLang="ko-KR"/>
              <a:pPr>
                <a:defRPr/>
              </a:pPr>
              <a:t>6/14/2017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9C5E03FF-AA99-4373-B27C-B026F1875CF9}" type="slidenum">
              <a:rPr lang="en-US" altLang="ko-KR"/>
              <a:pPr>
                <a:defRPr/>
              </a:pPr>
              <a:t>‹#›</a:t>
            </a:fld>
            <a:endParaRPr lang="en-US" altLang="ko-KR" dirty="0"/>
          </a:p>
        </p:txBody>
      </p:sp>
    </p:spTree>
    <p:extLst>
      <p:ext uri="{BB962C8B-B14F-4D97-AF65-F5344CB8AC3E}">
        <p14:creationId xmlns:p14="http://schemas.microsoft.com/office/powerpoint/2010/main" val="227108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D198FB71-ED1F-41CD-94F6-D4DBE5960FC2}" type="datetimeFigureOut">
              <a:rPr lang="en-US" altLang="ko-KR"/>
              <a:pPr>
                <a:defRPr/>
              </a:pPr>
              <a:t>6/14/2017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4B9E592C-AD8F-4534-B360-0ADA75B68A2A}" type="slidenum">
              <a:rPr lang="en-US" altLang="ko-KR"/>
              <a:pPr>
                <a:defRPr/>
              </a:pPr>
              <a:t>‹#›</a:t>
            </a:fld>
            <a:endParaRPr lang="en-US" altLang="ko-KR" dirty="0"/>
          </a:p>
        </p:txBody>
      </p:sp>
    </p:spTree>
    <p:extLst>
      <p:ext uri="{BB962C8B-B14F-4D97-AF65-F5344CB8AC3E}">
        <p14:creationId xmlns:p14="http://schemas.microsoft.com/office/powerpoint/2010/main" val="1269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구역 머리글">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67017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Text Placeholder 2"/>
          <p:cNvSpPr>
            <a:spLocks noGrp="1"/>
          </p:cNvSpPr>
          <p:nvPr>
            <p:ph type="body" idx="1"/>
          </p:nvPr>
        </p:nvSpPr>
        <p:spPr>
          <a:xfrm>
            <a:off x="3511296" y="3044952"/>
            <a:ext cx="4690872" cy="740664"/>
          </a:xfrm>
        </p:spPr>
        <p:txBody>
          <a:bodyPr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11" name="Title 10"/>
          <p:cNvSpPr>
            <a:spLocks noGrp="1"/>
          </p:cNvSpPr>
          <p:nvPr>
            <p:ph type="title"/>
          </p:nvPr>
        </p:nvSpPr>
        <p:spPr>
          <a:xfrm>
            <a:off x="457200" y="3813048"/>
            <a:ext cx="7772400" cy="1143000"/>
          </a:xfrm>
        </p:spPr>
        <p:txBody>
          <a:bodyPr rtlCol="0">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1B7E5300-5FEE-4A5E-A343-57FF8E474C71}" type="datetimeFigureOut">
              <a:rPr lang="en-US" altLang="ko-KR"/>
              <a:pPr>
                <a:defRPr/>
              </a:pPr>
              <a:t>6/14/2017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41FC7D83-25E0-4BB8-893B-9121833E225F}" type="slidenum">
              <a:rPr lang="en-US" altLang="ko-KR"/>
              <a:pPr>
                <a:defRPr/>
              </a:pPr>
              <a:t>‹#›</a:t>
            </a:fld>
            <a:endParaRPr lang="en-US" altLang="ko-KR" dirty="0"/>
          </a:p>
        </p:txBody>
      </p:sp>
    </p:spTree>
    <p:extLst>
      <p:ext uri="{BB962C8B-B14F-4D97-AF65-F5344CB8AC3E}">
        <p14:creationId xmlns:p14="http://schemas.microsoft.com/office/powerpoint/2010/main" val="408135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0"/>
          </p:nvPr>
        </p:nvSpPr>
        <p:spPr/>
        <p:txBody>
          <a:bodyPr/>
          <a:lstStyle>
            <a:lvl1pPr>
              <a:defRPr/>
            </a:lvl1pPr>
          </a:lstStyle>
          <a:p>
            <a:pPr>
              <a:defRPr/>
            </a:pPr>
            <a:fld id="{203A0D28-13FA-49F2-8DFC-A972E295BFB1}" type="datetimeFigureOut">
              <a:rPr lang="en-US" altLang="ko-KR"/>
              <a:pPr>
                <a:defRPr/>
              </a:pPr>
              <a:t>6/14/2017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9C847C2D-5FF0-490E-AF53-DD16BFEDBE16}" type="slidenum">
              <a:rPr lang="en-US" altLang="ko-KR"/>
              <a:pPr>
                <a:defRPr/>
              </a:pPr>
              <a:t>‹#›</a:t>
            </a:fld>
            <a:endParaRPr lang="en-US" altLang="ko-KR" dirty="0"/>
          </a:p>
        </p:txBody>
      </p:sp>
    </p:spTree>
    <p:extLst>
      <p:ext uri="{BB962C8B-B14F-4D97-AF65-F5344CB8AC3E}">
        <p14:creationId xmlns:p14="http://schemas.microsoft.com/office/powerpoint/2010/main" val="162067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645025" y="1627632"/>
            <a:ext cx="4041775"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3"/>
          <p:cNvSpPr>
            <a:spLocks noGrp="1"/>
          </p:cNvSpPr>
          <p:nvPr>
            <p:ph type="dt" sz="half" idx="10"/>
          </p:nvPr>
        </p:nvSpPr>
        <p:spPr/>
        <p:txBody>
          <a:bodyPr/>
          <a:lstStyle>
            <a:lvl1pPr>
              <a:defRPr/>
            </a:lvl1pPr>
          </a:lstStyle>
          <a:p>
            <a:pPr>
              <a:defRPr/>
            </a:pPr>
            <a:fld id="{CED8CA30-1FB4-4EC0-BB50-92688CDEA103}" type="datetimeFigureOut">
              <a:rPr lang="en-US" altLang="ko-KR"/>
              <a:pPr>
                <a:defRPr/>
              </a:pPr>
              <a:t>6/14/2017</a:t>
            </a:fld>
            <a:endParaRPr lang="en-US" altLang="ko-KR" dirty="0"/>
          </a:p>
        </p:txBody>
      </p:sp>
      <p:sp>
        <p:nvSpPr>
          <p:cNvPr id="8" name="Footer Placeholder 4"/>
          <p:cNvSpPr>
            <a:spLocks noGrp="1"/>
          </p:cNvSpPr>
          <p:nvPr>
            <p:ph type="ftr" sz="quarter" idx="11"/>
          </p:nvPr>
        </p:nvSpPr>
        <p:spPr/>
        <p:txBody>
          <a:bodyPr/>
          <a:lstStyle>
            <a:lvl1pPr>
              <a:defRPr/>
            </a:lvl1pPr>
          </a:lstStyle>
          <a:p>
            <a:pPr>
              <a:defRPr/>
            </a:pPr>
            <a:endParaRPr lang="en-US" altLang="ko-KR" dirty="0"/>
          </a:p>
        </p:txBody>
      </p:sp>
      <p:sp>
        <p:nvSpPr>
          <p:cNvPr id="9" name="Slide Number Placeholder 5"/>
          <p:cNvSpPr>
            <a:spLocks noGrp="1"/>
          </p:cNvSpPr>
          <p:nvPr>
            <p:ph type="sldNum" sz="quarter" idx="12"/>
          </p:nvPr>
        </p:nvSpPr>
        <p:spPr/>
        <p:txBody>
          <a:bodyPr/>
          <a:lstStyle>
            <a:lvl1pPr>
              <a:defRPr/>
            </a:lvl1pPr>
          </a:lstStyle>
          <a:p>
            <a:pPr>
              <a:defRPr/>
            </a:pPr>
            <a:fld id="{D8D50927-0A0A-4892-8044-5326362313B3}" type="slidenum">
              <a:rPr lang="en-US" altLang="ko-KR"/>
              <a:pPr>
                <a:defRPr/>
              </a:pPr>
              <a:t>‹#›</a:t>
            </a:fld>
            <a:endParaRPr lang="en-US" altLang="ko-KR" dirty="0"/>
          </a:p>
        </p:txBody>
      </p:sp>
    </p:spTree>
    <p:extLst>
      <p:ext uri="{BB962C8B-B14F-4D97-AF65-F5344CB8AC3E}">
        <p14:creationId xmlns:p14="http://schemas.microsoft.com/office/powerpoint/2010/main" val="27839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3" name="Rectangle 5"/>
          <p:cNvSpPr/>
          <p:nvPr userDrawn="1"/>
        </p:nvSpPr>
        <p:spPr>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6"/>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title"/>
          </p:nvPr>
        </p:nvSpPr>
        <p:spPr/>
        <p:txBody>
          <a:bodyPr rtlCol="0">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7" name="Date Placeholder 2"/>
          <p:cNvSpPr>
            <a:spLocks noGrp="1"/>
          </p:cNvSpPr>
          <p:nvPr>
            <p:ph type="dt" sz="half" idx="10"/>
          </p:nvPr>
        </p:nvSpPr>
        <p:spPr/>
        <p:txBody>
          <a:bodyPr/>
          <a:lstStyle>
            <a:lvl1pPr>
              <a:defRPr smtClean="0"/>
            </a:lvl1pPr>
          </a:lstStyle>
          <a:p>
            <a:pPr>
              <a:defRPr/>
            </a:pPr>
            <a:fld id="{0BC95FE4-E7E8-4BAD-9D51-3FA36E3B038A}" type="datetimeFigureOut">
              <a:rPr lang="en-US" altLang="ko-KR"/>
              <a:pPr>
                <a:defRPr/>
              </a:pPr>
              <a:t>6/14/2017</a:t>
            </a:fld>
            <a:endParaRPr lang="en-US" altLang="ko-KR" dirty="0"/>
          </a:p>
        </p:txBody>
      </p:sp>
      <p:sp>
        <p:nvSpPr>
          <p:cNvPr id="8" name="Footer Placeholder 3"/>
          <p:cNvSpPr>
            <a:spLocks noGrp="1"/>
          </p:cNvSpPr>
          <p:nvPr>
            <p:ph type="ftr" sz="quarter" idx="11"/>
          </p:nvPr>
        </p:nvSpPr>
        <p:spPr/>
        <p:txBody>
          <a:bodyPr/>
          <a:lstStyle>
            <a:lvl1pPr>
              <a:defRPr smtClean="0"/>
            </a:lvl1pPr>
          </a:lstStyle>
          <a:p>
            <a:pPr>
              <a:defRPr/>
            </a:pPr>
            <a:endParaRPr lang="en-US" altLang="ko-KR" dirty="0"/>
          </a:p>
        </p:txBody>
      </p:sp>
      <p:sp>
        <p:nvSpPr>
          <p:cNvPr id="9" name="Slide Number Placeholder 4"/>
          <p:cNvSpPr>
            <a:spLocks noGrp="1"/>
          </p:cNvSpPr>
          <p:nvPr>
            <p:ph type="sldNum" sz="quarter" idx="12"/>
          </p:nvPr>
        </p:nvSpPr>
        <p:spPr/>
        <p:txBody>
          <a:bodyPr/>
          <a:lstStyle>
            <a:lvl1pPr>
              <a:defRPr smtClean="0"/>
            </a:lvl1pPr>
          </a:lstStyle>
          <a:p>
            <a:pPr>
              <a:defRPr/>
            </a:pPr>
            <a:fld id="{02C5D31F-F50C-4C69-AE3B-672DD7464E10}" type="slidenum">
              <a:rPr lang="en-US" altLang="ko-KR"/>
              <a:pPr>
                <a:defRPr/>
              </a:pPr>
              <a:t>‹#›</a:t>
            </a:fld>
            <a:endParaRPr lang="en-US" altLang="ko-KR" dirty="0"/>
          </a:p>
        </p:txBody>
      </p:sp>
    </p:spTree>
    <p:extLst>
      <p:ext uri="{BB962C8B-B14F-4D97-AF65-F5344CB8AC3E}">
        <p14:creationId xmlns:p14="http://schemas.microsoft.com/office/powerpoint/2010/main" val="1960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ectangle 10"/>
          <p:cNvSpPr/>
          <p:nvPr userDrawn="1"/>
        </p:nvSpPr>
        <p:spPr bwMode="gray">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Rectangle 11"/>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12"/>
          <p:cNvSpPr/>
          <p:nvPr userDrawn="1"/>
        </p:nvSpPr>
        <p:spPr bwMode="gray">
          <a:xfrm>
            <a:off x="0"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13"/>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14"/>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15"/>
          <p:cNvSpPr/>
          <p:nvPr userDrawn="1"/>
        </p:nvSpPr>
        <p:spPr bwMode="gray">
          <a:xfrm>
            <a:off x="8842375"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Date Placeholder 1"/>
          <p:cNvSpPr>
            <a:spLocks noGrp="1"/>
          </p:cNvSpPr>
          <p:nvPr>
            <p:ph type="dt" sz="half" idx="10"/>
          </p:nvPr>
        </p:nvSpPr>
        <p:spPr/>
        <p:txBody>
          <a:bodyPr/>
          <a:lstStyle>
            <a:lvl1pPr>
              <a:defRPr smtClean="0"/>
            </a:lvl1pPr>
          </a:lstStyle>
          <a:p>
            <a:pPr>
              <a:defRPr/>
            </a:pPr>
            <a:fld id="{7DBA2287-A19B-43DB-AC94-A6E013692543}" type="datetimeFigureOut">
              <a:rPr lang="en-US" altLang="ko-KR"/>
              <a:pPr>
                <a:defRPr/>
              </a:pPr>
              <a:t>6/14/2017</a:t>
            </a:fld>
            <a:endParaRPr lang="en-US" altLang="ko-KR" dirty="0"/>
          </a:p>
        </p:txBody>
      </p:sp>
      <p:sp>
        <p:nvSpPr>
          <p:cNvPr id="9" name="Footer Placeholder 2"/>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3"/>
          <p:cNvSpPr>
            <a:spLocks noGrp="1"/>
          </p:cNvSpPr>
          <p:nvPr>
            <p:ph type="sldNum" sz="quarter" idx="12"/>
          </p:nvPr>
        </p:nvSpPr>
        <p:spPr/>
        <p:txBody>
          <a:bodyPr/>
          <a:lstStyle>
            <a:lvl1pPr>
              <a:defRPr smtClean="0"/>
            </a:lvl1pPr>
          </a:lstStyle>
          <a:p>
            <a:pPr>
              <a:defRPr/>
            </a:pPr>
            <a:fld id="{F15E7A1E-8363-419C-A981-4E49ED8C7583}" type="slidenum">
              <a:rPr lang="en-US" altLang="ko-KR"/>
              <a:pPr>
                <a:defRPr/>
              </a:pPr>
              <a:t>‹#›</a:t>
            </a:fld>
            <a:endParaRPr lang="en-US" altLang="ko-KR" dirty="0"/>
          </a:p>
        </p:txBody>
      </p:sp>
    </p:spTree>
    <p:extLst>
      <p:ext uri="{BB962C8B-B14F-4D97-AF65-F5344CB8AC3E}">
        <p14:creationId xmlns:p14="http://schemas.microsoft.com/office/powerpoint/2010/main" val="30071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rtlCol="0">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Content Placeholder 8"/>
          <p:cNvSpPr>
            <a:spLocks noGrp="1"/>
          </p:cNvSpPr>
          <p:nvPr>
            <p:ph sz="quarter" idx="13"/>
          </p:nvPr>
        </p:nvSpPr>
        <p:spPr>
          <a:xfrm>
            <a:off x="457200" y="1645920"/>
            <a:ext cx="4800600" cy="448056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4"/>
          </p:nvPr>
        </p:nvSpPr>
        <p:spPr/>
        <p:txBody>
          <a:bodyPr/>
          <a:lstStyle>
            <a:lvl1pPr>
              <a:defRPr/>
            </a:lvl1pPr>
          </a:lstStyle>
          <a:p>
            <a:pPr>
              <a:defRPr/>
            </a:pPr>
            <a:fld id="{3E20CAA7-E52F-4B75-89F8-22124F4CDC38}" type="datetimeFigureOut">
              <a:rPr lang="en-US" altLang="ko-KR"/>
              <a:pPr>
                <a:defRPr/>
              </a:pPr>
              <a:t>6/14/2017</a:t>
            </a:fld>
            <a:endParaRPr lang="en-US" altLang="ko-KR" dirty="0"/>
          </a:p>
        </p:txBody>
      </p:sp>
      <p:sp>
        <p:nvSpPr>
          <p:cNvPr id="6" name="Footer Placeholder 4"/>
          <p:cNvSpPr>
            <a:spLocks noGrp="1"/>
          </p:cNvSpPr>
          <p:nvPr>
            <p:ph type="ftr" sz="quarter" idx="15"/>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6"/>
          </p:nvPr>
        </p:nvSpPr>
        <p:spPr/>
        <p:txBody>
          <a:bodyPr/>
          <a:lstStyle>
            <a:lvl1pPr>
              <a:defRPr/>
            </a:lvl1pPr>
          </a:lstStyle>
          <a:p>
            <a:pPr>
              <a:defRPr/>
            </a:pPr>
            <a:fld id="{ACA391DD-18A5-4F6A-BA57-CAFDE3958CF2}" type="slidenum">
              <a:rPr lang="en-US" altLang="ko-KR"/>
              <a:pPr>
                <a:defRPr/>
              </a:pPr>
              <a:t>‹#›</a:t>
            </a:fld>
            <a:endParaRPr lang="en-US" altLang="ko-KR" dirty="0"/>
          </a:p>
        </p:txBody>
      </p:sp>
    </p:spTree>
    <p:extLst>
      <p:ext uri="{BB962C8B-B14F-4D97-AF65-F5344CB8AC3E}">
        <p14:creationId xmlns:p14="http://schemas.microsoft.com/office/powerpoint/2010/main" val="208086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dirty="0"/>
              <a:t>그림을 추가하려면 아이콘을 클릭하십시오</a:t>
            </a:r>
            <a:endParaRPr lang="en-US" noProof="0" dirty="0"/>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pPr>
              <a:defRPr/>
            </a:pPr>
            <a:fld id="{3CFE69F5-B7FA-4AC0-AF69-0F71DCC38AF2}" type="datetimeFigureOut">
              <a:rPr lang="en-US" altLang="ko-KR"/>
              <a:pPr>
                <a:defRPr/>
              </a:pPr>
              <a:t>6/14/2017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AB48E20E-5F6B-4A91-A3CF-81E1147DAAB2}" type="slidenum">
              <a:rPr lang="en-US" altLang="ko-KR"/>
              <a:pPr>
                <a:defRPr/>
              </a:pPr>
              <a:t>‹#›</a:t>
            </a:fld>
            <a:endParaRPr lang="en-US" altLang="ko-KR" dirty="0"/>
          </a:p>
        </p:txBody>
      </p:sp>
    </p:spTree>
    <p:extLst>
      <p:ext uri="{BB962C8B-B14F-4D97-AF65-F5344CB8AC3E}">
        <p14:creationId xmlns:p14="http://schemas.microsoft.com/office/powerpoint/2010/main" val="5413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0" y="401638"/>
            <a:ext cx="8686800" cy="109855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Rectangle 7"/>
          <p:cNvSpPr/>
          <p:nvPr/>
        </p:nvSpPr>
        <p:spPr bwMode="gray">
          <a:xfrm>
            <a:off x="8166100" y="996950"/>
            <a:ext cx="977900" cy="89535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9" name="Rectangle 8"/>
          <p:cNvSpPr/>
          <p:nvPr/>
        </p:nvSpPr>
        <p:spPr bwMode="gray">
          <a:xfrm>
            <a:off x="1782763" y="0"/>
            <a:ext cx="1947862" cy="5397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 name="Rectangle 9"/>
          <p:cNvSpPr/>
          <p:nvPr/>
        </p:nvSpPr>
        <p:spPr bwMode="gray">
          <a:xfrm>
            <a:off x="0" y="0"/>
            <a:ext cx="2432050" cy="5397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30" name="Title Placeholder 1"/>
          <p:cNvSpPr>
            <a:spLocks noGrp="1"/>
          </p:cNvSpPr>
          <p:nvPr>
            <p:ph type="title"/>
          </p:nvPr>
        </p:nvSpPr>
        <p:spPr bwMode="auto">
          <a:xfrm>
            <a:off x="457200" y="539750"/>
            <a:ext cx="82296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Date Placeholder 3"/>
          <p:cNvSpPr>
            <a:spLocks noGrp="1"/>
          </p:cNvSpPr>
          <p:nvPr>
            <p:ph type="dt" sz="half" idx="2"/>
          </p:nvPr>
        </p:nvSpPr>
        <p:spPr>
          <a:xfrm>
            <a:off x="457200" y="6537325"/>
            <a:ext cx="2133600" cy="247650"/>
          </a:xfrm>
          <a:prstGeom prst="rect">
            <a:avLst/>
          </a:prstGeom>
        </p:spPr>
        <p:txBody>
          <a:bodyPr vert="horz" wrap="square" lIns="91440" tIns="45720" rIns="91440" bIns="45720" numCol="1" anchor="ctr" anchorCtr="0" compatLnSpc="1">
            <a:prstTxWarp prst="textNoShape">
              <a:avLst/>
            </a:prstTxWarp>
          </a:bodyPr>
          <a:lstStyle>
            <a:lvl1pPr latinLnBrk="0">
              <a:defRPr kumimoji="0" sz="1200" smtClean="0">
                <a:solidFill>
                  <a:srgbClr val="898989"/>
                </a:solidFill>
                <a:latin typeface="Tw Cen MT" pitchFamily="34" charset="0"/>
                <a:ea typeface="굴림" charset="-127"/>
              </a:defRPr>
            </a:lvl1pPr>
          </a:lstStyle>
          <a:p>
            <a:pPr>
              <a:defRPr/>
            </a:pPr>
            <a:fld id="{A8A4CDAF-F56B-4897-8A18-3A8E285DBAFA}" type="datetimeFigureOut">
              <a:rPr lang="en-US" altLang="ko-KR"/>
              <a:pPr>
                <a:defRPr/>
              </a:pPr>
              <a:t>6/14/2017</a:t>
            </a:fld>
            <a:endParaRPr lang="en-US" altLang="ko-KR" dirty="0"/>
          </a:p>
        </p:txBody>
      </p:sp>
      <p:sp>
        <p:nvSpPr>
          <p:cNvPr id="5" name="Footer Placeholder 4"/>
          <p:cNvSpPr>
            <a:spLocks noGrp="1"/>
          </p:cNvSpPr>
          <p:nvPr>
            <p:ph type="ftr" sz="quarter" idx="3"/>
          </p:nvPr>
        </p:nvSpPr>
        <p:spPr>
          <a:xfrm>
            <a:off x="5870575" y="6537325"/>
            <a:ext cx="2895600" cy="247650"/>
          </a:xfrm>
          <a:prstGeom prst="rect">
            <a:avLst/>
          </a:prstGeom>
        </p:spPr>
        <p:txBody>
          <a:bodyPr vert="horz" wrap="square" lIns="91440" tIns="45720" rIns="91440" bIns="45720" numCol="1" anchor="ctr" anchorCtr="0" compatLnSpc="1">
            <a:prstTxWarp prst="textNoShape">
              <a:avLst/>
            </a:prstTxWarp>
          </a:bodyPr>
          <a:lstStyle>
            <a:lvl1pPr algn="r" latinLnBrk="0">
              <a:defRPr kumimoji="0" sz="1200" smtClean="0">
                <a:solidFill>
                  <a:srgbClr val="898989"/>
                </a:solidFill>
                <a:latin typeface="Tw Cen MT" pitchFamily="34" charset="0"/>
                <a:ea typeface="굴림" charset="-127"/>
              </a:defRPr>
            </a:lvl1pPr>
          </a:lstStyle>
          <a:p>
            <a:pPr>
              <a:defRPr/>
            </a:pPr>
            <a:endParaRPr lang="en-US" altLang="ko-KR" dirty="0"/>
          </a:p>
        </p:txBody>
      </p:sp>
      <p:sp>
        <p:nvSpPr>
          <p:cNvPr id="6" name="Slide Number Placeholder 5"/>
          <p:cNvSpPr>
            <a:spLocks noGrp="1"/>
          </p:cNvSpPr>
          <p:nvPr>
            <p:ph type="sldNum" sz="quarter" idx="4"/>
          </p:nvPr>
        </p:nvSpPr>
        <p:spPr>
          <a:xfrm>
            <a:off x="3502025" y="6537325"/>
            <a:ext cx="2133600" cy="247650"/>
          </a:xfrm>
          <a:prstGeom prst="rect">
            <a:avLst/>
          </a:prstGeom>
        </p:spPr>
        <p:txBody>
          <a:bodyPr vert="horz" wrap="square" lIns="91440" tIns="45720" rIns="91440" bIns="45720" numCol="1" anchor="ctr" anchorCtr="0" compatLnSpc="1">
            <a:prstTxWarp prst="textNoShape">
              <a:avLst/>
            </a:prstTxWarp>
          </a:bodyPr>
          <a:lstStyle>
            <a:lvl1pPr algn="ctr" latinLnBrk="0">
              <a:defRPr kumimoji="0" sz="1200" smtClean="0">
                <a:solidFill>
                  <a:srgbClr val="898989"/>
                </a:solidFill>
                <a:latin typeface="Tw Cen MT" pitchFamily="34" charset="0"/>
                <a:ea typeface="굴림" charset="-127"/>
              </a:defRPr>
            </a:lvl1pPr>
          </a:lstStyle>
          <a:p>
            <a:pPr>
              <a:defRPr/>
            </a:pPr>
            <a:fld id="{37911D5C-7600-4BC7-9FF1-4DEE66882D3A}" type="slidenum">
              <a:rPr lang="en-US" altLang="ko-KR"/>
              <a:pPr>
                <a:defRPr/>
              </a:pPr>
              <a:t>‹#›</a:t>
            </a:fld>
            <a:endParaRPr lang="en-US" altLang="ko-KR" dirty="0"/>
          </a:p>
        </p:txBody>
      </p:sp>
    </p:spTree>
  </p:cSld>
  <p:clrMap bg1="lt1" tx1="dk1" bg2="lt2" tx2="dk2" accent1="accent1" accent2="accent2" accent3="accent3" accent4="accent4" accent5="accent5" accent6="accent6" hlink="hlink" folHlink="folHlink"/>
  <p:sldLayoutIdLst>
    <p:sldLayoutId id="2147483699" r:id="rId1"/>
    <p:sldLayoutId id="2147483693" r:id="rId2"/>
    <p:sldLayoutId id="2147483700" r:id="rId3"/>
    <p:sldLayoutId id="2147483694" r:id="rId4"/>
    <p:sldLayoutId id="2147483695" r:id="rId5"/>
    <p:sldLayoutId id="2147483701" r:id="rId6"/>
    <p:sldLayoutId id="2147483702" r:id="rId7"/>
    <p:sldLayoutId id="2147483696" r:id="rId8"/>
    <p:sldLayoutId id="2147483697" r:id="rId9"/>
    <p:sldLayoutId id="2147483698" r:id="rId10"/>
    <p:sldLayoutId id="2147483703" r:id="rId11"/>
  </p:sldLayoutIdLst>
  <p:txStyles>
    <p:titleStyle>
      <a:lvl1pPr algn="ctr" rtl="0" eaLnBrk="0" fontAlgn="base" latinLnBrk="1" hangingPunct="0">
        <a:spcBef>
          <a:spcPct val="0"/>
        </a:spcBef>
        <a:spcAft>
          <a:spcPct val="0"/>
        </a:spcAft>
        <a:defRPr sz="4400" kern="12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Tw Cen MT" pitchFamily="34" charset="0"/>
        </a:defRPr>
      </a:lvl2pPr>
      <a:lvl3pPr algn="ctr" rtl="0" eaLnBrk="0" fontAlgn="base" latinLnBrk="1" hangingPunct="0">
        <a:spcBef>
          <a:spcPct val="0"/>
        </a:spcBef>
        <a:spcAft>
          <a:spcPct val="0"/>
        </a:spcAft>
        <a:defRPr sz="4400">
          <a:solidFill>
            <a:schemeClr val="tx2"/>
          </a:solidFill>
          <a:latin typeface="Tw Cen MT" pitchFamily="34" charset="0"/>
        </a:defRPr>
      </a:lvl3pPr>
      <a:lvl4pPr algn="ctr" rtl="0" eaLnBrk="0" fontAlgn="base" latinLnBrk="1" hangingPunct="0">
        <a:spcBef>
          <a:spcPct val="0"/>
        </a:spcBef>
        <a:spcAft>
          <a:spcPct val="0"/>
        </a:spcAft>
        <a:defRPr sz="4400">
          <a:solidFill>
            <a:schemeClr val="tx2"/>
          </a:solidFill>
          <a:latin typeface="Tw Cen MT" pitchFamily="34" charset="0"/>
        </a:defRPr>
      </a:lvl4pPr>
      <a:lvl5pPr algn="ctr" rtl="0" eaLnBrk="0" fontAlgn="base" latinLnBrk="1" hangingPunct="0">
        <a:spcBef>
          <a:spcPct val="0"/>
        </a:spcBef>
        <a:spcAft>
          <a:spcPct val="0"/>
        </a:spcAft>
        <a:defRPr sz="4400">
          <a:solidFill>
            <a:schemeClr val="tx2"/>
          </a:solidFill>
          <a:latin typeface="Tw Cen MT" pitchFamily="34" charset="0"/>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rtl="0" eaLnBrk="0" fontAlgn="base" latinLnBrk="1" hangingPunct="0">
        <a:spcBef>
          <a:spcPct val="20000"/>
        </a:spcBef>
        <a:spcAft>
          <a:spcPct val="0"/>
        </a:spcAft>
        <a:buClr>
          <a:schemeClr val="accent1"/>
        </a:buClr>
        <a:buSzPct val="90000"/>
        <a:buFont typeface="Wingdings 3" pitchFamily="18" charset="2"/>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lr>
          <a:srgbClr val="9BBB59"/>
        </a:buClr>
        <a:buSzPct val="90000"/>
        <a:buFont typeface="Wingdings 3" pitchFamily="18" charset="2"/>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lr>
          <a:srgbClr val="8064A2"/>
        </a:buClr>
        <a:buSzPct val="90000"/>
        <a:buFont typeface="Wingdings 3" pitchFamily="18" charset="2"/>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lr>
          <a:srgbClr val="AA5E74"/>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20624" y="3118104"/>
            <a:ext cx="8615872" cy="1470025"/>
          </a:xfrm>
        </p:spPr>
        <p:txBody>
          <a:bodyPr>
            <a:normAutofit fontScale="90000"/>
          </a:bodyPr>
          <a:lstStyle/>
          <a:p>
            <a:r>
              <a:rPr lang="en-US" altLang="ko-KR" dirty="0"/>
              <a:t>Lecture 6 CUDA Global Memory</a:t>
            </a:r>
            <a:br>
              <a:rPr lang="en-US" altLang="ko-KR" dirty="0"/>
            </a:br>
            <a:endParaRPr lang="ko-KR" altLang="en-US" dirty="0"/>
          </a:p>
        </p:txBody>
      </p:sp>
      <p:sp>
        <p:nvSpPr>
          <p:cNvPr id="3" name="부제목 2"/>
          <p:cNvSpPr>
            <a:spLocks noGrp="1"/>
          </p:cNvSpPr>
          <p:nvPr>
            <p:ph type="subTitle" idx="1"/>
          </p:nvPr>
        </p:nvSpPr>
        <p:spPr/>
        <p:txBody>
          <a:bodyPr>
            <a:normAutofit fontScale="92500" lnSpcReduction="10000"/>
          </a:bodyPr>
          <a:lstStyle/>
          <a:p>
            <a:r>
              <a:rPr lang="en-US" altLang="ko-KR" dirty="0"/>
              <a:t>Kyu Ho Park</a:t>
            </a:r>
          </a:p>
          <a:p>
            <a:r>
              <a:rPr lang="en-US" altLang="ko-KR" dirty="0"/>
              <a:t>Mar. 21, 2017</a:t>
            </a:r>
            <a:endParaRPr lang="ko-KR" altLang="en-US" dirty="0"/>
          </a:p>
        </p:txBody>
      </p:sp>
    </p:spTree>
    <p:extLst>
      <p:ext uri="{BB962C8B-B14F-4D97-AF65-F5344CB8AC3E}">
        <p14:creationId xmlns:p14="http://schemas.microsoft.com/office/powerpoint/2010/main" val="113193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Advantage of the unrolling loop?</a:t>
            </a:r>
            <a:endParaRPr lang="ko-KR" altLang="en-US" sz="3600" dirty="0"/>
          </a:p>
        </p:txBody>
      </p:sp>
      <p:sp>
        <p:nvSpPr>
          <p:cNvPr id="3" name="내용 개체 틀 2"/>
          <p:cNvSpPr>
            <a:spLocks noGrp="1"/>
          </p:cNvSpPr>
          <p:nvPr>
            <p:ph idx="1"/>
          </p:nvPr>
        </p:nvSpPr>
        <p:spPr/>
        <p:txBody>
          <a:bodyPr/>
          <a:lstStyle/>
          <a:p>
            <a:r>
              <a:rPr lang="en-US" altLang="ko-KR" sz="2400" dirty="0"/>
              <a:t>In the unrolled loop, the condition </a:t>
            </a:r>
            <a:r>
              <a:rPr lang="en-US" altLang="ko-KR" sz="2400" dirty="0" err="1"/>
              <a:t>i</a:t>
            </a:r>
            <a:r>
              <a:rPr lang="en-US" altLang="ko-KR" sz="2400" dirty="0"/>
              <a:t>&lt;100 is only checked 25 times instead of 100 times.</a:t>
            </a:r>
          </a:p>
          <a:p>
            <a:r>
              <a:rPr lang="en-US" altLang="ko-KR" sz="2400" dirty="0"/>
              <a:t>The reads and writes performed in each statement of each loop are independent, the memory operations can be issued simultaneously by the CPU.</a:t>
            </a:r>
          </a:p>
          <a:p>
            <a:r>
              <a:rPr lang="en-US" altLang="ko-KR" sz="2400" dirty="0"/>
              <a:t>Unrolling in CUDA, more concurrent operations are added to the pipeline leading to higher saturation of instruction and memory bandwidth. This provides the warp scheduler with more eligible warps that can help hide instruction or memory latency.</a:t>
            </a:r>
            <a:endParaRPr lang="ko-KR" altLang="en-US" sz="2400" dirty="0"/>
          </a:p>
        </p:txBody>
      </p:sp>
    </p:spTree>
    <p:extLst>
      <p:ext uri="{BB962C8B-B14F-4D97-AF65-F5344CB8AC3E}">
        <p14:creationId xmlns:p14="http://schemas.microsoft.com/office/powerpoint/2010/main" val="1572394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552" y="44624"/>
            <a:ext cx="8229600" cy="960438"/>
          </a:xfrm>
        </p:spPr>
        <p:txBody>
          <a:bodyPr/>
          <a:lstStyle/>
          <a:p>
            <a:r>
              <a:rPr lang="en-US" altLang="ko-KR" dirty="0" err="1"/>
              <a:t>Perforemance</a:t>
            </a:r>
            <a:r>
              <a:rPr lang="en-US" altLang="ko-KR" dirty="0"/>
              <a:t> </a:t>
            </a:r>
            <a:r>
              <a:rPr lang="en-US" altLang="ko-KR" dirty="0" err="1"/>
              <a:t>Tuning:Unrolling</a:t>
            </a:r>
            <a:r>
              <a:rPr lang="en-US" altLang="ko-KR" dirty="0"/>
              <a:t> loops</a:t>
            </a:r>
            <a:endParaRPr lang="ko-KR" altLang="en-US" dirty="0"/>
          </a:p>
        </p:txBody>
      </p:sp>
      <p:sp>
        <p:nvSpPr>
          <p:cNvPr id="3" name="내용 개체 틀 2"/>
          <p:cNvSpPr>
            <a:spLocks noGrp="1"/>
          </p:cNvSpPr>
          <p:nvPr>
            <p:ph idx="1"/>
          </p:nvPr>
        </p:nvSpPr>
        <p:spPr>
          <a:xfrm>
            <a:off x="323528" y="1196752"/>
            <a:ext cx="8686800" cy="5472608"/>
          </a:xfrm>
        </p:spPr>
        <p:txBody>
          <a:bodyPr/>
          <a:lstStyle/>
          <a:p>
            <a:r>
              <a:rPr lang="en-US" altLang="ko-KR" sz="2000" dirty="0"/>
              <a:t>__global__ void </a:t>
            </a:r>
            <a:r>
              <a:rPr lang="en-US" altLang="ko-KR" sz="2000" dirty="0" err="1"/>
              <a:t>readOffset</a:t>
            </a:r>
            <a:r>
              <a:rPr lang="en-US" altLang="ko-KR" sz="2000" dirty="0"/>
              <a:t>(float *A, float *B, float *C, </a:t>
            </a:r>
            <a:r>
              <a:rPr lang="en-US" altLang="ko-KR" sz="2000" dirty="0" err="1"/>
              <a:t>const</a:t>
            </a:r>
            <a:r>
              <a:rPr lang="en-US" altLang="ko-KR" sz="2000" dirty="0"/>
              <a:t> </a:t>
            </a:r>
            <a:r>
              <a:rPr lang="en-US" altLang="ko-KR" sz="2000" dirty="0" err="1"/>
              <a:t>int</a:t>
            </a:r>
            <a:r>
              <a:rPr lang="en-US" altLang="ko-KR" sz="2000" dirty="0"/>
              <a:t> n, </a:t>
            </a:r>
            <a:r>
              <a:rPr lang="en-US" altLang="ko-KR" sz="2000" dirty="0" err="1"/>
              <a:t>int</a:t>
            </a:r>
            <a:r>
              <a:rPr lang="en-US" altLang="ko-KR" sz="2000" dirty="0"/>
              <a:t> offset) {</a:t>
            </a:r>
          </a:p>
          <a:p>
            <a:pPr marL="0" indent="0">
              <a:buNone/>
            </a:pPr>
            <a:r>
              <a:rPr lang="en-US" altLang="ko-KR" sz="2000" dirty="0"/>
              <a:t>	unsigned </a:t>
            </a:r>
            <a:r>
              <a:rPr lang="en-US" altLang="ko-KR" sz="2000" dirty="0" err="1"/>
              <a:t>int</a:t>
            </a:r>
            <a:r>
              <a:rPr lang="en-US" altLang="ko-KR" sz="2000" dirty="0"/>
              <a:t> </a:t>
            </a:r>
            <a:r>
              <a:rPr lang="en-US" altLang="ko-KR" sz="2000" dirty="0" err="1"/>
              <a:t>i</a:t>
            </a:r>
            <a:r>
              <a:rPr lang="en-US" altLang="ko-KR" sz="2000" dirty="0"/>
              <a:t>=</a:t>
            </a:r>
            <a:r>
              <a:rPr lang="en-US" altLang="ko-KR" sz="2000" dirty="0" err="1"/>
              <a:t>blockIdx.x</a:t>
            </a:r>
            <a:r>
              <a:rPr lang="en-US" altLang="ko-KR" sz="2000" dirty="0"/>
              <a:t> * </a:t>
            </a:r>
            <a:r>
              <a:rPr lang="en-US" altLang="ko-KR" sz="2000" dirty="0" err="1"/>
              <a:t>blockDim.x</a:t>
            </a:r>
            <a:r>
              <a:rPr lang="en-US" altLang="ko-KR" sz="2000" dirty="0"/>
              <a:t> + </a:t>
            </a:r>
            <a:r>
              <a:rPr lang="en-US" altLang="ko-KR" sz="2000" dirty="0" err="1"/>
              <a:t>threadIdx.x</a:t>
            </a:r>
            <a:r>
              <a:rPr lang="en-US" altLang="ko-KR" sz="2000" dirty="0"/>
              <a:t>;</a:t>
            </a:r>
          </a:p>
          <a:p>
            <a:pPr marL="0" indent="0">
              <a:buNone/>
            </a:pPr>
            <a:r>
              <a:rPr lang="en-US" altLang="ko-KR" sz="2000" dirty="0"/>
              <a:t>	unsigned </a:t>
            </a:r>
            <a:r>
              <a:rPr lang="en-US" altLang="ko-KR" sz="2000" dirty="0" err="1"/>
              <a:t>int</a:t>
            </a:r>
            <a:r>
              <a:rPr lang="en-US" altLang="ko-KR" sz="2000" dirty="0"/>
              <a:t> k= </a:t>
            </a:r>
            <a:r>
              <a:rPr lang="en-US" altLang="ko-KR" sz="2000" dirty="0" err="1"/>
              <a:t>i</a:t>
            </a:r>
            <a:r>
              <a:rPr lang="en-US" altLang="ko-KR" sz="2000" dirty="0"/>
              <a:t> + offset;</a:t>
            </a:r>
          </a:p>
          <a:p>
            <a:pPr marL="0" indent="0">
              <a:buNone/>
            </a:pPr>
            <a:r>
              <a:rPr lang="en-US" altLang="ko-KR" sz="2000" dirty="0"/>
              <a:t>	if( k&lt;n) C[</a:t>
            </a:r>
            <a:r>
              <a:rPr lang="en-US" altLang="ko-KR" sz="2000" dirty="0" err="1"/>
              <a:t>i</a:t>
            </a:r>
            <a:r>
              <a:rPr lang="en-US" altLang="ko-KR" sz="2000" dirty="0"/>
              <a:t>] =A[k] + B[k];</a:t>
            </a:r>
          </a:p>
          <a:p>
            <a:pPr marL="0" indent="0">
              <a:buNone/>
            </a:pPr>
            <a:r>
              <a:rPr lang="en-US" altLang="ko-KR" sz="2000" dirty="0"/>
              <a:t>}</a:t>
            </a:r>
            <a:endParaRPr lang="ko-KR" altLang="en-US" sz="2000" dirty="0"/>
          </a:p>
          <a:p>
            <a:r>
              <a:rPr lang="en-US" altLang="ko-KR" sz="2000" dirty="0"/>
              <a:t>__global__ void readOffsetUnroll4(float *A, float *B, float *C, </a:t>
            </a:r>
            <a:r>
              <a:rPr lang="en-US" altLang="ko-KR" sz="2000" dirty="0" err="1"/>
              <a:t>const</a:t>
            </a:r>
            <a:r>
              <a:rPr lang="en-US" altLang="ko-KR" sz="2000" dirty="0"/>
              <a:t> </a:t>
            </a:r>
            <a:r>
              <a:rPr lang="en-US" altLang="ko-KR" sz="2000" dirty="0" err="1"/>
              <a:t>int</a:t>
            </a:r>
            <a:r>
              <a:rPr lang="en-US" altLang="ko-KR" sz="2000" dirty="0"/>
              <a:t> n,</a:t>
            </a:r>
          </a:p>
          <a:p>
            <a:pPr marL="0" indent="0">
              <a:buNone/>
            </a:pPr>
            <a:r>
              <a:rPr lang="en-US" altLang="ko-KR" sz="2000" dirty="0"/>
              <a:t>	</a:t>
            </a:r>
            <a:r>
              <a:rPr lang="en-US" altLang="ko-KR" sz="2000" dirty="0" err="1"/>
              <a:t>int</a:t>
            </a:r>
            <a:r>
              <a:rPr lang="ko-KR" altLang="en-US" sz="2000" dirty="0"/>
              <a:t> </a:t>
            </a:r>
            <a:r>
              <a:rPr lang="en-US" altLang="ko-KR" sz="2000" dirty="0"/>
              <a:t>offset){</a:t>
            </a:r>
          </a:p>
          <a:p>
            <a:pPr marL="0" indent="0">
              <a:buNone/>
            </a:pPr>
            <a:r>
              <a:rPr lang="en-US" altLang="ko-KR" sz="2000" dirty="0"/>
              <a:t>	unsigned </a:t>
            </a:r>
            <a:r>
              <a:rPr lang="en-US" altLang="ko-KR" sz="2000" dirty="0" err="1"/>
              <a:t>int</a:t>
            </a:r>
            <a:r>
              <a:rPr lang="en-US" altLang="ko-KR" sz="2000" dirty="0"/>
              <a:t> </a:t>
            </a:r>
            <a:r>
              <a:rPr lang="en-US" altLang="ko-KR" sz="2000" dirty="0" err="1"/>
              <a:t>i</a:t>
            </a:r>
            <a:r>
              <a:rPr lang="en-US" altLang="ko-KR" sz="2000" dirty="0"/>
              <a:t>=</a:t>
            </a:r>
            <a:r>
              <a:rPr lang="en-US" altLang="ko-KR" sz="2000" dirty="0" err="1"/>
              <a:t>blockIdx.x</a:t>
            </a:r>
            <a:r>
              <a:rPr lang="en-US" altLang="ko-KR" sz="2000" dirty="0"/>
              <a:t>*</a:t>
            </a:r>
            <a:r>
              <a:rPr lang="en-US" altLang="ko-KR" sz="2000" dirty="0" err="1"/>
              <a:t>blockDim.x</a:t>
            </a:r>
            <a:r>
              <a:rPr lang="en-US" altLang="ko-KR" sz="2000" dirty="0"/>
              <a:t> *4 + </a:t>
            </a:r>
            <a:r>
              <a:rPr lang="en-US" altLang="ko-KR" sz="2000" dirty="0" err="1"/>
              <a:t>threadIdx.x</a:t>
            </a:r>
            <a:r>
              <a:rPr lang="en-US" altLang="ko-KR" sz="2000" dirty="0"/>
              <a:t>;</a:t>
            </a:r>
          </a:p>
          <a:p>
            <a:pPr marL="0" indent="0">
              <a:buNone/>
            </a:pPr>
            <a:r>
              <a:rPr lang="en-US" altLang="ko-KR" sz="2000" dirty="0"/>
              <a:t>	unsigned </a:t>
            </a:r>
            <a:r>
              <a:rPr lang="en-US" altLang="ko-KR" sz="2000" dirty="0" err="1"/>
              <a:t>int</a:t>
            </a:r>
            <a:r>
              <a:rPr lang="en-US" altLang="ko-KR" sz="2000" dirty="0"/>
              <a:t> k = </a:t>
            </a:r>
            <a:r>
              <a:rPr lang="en-US" altLang="ko-KR" sz="2000" dirty="0" err="1"/>
              <a:t>i</a:t>
            </a:r>
            <a:r>
              <a:rPr lang="en-US" altLang="ko-KR" sz="2000" dirty="0"/>
              <a:t> + offset;</a:t>
            </a:r>
          </a:p>
          <a:p>
            <a:pPr marL="0" indent="0">
              <a:buNone/>
            </a:pPr>
            <a:r>
              <a:rPr lang="en-US" altLang="ko-KR" sz="2000" dirty="0"/>
              <a:t>	if(k+3*</a:t>
            </a:r>
            <a:r>
              <a:rPr lang="en-US" altLang="ko-KR" sz="2000" dirty="0" err="1"/>
              <a:t>blockDim.x</a:t>
            </a:r>
            <a:r>
              <a:rPr lang="en-US" altLang="ko-KR" sz="2000" dirty="0"/>
              <a:t>&lt;n) {</a:t>
            </a:r>
          </a:p>
          <a:p>
            <a:pPr marL="0" indent="0">
              <a:buNone/>
            </a:pPr>
            <a:r>
              <a:rPr lang="en-US" altLang="ko-KR" sz="2000" dirty="0"/>
              <a:t>		C[</a:t>
            </a:r>
            <a:r>
              <a:rPr lang="en-US" altLang="ko-KR" sz="2000" dirty="0" err="1"/>
              <a:t>i</a:t>
            </a:r>
            <a:r>
              <a:rPr lang="en-US" altLang="ko-KR" sz="2000" dirty="0"/>
              <a:t>]=A[k] +B[k];</a:t>
            </a:r>
          </a:p>
          <a:p>
            <a:pPr marL="0" indent="0">
              <a:buNone/>
            </a:pPr>
            <a:r>
              <a:rPr lang="en-US" altLang="ko-KR" sz="2000" dirty="0"/>
              <a:t>		C[</a:t>
            </a:r>
            <a:r>
              <a:rPr lang="en-US" altLang="ko-KR" sz="2000" dirty="0" err="1"/>
              <a:t>i</a:t>
            </a:r>
            <a:r>
              <a:rPr lang="en-US" altLang="ko-KR" sz="2000" dirty="0"/>
              <a:t> + </a:t>
            </a:r>
            <a:r>
              <a:rPr lang="en-US" altLang="ko-KR" sz="2000" dirty="0" err="1"/>
              <a:t>blockDim.x</a:t>
            </a:r>
            <a:r>
              <a:rPr lang="en-US" altLang="ko-KR" sz="2000" dirty="0"/>
              <a:t>]	=A[</a:t>
            </a:r>
            <a:r>
              <a:rPr lang="en-US" altLang="ko-KR" sz="2000" dirty="0" err="1"/>
              <a:t>k+blockDim.x</a:t>
            </a:r>
            <a:r>
              <a:rPr lang="en-US" altLang="ko-KR" sz="2000" dirty="0"/>
              <a:t>] + B[</a:t>
            </a:r>
            <a:r>
              <a:rPr lang="en-US" altLang="ko-KR" sz="2000" dirty="0" err="1"/>
              <a:t>k+blockDim.x</a:t>
            </a:r>
            <a:r>
              <a:rPr lang="en-US" altLang="ko-KR" sz="2000" dirty="0"/>
              <a:t>];</a:t>
            </a:r>
          </a:p>
          <a:p>
            <a:pPr marL="0" indent="0">
              <a:buNone/>
            </a:pPr>
            <a:r>
              <a:rPr lang="en-US" altLang="ko-KR" sz="2000" dirty="0"/>
              <a:t>		C[</a:t>
            </a:r>
            <a:r>
              <a:rPr lang="en-US" altLang="ko-KR" sz="2000" dirty="0" err="1"/>
              <a:t>i</a:t>
            </a:r>
            <a:r>
              <a:rPr lang="en-US" altLang="ko-KR" sz="2000" dirty="0"/>
              <a:t>+ 2*</a:t>
            </a:r>
            <a:r>
              <a:rPr lang="en-US" altLang="ko-KR" sz="2000" dirty="0" err="1"/>
              <a:t>blockDim.x</a:t>
            </a:r>
            <a:r>
              <a:rPr lang="en-US" altLang="ko-KR" sz="2000" dirty="0"/>
              <a:t>]=A[k+2*</a:t>
            </a:r>
            <a:r>
              <a:rPr lang="en-US" altLang="ko-KR" sz="2000" dirty="0" err="1"/>
              <a:t>blockDim.x</a:t>
            </a:r>
            <a:r>
              <a:rPr lang="en-US" altLang="ko-KR" sz="2000" dirty="0"/>
              <a:t>]+B[k+2*</a:t>
            </a:r>
            <a:r>
              <a:rPr lang="en-US" altLang="ko-KR" sz="2000" dirty="0" err="1"/>
              <a:t>blockDim.x</a:t>
            </a:r>
            <a:r>
              <a:rPr lang="en-US" altLang="ko-KR" sz="2000" dirty="0"/>
              <a:t>];</a:t>
            </a:r>
          </a:p>
          <a:p>
            <a:pPr marL="0" indent="0">
              <a:buNone/>
            </a:pPr>
            <a:r>
              <a:rPr lang="en-US" altLang="ko-KR" sz="2000" dirty="0"/>
              <a:t>		C[</a:t>
            </a:r>
            <a:r>
              <a:rPr lang="en-US" altLang="ko-KR" sz="2000" dirty="0" err="1"/>
              <a:t>i</a:t>
            </a:r>
            <a:r>
              <a:rPr lang="en-US" altLang="ko-KR" sz="2000" dirty="0"/>
              <a:t>+ 3*</a:t>
            </a:r>
            <a:r>
              <a:rPr lang="en-US" altLang="ko-KR" sz="2000" dirty="0" err="1"/>
              <a:t>blockDim.x</a:t>
            </a:r>
            <a:r>
              <a:rPr lang="en-US" altLang="ko-KR" sz="2000" dirty="0"/>
              <a:t>]=A[k+3*block*</a:t>
            </a:r>
            <a:r>
              <a:rPr lang="en-US" altLang="ko-KR" sz="2000" dirty="0" err="1"/>
              <a:t>Dim.x</a:t>
            </a:r>
            <a:r>
              <a:rPr lang="en-US" altLang="ko-KR" sz="2000" dirty="0"/>
              <a:t>]+B[k+3*</a:t>
            </a:r>
            <a:r>
              <a:rPr lang="en-US" altLang="ko-KR" sz="2000" dirty="0" err="1"/>
              <a:t>blockDim.x</a:t>
            </a:r>
            <a:r>
              <a:rPr lang="en-US" altLang="ko-KR" sz="2000" dirty="0"/>
              <a:t>];</a:t>
            </a:r>
          </a:p>
          <a:p>
            <a:pPr marL="0" indent="0">
              <a:buNone/>
            </a:pPr>
            <a:r>
              <a:rPr lang="en-US" altLang="ko-KR" sz="2000" dirty="0"/>
              <a:t>	}</a:t>
            </a:r>
          </a:p>
          <a:p>
            <a:pPr marL="0" indent="0">
              <a:buNone/>
            </a:pPr>
            <a:r>
              <a:rPr lang="en-US" altLang="ko-KR" sz="2000" dirty="0"/>
              <a:t>}</a:t>
            </a:r>
            <a:endParaRPr lang="ko-KR" altLang="en-US" sz="2000" dirty="0"/>
          </a:p>
        </p:txBody>
      </p:sp>
    </p:spTree>
    <p:extLst>
      <p:ext uri="{BB962C8B-B14F-4D97-AF65-F5344CB8AC3E}">
        <p14:creationId xmlns:p14="http://schemas.microsoft.com/office/powerpoint/2010/main" val="727251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6" y="2996952"/>
            <a:ext cx="5250180" cy="3604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6632"/>
            <a:ext cx="91440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7846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L1 cache enabled  Performance</a:t>
            </a:r>
            <a:endParaRPr lang="ko-KR"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4083" y="2636912"/>
            <a:ext cx="8281404"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8803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Matrix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898127008"/>
              </p:ext>
            </p:extLst>
          </p:nvPr>
        </p:nvGraphicFramePr>
        <p:xfrm>
          <a:off x="899592" y="2492896"/>
          <a:ext cx="2232248" cy="2088231"/>
        </p:xfrm>
        <a:graphic>
          <a:graphicData uri="http://schemas.openxmlformats.org/drawingml/2006/table">
            <a:tbl>
              <a:tblPr firstRow="1" bandRow="1">
                <a:tableStyleId>{5C22544A-7EE6-4342-B048-85BDC9FD1C3A}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58062">
                  <a:extLst>
                    <a:ext uri="{9D8B030D-6E8A-4147-A177-3AD203B41FA5}">
                      <a16:colId xmlns:a16="http://schemas.microsoft.com/office/drawing/2014/main" val="20002"/>
                    </a:ext>
                  </a:extLst>
                </a:gridCol>
                <a:gridCol w="558062">
                  <a:extLst>
                    <a:ext uri="{9D8B030D-6E8A-4147-A177-3AD203B41FA5}">
                      <a16:colId xmlns:a16="http://schemas.microsoft.com/office/drawing/2014/main" val="20003"/>
                    </a:ext>
                  </a:extLst>
                </a:gridCol>
              </a:tblGrid>
              <a:tr h="696077">
                <a:tc>
                  <a:txBody>
                    <a:bodyPr/>
                    <a:lstStyle/>
                    <a:p>
                      <a:pPr latinLnBrk="1"/>
                      <a:r>
                        <a:rPr lang="en-US" altLang="ko-KR" dirty="0"/>
                        <a:t>0</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0"/>
                  </a:ext>
                </a:extLst>
              </a:tr>
              <a:tr h="696077">
                <a:tc>
                  <a:txBody>
                    <a:bodyPr/>
                    <a:lstStyle/>
                    <a:p>
                      <a:pPr latinLnBrk="1"/>
                      <a:r>
                        <a:rPr lang="en-US" altLang="ko-KR" dirty="0"/>
                        <a:t>4</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7</a:t>
                      </a:r>
                      <a:endParaRPr lang="ko-KR" altLang="en-US" dirty="0"/>
                    </a:p>
                  </a:txBody>
                  <a:tcPr/>
                </a:tc>
                <a:extLst>
                  <a:ext uri="{0D108BD9-81ED-4DB2-BD59-A6C34878D82A}">
                    <a16:rowId xmlns:a16="http://schemas.microsoft.com/office/drawing/2014/main" val="10001"/>
                  </a:ext>
                </a:extLst>
              </a:tr>
              <a:tr h="696077">
                <a:tc>
                  <a:txBody>
                    <a:bodyPr/>
                    <a:lstStyle/>
                    <a:p>
                      <a:pPr latinLnBrk="1"/>
                      <a:r>
                        <a:rPr lang="en-US" altLang="ko-KR" dirty="0"/>
                        <a:t>8</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1398564314"/>
              </p:ext>
            </p:extLst>
          </p:nvPr>
        </p:nvGraphicFramePr>
        <p:xfrm>
          <a:off x="5436096" y="2204864"/>
          <a:ext cx="1607841" cy="2771858"/>
        </p:xfrm>
        <a:graphic>
          <a:graphicData uri="http://schemas.openxmlformats.org/drawingml/2006/table">
            <a:tbl>
              <a:tblPr firstRow="1" bandRow="1">
                <a:tableStyleId>{5C22544A-7EE6-4342-B048-85BDC9FD1C3A}</a:tableStyleId>
              </a:tblPr>
              <a:tblGrid>
                <a:gridCol w="535947">
                  <a:extLst>
                    <a:ext uri="{9D8B030D-6E8A-4147-A177-3AD203B41FA5}">
                      <a16:colId xmlns:a16="http://schemas.microsoft.com/office/drawing/2014/main" val="20000"/>
                    </a:ext>
                  </a:extLst>
                </a:gridCol>
                <a:gridCol w="535947">
                  <a:extLst>
                    <a:ext uri="{9D8B030D-6E8A-4147-A177-3AD203B41FA5}">
                      <a16:colId xmlns:a16="http://schemas.microsoft.com/office/drawing/2014/main" val="20001"/>
                    </a:ext>
                  </a:extLst>
                </a:gridCol>
                <a:gridCol w="535947">
                  <a:extLst>
                    <a:ext uri="{9D8B030D-6E8A-4147-A177-3AD203B41FA5}">
                      <a16:colId xmlns:a16="http://schemas.microsoft.com/office/drawing/2014/main" val="20002"/>
                    </a:ext>
                  </a:extLst>
                </a:gridCol>
              </a:tblGrid>
              <a:tr h="653792">
                <a:tc>
                  <a:txBody>
                    <a:bodyPr/>
                    <a:lstStyle/>
                    <a:p>
                      <a:pPr latinLnBrk="1"/>
                      <a:r>
                        <a:rPr lang="en-US" altLang="ko-KR" dirty="0"/>
                        <a:t>0</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8</a:t>
                      </a:r>
                      <a:endParaRPr lang="ko-KR" altLang="en-US" dirty="0"/>
                    </a:p>
                  </a:txBody>
                  <a:tcPr/>
                </a:tc>
                <a:extLst>
                  <a:ext uri="{0D108BD9-81ED-4DB2-BD59-A6C34878D82A}">
                    <a16:rowId xmlns:a16="http://schemas.microsoft.com/office/drawing/2014/main" val="10000"/>
                  </a:ext>
                </a:extLst>
              </a:tr>
              <a:tr h="706022">
                <a:tc>
                  <a:txBody>
                    <a:bodyPr/>
                    <a:lstStyle/>
                    <a:p>
                      <a:pPr latinLnBrk="1"/>
                      <a:r>
                        <a:rPr lang="en-US" altLang="ko-KR" dirty="0"/>
                        <a:t>1</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9</a:t>
                      </a:r>
                      <a:endParaRPr lang="ko-KR" altLang="en-US" dirty="0"/>
                    </a:p>
                  </a:txBody>
                  <a:tcPr/>
                </a:tc>
                <a:extLst>
                  <a:ext uri="{0D108BD9-81ED-4DB2-BD59-A6C34878D82A}">
                    <a16:rowId xmlns:a16="http://schemas.microsoft.com/office/drawing/2014/main" val="10001"/>
                  </a:ext>
                </a:extLst>
              </a:tr>
              <a:tr h="706022">
                <a:tc>
                  <a:txBody>
                    <a:bodyPr/>
                    <a:lstStyle/>
                    <a:p>
                      <a:pPr latinLnBrk="1"/>
                      <a:r>
                        <a:rPr lang="en-US" altLang="ko-KR" dirty="0"/>
                        <a:t>2</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10</a:t>
                      </a:r>
                      <a:endParaRPr lang="ko-KR" altLang="en-US" dirty="0"/>
                    </a:p>
                  </a:txBody>
                  <a:tcPr/>
                </a:tc>
                <a:extLst>
                  <a:ext uri="{0D108BD9-81ED-4DB2-BD59-A6C34878D82A}">
                    <a16:rowId xmlns:a16="http://schemas.microsoft.com/office/drawing/2014/main" val="10002"/>
                  </a:ext>
                </a:extLst>
              </a:tr>
              <a:tr h="706022">
                <a:tc>
                  <a:txBody>
                    <a:bodyPr/>
                    <a:lstStyle/>
                    <a:p>
                      <a:pPr latinLnBrk="1"/>
                      <a:r>
                        <a:rPr lang="en-US" altLang="ko-KR" dirty="0"/>
                        <a:t>3</a:t>
                      </a:r>
                      <a:endParaRPr lang="ko-KR" altLang="en-US" dirty="0"/>
                    </a:p>
                  </a:txBody>
                  <a:tcPr/>
                </a:tc>
                <a:tc>
                  <a:txBody>
                    <a:bodyPr/>
                    <a:lstStyle/>
                    <a:p>
                      <a:pPr latinLnBrk="1"/>
                      <a:r>
                        <a:rPr lang="en-US" altLang="ko-KR" dirty="0"/>
                        <a:t>7</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1259632" y="4797152"/>
            <a:ext cx="1368152" cy="369332"/>
          </a:xfrm>
          <a:prstGeom prst="rect">
            <a:avLst/>
          </a:prstGeom>
          <a:noFill/>
        </p:spPr>
        <p:txBody>
          <a:bodyPr wrap="square" rtlCol="0">
            <a:spAutoFit/>
          </a:bodyPr>
          <a:lstStyle/>
          <a:p>
            <a:r>
              <a:rPr lang="en-US" altLang="ko-KR" dirty="0">
                <a:latin typeface="+mn-lt"/>
              </a:rPr>
              <a:t>Matrix</a:t>
            </a:r>
            <a:endParaRPr lang="ko-KR" altLang="en-US" dirty="0">
              <a:latin typeface="+mn-lt"/>
            </a:endParaRPr>
          </a:p>
        </p:txBody>
      </p:sp>
      <p:sp>
        <p:nvSpPr>
          <p:cNvPr id="7" name="TextBox 6"/>
          <p:cNvSpPr txBox="1"/>
          <p:nvPr/>
        </p:nvSpPr>
        <p:spPr>
          <a:xfrm>
            <a:off x="5508104" y="5229200"/>
            <a:ext cx="1440160" cy="646331"/>
          </a:xfrm>
          <a:prstGeom prst="rect">
            <a:avLst/>
          </a:prstGeom>
          <a:noFill/>
        </p:spPr>
        <p:txBody>
          <a:bodyPr wrap="square" rtlCol="0">
            <a:spAutoFit/>
          </a:bodyPr>
          <a:lstStyle/>
          <a:p>
            <a:r>
              <a:rPr lang="en-US" altLang="ko-KR" dirty="0">
                <a:latin typeface="+mn-lt"/>
              </a:rPr>
              <a:t>Transposed Matrix</a:t>
            </a:r>
            <a:endParaRPr lang="ko-KR" altLang="en-US" dirty="0">
              <a:latin typeface="+mn-lt"/>
            </a:endParaRPr>
          </a:p>
        </p:txBody>
      </p:sp>
      <p:sp>
        <p:nvSpPr>
          <p:cNvPr id="3" name="오른쪽 화살표 2"/>
          <p:cNvSpPr/>
          <p:nvPr/>
        </p:nvSpPr>
        <p:spPr>
          <a:xfrm>
            <a:off x="3635896" y="3573016"/>
            <a:ext cx="72008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32590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Data Layout of Matrices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49241080"/>
              </p:ext>
            </p:extLst>
          </p:nvPr>
        </p:nvGraphicFramePr>
        <p:xfrm>
          <a:off x="467544" y="2348880"/>
          <a:ext cx="8229600" cy="37084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70840">
                <a:tc>
                  <a:txBody>
                    <a:bodyPr/>
                    <a:lstStyle/>
                    <a:p>
                      <a:pPr latinLnBrk="1"/>
                      <a:r>
                        <a:rPr lang="en-US" altLang="ko-KR" dirty="0"/>
                        <a:t>0</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7</a:t>
                      </a:r>
                      <a:endParaRPr lang="ko-KR" altLang="en-US" dirty="0"/>
                    </a:p>
                  </a:txBody>
                  <a:tcPr/>
                </a:tc>
                <a:tc>
                  <a:txBody>
                    <a:bodyPr/>
                    <a:lstStyle/>
                    <a:p>
                      <a:pPr latinLnBrk="1"/>
                      <a:r>
                        <a:rPr lang="en-US" altLang="ko-KR" dirty="0"/>
                        <a:t>8</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0"/>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2545318285"/>
              </p:ext>
            </p:extLst>
          </p:nvPr>
        </p:nvGraphicFramePr>
        <p:xfrm>
          <a:off x="467544" y="3717032"/>
          <a:ext cx="8208912" cy="365760"/>
        </p:xfrm>
        <a:graphic>
          <a:graphicData uri="http://schemas.openxmlformats.org/drawingml/2006/table">
            <a:tbl>
              <a:tblPr firstRow="1" bandRow="1">
                <a:tableStyleId>{5C22544A-7EE6-4342-B048-85BDC9FD1C3A}</a:tableStyleId>
              </a:tblPr>
              <a:tblGrid>
                <a:gridCol w="684076">
                  <a:extLst>
                    <a:ext uri="{9D8B030D-6E8A-4147-A177-3AD203B41FA5}">
                      <a16:colId xmlns:a16="http://schemas.microsoft.com/office/drawing/2014/main" val="20000"/>
                    </a:ext>
                  </a:extLst>
                </a:gridCol>
                <a:gridCol w="684076">
                  <a:extLst>
                    <a:ext uri="{9D8B030D-6E8A-4147-A177-3AD203B41FA5}">
                      <a16:colId xmlns:a16="http://schemas.microsoft.com/office/drawing/2014/main" val="20001"/>
                    </a:ext>
                  </a:extLst>
                </a:gridCol>
                <a:gridCol w="684076">
                  <a:extLst>
                    <a:ext uri="{9D8B030D-6E8A-4147-A177-3AD203B41FA5}">
                      <a16:colId xmlns:a16="http://schemas.microsoft.com/office/drawing/2014/main" val="20002"/>
                    </a:ext>
                  </a:extLst>
                </a:gridCol>
                <a:gridCol w="684076">
                  <a:extLst>
                    <a:ext uri="{9D8B030D-6E8A-4147-A177-3AD203B41FA5}">
                      <a16:colId xmlns:a16="http://schemas.microsoft.com/office/drawing/2014/main" val="20003"/>
                    </a:ext>
                  </a:extLst>
                </a:gridCol>
                <a:gridCol w="684076">
                  <a:extLst>
                    <a:ext uri="{9D8B030D-6E8A-4147-A177-3AD203B41FA5}">
                      <a16:colId xmlns:a16="http://schemas.microsoft.com/office/drawing/2014/main" val="20004"/>
                    </a:ext>
                  </a:extLst>
                </a:gridCol>
                <a:gridCol w="684076">
                  <a:extLst>
                    <a:ext uri="{9D8B030D-6E8A-4147-A177-3AD203B41FA5}">
                      <a16:colId xmlns:a16="http://schemas.microsoft.com/office/drawing/2014/main" val="20005"/>
                    </a:ext>
                  </a:extLst>
                </a:gridCol>
                <a:gridCol w="684076">
                  <a:extLst>
                    <a:ext uri="{9D8B030D-6E8A-4147-A177-3AD203B41FA5}">
                      <a16:colId xmlns:a16="http://schemas.microsoft.com/office/drawing/2014/main" val="20006"/>
                    </a:ext>
                  </a:extLst>
                </a:gridCol>
                <a:gridCol w="684076">
                  <a:extLst>
                    <a:ext uri="{9D8B030D-6E8A-4147-A177-3AD203B41FA5}">
                      <a16:colId xmlns:a16="http://schemas.microsoft.com/office/drawing/2014/main" val="20007"/>
                    </a:ext>
                  </a:extLst>
                </a:gridCol>
                <a:gridCol w="684076">
                  <a:extLst>
                    <a:ext uri="{9D8B030D-6E8A-4147-A177-3AD203B41FA5}">
                      <a16:colId xmlns:a16="http://schemas.microsoft.com/office/drawing/2014/main" val="20008"/>
                    </a:ext>
                  </a:extLst>
                </a:gridCol>
                <a:gridCol w="684076">
                  <a:extLst>
                    <a:ext uri="{9D8B030D-6E8A-4147-A177-3AD203B41FA5}">
                      <a16:colId xmlns:a16="http://schemas.microsoft.com/office/drawing/2014/main" val="20009"/>
                    </a:ext>
                  </a:extLst>
                </a:gridCol>
                <a:gridCol w="684076">
                  <a:extLst>
                    <a:ext uri="{9D8B030D-6E8A-4147-A177-3AD203B41FA5}">
                      <a16:colId xmlns:a16="http://schemas.microsoft.com/office/drawing/2014/main" val="20010"/>
                    </a:ext>
                  </a:extLst>
                </a:gridCol>
                <a:gridCol w="684076">
                  <a:extLst>
                    <a:ext uri="{9D8B030D-6E8A-4147-A177-3AD203B41FA5}">
                      <a16:colId xmlns:a16="http://schemas.microsoft.com/office/drawing/2014/main" val="20011"/>
                    </a:ext>
                  </a:extLst>
                </a:gridCol>
              </a:tblGrid>
              <a:tr h="360040">
                <a:tc>
                  <a:txBody>
                    <a:bodyPr/>
                    <a:lstStyle/>
                    <a:p>
                      <a:pPr latinLnBrk="1"/>
                      <a:r>
                        <a:rPr lang="en-US" altLang="ko-KR" dirty="0"/>
                        <a:t>0</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8</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7</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467544" y="2060848"/>
            <a:ext cx="7560840" cy="369332"/>
          </a:xfrm>
          <a:prstGeom prst="rect">
            <a:avLst/>
          </a:prstGeom>
          <a:noFill/>
        </p:spPr>
        <p:txBody>
          <a:bodyPr wrap="square" rtlCol="0">
            <a:spAutoFit/>
          </a:bodyPr>
          <a:lstStyle/>
          <a:p>
            <a:r>
              <a:rPr lang="en-US" altLang="ko-KR" dirty="0">
                <a:latin typeface="+mn-lt"/>
              </a:rPr>
              <a:t>original matrix ( can be aligned, coalesced O) </a:t>
            </a:r>
            <a:endParaRPr lang="ko-KR" altLang="en-US" dirty="0">
              <a:latin typeface="+mn-lt"/>
            </a:endParaRPr>
          </a:p>
        </p:txBody>
      </p:sp>
      <p:sp>
        <p:nvSpPr>
          <p:cNvPr id="7" name="TextBox 6"/>
          <p:cNvSpPr txBox="1"/>
          <p:nvPr/>
        </p:nvSpPr>
        <p:spPr>
          <a:xfrm>
            <a:off x="467544" y="3429000"/>
            <a:ext cx="5616624" cy="369332"/>
          </a:xfrm>
          <a:prstGeom prst="rect">
            <a:avLst/>
          </a:prstGeom>
          <a:noFill/>
        </p:spPr>
        <p:txBody>
          <a:bodyPr wrap="square" rtlCol="0">
            <a:spAutoFit/>
          </a:bodyPr>
          <a:lstStyle/>
          <a:p>
            <a:r>
              <a:rPr lang="en-US" altLang="ko-KR" dirty="0">
                <a:latin typeface="+mn-lt"/>
              </a:rPr>
              <a:t>transposed matrix </a:t>
            </a:r>
            <a:r>
              <a:rPr lang="en-US" altLang="ko-KR" dirty="0"/>
              <a:t>( can be aligned, Coalesced X) </a:t>
            </a:r>
            <a:endParaRPr lang="ko-KR" altLang="en-US" dirty="0">
              <a:latin typeface="+mn-lt"/>
            </a:endParaRPr>
          </a:p>
        </p:txBody>
      </p:sp>
      <p:sp>
        <p:nvSpPr>
          <p:cNvPr id="8" name="TextBox 7"/>
          <p:cNvSpPr txBox="1"/>
          <p:nvPr/>
        </p:nvSpPr>
        <p:spPr>
          <a:xfrm>
            <a:off x="467544" y="4221088"/>
            <a:ext cx="8208912" cy="2031325"/>
          </a:xfrm>
          <a:prstGeom prst="rect">
            <a:avLst/>
          </a:prstGeom>
          <a:noFill/>
        </p:spPr>
        <p:txBody>
          <a:bodyPr wrap="square" rtlCol="0">
            <a:spAutoFit/>
          </a:bodyPr>
          <a:lstStyle/>
          <a:p>
            <a:r>
              <a:rPr lang="en-US" altLang="ko-KR" dirty="0">
                <a:latin typeface="+mn-lt"/>
              </a:rPr>
              <a:t>void </a:t>
            </a:r>
            <a:r>
              <a:rPr lang="en-US" altLang="ko-KR" dirty="0" err="1">
                <a:latin typeface="+mn-lt"/>
              </a:rPr>
              <a:t>transposeHost</a:t>
            </a:r>
            <a:r>
              <a:rPr lang="en-US" altLang="ko-KR" dirty="0">
                <a:latin typeface="+mn-lt"/>
              </a:rPr>
              <a:t>(float *out, float *</a:t>
            </a:r>
            <a:r>
              <a:rPr lang="en-US" altLang="ko-KR" dirty="0" err="1">
                <a:latin typeface="+mn-lt"/>
              </a:rPr>
              <a:t>in,const</a:t>
            </a:r>
            <a:r>
              <a:rPr lang="en-US" altLang="ko-KR" dirty="0">
                <a:latin typeface="+mn-lt"/>
              </a:rPr>
              <a:t> </a:t>
            </a:r>
            <a:r>
              <a:rPr lang="en-US" altLang="ko-KR" dirty="0" err="1">
                <a:latin typeface="+mn-lt"/>
              </a:rPr>
              <a:t>int</a:t>
            </a:r>
            <a:r>
              <a:rPr lang="en-US" altLang="ko-KR" dirty="0">
                <a:latin typeface="+mn-lt"/>
              </a:rPr>
              <a:t> </a:t>
            </a:r>
            <a:r>
              <a:rPr lang="en-US" altLang="ko-KR" dirty="0" err="1">
                <a:latin typeface="+mn-lt"/>
              </a:rPr>
              <a:t>nx</a:t>
            </a:r>
            <a:r>
              <a:rPr lang="en-US" altLang="ko-KR" dirty="0">
                <a:latin typeface="+mn-lt"/>
              </a:rPr>
              <a:t>, </a:t>
            </a:r>
            <a:r>
              <a:rPr lang="en-US" altLang="ko-KR" dirty="0" err="1">
                <a:latin typeface="+mn-lt"/>
              </a:rPr>
              <a:t>const</a:t>
            </a:r>
            <a:r>
              <a:rPr lang="en-US" altLang="ko-KR" dirty="0">
                <a:latin typeface="+mn-lt"/>
              </a:rPr>
              <a:t> </a:t>
            </a:r>
            <a:r>
              <a:rPr lang="en-US" altLang="ko-KR" dirty="0" err="1">
                <a:latin typeface="+mn-lt"/>
              </a:rPr>
              <a:t>int</a:t>
            </a:r>
            <a:r>
              <a:rPr lang="en-US" altLang="ko-KR" dirty="0">
                <a:latin typeface="+mn-lt"/>
              </a:rPr>
              <a:t> </a:t>
            </a:r>
            <a:r>
              <a:rPr lang="en-US" altLang="ko-KR" dirty="0" err="1">
                <a:latin typeface="+mn-lt"/>
              </a:rPr>
              <a:t>ny</a:t>
            </a:r>
            <a:r>
              <a:rPr lang="en-US" altLang="ko-KR" dirty="0">
                <a:latin typeface="+mn-lt"/>
              </a:rPr>
              <a:t>){</a:t>
            </a:r>
          </a:p>
          <a:p>
            <a:r>
              <a:rPr lang="en-US" altLang="ko-KR" dirty="0">
                <a:latin typeface="+mn-lt"/>
              </a:rPr>
              <a:t>	for(</a:t>
            </a:r>
            <a:r>
              <a:rPr lang="en-US" altLang="ko-KR" dirty="0" err="1">
                <a:latin typeface="+mn-lt"/>
              </a:rPr>
              <a:t>int</a:t>
            </a:r>
            <a:r>
              <a:rPr lang="en-US" altLang="ko-KR" dirty="0">
                <a:latin typeface="+mn-lt"/>
              </a:rPr>
              <a:t> </a:t>
            </a:r>
            <a:r>
              <a:rPr lang="en-US" altLang="ko-KR" dirty="0" err="1">
                <a:latin typeface="+mn-lt"/>
              </a:rPr>
              <a:t>iy</a:t>
            </a:r>
            <a:r>
              <a:rPr lang="en-US" altLang="ko-KR" dirty="0">
                <a:latin typeface="+mn-lt"/>
              </a:rPr>
              <a:t>=0; </a:t>
            </a:r>
            <a:r>
              <a:rPr lang="en-US" altLang="ko-KR" dirty="0" err="1">
                <a:latin typeface="+mn-lt"/>
              </a:rPr>
              <a:t>iy</a:t>
            </a:r>
            <a:r>
              <a:rPr lang="en-US" altLang="ko-KR" dirty="0">
                <a:latin typeface="+mn-lt"/>
              </a:rPr>
              <a:t>&lt;</a:t>
            </a:r>
            <a:r>
              <a:rPr lang="en-US" altLang="ko-KR" dirty="0" err="1">
                <a:latin typeface="+mn-lt"/>
              </a:rPr>
              <a:t>ny</a:t>
            </a:r>
            <a:r>
              <a:rPr lang="en-US" altLang="ko-KR" dirty="0">
                <a:latin typeface="+mn-lt"/>
              </a:rPr>
              <a:t>; ++</a:t>
            </a:r>
            <a:r>
              <a:rPr lang="en-US" altLang="ko-KR" dirty="0" err="1">
                <a:latin typeface="+mn-lt"/>
              </a:rPr>
              <a:t>iy</a:t>
            </a:r>
            <a:r>
              <a:rPr lang="en-US" altLang="ko-KR" dirty="0">
                <a:latin typeface="+mn-lt"/>
              </a:rPr>
              <a:t>){</a:t>
            </a:r>
          </a:p>
          <a:p>
            <a:r>
              <a:rPr lang="en-US" altLang="ko-KR" dirty="0">
                <a:latin typeface="+mn-lt"/>
              </a:rPr>
              <a:t>		for(</a:t>
            </a:r>
            <a:r>
              <a:rPr lang="en-US" altLang="ko-KR" dirty="0" err="1">
                <a:latin typeface="+mn-lt"/>
              </a:rPr>
              <a:t>int</a:t>
            </a:r>
            <a:r>
              <a:rPr lang="en-US" altLang="ko-KR" dirty="0">
                <a:latin typeface="+mn-lt"/>
              </a:rPr>
              <a:t> ix=0; ix&lt;</a:t>
            </a:r>
            <a:r>
              <a:rPr lang="en-US" altLang="ko-KR" dirty="0" err="1">
                <a:latin typeface="+mn-lt"/>
              </a:rPr>
              <a:t>nx</a:t>
            </a:r>
            <a:r>
              <a:rPr lang="en-US" altLang="ko-KR" dirty="0">
                <a:latin typeface="+mn-lt"/>
              </a:rPr>
              <a:t>;++ix){</a:t>
            </a:r>
          </a:p>
          <a:p>
            <a:r>
              <a:rPr lang="en-US" altLang="ko-KR" dirty="0">
                <a:latin typeface="+mn-lt"/>
              </a:rPr>
              <a:t>			out[ix*</a:t>
            </a:r>
            <a:r>
              <a:rPr lang="en-US" altLang="ko-KR" dirty="0" err="1">
                <a:latin typeface="+mn-lt"/>
              </a:rPr>
              <a:t>ny</a:t>
            </a:r>
            <a:r>
              <a:rPr lang="en-US" altLang="ko-KR" dirty="0">
                <a:latin typeface="+mn-lt"/>
              </a:rPr>
              <a:t> + </a:t>
            </a:r>
            <a:r>
              <a:rPr lang="en-US" altLang="ko-KR" dirty="0" err="1">
                <a:latin typeface="+mn-lt"/>
              </a:rPr>
              <a:t>iy</a:t>
            </a:r>
            <a:r>
              <a:rPr lang="en-US" altLang="ko-KR" dirty="0">
                <a:latin typeface="+mn-lt"/>
              </a:rPr>
              <a:t>]=in[</a:t>
            </a:r>
            <a:r>
              <a:rPr lang="en-US" altLang="ko-KR" dirty="0" err="1">
                <a:latin typeface="+mn-lt"/>
              </a:rPr>
              <a:t>iy</a:t>
            </a:r>
            <a:r>
              <a:rPr lang="en-US" altLang="ko-KR" dirty="0">
                <a:latin typeface="+mn-lt"/>
              </a:rPr>
              <a:t>*</a:t>
            </a:r>
            <a:r>
              <a:rPr lang="en-US" altLang="ko-KR" dirty="0" err="1">
                <a:latin typeface="+mn-lt"/>
              </a:rPr>
              <a:t>nx+ix</a:t>
            </a:r>
            <a:r>
              <a:rPr lang="en-US" altLang="ko-KR" dirty="0">
                <a:latin typeface="+mn-lt"/>
              </a:rPr>
              <a:t>];</a:t>
            </a:r>
          </a:p>
          <a:p>
            <a:r>
              <a:rPr lang="en-US" altLang="ko-KR" dirty="0">
                <a:latin typeface="+mn-lt"/>
              </a:rPr>
              <a:t>		}</a:t>
            </a:r>
          </a:p>
          <a:p>
            <a:r>
              <a:rPr lang="en-US" altLang="ko-KR" dirty="0">
                <a:latin typeface="+mn-lt"/>
              </a:rPr>
              <a:t>	}</a:t>
            </a:r>
          </a:p>
          <a:p>
            <a:r>
              <a:rPr lang="en-US" altLang="ko-KR" dirty="0">
                <a:latin typeface="+mn-lt"/>
              </a:rPr>
              <a:t>}</a:t>
            </a:r>
            <a:endParaRPr lang="ko-KR" altLang="en-US" dirty="0">
              <a:latin typeface="+mn-lt"/>
            </a:endParaRPr>
          </a:p>
        </p:txBody>
      </p:sp>
    </p:spTree>
    <p:extLst>
      <p:ext uri="{BB962C8B-B14F-4D97-AF65-F5344CB8AC3E}">
        <p14:creationId xmlns:p14="http://schemas.microsoft.com/office/powerpoint/2010/main" val="2956390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a:t>Read: by rows in the matrix, coalesced access.</a:t>
            </a:r>
          </a:p>
          <a:p>
            <a:r>
              <a:rPr lang="en-US" altLang="ko-KR" dirty="0"/>
              <a:t>Write: by columns in the transposed matrix, stride access which is the worst memory access pattern.</a:t>
            </a:r>
          </a:p>
          <a:p>
            <a:r>
              <a:rPr lang="en-US" altLang="ko-KR" dirty="0"/>
              <a:t>How to improve the bandwidth utilization:</a:t>
            </a:r>
          </a:p>
          <a:p>
            <a:pPr marL="0" indent="0">
              <a:buNone/>
            </a:pPr>
            <a:r>
              <a:rPr lang="en-US" altLang="ko-KR" dirty="0"/>
              <a:t>	Two approaches:</a:t>
            </a:r>
          </a:p>
          <a:p>
            <a:pPr marL="0" indent="0">
              <a:buNone/>
            </a:pPr>
            <a:r>
              <a:rPr lang="en-US" altLang="ko-KR" dirty="0"/>
              <a:t>		1.Read by rows and write by columns,</a:t>
            </a:r>
          </a:p>
          <a:p>
            <a:pPr marL="0" indent="0">
              <a:buNone/>
            </a:pPr>
            <a:r>
              <a:rPr lang="en-US" altLang="ko-KR" dirty="0"/>
              <a:t>		2.Read by columns and write by rows.</a:t>
            </a:r>
            <a:endParaRPr lang="ko-KR" altLang="en-US" dirty="0"/>
          </a:p>
        </p:txBody>
      </p:sp>
    </p:spTree>
    <p:extLst>
      <p:ext uri="{BB962C8B-B14F-4D97-AF65-F5344CB8AC3E}">
        <p14:creationId xmlns:p14="http://schemas.microsoft.com/office/powerpoint/2010/main" val="2226135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read by row, write by column</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610656106"/>
              </p:ext>
            </p:extLst>
          </p:nvPr>
        </p:nvGraphicFramePr>
        <p:xfrm>
          <a:off x="457200" y="1600200"/>
          <a:ext cx="3538737" cy="3701007"/>
        </p:xfrm>
        <a:graphic>
          <a:graphicData uri="http://schemas.openxmlformats.org/drawingml/2006/table">
            <a:tbl>
              <a:tblPr firstRow="1" bandRow="1">
                <a:tableStyleId>{5C22544A-7EE6-4342-B048-85BDC9FD1C3A}</a:tableStyleId>
              </a:tblPr>
              <a:tblGrid>
                <a:gridCol w="1179579">
                  <a:extLst>
                    <a:ext uri="{9D8B030D-6E8A-4147-A177-3AD203B41FA5}">
                      <a16:colId xmlns:a16="http://schemas.microsoft.com/office/drawing/2014/main" val="20000"/>
                    </a:ext>
                  </a:extLst>
                </a:gridCol>
                <a:gridCol w="1179579">
                  <a:extLst>
                    <a:ext uri="{9D8B030D-6E8A-4147-A177-3AD203B41FA5}">
                      <a16:colId xmlns:a16="http://schemas.microsoft.com/office/drawing/2014/main" val="20001"/>
                    </a:ext>
                  </a:extLst>
                </a:gridCol>
                <a:gridCol w="1179579">
                  <a:extLst>
                    <a:ext uri="{9D8B030D-6E8A-4147-A177-3AD203B41FA5}">
                      <a16:colId xmlns:a16="http://schemas.microsoft.com/office/drawing/2014/main" val="20002"/>
                    </a:ext>
                  </a:extLst>
                </a:gridCol>
              </a:tblGrid>
              <a:tr h="1233669">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1233669">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233669">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내용 개체 틀 3"/>
          <p:cNvGraphicFramePr>
            <a:graphicFrameLocks/>
          </p:cNvGraphicFramePr>
          <p:nvPr>
            <p:extLst>
              <p:ext uri="{D42A27DB-BD31-4B8C-83A1-F6EECF244321}">
                <p14:modId xmlns:p14="http://schemas.microsoft.com/office/powerpoint/2010/main" val="211775570"/>
              </p:ext>
            </p:extLst>
          </p:nvPr>
        </p:nvGraphicFramePr>
        <p:xfrm>
          <a:off x="4499992" y="1628800"/>
          <a:ext cx="3538737" cy="3701007"/>
        </p:xfrm>
        <a:graphic>
          <a:graphicData uri="http://schemas.openxmlformats.org/drawingml/2006/table">
            <a:tbl>
              <a:tblPr firstRow="1" bandRow="1">
                <a:tableStyleId>{5C22544A-7EE6-4342-B048-85BDC9FD1C3A}</a:tableStyleId>
              </a:tblPr>
              <a:tblGrid>
                <a:gridCol w="1179579">
                  <a:extLst>
                    <a:ext uri="{9D8B030D-6E8A-4147-A177-3AD203B41FA5}">
                      <a16:colId xmlns:a16="http://schemas.microsoft.com/office/drawing/2014/main" val="20000"/>
                    </a:ext>
                  </a:extLst>
                </a:gridCol>
                <a:gridCol w="1179579">
                  <a:extLst>
                    <a:ext uri="{9D8B030D-6E8A-4147-A177-3AD203B41FA5}">
                      <a16:colId xmlns:a16="http://schemas.microsoft.com/office/drawing/2014/main" val="20001"/>
                    </a:ext>
                  </a:extLst>
                </a:gridCol>
                <a:gridCol w="1179579">
                  <a:extLst>
                    <a:ext uri="{9D8B030D-6E8A-4147-A177-3AD203B41FA5}">
                      <a16:colId xmlns:a16="http://schemas.microsoft.com/office/drawing/2014/main" val="20002"/>
                    </a:ext>
                  </a:extLst>
                </a:gridCol>
              </a:tblGrid>
              <a:tr h="1233669">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0"/>
                  </a:ext>
                </a:extLst>
              </a:tr>
              <a:tr h="1233669">
                <a:tc>
                  <a:txBody>
                    <a:bodyPr/>
                    <a:lstStyle/>
                    <a:p>
                      <a:pPr latinLnBrk="1"/>
                      <a:endParaRPr lang="ko-KR" altLang="en-US" dirty="0">
                        <a:solidFill>
                          <a:schemeClr val="accent1"/>
                        </a:solidFill>
                      </a:endParaRPr>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233669">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1215502" y="5689027"/>
            <a:ext cx="2232248" cy="369332"/>
          </a:xfrm>
          <a:prstGeom prst="rect">
            <a:avLst/>
          </a:prstGeom>
          <a:noFill/>
        </p:spPr>
        <p:txBody>
          <a:bodyPr wrap="square" rtlCol="0">
            <a:spAutoFit/>
          </a:bodyPr>
          <a:lstStyle/>
          <a:p>
            <a:r>
              <a:rPr lang="en-US" altLang="ko-KR" b="1" dirty="0">
                <a:latin typeface="+mn-lt"/>
              </a:rPr>
              <a:t>Matrix</a:t>
            </a:r>
            <a:endParaRPr lang="ko-KR" altLang="en-US" b="1" dirty="0">
              <a:latin typeface="+mn-lt"/>
            </a:endParaRPr>
          </a:p>
        </p:txBody>
      </p:sp>
      <p:sp>
        <p:nvSpPr>
          <p:cNvPr id="7" name="TextBox 6"/>
          <p:cNvSpPr txBox="1"/>
          <p:nvPr/>
        </p:nvSpPr>
        <p:spPr>
          <a:xfrm>
            <a:off x="5076056" y="5517232"/>
            <a:ext cx="2304256" cy="369332"/>
          </a:xfrm>
          <a:prstGeom prst="rect">
            <a:avLst/>
          </a:prstGeom>
          <a:noFill/>
        </p:spPr>
        <p:txBody>
          <a:bodyPr wrap="square" rtlCol="0">
            <a:spAutoFit/>
          </a:bodyPr>
          <a:lstStyle/>
          <a:p>
            <a:r>
              <a:rPr lang="en-US" altLang="ko-KR" b="1" dirty="0">
                <a:latin typeface="+mn-lt"/>
              </a:rPr>
              <a:t>Transposed Matrix</a:t>
            </a:r>
            <a:endParaRPr lang="ko-KR" altLang="en-US" b="1" dirty="0">
              <a:latin typeface="+mn-lt"/>
            </a:endParaRPr>
          </a:p>
        </p:txBody>
      </p:sp>
      <p:cxnSp>
        <p:nvCxnSpPr>
          <p:cNvPr id="9" name="직선 화살표 연결선 8"/>
          <p:cNvCxnSpPr/>
          <p:nvPr/>
        </p:nvCxnSpPr>
        <p:spPr>
          <a:xfrm>
            <a:off x="467544" y="1484784"/>
            <a:ext cx="158417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51720" y="1300118"/>
            <a:ext cx="504056" cy="369332"/>
          </a:xfrm>
          <a:prstGeom prst="rect">
            <a:avLst/>
          </a:prstGeom>
          <a:noFill/>
        </p:spPr>
        <p:txBody>
          <a:bodyPr wrap="square" rtlCol="0">
            <a:spAutoFit/>
          </a:bodyPr>
          <a:lstStyle/>
          <a:p>
            <a:r>
              <a:rPr lang="en-US" altLang="ko-KR" b="1" dirty="0">
                <a:latin typeface="+mn-lt"/>
              </a:rPr>
              <a:t>ix</a:t>
            </a:r>
            <a:endParaRPr lang="ko-KR" altLang="en-US" b="1" dirty="0">
              <a:latin typeface="+mn-lt"/>
            </a:endParaRPr>
          </a:p>
        </p:txBody>
      </p:sp>
      <p:cxnSp>
        <p:nvCxnSpPr>
          <p:cNvPr id="12" name="직선 화살표 연결선 11"/>
          <p:cNvCxnSpPr/>
          <p:nvPr/>
        </p:nvCxnSpPr>
        <p:spPr>
          <a:xfrm>
            <a:off x="323528" y="1637184"/>
            <a:ext cx="0" cy="18638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9512" y="3501008"/>
            <a:ext cx="576064" cy="369332"/>
          </a:xfrm>
          <a:prstGeom prst="rect">
            <a:avLst/>
          </a:prstGeom>
          <a:noFill/>
        </p:spPr>
        <p:txBody>
          <a:bodyPr wrap="square" rtlCol="0">
            <a:spAutoFit/>
          </a:bodyPr>
          <a:lstStyle/>
          <a:p>
            <a:r>
              <a:rPr lang="en-US" altLang="ko-KR" b="1" dirty="0" err="1">
                <a:latin typeface="+mn-lt"/>
              </a:rPr>
              <a:t>iy</a:t>
            </a:r>
            <a:endParaRPr lang="ko-KR" altLang="en-US" b="1" dirty="0">
              <a:latin typeface="+mn-lt"/>
            </a:endParaRPr>
          </a:p>
        </p:txBody>
      </p:sp>
      <p:cxnSp>
        <p:nvCxnSpPr>
          <p:cNvPr id="17" name="직선 연결선 16"/>
          <p:cNvCxnSpPr/>
          <p:nvPr/>
        </p:nvCxnSpPr>
        <p:spPr>
          <a:xfrm>
            <a:off x="2051720" y="1484784"/>
            <a:ext cx="0" cy="19442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23528" y="3429000"/>
            <a:ext cx="17281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763688" y="3429000"/>
            <a:ext cx="792088" cy="369332"/>
          </a:xfrm>
          <a:prstGeom prst="rect">
            <a:avLst/>
          </a:prstGeom>
          <a:noFill/>
        </p:spPr>
        <p:txBody>
          <a:bodyPr wrap="square" rtlCol="0">
            <a:spAutoFit/>
          </a:bodyPr>
          <a:lstStyle/>
          <a:p>
            <a:r>
              <a:rPr lang="en-US" altLang="ko-KR" b="1" dirty="0">
                <a:latin typeface="+mn-lt"/>
              </a:rPr>
              <a:t>(</a:t>
            </a:r>
            <a:r>
              <a:rPr lang="en-US" altLang="ko-KR" b="1" dirty="0" err="1">
                <a:latin typeface="+mn-lt"/>
              </a:rPr>
              <a:t>ix,iy</a:t>
            </a:r>
            <a:r>
              <a:rPr lang="en-US" altLang="ko-KR" b="1" dirty="0">
                <a:latin typeface="+mn-lt"/>
              </a:rPr>
              <a:t>)</a:t>
            </a:r>
            <a:endParaRPr lang="ko-KR" altLang="en-US" b="1" dirty="0">
              <a:latin typeface="+mn-lt"/>
            </a:endParaRPr>
          </a:p>
        </p:txBody>
      </p:sp>
      <p:sp>
        <p:nvSpPr>
          <p:cNvPr id="23" name="TextBox 22"/>
          <p:cNvSpPr txBox="1"/>
          <p:nvPr/>
        </p:nvSpPr>
        <p:spPr>
          <a:xfrm>
            <a:off x="3635896" y="1300118"/>
            <a:ext cx="576064"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24" name="TextBox 23"/>
          <p:cNvSpPr txBox="1"/>
          <p:nvPr/>
        </p:nvSpPr>
        <p:spPr>
          <a:xfrm>
            <a:off x="35496" y="5085184"/>
            <a:ext cx="432048"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cxnSp>
        <p:nvCxnSpPr>
          <p:cNvPr id="25" name="직선 화살표 연결선 24"/>
          <p:cNvCxnSpPr/>
          <p:nvPr/>
        </p:nvCxnSpPr>
        <p:spPr>
          <a:xfrm>
            <a:off x="4355976" y="1637184"/>
            <a:ext cx="0" cy="1647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4499992" y="1484784"/>
            <a:ext cx="201622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16216" y="1300118"/>
            <a:ext cx="504056" cy="369332"/>
          </a:xfrm>
          <a:prstGeom prst="rect">
            <a:avLst/>
          </a:prstGeom>
          <a:noFill/>
        </p:spPr>
        <p:txBody>
          <a:bodyPr wrap="square" rtlCol="0">
            <a:spAutoFit/>
          </a:bodyPr>
          <a:lstStyle/>
          <a:p>
            <a:r>
              <a:rPr lang="en-US" altLang="ko-KR" b="1" dirty="0" err="1">
                <a:latin typeface="+mn-lt"/>
              </a:rPr>
              <a:t>iy</a:t>
            </a:r>
            <a:endParaRPr lang="ko-KR" altLang="en-US" b="1" dirty="0">
              <a:latin typeface="+mn-lt"/>
            </a:endParaRPr>
          </a:p>
        </p:txBody>
      </p:sp>
      <p:sp>
        <p:nvSpPr>
          <p:cNvPr id="30" name="TextBox 29"/>
          <p:cNvSpPr txBox="1"/>
          <p:nvPr/>
        </p:nvSpPr>
        <p:spPr>
          <a:xfrm>
            <a:off x="7884368" y="1267852"/>
            <a:ext cx="432048"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sp>
        <p:nvSpPr>
          <p:cNvPr id="31" name="TextBox 30"/>
          <p:cNvSpPr txBox="1"/>
          <p:nvPr/>
        </p:nvSpPr>
        <p:spPr>
          <a:xfrm>
            <a:off x="4067944" y="5085184"/>
            <a:ext cx="432048"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32" name="TextBox 31"/>
          <p:cNvSpPr txBox="1"/>
          <p:nvPr/>
        </p:nvSpPr>
        <p:spPr>
          <a:xfrm>
            <a:off x="4139952" y="3284984"/>
            <a:ext cx="432048" cy="369332"/>
          </a:xfrm>
          <a:prstGeom prst="rect">
            <a:avLst/>
          </a:prstGeom>
          <a:noFill/>
        </p:spPr>
        <p:txBody>
          <a:bodyPr wrap="square" rtlCol="0">
            <a:spAutoFit/>
          </a:bodyPr>
          <a:lstStyle/>
          <a:p>
            <a:r>
              <a:rPr lang="en-US" altLang="ko-KR" b="1" dirty="0">
                <a:latin typeface="+mn-lt"/>
              </a:rPr>
              <a:t>ix</a:t>
            </a:r>
            <a:endParaRPr lang="ko-KR" altLang="en-US" b="1" dirty="0">
              <a:latin typeface="+mn-lt"/>
            </a:endParaRPr>
          </a:p>
        </p:txBody>
      </p:sp>
      <p:cxnSp>
        <p:nvCxnSpPr>
          <p:cNvPr id="34" name="직선 연결선 33"/>
          <p:cNvCxnSpPr/>
          <p:nvPr/>
        </p:nvCxnSpPr>
        <p:spPr>
          <a:xfrm>
            <a:off x="6516216" y="1484784"/>
            <a:ext cx="0" cy="18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355976" y="3284984"/>
            <a:ext cx="21602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156176" y="3356992"/>
            <a:ext cx="720080" cy="369332"/>
          </a:xfrm>
          <a:prstGeom prst="rect">
            <a:avLst/>
          </a:prstGeom>
          <a:noFill/>
        </p:spPr>
        <p:txBody>
          <a:bodyPr wrap="square" rtlCol="0">
            <a:spAutoFit/>
          </a:bodyPr>
          <a:lstStyle/>
          <a:p>
            <a:r>
              <a:rPr lang="en-US" altLang="ko-KR" b="1" dirty="0">
                <a:latin typeface="+mn-lt"/>
              </a:rPr>
              <a:t>(</a:t>
            </a:r>
            <a:r>
              <a:rPr lang="en-US" altLang="ko-KR" b="1" dirty="0" err="1">
                <a:latin typeface="+mn-lt"/>
              </a:rPr>
              <a:t>iy,ix</a:t>
            </a:r>
            <a:r>
              <a:rPr lang="en-US" altLang="ko-KR" b="1" dirty="0">
                <a:latin typeface="+mn-lt"/>
              </a:rPr>
              <a:t>)</a:t>
            </a:r>
            <a:endParaRPr lang="ko-KR" altLang="en-US" b="1" dirty="0">
              <a:latin typeface="+mn-lt"/>
            </a:endParaRPr>
          </a:p>
        </p:txBody>
      </p:sp>
      <p:sp>
        <p:nvSpPr>
          <p:cNvPr id="39" name="TextBox 38"/>
          <p:cNvSpPr txBox="1"/>
          <p:nvPr/>
        </p:nvSpPr>
        <p:spPr>
          <a:xfrm>
            <a:off x="611560" y="4085807"/>
            <a:ext cx="3312368" cy="1200329"/>
          </a:xfrm>
          <a:prstGeom prst="rect">
            <a:avLst/>
          </a:prstGeom>
          <a:noFill/>
        </p:spPr>
        <p:txBody>
          <a:bodyPr wrap="square" rtlCol="0">
            <a:spAutoFit/>
          </a:bodyPr>
          <a:lstStyle/>
          <a:p>
            <a:r>
              <a:rPr lang="en-US" altLang="ko-KR" b="1" dirty="0">
                <a:latin typeface="+mn-lt"/>
              </a:rPr>
              <a:t>ix=</a:t>
            </a:r>
            <a:r>
              <a:rPr lang="en-US" altLang="ko-KR" b="1" dirty="0" err="1">
                <a:latin typeface="+mn-lt"/>
              </a:rPr>
              <a:t>blockIdx.x</a:t>
            </a:r>
            <a:r>
              <a:rPr lang="en-US" altLang="ko-KR" b="1" dirty="0">
                <a:latin typeface="+mn-lt"/>
              </a:rPr>
              <a:t>*</a:t>
            </a:r>
            <a:r>
              <a:rPr lang="en-US" altLang="ko-KR" b="1" dirty="0" err="1">
                <a:latin typeface="+mn-lt"/>
              </a:rPr>
              <a:t>blockDim.x</a:t>
            </a:r>
            <a:r>
              <a:rPr lang="en-US" altLang="ko-KR" b="1" dirty="0">
                <a:latin typeface="+mn-lt"/>
              </a:rPr>
              <a:t>  +</a:t>
            </a:r>
          </a:p>
          <a:p>
            <a:r>
              <a:rPr lang="en-US" altLang="ko-KR" b="1" dirty="0">
                <a:latin typeface="+mn-lt"/>
              </a:rPr>
              <a:t>      </a:t>
            </a:r>
            <a:r>
              <a:rPr lang="en-US" altLang="ko-KR" b="1" dirty="0" err="1">
                <a:latin typeface="+mn-lt"/>
              </a:rPr>
              <a:t>threadIdx.x</a:t>
            </a:r>
            <a:r>
              <a:rPr lang="en-US" altLang="ko-KR" b="1" dirty="0">
                <a:latin typeface="+mn-lt"/>
              </a:rPr>
              <a:t>,</a:t>
            </a:r>
          </a:p>
          <a:p>
            <a:r>
              <a:rPr lang="en-US" altLang="ko-KR" b="1" dirty="0" err="1">
                <a:latin typeface="+mn-lt"/>
              </a:rPr>
              <a:t>iy</a:t>
            </a:r>
            <a:r>
              <a:rPr lang="en-US" altLang="ko-KR" b="1" dirty="0">
                <a:latin typeface="+mn-lt"/>
              </a:rPr>
              <a:t>=</a:t>
            </a:r>
            <a:r>
              <a:rPr lang="en-US" altLang="ko-KR" b="1" dirty="0" err="1">
                <a:latin typeface="+mn-lt"/>
              </a:rPr>
              <a:t>blockIdx.y</a:t>
            </a:r>
            <a:r>
              <a:rPr lang="en-US" altLang="ko-KR" b="1" dirty="0">
                <a:latin typeface="+mn-lt"/>
              </a:rPr>
              <a:t>*</a:t>
            </a:r>
            <a:r>
              <a:rPr lang="en-US" altLang="ko-KR" b="1" dirty="0" err="1">
                <a:latin typeface="+mn-lt"/>
              </a:rPr>
              <a:t>blockDim.y</a:t>
            </a:r>
            <a:r>
              <a:rPr lang="en-US" altLang="ko-KR" b="1" dirty="0">
                <a:latin typeface="+mn-lt"/>
              </a:rPr>
              <a:t>  +</a:t>
            </a:r>
          </a:p>
          <a:p>
            <a:r>
              <a:rPr lang="en-US" altLang="ko-KR" b="1" dirty="0">
                <a:latin typeface="+mn-lt"/>
              </a:rPr>
              <a:t>      </a:t>
            </a:r>
            <a:r>
              <a:rPr lang="en-US" altLang="ko-KR" b="1" dirty="0" err="1">
                <a:latin typeface="+mn-lt"/>
              </a:rPr>
              <a:t>threadIdx.y</a:t>
            </a:r>
            <a:endParaRPr lang="ko-KR" altLang="en-US" b="1" dirty="0">
              <a:latin typeface="+mn-lt"/>
            </a:endParaRPr>
          </a:p>
        </p:txBody>
      </p:sp>
    </p:spTree>
    <p:extLst>
      <p:ext uri="{BB962C8B-B14F-4D97-AF65-F5344CB8AC3E}">
        <p14:creationId xmlns:p14="http://schemas.microsoft.com/office/powerpoint/2010/main" val="3177115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Matrix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1289520408"/>
              </p:ext>
            </p:extLst>
          </p:nvPr>
        </p:nvGraphicFramePr>
        <p:xfrm>
          <a:off x="899592" y="2492896"/>
          <a:ext cx="2232248" cy="2088231"/>
        </p:xfrm>
        <a:graphic>
          <a:graphicData uri="http://schemas.openxmlformats.org/drawingml/2006/table">
            <a:tbl>
              <a:tblPr firstRow="1" bandRow="1">
                <a:tableStyleId>{5C22544A-7EE6-4342-B048-85BDC9FD1C3A}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58062">
                  <a:extLst>
                    <a:ext uri="{9D8B030D-6E8A-4147-A177-3AD203B41FA5}">
                      <a16:colId xmlns:a16="http://schemas.microsoft.com/office/drawing/2014/main" val="20002"/>
                    </a:ext>
                  </a:extLst>
                </a:gridCol>
                <a:gridCol w="558062">
                  <a:extLst>
                    <a:ext uri="{9D8B030D-6E8A-4147-A177-3AD203B41FA5}">
                      <a16:colId xmlns:a16="http://schemas.microsoft.com/office/drawing/2014/main" val="20003"/>
                    </a:ext>
                  </a:extLst>
                </a:gridCol>
              </a:tblGrid>
              <a:tr h="696077">
                <a:tc>
                  <a:txBody>
                    <a:bodyPr/>
                    <a:lstStyle/>
                    <a:p>
                      <a:pPr latinLnBrk="1"/>
                      <a:r>
                        <a:rPr lang="en-US" altLang="ko-KR" dirty="0"/>
                        <a:t>0</a:t>
                      </a:r>
                    </a:p>
                    <a:p>
                      <a:pPr latinLnBrk="1"/>
                      <a:r>
                        <a:rPr lang="en-US" altLang="ko-KR" dirty="0"/>
                        <a:t>(0,0)</a:t>
                      </a:r>
                      <a:endParaRPr lang="ko-KR" altLang="en-US" dirty="0"/>
                    </a:p>
                  </a:txBody>
                  <a:tcPr/>
                </a:tc>
                <a:tc>
                  <a:txBody>
                    <a:bodyPr/>
                    <a:lstStyle/>
                    <a:p>
                      <a:pPr latinLnBrk="1"/>
                      <a:r>
                        <a:rPr lang="en-US" altLang="ko-KR" dirty="0"/>
                        <a:t>1</a:t>
                      </a:r>
                    </a:p>
                    <a:p>
                      <a:pPr latinLnBrk="1"/>
                      <a:r>
                        <a:rPr lang="en-US" altLang="ko-KR" dirty="0"/>
                        <a:t>(1,0)</a:t>
                      </a:r>
                      <a:endParaRPr lang="ko-KR" altLang="en-US" dirty="0"/>
                    </a:p>
                  </a:txBody>
                  <a:tcPr/>
                </a:tc>
                <a:tc>
                  <a:txBody>
                    <a:bodyPr/>
                    <a:lstStyle/>
                    <a:p>
                      <a:pPr latinLnBrk="1"/>
                      <a:r>
                        <a:rPr lang="en-US" altLang="ko-KR" dirty="0"/>
                        <a:t>2</a:t>
                      </a:r>
                    </a:p>
                    <a:p>
                      <a:pPr latinLnBrk="1"/>
                      <a:r>
                        <a:rPr lang="en-US" altLang="ko-KR" dirty="0"/>
                        <a:t>(2,0)</a:t>
                      </a:r>
                      <a:endParaRPr lang="ko-KR" altLang="en-US" dirty="0"/>
                    </a:p>
                  </a:txBody>
                  <a:tcPr/>
                </a:tc>
                <a:tc>
                  <a:txBody>
                    <a:bodyPr/>
                    <a:lstStyle/>
                    <a:p>
                      <a:pPr latinLnBrk="1"/>
                      <a:r>
                        <a:rPr lang="en-US" altLang="ko-KR" dirty="0"/>
                        <a:t>3</a:t>
                      </a:r>
                    </a:p>
                    <a:p>
                      <a:pPr latinLnBrk="1"/>
                      <a:r>
                        <a:rPr lang="en-US" altLang="ko-KR" dirty="0"/>
                        <a:t>(3,0)</a:t>
                      </a:r>
                      <a:endParaRPr lang="ko-KR" altLang="en-US" dirty="0"/>
                    </a:p>
                  </a:txBody>
                  <a:tcPr/>
                </a:tc>
                <a:extLst>
                  <a:ext uri="{0D108BD9-81ED-4DB2-BD59-A6C34878D82A}">
                    <a16:rowId xmlns:a16="http://schemas.microsoft.com/office/drawing/2014/main" val="10000"/>
                  </a:ext>
                </a:extLst>
              </a:tr>
              <a:tr h="696077">
                <a:tc>
                  <a:txBody>
                    <a:bodyPr/>
                    <a:lstStyle/>
                    <a:p>
                      <a:pPr latinLnBrk="1"/>
                      <a:r>
                        <a:rPr lang="en-US" altLang="ko-KR" dirty="0"/>
                        <a:t>4</a:t>
                      </a:r>
                    </a:p>
                    <a:p>
                      <a:pPr latinLnBrk="1"/>
                      <a:r>
                        <a:rPr lang="en-US" altLang="ko-KR" dirty="0"/>
                        <a:t>(0,1)</a:t>
                      </a:r>
                      <a:endParaRPr lang="ko-KR" altLang="en-US" dirty="0"/>
                    </a:p>
                  </a:txBody>
                  <a:tcPr/>
                </a:tc>
                <a:tc>
                  <a:txBody>
                    <a:bodyPr/>
                    <a:lstStyle/>
                    <a:p>
                      <a:pPr latinLnBrk="1"/>
                      <a:r>
                        <a:rPr lang="en-US" altLang="ko-KR" dirty="0"/>
                        <a:t>5</a:t>
                      </a:r>
                    </a:p>
                    <a:p>
                      <a:pPr latinLnBrk="1"/>
                      <a:r>
                        <a:rPr lang="en-US" altLang="ko-KR" dirty="0"/>
                        <a:t>(1,1)</a:t>
                      </a:r>
                      <a:endParaRPr lang="ko-KR" altLang="en-US" dirty="0"/>
                    </a:p>
                  </a:txBody>
                  <a:tcPr/>
                </a:tc>
                <a:tc>
                  <a:txBody>
                    <a:bodyPr/>
                    <a:lstStyle/>
                    <a:p>
                      <a:pPr latinLnBrk="1"/>
                      <a:r>
                        <a:rPr lang="en-US" altLang="ko-KR" dirty="0"/>
                        <a:t>6</a:t>
                      </a:r>
                    </a:p>
                    <a:p>
                      <a:pPr latinLnBrk="1"/>
                      <a:r>
                        <a:rPr lang="en-US" altLang="ko-KR" dirty="0"/>
                        <a:t>(2,1)</a:t>
                      </a:r>
                      <a:endParaRPr lang="ko-KR" altLang="en-US" dirty="0"/>
                    </a:p>
                  </a:txBody>
                  <a:tcPr/>
                </a:tc>
                <a:tc>
                  <a:txBody>
                    <a:bodyPr/>
                    <a:lstStyle/>
                    <a:p>
                      <a:pPr latinLnBrk="1"/>
                      <a:r>
                        <a:rPr lang="en-US" altLang="ko-KR" dirty="0"/>
                        <a:t>7</a:t>
                      </a:r>
                    </a:p>
                    <a:p>
                      <a:pPr latinLnBrk="1"/>
                      <a:r>
                        <a:rPr lang="en-US" altLang="ko-KR" dirty="0"/>
                        <a:t>(3,1)</a:t>
                      </a:r>
                      <a:endParaRPr lang="ko-KR" altLang="en-US" dirty="0"/>
                    </a:p>
                  </a:txBody>
                  <a:tcPr/>
                </a:tc>
                <a:extLst>
                  <a:ext uri="{0D108BD9-81ED-4DB2-BD59-A6C34878D82A}">
                    <a16:rowId xmlns:a16="http://schemas.microsoft.com/office/drawing/2014/main" val="10001"/>
                  </a:ext>
                </a:extLst>
              </a:tr>
              <a:tr h="696077">
                <a:tc>
                  <a:txBody>
                    <a:bodyPr/>
                    <a:lstStyle/>
                    <a:p>
                      <a:pPr latinLnBrk="1"/>
                      <a:r>
                        <a:rPr lang="en-US" altLang="ko-KR" dirty="0"/>
                        <a:t>8</a:t>
                      </a:r>
                    </a:p>
                    <a:p>
                      <a:pPr latinLnBrk="1"/>
                      <a:r>
                        <a:rPr lang="en-US" altLang="ko-KR" dirty="0"/>
                        <a:t>(0,2)</a:t>
                      </a:r>
                      <a:endParaRPr lang="ko-KR" altLang="en-US" dirty="0"/>
                    </a:p>
                  </a:txBody>
                  <a:tcPr/>
                </a:tc>
                <a:tc>
                  <a:txBody>
                    <a:bodyPr/>
                    <a:lstStyle/>
                    <a:p>
                      <a:pPr latinLnBrk="1"/>
                      <a:r>
                        <a:rPr lang="en-US" altLang="ko-KR" dirty="0"/>
                        <a:t>9</a:t>
                      </a:r>
                    </a:p>
                    <a:p>
                      <a:pPr latinLnBrk="1"/>
                      <a:r>
                        <a:rPr lang="en-US" altLang="ko-KR" dirty="0"/>
                        <a:t>(1,2)</a:t>
                      </a:r>
                      <a:endParaRPr lang="ko-KR" altLang="en-US" dirty="0"/>
                    </a:p>
                  </a:txBody>
                  <a:tcPr/>
                </a:tc>
                <a:tc>
                  <a:txBody>
                    <a:bodyPr/>
                    <a:lstStyle/>
                    <a:p>
                      <a:pPr latinLnBrk="1"/>
                      <a:r>
                        <a:rPr lang="en-US" altLang="ko-KR" dirty="0"/>
                        <a:t>10</a:t>
                      </a:r>
                    </a:p>
                    <a:p>
                      <a:pPr latinLnBrk="1"/>
                      <a:r>
                        <a:rPr lang="en-US" altLang="ko-KR" dirty="0"/>
                        <a:t>(2,2)</a:t>
                      </a:r>
                      <a:endParaRPr lang="ko-KR" altLang="en-US" dirty="0"/>
                    </a:p>
                  </a:txBody>
                  <a:tcPr/>
                </a:tc>
                <a:tc>
                  <a:txBody>
                    <a:bodyPr/>
                    <a:lstStyle/>
                    <a:p>
                      <a:pPr latinLnBrk="1"/>
                      <a:r>
                        <a:rPr lang="en-US" altLang="ko-KR" dirty="0"/>
                        <a:t>11</a:t>
                      </a:r>
                    </a:p>
                    <a:p>
                      <a:pPr latinLnBrk="1"/>
                      <a:r>
                        <a:rPr lang="en-US" altLang="ko-KR" dirty="0"/>
                        <a:t>(3,2)</a:t>
                      </a:r>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3031379190"/>
              </p:ext>
            </p:extLst>
          </p:nvPr>
        </p:nvGraphicFramePr>
        <p:xfrm>
          <a:off x="5220072" y="2204864"/>
          <a:ext cx="1823865" cy="2771858"/>
        </p:xfrm>
        <a:graphic>
          <a:graphicData uri="http://schemas.openxmlformats.org/drawingml/2006/table">
            <a:tbl>
              <a:tblPr firstRow="1" bandRow="1">
                <a:tableStyleId>{5C22544A-7EE6-4342-B048-85BDC9FD1C3A}</a:tableStyleId>
              </a:tblPr>
              <a:tblGrid>
                <a:gridCol w="607955">
                  <a:extLst>
                    <a:ext uri="{9D8B030D-6E8A-4147-A177-3AD203B41FA5}">
                      <a16:colId xmlns:a16="http://schemas.microsoft.com/office/drawing/2014/main" val="20000"/>
                    </a:ext>
                  </a:extLst>
                </a:gridCol>
                <a:gridCol w="607955">
                  <a:extLst>
                    <a:ext uri="{9D8B030D-6E8A-4147-A177-3AD203B41FA5}">
                      <a16:colId xmlns:a16="http://schemas.microsoft.com/office/drawing/2014/main" val="20001"/>
                    </a:ext>
                  </a:extLst>
                </a:gridCol>
                <a:gridCol w="607955">
                  <a:extLst>
                    <a:ext uri="{9D8B030D-6E8A-4147-A177-3AD203B41FA5}">
                      <a16:colId xmlns:a16="http://schemas.microsoft.com/office/drawing/2014/main" val="20002"/>
                    </a:ext>
                  </a:extLst>
                </a:gridCol>
              </a:tblGrid>
              <a:tr h="653792">
                <a:tc>
                  <a:txBody>
                    <a:bodyPr/>
                    <a:lstStyle/>
                    <a:p>
                      <a:pPr latinLnBrk="1"/>
                      <a:r>
                        <a:rPr lang="en-US" altLang="ko-KR" dirty="0"/>
                        <a:t>0</a:t>
                      </a:r>
                    </a:p>
                    <a:p>
                      <a:pPr latinLnBrk="1"/>
                      <a:r>
                        <a:rPr lang="en-US" altLang="ko-KR" dirty="0">
                          <a:solidFill>
                            <a:schemeClr val="bg1"/>
                          </a:solidFill>
                        </a:rPr>
                        <a:t>(0,0)</a:t>
                      </a:r>
                      <a:endParaRPr lang="ko-KR" altLang="en-US" dirty="0">
                        <a:solidFill>
                          <a:srgbClr val="FF0000"/>
                        </a:solidFill>
                      </a:endParaRPr>
                    </a:p>
                  </a:txBody>
                  <a:tcPr/>
                </a:tc>
                <a:tc>
                  <a:txBody>
                    <a:bodyPr/>
                    <a:lstStyle/>
                    <a:p>
                      <a:pPr latinLnBrk="1"/>
                      <a:r>
                        <a:rPr lang="en-US" altLang="ko-KR" dirty="0"/>
                        <a:t>4</a:t>
                      </a:r>
                    </a:p>
                    <a:p>
                      <a:pPr latinLnBrk="1"/>
                      <a:r>
                        <a:rPr lang="en-US" altLang="ko-KR" dirty="0"/>
                        <a:t>(0,1)</a:t>
                      </a:r>
                      <a:endParaRPr lang="ko-KR" altLang="en-US" dirty="0"/>
                    </a:p>
                  </a:txBody>
                  <a:tcPr/>
                </a:tc>
                <a:tc>
                  <a:txBody>
                    <a:bodyPr/>
                    <a:lstStyle/>
                    <a:p>
                      <a:pPr latinLnBrk="1"/>
                      <a:r>
                        <a:rPr lang="en-US" altLang="ko-KR" dirty="0"/>
                        <a:t>8</a:t>
                      </a:r>
                    </a:p>
                    <a:p>
                      <a:pPr latinLnBrk="1"/>
                      <a:r>
                        <a:rPr lang="en-US" altLang="ko-KR" dirty="0"/>
                        <a:t>(0,2)</a:t>
                      </a:r>
                      <a:endParaRPr lang="ko-KR" altLang="en-US" dirty="0"/>
                    </a:p>
                  </a:txBody>
                  <a:tcPr/>
                </a:tc>
                <a:extLst>
                  <a:ext uri="{0D108BD9-81ED-4DB2-BD59-A6C34878D82A}">
                    <a16:rowId xmlns:a16="http://schemas.microsoft.com/office/drawing/2014/main" val="10000"/>
                  </a:ext>
                </a:extLst>
              </a:tr>
              <a:tr h="706022">
                <a:tc>
                  <a:txBody>
                    <a:bodyPr/>
                    <a:lstStyle/>
                    <a:p>
                      <a:pPr latinLnBrk="1"/>
                      <a:r>
                        <a:rPr lang="en-US" altLang="ko-KR" dirty="0"/>
                        <a:t>1</a:t>
                      </a:r>
                    </a:p>
                    <a:p>
                      <a:pPr latinLnBrk="1"/>
                      <a:r>
                        <a:rPr lang="en-US" altLang="ko-KR" dirty="0"/>
                        <a:t>(1,0)</a:t>
                      </a:r>
                      <a:endParaRPr lang="ko-KR" altLang="en-US" dirty="0"/>
                    </a:p>
                  </a:txBody>
                  <a:tcPr/>
                </a:tc>
                <a:tc>
                  <a:txBody>
                    <a:bodyPr/>
                    <a:lstStyle/>
                    <a:p>
                      <a:pPr latinLnBrk="1"/>
                      <a:r>
                        <a:rPr lang="en-US" altLang="ko-KR" dirty="0"/>
                        <a:t>5</a:t>
                      </a:r>
                    </a:p>
                    <a:p>
                      <a:pPr latinLnBrk="1"/>
                      <a:r>
                        <a:rPr lang="en-US" altLang="ko-KR" dirty="0"/>
                        <a:t>(1,1)</a:t>
                      </a:r>
                      <a:endParaRPr lang="ko-KR" altLang="en-US" dirty="0"/>
                    </a:p>
                  </a:txBody>
                  <a:tcPr/>
                </a:tc>
                <a:tc>
                  <a:txBody>
                    <a:bodyPr/>
                    <a:lstStyle/>
                    <a:p>
                      <a:pPr latinLnBrk="1"/>
                      <a:r>
                        <a:rPr lang="en-US" altLang="ko-KR" dirty="0"/>
                        <a:t>9</a:t>
                      </a:r>
                    </a:p>
                    <a:p>
                      <a:pPr latinLnBrk="1"/>
                      <a:r>
                        <a:rPr lang="en-US" altLang="ko-KR" dirty="0"/>
                        <a:t>(1,2)</a:t>
                      </a:r>
                      <a:endParaRPr lang="ko-KR" altLang="en-US" dirty="0"/>
                    </a:p>
                  </a:txBody>
                  <a:tcPr/>
                </a:tc>
                <a:extLst>
                  <a:ext uri="{0D108BD9-81ED-4DB2-BD59-A6C34878D82A}">
                    <a16:rowId xmlns:a16="http://schemas.microsoft.com/office/drawing/2014/main" val="10001"/>
                  </a:ext>
                </a:extLst>
              </a:tr>
              <a:tr h="706022">
                <a:tc>
                  <a:txBody>
                    <a:bodyPr/>
                    <a:lstStyle/>
                    <a:p>
                      <a:pPr latinLnBrk="1"/>
                      <a:r>
                        <a:rPr lang="en-US" altLang="ko-KR" dirty="0"/>
                        <a:t>2</a:t>
                      </a:r>
                    </a:p>
                    <a:p>
                      <a:pPr latinLnBrk="1"/>
                      <a:r>
                        <a:rPr lang="en-US" altLang="ko-KR" dirty="0"/>
                        <a:t>(2,0)</a:t>
                      </a:r>
                      <a:endParaRPr lang="ko-KR" altLang="en-US" dirty="0"/>
                    </a:p>
                  </a:txBody>
                  <a:tcPr/>
                </a:tc>
                <a:tc>
                  <a:txBody>
                    <a:bodyPr/>
                    <a:lstStyle/>
                    <a:p>
                      <a:pPr latinLnBrk="1"/>
                      <a:r>
                        <a:rPr lang="en-US" altLang="ko-KR" dirty="0"/>
                        <a:t>6</a:t>
                      </a:r>
                    </a:p>
                    <a:p>
                      <a:pPr latinLnBrk="1"/>
                      <a:r>
                        <a:rPr lang="en-US" altLang="ko-KR" dirty="0"/>
                        <a:t>(2,1)</a:t>
                      </a:r>
                      <a:endParaRPr lang="ko-KR" altLang="en-US" dirty="0"/>
                    </a:p>
                  </a:txBody>
                  <a:tcPr/>
                </a:tc>
                <a:tc>
                  <a:txBody>
                    <a:bodyPr/>
                    <a:lstStyle/>
                    <a:p>
                      <a:pPr latinLnBrk="1"/>
                      <a:r>
                        <a:rPr lang="en-US" altLang="ko-KR" dirty="0"/>
                        <a:t>10</a:t>
                      </a:r>
                    </a:p>
                    <a:p>
                      <a:pPr latinLnBrk="1"/>
                      <a:r>
                        <a:rPr lang="en-US" altLang="ko-KR" dirty="0"/>
                        <a:t>(2,2)</a:t>
                      </a:r>
                      <a:endParaRPr lang="ko-KR" altLang="en-US" dirty="0"/>
                    </a:p>
                  </a:txBody>
                  <a:tcPr/>
                </a:tc>
                <a:extLst>
                  <a:ext uri="{0D108BD9-81ED-4DB2-BD59-A6C34878D82A}">
                    <a16:rowId xmlns:a16="http://schemas.microsoft.com/office/drawing/2014/main" val="10002"/>
                  </a:ext>
                </a:extLst>
              </a:tr>
              <a:tr h="706022">
                <a:tc>
                  <a:txBody>
                    <a:bodyPr/>
                    <a:lstStyle/>
                    <a:p>
                      <a:pPr latinLnBrk="1"/>
                      <a:r>
                        <a:rPr lang="en-US" altLang="ko-KR" dirty="0"/>
                        <a:t>3</a:t>
                      </a:r>
                    </a:p>
                    <a:p>
                      <a:pPr latinLnBrk="1"/>
                      <a:r>
                        <a:rPr lang="en-US" altLang="ko-KR" dirty="0"/>
                        <a:t>(3,0)</a:t>
                      </a:r>
                      <a:endParaRPr lang="ko-KR" altLang="en-US" dirty="0"/>
                    </a:p>
                  </a:txBody>
                  <a:tcPr/>
                </a:tc>
                <a:tc>
                  <a:txBody>
                    <a:bodyPr/>
                    <a:lstStyle/>
                    <a:p>
                      <a:pPr latinLnBrk="1"/>
                      <a:r>
                        <a:rPr lang="en-US" altLang="ko-KR" dirty="0"/>
                        <a:t>7</a:t>
                      </a:r>
                    </a:p>
                    <a:p>
                      <a:pPr latinLnBrk="1"/>
                      <a:r>
                        <a:rPr lang="en-US" altLang="ko-KR" dirty="0"/>
                        <a:t>(3,1)</a:t>
                      </a:r>
                      <a:endParaRPr lang="ko-KR" altLang="en-US" dirty="0"/>
                    </a:p>
                  </a:txBody>
                  <a:tcPr/>
                </a:tc>
                <a:tc>
                  <a:txBody>
                    <a:bodyPr/>
                    <a:lstStyle/>
                    <a:p>
                      <a:pPr latinLnBrk="1"/>
                      <a:r>
                        <a:rPr lang="en-US" altLang="ko-KR" dirty="0"/>
                        <a:t>11</a:t>
                      </a:r>
                    </a:p>
                    <a:p>
                      <a:pPr latinLnBrk="1"/>
                      <a:r>
                        <a:rPr lang="en-US" altLang="ko-KR" dirty="0"/>
                        <a:t>(3,2)</a:t>
                      </a:r>
                      <a:endParaRPr lang="ko-KR" alt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979809" y="5044370"/>
            <a:ext cx="1368152" cy="369332"/>
          </a:xfrm>
          <a:prstGeom prst="rect">
            <a:avLst/>
          </a:prstGeom>
          <a:noFill/>
        </p:spPr>
        <p:txBody>
          <a:bodyPr wrap="square" rtlCol="0">
            <a:spAutoFit/>
          </a:bodyPr>
          <a:lstStyle/>
          <a:p>
            <a:r>
              <a:rPr lang="en-US" altLang="ko-KR" dirty="0">
                <a:latin typeface="+mn-lt"/>
              </a:rPr>
              <a:t>Matrix</a:t>
            </a:r>
            <a:endParaRPr lang="ko-KR" altLang="en-US" dirty="0">
              <a:latin typeface="+mn-lt"/>
            </a:endParaRPr>
          </a:p>
        </p:txBody>
      </p:sp>
      <p:sp>
        <p:nvSpPr>
          <p:cNvPr id="7" name="TextBox 6"/>
          <p:cNvSpPr txBox="1"/>
          <p:nvPr/>
        </p:nvSpPr>
        <p:spPr>
          <a:xfrm>
            <a:off x="5297333" y="5517232"/>
            <a:ext cx="1440160" cy="646331"/>
          </a:xfrm>
          <a:prstGeom prst="rect">
            <a:avLst/>
          </a:prstGeom>
          <a:noFill/>
        </p:spPr>
        <p:txBody>
          <a:bodyPr wrap="square" rtlCol="0">
            <a:spAutoFit/>
          </a:bodyPr>
          <a:lstStyle/>
          <a:p>
            <a:r>
              <a:rPr lang="en-US" altLang="ko-KR" dirty="0">
                <a:latin typeface="+mn-lt"/>
              </a:rPr>
              <a:t>Transposed Matrix</a:t>
            </a:r>
            <a:endParaRPr lang="ko-KR" altLang="en-US" dirty="0">
              <a:latin typeface="+mn-lt"/>
            </a:endParaRPr>
          </a:p>
        </p:txBody>
      </p:sp>
      <p:sp>
        <p:nvSpPr>
          <p:cNvPr id="3" name="TextBox 2"/>
          <p:cNvSpPr txBox="1"/>
          <p:nvPr/>
        </p:nvSpPr>
        <p:spPr>
          <a:xfrm>
            <a:off x="1627881" y="4612486"/>
            <a:ext cx="1440160" cy="369332"/>
          </a:xfrm>
          <a:prstGeom prst="rect">
            <a:avLst/>
          </a:prstGeom>
          <a:noFill/>
        </p:spPr>
        <p:txBody>
          <a:bodyPr wrap="square" rtlCol="0">
            <a:spAutoFit/>
          </a:bodyPr>
          <a:lstStyle/>
          <a:p>
            <a:r>
              <a:rPr lang="en-US" altLang="ko-KR" b="1" dirty="0">
                <a:solidFill>
                  <a:srgbClr val="FF0000"/>
                </a:solidFill>
                <a:latin typeface="+mn-lt"/>
              </a:rPr>
              <a:t>(</a:t>
            </a:r>
            <a:r>
              <a:rPr lang="en-US" altLang="ko-KR" b="1" dirty="0" err="1">
                <a:solidFill>
                  <a:srgbClr val="FF0000"/>
                </a:solidFill>
                <a:latin typeface="+mn-lt"/>
              </a:rPr>
              <a:t>ix,iy</a:t>
            </a:r>
            <a:r>
              <a:rPr lang="en-US" altLang="ko-KR" b="1" dirty="0">
                <a:solidFill>
                  <a:srgbClr val="FF0000"/>
                </a:solidFill>
                <a:latin typeface="+mn-lt"/>
              </a:rPr>
              <a:t>)</a:t>
            </a:r>
            <a:endParaRPr lang="ko-KR" altLang="en-US" b="1" dirty="0">
              <a:solidFill>
                <a:srgbClr val="FF0000"/>
              </a:solidFill>
              <a:latin typeface="+mn-lt"/>
            </a:endParaRPr>
          </a:p>
        </p:txBody>
      </p:sp>
      <p:sp>
        <p:nvSpPr>
          <p:cNvPr id="9" name="TextBox 8"/>
          <p:cNvSpPr txBox="1"/>
          <p:nvPr/>
        </p:nvSpPr>
        <p:spPr>
          <a:xfrm>
            <a:off x="5716510" y="4981818"/>
            <a:ext cx="1013365" cy="369332"/>
          </a:xfrm>
          <a:prstGeom prst="rect">
            <a:avLst/>
          </a:prstGeom>
          <a:noFill/>
        </p:spPr>
        <p:txBody>
          <a:bodyPr wrap="square" rtlCol="0">
            <a:spAutoFit/>
          </a:bodyPr>
          <a:lstStyle/>
          <a:p>
            <a:r>
              <a:rPr lang="en-US" altLang="ko-KR" b="1" dirty="0">
                <a:solidFill>
                  <a:srgbClr val="FF0000"/>
                </a:solidFill>
                <a:latin typeface="+mn-lt"/>
              </a:rPr>
              <a:t>(</a:t>
            </a:r>
            <a:r>
              <a:rPr lang="en-US" altLang="ko-KR" b="1" dirty="0" err="1">
                <a:solidFill>
                  <a:srgbClr val="FF0000"/>
                </a:solidFill>
                <a:latin typeface="+mn-lt"/>
              </a:rPr>
              <a:t>iy,ix</a:t>
            </a:r>
            <a:r>
              <a:rPr lang="en-US" altLang="ko-KR" b="1" dirty="0">
                <a:solidFill>
                  <a:srgbClr val="FF0000"/>
                </a:solidFill>
                <a:latin typeface="+mn-lt"/>
              </a:rPr>
              <a:t>)</a:t>
            </a:r>
            <a:endParaRPr lang="ko-KR" altLang="en-US" b="1" dirty="0">
              <a:solidFill>
                <a:srgbClr val="FF0000"/>
              </a:solidFill>
              <a:latin typeface="+mn-lt"/>
            </a:endParaRPr>
          </a:p>
        </p:txBody>
      </p:sp>
    </p:spTree>
    <p:extLst>
      <p:ext uri="{BB962C8B-B14F-4D97-AF65-F5344CB8AC3E}">
        <p14:creationId xmlns:p14="http://schemas.microsoft.com/office/powerpoint/2010/main" val="1129936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116632"/>
            <a:ext cx="8229600" cy="960438"/>
          </a:xfrm>
        </p:spPr>
        <p:txBody>
          <a:bodyPr/>
          <a:lstStyle/>
          <a:p>
            <a:r>
              <a:rPr lang="en-US" altLang="ko-KR" sz="2800" dirty="0"/>
              <a:t>Transpose:</a:t>
            </a:r>
            <a:br>
              <a:rPr lang="en-US" altLang="ko-KR" sz="2800" dirty="0"/>
            </a:br>
            <a:r>
              <a:rPr lang="en-US" altLang="ko-KR" sz="2800" dirty="0"/>
              <a:t>Read in Row and Write in Column</a:t>
            </a:r>
            <a:endParaRPr lang="ko-KR" altLang="en-US" sz="2800" dirty="0"/>
          </a:p>
        </p:txBody>
      </p:sp>
      <p:sp>
        <p:nvSpPr>
          <p:cNvPr id="3" name="내용 개체 틀 2"/>
          <p:cNvSpPr>
            <a:spLocks noGrp="1"/>
          </p:cNvSpPr>
          <p:nvPr>
            <p:ph idx="1"/>
          </p:nvPr>
        </p:nvSpPr>
        <p:spPr>
          <a:xfrm>
            <a:off x="467544" y="1628800"/>
            <a:ext cx="8229600" cy="4525963"/>
          </a:xfrm>
        </p:spPr>
        <p:txBody>
          <a:bodyPr/>
          <a:lstStyle/>
          <a:p>
            <a:pPr marL="0" indent="0">
              <a:buNone/>
            </a:pPr>
            <a:r>
              <a:rPr lang="en-US" altLang="ko-KR" sz="2800" dirty="0"/>
              <a:t>__global__ void </a:t>
            </a:r>
            <a:r>
              <a:rPr lang="en-US" altLang="ko-KR" sz="2800" dirty="0" err="1"/>
              <a:t>transposeRow</a:t>
            </a:r>
            <a:r>
              <a:rPr lang="en-US" altLang="ko-KR" sz="2800" dirty="0"/>
              <a:t>(float *out, float *in,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nx</a:t>
            </a:r>
            <a:r>
              <a:rPr lang="en-US" altLang="ko-KR" sz="2800" dirty="0"/>
              <a:t>,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ny</a:t>
            </a:r>
            <a:r>
              <a:rPr lang="en-US" altLang="ko-KR" sz="2800" dirty="0"/>
              <a:t>){</a:t>
            </a:r>
          </a:p>
          <a:p>
            <a:pPr marL="0" indent="0">
              <a:buNone/>
            </a:pPr>
            <a:r>
              <a:rPr lang="en-US" altLang="ko-KR" sz="2800" dirty="0"/>
              <a:t>  unsigned </a:t>
            </a:r>
            <a:r>
              <a:rPr lang="en-US" altLang="ko-KR" sz="2800" dirty="0" err="1"/>
              <a:t>int</a:t>
            </a:r>
            <a:r>
              <a:rPr lang="en-US" altLang="ko-KR" sz="2800" dirty="0"/>
              <a:t> ix=</a:t>
            </a:r>
            <a:r>
              <a:rPr lang="en-US" altLang="ko-KR" sz="2800" dirty="0" err="1"/>
              <a:t>blockDim.x</a:t>
            </a:r>
            <a:r>
              <a:rPr lang="en-US" altLang="ko-KR" sz="2800" dirty="0"/>
              <a:t>*</a:t>
            </a:r>
            <a:r>
              <a:rPr lang="en-US" altLang="ko-KR" sz="2800" dirty="0" err="1"/>
              <a:t>blockIdx.x+threadIdx.x</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iy</a:t>
            </a:r>
            <a:r>
              <a:rPr lang="en-US" altLang="ko-KR" sz="2800" dirty="0"/>
              <a:t>=</a:t>
            </a:r>
            <a:r>
              <a:rPr lang="en-US" altLang="ko-KR" sz="2800" dirty="0" err="1"/>
              <a:t>blockDim.y</a:t>
            </a:r>
            <a:r>
              <a:rPr lang="en-US" altLang="ko-KR" sz="2800" dirty="0"/>
              <a:t>*</a:t>
            </a:r>
            <a:r>
              <a:rPr lang="en-US" altLang="ko-KR" sz="2800" dirty="0" err="1"/>
              <a:t>blockIdx.y+threadIdx.y</a:t>
            </a:r>
            <a:r>
              <a:rPr lang="en-US" altLang="ko-KR" sz="2800" dirty="0"/>
              <a:t>;</a:t>
            </a:r>
          </a:p>
          <a:p>
            <a:pPr marL="0" indent="0">
              <a:buNone/>
            </a:pPr>
            <a:r>
              <a:rPr lang="en-US" altLang="ko-KR" sz="2800" dirty="0"/>
              <a:t>  if(ix &lt; </a:t>
            </a:r>
            <a:r>
              <a:rPr lang="en-US" altLang="ko-KR" sz="2800" dirty="0" err="1"/>
              <a:t>nx</a:t>
            </a:r>
            <a:r>
              <a:rPr lang="en-US" altLang="ko-KR" sz="2800" dirty="0"/>
              <a:t> &amp;&amp; </a:t>
            </a:r>
            <a:r>
              <a:rPr lang="en-US" altLang="ko-KR" sz="2800" dirty="0" err="1"/>
              <a:t>iy</a:t>
            </a:r>
            <a:r>
              <a:rPr lang="en-US" altLang="ko-KR" sz="2800" dirty="0"/>
              <a:t>&lt;</a:t>
            </a:r>
            <a:r>
              <a:rPr lang="en-US" altLang="ko-KR" sz="2800" dirty="0" err="1"/>
              <a:t>ny</a:t>
            </a:r>
            <a:r>
              <a:rPr lang="en-US" altLang="ko-KR" sz="2800" dirty="0"/>
              <a:t>){</a:t>
            </a:r>
          </a:p>
          <a:p>
            <a:pPr marL="0" indent="0">
              <a:buNone/>
            </a:pPr>
            <a:r>
              <a:rPr lang="en-US" altLang="ko-KR" sz="2800" dirty="0"/>
              <a:t>	out[ix*</a:t>
            </a:r>
            <a:r>
              <a:rPr lang="en-US" altLang="ko-KR" sz="2800" dirty="0" err="1"/>
              <a:t>ny</a:t>
            </a:r>
            <a:r>
              <a:rPr lang="en-US" altLang="ko-KR" sz="2800" dirty="0"/>
              <a:t> + </a:t>
            </a:r>
            <a:r>
              <a:rPr lang="en-US" altLang="ko-KR" sz="2800" dirty="0" err="1"/>
              <a:t>iy</a:t>
            </a:r>
            <a:r>
              <a:rPr lang="en-US" altLang="ko-KR" sz="2800" dirty="0"/>
              <a:t>]= in[</a:t>
            </a:r>
            <a:r>
              <a:rPr lang="en-US" altLang="ko-KR" sz="2800" dirty="0" err="1"/>
              <a:t>iy</a:t>
            </a:r>
            <a:r>
              <a:rPr lang="en-US" altLang="ko-KR" sz="2800" dirty="0"/>
              <a:t>*</a:t>
            </a:r>
            <a:r>
              <a:rPr lang="en-US" altLang="ko-KR" sz="2800" dirty="0" err="1"/>
              <a:t>nx</a:t>
            </a:r>
            <a:r>
              <a:rPr lang="en-US" altLang="ko-KR" sz="2800" dirty="0"/>
              <a:t> + ix];</a:t>
            </a:r>
          </a:p>
          <a:p>
            <a:pPr marL="0" indent="0">
              <a:buNone/>
            </a:pPr>
            <a:r>
              <a:rPr lang="en-US" altLang="ko-KR" sz="2800" dirty="0"/>
              <a:t>  }</a:t>
            </a:r>
          </a:p>
          <a:p>
            <a:pPr marL="0" indent="0">
              <a:buNone/>
            </a:pPr>
            <a:r>
              <a:rPr lang="en-US" altLang="ko-KR" sz="2800" dirty="0"/>
              <a:t>}</a:t>
            </a:r>
            <a:endParaRPr lang="ko-KR" altLang="en-US" sz="2800" dirty="0"/>
          </a:p>
        </p:txBody>
      </p:sp>
    </p:spTree>
    <p:extLst>
      <p:ext uri="{BB962C8B-B14F-4D97-AF65-F5344CB8AC3E}">
        <p14:creationId xmlns:p14="http://schemas.microsoft.com/office/powerpoint/2010/main" val="251623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 Tuning</a:t>
            </a:r>
            <a:endParaRPr lang="ko-KR" altLang="en-US" dirty="0"/>
          </a:p>
        </p:txBody>
      </p:sp>
      <p:sp>
        <p:nvSpPr>
          <p:cNvPr id="3" name="내용 개체 틀 2"/>
          <p:cNvSpPr>
            <a:spLocks noGrp="1"/>
          </p:cNvSpPr>
          <p:nvPr>
            <p:ph idx="1"/>
          </p:nvPr>
        </p:nvSpPr>
        <p:spPr/>
        <p:txBody>
          <a:bodyPr/>
          <a:lstStyle/>
          <a:p>
            <a:r>
              <a:rPr lang="en-US" altLang="ko-KR" sz="2400" dirty="0"/>
              <a:t>To optimize the bandwidth utilization of a device,</a:t>
            </a:r>
          </a:p>
          <a:p>
            <a:pPr marL="0" indent="0">
              <a:buNone/>
            </a:pPr>
            <a:r>
              <a:rPr lang="en-US" altLang="ko-KR" sz="2400" dirty="0"/>
              <a:t>	-Aligned and coalesced memory access, (memory bandwidth)</a:t>
            </a:r>
          </a:p>
          <a:p>
            <a:pPr marL="0" indent="0">
              <a:buNone/>
            </a:pPr>
            <a:r>
              <a:rPr lang="en-US" altLang="ko-KR" sz="2400" dirty="0"/>
              <a:t>	-Sufficient concurrent memory operations are required. (memory latency)</a:t>
            </a:r>
          </a:p>
          <a:p>
            <a:pPr marL="0" indent="0">
              <a:buNone/>
            </a:pPr>
            <a:endParaRPr lang="en-US" altLang="ko-KR" sz="2400" dirty="0"/>
          </a:p>
          <a:p>
            <a:r>
              <a:rPr lang="en-US" altLang="ko-KR" sz="2400" dirty="0"/>
              <a:t>To increase the concurrent memory access,</a:t>
            </a:r>
          </a:p>
          <a:p>
            <a:pPr marL="0" indent="0">
              <a:buNone/>
            </a:pPr>
            <a:r>
              <a:rPr lang="en-US" altLang="ko-KR" sz="2400" dirty="0"/>
              <a:t>	-Increasing the number of independent memory operations 	performed in each thread,</a:t>
            </a:r>
          </a:p>
          <a:p>
            <a:pPr marL="0" indent="0">
              <a:buNone/>
            </a:pPr>
            <a:r>
              <a:rPr lang="en-US" altLang="ko-KR" sz="2400" dirty="0"/>
              <a:t>	-kernel launch should be configured to get efficient 	 	parallelism. </a:t>
            </a:r>
            <a:endParaRPr lang="ko-KR" altLang="en-US" sz="2400" dirty="0"/>
          </a:p>
        </p:txBody>
      </p:sp>
    </p:spTree>
    <p:extLst>
      <p:ext uri="{BB962C8B-B14F-4D97-AF65-F5344CB8AC3E}">
        <p14:creationId xmlns:p14="http://schemas.microsoft.com/office/powerpoint/2010/main" val="3724998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read by column, write by row</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579533751"/>
              </p:ext>
            </p:extLst>
          </p:nvPr>
        </p:nvGraphicFramePr>
        <p:xfrm>
          <a:off x="457200" y="1600200"/>
          <a:ext cx="3538737" cy="3701007"/>
        </p:xfrm>
        <a:graphic>
          <a:graphicData uri="http://schemas.openxmlformats.org/drawingml/2006/table">
            <a:tbl>
              <a:tblPr firstRow="1" bandRow="1">
                <a:tableStyleId>{5C22544A-7EE6-4342-B048-85BDC9FD1C3A}</a:tableStyleId>
              </a:tblPr>
              <a:tblGrid>
                <a:gridCol w="1179579">
                  <a:extLst>
                    <a:ext uri="{9D8B030D-6E8A-4147-A177-3AD203B41FA5}">
                      <a16:colId xmlns:a16="http://schemas.microsoft.com/office/drawing/2014/main" val="20000"/>
                    </a:ext>
                  </a:extLst>
                </a:gridCol>
                <a:gridCol w="1179579">
                  <a:extLst>
                    <a:ext uri="{9D8B030D-6E8A-4147-A177-3AD203B41FA5}">
                      <a16:colId xmlns:a16="http://schemas.microsoft.com/office/drawing/2014/main" val="20001"/>
                    </a:ext>
                  </a:extLst>
                </a:gridCol>
                <a:gridCol w="1179579">
                  <a:extLst>
                    <a:ext uri="{9D8B030D-6E8A-4147-A177-3AD203B41FA5}">
                      <a16:colId xmlns:a16="http://schemas.microsoft.com/office/drawing/2014/main" val="20002"/>
                    </a:ext>
                  </a:extLst>
                </a:gridCol>
              </a:tblGrid>
              <a:tr h="1233669">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1233669">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233669">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내용 개체 틀 3"/>
          <p:cNvGraphicFramePr>
            <a:graphicFrameLocks/>
          </p:cNvGraphicFramePr>
          <p:nvPr>
            <p:extLst>
              <p:ext uri="{D42A27DB-BD31-4B8C-83A1-F6EECF244321}">
                <p14:modId xmlns:p14="http://schemas.microsoft.com/office/powerpoint/2010/main" val="2462337687"/>
              </p:ext>
            </p:extLst>
          </p:nvPr>
        </p:nvGraphicFramePr>
        <p:xfrm>
          <a:off x="4499992" y="1628800"/>
          <a:ext cx="3538737" cy="3701007"/>
        </p:xfrm>
        <a:graphic>
          <a:graphicData uri="http://schemas.openxmlformats.org/drawingml/2006/table">
            <a:tbl>
              <a:tblPr firstRow="1" bandRow="1">
                <a:tableStyleId>{5C22544A-7EE6-4342-B048-85BDC9FD1C3A}</a:tableStyleId>
              </a:tblPr>
              <a:tblGrid>
                <a:gridCol w="1179579">
                  <a:extLst>
                    <a:ext uri="{9D8B030D-6E8A-4147-A177-3AD203B41FA5}">
                      <a16:colId xmlns:a16="http://schemas.microsoft.com/office/drawing/2014/main" val="20000"/>
                    </a:ext>
                  </a:extLst>
                </a:gridCol>
                <a:gridCol w="1179579">
                  <a:extLst>
                    <a:ext uri="{9D8B030D-6E8A-4147-A177-3AD203B41FA5}">
                      <a16:colId xmlns:a16="http://schemas.microsoft.com/office/drawing/2014/main" val="20001"/>
                    </a:ext>
                  </a:extLst>
                </a:gridCol>
                <a:gridCol w="1179579">
                  <a:extLst>
                    <a:ext uri="{9D8B030D-6E8A-4147-A177-3AD203B41FA5}">
                      <a16:colId xmlns:a16="http://schemas.microsoft.com/office/drawing/2014/main" val="20002"/>
                    </a:ext>
                  </a:extLst>
                </a:gridCol>
              </a:tblGrid>
              <a:tr h="1233669">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0"/>
                  </a:ext>
                </a:extLst>
              </a:tr>
              <a:tr h="1233669">
                <a:tc>
                  <a:txBody>
                    <a:bodyPr/>
                    <a:lstStyle/>
                    <a:p>
                      <a:pPr latinLnBrk="1"/>
                      <a:endParaRPr lang="ko-KR" altLang="en-US" dirty="0">
                        <a:solidFill>
                          <a:schemeClr val="accent1"/>
                        </a:solidFill>
                      </a:endParaRPr>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233669">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1215502" y="5689027"/>
            <a:ext cx="2232248" cy="369332"/>
          </a:xfrm>
          <a:prstGeom prst="rect">
            <a:avLst/>
          </a:prstGeom>
          <a:noFill/>
        </p:spPr>
        <p:txBody>
          <a:bodyPr wrap="square" rtlCol="0">
            <a:spAutoFit/>
          </a:bodyPr>
          <a:lstStyle/>
          <a:p>
            <a:r>
              <a:rPr lang="en-US" altLang="ko-KR" b="1" dirty="0">
                <a:latin typeface="+mn-lt"/>
              </a:rPr>
              <a:t>Matrix</a:t>
            </a:r>
            <a:endParaRPr lang="ko-KR" altLang="en-US" b="1" dirty="0">
              <a:latin typeface="+mn-lt"/>
            </a:endParaRPr>
          </a:p>
        </p:txBody>
      </p:sp>
      <p:sp>
        <p:nvSpPr>
          <p:cNvPr id="7" name="TextBox 6"/>
          <p:cNvSpPr txBox="1"/>
          <p:nvPr/>
        </p:nvSpPr>
        <p:spPr>
          <a:xfrm>
            <a:off x="5076056" y="5517232"/>
            <a:ext cx="2304256" cy="369332"/>
          </a:xfrm>
          <a:prstGeom prst="rect">
            <a:avLst/>
          </a:prstGeom>
          <a:noFill/>
        </p:spPr>
        <p:txBody>
          <a:bodyPr wrap="square" rtlCol="0">
            <a:spAutoFit/>
          </a:bodyPr>
          <a:lstStyle/>
          <a:p>
            <a:r>
              <a:rPr lang="en-US" altLang="ko-KR" b="1" dirty="0">
                <a:latin typeface="+mn-lt"/>
              </a:rPr>
              <a:t>Transposed Matrix</a:t>
            </a:r>
            <a:endParaRPr lang="ko-KR" altLang="en-US" b="1" dirty="0">
              <a:latin typeface="+mn-lt"/>
            </a:endParaRPr>
          </a:p>
        </p:txBody>
      </p:sp>
      <p:cxnSp>
        <p:nvCxnSpPr>
          <p:cNvPr id="9" name="직선 화살표 연결선 8"/>
          <p:cNvCxnSpPr/>
          <p:nvPr/>
        </p:nvCxnSpPr>
        <p:spPr>
          <a:xfrm>
            <a:off x="467544" y="1484784"/>
            <a:ext cx="158417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51720" y="1300118"/>
            <a:ext cx="504056" cy="369332"/>
          </a:xfrm>
          <a:prstGeom prst="rect">
            <a:avLst/>
          </a:prstGeom>
          <a:noFill/>
        </p:spPr>
        <p:txBody>
          <a:bodyPr wrap="square" rtlCol="0">
            <a:spAutoFit/>
          </a:bodyPr>
          <a:lstStyle/>
          <a:p>
            <a:r>
              <a:rPr lang="en-US" altLang="ko-KR" b="1" dirty="0">
                <a:latin typeface="+mn-lt"/>
              </a:rPr>
              <a:t>ix</a:t>
            </a:r>
            <a:endParaRPr lang="ko-KR" altLang="en-US" b="1" dirty="0">
              <a:latin typeface="+mn-lt"/>
            </a:endParaRPr>
          </a:p>
        </p:txBody>
      </p:sp>
      <p:cxnSp>
        <p:nvCxnSpPr>
          <p:cNvPr id="12" name="직선 화살표 연결선 11"/>
          <p:cNvCxnSpPr/>
          <p:nvPr/>
        </p:nvCxnSpPr>
        <p:spPr>
          <a:xfrm>
            <a:off x="323528" y="1637184"/>
            <a:ext cx="0" cy="18638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9512" y="3501008"/>
            <a:ext cx="576064" cy="369332"/>
          </a:xfrm>
          <a:prstGeom prst="rect">
            <a:avLst/>
          </a:prstGeom>
          <a:noFill/>
        </p:spPr>
        <p:txBody>
          <a:bodyPr wrap="square" rtlCol="0">
            <a:spAutoFit/>
          </a:bodyPr>
          <a:lstStyle/>
          <a:p>
            <a:r>
              <a:rPr lang="en-US" altLang="ko-KR" b="1" dirty="0" err="1">
                <a:latin typeface="+mn-lt"/>
              </a:rPr>
              <a:t>iy</a:t>
            </a:r>
            <a:endParaRPr lang="ko-KR" altLang="en-US" b="1" dirty="0">
              <a:latin typeface="+mn-lt"/>
            </a:endParaRPr>
          </a:p>
        </p:txBody>
      </p:sp>
      <p:cxnSp>
        <p:nvCxnSpPr>
          <p:cNvPr id="17" name="직선 연결선 16"/>
          <p:cNvCxnSpPr/>
          <p:nvPr/>
        </p:nvCxnSpPr>
        <p:spPr>
          <a:xfrm>
            <a:off x="2051720" y="1484784"/>
            <a:ext cx="0" cy="19442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23528" y="3429000"/>
            <a:ext cx="17281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763688" y="3429000"/>
            <a:ext cx="792088" cy="369332"/>
          </a:xfrm>
          <a:prstGeom prst="rect">
            <a:avLst/>
          </a:prstGeom>
          <a:noFill/>
        </p:spPr>
        <p:txBody>
          <a:bodyPr wrap="square" rtlCol="0">
            <a:spAutoFit/>
          </a:bodyPr>
          <a:lstStyle/>
          <a:p>
            <a:r>
              <a:rPr lang="en-US" altLang="ko-KR" b="1" dirty="0">
                <a:latin typeface="+mn-lt"/>
              </a:rPr>
              <a:t>(</a:t>
            </a:r>
            <a:r>
              <a:rPr lang="en-US" altLang="ko-KR" b="1" dirty="0" err="1">
                <a:latin typeface="+mn-lt"/>
              </a:rPr>
              <a:t>iy,ix</a:t>
            </a:r>
            <a:r>
              <a:rPr lang="en-US" altLang="ko-KR" b="1" dirty="0">
                <a:latin typeface="+mn-lt"/>
              </a:rPr>
              <a:t>)</a:t>
            </a:r>
            <a:endParaRPr lang="ko-KR" altLang="en-US" b="1" dirty="0">
              <a:latin typeface="+mn-lt"/>
            </a:endParaRPr>
          </a:p>
        </p:txBody>
      </p:sp>
      <p:sp>
        <p:nvSpPr>
          <p:cNvPr id="23" name="TextBox 22"/>
          <p:cNvSpPr txBox="1"/>
          <p:nvPr/>
        </p:nvSpPr>
        <p:spPr>
          <a:xfrm>
            <a:off x="3635896" y="1300118"/>
            <a:ext cx="576064"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24" name="TextBox 23"/>
          <p:cNvSpPr txBox="1"/>
          <p:nvPr/>
        </p:nvSpPr>
        <p:spPr>
          <a:xfrm>
            <a:off x="35496" y="5085184"/>
            <a:ext cx="432048"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cxnSp>
        <p:nvCxnSpPr>
          <p:cNvPr id="25" name="직선 화살표 연결선 24"/>
          <p:cNvCxnSpPr/>
          <p:nvPr/>
        </p:nvCxnSpPr>
        <p:spPr>
          <a:xfrm>
            <a:off x="4355976" y="1637184"/>
            <a:ext cx="0" cy="1647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4499992" y="1484784"/>
            <a:ext cx="201622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16216" y="1300118"/>
            <a:ext cx="504056" cy="369332"/>
          </a:xfrm>
          <a:prstGeom prst="rect">
            <a:avLst/>
          </a:prstGeom>
          <a:noFill/>
        </p:spPr>
        <p:txBody>
          <a:bodyPr wrap="square" rtlCol="0">
            <a:spAutoFit/>
          </a:bodyPr>
          <a:lstStyle/>
          <a:p>
            <a:r>
              <a:rPr lang="en-US" altLang="ko-KR" b="1" dirty="0" err="1">
                <a:latin typeface="+mn-lt"/>
              </a:rPr>
              <a:t>iy</a:t>
            </a:r>
            <a:endParaRPr lang="ko-KR" altLang="en-US" b="1" dirty="0">
              <a:latin typeface="+mn-lt"/>
            </a:endParaRPr>
          </a:p>
        </p:txBody>
      </p:sp>
      <p:sp>
        <p:nvSpPr>
          <p:cNvPr id="30" name="TextBox 29"/>
          <p:cNvSpPr txBox="1"/>
          <p:nvPr/>
        </p:nvSpPr>
        <p:spPr>
          <a:xfrm>
            <a:off x="7884368" y="1267852"/>
            <a:ext cx="432048"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sp>
        <p:nvSpPr>
          <p:cNvPr id="31" name="TextBox 30"/>
          <p:cNvSpPr txBox="1"/>
          <p:nvPr/>
        </p:nvSpPr>
        <p:spPr>
          <a:xfrm>
            <a:off x="4067944" y="5085184"/>
            <a:ext cx="432048"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32" name="TextBox 31"/>
          <p:cNvSpPr txBox="1"/>
          <p:nvPr/>
        </p:nvSpPr>
        <p:spPr>
          <a:xfrm>
            <a:off x="4139952" y="3284984"/>
            <a:ext cx="432048" cy="369332"/>
          </a:xfrm>
          <a:prstGeom prst="rect">
            <a:avLst/>
          </a:prstGeom>
          <a:noFill/>
        </p:spPr>
        <p:txBody>
          <a:bodyPr wrap="square" rtlCol="0">
            <a:spAutoFit/>
          </a:bodyPr>
          <a:lstStyle/>
          <a:p>
            <a:r>
              <a:rPr lang="en-US" altLang="ko-KR" b="1" dirty="0">
                <a:latin typeface="+mn-lt"/>
              </a:rPr>
              <a:t>ix</a:t>
            </a:r>
            <a:endParaRPr lang="ko-KR" altLang="en-US" b="1" dirty="0">
              <a:latin typeface="+mn-lt"/>
            </a:endParaRPr>
          </a:p>
        </p:txBody>
      </p:sp>
      <p:cxnSp>
        <p:nvCxnSpPr>
          <p:cNvPr id="34" name="직선 연결선 33"/>
          <p:cNvCxnSpPr/>
          <p:nvPr/>
        </p:nvCxnSpPr>
        <p:spPr>
          <a:xfrm>
            <a:off x="6516216" y="1484784"/>
            <a:ext cx="0" cy="18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355976" y="3284984"/>
            <a:ext cx="21602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156176" y="3356992"/>
            <a:ext cx="720080" cy="369332"/>
          </a:xfrm>
          <a:prstGeom prst="rect">
            <a:avLst/>
          </a:prstGeom>
          <a:noFill/>
        </p:spPr>
        <p:txBody>
          <a:bodyPr wrap="square" rtlCol="0">
            <a:spAutoFit/>
          </a:bodyPr>
          <a:lstStyle/>
          <a:p>
            <a:r>
              <a:rPr lang="en-US" altLang="ko-KR" b="1" dirty="0">
                <a:latin typeface="+mn-lt"/>
              </a:rPr>
              <a:t>(</a:t>
            </a:r>
            <a:r>
              <a:rPr lang="en-US" altLang="ko-KR" b="1" dirty="0" err="1">
                <a:latin typeface="+mn-lt"/>
              </a:rPr>
              <a:t>ix,iy</a:t>
            </a:r>
            <a:r>
              <a:rPr lang="en-US" altLang="ko-KR" b="1" dirty="0">
                <a:latin typeface="+mn-lt"/>
              </a:rPr>
              <a:t>)</a:t>
            </a:r>
            <a:endParaRPr lang="ko-KR" altLang="en-US" b="1" dirty="0">
              <a:latin typeface="+mn-lt"/>
            </a:endParaRPr>
          </a:p>
        </p:txBody>
      </p:sp>
      <p:sp>
        <p:nvSpPr>
          <p:cNvPr id="39" name="TextBox 38"/>
          <p:cNvSpPr txBox="1"/>
          <p:nvPr/>
        </p:nvSpPr>
        <p:spPr>
          <a:xfrm>
            <a:off x="611560" y="4085807"/>
            <a:ext cx="3312368" cy="1477328"/>
          </a:xfrm>
          <a:prstGeom prst="rect">
            <a:avLst/>
          </a:prstGeom>
          <a:noFill/>
        </p:spPr>
        <p:txBody>
          <a:bodyPr wrap="square" rtlCol="0">
            <a:spAutoFit/>
          </a:bodyPr>
          <a:lstStyle/>
          <a:p>
            <a:r>
              <a:rPr lang="en-US" altLang="ko-KR" b="1" dirty="0" err="1">
                <a:latin typeface="+mn-lt"/>
              </a:rPr>
              <a:t>iy</a:t>
            </a:r>
            <a:r>
              <a:rPr lang="en-US" altLang="ko-KR" b="1" dirty="0">
                <a:latin typeface="+mn-lt"/>
              </a:rPr>
              <a:t>=</a:t>
            </a:r>
            <a:r>
              <a:rPr lang="en-US" altLang="ko-KR" b="1" dirty="0" err="1">
                <a:latin typeface="+mn-lt"/>
              </a:rPr>
              <a:t>blockIdx.y</a:t>
            </a:r>
            <a:r>
              <a:rPr lang="en-US" altLang="ko-KR" b="1" dirty="0">
                <a:latin typeface="+mn-lt"/>
              </a:rPr>
              <a:t>*</a:t>
            </a:r>
            <a:r>
              <a:rPr lang="en-US" altLang="ko-KR" b="1" dirty="0" err="1">
                <a:latin typeface="+mn-lt"/>
              </a:rPr>
              <a:t>blockDim.y</a:t>
            </a:r>
            <a:r>
              <a:rPr lang="en-US" altLang="ko-KR" b="1" dirty="0">
                <a:latin typeface="+mn-lt"/>
              </a:rPr>
              <a:t>  +</a:t>
            </a:r>
          </a:p>
          <a:p>
            <a:r>
              <a:rPr lang="en-US" altLang="ko-KR" b="1" dirty="0">
                <a:latin typeface="+mn-lt"/>
              </a:rPr>
              <a:t>      </a:t>
            </a:r>
            <a:r>
              <a:rPr lang="en-US" altLang="ko-KR" b="1" dirty="0" err="1">
                <a:latin typeface="+mn-lt"/>
              </a:rPr>
              <a:t>threadIx.y</a:t>
            </a:r>
            <a:r>
              <a:rPr lang="en-US" altLang="ko-KR" b="1" dirty="0">
                <a:latin typeface="+mn-lt"/>
              </a:rPr>
              <a:t>,</a:t>
            </a:r>
          </a:p>
          <a:p>
            <a:r>
              <a:rPr lang="en-US" altLang="ko-KR" b="1" dirty="0">
                <a:latin typeface="+mn-lt"/>
              </a:rPr>
              <a:t>ix=</a:t>
            </a:r>
            <a:r>
              <a:rPr lang="en-US" altLang="ko-KR" b="1" dirty="0" err="1">
                <a:latin typeface="+mn-lt"/>
              </a:rPr>
              <a:t>blockIdx.x</a:t>
            </a:r>
            <a:r>
              <a:rPr lang="en-US" altLang="ko-KR" b="1" dirty="0">
                <a:latin typeface="+mn-lt"/>
              </a:rPr>
              <a:t>*</a:t>
            </a:r>
            <a:r>
              <a:rPr lang="en-US" altLang="ko-KR" b="1" dirty="0" err="1">
                <a:latin typeface="+mn-lt"/>
              </a:rPr>
              <a:t>blockDim.x</a:t>
            </a:r>
            <a:r>
              <a:rPr lang="en-US" altLang="ko-KR" b="1" dirty="0">
                <a:latin typeface="+mn-lt"/>
              </a:rPr>
              <a:t>  +</a:t>
            </a:r>
          </a:p>
          <a:p>
            <a:r>
              <a:rPr lang="en-US" altLang="ko-KR" b="1" dirty="0">
                <a:latin typeface="+mn-lt"/>
              </a:rPr>
              <a:t>      </a:t>
            </a:r>
            <a:r>
              <a:rPr lang="en-US" altLang="ko-KR" b="1" dirty="0" err="1">
                <a:latin typeface="+mn-lt"/>
              </a:rPr>
              <a:t>threadIdx.x</a:t>
            </a:r>
            <a:endParaRPr lang="en-US" altLang="ko-KR" b="1" dirty="0">
              <a:latin typeface="+mn-lt"/>
            </a:endParaRPr>
          </a:p>
          <a:p>
            <a:endParaRPr lang="ko-KR" altLang="en-US" b="1" dirty="0">
              <a:latin typeface="+mn-lt"/>
            </a:endParaRPr>
          </a:p>
        </p:txBody>
      </p:sp>
    </p:spTree>
    <p:extLst>
      <p:ext uri="{BB962C8B-B14F-4D97-AF65-F5344CB8AC3E}">
        <p14:creationId xmlns:p14="http://schemas.microsoft.com/office/powerpoint/2010/main" val="2207230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Matrix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827396378"/>
              </p:ext>
            </p:extLst>
          </p:nvPr>
        </p:nvGraphicFramePr>
        <p:xfrm>
          <a:off x="899592" y="2492896"/>
          <a:ext cx="2232248" cy="2088231"/>
        </p:xfrm>
        <a:graphic>
          <a:graphicData uri="http://schemas.openxmlformats.org/drawingml/2006/table">
            <a:tbl>
              <a:tblPr firstRow="1" bandRow="1">
                <a:tableStyleId>{5C22544A-7EE6-4342-B048-85BDC9FD1C3A}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58062">
                  <a:extLst>
                    <a:ext uri="{9D8B030D-6E8A-4147-A177-3AD203B41FA5}">
                      <a16:colId xmlns:a16="http://schemas.microsoft.com/office/drawing/2014/main" val="20002"/>
                    </a:ext>
                  </a:extLst>
                </a:gridCol>
                <a:gridCol w="558062">
                  <a:extLst>
                    <a:ext uri="{9D8B030D-6E8A-4147-A177-3AD203B41FA5}">
                      <a16:colId xmlns:a16="http://schemas.microsoft.com/office/drawing/2014/main" val="20003"/>
                    </a:ext>
                  </a:extLst>
                </a:gridCol>
              </a:tblGrid>
              <a:tr h="696077">
                <a:tc>
                  <a:txBody>
                    <a:bodyPr/>
                    <a:lstStyle/>
                    <a:p>
                      <a:pPr latinLnBrk="1"/>
                      <a:r>
                        <a:rPr lang="en-US" altLang="ko-KR" dirty="0"/>
                        <a:t>0</a:t>
                      </a:r>
                    </a:p>
                    <a:p>
                      <a:pPr latinLnBrk="1"/>
                      <a:r>
                        <a:rPr lang="en-US" altLang="ko-KR" dirty="0"/>
                        <a:t>(0,0)</a:t>
                      </a:r>
                      <a:endParaRPr lang="ko-KR" altLang="en-US" dirty="0"/>
                    </a:p>
                  </a:txBody>
                  <a:tcPr/>
                </a:tc>
                <a:tc>
                  <a:txBody>
                    <a:bodyPr/>
                    <a:lstStyle/>
                    <a:p>
                      <a:pPr latinLnBrk="1"/>
                      <a:r>
                        <a:rPr lang="en-US" altLang="ko-KR" dirty="0"/>
                        <a:t>1</a:t>
                      </a:r>
                    </a:p>
                    <a:p>
                      <a:pPr latinLnBrk="1"/>
                      <a:r>
                        <a:rPr lang="en-US" altLang="ko-KR" dirty="0"/>
                        <a:t>(0,1)</a:t>
                      </a:r>
                      <a:endParaRPr lang="ko-KR" altLang="en-US" dirty="0"/>
                    </a:p>
                  </a:txBody>
                  <a:tcPr/>
                </a:tc>
                <a:tc>
                  <a:txBody>
                    <a:bodyPr/>
                    <a:lstStyle/>
                    <a:p>
                      <a:pPr latinLnBrk="1"/>
                      <a:r>
                        <a:rPr lang="en-US" altLang="ko-KR" dirty="0"/>
                        <a:t>2</a:t>
                      </a:r>
                    </a:p>
                    <a:p>
                      <a:pPr latinLnBrk="1"/>
                      <a:r>
                        <a:rPr lang="en-US" altLang="ko-KR" dirty="0"/>
                        <a:t>(0,2)</a:t>
                      </a:r>
                      <a:endParaRPr lang="ko-KR" altLang="en-US" dirty="0"/>
                    </a:p>
                  </a:txBody>
                  <a:tcPr/>
                </a:tc>
                <a:tc>
                  <a:txBody>
                    <a:bodyPr/>
                    <a:lstStyle/>
                    <a:p>
                      <a:pPr latinLnBrk="1"/>
                      <a:r>
                        <a:rPr lang="en-US" altLang="ko-KR" dirty="0"/>
                        <a:t>3</a:t>
                      </a:r>
                    </a:p>
                    <a:p>
                      <a:pPr latinLnBrk="1"/>
                      <a:r>
                        <a:rPr lang="en-US" altLang="ko-KR" dirty="0"/>
                        <a:t>(0,3)</a:t>
                      </a:r>
                      <a:endParaRPr lang="ko-KR" altLang="en-US" dirty="0"/>
                    </a:p>
                  </a:txBody>
                  <a:tcPr/>
                </a:tc>
                <a:extLst>
                  <a:ext uri="{0D108BD9-81ED-4DB2-BD59-A6C34878D82A}">
                    <a16:rowId xmlns:a16="http://schemas.microsoft.com/office/drawing/2014/main" val="10000"/>
                  </a:ext>
                </a:extLst>
              </a:tr>
              <a:tr h="696077">
                <a:tc>
                  <a:txBody>
                    <a:bodyPr/>
                    <a:lstStyle/>
                    <a:p>
                      <a:pPr latinLnBrk="1"/>
                      <a:r>
                        <a:rPr lang="en-US" altLang="ko-KR" dirty="0"/>
                        <a:t>4</a:t>
                      </a:r>
                    </a:p>
                    <a:p>
                      <a:pPr latinLnBrk="1"/>
                      <a:r>
                        <a:rPr lang="en-US" altLang="ko-KR" dirty="0"/>
                        <a:t>(1,0)</a:t>
                      </a:r>
                      <a:endParaRPr lang="ko-KR" altLang="en-US" dirty="0"/>
                    </a:p>
                  </a:txBody>
                  <a:tcPr/>
                </a:tc>
                <a:tc>
                  <a:txBody>
                    <a:bodyPr/>
                    <a:lstStyle/>
                    <a:p>
                      <a:pPr latinLnBrk="1"/>
                      <a:r>
                        <a:rPr lang="en-US" altLang="ko-KR" dirty="0"/>
                        <a:t>5</a:t>
                      </a:r>
                    </a:p>
                    <a:p>
                      <a:pPr latinLnBrk="1"/>
                      <a:r>
                        <a:rPr lang="en-US" altLang="ko-KR" dirty="0"/>
                        <a:t>(1,1)</a:t>
                      </a:r>
                      <a:endParaRPr lang="ko-KR" altLang="en-US" dirty="0"/>
                    </a:p>
                  </a:txBody>
                  <a:tcPr/>
                </a:tc>
                <a:tc>
                  <a:txBody>
                    <a:bodyPr/>
                    <a:lstStyle/>
                    <a:p>
                      <a:pPr latinLnBrk="1"/>
                      <a:r>
                        <a:rPr lang="en-US" altLang="ko-KR" dirty="0"/>
                        <a:t>6</a:t>
                      </a:r>
                    </a:p>
                    <a:p>
                      <a:pPr latinLnBrk="1"/>
                      <a:r>
                        <a:rPr lang="en-US" altLang="ko-KR" dirty="0"/>
                        <a:t>(1,2)</a:t>
                      </a:r>
                      <a:endParaRPr lang="ko-KR" altLang="en-US" dirty="0"/>
                    </a:p>
                  </a:txBody>
                  <a:tcPr/>
                </a:tc>
                <a:tc>
                  <a:txBody>
                    <a:bodyPr/>
                    <a:lstStyle/>
                    <a:p>
                      <a:pPr latinLnBrk="1"/>
                      <a:r>
                        <a:rPr lang="en-US" altLang="ko-KR" dirty="0"/>
                        <a:t>7</a:t>
                      </a:r>
                    </a:p>
                    <a:p>
                      <a:pPr latinLnBrk="1"/>
                      <a:r>
                        <a:rPr lang="en-US" altLang="ko-KR" dirty="0"/>
                        <a:t>(1,3)</a:t>
                      </a:r>
                      <a:endParaRPr lang="ko-KR" altLang="en-US" dirty="0"/>
                    </a:p>
                  </a:txBody>
                  <a:tcPr/>
                </a:tc>
                <a:extLst>
                  <a:ext uri="{0D108BD9-81ED-4DB2-BD59-A6C34878D82A}">
                    <a16:rowId xmlns:a16="http://schemas.microsoft.com/office/drawing/2014/main" val="10001"/>
                  </a:ext>
                </a:extLst>
              </a:tr>
              <a:tr h="696077">
                <a:tc>
                  <a:txBody>
                    <a:bodyPr/>
                    <a:lstStyle/>
                    <a:p>
                      <a:pPr latinLnBrk="1"/>
                      <a:r>
                        <a:rPr lang="en-US" altLang="ko-KR" dirty="0"/>
                        <a:t>8</a:t>
                      </a:r>
                    </a:p>
                    <a:p>
                      <a:pPr latinLnBrk="1"/>
                      <a:r>
                        <a:rPr lang="en-US" altLang="ko-KR" dirty="0"/>
                        <a:t>(2,0)</a:t>
                      </a:r>
                      <a:endParaRPr lang="ko-KR" altLang="en-US" dirty="0"/>
                    </a:p>
                  </a:txBody>
                  <a:tcPr/>
                </a:tc>
                <a:tc>
                  <a:txBody>
                    <a:bodyPr/>
                    <a:lstStyle/>
                    <a:p>
                      <a:pPr latinLnBrk="1"/>
                      <a:r>
                        <a:rPr lang="en-US" altLang="ko-KR" dirty="0"/>
                        <a:t>9</a:t>
                      </a:r>
                    </a:p>
                    <a:p>
                      <a:pPr latinLnBrk="1"/>
                      <a:r>
                        <a:rPr lang="en-US" altLang="ko-KR" dirty="0"/>
                        <a:t>(2,1)</a:t>
                      </a:r>
                      <a:endParaRPr lang="ko-KR" altLang="en-US" dirty="0"/>
                    </a:p>
                  </a:txBody>
                  <a:tcPr/>
                </a:tc>
                <a:tc>
                  <a:txBody>
                    <a:bodyPr/>
                    <a:lstStyle/>
                    <a:p>
                      <a:pPr latinLnBrk="1"/>
                      <a:r>
                        <a:rPr lang="en-US" altLang="ko-KR" dirty="0"/>
                        <a:t>10</a:t>
                      </a:r>
                    </a:p>
                    <a:p>
                      <a:pPr latinLnBrk="1"/>
                      <a:r>
                        <a:rPr lang="en-US" altLang="ko-KR" dirty="0"/>
                        <a:t>(2,2)</a:t>
                      </a:r>
                      <a:endParaRPr lang="ko-KR" altLang="en-US" dirty="0"/>
                    </a:p>
                  </a:txBody>
                  <a:tcPr/>
                </a:tc>
                <a:tc>
                  <a:txBody>
                    <a:bodyPr/>
                    <a:lstStyle/>
                    <a:p>
                      <a:pPr latinLnBrk="1"/>
                      <a:r>
                        <a:rPr lang="en-US" altLang="ko-KR" dirty="0"/>
                        <a:t>11</a:t>
                      </a:r>
                    </a:p>
                    <a:p>
                      <a:pPr latinLnBrk="1"/>
                      <a:r>
                        <a:rPr lang="en-US" altLang="ko-KR" dirty="0"/>
                        <a:t>(2,3)</a:t>
                      </a:r>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3411502565"/>
              </p:ext>
            </p:extLst>
          </p:nvPr>
        </p:nvGraphicFramePr>
        <p:xfrm>
          <a:off x="5004048" y="2204864"/>
          <a:ext cx="2039889" cy="2776954"/>
        </p:xfrm>
        <a:graphic>
          <a:graphicData uri="http://schemas.openxmlformats.org/drawingml/2006/table">
            <a:tbl>
              <a:tblPr firstRow="1" bandRow="1">
                <a:tableStyleId>{5C22544A-7EE6-4342-B048-85BDC9FD1C3A}</a:tableStyleId>
              </a:tblPr>
              <a:tblGrid>
                <a:gridCol w="679963">
                  <a:extLst>
                    <a:ext uri="{9D8B030D-6E8A-4147-A177-3AD203B41FA5}">
                      <a16:colId xmlns:a16="http://schemas.microsoft.com/office/drawing/2014/main" val="20000"/>
                    </a:ext>
                  </a:extLst>
                </a:gridCol>
                <a:gridCol w="679963">
                  <a:extLst>
                    <a:ext uri="{9D8B030D-6E8A-4147-A177-3AD203B41FA5}">
                      <a16:colId xmlns:a16="http://schemas.microsoft.com/office/drawing/2014/main" val="20001"/>
                    </a:ext>
                  </a:extLst>
                </a:gridCol>
                <a:gridCol w="679963">
                  <a:extLst>
                    <a:ext uri="{9D8B030D-6E8A-4147-A177-3AD203B41FA5}">
                      <a16:colId xmlns:a16="http://schemas.microsoft.com/office/drawing/2014/main" val="20002"/>
                    </a:ext>
                  </a:extLst>
                </a:gridCol>
              </a:tblGrid>
              <a:tr h="654994">
                <a:tc>
                  <a:txBody>
                    <a:bodyPr/>
                    <a:lstStyle/>
                    <a:p>
                      <a:pPr latinLnBrk="1"/>
                      <a:r>
                        <a:rPr lang="en-US" altLang="ko-KR" dirty="0"/>
                        <a:t>0</a:t>
                      </a:r>
                    </a:p>
                    <a:p>
                      <a:pPr latinLnBrk="1"/>
                      <a:r>
                        <a:rPr lang="en-US" altLang="ko-KR" dirty="0"/>
                        <a:t>(0,0)</a:t>
                      </a:r>
                      <a:endParaRPr lang="ko-KR" altLang="en-US" dirty="0"/>
                    </a:p>
                  </a:txBody>
                  <a:tcPr/>
                </a:tc>
                <a:tc>
                  <a:txBody>
                    <a:bodyPr/>
                    <a:lstStyle/>
                    <a:p>
                      <a:pPr latinLnBrk="1"/>
                      <a:r>
                        <a:rPr lang="en-US" altLang="ko-KR" dirty="0"/>
                        <a:t>4</a:t>
                      </a:r>
                    </a:p>
                    <a:p>
                      <a:pPr latinLnBrk="1"/>
                      <a:r>
                        <a:rPr lang="en-US" altLang="ko-KR" dirty="0"/>
                        <a:t>(0,1)</a:t>
                      </a:r>
                      <a:endParaRPr lang="ko-KR" altLang="en-US" dirty="0"/>
                    </a:p>
                  </a:txBody>
                  <a:tcPr/>
                </a:tc>
                <a:tc>
                  <a:txBody>
                    <a:bodyPr/>
                    <a:lstStyle/>
                    <a:p>
                      <a:pPr latinLnBrk="1"/>
                      <a:r>
                        <a:rPr lang="en-US" altLang="ko-KR" dirty="0"/>
                        <a:t>8</a:t>
                      </a:r>
                    </a:p>
                    <a:p>
                      <a:pPr latinLnBrk="1"/>
                      <a:r>
                        <a:rPr lang="en-US" altLang="ko-KR" dirty="0"/>
                        <a:t>(0,2)</a:t>
                      </a:r>
                      <a:endParaRPr lang="ko-KR" altLang="en-US" dirty="0"/>
                    </a:p>
                  </a:txBody>
                  <a:tcPr/>
                </a:tc>
                <a:extLst>
                  <a:ext uri="{0D108BD9-81ED-4DB2-BD59-A6C34878D82A}">
                    <a16:rowId xmlns:a16="http://schemas.microsoft.com/office/drawing/2014/main" val="10000"/>
                  </a:ext>
                </a:extLst>
              </a:tr>
              <a:tr h="707320">
                <a:tc>
                  <a:txBody>
                    <a:bodyPr/>
                    <a:lstStyle/>
                    <a:p>
                      <a:pPr latinLnBrk="1"/>
                      <a:r>
                        <a:rPr lang="en-US" altLang="ko-KR" dirty="0"/>
                        <a:t>1</a:t>
                      </a:r>
                    </a:p>
                    <a:p>
                      <a:pPr latinLnBrk="1"/>
                      <a:r>
                        <a:rPr lang="en-US" altLang="ko-KR" dirty="0"/>
                        <a:t>(1,0)</a:t>
                      </a:r>
                      <a:endParaRPr lang="ko-KR" altLang="en-US" dirty="0"/>
                    </a:p>
                  </a:txBody>
                  <a:tcPr/>
                </a:tc>
                <a:tc>
                  <a:txBody>
                    <a:bodyPr/>
                    <a:lstStyle/>
                    <a:p>
                      <a:pPr latinLnBrk="1"/>
                      <a:r>
                        <a:rPr lang="en-US" altLang="ko-KR" dirty="0"/>
                        <a:t>5</a:t>
                      </a:r>
                    </a:p>
                    <a:p>
                      <a:pPr latinLnBrk="1"/>
                      <a:r>
                        <a:rPr lang="en-US" altLang="ko-KR" dirty="0"/>
                        <a:t>(1,1)</a:t>
                      </a:r>
                      <a:endParaRPr lang="ko-KR" altLang="en-US" dirty="0"/>
                    </a:p>
                  </a:txBody>
                  <a:tcPr/>
                </a:tc>
                <a:tc>
                  <a:txBody>
                    <a:bodyPr/>
                    <a:lstStyle/>
                    <a:p>
                      <a:pPr latinLnBrk="1"/>
                      <a:r>
                        <a:rPr lang="en-US" altLang="ko-KR" dirty="0"/>
                        <a:t>9</a:t>
                      </a:r>
                    </a:p>
                    <a:p>
                      <a:pPr latinLnBrk="1"/>
                      <a:r>
                        <a:rPr lang="en-US" altLang="ko-KR" dirty="0"/>
                        <a:t>(1,2)</a:t>
                      </a:r>
                      <a:endParaRPr lang="ko-KR" altLang="en-US" dirty="0"/>
                    </a:p>
                  </a:txBody>
                  <a:tcPr/>
                </a:tc>
                <a:extLst>
                  <a:ext uri="{0D108BD9-81ED-4DB2-BD59-A6C34878D82A}">
                    <a16:rowId xmlns:a16="http://schemas.microsoft.com/office/drawing/2014/main" val="10001"/>
                  </a:ext>
                </a:extLst>
              </a:tr>
              <a:tr h="707320">
                <a:tc>
                  <a:txBody>
                    <a:bodyPr/>
                    <a:lstStyle/>
                    <a:p>
                      <a:pPr latinLnBrk="1"/>
                      <a:r>
                        <a:rPr lang="en-US" altLang="ko-KR" dirty="0"/>
                        <a:t>2</a:t>
                      </a:r>
                    </a:p>
                    <a:p>
                      <a:pPr latinLnBrk="1"/>
                      <a:r>
                        <a:rPr lang="en-US" altLang="ko-KR" dirty="0"/>
                        <a:t>(2,0)</a:t>
                      </a:r>
                      <a:endParaRPr lang="ko-KR" altLang="en-US" dirty="0"/>
                    </a:p>
                  </a:txBody>
                  <a:tcPr/>
                </a:tc>
                <a:tc>
                  <a:txBody>
                    <a:bodyPr/>
                    <a:lstStyle/>
                    <a:p>
                      <a:pPr latinLnBrk="1"/>
                      <a:r>
                        <a:rPr lang="en-US" altLang="ko-KR" dirty="0"/>
                        <a:t>6</a:t>
                      </a:r>
                    </a:p>
                    <a:p>
                      <a:pPr latinLnBrk="1"/>
                      <a:r>
                        <a:rPr lang="en-US" altLang="ko-KR"/>
                        <a:t>(2,1)</a:t>
                      </a:r>
                      <a:endParaRPr lang="ko-KR" altLang="en-US" dirty="0"/>
                    </a:p>
                  </a:txBody>
                  <a:tcPr/>
                </a:tc>
                <a:tc>
                  <a:txBody>
                    <a:bodyPr/>
                    <a:lstStyle/>
                    <a:p>
                      <a:pPr latinLnBrk="1"/>
                      <a:r>
                        <a:rPr lang="en-US" altLang="ko-KR" dirty="0"/>
                        <a:t>10</a:t>
                      </a:r>
                    </a:p>
                    <a:p>
                      <a:pPr latinLnBrk="1"/>
                      <a:r>
                        <a:rPr lang="en-US" altLang="ko-KR" dirty="0"/>
                        <a:t>(2,2)</a:t>
                      </a:r>
                      <a:endParaRPr lang="ko-KR" altLang="en-US" dirty="0"/>
                    </a:p>
                  </a:txBody>
                  <a:tcPr/>
                </a:tc>
                <a:extLst>
                  <a:ext uri="{0D108BD9-81ED-4DB2-BD59-A6C34878D82A}">
                    <a16:rowId xmlns:a16="http://schemas.microsoft.com/office/drawing/2014/main" val="10002"/>
                  </a:ext>
                </a:extLst>
              </a:tr>
              <a:tr h="707320">
                <a:tc>
                  <a:txBody>
                    <a:bodyPr/>
                    <a:lstStyle/>
                    <a:p>
                      <a:pPr latinLnBrk="1"/>
                      <a:r>
                        <a:rPr lang="en-US" altLang="ko-KR" dirty="0"/>
                        <a:t>3</a:t>
                      </a:r>
                    </a:p>
                    <a:p>
                      <a:pPr latinLnBrk="1"/>
                      <a:r>
                        <a:rPr lang="en-US" altLang="ko-KR" dirty="0"/>
                        <a:t>(3,0)</a:t>
                      </a:r>
                      <a:endParaRPr lang="ko-KR" altLang="en-US" dirty="0"/>
                    </a:p>
                  </a:txBody>
                  <a:tcPr/>
                </a:tc>
                <a:tc>
                  <a:txBody>
                    <a:bodyPr/>
                    <a:lstStyle/>
                    <a:p>
                      <a:pPr latinLnBrk="1"/>
                      <a:r>
                        <a:rPr lang="en-US" altLang="ko-KR" dirty="0"/>
                        <a:t>7</a:t>
                      </a:r>
                    </a:p>
                    <a:p>
                      <a:pPr latinLnBrk="1"/>
                      <a:r>
                        <a:rPr lang="en-US" altLang="ko-KR" dirty="0"/>
                        <a:t>(3,1)</a:t>
                      </a:r>
                      <a:endParaRPr lang="ko-KR" altLang="en-US" dirty="0"/>
                    </a:p>
                  </a:txBody>
                  <a:tcPr/>
                </a:tc>
                <a:tc>
                  <a:txBody>
                    <a:bodyPr/>
                    <a:lstStyle/>
                    <a:p>
                      <a:pPr latinLnBrk="1"/>
                      <a:r>
                        <a:rPr lang="en-US" altLang="ko-KR" dirty="0"/>
                        <a:t>11</a:t>
                      </a:r>
                    </a:p>
                    <a:p>
                      <a:pPr latinLnBrk="1"/>
                      <a:r>
                        <a:rPr lang="en-US" altLang="ko-KR" dirty="0"/>
                        <a:t>(3,2)</a:t>
                      </a:r>
                      <a:endParaRPr lang="ko-KR" alt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1290728" y="5166484"/>
            <a:ext cx="1368152" cy="369332"/>
          </a:xfrm>
          <a:prstGeom prst="rect">
            <a:avLst/>
          </a:prstGeom>
          <a:noFill/>
        </p:spPr>
        <p:txBody>
          <a:bodyPr wrap="square" rtlCol="0">
            <a:spAutoFit/>
          </a:bodyPr>
          <a:lstStyle/>
          <a:p>
            <a:r>
              <a:rPr lang="en-US" altLang="ko-KR" dirty="0">
                <a:latin typeface="+mn-lt"/>
              </a:rPr>
              <a:t>Matrix</a:t>
            </a:r>
            <a:endParaRPr lang="ko-KR" altLang="en-US" dirty="0">
              <a:latin typeface="+mn-lt"/>
            </a:endParaRPr>
          </a:p>
        </p:txBody>
      </p:sp>
      <p:sp>
        <p:nvSpPr>
          <p:cNvPr id="7" name="TextBox 6"/>
          <p:cNvSpPr txBox="1"/>
          <p:nvPr/>
        </p:nvSpPr>
        <p:spPr>
          <a:xfrm>
            <a:off x="5508104" y="5229200"/>
            <a:ext cx="1440160" cy="646331"/>
          </a:xfrm>
          <a:prstGeom prst="rect">
            <a:avLst/>
          </a:prstGeom>
          <a:noFill/>
        </p:spPr>
        <p:txBody>
          <a:bodyPr wrap="square" rtlCol="0">
            <a:spAutoFit/>
          </a:bodyPr>
          <a:lstStyle/>
          <a:p>
            <a:r>
              <a:rPr lang="en-US" altLang="ko-KR" dirty="0">
                <a:latin typeface="+mn-lt"/>
              </a:rPr>
              <a:t>Transposed Matrix</a:t>
            </a:r>
            <a:endParaRPr lang="ko-KR" altLang="en-US" dirty="0">
              <a:latin typeface="+mn-lt"/>
            </a:endParaRPr>
          </a:p>
        </p:txBody>
      </p:sp>
      <p:sp>
        <p:nvSpPr>
          <p:cNvPr id="3" name="TextBox 2"/>
          <p:cNvSpPr txBox="1"/>
          <p:nvPr/>
        </p:nvSpPr>
        <p:spPr>
          <a:xfrm>
            <a:off x="1290728" y="4581128"/>
            <a:ext cx="977016" cy="369332"/>
          </a:xfrm>
          <a:prstGeom prst="rect">
            <a:avLst/>
          </a:prstGeom>
          <a:noFill/>
        </p:spPr>
        <p:txBody>
          <a:bodyPr wrap="square" rtlCol="0">
            <a:spAutoFit/>
          </a:bodyPr>
          <a:lstStyle/>
          <a:p>
            <a:r>
              <a:rPr lang="en-US" altLang="ko-KR" b="1" dirty="0">
                <a:solidFill>
                  <a:srgbClr val="FF0000"/>
                </a:solidFill>
                <a:latin typeface="+mn-lt"/>
              </a:rPr>
              <a:t>(</a:t>
            </a:r>
            <a:r>
              <a:rPr lang="en-US" altLang="ko-KR" b="1" dirty="0" err="1">
                <a:solidFill>
                  <a:srgbClr val="FF0000"/>
                </a:solidFill>
                <a:latin typeface="+mn-lt"/>
              </a:rPr>
              <a:t>iy,ix</a:t>
            </a:r>
            <a:r>
              <a:rPr lang="en-US" altLang="ko-KR" b="1" dirty="0">
                <a:solidFill>
                  <a:srgbClr val="FF0000"/>
                </a:solidFill>
                <a:latin typeface="+mn-lt"/>
              </a:rPr>
              <a:t>)</a:t>
            </a:r>
            <a:endParaRPr lang="ko-KR" altLang="en-US" b="1" dirty="0">
              <a:solidFill>
                <a:srgbClr val="FF0000"/>
              </a:solidFill>
              <a:latin typeface="+mn-lt"/>
            </a:endParaRPr>
          </a:p>
        </p:txBody>
      </p:sp>
      <p:sp>
        <p:nvSpPr>
          <p:cNvPr id="8" name="TextBox 7"/>
          <p:cNvSpPr txBox="1"/>
          <p:nvPr/>
        </p:nvSpPr>
        <p:spPr>
          <a:xfrm>
            <a:off x="5508104" y="5013176"/>
            <a:ext cx="1152128" cy="369332"/>
          </a:xfrm>
          <a:prstGeom prst="rect">
            <a:avLst/>
          </a:prstGeom>
          <a:noFill/>
        </p:spPr>
        <p:txBody>
          <a:bodyPr wrap="square" rtlCol="0">
            <a:spAutoFit/>
          </a:bodyPr>
          <a:lstStyle/>
          <a:p>
            <a:r>
              <a:rPr lang="en-US" altLang="ko-KR" b="1" dirty="0">
                <a:solidFill>
                  <a:srgbClr val="FF0000"/>
                </a:solidFill>
                <a:latin typeface="+mn-lt"/>
              </a:rPr>
              <a:t>(</a:t>
            </a:r>
            <a:r>
              <a:rPr lang="en-US" altLang="ko-KR" b="1" dirty="0" err="1">
                <a:solidFill>
                  <a:srgbClr val="FF0000"/>
                </a:solidFill>
                <a:latin typeface="+mn-lt"/>
              </a:rPr>
              <a:t>ix,iy</a:t>
            </a:r>
            <a:r>
              <a:rPr lang="en-US" altLang="ko-KR" b="1" dirty="0">
                <a:solidFill>
                  <a:srgbClr val="FF0000"/>
                </a:solidFill>
                <a:latin typeface="+mn-lt"/>
              </a:rPr>
              <a:t>)</a:t>
            </a:r>
            <a:endParaRPr lang="ko-KR" altLang="en-US" b="1" dirty="0">
              <a:solidFill>
                <a:srgbClr val="FF0000"/>
              </a:solidFill>
              <a:latin typeface="+mn-lt"/>
            </a:endParaRPr>
          </a:p>
        </p:txBody>
      </p:sp>
    </p:spTree>
    <p:extLst>
      <p:ext uri="{BB962C8B-B14F-4D97-AF65-F5344CB8AC3E}">
        <p14:creationId xmlns:p14="http://schemas.microsoft.com/office/powerpoint/2010/main" val="3136952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0"/>
            <a:ext cx="8229600" cy="960438"/>
          </a:xfrm>
        </p:spPr>
        <p:txBody>
          <a:bodyPr/>
          <a:lstStyle/>
          <a:p>
            <a:r>
              <a:rPr lang="en-US" altLang="ko-KR" sz="3200" dirty="0"/>
              <a:t>Transpose</a:t>
            </a:r>
            <a:br>
              <a:rPr lang="en-US" altLang="ko-KR" sz="3200" dirty="0"/>
            </a:br>
            <a:r>
              <a:rPr lang="en-US" altLang="ko-KR" sz="3200" dirty="0"/>
              <a:t>Read by Column and Write by Row</a:t>
            </a:r>
            <a:endParaRPr lang="ko-KR" altLang="en-US" sz="3200" dirty="0"/>
          </a:p>
        </p:txBody>
      </p:sp>
      <p:sp>
        <p:nvSpPr>
          <p:cNvPr id="3" name="내용 개체 틀 2"/>
          <p:cNvSpPr>
            <a:spLocks noGrp="1"/>
          </p:cNvSpPr>
          <p:nvPr>
            <p:ph idx="1"/>
          </p:nvPr>
        </p:nvSpPr>
        <p:spPr/>
        <p:txBody>
          <a:bodyPr/>
          <a:lstStyle/>
          <a:p>
            <a:pPr marL="0" indent="0">
              <a:buNone/>
            </a:pPr>
            <a:r>
              <a:rPr lang="en-US" altLang="ko-KR" sz="2800" dirty="0"/>
              <a:t>__global__ void </a:t>
            </a:r>
            <a:r>
              <a:rPr lang="en-US" altLang="ko-KR" sz="2800" dirty="0" err="1"/>
              <a:t>transposeCol</a:t>
            </a:r>
            <a:r>
              <a:rPr lang="en-US" altLang="ko-KR" sz="2800" dirty="0"/>
              <a:t>(float *out, float *in,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nx</a:t>
            </a:r>
            <a:r>
              <a:rPr lang="en-US" altLang="ko-KR" sz="2800" dirty="0"/>
              <a:t>,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ny</a:t>
            </a:r>
            <a:r>
              <a:rPr lang="en-US" altLang="ko-KR" sz="2800" dirty="0"/>
              <a:t>){</a:t>
            </a:r>
          </a:p>
          <a:p>
            <a:pPr marL="0" indent="0">
              <a:buNone/>
            </a:pPr>
            <a:r>
              <a:rPr lang="en-US" altLang="ko-KR" sz="2800" dirty="0"/>
              <a:t>  unsigned </a:t>
            </a:r>
            <a:r>
              <a:rPr lang="en-US" altLang="ko-KR" sz="2800" dirty="0" err="1"/>
              <a:t>int</a:t>
            </a:r>
            <a:r>
              <a:rPr lang="en-US" altLang="ko-KR" sz="2800" dirty="0"/>
              <a:t> ix=</a:t>
            </a:r>
            <a:r>
              <a:rPr lang="en-US" altLang="ko-KR" sz="2800" dirty="0" err="1"/>
              <a:t>blockDim.x</a:t>
            </a:r>
            <a:r>
              <a:rPr lang="en-US" altLang="ko-KR" sz="2800" dirty="0"/>
              <a:t>*</a:t>
            </a:r>
            <a:r>
              <a:rPr lang="en-US" altLang="ko-KR" sz="2800" dirty="0" err="1"/>
              <a:t>blockIdx.x+threadIdx.x</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iy</a:t>
            </a:r>
            <a:r>
              <a:rPr lang="en-US" altLang="ko-KR" sz="2800" dirty="0"/>
              <a:t>=</a:t>
            </a:r>
            <a:r>
              <a:rPr lang="en-US" altLang="ko-KR" sz="2800" dirty="0" err="1"/>
              <a:t>blockDim.y</a:t>
            </a:r>
            <a:r>
              <a:rPr lang="en-US" altLang="ko-KR" sz="2800" dirty="0"/>
              <a:t>*</a:t>
            </a:r>
            <a:r>
              <a:rPr lang="en-US" altLang="ko-KR" sz="2800" dirty="0" err="1"/>
              <a:t>blockIdx.y+threadIdx.y</a:t>
            </a:r>
            <a:r>
              <a:rPr lang="en-US" altLang="ko-KR" sz="2800" dirty="0"/>
              <a:t>;</a:t>
            </a:r>
          </a:p>
          <a:p>
            <a:pPr marL="0" indent="0">
              <a:buNone/>
            </a:pPr>
            <a:r>
              <a:rPr lang="en-US" altLang="ko-KR" sz="2800" dirty="0"/>
              <a:t>  if(ix &lt; </a:t>
            </a:r>
            <a:r>
              <a:rPr lang="en-US" altLang="ko-KR" sz="2800" dirty="0" err="1"/>
              <a:t>nx</a:t>
            </a:r>
            <a:r>
              <a:rPr lang="en-US" altLang="ko-KR" sz="2800" dirty="0"/>
              <a:t> &amp;&amp; </a:t>
            </a:r>
            <a:r>
              <a:rPr lang="en-US" altLang="ko-KR" sz="2800" dirty="0" err="1"/>
              <a:t>iy</a:t>
            </a:r>
            <a:r>
              <a:rPr lang="en-US" altLang="ko-KR" sz="2800" dirty="0"/>
              <a:t>&lt;</a:t>
            </a:r>
            <a:r>
              <a:rPr lang="en-US" altLang="ko-KR" sz="2800" dirty="0" err="1"/>
              <a:t>ny</a:t>
            </a:r>
            <a:r>
              <a:rPr lang="en-US" altLang="ko-KR" sz="2800" dirty="0"/>
              <a:t>){</a:t>
            </a:r>
          </a:p>
          <a:p>
            <a:pPr marL="0" indent="0">
              <a:buNone/>
            </a:pPr>
            <a:r>
              <a:rPr lang="en-US" altLang="ko-KR" sz="2800" dirty="0"/>
              <a:t>	</a:t>
            </a:r>
            <a:r>
              <a:rPr lang="en-US" altLang="ko-KR" sz="2800" dirty="0" err="1"/>
              <a:t>int</a:t>
            </a:r>
            <a:r>
              <a:rPr lang="en-US" altLang="ko-KR" sz="2800" dirty="0"/>
              <a:t> </a:t>
            </a:r>
            <a:r>
              <a:rPr lang="en-US" altLang="ko-KR" sz="2800" dirty="0" err="1"/>
              <a:t>tid</a:t>
            </a:r>
            <a:r>
              <a:rPr lang="en-US" altLang="ko-KR" sz="2800" dirty="0"/>
              <a:t> = </a:t>
            </a:r>
            <a:r>
              <a:rPr lang="en-US" altLang="ko-KR" sz="2800" dirty="0" err="1"/>
              <a:t>iy</a:t>
            </a:r>
            <a:r>
              <a:rPr lang="en-US" altLang="ko-KR" sz="2800" dirty="0"/>
              <a:t>*</a:t>
            </a:r>
            <a:r>
              <a:rPr lang="en-US" altLang="ko-KR" sz="2800" dirty="0" err="1"/>
              <a:t>nx</a:t>
            </a:r>
            <a:r>
              <a:rPr lang="en-US" altLang="ko-KR" sz="2800" dirty="0"/>
              <a:t> + ix;</a:t>
            </a:r>
          </a:p>
          <a:p>
            <a:pPr marL="0" indent="0">
              <a:buNone/>
            </a:pPr>
            <a:r>
              <a:rPr lang="en-US" altLang="ko-KR" sz="2800" dirty="0"/>
              <a:t> 	</a:t>
            </a:r>
            <a:r>
              <a:rPr lang="en-US" altLang="ko-KR" sz="2800" dirty="0" err="1"/>
              <a:t>int</a:t>
            </a:r>
            <a:r>
              <a:rPr lang="en-US" altLang="ko-KR" sz="2800" dirty="0"/>
              <a:t> </a:t>
            </a:r>
            <a:r>
              <a:rPr lang="en-US" altLang="ko-KR" sz="2800" dirty="0" err="1"/>
              <a:t>newX</a:t>
            </a:r>
            <a:r>
              <a:rPr lang="en-US" altLang="ko-KR" sz="2800" dirty="0"/>
              <a:t> = </a:t>
            </a:r>
            <a:r>
              <a:rPr lang="en-US" altLang="ko-KR" sz="2800" dirty="0" err="1"/>
              <a:t>tid%ny</a:t>
            </a:r>
            <a:r>
              <a:rPr lang="en-US" altLang="ko-KR" sz="2800" dirty="0"/>
              <a:t>;</a:t>
            </a:r>
          </a:p>
          <a:p>
            <a:pPr marL="0" indent="0">
              <a:buNone/>
            </a:pPr>
            <a:r>
              <a:rPr lang="en-US" altLang="ko-KR" sz="2800" dirty="0"/>
              <a:t>          </a:t>
            </a:r>
            <a:r>
              <a:rPr lang="en-US" altLang="ko-KR" sz="2800" dirty="0" err="1"/>
              <a:t>int</a:t>
            </a:r>
            <a:r>
              <a:rPr lang="en-US" altLang="ko-KR" sz="2800" dirty="0"/>
              <a:t> </a:t>
            </a:r>
            <a:r>
              <a:rPr lang="en-US" altLang="ko-KR" sz="2800" dirty="0" err="1"/>
              <a:t>newY</a:t>
            </a:r>
            <a:r>
              <a:rPr lang="en-US" altLang="ko-KR" sz="2800" dirty="0"/>
              <a:t> = </a:t>
            </a:r>
            <a:r>
              <a:rPr lang="en-US" altLang="ko-KR" sz="2800" dirty="0" err="1"/>
              <a:t>tid</a:t>
            </a:r>
            <a:r>
              <a:rPr lang="en-US" altLang="ko-KR" sz="2800" dirty="0"/>
              <a:t>/</a:t>
            </a:r>
            <a:r>
              <a:rPr lang="en-US" altLang="ko-KR" sz="2800" dirty="0" err="1"/>
              <a:t>ny</a:t>
            </a:r>
            <a:r>
              <a:rPr lang="en-US" altLang="ko-KR" sz="2800" dirty="0"/>
              <a:t>;</a:t>
            </a:r>
          </a:p>
          <a:p>
            <a:pPr marL="0" indent="0">
              <a:buNone/>
            </a:pPr>
            <a:r>
              <a:rPr lang="en-US" altLang="ko-KR" sz="2800" dirty="0"/>
              <a:t>	out[</a:t>
            </a:r>
            <a:r>
              <a:rPr lang="en-US" altLang="ko-KR" sz="2800" dirty="0" err="1"/>
              <a:t>newY</a:t>
            </a:r>
            <a:r>
              <a:rPr lang="en-US" altLang="ko-KR" sz="2800" dirty="0"/>
              <a:t>*</a:t>
            </a:r>
            <a:r>
              <a:rPr lang="en-US" altLang="ko-KR" sz="2800" dirty="0" err="1"/>
              <a:t>ny</a:t>
            </a:r>
            <a:r>
              <a:rPr lang="en-US" altLang="ko-KR" sz="2800" dirty="0"/>
              <a:t> + </a:t>
            </a:r>
            <a:r>
              <a:rPr lang="en-US" altLang="ko-KR" sz="2800" dirty="0" err="1"/>
              <a:t>newX</a:t>
            </a:r>
            <a:r>
              <a:rPr lang="en-US" altLang="ko-KR" sz="2800" dirty="0"/>
              <a:t>]= in[</a:t>
            </a:r>
            <a:r>
              <a:rPr lang="en-US" altLang="ko-KR" sz="2800" dirty="0" err="1"/>
              <a:t>newX</a:t>
            </a:r>
            <a:r>
              <a:rPr lang="en-US" altLang="ko-KR" sz="2800" dirty="0"/>
              <a:t>*</a:t>
            </a:r>
            <a:r>
              <a:rPr lang="en-US" altLang="ko-KR" sz="2800" dirty="0" err="1"/>
              <a:t>nx</a:t>
            </a:r>
            <a:r>
              <a:rPr lang="en-US" altLang="ko-KR" sz="2800" dirty="0"/>
              <a:t> + </a:t>
            </a:r>
            <a:r>
              <a:rPr lang="en-US" altLang="ko-KR" sz="2800" dirty="0" err="1"/>
              <a:t>newY</a:t>
            </a:r>
            <a:r>
              <a:rPr lang="en-US" altLang="ko-KR" sz="2800" dirty="0"/>
              <a:t>];</a:t>
            </a:r>
          </a:p>
          <a:p>
            <a:pPr marL="0" indent="0">
              <a:buNone/>
            </a:pPr>
            <a:r>
              <a:rPr lang="en-US" altLang="ko-KR" sz="2800" dirty="0"/>
              <a:t>  }</a:t>
            </a:r>
          </a:p>
          <a:p>
            <a:pPr marL="0" indent="0">
              <a:buNone/>
            </a:pPr>
            <a:r>
              <a:rPr lang="en-US" altLang="ko-KR" sz="2800" dirty="0"/>
              <a:t>}</a:t>
            </a:r>
            <a:endParaRPr lang="ko-KR" altLang="en-US" sz="2800" dirty="0"/>
          </a:p>
        </p:txBody>
      </p:sp>
    </p:spTree>
    <p:extLst>
      <p:ext uri="{BB962C8B-B14F-4D97-AF65-F5344CB8AC3E}">
        <p14:creationId xmlns:p14="http://schemas.microsoft.com/office/powerpoint/2010/main" val="2776540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0"/>
            <a:ext cx="8229600" cy="960438"/>
          </a:xfrm>
        </p:spPr>
        <p:txBody>
          <a:bodyPr/>
          <a:lstStyle/>
          <a:p>
            <a:r>
              <a:rPr lang="en-US" altLang="ko-KR" sz="3200" dirty="0"/>
              <a:t>Which one is better?</a:t>
            </a:r>
            <a:endParaRPr lang="ko-KR" altLang="en-US" sz="3200" dirty="0"/>
          </a:p>
        </p:txBody>
      </p:sp>
      <p:sp>
        <p:nvSpPr>
          <p:cNvPr id="3" name="내용 개체 틀 2"/>
          <p:cNvSpPr>
            <a:spLocks noGrp="1"/>
          </p:cNvSpPr>
          <p:nvPr>
            <p:ph idx="1"/>
          </p:nvPr>
        </p:nvSpPr>
        <p:spPr/>
        <p:txBody>
          <a:bodyPr/>
          <a:lstStyle/>
          <a:p>
            <a:pPr marL="514350" indent="-514350">
              <a:buAutoNum type="arabicPeriod"/>
            </a:pPr>
            <a:r>
              <a:rPr lang="en-US" altLang="ko-KR" sz="2000" dirty="0"/>
              <a:t>Reads by rows and stores by columns </a:t>
            </a:r>
          </a:p>
          <a:p>
            <a:pPr marL="514350" indent="-514350">
              <a:buAutoNum type="arabicPeriod"/>
            </a:pPr>
            <a:r>
              <a:rPr lang="en-US" altLang="ko-KR" sz="2000" dirty="0"/>
              <a:t>Reads by columns and stores by rows.</a:t>
            </a:r>
          </a:p>
          <a:p>
            <a:pPr marL="0" indent="0">
              <a:buNone/>
            </a:pPr>
            <a:r>
              <a:rPr lang="en-US" altLang="ko-KR" sz="2000" dirty="0"/>
              <a:t>1) If L1 cache is disabled for loads </a:t>
            </a:r>
          </a:p>
          <a:p>
            <a:pPr marL="0" indent="0">
              <a:buNone/>
            </a:pPr>
            <a:r>
              <a:rPr lang="en-US" altLang="ko-KR" sz="2000" dirty="0"/>
              <a:t>- these two implementations are theoretically identical!</a:t>
            </a:r>
          </a:p>
          <a:p>
            <a:pPr marL="0" indent="0">
              <a:buNone/>
            </a:pPr>
            <a:r>
              <a:rPr lang="en-US" altLang="ko-KR" sz="2000" dirty="0"/>
              <a:t>2) If L1 cache is enable (L1 can be used in load but store)</a:t>
            </a:r>
          </a:p>
          <a:p>
            <a:pPr marL="0" indent="0">
              <a:buNone/>
            </a:pPr>
            <a:r>
              <a:rPr lang="en-US" altLang="ko-KR" sz="2000" dirty="0"/>
              <a:t>- the second implementation should demonstrate better performance. While the reads performed by column will be uncoalesced (hence bandwidth will be wasted on bytes that were not requested), bringing those extra bytes into the L1 cache means that the next read may be serviced out of cache rather than global memory. Because writes are not cached in L1, the example that writes by column does not benefit from any caching </a:t>
            </a:r>
            <a:br>
              <a:rPr lang="en-US" altLang="ko-KR" sz="2000" dirty="0"/>
            </a:br>
            <a:endParaRPr lang="en-US" altLang="ko-KR" sz="2000" dirty="0"/>
          </a:p>
          <a:p>
            <a:pPr marL="0" indent="0">
              <a:buNone/>
            </a:pPr>
            <a:endParaRPr lang="en-US" altLang="ko-KR" sz="2800" dirty="0"/>
          </a:p>
          <a:p>
            <a:pPr marL="0" indent="0">
              <a:buNone/>
            </a:pPr>
            <a:r>
              <a:rPr lang="en-US" altLang="ko-KR" sz="2800" dirty="0"/>
              <a:t>  </a:t>
            </a:r>
            <a:endParaRPr lang="ko-KR" altLang="en-US" sz="2800" dirty="0"/>
          </a:p>
        </p:txBody>
      </p:sp>
    </p:spTree>
    <p:extLst>
      <p:ext uri="{BB962C8B-B14F-4D97-AF65-F5344CB8AC3E}">
        <p14:creationId xmlns:p14="http://schemas.microsoft.com/office/powerpoint/2010/main" val="344987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7504" y="539750"/>
            <a:ext cx="8856984" cy="960438"/>
          </a:xfrm>
        </p:spPr>
        <p:txBody>
          <a:bodyPr/>
          <a:lstStyle/>
          <a:p>
            <a:r>
              <a:rPr lang="en-US" altLang="ko-KR" dirty="0"/>
              <a:t>Upper and Lower Performance Bound</a:t>
            </a:r>
            <a:endParaRPr lang="ko-KR" altLang="en-US" dirty="0"/>
          </a:p>
        </p:txBody>
      </p:sp>
      <p:sp>
        <p:nvSpPr>
          <p:cNvPr id="3" name="내용 개체 틀 2"/>
          <p:cNvSpPr>
            <a:spLocks noGrp="1"/>
          </p:cNvSpPr>
          <p:nvPr>
            <p:ph idx="1"/>
          </p:nvPr>
        </p:nvSpPr>
        <p:spPr/>
        <p:txBody>
          <a:bodyPr/>
          <a:lstStyle/>
          <a:p>
            <a:r>
              <a:rPr lang="en-US" altLang="ko-KR" dirty="0"/>
              <a:t>Upper Bound (best, may be memory bandwidth):  Copy the matrix by loading and storing rows, which are all coalesced accesses.</a:t>
            </a:r>
          </a:p>
          <a:p>
            <a:pPr marL="0" indent="0">
              <a:buNone/>
            </a:pPr>
            <a:r>
              <a:rPr lang="en-US" altLang="ko-KR" dirty="0"/>
              <a:t>   The number of memory operations is the same </a:t>
            </a:r>
          </a:p>
          <a:p>
            <a:pPr marL="0" indent="0">
              <a:buNone/>
            </a:pPr>
            <a:r>
              <a:rPr lang="en-US" altLang="ko-KR" dirty="0"/>
              <a:t>   as that of the matrix transpose.</a:t>
            </a:r>
          </a:p>
          <a:p>
            <a:r>
              <a:rPr lang="en-US" altLang="ko-KR" dirty="0"/>
              <a:t>Lower Bound (worst, may be memory bandwidth):   Copy the matrix by loading and storing columns, which are all stride accesses. </a:t>
            </a:r>
          </a:p>
          <a:p>
            <a:pPr marL="0" indent="0">
              <a:buNone/>
            </a:pPr>
            <a:r>
              <a:rPr lang="en-US" altLang="ko-KR" dirty="0"/>
              <a:t>    The number of memory operations is the same </a:t>
            </a:r>
          </a:p>
          <a:p>
            <a:pPr marL="0" indent="0">
              <a:buNone/>
            </a:pPr>
            <a:r>
              <a:rPr lang="en-US" altLang="ko-KR" dirty="0"/>
              <a:t>   as that of the matrix transpose.</a:t>
            </a:r>
            <a:endParaRPr lang="ko-KR" altLang="en-US" dirty="0"/>
          </a:p>
        </p:txBody>
      </p:sp>
    </p:spTree>
    <p:extLst>
      <p:ext uri="{BB962C8B-B14F-4D97-AF65-F5344CB8AC3E}">
        <p14:creationId xmlns:p14="http://schemas.microsoft.com/office/powerpoint/2010/main" val="1398398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601" y="2564904"/>
            <a:ext cx="8991999"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838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7982" y="2132856"/>
            <a:ext cx="6351106"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070341"/>
            <a:ext cx="6276975"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타원 2"/>
          <p:cNvSpPr/>
          <p:nvPr/>
        </p:nvSpPr>
        <p:spPr>
          <a:xfrm>
            <a:off x="3923928" y="2132856"/>
            <a:ext cx="1656184"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3995936" y="2924944"/>
            <a:ext cx="1440160"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3995936" y="5445224"/>
            <a:ext cx="1296144"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p:cNvSpPr/>
          <p:nvPr/>
        </p:nvSpPr>
        <p:spPr>
          <a:xfrm>
            <a:off x="3815916" y="4070341"/>
            <a:ext cx="1656184"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5076057" y="1518849"/>
            <a:ext cx="4067944" cy="646331"/>
          </a:xfrm>
          <a:prstGeom prst="rect">
            <a:avLst/>
          </a:prstGeom>
          <a:noFill/>
        </p:spPr>
        <p:txBody>
          <a:bodyPr wrap="square" rtlCol="0">
            <a:spAutoFit/>
          </a:bodyPr>
          <a:lstStyle/>
          <a:p>
            <a:r>
              <a:rPr lang="en-US" altLang="ko-KR" dirty="0" err="1"/>
              <a:t>cpu</a:t>
            </a:r>
            <a:r>
              <a:rPr lang="en-US" altLang="ko-KR" dirty="0"/>
              <a:t> L1 : temporal &amp; spatial locality </a:t>
            </a:r>
          </a:p>
          <a:p>
            <a:r>
              <a:rPr lang="en-US" altLang="ko-KR" dirty="0" err="1"/>
              <a:t>gpu</a:t>
            </a:r>
            <a:r>
              <a:rPr lang="en-US" altLang="ko-KR" dirty="0"/>
              <a:t> L1 : spatial locality</a:t>
            </a:r>
            <a:endParaRPr lang="ko-KR" altLang="en-US" dirty="0"/>
          </a:p>
        </p:txBody>
      </p:sp>
    </p:spTree>
    <p:extLst>
      <p:ext uri="{BB962C8B-B14F-4D97-AF65-F5344CB8AC3E}">
        <p14:creationId xmlns:p14="http://schemas.microsoft.com/office/powerpoint/2010/main" val="1545309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Unrolling Transpose</a:t>
            </a:r>
            <a:endParaRPr lang="ko-KR" altLang="en-US" dirty="0"/>
          </a:p>
        </p:txBody>
      </p:sp>
      <p:sp>
        <p:nvSpPr>
          <p:cNvPr id="3" name="내용 개체 틀 2"/>
          <p:cNvSpPr>
            <a:spLocks noGrp="1"/>
          </p:cNvSpPr>
          <p:nvPr>
            <p:ph idx="1"/>
          </p:nvPr>
        </p:nvSpPr>
        <p:spPr/>
        <p:txBody>
          <a:bodyPr/>
          <a:lstStyle/>
          <a:p>
            <a:r>
              <a:rPr lang="en-US" altLang="ko-KR" sz="2400" dirty="0"/>
              <a:t>To improve the memory bandwidth of transpose, the unrolling transpose is to assign more independent work to each thread in order to maximize in-flight memory requests.</a:t>
            </a:r>
          </a:p>
          <a:p>
            <a:endParaRPr lang="ko-KR" altLang="en-US" sz="2400" dirty="0"/>
          </a:p>
        </p:txBody>
      </p:sp>
    </p:spTree>
    <p:extLst>
      <p:ext uri="{BB962C8B-B14F-4D97-AF65-F5344CB8AC3E}">
        <p14:creationId xmlns:p14="http://schemas.microsoft.com/office/powerpoint/2010/main" val="2587845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315416"/>
            <a:ext cx="8229600" cy="960438"/>
          </a:xfrm>
        </p:spPr>
        <p:txBody>
          <a:bodyPr/>
          <a:lstStyle/>
          <a:p>
            <a:r>
              <a:rPr lang="en-US" altLang="ko-KR" dirty="0">
                <a:solidFill>
                  <a:srgbClr val="FF0000"/>
                </a:solidFill>
              </a:rPr>
              <a:t>Row-based unrolling</a:t>
            </a:r>
            <a:endParaRPr lang="ko-KR" altLang="en-US" dirty="0">
              <a:solidFill>
                <a:srgbClr val="FF0000"/>
              </a:solidFill>
            </a:endParaRPr>
          </a:p>
        </p:txBody>
      </p:sp>
      <p:sp>
        <p:nvSpPr>
          <p:cNvPr id="4" name="내용 개체 틀 2"/>
          <p:cNvSpPr>
            <a:spLocks noGrp="1"/>
          </p:cNvSpPr>
          <p:nvPr>
            <p:ph idx="1"/>
          </p:nvPr>
        </p:nvSpPr>
        <p:spPr>
          <a:xfrm>
            <a:off x="395536" y="260648"/>
            <a:ext cx="8229600" cy="4525963"/>
          </a:xfrm>
        </p:spPr>
        <p:txBody>
          <a:bodyPr/>
          <a:lstStyle/>
          <a:p>
            <a:pPr marL="0" indent="0">
              <a:buNone/>
            </a:pPr>
            <a:r>
              <a:rPr lang="en-US" altLang="ko-KR" sz="2800" dirty="0"/>
              <a:t>__global__ void transposeNaive4Row(float *out, float *in,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nx</a:t>
            </a:r>
            <a:r>
              <a:rPr lang="en-US" altLang="ko-KR" sz="2800" dirty="0"/>
              <a:t>,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ny</a:t>
            </a:r>
            <a:r>
              <a:rPr lang="en-US" altLang="ko-KR" sz="2800" dirty="0"/>
              <a:t>){</a:t>
            </a:r>
          </a:p>
          <a:p>
            <a:pPr marL="0" indent="0">
              <a:buNone/>
            </a:pPr>
            <a:r>
              <a:rPr lang="en-US" altLang="ko-KR" sz="2800" dirty="0"/>
              <a:t>  unsigned </a:t>
            </a:r>
            <a:r>
              <a:rPr lang="en-US" altLang="ko-KR" sz="2800" dirty="0" err="1"/>
              <a:t>int</a:t>
            </a:r>
            <a:r>
              <a:rPr lang="en-US" altLang="ko-KR" sz="2800" dirty="0"/>
              <a:t> ix=</a:t>
            </a:r>
            <a:r>
              <a:rPr lang="en-US" altLang="ko-KR" sz="2800" dirty="0" err="1"/>
              <a:t>blockDim.x</a:t>
            </a:r>
            <a:r>
              <a:rPr lang="en-US" altLang="ko-KR" sz="2800" dirty="0"/>
              <a:t>*</a:t>
            </a:r>
            <a:r>
              <a:rPr lang="en-US" altLang="ko-KR" sz="2800" dirty="0" err="1"/>
              <a:t>blockIdx.x+threadIdx.x</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iy</a:t>
            </a:r>
            <a:r>
              <a:rPr lang="en-US" altLang="ko-KR" sz="2800" dirty="0"/>
              <a:t>=</a:t>
            </a:r>
            <a:r>
              <a:rPr lang="en-US" altLang="ko-KR" sz="2800" dirty="0" err="1"/>
              <a:t>blockDim.y</a:t>
            </a:r>
            <a:r>
              <a:rPr lang="en-US" altLang="ko-KR" sz="2800" dirty="0"/>
              <a:t>*</a:t>
            </a:r>
            <a:r>
              <a:rPr lang="en-US" altLang="ko-KR" sz="2800" dirty="0" err="1"/>
              <a:t>blockIdx.y+threadIdx.y</a:t>
            </a:r>
            <a:r>
              <a:rPr lang="en-US" altLang="ko-KR" sz="2800" dirty="0"/>
              <a:t>;</a:t>
            </a:r>
          </a:p>
          <a:p>
            <a:pPr marL="0" indent="0">
              <a:buNone/>
            </a:pPr>
            <a:r>
              <a:rPr lang="en-US" altLang="ko-KR" sz="2800" dirty="0"/>
              <a:t>unsigned </a:t>
            </a:r>
            <a:r>
              <a:rPr lang="en-US" altLang="ko-KR" sz="2800" dirty="0" err="1"/>
              <a:t>int</a:t>
            </a:r>
            <a:r>
              <a:rPr lang="en-US" altLang="ko-KR" sz="2800" dirty="0"/>
              <a:t> </a:t>
            </a:r>
            <a:r>
              <a:rPr lang="en-US" altLang="ko-KR" sz="2800" dirty="0" err="1"/>
              <a:t>ti</a:t>
            </a:r>
            <a:r>
              <a:rPr lang="en-US" altLang="ko-KR" sz="2800" dirty="0"/>
              <a:t>=</a:t>
            </a:r>
            <a:r>
              <a:rPr lang="en-US" altLang="ko-KR" sz="2800" dirty="0" err="1"/>
              <a:t>iy</a:t>
            </a:r>
            <a:r>
              <a:rPr lang="en-US" altLang="ko-KR" sz="2800" dirty="0"/>
              <a:t>*</a:t>
            </a:r>
            <a:r>
              <a:rPr lang="en-US" altLang="ko-KR" sz="2800" dirty="0" err="1"/>
              <a:t>nx+ix</a:t>
            </a:r>
            <a:r>
              <a:rPr lang="en-US" altLang="ko-KR" sz="2800" dirty="0"/>
              <a:t>;</a:t>
            </a:r>
          </a:p>
          <a:p>
            <a:pPr marL="0" indent="0">
              <a:buNone/>
            </a:pPr>
            <a:r>
              <a:rPr lang="en-US" altLang="ko-KR" sz="2800" dirty="0"/>
              <a:t>  unsigned </a:t>
            </a:r>
            <a:r>
              <a:rPr lang="en-US" altLang="ko-KR" sz="2800" dirty="0" err="1"/>
              <a:t>int</a:t>
            </a:r>
            <a:r>
              <a:rPr lang="en-US" altLang="ko-KR" sz="2800" dirty="0"/>
              <a:t> to=ix*</a:t>
            </a:r>
            <a:r>
              <a:rPr lang="en-US" altLang="ko-KR" sz="2800" dirty="0" err="1"/>
              <a:t>ny+iy</a:t>
            </a:r>
            <a:r>
              <a:rPr lang="en-US" altLang="ko-KR" sz="2800" dirty="0"/>
              <a:t>;</a:t>
            </a:r>
          </a:p>
          <a:p>
            <a:pPr marL="0" indent="0">
              <a:buNone/>
            </a:pPr>
            <a:r>
              <a:rPr lang="en-US" altLang="ko-KR" sz="2800" dirty="0"/>
              <a:t>  if(ix+3*</a:t>
            </a:r>
            <a:r>
              <a:rPr lang="en-US" altLang="ko-KR" sz="2800" dirty="0" err="1"/>
              <a:t>blockDim.x</a:t>
            </a:r>
            <a:r>
              <a:rPr lang="en-US" altLang="ko-KR" sz="2800" dirty="0"/>
              <a:t> &lt; </a:t>
            </a:r>
            <a:r>
              <a:rPr lang="en-US" altLang="ko-KR" sz="2800" dirty="0" err="1"/>
              <a:t>nx</a:t>
            </a:r>
            <a:r>
              <a:rPr lang="en-US" altLang="ko-KR" sz="2800" dirty="0"/>
              <a:t> &amp;&amp; </a:t>
            </a:r>
            <a:r>
              <a:rPr lang="en-US" altLang="ko-KR" sz="2800" dirty="0" err="1"/>
              <a:t>iy</a:t>
            </a:r>
            <a:r>
              <a:rPr lang="en-US" altLang="ko-KR" sz="2800" dirty="0"/>
              <a:t>&lt;</a:t>
            </a:r>
            <a:r>
              <a:rPr lang="en-US" altLang="ko-KR" sz="2800" dirty="0" err="1"/>
              <a:t>ny</a:t>
            </a:r>
            <a:r>
              <a:rPr lang="en-US" altLang="ko-KR" sz="2800" dirty="0"/>
              <a:t>){</a:t>
            </a:r>
          </a:p>
          <a:p>
            <a:pPr marL="0" indent="0">
              <a:buNone/>
            </a:pPr>
            <a:r>
              <a:rPr lang="en-US" altLang="ko-KR" sz="2800" dirty="0"/>
              <a:t>	out[to]= in[</a:t>
            </a:r>
            <a:r>
              <a:rPr lang="en-US" altLang="ko-KR" sz="2800" dirty="0" err="1"/>
              <a:t>ti</a:t>
            </a:r>
            <a:r>
              <a:rPr lang="en-US" altLang="ko-KR" sz="2800" dirty="0"/>
              <a:t>];</a:t>
            </a:r>
          </a:p>
          <a:p>
            <a:pPr marL="0" indent="0">
              <a:buNone/>
            </a:pPr>
            <a:r>
              <a:rPr lang="en-US" altLang="ko-KR" sz="2800" dirty="0"/>
              <a:t>	out[</a:t>
            </a:r>
            <a:r>
              <a:rPr lang="en-US" altLang="ko-KR" sz="2800" dirty="0" err="1"/>
              <a:t>to+ny</a:t>
            </a:r>
            <a:r>
              <a:rPr lang="en-US" altLang="ko-KR" sz="2800" dirty="0"/>
              <a:t>*</a:t>
            </a:r>
            <a:r>
              <a:rPr lang="en-US" altLang="ko-KR" sz="2800" dirty="0" err="1"/>
              <a:t>blockDim.x</a:t>
            </a:r>
            <a:r>
              <a:rPr lang="en-US" altLang="ko-KR" sz="2800" dirty="0"/>
              <a:t>]=in[</a:t>
            </a:r>
            <a:r>
              <a:rPr lang="en-US" altLang="ko-KR" sz="2800" dirty="0" err="1"/>
              <a:t>ti+blockDim.x</a:t>
            </a:r>
            <a:r>
              <a:rPr lang="en-US" altLang="ko-KR" sz="2800" dirty="0"/>
              <a:t>];</a:t>
            </a:r>
          </a:p>
          <a:p>
            <a:pPr marL="0" indent="0">
              <a:buNone/>
            </a:pPr>
            <a:r>
              <a:rPr lang="en-US" altLang="ko-KR" sz="2800" dirty="0"/>
              <a:t>	out[</a:t>
            </a:r>
            <a:r>
              <a:rPr lang="en-US" altLang="ko-KR" sz="2800" dirty="0" err="1"/>
              <a:t>to+ny</a:t>
            </a:r>
            <a:r>
              <a:rPr lang="en-US" altLang="ko-KR" sz="2800" dirty="0"/>
              <a:t>*2*</a:t>
            </a:r>
            <a:r>
              <a:rPr lang="en-US" altLang="ko-KR" sz="2800" dirty="0" err="1"/>
              <a:t>blockDim.x</a:t>
            </a:r>
            <a:r>
              <a:rPr lang="en-US" altLang="ko-KR" sz="2800" dirty="0"/>
              <a:t>]=in[ti+2*</a:t>
            </a:r>
            <a:r>
              <a:rPr lang="en-US" altLang="ko-KR" sz="2800" dirty="0" err="1"/>
              <a:t>blockDim.x</a:t>
            </a:r>
            <a:r>
              <a:rPr lang="en-US" altLang="ko-KR" sz="2800" dirty="0"/>
              <a:t>];</a:t>
            </a:r>
          </a:p>
          <a:p>
            <a:pPr marL="0" indent="0">
              <a:buNone/>
            </a:pPr>
            <a:r>
              <a:rPr lang="en-US" altLang="ko-KR" sz="2800" dirty="0"/>
              <a:t>	out[</a:t>
            </a:r>
            <a:r>
              <a:rPr lang="en-US" altLang="ko-KR" sz="2800" dirty="0" err="1"/>
              <a:t>to+ny</a:t>
            </a:r>
            <a:r>
              <a:rPr lang="en-US" altLang="ko-KR" sz="2800" dirty="0"/>
              <a:t>*3*</a:t>
            </a:r>
            <a:r>
              <a:rPr lang="en-US" altLang="ko-KR" sz="2800" dirty="0" err="1"/>
              <a:t>blockDim.x</a:t>
            </a:r>
            <a:r>
              <a:rPr lang="en-US" altLang="ko-KR" sz="2800" dirty="0"/>
              <a:t>]=in[ti+3*</a:t>
            </a:r>
            <a:r>
              <a:rPr lang="en-US" altLang="ko-KR" sz="2800" dirty="0" err="1"/>
              <a:t>blockDim.x</a:t>
            </a:r>
            <a:r>
              <a:rPr lang="en-US" altLang="ko-KR" sz="2800" dirty="0"/>
              <a:t>];</a:t>
            </a:r>
          </a:p>
          <a:p>
            <a:pPr marL="0" indent="0">
              <a:buNone/>
            </a:pPr>
            <a:r>
              <a:rPr lang="en-US" altLang="ko-KR" sz="2800" dirty="0"/>
              <a:t>  }</a:t>
            </a:r>
          </a:p>
          <a:p>
            <a:pPr marL="0" indent="0">
              <a:buNone/>
            </a:pPr>
            <a:r>
              <a:rPr lang="en-US" altLang="ko-KR" sz="2800" dirty="0"/>
              <a:t>}</a:t>
            </a:r>
            <a:endParaRPr lang="ko-KR" altLang="en-US" sz="2800" dirty="0"/>
          </a:p>
        </p:txBody>
      </p:sp>
    </p:spTree>
    <p:extLst>
      <p:ext uri="{BB962C8B-B14F-4D97-AF65-F5344CB8AC3E}">
        <p14:creationId xmlns:p14="http://schemas.microsoft.com/office/powerpoint/2010/main" val="3933241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34772"/>
            <a:ext cx="8229600" cy="960438"/>
          </a:xfrm>
        </p:spPr>
        <p:txBody>
          <a:bodyPr/>
          <a:lstStyle/>
          <a:p>
            <a:r>
              <a:rPr lang="en-US" altLang="ko-KR" dirty="0"/>
              <a:t>Column-based Unrolling</a:t>
            </a:r>
            <a:endParaRPr lang="ko-KR" altLang="en-US" dirty="0"/>
          </a:p>
        </p:txBody>
      </p:sp>
      <p:sp>
        <p:nvSpPr>
          <p:cNvPr id="6" name="내용 개체 틀 2"/>
          <p:cNvSpPr>
            <a:spLocks noGrp="1"/>
          </p:cNvSpPr>
          <p:nvPr>
            <p:ph idx="1"/>
          </p:nvPr>
        </p:nvSpPr>
        <p:spPr>
          <a:xfrm>
            <a:off x="395536" y="692696"/>
            <a:ext cx="8229600" cy="5976664"/>
          </a:xfrm>
        </p:spPr>
        <p:txBody>
          <a:bodyPr/>
          <a:lstStyle/>
          <a:p>
            <a:pPr marL="0" indent="0">
              <a:buNone/>
            </a:pPr>
            <a:r>
              <a:rPr lang="en-US" altLang="ko-KR" sz="2800" dirty="0"/>
              <a:t>__global__ void transposeNaive4Col(float *out, float *in,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nx</a:t>
            </a:r>
            <a:r>
              <a:rPr lang="en-US" altLang="ko-KR" sz="2800" dirty="0"/>
              <a:t>,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ny</a:t>
            </a:r>
            <a:r>
              <a:rPr lang="en-US" altLang="ko-KR" sz="2800" dirty="0"/>
              <a:t>){</a:t>
            </a:r>
          </a:p>
          <a:p>
            <a:pPr marL="0" indent="0">
              <a:buNone/>
            </a:pPr>
            <a:r>
              <a:rPr lang="en-US" altLang="ko-KR" sz="2800" dirty="0"/>
              <a:t>  unsigned </a:t>
            </a:r>
            <a:r>
              <a:rPr lang="en-US" altLang="ko-KR" sz="2800" dirty="0" err="1"/>
              <a:t>int</a:t>
            </a:r>
            <a:r>
              <a:rPr lang="en-US" altLang="ko-KR" sz="2800" dirty="0"/>
              <a:t> ix=</a:t>
            </a:r>
            <a:r>
              <a:rPr lang="en-US" altLang="ko-KR" sz="2800" dirty="0" err="1"/>
              <a:t>blockDim.x</a:t>
            </a:r>
            <a:r>
              <a:rPr lang="en-US" altLang="ko-KR" sz="2800" dirty="0"/>
              <a:t>*</a:t>
            </a:r>
            <a:r>
              <a:rPr lang="en-US" altLang="ko-KR" sz="2800" dirty="0" err="1"/>
              <a:t>blockIdx.x+threadIdx.x</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iy</a:t>
            </a:r>
            <a:r>
              <a:rPr lang="en-US" altLang="ko-KR" sz="2800" dirty="0"/>
              <a:t>=</a:t>
            </a:r>
            <a:r>
              <a:rPr lang="en-US" altLang="ko-KR" sz="2800" dirty="0" err="1"/>
              <a:t>blockDim.y</a:t>
            </a:r>
            <a:r>
              <a:rPr lang="en-US" altLang="ko-KR" sz="2800" dirty="0"/>
              <a:t>*</a:t>
            </a:r>
            <a:r>
              <a:rPr lang="en-US" altLang="ko-KR" sz="2800" dirty="0" err="1"/>
              <a:t>blockIdx.y+threadIdx.y</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ti</a:t>
            </a:r>
            <a:r>
              <a:rPr lang="en-US" altLang="ko-KR" sz="2800" dirty="0"/>
              <a:t>=</a:t>
            </a:r>
            <a:r>
              <a:rPr lang="en-US" altLang="ko-KR" sz="2800" dirty="0" err="1"/>
              <a:t>iy</a:t>
            </a:r>
            <a:r>
              <a:rPr lang="en-US" altLang="ko-KR" sz="2800" dirty="0"/>
              <a:t>*</a:t>
            </a:r>
            <a:r>
              <a:rPr lang="en-US" altLang="ko-KR" sz="2800" dirty="0" err="1"/>
              <a:t>nx+ix</a:t>
            </a:r>
            <a:r>
              <a:rPr lang="en-US" altLang="ko-KR" sz="2800" dirty="0"/>
              <a:t>;</a:t>
            </a:r>
          </a:p>
          <a:p>
            <a:pPr marL="0" indent="0">
              <a:buNone/>
            </a:pPr>
            <a:r>
              <a:rPr lang="en-US" altLang="ko-KR" sz="2800" dirty="0"/>
              <a:t>  unsigned </a:t>
            </a:r>
            <a:r>
              <a:rPr lang="en-US" altLang="ko-KR" sz="2800" dirty="0" err="1"/>
              <a:t>int</a:t>
            </a:r>
            <a:r>
              <a:rPr lang="en-US" altLang="ko-KR" sz="2800" dirty="0"/>
              <a:t> to=ix*</a:t>
            </a:r>
            <a:r>
              <a:rPr lang="en-US" altLang="ko-KR" sz="2800" dirty="0" err="1"/>
              <a:t>ny+iy</a:t>
            </a:r>
            <a:r>
              <a:rPr lang="en-US" altLang="ko-KR" sz="2800" dirty="0"/>
              <a:t>;</a:t>
            </a:r>
          </a:p>
          <a:p>
            <a:pPr marL="0" indent="0">
              <a:buNone/>
            </a:pPr>
            <a:r>
              <a:rPr lang="en-US" altLang="ko-KR" sz="2800" dirty="0"/>
              <a:t>  if(ix+3*</a:t>
            </a:r>
            <a:r>
              <a:rPr lang="en-US" altLang="ko-KR" sz="2800" dirty="0" err="1"/>
              <a:t>blockDim.x</a:t>
            </a:r>
            <a:r>
              <a:rPr lang="en-US" altLang="ko-KR" sz="2800" dirty="0"/>
              <a:t> &lt; </a:t>
            </a:r>
            <a:r>
              <a:rPr lang="en-US" altLang="ko-KR" sz="2800" dirty="0" err="1"/>
              <a:t>nx</a:t>
            </a:r>
            <a:r>
              <a:rPr lang="en-US" altLang="ko-KR" sz="2800" dirty="0"/>
              <a:t> &amp;&amp; </a:t>
            </a:r>
            <a:r>
              <a:rPr lang="en-US" altLang="ko-KR" sz="2800" dirty="0" err="1"/>
              <a:t>iy</a:t>
            </a:r>
            <a:r>
              <a:rPr lang="en-US" altLang="ko-KR" sz="2800" dirty="0"/>
              <a:t>&lt;</a:t>
            </a:r>
            <a:r>
              <a:rPr lang="en-US" altLang="ko-KR" sz="2800" dirty="0" err="1"/>
              <a:t>ny</a:t>
            </a:r>
            <a:r>
              <a:rPr lang="en-US" altLang="ko-KR" sz="2800" dirty="0"/>
              <a:t>){</a:t>
            </a:r>
          </a:p>
          <a:p>
            <a:pPr marL="0" indent="0">
              <a:buNone/>
            </a:pPr>
            <a:r>
              <a:rPr lang="en-US" altLang="ko-KR" sz="2800" dirty="0"/>
              <a:t>	</a:t>
            </a:r>
            <a:r>
              <a:rPr lang="en-US" altLang="ko-KR" dirty="0"/>
              <a:t>out[</a:t>
            </a:r>
            <a:r>
              <a:rPr lang="en-US" altLang="ko-KR" dirty="0" err="1"/>
              <a:t>ti</a:t>
            </a:r>
            <a:r>
              <a:rPr lang="en-US" altLang="ko-KR" dirty="0"/>
              <a:t>] = in[to];</a:t>
            </a:r>
            <a:br>
              <a:rPr lang="en-US" altLang="ko-KR" dirty="0"/>
            </a:br>
            <a:r>
              <a:rPr lang="en-US" altLang="ko-KR" dirty="0"/>
              <a:t>out[</a:t>
            </a:r>
            <a:r>
              <a:rPr lang="en-US" altLang="ko-KR" dirty="0" err="1"/>
              <a:t>ti</a:t>
            </a:r>
            <a:r>
              <a:rPr lang="en-US" altLang="ko-KR" dirty="0"/>
              <a:t> + </a:t>
            </a:r>
            <a:r>
              <a:rPr lang="en-US" altLang="ko-KR" dirty="0" err="1"/>
              <a:t>blockDim.x</a:t>
            </a:r>
            <a:r>
              <a:rPr lang="en-US" altLang="ko-KR" dirty="0"/>
              <a:t>] = in[to+ </a:t>
            </a:r>
            <a:r>
              <a:rPr lang="en-US" altLang="ko-KR" dirty="0" err="1"/>
              <a:t>blockDim.x</a:t>
            </a:r>
            <a:r>
              <a:rPr lang="en-US" altLang="ko-KR" dirty="0"/>
              <a:t>*</a:t>
            </a:r>
            <a:r>
              <a:rPr lang="en-US" altLang="ko-KR" dirty="0" err="1"/>
              <a:t>ny</a:t>
            </a:r>
            <a:r>
              <a:rPr lang="en-US" altLang="ko-KR" dirty="0"/>
              <a:t>];</a:t>
            </a:r>
            <a:br>
              <a:rPr lang="en-US" altLang="ko-KR" dirty="0"/>
            </a:br>
            <a:r>
              <a:rPr lang="en-US" altLang="ko-KR" dirty="0"/>
              <a:t>out[</a:t>
            </a:r>
            <a:r>
              <a:rPr lang="en-US" altLang="ko-KR" dirty="0" err="1"/>
              <a:t>ti</a:t>
            </a:r>
            <a:r>
              <a:rPr lang="en-US" altLang="ko-KR" dirty="0"/>
              <a:t> + 2*</a:t>
            </a:r>
            <a:r>
              <a:rPr lang="en-US" altLang="ko-KR" dirty="0" err="1"/>
              <a:t>blockDim.x</a:t>
            </a:r>
            <a:r>
              <a:rPr lang="en-US" altLang="ko-KR" dirty="0"/>
              <a:t>] = in[to+2*</a:t>
            </a:r>
            <a:r>
              <a:rPr lang="en-US" altLang="ko-KR" dirty="0" err="1"/>
              <a:t>blockDim.x</a:t>
            </a:r>
            <a:r>
              <a:rPr lang="en-US" altLang="ko-KR" dirty="0"/>
              <a:t>*</a:t>
            </a:r>
            <a:r>
              <a:rPr lang="en-US" altLang="ko-KR" dirty="0" err="1"/>
              <a:t>ny</a:t>
            </a:r>
            <a:r>
              <a:rPr lang="en-US" altLang="ko-KR" dirty="0"/>
              <a:t>];</a:t>
            </a:r>
            <a:br>
              <a:rPr lang="en-US" altLang="ko-KR" dirty="0"/>
            </a:br>
            <a:r>
              <a:rPr lang="en-US" altLang="ko-KR" dirty="0"/>
              <a:t>out[</a:t>
            </a:r>
            <a:r>
              <a:rPr lang="en-US" altLang="ko-KR" dirty="0" err="1"/>
              <a:t>ti</a:t>
            </a:r>
            <a:r>
              <a:rPr lang="en-US" altLang="ko-KR" dirty="0"/>
              <a:t> + 3*</a:t>
            </a:r>
            <a:r>
              <a:rPr lang="en-US" altLang="ko-KR" dirty="0" err="1"/>
              <a:t>blockDim.x</a:t>
            </a:r>
            <a:r>
              <a:rPr lang="en-US" altLang="ko-KR" dirty="0"/>
              <a:t>] = in[to+3*</a:t>
            </a:r>
            <a:r>
              <a:rPr lang="en-US" altLang="ko-KR" dirty="0" err="1"/>
              <a:t>blockDim.x</a:t>
            </a:r>
            <a:r>
              <a:rPr lang="en-US" altLang="ko-KR" dirty="0"/>
              <a:t>*</a:t>
            </a:r>
            <a:r>
              <a:rPr lang="en-US" altLang="ko-KR" dirty="0" err="1"/>
              <a:t>ny</a:t>
            </a:r>
            <a:r>
              <a:rPr lang="en-US" altLang="ko-KR" dirty="0"/>
              <a:t>];</a:t>
            </a:r>
            <a:r>
              <a:rPr lang="en-US" altLang="ko-KR" sz="2800" dirty="0"/>
              <a:t> </a:t>
            </a:r>
            <a:br>
              <a:rPr lang="en-US" altLang="ko-KR" sz="2800" dirty="0"/>
            </a:br>
            <a:r>
              <a:rPr lang="en-US" altLang="ko-KR" sz="2800" dirty="0"/>
              <a:t>  } }</a:t>
            </a:r>
          </a:p>
        </p:txBody>
      </p:sp>
    </p:spTree>
    <p:extLst>
      <p:ext uri="{BB962C8B-B14F-4D97-AF65-F5344CB8AC3E}">
        <p14:creationId xmlns:p14="http://schemas.microsoft.com/office/powerpoint/2010/main" val="2963636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 Tuning</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Small threads per block exposes more parallelism to the GPU.</a:t>
            </a:r>
          </a:p>
          <a:p>
            <a:pPr marL="0" indent="0">
              <a:buNone/>
            </a:pPr>
            <a:r>
              <a:rPr lang="en-US" altLang="ko-KR" sz="2400" dirty="0"/>
              <a:t>But when you have not enough thread per block, you can’t use the SM efficiently.</a:t>
            </a:r>
          </a:p>
          <a:p>
            <a:pPr marL="0" indent="0">
              <a:buNone/>
            </a:pPr>
            <a:r>
              <a:rPr lang="en-US" altLang="ko-KR" sz="2400" dirty="0"/>
              <a:t>For example. Fermi GPU, the maximum number of concurrent blocks per SM is 8, and the maximum number of concurrent warps per SM is 48. </a:t>
            </a:r>
          </a:p>
          <a:p>
            <a:pPr marL="0" indent="0">
              <a:buNone/>
            </a:pPr>
            <a:r>
              <a:rPr lang="en-US" altLang="ko-KR" sz="2400" dirty="0"/>
              <a:t>So, when you use 128 threads per block, there are 4 warps per block. So the maximum number of concurrent warps in the SM is 32 ! You can’t use the SM efficiently.</a:t>
            </a:r>
            <a:endParaRPr lang="ko-KR" altLang="en-US" sz="2400" dirty="0"/>
          </a:p>
        </p:txBody>
      </p:sp>
    </p:spTree>
    <p:extLst>
      <p:ext uri="{BB962C8B-B14F-4D97-AF65-F5344CB8AC3E}">
        <p14:creationId xmlns:p14="http://schemas.microsoft.com/office/powerpoint/2010/main" val="1711035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Diagonal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63362053"/>
              </p:ext>
            </p:extLst>
          </p:nvPr>
        </p:nvGraphicFramePr>
        <p:xfrm>
          <a:off x="2699792" y="1988840"/>
          <a:ext cx="3466728" cy="3340968"/>
        </p:xfrm>
        <a:graphic>
          <a:graphicData uri="http://schemas.openxmlformats.org/drawingml/2006/table">
            <a:tbl>
              <a:tblPr firstRow="1" bandRow="1">
                <a:tableStyleId>{5C22544A-7EE6-4342-B048-85BDC9FD1C3A}</a:tableStyleId>
              </a:tblPr>
              <a:tblGrid>
                <a:gridCol w="866682">
                  <a:extLst>
                    <a:ext uri="{9D8B030D-6E8A-4147-A177-3AD203B41FA5}">
                      <a16:colId xmlns:a16="http://schemas.microsoft.com/office/drawing/2014/main" val="20000"/>
                    </a:ext>
                  </a:extLst>
                </a:gridCol>
                <a:gridCol w="866682">
                  <a:extLst>
                    <a:ext uri="{9D8B030D-6E8A-4147-A177-3AD203B41FA5}">
                      <a16:colId xmlns:a16="http://schemas.microsoft.com/office/drawing/2014/main" val="20001"/>
                    </a:ext>
                  </a:extLst>
                </a:gridCol>
                <a:gridCol w="866682">
                  <a:extLst>
                    <a:ext uri="{9D8B030D-6E8A-4147-A177-3AD203B41FA5}">
                      <a16:colId xmlns:a16="http://schemas.microsoft.com/office/drawing/2014/main" val="20002"/>
                    </a:ext>
                  </a:extLst>
                </a:gridCol>
                <a:gridCol w="866682">
                  <a:extLst>
                    <a:ext uri="{9D8B030D-6E8A-4147-A177-3AD203B41FA5}">
                      <a16:colId xmlns:a16="http://schemas.microsoft.com/office/drawing/2014/main" val="20003"/>
                    </a:ext>
                  </a:extLst>
                </a:gridCol>
              </a:tblGrid>
              <a:tr h="835242">
                <a:tc>
                  <a:txBody>
                    <a:bodyPr/>
                    <a:lstStyle/>
                    <a:p>
                      <a:pPr latinLnBrk="1"/>
                      <a:r>
                        <a:rPr lang="en-US" altLang="ko-KR" dirty="0"/>
                        <a:t>(0,0)</a:t>
                      </a:r>
                    </a:p>
                    <a:p>
                      <a:pPr latinLnBrk="1"/>
                      <a:r>
                        <a:rPr lang="en-US" altLang="ko-KR" dirty="0"/>
                        <a:t>  </a:t>
                      </a:r>
                      <a:r>
                        <a:rPr lang="en-US" altLang="ko-KR" dirty="0">
                          <a:solidFill>
                            <a:srgbClr val="FF0000"/>
                          </a:solidFill>
                        </a:rPr>
                        <a:t>0</a:t>
                      </a:r>
                      <a:endParaRPr lang="en-US" altLang="ko-KR" dirty="0"/>
                    </a:p>
                  </a:txBody>
                  <a:tcPr/>
                </a:tc>
                <a:tc>
                  <a:txBody>
                    <a:bodyPr/>
                    <a:lstStyle/>
                    <a:p>
                      <a:pPr latinLnBrk="1"/>
                      <a:r>
                        <a:rPr lang="en-US" altLang="ko-KR" dirty="0"/>
                        <a:t>(1,0)</a:t>
                      </a:r>
                    </a:p>
                    <a:p>
                      <a:pPr latinLnBrk="1"/>
                      <a:r>
                        <a:rPr lang="en-US" altLang="ko-KR" dirty="0"/>
                        <a:t>  </a:t>
                      </a:r>
                      <a:r>
                        <a:rPr lang="en-US" altLang="ko-KR" dirty="0">
                          <a:solidFill>
                            <a:srgbClr val="FF0000"/>
                          </a:solidFill>
                        </a:rPr>
                        <a:t>1</a:t>
                      </a:r>
                      <a:endParaRPr lang="ko-KR" altLang="en-US" dirty="0"/>
                    </a:p>
                  </a:txBody>
                  <a:tcPr/>
                </a:tc>
                <a:tc>
                  <a:txBody>
                    <a:bodyPr/>
                    <a:lstStyle/>
                    <a:p>
                      <a:pPr latinLnBrk="1"/>
                      <a:r>
                        <a:rPr lang="en-US" altLang="ko-KR" dirty="0"/>
                        <a:t>(2,0)</a:t>
                      </a:r>
                    </a:p>
                    <a:p>
                      <a:pPr latinLnBrk="1"/>
                      <a:r>
                        <a:rPr lang="en-US" altLang="ko-KR" dirty="0"/>
                        <a:t>  </a:t>
                      </a:r>
                      <a:r>
                        <a:rPr lang="en-US" altLang="ko-KR" dirty="0">
                          <a:solidFill>
                            <a:srgbClr val="FF0000"/>
                          </a:solidFill>
                        </a:rPr>
                        <a:t>2</a:t>
                      </a:r>
                      <a:endParaRPr lang="ko-KR" altLang="en-US" dirty="0"/>
                    </a:p>
                  </a:txBody>
                  <a:tcPr/>
                </a:tc>
                <a:tc>
                  <a:txBody>
                    <a:bodyPr/>
                    <a:lstStyle/>
                    <a:p>
                      <a:pPr latinLnBrk="1"/>
                      <a:r>
                        <a:rPr lang="en-US" altLang="ko-KR" dirty="0"/>
                        <a:t>(3,0)</a:t>
                      </a:r>
                    </a:p>
                    <a:p>
                      <a:pPr latinLnBrk="1"/>
                      <a:r>
                        <a:rPr lang="en-US" altLang="ko-KR" dirty="0">
                          <a:solidFill>
                            <a:srgbClr val="FF0000"/>
                          </a:solidFill>
                        </a:rPr>
                        <a:t>  3</a:t>
                      </a:r>
                      <a:endParaRPr lang="ko-KR" altLang="en-US" dirty="0">
                        <a:solidFill>
                          <a:srgbClr val="FF0000"/>
                        </a:solidFill>
                      </a:endParaRPr>
                    </a:p>
                  </a:txBody>
                  <a:tcPr/>
                </a:tc>
                <a:extLst>
                  <a:ext uri="{0D108BD9-81ED-4DB2-BD59-A6C34878D82A}">
                    <a16:rowId xmlns:a16="http://schemas.microsoft.com/office/drawing/2014/main" val="10000"/>
                  </a:ext>
                </a:extLst>
              </a:tr>
              <a:tr h="835242">
                <a:tc>
                  <a:txBody>
                    <a:bodyPr/>
                    <a:lstStyle/>
                    <a:p>
                      <a:pPr latinLnBrk="1"/>
                      <a:r>
                        <a:rPr lang="en-US" altLang="ko-KR" dirty="0"/>
                        <a:t>(0,1)</a:t>
                      </a:r>
                    </a:p>
                    <a:p>
                      <a:pPr latinLnBrk="1"/>
                      <a:r>
                        <a:rPr lang="en-US" altLang="ko-KR" dirty="0"/>
                        <a:t>  </a:t>
                      </a:r>
                      <a:r>
                        <a:rPr lang="en-US" altLang="ko-KR" dirty="0">
                          <a:solidFill>
                            <a:srgbClr val="FF0000"/>
                          </a:solidFill>
                        </a:rPr>
                        <a:t>4</a:t>
                      </a:r>
                      <a:endParaRPr lang="ko-KR" altLang="en-US" dirty="0"/>
                    </a:p>
                  </a:txBody>
                  <a:tcPr/>
                </a:tc>
                <a:tc>
                  <a:txBody>
                    <a:bodyPr/>
                    <a:lstStyle/>
                    <a:p>
                      <a:pPr latinLnBrk="1"/>
                      <a:r>
                        <a:rPr lang="en-US" altLang="ko-KR" dirty="0"/>
                        <a:t>(1,1)</a:t>
                      </a:r>
                    </a:p>
                    <a:p>
                      <a:pPr latinLnBrk="1"/>
                      <a:r>
                        <a:rPr lang="en-US" altLang="ko-KR" dirty="0"/>
                        <a:t>  </a:t>
                      </a:r>
                      <a:r>
                        <a:rPr lang="en-US" altLang="ko-KR" dirty="0">
                          <a:solidFill>
                            <a:srgbClr val="FF0000"/>
                          </a:solidFill>
                        </a:rPr>
                        <a:t>5</a:t>
                      </a:r>
                      <a:endParaRPr lang="ko-KR" altLang="en-US" dirty="0"/>
                    </a:p>
                  </a:txBody>
                  <a:tcPr/>
                </a:tc>
                <a:tc>
                  <a:txBody>
                    <a:bodyPr/>
                    <a:lstStyle/>
                    <a:p>
                      <a:pPr latinLnBrk="1"/>
                      <a:r>
                        <a:rPr lang="en-US" altLang="ko-KR" dirty="0"/>
                        <a:t>(2,1)</a:t>
                      </a:r>
                    </a:p>
                    <a:p>
                      <a:pPr latinLnBrk="1"/>
                      <a:r>
                        <a:rPr lang="en-US" altLang="ko-KR" dirty="0"/>
                        <a:t>  </a:t>
                      </a:r>
                      <a:r>
                        <a:rPr lang="en-US" altLang="ko-KR" dirty="0">
                          <a:solidFill>
                            <a:srgbClr val="FF0000"/>
                          </a:solidFill>
                        </a:rPr>
                        <a:t>6</a:t>
                      </a:r>
                      <a:endParaRPr lang="ko-KR" altLang="en-US" dirty="0"/>
                    </a:p>
                  </a:txBody>
                  <a:tcPr/>
                </a:tc>
                <a:tc>
                  <a:txBody>
                    <a:bodyPr/>
                    <a:lstStyle/>
                    <a:p>
                      <a:pPr latinLnBrk="1"/>
                      <a:r>
                        <a:rPr lang="en-US" altLang="ko-KR" dirty="0"/>
                        <a:t>(3,1)</a:t>
                      </a:r>
                    </a:p>
                    <a:p>
                      <a:pPr latinLnBrk="1"/>
                      <a:r>
                        <a:rPr lang="en-US" altLang="ko-KR" dirty="0"/>
                        <a:t>  </a:t>
                      </a:r>
                      <a:r>
                        <a:rPr lang="en-US" altLang="ko-KR" dirty="0">
                          <a:solidFill>
                            <a:srgbClr val="FF0000"/>
                          </a:solidFill>
                        </a:rPr>
                        <a:t>7</a:t>
                      </a:r>
                      <a:endParaRPr lang="ko-KR" altLang="en-US" dirty="0"/>
                    </a:p>
                  </a:txBody>
                  <a:tcPr/>
                </a:tc>
                <a:extLst>
                  <a:ext uri="{0D108BD9-81ED-4DB2-BD59-A6C34878D82A}">
                    <a16:rowId xmlns:a16="http://schemas.microsoft.com/office/drawing/2014/main" val="10001"/>
                  </a:ext>
                </a:extLst>
              </a:tr>
              <a:tr h="835242">
                <a:tc>
                  <a:txBody>
                    <a:bodyPr/>
                    <a:lstStyle/>
                    <a:p>
                      <a:pPr latinLnBrk="1"/>
                      <a:r>
                        <a:rPr lang="en-US" altLang="ko-KR" dirty="0"/>
                        <a:t>(0,2)</a:t>
                      </a:r>
                    </a:p>
                    <a:p>
                      <a:pPr latinLnBrk="1"/>
                      <a:r>
                        <a:rPr lang="en-US" altLang="ko-KR" dirty="0"/>
                        <a:t>  </a:t>
                      </a:r>
                      <a:r>
                        <a:rPr lang="en-US" altLang="ko-KR" dirty="0">
                          <a:solidFill>
                            <a:srgbClr val="FF0000"/>
                          </a:solidFill>
                        </a:rPr>
                        <a:t>8</a:t>
                      </a:r>
                      <a:endParaRPr lang="ko-KR" altLang="en-US" dirty="0"/>
                    </a:p>
                  </a:txBody>
                  <a:tcPr/>
                </a:tc>
                <a:tc>
                  <a:txBody>
                    <a:bodyPr/>
                    <a:lstStyle/>
                    <a:p>
                      <a:pPr latinLnBrk="1"/>
                      <a:r>
                        <a:rPr lang="en-US" altLang="ko-KR" dirty="0"/>
                        <a:t>(1,2)</a:t>
                      </a:r>
                    </a:p>
                    <a:p>
                      <a:pPr latinLnBrk="1"/>
                      <a:r>
                        <a:rPr lang="en-US" altLang="ko-KR" dirty="0"/>
                        <a:t>  </a:t>
                      </a:r>
                      <a:r>
                        <a:rPr lang="en-US" altLang="ko-KR" dirty="0">
                          <a:solidFill>
                            <a:srgbClr val="FF0000"/>
                          </a:solidFill>
                        </a:rPr>
                        <a:t>9</a:t>
                      </a:r>
                      <a:endParaRPr lang="ko-KR" altLang="en-US" dirty="0"/>
                    </a:p>
                  </a:txBody>
                  <a:tcPr/>
                </a:tc>
                <a:tc>
                  <a:txBody>
                    <a:bodyPr/>
                    <a:lstStyle/>
                    <a:p>
                      <a:pPr latinLnBrk="1"/>
                      <a:r>
                        <a:rPr lang="en-US" altLang="ko-KR" dirty="0"/>
                        <a:t>(2,2)</a:t>
                      </a:r>
                    </a:p>
                    <a:p>
                      <a:pPr latinLnBrk="1"/>
                      <a:r>
                        <a:rPr lang="ko-KR" altLang="en-US" baseline="0" dirty="0"/>
                        <a:t>  </a:t>
                      </a:r>
                      <a:r>
                        <a:rPr lang="en-US" altLang="ko-KR" baseline="0" dirty="0">
                          <a:solidFill>
                            <a:srgbClr val="FF0000"/>
                          </a:solidFill>
                        </a:rPr>
                        <a:t>10</a:t>
                      </a:r>
                      <a:endParaRPr lang="en-US" altLang="ko-KR" dirty="0"/>
                    </a:p>
                  </a:txBody>
                  <a:tcPr/>
                </a:tc>
                <a:tc>
                  <a:txBody>
                    <a:bodyPr/>
                    <a:lstStyle/>
                    <a:p>
                      <a:pPr latinLnBrk="1"/>
                      <a:r>
                        <a:rPr lang="en-US" altLang="ko-KR" dirty="0"/>
                        <a:t>(3,2)</a:t>
                      </a:r>
                    </a:p>
                    <a:p>
                      <a:pPr latinLnBrk="1"/>
                      <a:r>
                        <a:rPr lang="en-US" altLang="ko-KR" dirty="0"/>
                        <a:t>  </a:t>
                      </a:r>
                      <a:r>
                        <a:rPr lang="en-US" altLang="ko-KR" dirty="0">
                          <a:solidFill>
                            <a:srgbClr val="FF0000"/>
                          </a:solidFill>
                        </a:rPr>
                        <a:t>11</a:t>
                      </a:r>
                      <a:endParaRPr lang="ko-KR" altLang="en-US" dirty="0"/>
                    </a:p>
                  </a:txBody>
                  <a:tcPr/>
                </a:tc>
                <a:extLst>
                  <a:ext uri="{0D108BD9-81ED-4DB2-BD59-A6C34878D82A}">
                    <a16:rowId xmlns:a16="http://schemas.microsoft.com/office/drawing/2014/main" val="10002"/>
                  </a:ext>
                </a:extLst>
              </a:tr>
              <a:tr h="835242">
                <a:tc>
                  <a:txBody>
                    <a:bodyPr/>
                    <a:lstStyle/>
                    <a:p>
                      <a:pPr latinLnBrk="1"/>
                      <a:r>
                        <a:rPr lang="en-US" altLang="ko-KR" dirty="0"/>
                        <a:t>(0,3)</a:t>
                      </a:r>
                    </a:p>
                    <a:p>
                      <a:pPr latinLnBrk="1"/>
                      <a:r>
                        <a:rPr lang="en-US" altLang="ko-KR" dirty="0"/>
                        <a:t>  </a:t>
                      </a:r>
                      <a:r>
                        <a:rPr lang="en-US" altLang="ko-KR" dirty="0">
                          <a:solidFill>
                            <a:srgbClr val="FF0000"/>
                          </a:solidFill>
                        </a:rPr>
                        <a:t>12</a:t>
                      </a:r>
                      <a:endParaRPr lang="ko-KR" altLang="en-US" dirty="0"/>
                    </a:p>
                  </a:txBody>
                  <a:tcPr/>
                </a:tc>
                <a:tc>
                  <a:txBody>
                    <a:bodyPr/>
                    <a:lstStyle/>
                    <a:p>
                      <a:pPr latinLnBrk="1"/>
                      <a:r>
                        <a:rPr lang="en-US" altLang="ko-KR" dirty="0"/>
                        <a:t>(1,3)</a:t>
                      </a:r>
                    </a:p>
                    <a:p>
                      <a:pPr latinLnBrk="1"/>
                      <a:r>
                        <a:rPr lang="en-US" altLang="ko-KR" dirty="0"/>
                        <a:t>  </a:t>
                      </a:r>
                      <a:r>
                        <a:rPr lang="en-US" altLang="ko-KR" dirty="0">
                          <a:solidFill>
                            <a:srgbClr val="FF0000"/>
                          </a:solidFill>
                        </a:rPr>
                        <a:t>13</a:t>
                      </a:r>
                      <a:endParaRPr lang="ko-KR" altLang="en-US" dirty="0"/>
                    </a:p>
                  </a:txBody>
                  <a:tcPr/>
                </a:tc>
                <a:tc>
                  <a:txBody>
                    <a:bodyPr/>
                    <a:lstStyle/>
                    <a:p>
                      <a:pPr latinLnBrk="1"/>
                      <a:r>
                        <a:rPr lang="en-US" altLang="ko-KR" dirty="0"/>
                        <a:t>(2,3)</a:t>
                      </a:r>
                    </a:p>
                    <a:p>
                      <a:pPr latinLnBrk="1"/>
                      <a:r>
                        <a:rPr lang="en-US" altLang="ko-KR" dirty="0"/>
                        <a:t>  </a:t>
                      </a:r>
                      <a:r>
                        <a:rPr lang="en-US" altLang="ko-KR" dirty="0">
                          <a:solidFill>
                            <a:srgbClr val="FF0000"/>
                          </a:solidFill>
                        </a:rPr>
                        <a:t>14</a:t>
                      </a:r>
                      <a:endParaRPr lang="ko-KR" altLang="en-US" dirty="0"/>
                    </a:p>
                  </a:txBody>
                  <a:tcPr/>
                </a:tc>
                <a:tc>
                  <a:txBody>
                    <a:bodyPr/>
                    <a:lstStyle/>
                    <a:p>
                      <a:pPr latinLnBrk="1"/>
                      <a:r>
                        <a:rPr lang="en-US" altLang="ko-KR" dirty="0"/>
                        <a:t>(3,3)</a:t>
                      </a:r>
                    </a:p>
                    <a:p>
                      <a:pPr latinLnBrk="1"/>
                      <a:r>
                        <a:rPr lang="en-US" altLang="ko-KR" dirty="0"/>
                        <a:t>  </a:t>
                      </a:r>
                      <a:r>
                        <a:rPr lang="en-US" altLang="ko-KR" dirty="0">
                          <a:solidFill>
                            <a:srgbClr val="FF0000"/>
                          </a:solidFill>
                        </a:rPr>
                        <a:t>15</a:t>
                      </a:r>
                      <a:endParaRPr lang="ko-KR" alt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1835696" y="5805264"/>
            <a:ext cx="5328592" cy="369332"/>
          </a:xfrm>
          <a:prstGeom prst="rect">
            <a:avLst/>
          </a:prstGeom>
          <a:noFill/>
        </p:spPr>
        <p:txBody>
          <a:bodyPr wrap="square" rtlCol="0">
            <a:spAutoFit/>
          </a:bodyPr>
          <a:lstStyle/>
          <a:p>
            <a:r>
              <a:rPr lang="en-US" altLang="ko-KR" dirty="0" err="1">
                <a:solidFill>
                  <a:srgbClr val="FF0000"/>
                </a:solidFill>
                <a:latin typeface="+mn-lt"/>
              </a:rPr>
              <a:t>int</a:t>
            </a:r>
            <a:r>
              <a:rPr lang="en-US" altLang="ko-KR" dirty="0">
                <a:solidFill>
                  <a:srgbClr val="FF0000"/>
                </a:solidFill>
                <a:latin typeface="+mn-lt"/>
              </a:rPr>
              <a:t> bid=</a:t>
            </a:r>
            <a:r>
              <a:rPr lang="en-US" altLang="ko-KR" dirty="0" err="1">
                <a:solidFill>
                  <a:srgbClr val="FF0000"/>
                </a:solidFill>
                <a:latin typeface="+mn-lt"/>
              </a:rPr>
              <a:t>blockIdx.y</a:t>
            </a:r>
            <a:r>
              <a:rPr lang="en-US" altLang="ko-KR" dirty="0">
                <a:solidFill>
                  <a:srgbClr val="FF0000"/>
                </a:solidFill>
                <a:latin typeface="+mn-lt"/>
              </a:rPr>
              <a:t>*</a:t>
            </a:r>
            <a:r>
              <a:rPr lang="en-US" altLang="ko-KR" dirty="0" err="1">
                <a:solidFill>
                  <a:srgbClr val="FF0000"/>
                </a:solidFill>
                <a:latin typeface="+mn-lt"/>
              </a:rPr>
              <a:t>gridDim.x</a:t>
            </a:r>
            <a:r>
              <a:rPr lang="en-US" altLang="ko-KR" dirty="0">
                <a:solidFill>
                  <a:srgbClr val="FF0000"/>
                </a:solidFill>
                <a:latin typeface="+mn-lt"/>
              </a:rPr>
              <a:t> + </a:t>
            </a:r>
            <a:r>
              <a:rPr lang="en-US" altLang="ko-KR" dirty="0" err="1">
                <a:solidFill>
                  <a:srgbClr val="FF0000"/>
                </a:solidFill>
                <a:latin typeface="+mn-lt"/>
              </a:rPr>
              <a:t>blockIdx.x</a:t>
            </a:r>
            <a:r>
              <a:rPr lang="en-US" altLang="ko-KR" dirty="0">
                <a:solidFill>
                  <a:srgbClr val="FF0000"/>
                </a:solidFill>
                <a:latin typeface="+mn-lt"/>
              </a:rPr>
              <a:t>;</a:t>
            </a:r>
            <a:endParaRPr lang="ko-KR" altLang="en-US" dirty="0">
              <a:solidFill>
                <a:srgbClr val="FF0000"/>
              </a:solidFill>
              <a:latin typeface="+mn-lt"/>
            </a:endParaRPr>
          </a:p>
        </p:txBody>
      </p:sp>
      <p:cxnSp>
        <p:nvCxnSpPr>
          <p:cNvPr id="7" name="직선 화살표 연결선 6"/>
          <p:cNvCxnSpPr/>
          <p:nvPr/>
        </p:nvCxnSpPr>
        <p:spPr>
          <a:xfrm flipV="1">
            <a:off x="2051720" y="5085184"/>
            <a:ext cx="1008112" cy="7200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843808" y="1628800"/>
            <a:ext cx="3096344" cy="369332"/>
          </a:xfrm>
          <a:prstGeom prst="rect">
            <a:avLst/>
          </a:prstGeom>
          <a:noFill/>
        </p:spPr>
        <p:txBody>
          <a:bodyPr wrap="square" rtlCol="0">
            <a:spAutoFit/>
          </a:bodyPr>
          <a:lstStyle/>
          <a:p>
            <a:r>
              <a:rPr lang="en-US" altLang="ko-KR" b="1" dirty="0">
                <a:latin typeface="+mn-lt"/>
              </a:rPr>
              <a:t>Cartesian Coordinate</a:t>
            </a:r>
            <a:endParaRPr lang="ko-KR" altLang="en-US" b="1" dirty="0">
              <a:latin typeface="+mn-lt"/>
            </a:endParaRPr>
          </a:p>
        </p:txBody>
      </p:sp>
    </p:spTree>
    <p:extLst>
      <p:ext uri="{BB962C8B-B14F-4D97-AF65-F5344CB8AC3E}">
        <p14:creationId xmlns:p14="http://schemas.microsoft.com/office/powerpoint/2010/main" val="2187923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Diagonal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1409292803"/>
              </p:ext>
            </p:extLst>
          </p:nvPr>
        </p:nvGraphicFramePr>
        <p:xfrm>
          <a:off x="2882999" y="2021771"/>
          <a:ext cx="3250704" cy="3052936"/>
        </p:xfrm>
        <a:graphic>
          <a:graphicData uri="http://schemas.openxmlformats.org/drawingml/2006/table">
            <a:tbl>
              <a:tblPr firstRow="1" bandRow="1">
                <a:tableStyleId>{5C22544A-7EE6-4342-B048-85BDC9FD1C3A}</a:tableStyleId>
              </a:tblPr>
              <a:tblGrid>
                <a:gridCol w="812676">
                  <a:extLst>
                    <a:ext uri="{9D8B030D-6E8A-4147-A177-3AD203B41FA5}">
                      <a16:colId xmlns:a16="http://schemas.microsoft.com/office/drawing/2014/main" val="20000"/>
                    </a:ext>
                  </a:extLst>
                </a:gridCol>
                <a:gridCol w="812676">
                  <a:extLst>
                    <a:ext uri="{9D8B030D-6E8A-4147-A177-3AD203B41FA5}">
                      <a16:colId xmlns:a16="http://schemas.microsoft.com/office/drawing/2014/main" val="20001"/>
                    </a:ext>
                  </a:extLst>
                </a:gridCol>
                <a:gridCol w="812676">
                  <a:extLst>
                    <a:ext uri="{9D8B030D-6E8A-4147-A177-3AD203B41FA5}">
                      <a16:colId xmlns:a16="http://schemas.microsoft.com/office/drawing/2014/main" val="20002"/>
                    </a:ext>
                  </a:extLst>
                </a:gridCol>
                <a:gridCol w="812676">
                  <a:extLst>
                    <a:ext uri="{9D8B030D-6E8A-4147-A177-3AD203B41FA5}">
                      <a16:colId xmlns:a16="http://schemas.microsoft.com/office/drawing/2014/main" val="20003"/>
                    </a:ext>
                  </a:extLst>
                </a:gridCol>
              </a:tblGrid>
              <a:tr h="763234">
                <a:tc>
                  <a:txBody>
                    <a:bodyPr/>
                    <a:lstStyle/>
                    <a:p>
                      <a:pPr latinLnBrk="1"/>
                      <a:r>
                        <a:rPr lang="en-US" altLang="ko-KR" dirty="0"/>
                        <a:t>(0,0)</a:t>
                      </a:r>
                    </a:p>
                    <a:p>
                      <a:pPr latinLnBrk="1"/>
                      <a:r>
                        <a:rPr lang="en-US" altLang="ko-KR" dirty="0"/>
                        <a:t> </a:t>
                      </a:r>
                      <a:r>
                        <a:rPr lang="en-US" altLang="ko-KR" dirty="0">
                          <a:solidFill>
                            <a:schemeClr val="tx1"/>
                          </a:solidFill>
                        </a:rPr>
                        <a:t> 0</a:t>
                      </a:r>
                      <a:endParaRPr lang="ko-KR" altLang="en-US" dirty="0">
                        <a:solidFill>
                          <a:schemeClr val="tx1"/>
                        </a:solidFill>
                      </a:endParaRPr>
                    </a:p>
                  </a:txBody>
                  <a:tcPr/>
                </a:tc>
                <a:tc>
                  <a:txBody>
                    <a:bodyPr/>
                    <a:lstStyle/>
                    <a:p>
                      <a:pPr latinLnBrk="1"/>
                      <a:r>
                        <a:rPr lang="en-US" altLang="ko-KR" dirty="0"/>
                        <a:t>(0,1)</a:t>
                      </a:r>
                    </a:p>
                    <a:p>
                      <a:pPr latinLnBrk="1"/>
                      <a:r>
                        <a:rPr lang="en-US" altLang="ko-KR" dirty="0">
                          <a:solidFill>
                            <a:schemeClr val="tx1"/>
                          </a:solidFill>
                        </a:rPr>
                        <a:t>  4</a:t>
                      </a:r>
                      <a:endParaRPr lang="ko-KR" altLang="en-US" dirty="0">
                        <a:solidFill>
                          <a:schemeClr val="tx1"/>
                        </a:solidFill>
                      </a:endParaRPr>
                    </a:p>
                  </a:txBody>
                  <a:tcPr/>
                </a:tc>
                <a:tc>
                  <a:txBody>
                    <a:bodyPr/>
                    <a:lstStyle/>
                    <a:p>
                      <a:pPr latinLnBrk="1"/>
                      <a:r>
                        <a:rPr lang="en-US" altLang="ko-KR" dirty="0"/>
                        <a:t>(0,2)</a:t>
                      </a:r>
                    </a:p>
                    <a:p>
                      <a:pPr latinLnBrk="1"/>
                      <a:r>
                        <a:rPr lang="en-US" altLang="ko-KR" dirty="0"/>
                        <a:t>  </a:t>
                      </a:r>
                      <a:r>
                        <a:rPr lang="en-US" altLang="ko-KR" dirty="0">
                          <a:solidFill>
                            <a:schemeClr val="tx1"/>
                          </a:solidFill>
                        </a:rPr>
                        <a:t>8</a:t>
                      </a:r>
                      <a:endParaRPr lang="ko-KR" altLang="en-US" dirty="0">
                        <a:solidFill>
                          <a:schemeClr val="tx1"/>
                        </a:solidFill>
                      </a:endParaRPr>
                    </a:p>
                  </a:txBody>
                  <a:tcPr/>
                </a:tc>
                <a:tc>
                  <a:txBody>
                    <a:bodyPr/>
                    <a:lstStyle/>
                    <a:p>
                      <a:pPr latinLnBrk="1"/>
                      <a:r>
                        <a:rPr lang="en-US" altLang="ko-KR" dirty="0"/>
                        <a:t>(0,3)</a:t>
                      </a:r>
                    </a:p>
                    <a:p>
                      <a:pPr latinLnBrk="1"/>
                      <a:r>
                        <a:rPr lang="en-US" altLang="ko-KR" dirty="0">
                          <a:solidFill>
                            <a:schemeClr val="tx1"/>
                          </a:solidFill>
                        </a:rPr>
                        <a:t>  12</a:t>
                      </a:r>
                      <a:endParaRPr lang="ko-KR" altLang="en-US" dirty="0">
                        <a:solidFill>
                          <a:schemeClr val="tx1"/>
                        </a:solidFill>
                      </a:endParaRPr>
                    </a:p>
                  </a:txBody>
                  <a:tcPr/>
                </a:tc>
                <a:extLst>
                  <a:ext uri="{0D108BD9-81ED-4DB2-BD59-A6C34878D82A}">
                    <a16:rowId xmlns:a16="http://schemas.microsoft.com/office/drawing/2014/main" val="10000"/>
                  </a:ext>
                </a:extLst>
              </a:tr>
              <a:tr h="763234">
                <a:tc>
                  <a:txBody>
                    <a:bodyPr/>
                    <a:lstStyle/>
                    <a:p>
                      <a:pPr latinLnBrk="1"/>
                      <a:r>
                        <a:rPr lang="en-US" altLang="ko-KR" dirty="0"/>
                        <a:t>(1,3)</a:t>
                      </a:r>
                    </a:p>
                    <a:p>
                      <a:pPr latinLnBrk="1"/>
                      <a:r>
                        <a:rPr lang="en-US" altLang="ko-KR" dirty="0"/>
                        <a:t>  </a:t>
                      </a:r>
                      <a:r>
                        <a:rPr lang="en-US" altLang="ko-KR" dirty="0">
                          <a:solidFill>
                            <a:schemeClr val="tx1"/>
                          </a:solidFill>
                        </a:rPr>
                        <a:t>13</a:t>
                      </a:r>
                      <a:endParaRPr lang="ko-KR" altLang="en-US" dirty="0">
                        <a:solidFill>
                          <a:schemeClr val="tx1"/>
                        </a:solidFill>
                      </a:endParaRPr>
                    </a:p>
                  </a:txBody>
                  <a:tcPr/>
                </a:tc>
                <a:tc>
                  <a:txBody>
                    <a:bodyPr/>
                    <a:lstStyle/>
                    <a:p>
                      <a:pPr latinLnBrk="1"/>
                      <a:r>
                        <a:rPr lang="en-US" altLang="ko-KR" dirty="0"/>
                        <a:t>(1,0)</a:t>
                      </a:r>
                    </a:p>
                    <a:p>
                      <a:pPr latinLnBrk="1"/>
                      <a:r>
                        <a:rPr lang="en-US" altLang="ko-KR" dirty="0">
                          <a:solidFill>
                            <a:schemeClr val="tx1"/>
                          </a:solidFill>
                        </a:rPr>
                        <a:t>  1</a:t>
                      </a:r>
                      <a:endParaRPr lang="ko-KR" altLang="en-US" dirty="0">
                        <a:solidFill>
                          <a:schemeClr val="tx1"/>
                        </a:solidFill>
                      </a:endParaRPr>
                    </a:p>
                  </a:txBody>
                  <a:tcPr/>
                </a:tc>
                <a:tc>
                  <a:txBody>
                    <a:bodyPr/>
                    <a:lstStyle/>
                    <a:p>
                      <a:pPr latinLnBrk="1"/>
                      <a:r>
                        <a:rPr lang="en-US" altLang="ko-KR" dirty="0"/>
                        <a:t>(1,1)</a:t>
                      </a:r>
                    </a:p>
                    <a:p>
                      <a:pPr latinLnBrk="1"/>
                      <a:r>
                        <a:rPr lang="en-US" altLang="ko-KR" dirty="0"/>
                        <a:t>  </a:t>
                      </a:r>
                      <a:r>
                        <a:rPr lang="en-US" altLang="ko-KR" dirty="0">
                          <a:solidFill>
                            <a:schemeClr val="tx1"/>
                          </a:solidFill>
                        </a:rPr>
                        <a:t>5</a:t>
                      </a:r>
                      <a:endParaRPr lang="ko-KR" altLang="en-US" dirty="0">
                        <a:solidFill>
                          <a:schemeClr val="tx1"/>
                        </a:solidFill>
                      </a:endParaRPr>
                    </a:p>
                  </a:txBody>
                  <a:tcPr/>
                </a:tc>
                <a:tc>
                  <a:txBody>
                    <a:bodyPr/>
                    <a:lstStyle/>
                    <a:p>
                      <a:pPr latinLnBrk="1"/>
                      <a:r>
                        <a:rPr lang="en-US" altLang="ko-KR" dirty="0"/>
                        <a:t>(1,2)</a:t>
                      </a:r>
                    </a:p>
                    <a:p>
                      <a:pPr latinLnBrk="1"/>
                      <a:r>
                        <a:rPr lang="en-US" altLang="ko-KR" dirty="0">
                          <a:solidFill>
                            <a:schemeClr val="tx1"/>
                          </a:solidFill>
                        </a:rPr>
                        <a:t>  9</a:t>
                      </a:r>
                      <a:endParaRPr lang="ko-KR" altLang="en-US" dirty="0">
                        <a:solidFill>
                          <a:schemeClr val="tx1"/>
                        </a:solidFill>
                      </a:endParaRPr>
                    </a:p>
                  </a:txBody>
                  <a:tcPr/>
                </a:tc>
                <a:extLst>
                  <a:ext uri="{0D108BD9-81ED-4DB2-BD59-A6C34878D82A}">
                    <a16:rowId xmlns:a16="http://schemas.microsoft.com/office/drawing/2014/main" val="10001"/>
                  </a:ext>
                </a:extLst>
              </a:tr>
              <a:tr h="763234">
                <a:tc>
                  <a:txBody>
                    <a:bodyPr/>
                    <a:lstStyle/>
                    <a:p>
                      <a:pPr latinLnBrk="1"/>
                      <a:r>
                        <a:rPr lang="en-US" altLang="ko-KR" dirty="0"/>
                        <a:t>(2,2)</a:t>
                      </a:r>
                    </a:p>
                    <a:p>
                      <a:pPr latinLnBrk="1"/>
                      <a:r>
                        <a:rPr lang="en-US" altLang="ko-KR" dirty="0"/>
                        <a:t>  </a:t>
                      </a:r>
                      <a:r>
                        <a:rPr lang="en-US" altLang="ko-KR" dirty="0">
                          <a:solidFill>
                            <a:schemeClr val="tx1"/>
                          </a:solidFill>
                        </a:rPr>
                        <a:t>10</a:t>
                      </a:r>
                      <a:endParaRPr lang="ko-KR" altLang="en-US" dirty="0">
                        <a:solidFill>
                          <a:schemeClr val="tx1"/>
                        </a:solidFill>
                      </a:endParaRPr>
                    </a:p>
                  </a:txBody>
                  <a:tcPr/>
                </a:tc>
                <a:tc>
                  <a:txBody>
                    <a:bodyPr/>
                    <a:lstStyle/>
                    <a:p>
                      <a:pPr latinLnBrk="1"/>
                      <a:r>
                        <a:rPr lang="en-US" altLang="ko-KR" dirty="0"/>
                        <a:t>(2,3)</a:t>
                      </a:r>
                    </a:p>
                    <a:p>
                      <a:pPr latinLnBrk="1"/>
                      <a:r>
                        <a:rPr lang="en-US" altLang="ko-KR" dirty="0">
                          <a:solidFill>
                            <a:schemeClr val="tx1"/>
                          </a:solidFill>
                        </a:rPr>
                        <a:t>  14</a:t>
                      </a:r>
                      <a:endParaRPr lang="ko-KR" altLang="en-US" dirty="0">
                        <a:solidFill>
                          <a:schemeClr val="tx1"/>
                        </a:solidFill>
                      </a:endParaRPr>
                    </a:p>
                  </a:txBody>
                  <a:tcPr/>
                </a:tc>
                <a:tc>
                  <a:txBody>
                    <a:bodyPr/>
                    <a:lstStyle/>
                    <a:p>
                      <a:pPr latinLnBrk="1"/>
                      <a:r>
                        <a:rPr lang="en-US" altLang="ko-KR" dirty="0"/>
                        <a:t>(2,0)</a:t>
                      </a:r>
                    </a:p>
                    <a:p>
                      <a:pPr latinLnBrk="1"/>
                      <a:r>
                        <a:rPr lang="en-US" altLang="ko-KR" dirty="0">
                          <a:solidFill>
                            <a:schemeClr val="tx1"/>
                          </a:solidFill>
                        </a:rPr>
                        <a:t>  2</a:t>
                      </a:r>
                      <a:endParaRPr lang="ko-KR" altLang="en-US" dirty="0">
                        <a:solidFill>
                          <a:schemeClr val="tx1"/>
                        </a:solidFill>
                      </a:endParaRPr>
                    </a:p>
                  </a:txBody>
                  <a:tcPr/>
                </a:tc>
                <a:tc>
                  <a:txBody>
                    <a:bodyPr/>
                    <a:lstStyle/>
                    <a:p>
                      <a:pPr latinLnBrk="1"/>
                      <a:r>
                        <a:rPr lang="en-US" altLang="ko-KR" dirty="0"/>
                        <a:t>(2,1)</a:t>
                      </a:r>
                    </a:p>
                    <a:p>
                      <a:pPr latinLnBrk="1"/>
                      <a:r>
                        <a:rPr lang="en-US" altLang="ko-KR" dirty="0"/>
                        <a:t>  </a:t>
                      </a:r>
                      <a:r>
                        <a:rPr lang="en-US" altLang="ko-KR" dirty="0">
                          <a:solidFill>
                            <a:schemeClr val="tx1"/>
                          </a:solidFill>
                        </a:rPr>
                        <a:t>6</a:t>
                      </a:r>
                      <a:endParaRPr lang="ko-KR" altLang="en-US" dirty="0">
                        <a:solidFill>
                          <a:schemeClr val="tx1"/>
                        </a:solidFill>
                      </a:endParaRPr>
                    </a:p>
                  </a:txBody>
                  <a:tcPr/>
                </a:tc>
                <a:extLst>
                  <a:ext uri="{0D108BD9-81ED-4DB2-BD59-A6C34878D82A}">
                    <a16:rowId xmlns:a16="http://schemas.microsoft.com/office/drawing/2014/main" val="10002"/>
                  </a:ext>
                </a:extLst>
              </a:tr>
              <a:tr h="763234">
                <a:tc>
                  <a:txBody>
                    <a:bodyPr/>
                    <a:lstStyle/>
                    <a:p>
                      <a:pPr latinLnBrk="1"/>
                      <a:r>
                        <a:rPr lang="en-US" altLang="ko-KR" dirty="0"/>
                        <a:t>(3,1)</a:t>
                      </a:r>
                    </a:p>
                    <a:p>
                      <a:pPr latinLnBrk="1"/>
                      <a:r>
                        <a:rPr lang="en-US" altLang="ko-KR" dirty="0">
                          <a:solidFill>
                            <a:schemeClr val="tx1"/>
                          </a:solidFill>
                        </a:rPr>
                        <a:t>  7</a:t>
                      </a:r>
                      <a:endParaRPr lang="ko-KR" altLang="en-US" dirty="0">
                        <a:solidFill>
                          <a:schemeClr val="tx1"/>
                        </a:solidFill>
                      </a:endParaRPr>
                    </a:p>
                  </a:txBody>
                  <a:tcPr/>
                </a:tc>
                <a:tc>
                  <a:txBody>
                    <a:bodyPr/>
                    <a:lstStyle/>
                    <a:p>
                      <a:pPr latinLnBrk="1"/>
                      <a:r>
                        <a:rPr lang="en-US" altLang="ko-KR" dirty="0"/>
                        <a:t>(3,2)</a:t>
                      </a:r>
                    </a:p>
                    <a:p>
                      <a:pPr latinLnBrk="1"/>
                      <a:r>
                        <a:rPr lang="en-US" altLang="ko-KR" dirty="0">
                          <a:solidFill>
                            <a:schemeClr val="tx1"/>
                          </a:solidFill>
                        </a:rPr>
                        <a:t>  11</a:t>
                      </a:r>
                      <a:endParaRPr lang="ko-KR" altLang="en-US" dirty="0">
                        <a:solidFill>
                          <a:schemeClr val="tx1"/>
                        </a:solidFill>
                      </a:endParaRPr>
                    </a:p>
                  </a:txBody>
                  <a:tcPr/>
                </a:tc>
                <a:tc>
                  <a:txBody>
                    <a:bodyPr/>
                    <a:lstStyle/>
                    <a:p>
                      <a:pPr latinLnBrk="1"/>
                      <a:r>
                        <a:rPr lang="en-US" altLang="ko-KR" dirty="0"/>
                        <a:t>(3,3)</a:t>
                      </a:r>
                    </a:p>
                    <a:p>
                      <a:pPr latinLnBrk="1"/>
                      <a:r>
                        <a:rPr lang="en-US" altLang="ko-KR" dirty="0"/>
                        <a:t>  </a:t>
                      </a:r>
                      <a:r>
                        <a:rPr lang="en-US" altLang="ko-KR" dirty="0">
                          <a:solidFill>
                            <a:schemeClr val="tx1"/>
                          </a:solidFill>
                        </a:rPr>
                        <a:t>15</a:t>
                      </a:r>
                      <a:endParaRPr lang="ko-KR" altLang="en-US" dirty="0">
                        <a:solidFill>
                          <a:schemeClr val="tx1"/>
                        </a:solidFill>
                      </a:endParaRPr>
                    </a:p>
                  </a:txBody>
                  <a:tcPr/>
                </a:tc>
                <a:tc>
                  <a:txBody>
                    <a:bodyPr/>
                    <a:lstStyle/>
                    <a:p>
                      <a:pPr latinLnBrk="1"/>
                      <a:r>
                        <a:rPr lang="en-US" altLang="ko-KR" dirty="0"/>
                        <a:t>(3,0)</a:t>
                      </a:r>
                    </a:p>
                    <a:p>
                      <a:pPr latinLnBrk="1"/>
                      <a:r>
                        <a:rPr lang="en-US" altLang="ko-KR" dirty="0">
                          <a:solidFill>
                            <a:schemeClr val="tx1"/>
                          </a:solidFill>
                        </a:rPr>
                        <a:t>  3</a:t>
                      </a:r>
                      <a:endParaRPr lang="ko-KR" altLang="en-US"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771800" y="1628800"/>
            <a:ext cx="3168352" cy="369332"/>
          </a:xfrm>
          <a:prstGeom prst="rect">
            <a:avLst/>
          </a:prstGeom>
          <a:noFill/>
        </p:spPr>
        <p:txBody>
          <a:bodyPr wrap="square" rtlCol="0">
            <a:spAutoFit/>
          </a:bodyPr>
          <a:lstStyle/>
          <a:p>
            <a:r>
              <a:rPr lang="en-US" altLang="ko-KR" b="1" dirty="0">
                <a:latin typeface="+mn-lt"/>
              </a:rPr>
              <a:t>Diagonal Coordinate</a:t>
            </a:r>
            <a:endParaRPr lang="ko-KR" altLang="en-US" b="1" dirty="0">
              <a:latin typeface="+mn-lt"/>
            </a:endParaRPr>
          </a:p>
        </p:txBody>
      </p:sp>
      <p:sp>
        <p:nvSpPr>
          <p:cNvPr id="6" name="TextBox 5"/>
          <p:cNvSpPr txBox="1"/>
          <p:nvPr/>
        </p:nvSpPr>
        <p:spPr>
          <a:xfrm>
            <a:off x="6156176" y="2204864"/>
            <a:ext cx="2736304" cy="369332"/>
          </a:xfrm>
          <a:prstGeom prst="rect">
            <a:avLst/>
          </a:prstGeom>
          <a:noFill/>
        </p:spPr>
        <p:txBody>
          <a:bodyPr wrap="square" rtlCol="0">
            <a:spAutoFit/>
          </a:bodyPr>
          <a:lstStyle/>
          <a:p>
            <a:r>
              <a:rPr lang="en-US" altLang="ko-KR" b="1" dirty="0">
                <a:latin typeface="+mn-lt"/>
              </a:rPr>
              <a:t>(</a:t>
            </a:r>
            <a:r>
              <a:rPr lang="en-US" altLang="ko-KR" b="1" dirty="0" err="1">
                <a:latin typeface="+mn-lt"/>
              </a:rPr>
              <a:t>blockIdx.x</a:t>
            </a:r>
            <a:r>
              <a:rPr lang="en-US" altLang="ko-KR" b="1" dirty="0">
                <a:latin typeface="+mn-lt"/>
              </a:rPr>
              <a:t> , </a:t>
            </a:r>
            <a:r>
              <a:rPr lang="en-US" altLang="ko-KR" b="1" dirty="0" err="1">
                <a:latin typeface="+mn-lt"/>
              </a:rPr>
              <a:t>blockIdx.y</a:t>
            </a:r>
            <a:r>
              <a:rPr lang="en-US" altLang="ko-KR" b="1" dirty="0">
                <a:latin typeface="+mn-lt"/>
              </a:rPr>
              <a:t>)</a:t>
            </a:r>
            <a:endParaRPr lang="ko-KR" altLang="en-US" b="1" dirty="0">
              <a:latin typeface="+mn-lt"/>
            </a:endParaRPr>
          </a:p>
        </p:txBody>
      </p:sp>
      <p:sp>
        <p:nvSpPr>
          <p:cNvPr id="7" name="TextBox 6"/>
          <p:cNvSpPr txBox="1"/>
          <p:nvPr/>
        </p:nvSpPr>
        <p:spPr>
          <a:xfrm>
            <a:off x="1547664" y="5013176"/>
            <a:ext cx="7344816" cy="2585323"/>
          </a:xfrm>
          <a:prstGeom prst="rect">
            <a:avLst/>
          </a:prstGeom>
          <a:noFill/>
        </p:spPr>
        <p:txBody>
          <a:bodyPr wrap="square" rtlCol="0">
            <a:spAutoFit/>
          </a:bodyPr>
          <a:lstStyle/>
          <a:p>
            <a:r>
              <a:rPr lang="en-US" altLang="ko-KR" b="1" dirty="0" err="1">
                <a:latin typeface="+mn-lt"/>
              </a:rPr>
              <a:t>int</a:t>
            </a:r>
            <a:r>
              <a:rPr lang="en-US" altLang="ko-KR" b="1" dirty="0">
                <a:latin typeface="+mn-lt"/>
              </a:rPr>
              <a:t> bid=</a:t>
            </a:r>
            <a:r>
              <a:rPr lang="en-US" altLang="ko-KR" b="1" dirty="0" err="1">
                <a:latin typeface="+mn-lt"/>
              </a:rPr>
              <a:t>blockIdx.y</a:t>
            </a:r>
            <a:r>
              <a:rPr lang="en-US" altLang="ko-KR" b="1" dirty="0">
                <a:latin typeface="+mn-lt"/>
              </a:rPr>
              <a:t>*</a:t>
            </a:r>
            <a:r>
              <a:rPr lang="en-US" altLang="ko-KR" b="1" dirty="0" err="1">
                <a:latin typeface="+mn-lt"/>
              </a:rPr>
              <a:t>gridDim.x</a:t>
            </a:r>
            <a:r>
              <a:rPr lang="en-US" altLang="ko-KR" b="1" dirty="0">
                <a:latin typeface="+mn-lt"/>
              </a:rPr>
              <a:t> + </a:t>
            </a:r>
            <a:r>
              <a:rPr lang="en-US" altLang="ko-KR" b="1" dirty="0" err="1">
                <a:latin typeface="+mn-lt"/>
              </a:rPr>
              <a:t>blockIdx.x</a:t>
            </a:r>
            <a:r>
              <a:rPr lang="en-US" altLang="ko-KR" b="1" dirty="0">
                <a:latin typeface="+mn-lt"/>
              </a:rPr>
              <a:t>;</a:t>
            </a:r>
          </a:p>
          <a:p>
            <a:endParaRPr lang="en-US" altLang="ko-KR" b="1" dirty="0">
              <a:latin typeface="+mn-lt"/>
            </a:endParaRPr>
          </a:p>
          <a:p>
            <a:r>
              <a:rPr lang="en-US" altLang="ko-KR" b="1" dirty="0">
                <a:solidFill>
                  <a:srgbClr val="FF0000"/>
                </a:solidFill>
                <a:latin typeface="+mn-lt"/>
              </a:rPr>
              <a:t>Transformation from the Diagonal Coordinate( </a:t>
            </a:r>
            <a:r>
              <a:rPr lang="en-US" altLang="ko-KR" b="1" dirty="0" err="1">
                <a:solidFill>
                  <a:srgbClr val="FF0000"/>
                </a:solidFill>
                <a:latin typeface="+mn-lt"/>
              </a:rPr>
              <a:t>blockIdx.x</a:t>
            </a:r>
            <a:r>
              <a:rPr lang="en-US" altLang="ko-KR" b="1" dirty="0">
                <a:solidFill>
                  <a:srgbClr val="FF0000"/>
                </a:solidFill>
                <a:latin typeface="+mn-lt"/>
              </a:rPr>
              <a:t>, </a:t>
            </a:r>
            <a:r>
              <a:rPr lang="en-US" altLang="ko-KR" b="1" dirty="0" err="1">
                <a:solidFill>
                  <a:srgbClr val="FF0000"/>
                </a:solidFill>
                <a:latin typeface="+mn-lt"/>
              </a:rPr>
              <a:t>blockIdx.y</a:t>
            </a:r>
            <a:r>
              <a:rPr lang="en-US" altLang="ko-KR" b="1" dirty="0">
                <a:solidFill>
                  <a:srgbClr val="FF0000"/>
                </a:solidFill>
                <a:latin typeface="+mn-lt"/>
              </a:rPr>
              <a:t>)</a:t>
            </a:r>
          </a:p>
          <a:p>
            <a:r>
              <a:rPr lang="en-US" altLang="ko-KR" b="1" dirty="0">
                <a:solidFill>
                  <a:srgbClr val="FF0000"/>
                </a:solidFill>
                <a:latin typeface="+mn-lt"/>
              </a:rPr>
              <a:t>	to the </a:t>
            </a:r>
            <a:r>
              <a:rPr lang="en-US" altLang="ko-KR" b="1" dirty="0">
                <a:solidFill>
                  <a:srgbClr val="00B050"/>
                </a:solidFill>
                <a:latin typeface="+mn-lt"/>
              </a:rPr>
              <a:t>Cartesian Coordinate ( </a:t>
            </a:r>
            <a:r>
              <a:rPr lang="en-US" altLang="ko-KR" b="1" dirty="0" err="1">
                <a:solidFill>
                  <a:srgbClr val="00B050"/>
                </a:solidFill>
                <a:latin typeface="+mn-lt"/>
              </a:rPr>
              <a:t>block_x</a:t>
            </a:r>
            <a:r>
              <a:rPr lang="en-US" altLang="ko-KR" b="1" dirty="0">
                <a:solidFill>
                  <a:srgbClr val="00B050"/>
                </a:solidFill>
                <a:latin typeface="+mn-lt"/>
              </a:rPr>
              <a:t>, </a:t>
            </a:r>
            <a:r>
              <a:rPr lang="en-US" altLang="ko-KR" b="1" dirty="0" err="1">
                <a:solidFill>
                  <a:srgbClr val="00B050"/>
                </a:solidFill>
                <a:latin typeface="+mn-lt"/>
              </a:rPr>
              <a:t>block_y</a:t>
            </a:r>
            <a:r>
              <a:rPr lang="en-US" altLang="ko-KR" b="1" dirty="0">
                <a:solidFill>
                  <a:srgbClr val="00B050"/>
                </a:solidFill>
                <a:latin typeface="+mn-lt"/>
              </a:rPr>
              <a:t>):</a:t>
            </a:r>
          </a:p>
          <a:p>
            <a:r>
              <a:rPr lang="en-US" altLang="ko-KR" b="1" dirty="0">
                <a:solidFill>
                  <a:srgbClr val="FF0000"/>
                </a:solidFill>
                <a:latin typeface="+mn-lt"/>
              </a:rPr>
              <a:t>	</a:t>
            </a:r>
            <a:r>
              <a:rPr lang="en-US" altLang="ko-KR" b="1" dirty="0" err="1">
                <a:solidFill>
                  <a:srgbClr val="00B050"/>
                </a:solidFill>
                <a:latin typeface="+mn-lt"/>
              </a:rPr>
              <a:t>block.x</a:t>
            </a:r>
            <a:r>
              <a:rPr lang="en-US" altLang="ko-KR" b="1" dirty="0">
                <a:solidFill>
                  <a:srgbClr val="FF0000"/>
                </a:solidFill>
                <a:latin typeface="+mn-lt"/>
              </a:rPr>
              <a:t>=(</a:t>
            </a:r>
            <a:r>
              <a:rPr lang="en-US" altLang="ko-KR" b="1" dirty="0" err="1">
                <a:solidFill>
                  <a:srgbClr val="FF0000"/>
                </a:solidFill>
                <a:latin typeface="+mn-lt"/>
              </a:rPr>
              <a:t>blockIdx.x+blockIdx.y</a:t>
            </a:r>
            <a:r>
              <a:rPr lang="en-US" altLang="ko-KR" b="1" dirty="0">
                <a:solidFill>
                  <a:srgbClr val="FF0000"/>
                </a:solidFill>
                <a:latin typeface="+mn-lt"/>
              </a:rPr>
              <a:t>)%</a:t>
            </a:r>
            <a:r>
              <a:rPr lang="en-US" altLang="ko-KR" b="1" dirty="0" err="1">
                <a:solidFill>
                  <a:srgbClr val="FF0000"/>
                </a:solidFill>
                <a:latin typeface="+mn-lt"/>
              </a:rPr>
              <a:t>gridDim.x</a:t>
            </a:r>
            <a:r>
              <a:rPr lang="en-US" altLang="ko-KR" b="1" dirty="0">
                <a:solidFill>
                  <a:srgbClr val="FF0000"/>
                </a:solidFill>
                <a:latin typeface="+mn-lt"/>
              </a:rPr>
              <a:t>;</a:t>
            </a:r>
          </a:p>
          <a:p>
            <a:r>
              <a:rPr lang="en-US" altLang="ko-KR" b="1" dirty="0">
                <a:solidFill>
                  <a:srgbClr val="00B050"/>
                </a:solidFill>
                <a:latin typeface="+mn-lt"/>
              </a:rPr>
              <a:t>	</a:t>
            </a:r>
            <a:r>
              <a:rPr lang="en-US" altLang="ko-KR" b="1" dirty="0" err="1">
                <a:solidFill>
                  <a:srgbClr val="00B050"/>
                </a:solidFill>
                <a:latin typeface="+mn-lt"/>
              </a:rPr>
              <a:t>block.y</a:t>
            </a:r>
            <a:r>
              <a:rPr lang="en-US" altLang="ko-KR" b="1" dirty="0">
                <a:solidFill>
                  <a:srgbClr val="FF0000"/>
                </a:solidFill>
                <a:latin typeface="+mn-lt"/>
              </a:rPr>
              <a:t>=</a:t>
            </a:r>
            <a:r>
              <a:rPr lang="en-US" altLang="ko-KR" b="1" dirty="0" err="1">
                <a:solidFill>
                  <a:srgbClr val="FF0000"/>
                </a:solidFill>
                <a:latin typeface="+mn-lt"/>
              </a:rPr>
              <a:t>blockIdx.x</a:t>
            </a:r>
            <a:r>
              <a:rPr lang="en-US" altLang="ko-KR" b="1" dirty="0">
                <a:solidFill>
                  <a:srgbClr val="FF0000"/>
                </a:solidFill>
                <a:latin typeface="+mn-lt"/>
              </a:rPr>
              <a:t>;</a:t>
            </a:r>
          </a:p>
          <a:p>
            <a:endParaRPr lang="en-US" altLang="ko-KR" b="1" dirty="0">
              <a:latin typeface="+mn-lt"/>
            </a:endParaRPr>
          </a:p>
          <a:p>
            <a:endParaRPr lang="en-US" altLang="ko-KR" b="1" dirty="0">
              <a:latin typeface="+mn-lt"/>
            </a:endParaRPr>
          </a:p>
          <a:p>
            <a:endParaRPr lang="ko-KR" altLang="en-US" dirty="0">
              <a:latin typeface="+mn-lt"/>
            </a:endParaRPr>
          </a:p>
        </p:txBody>
      </p:sp>
    </p:spTree>
    <p:extLst>
      <p:ext uri="{BB962C8B-B14F-4D97-AF65-F5344CB8AC3E}">
        <p14:creationId xmlns:p14="http://schemas.microsoft.com/office/powerpoint/2010/main" val="2869693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Partition Camping</a:t>
            </a:r>
            <a:endParaRPr lang="ko-KR" altLang="en-US" dirty="0"/>
          </a:p>
        </p:txBody>
      </p:sp>
      <p:graphicFrame>
        <p:nvGraphicFramePr>
          <p:cNvPr id="4" name="내용 개체 틀 3"/>
          <p:cNvGraphicFramePr>
            <a:graphicFrameLocks/>
          </p:cNvGraphicFramePr>
          <p:nvPr>
            <p:extLst>
              <p:ext uri="{D42A27DB-BD31-4B8C-83A1-F6EECF244321}">
                <p14:modId xmlns:p14="http://schemas.microsoft.com/office/powerpoint/2010/main" val="3452560751"/>
              </p:ext>
            </p:extLst>
          </p:nvPr>
        </p:nvGraphicFramePr>
        <p:xfrm>
          <a:off x="971600" y="2132856"/>
          <a:ext cx="3466728" cy="3340968"/>
        </p:xfrm>
        <a:graphic>
          <a:graphicData uri="http://schemas.openxmlformats.org/drawingml/2006/table">
            <a:tbl>
              <a:tblPr firstRow="1" bandRow="1">
                <a:tableStyleId>{5C22544A-7EE6-4342-B048-85BDC9FD1C3A}</a:tableStyleId>
              </a:tblPr>
              <a:tblGrid>
                <a:gridCol w="866682">
                  <a:extLst>
                    <a:ext uri="{9D8B030D-6E8A-4147-A177-3AD203B41FA5}">
                      <a16:colId xmlns:a16="http://schemas.microsoft.com/office/drawing/2014/main" val="20000"/>
                    </a:ext>
                  </a:extLst>
                </a:gridCol>
                <a:gridCol w="866682">
                  <a:extLst>
                    <a:ext uri="{9D8B030D-6E8A-4147-A177-3AD203B41FA5}">
                      <a16:colId xmlns:a16="http://schemas.microsoft.com/office/drawing/2014/main" val="20001"/>
                    </a:ext>
                  </a:extLst>
                </a:gridCol>
                <a:gridCol w="866682">
                  <a:extLst>
                    <a:ext uri="{9D8B030D-6E8A-4147-A177-3AD203B41FA5}">
                      <a16:colId xmlns:a16="http://schemas.microsoft.com/office/drawing/2014/main" val="20002"/>
                    </a:ext>
                  </a:extLst>
                </a:gridCol>
                <a:gridCol w="866682">
                  <a:extLst>
                    <a:ext uri="{9D8B030D-6E8A-4147-A177-3AD203B41FA5}">
                      <a16:colId xmlns:a16="http://schemas.microsoft.com/office/drawing/2014/main" val="20003"/>
                    </a:ext>
                  </a:extLst>
                </a:gridCol>
              </a:tblGrid>
              <a:tr h="835242">
                <a:tc>
                  <a:txBody>
                    <a:bodyPr/>
                    <a:lstStyle/>
                    <a:p>
                      <a:pPr latinLnBrk="1"/>
                      <a:r>
                        <a:rPr lang="en-US" altLang="ko-KR" dirty="0"/>
                        <a:t>(0,0)</a:t>
                      </a:r>
                    </a:p>
                    <a:p>
                      <a:pPr latinLnBrk="1"/>
                      <a:r>
                        <a:rPr lang="en-US" altLang="ko-KR" dirty="0"/>
                        <a:t>  </a:t>
                      </a:r>
                      <a:r>
                        <a:rPr lang="en-US" altLang="ko-KR" dirty="0">
                          <a:solidFill>
                            <a:srgbClr val="FF0000"/>
                          </a:solidFill>
                        </a:rPr>
                        <a:t>0</a:t>
                      </a:r>
                      <a:endParaRPr lang="en-US" altLang="ko-KR" dirty="0"/>
                    </a:p>
                  </a:txBody>
                  <a:tcPr/>
                </a:tc>
                <a:tc>
                  <a:txBody>
                    <a:bodyPr/>
                    <a:lstStyle/>
                    <a:p>
                      <a:pPr latinLnBrk="1"/>
                      <a:r>
                        <a:rPr lang="en-US" altLang="ko-KR" dirty="0"/>
                        <a:t>(1,0)</a:t>
                      </a:r>
                    </a:p>
                    <a:p>
                      <a:pPr latinLnBrk="1"/>
                      <a:r>
                        <a:rPr lang="en-US" altLang="ko-KR" dirty="0"/>
                        <a:t>  </a:t>
                      </a:r>
                      <a:r>
                        <a:rPr lang="en-US" altLang="ko-KR" dirty="0">
                          <a:solidFill>
                            <a:srgbClr val="FF0000"/>
                          </a:solidFill>
                        </a:rPr>
                        <a:t>1</a:t>
                      </a:r>
                      <a:endParaRPr lang="ko-KR" altLang="en-US" dirty="0"/>
                    </a:p>
                  </a:txBody>
                  <a:tcPr/>
                </a:tc>
                <a:tc>
                  <a:txBody>
                    <a:bodyPr/>
                    <a:lstStyle/>
                    <a:p>
                      <a:pPr latinLnBrk="1"/>
                      <a:r>
                        <a:rPr lang="en-US" altLang="ko-KR" dirty="0"/>
                        <a:t>(2,0)</a:t>
                      </a:r>
                    </a:p>
                    <a:p>
                      <a:pPr latinLnBrk="1"/>
                      <a:r>
                        <a:rPr lang="en-US" altLang="ko-KR" dirty="0"/>
                        <a:t>  </a:t>
                      </a:r>
                      <a:r>
                        <a:rPr lang="en-US" altLang="ko-KR" dirty="0">
                          <a:solidFill>
                            <a:srgbClr val="FF0000"/>
                          </a:solidFill>
                        </a:rPr>
                        <a:t>2</a:t>
                      </a:r>
                      <a:endParaRPr lang="ko-KR" altLang="en-US" dirty="0"/>
                    </a:p>
                  </a:txBody>
                  <a:tcPr/>
                </a:tc>
                <a:tc>
                  <a:txBody>
                    <a:bodyPr/>
                    <a:lstStyle/>
                    <a:p>
                      <a:pPr latinLnBrk="1"/>
                      <a:r>
                        <a:rPr lang="en-US" altLang="ko-KR" dirty="0"/>
                        <a:t>(3,0)</a:t>
                      </a:r>
                    </a:p>
                    <a:p>
                      <a:pPr latinLnBrk="1"/>
                      <a:r>
                        <a:rPr lang="en-US" altLang="ko-KR" dirty="0">
                          <a:solidFill>
                            <a:srgbClr val="FF0000"/>
                          </a:solidFill>
                        </a:rPr>
                        <a:t>  3</a:t>
                      </a:r>
                      <a:endParaRPr lang="ko-KR" altLang="en-US" dirty="0">
                        <a:solidFill>
                          <a:srgbClr val="FF0000"/>
                        </a:solidFill>
                      </a:endParaRPr>
                    </a:p>
                  </a:txBody>
                  <a:tcPr/>
                </a:tc>
                <a:extLst>
                  <a:ext uri="{0D108BD9-81ED-4DB2-BD59-A6C34878D82A}">
                    <a16:rowId xmlns:a16="http://schemas.microsoft.com/office/drawing/2014/main" val="10000"/>
                  </a:ext>
                </a:extLst>
              </a:tr>
              <a:tr h="835242">
                <a:tc>
                  <a:txBody>
                    <a:bodyPr/>
                    <a:lstStyle/>
                    <a:p>
                      <a:pPr latinLnBrk="1"/>
                      <a:r>
                        <a:rPr lang="en-US" altLang="ko-KR" dirty="0"/>
                        <a:t>(0,1)</a:t>
                      </a:r>
                    </a:p>
                    <a:p>
                      <a:pPr latinLnBrk="1"/>
                      <a:r>
                        <a:rPr lang="en-US" altLang="ko-KR" dirty="0"/>
                        <a:t>  </a:t>
                      </a:r>
                      <a:r>
                        <a:rPr lang="en-US" altLang="ko-KR" dirty="0">
                          <a:solidFill>
                            <a:srgbClr val="FF0000"/>
                          </a:solidFill>
                        </a:rPr>
                        <a:t>4</a:t>
                      </a:r>
                      <a:endParaRPr lang="ko-KR" altLang="en-US" dirty="0"/>
                    </a:p>
                  </a:txBody>
                  <a:tcPr/>
                </a:tc>
                <a:tc>
                  <a:txBody>
                    <a:bodyPr/>
                    <a:lstStyle/>
                    <a:p>
                      <a:pPr latinLnBrk="1"/>
                      <a:r>
                        <a:rPr lang="en-US" altLang="ko-KR" dirty="0"/>
                        <a:t>(1,1)</a:t>
                      </a:r>
                    </a:p>
                    <a:p>
                      <a:pPr latinLnBrk="1"/>
                      <a:r>
                        <a:rPr lang="en-US" altLang="ko-KR" dirty="0"/>
                        <a:t>  </a:t>
                      </a:r>
                      <a:r>
                        <a:rPr lang="en-US" altLang="ko-KR" dirty="0">
                          <a:solidFill>
                            <a:srgbClr val="FF0000"/>
                          </a:solidFill>
                        </a:rPr>
                        <a:t>5</a:t>
                      </a:r>
                      <a:endParaRPr lang="ko-KR" altLang="en-US" dirty="0"/>
                    </a:p>
                  </a:txBody>
                  <a:tcPr/>
                </a:tc>
                <a:tc>
                  <a:txBody>
                    <a:bodyPr/>
                    <a:lstStyle/>
                    <a:p>
                      <a:pPr latinLnBrk="1"/>
                      <a:r>
                        <a:rPr lang="en-US" altLang="ko-KR" dirty="0"/>
                        <a:t>(2,1)</a:t>
                      </a:r>
                    </a:p>
                    <a:p>
                      <a:pPr latinLnBrk="1"/>
                      <a:r>
                        <a:rPr lang="en-US" altLang="ko-KR" dirty="0"/>
                        <a:t>  </a:t>
                      </a:r>
                      <a:r>
                        <a:rPr lang="en-US" altLang="ko-KR" dirty="0">
                          <a:solidFill>
                            <a:srgbClr val="FF0000"/>
                          </a:solidFill>
                        </a:rPr>
                        <a:t>6</a:t>
                      </a:r>
                      <a:endParaRPr lang="ko-KR" altLang="en-US" dirty="0"/>
                    </a:p>
                  </a:txBody>
                  <a:tcPr/>
                </a:tc>
                <a:tc>
                  <a:txBody>
                    <a:bodyPr/>
                    <a:lstStyle/>
                    <a:p>
                      <a:pPr latinLnBrk="1"/>
                      <a:r>
                        <a:rPr lang="en-US" altLang="ko-KR" dirty="0"/>
                        <a:t>(3,1)</a:t>
                      </a:r>
                    </a:p>
                    <a:p>
                      <a:pPr latinLnBrk="1"/>
                      <a:r>
                        <a:rPr lang="en-US" altLang="ko-KR" dirty="0"/>
                        <a:t>  </a:t>
                      </a:r>
                      <a:r>
                        <a:rPr lang="en-US" altLang="ko-KR" dirty="0">
                          <a:solidFill>
                            <a:srgbClr val="FF0000"/>
                          </a:solidFill>
                        </a:rPr>
                        <a:t>7</a:t>
                      </a:r>
                      <a:endParaRPr lang="ko-KR" altLang="en-US" dirty="0"/>
                    </a:p>
                  </a:txBody>
                  <a:tcPr/>
                </a:tc>
                <a:extLst>
                  <a:ext uri="{0D108BD9-81ED-4DB2-BD59-A6C34878D82A}">
                    <a16:rowId xmlns:a16="http://schemas.microsoft.com/office/drawing/2014/main" val="10001"/>
                  </a:ext>
                </a:extLst>
              </a:tr>
              <a:tr h="835242">
                <a:tc>
                  <a:txBody>
                    <a:bodyPr/>
                    <a:lstStyle/>
                    <a:p>
                      <a:pPr latinLnBrk="1"/>
                      <a:r>
                        <a:rPr lang="en-US" altLang="ko-KR" dirty="0"/>
                        <a:t>(0,2)</a:t>
                      </a:r>
                    </a:p>
                    <a:p>
                      <a:pPr latinLnBrk="1"/>
                      <a:r>
                        <a:rPr lang="en-US" altLang="ko-KR" dirty="0"/>
                        <a:t>  </a:t>
                      </a:r>
                      <a:r>
                        <a:rPr lang="en-US" altLang="ko-KR" dirty="0">
                          <a:solidFill>
                            <a:srgbClr val="FF0000"/>
                          </a:solidFill>
                        </a:rPr>
                        <a:t>8</a:t>
                      </a:r>
                      <a:endParaRPr lang="ko-KR" altLang="en-US" dirty="0"/>
                    </a:p>
                  </a:txBody>
                  <a:tcPr/>
                </a:tc>
                <a:tc>
                  <a:txBody>
                    <a:bodyPr/>
                    <a:lstStyle/>
                    <a:p>
                      <a:pPr latinLnBrk="1"/>
                      <a:r>
                        <a:rPr lang="en-US" altLang="ko-KR" dirty="0"/>
                        <a:t>(1,2)</a:t>
                      </a:r>
                    </a:p>
                    <a:p>
                      <a:pPr latinLnBrk="1"/>
                      <a:r>
                        <a:rPr lang="en-US" altLang="ko-KR" dirty="0"/>
                        <a:t>  </a:t>
                      </a:r>
                      <a:r>
                        <a:rPr lang="en-US" altLang="ko-KR" dirty="0">
                          <a:solidFill>
                            <a:srgbClr val="FF0000"/>
                          </a:solidFill>
                        </a:rPr>
                        <a:t>9</a:t>
                      </a:r>
                      <a:endParaRPr lang="ko-KR" altLang="en-US" dirty="0"/>
                    </a:p>
                  </a:txBody>
                  <a:tcPr/>
                </a:tc>
                <a:tc>
                  <a:txBody>
                    <a:bodyPr/>
                    <a:lstStyle/>
                    <a:p>
                      <a:pPr latinLnBrk="1"/>
                      <a:r>
                        <a:rPr lang="en-US" altLang="ko-KR" dirty="0"/>
                        <a:t>(2,2)</a:t>
                      </a:r>
                    </a:p>
                    <a:p>
                      <a:pPr latinLnBrk="1"/>
                      <a:r>
                        <a:rPr lang="ko-KR" altLang="en-US" baseline="0" dirty="0"/>
                        <a:t>  </a:t>
                      </a:r>
                      <a:r>
                        <a:rPr lang="en-US" altLang="ko-KR" baseline="0" dirty="0">
                          <a:solidFill>
                            <a:srgbClr val="FF0000"/>
                          </a:solidFill>
                        </a:rPr>
                        <a:t>10</a:t>
                      </a:r>
                      <a:endParaRPr lang="en-US" altLang="ko-KR" dirty="0"/>
                    </a:p>
                  </a:txBody>
                  <a:tcPr/>
                </a:tc>
                <a:tc>
                  <a:txBody>
                    <a:bodyPr/>
                    <a:lstStyle/>
                    <a:p>
                      <a:pPr latinLnBrk="1"/>
                      <a:r>
                        <a:rPr lang="en-US" altLang="ko-KR" dirty="0"/>
                        <a:t>(3,2)</a:t>
                      </a:r>
                    </a:p>
                    <a:p>
                      <a:pPr latinLnBrk="1"/>
                      <a:r>
                        <a:rPr lang="en-US" altLang="ko-KR" dirty="0"/>
                        <a:t>  </a:t>
                      </a:r>
                      <a:r>
                        <a:rPr lang="en-US" altLang="ko-KR" dirty="0">
                          <a:solidFill>
                            <a:srgbClr val="FF0000"/>
                          </a:solidFill>
                        </a:rPr>
                        <a:t>11</a:t>
                      </a:r>
                      <a:endParaRPr lang="ko-KR" altLang="en-US" dirty="0"/>
                    </a:p>
                  </a:txBody>
                  <a:tcPr/>
                </a:tc>
                <a:extLst>
                  <a:ext uri="{0D108BD9-81ED-4DB2-BD59-A6C34878D82A}">
                    <a16:rowId xmlns:a16="http://schemas.microsoft.com/office/drawing/2014/main" val="10002"/>
                  </a:ext>
                </a:extLst>
              </a:tr>
              <a:tr h="835242">
                <a:tc>
                  <a:txBody>
                    <a:bodyPr/>
                    <a:lstStyle/>
                    <a:p>
                      <a:pPr latinLnBrk="1"/>
                      <a:r>
                        <a:rPr lang="en-US" altLang="ko-KR" dirty="0"/>
                        <a:t>(0,3)</a:t>
                      </a:r>
                    </a:p>
                    <a:p>
                      <a:pPr latinLnBrk="1"/>
                      <a:r>
                        <a:rPr lang="en-US" altLang="ko-KR" dirty="0"/>
                        <a:t>  </a:t>
                      </a:r>
                      <a:r>
                        <a:rPr lang="en-US" altLang="ko-KR" dirty="0">
                          <a:solidFill>
                            <a:srgbClr val="FF0000"/>
                          </a:solidFill>
                        </a:rPr>
                        <a:t>12</a:t>
                      </a:r>
                      <a:endParaRPr lang="ko-KR" altLang="en-US" dirty="0"/>
                    </a:p>
                  </a:txBody>
                  <a:tcPr/>
                </a:tc>
                <a:tc>
                  <a:txBody>
                    <a:bodyPr/>
                    <a:lstStyle/>
                    <a:p>
                      <a:pPr latinLnBrk="1"/>
                      <a:r>
                        <a:rPr lang="en-US" altLang="ko-KR" dirty="0"/>
                        <a:t>(1,3)</a:t>
                      </a:r>
                    </a:p>
                    <a:p>
                      <a:pPr latinLnBrk="1"/>
                      <a:r>
                        <a:rPr lang="en-US" altLang="ko-KR" dirty="0"/>
                        <a:t>  </a:t>
                      </a:r>
                      <a:r>
                        <a:rPr lang="en-US" altLang="ko-KR" dirty="0">
                          <a:solidFill>
                            <a:srgbClr val="FF0000"/>
                          </a:solidFill>
                        </a:rPr>
                        <a:t>13</a:t>
                      </a:r>
                      <a:endParaRPr lang="ko-KR" altLang="en-US" dirty="0"/>
                    </a:p>
                  </a:txBody>
                  <a:tcPr/>
                </a:tc>
                <a:tc>
                  <a:txBody>
                    <a:bodyPr/>
                    <a:lstStyle/>
                    <a:p>
                      <a:pPr latinLnBrk="1"/>
                      <a:r>
                        <a:rPr lang="en-US" altLang="ko-KR" dirty="0"/>
                        <a:t>(2,3)</a:t>
                      </a:r>
                    </a:p>
                    <a:p>
                      <a:pPr latinLnBrk="1"/>
                      <a:r>
                        <a:rPr lang="en-US" altLang="ko-KR" dirty="0"/>
                        <a:t>  </a:t>
                      </a:r>
                      <a:r>
                        <a:rPr lang="en-US" altLang="ko-KR" dirty="0">
                          <a:solidFill>
                            <a:srgbClr val="FF0000"/>
                          </a:solidFill>
                        </a:rPr>
                        <a:t>14</a:t>
                      </a:r>
                      <a:endParaRPr lang="ko-KR" altLang="en-US" dirty="0"/>
                    </a:p>
                  </a:txBody>
                  <a:tcPr/>
                </a:tc>
                <a:tc>
                  <a:txBody>
                    <a:bodyPr/>
                    <a:lstStyle/>
                    <a:p>
                      <a:pPr latinLnBrk="1"/>
                      <a:r>
                        <a:rPr lang="en-US" altLang="ko-KR" dirty="0"/>
                        <a:t>(3,3)</a:t>
                      </a:r>
                    </a:p>
                    <a:p>
                      <a:pPr latinLnBrk="1"/>
                      <a:r>
                        <a:rPr lang="en-US" altLang="ko-KR" dirty="0"/>
                        <a:t>  </a:t>
                      </a:r>
                      <a:r>
                        <a:rPr lang="en-US" altLang="ko-KR" dirty="0">
                          <a:solidFill>
                            <a:srgbClr val="FF0000"/>
                          </a:solidFill>
                        </a:rPr>
                        <a:t>15</a:t>
                      </a:r>
                      <a:endParaRPr lang="ko-KR" altLang="en-US" dirty="0"/>
                    </a:p>
                  </a:txBody>
                  <a:tcPr/>
                </a:tc>
                <a:extLst>
                  <a:ext uri="{0D108BD9-81ED-4DB2-BD59-A6C34878D82A}">
                    <a16:rowId xmlns:a16="http://schemas.microsoft.com/office/drawing/2014/main" val="10003"/>
                  </a:ext>
                </a:extLst>
              </a:tr>
            </a:tbl>
          </a:graphicData>
        </a:graphic>
      </p:graphicFrame>
      <p:graphicFrame>
        <p:nvGraphicFramePr>
          <p:cNvPr id="5" name="내용 개체 틀 3"/>
          <p:cNvGraphicFramePr>
            <a:graphicFrameLocks/>
          </p:cNvGraphicFramePr>
          <p:nvPr>
            <p:extLst>
              <p:ext uri="{D42A27DB-BD31-4B8C-83A1-F6EECF244321}">
                <p14:modId xmlns:p14="http://schemas.microsoft.com/office/powerpoint/2010/main" val="2609278114"/>
              </p:ext>
            </p:extLst>
          </p:nvPr>
        </p:nvGraphicFramePr>
        <p:xfrm>
          <a:off x="4644008" y="2132856"/>
          <a:ext cx="3466728" cy="3340968"/>
        </p:xfrm>
        <a:graphic>
          <a:graphicData uri="http://schemas.openxmlformats.org/drawingml/2006/table">
            <a:tbl>
              <a:tblPr firstRow="1" bandRow="1">
                <a:tableStyleId>{5C22544A-7EE6-4342-B048-85BDC9FD1C3A}</a:tableStyleId>
              </a:tblPr>
              <a:tblGrid>
                <a:gridCol w="866682">
                  <a:extLst>
                    <a:ext uri="{9D8B030D-6E8A-4147-A177-3AD203B41FA5}">
                      <a16:colId xmlns:a16="http://schemas.microsoft.com/office/drawing/2014/main" val="20000"/>
                    </a:ext>
                  </a:extLst>
                </a:gridCol>
                <a:gridCol w="866682">
                  <a:extLst>
                    <a:ext uri="{9D8B030D-6E8A-4147-A177-3AD203B41FA5}">
                      <a16:colId xmlns:a16="http://schemas.microsoft.com/office/drawing/2014/main" val="20001"/>
                    </a:ext>
                  </a:extLst>
                </a:gridCol>
                <a:gridCol w="866682">
                  <a:extLst>
                    <a:ext uri="{9D8B030D-6E8A-4147-A177-3AD203B41FA5}">
                      <a16:colId xmlns:a16="http://schemas.microsoft.com/office/drawing/2014/main" val="20002"/>
                    </a:ext>
                  </a:extLst>
                </a:gridCol>
                <a:gridCol w="866682">
                  <a:extLst>
                    <a:ext uri="{9D8B030D-6E8A-4147-A177-3AD203B41FA5}">
                      <a16:colId xmlns:a16="http://schemas.microsoft.com/office/drawing/2014/main" val="20003"/>
                    </a:ext>
                  </a:extLst>
                </a:gridCol>
              </a:tblGrid>
              <a:tr h="835242">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0</a:t>
                      </a:r>
                      <a:endParaRPr lang="en-US" altLang="ko-KR"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4</a:t>
                      </a:r>
                      <a:endParaRPr lang="ko-KR" altLang="en-US" dirty="0">
                        <a:solidFill>
                          <a:srgbClr val="FF0000"/>
                        </a:solidFill>
                      </a:endParaRPr>
                    </a:p>
                  </a:txBody>
                  <a:tcPr/>
                </a:tc>
                <a:tc>
                  <a:txBody>
                    <a:bodyPr/>
                    <a:lstStyle/>
                    <a:p>
                      <a:pPr latinLnBrk="1"/>
                      <a:r>
                        <a:rPr lang="en-US" altLang="ko-KR" baseline="0" dirty="0">
                          <a:solidFill>
                            <a:srgbClr val="FF0000"/>
                          </a:solidFill>
                        </a:rPr>
                        <a:t>  </a:t>
                      </a:r>
                    </a:p>
                    <a:p>
                      <a:pPr latinLnBrk="1"/>
                      <a:r>
                        <a:rPr lang="en-US" altLang="ko-KR" baseline="0" dirty="0">
                          <a:solidFill>
                            <a:srgbClr val="FF0000"/>
                          </a:solidFill>
                        </a:rPr>
                        <a:t>  </a:t>
                      </a:r>
                      <a:r>
                        <a:rPr lang="en-US" altLang="ko-KR" dirty="0">
                          <a:solidFill>
                            <a:srgbClr val="FF0000"/>
                          </a:solidFill>
                        </a:rPr>
                        <a:t>8</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12</a:t>
                      </a:r>
                      <a:endParaRPr lang="ko-KR" altLang="en-US" dirty="0">
                        <a:solidFill>
                          <a:srgbClr val="FF0000"/>
                        </a:solidFill>
                      </a:endParaRPr>
                    </a:p>
                  </a:txBody>
                  <a:tcPr/>
                </a:tc>
                <a:extLst>
                  <a:ext uri="{0D108BD9-81ED-4DB2-BD59-A6C34878D82A}">
                    <a16:rowId xmlns:a16="http://schemas.microsoft.com/office/drawing/2014/main" val="10000"/>
                  </a:ext>
                </a:extLst>
              </a:tr>
              <a:tr h="835242">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5</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9</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13</a:t>
                      </a:r>
                      <a:endParaRPr lang="ko-KR" altLang="en-US" dirty="0"/>
                    </a:p>
                  </a:txBody>
                  <a:tcPr/>
                </a:tc>
                <a:extLst>
                  <a:ext uri="{0D108BD9-81ED-4DB2-BD59-A6C34878D82A}">
                    <a16:rowId xmlns:a16="http://schemas.microsoft.com/office/drawing/2014/main" val="10001"/>
                  </a:ext>
                </a:extLst>
              </a:tr>
              <a:tr h="835242">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2</a:t>
                      </a:r>
                      <a:endParaRPr lang="ko-KR" altLang="en-US" dirty="0"/>
                    </a:p>
                  </a:txBody>
                  <a:tcPr/>
                </a:tc>
                <a:tc>
                  <a:txBody>
                    <a:bodyPr/>
                    <a:lstStyle/>
                    <a:p>
                      <a:r>
                        <a:rPr lang="ko-KR" altLang="en-US" dirty="0"/>
                        <a:t>  </a:t>
                      </a:r>
                      <a:endParaRPr lang="en-US" altLang="ko-KR" dirty="0"/>
                    </a:p>
                    <a:p>
                      <a:r>
                        <a:rPr lang="en-US" altLang="ko-KR" dirty="0"/>
                        <a:t> </a:t>
                      </a:r>
                      <a:r>
                        <a:rPr lang="en-US" altLang="ko-KR" dirty="0">
                          <a:solidFill>
                            <a:srgbClr val="FF0000"/>
                          </a:solidFill>
                        </a:rPr>
                        <a:t>6</a:t>
                      </a:r>
                      <a:endParaRPr lang="ko-KR" altLang="en-US" dirty="0"/>
                    </a:p>
                  </a:txBody>
                  <a:tcPr/>
                </a:tc>
                <a:tc>
                  <a:txBody>
                    <a:bodyPr/>
                    <a:lstStyle/>
                    <a:p>
                      <a:endParaRPr lang="en-US" altLang="ko-KR" dirty="0"/>
                    </a:p>
                    <a:p>
                      <a:r>
                        <a:rPr lang="en-US" altLang="ko-KR" dirty="0"/>
                        <a:t>  </a:t>
                      </a:r>
                      <a:r>
                        <a:rPr lang="en-US" altLang="ko-KR" dirty="0">
                          <a:solidFill>
                            <a:srgbClr val="FF0000"/>
                          </a:solidFill>
                        </a:rPr>
                        <a:t>10</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14</a:t>
                      </a:r>
                      <a:endParaRPr lang="ko-KR" altLang="en-US" dirty="0"/>
                    </a:p>
                  </a:txBody>
                  <a:tcPr/>
                </a:tc>
                <a:extLst>
                  <a:ext uri="{0D108BD9-81ED-4DB2-BD59-A6C34878D82A}">
                    <a16:rowId xmlns:a16="http://schemas.microsoft.com/office/drawing/2014/main" val="10002"/>
                  </a:ext>
                </a:extLst>
              </a:tr>
              <a:tr h="835242">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3</a:t>
                      </a:r>
                      <a:endParaRPr lang="ko-KR" altLang="en-US" dirty="0"/>
                    </a:p>
                  </a:txBody>
                  <a:tcPr/>
                </a:tc>
                <a:tc>
                  <a:txBody>
                    <a:bodyPr/>
                    <a:lstStyle/>
                    <a:p>
                      <a:endParaRPr lang="en-US" altLang="ko-KR" dirty="0"/>
                    </a:p>
                    <a:p>
                      <a:r>
                        <a:rPr lang="en-US" altLang="ko-KR" dirty="0"/>
                        <a:t> </a:t>
                      </a:r>
                      <a:r>
                        <a:rPr lang="en-US" altLang="ko-KR" dirty="0">
                          <a:solidFill>
                            <a:srgbClr val="FF0000"/>
                          </a:solidFill>
                        </a:rPr>
                        <a:t> 7</a:t>
                      </a:r>
                      <a:endParaRPr lang="ko-KR" altLang="en-US" dirty="0">
                        <a:solidFill>
                          <a:srgbClr val="FF0000"/>
                        </a:solidFill>
                      </a:endParaRPr>
                    </a:p>
                  </a:txBody>
                  <a:tcPr/>
                </a:tc>
                <a:tc>
                  <a:txBody>
                    <a:bodyPr/>
                    <a:lstStyle/>
                    <a:p>
                      <a:endParaRPr lang="en-US" altLang="ko-KR" dirty="0"/>
                    </a:p>
                    <a:p>
                      <a:r>
                        <a:rPr lang="en-US" altLang="ko-KR" baseline="0" dirty="0"/>
                        <a:t>  </a:t>
                      </a:r>
                      <a:r>
                        <a:rPr lang="en-US" altLang="ko-KR" baseline="0" dirty="0">
                          <a:solidFill>
                            <a:srgbClr val="FF0000"/>
                          </a:solidFill>
                        </a:rPr>
                        <a:t>11</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15</a:t>
                      </a:r>
                      <a:endParaRPr lang="ko-KR" altLang="en-US" dirty="0"/>
                    </a:p>
                  </a:txBody>
                  <a:tcPr/>
                </a:tc>
                <a:extLst>
                  <a:ext uri="{0D108BD9-81ED-4DB2-BD59-A6C34878D82A}">
                    <a16:rowId xmlns:a16="http://schemas.microsoft.com/office/drawing/2014/main" val="10003"/>
                  </a:ext>
                </a:extLst>
              </a:tr>
            </a:tbl>
          </a:graphicData>
        </a:graphic>
      </p:graphicFrame>
      <p:sp>
        <p:nvSpPr>
          <p:cNvPr id="7" name="직사각형 6"/>
          <p:cNvSpPr/>
          <p:nvPr/>
        </p:nvSpPr>
        <p:spPr>
          <a:xfrm>
            <a:off x="2699792" y="1772816"/>
            <a:ext cx="1800200" cy="417646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6372200" y="1795264"/>
            <a:ext cx="1800200" cy="417646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1763688" y="6093296"/>
            <a:ext cx="2520280" cy="369332"/>
          </a:xfrm>
          <a:prstGeom prst="rect">
            <a:avLst/>
          </a:prstGeom>
          <a:noFill/>
        </p:spPr>
        <p:txBody>
          <a:bodyPr wrap="square" rtlCol="0">
            <a:spAutoFit/>
          </a:bodyPr>
          <a:lstStyle/>
          <a:p>
            <a:r>
              <a:rPr lang="en-US" altLang="ko-KR" dirty="0">
                <a:latin typeface="+mn-lt"/>
              </a:rPr>
              <a:t>IN Data</a:t>
            </a:r>
            <a:endParaRPr lang="ko-KR" altLang="en-US" dirty="0">
              <a:latin typeface="+mn-lt"/>
            </a:endParaRPr>
          </a:p>
        </p:txBody>
      </p:sp>
      <p:sp>
        <p:nvSpPr>
          <p:cNvPr id="10" name="TextBox 9"/>
          <p:cNvSpPr txBox="1"/>
          <p:nvPr/>
        </p:nvSpPr>
        <p:spPr>
          <a:xfrm>
            <a:off x="5580112" y="6093296"/>
            <a:ext cx="1584176" cy="369332"/>
          </a:xfrm>
          <a:prstGeom prst="rect">
            <a:avLst/>
          </a:prstGeom>
          <a:noFill/>
        </p:spPr>
        <p:txBody>
          <a:bodyPr wrap="square" rtlCol="0">
            <a:spAutoFit/>
          </a:bodyPr>
          <a:lstStyle/>
          <a:p>
            <a:r>
              <a:rPr lang="en-US" altLang="ko-KR" dirty="0">
                <a:latin typeface="+mn-lt"/>
              </a:rPr>
              <a:t>OUT Data</a:t>
            </a:r>
            <a:endParaRPr lang="ko-KR" altLang="en-US" dirty="0">
              <a:latin typeface="+mn-lt"/>
            </a:endParaRPr>
          </a:p>
        </p:txBody>
      </p:sp>
    </p:spTree>
    <p:extLst>
      <p:ext uri="{BB962C8B-B14F-4D97-AF65-F5344CB8AC3E}">
        <p14:creationId xmlns:p14="http://schemas.microsoft.com/office/powerpoint/2010/main" val="1646022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Partition Camping</a:t>
            </a:r>
            <a:endParaRPr lang="ko-KR" altLang="en-US" dirty="0"/>
          </a:p>
        </p:txBody>
      </p:sp>
      <p:sp>
        <p:nvSpPr>
          <p:cNvPr id="11" name="내용 개체 틀 2"/>
          <p:cNvSpPr>
            <a:spLocks noGrp="1"/>
          </p:cNvSpPr>
          <p:nvPr>
            <p:ph idx="1"/>
          </p:nvPr>
        </p:nvSpPr>
        <p:spPr>
          <a:xfrm>
            <a:off x="457200" y="1600200"/>
            <a:ext cx="8229600" cy="4525963"/>
          </a:xfrm>
        </p:spPr>
        <p:txBody>
          <a:bodyPr/>
          <a:lstStyle/>
          <a:p>
            <a:pPr marL="0" indent="0">
              <a:buNone/>
            </a:pPr>
            <a:r>
              <a:rPr lang="en-US" altLang="ko-KR" sz="2000" dirty="0"/>
              <a:t>Requests to global memory are serviced by DRAM partitions. </a:t>
            </a:r>
          </a:p>
          <a:p>
            <a:pPr marL="0" indent="0">
              <a:buNone/>
            </a:pPr>
            <a:r>
              <a:rPr lang="en-US" altLang="ko-KR" sz="2000" dirty="0"/>
              <a:t>Successive 256-byte regions of device memory are assigned to successive partitions. When using Cartesian coordinates to map thread blocks to</a:t>
            </a:r>
            <a:br>
              <a:rPr lang="en-US" altLang="ko-KR" sz="2000" dirty="0"/>
            </a:br>
            <a:r>
              <a:rPr lang="en-US" altLang="ko-KR" sz="2000" dirty="0"/>
              <a:t>data blocks, global memory accesses may not be evenly distributed among DRAM partitions, and a phenomenon called </a:t>
            </a:r>
            <a:r>
              <a:rPr lang="en-US" altLang="ko-KR" sz="2000" i="1" dirty="0"/>
              <a:t>partition camping </a:t>
            </a:r>
            <a:r>
              <a:rPr lang="en-US" altLang="ko-KR" sz="2000" dirty="0"/>
              <a:t>may occur.</a:t>
            </a:r>
          </a:p>
          <a:p>
            <a:pPr marL="0" indent="0">
              <a:buNone/>
            </a:pPr>
            <a:endParaRPr lang="en-US" altLang="ko-KR" sz="2000" dirty="0"/>
          </a:p>
          <a:p>
            <a:pPr marL="0" indent="0">
              <a:buNone/>
            </a:pPr>
            <a:r>
              <a:rPr lang="en-US" altLang="ko-KR" sz="2000" dirty="0"/>
              <a:t>In partition camping, memory requests are queued at some partitions while other partitions remain unused. Because the diagonal coordinate mapping causes non-linear mappings from thread blocks to the data blocks they process, </a:t>
            </a:r>
            <a:r>
              <a:rPr lang="en-US" altLang="ko-KR" sz="2000" dirty="0" err="1"/>
              <a:t>strided</a:t>
            </a:r>
            <a:r>
              <a:rPr lang="en-US" altLang="ko-KR" sz="2000" dirty="0"/>
              <a:t> accesses are unlikely to fall into a single partition, and performance improves as a result </a:t>
            </a:r>
            <a:br>
              <a:rPr lang="en-US" altLang="ko-KR" sz="2000" dirty="0"/>
            </a:br>
            <a:endParaRPr lang="ko-KR" altLang="en-US" sz="2000" dirty="0"/>
          </a:p>
        </p:txBody>
      </p:sp>
    </p:spTree>
    <p:extLst>
      <p:ext uri="{BB962C8B-B14F-4D97-AF65-F5344CB8AC3E}">
        <p14:creationId xmlns:p14="http://schemas.microsoft.com/office/powerpoint/2010/main" val="1924897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Partition Camping</a:t>
            </a:r>
            <a:endParaRPr lang="ko-KR"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376" y="2204864"/>
            <a:ext cx="8410416"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9604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Diagonal Coordinate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613357581"/>
              </p:ext>
            </p:extLst>
          </p:nvPr>
        </p:nvGraphicFramePr>
        <p:xfrm>
          <a:off x="457200" y="1600200"/>
          <a:ext cx="3538736" cy="3629000"/>
        </p:xfrm>
        <a:graphic>
          <a:graphicData uri="http://schemas.openxmlformats.org/drawingml/2006/table">
            <a:tbl>
              <a:tblPr firstRow="1" bandRow="1">
                <a:tableStyleId>{5C22544A-7EE6-4342-B048-85BDC9FD1C3A}</a:tableStyleId>
              </a:tblPr>
              <a:tblGrid>
                <a:gridCol w="884684">
                  <a:extLst>
                    <a:ext uri="{9D8B030D-6E8A-4147-A177-3AD203B41FA5}">
                      <a16:colId xmlns:a16="http://schemas.microsoft.com/office/drawing/2014/main" val="20000"/>
                    </a:ext>
                  </a:extLst>
                </a:gridCol>
                <a:gridCol w="884684">
                  <a:extLst>
                    <a:ext uri="{9D8B030D-6E8A-4147-A177-3AD203B41FA5}">
                      <a16:colId xmlns:a16="http://schemas.microsoft.com/office/drawing/2014/main" val="20001"/>
                    </a:ext>
                  </a:extLst>
                </a:gridCol>
                <a:gridCol w="884684">
                  <a:extLst>
                    <a:ext uri="{9D8B030D-6E8A-4147-A177-3AD203B41FA5}">
                      <a16:colId xmlns:a16="http://schemas.microsoft.com/office/drawing/2014/main" val="20002"/>
                    </a:ext>
                  </a:extLst>
                </a:gridCol>
                <a:gridCol w="884684">
                  <a:extLst>
                    <a:ext uri="{9D8B030D-6E8A-4147-A177-3AD203B41FA5}">
                      <a16:colId xmlns:a16="http://schemas.microsoft.com/office/drawing/2014/main" val="20003"/>
                    </a:ext>
                  </a:extLst>
                </a:gridCol>
              </a:tblGrid>
              <a:tr h="907250">
                <a:tc>
                  <a:txBody>
                    <a:bodyPr/>
                    <a:lstStyle/>
                    <a:p>
                      <a:pPr latinLnBrk="1"/>
                      <a:r>
                        <a:rPr lang="en-US" altLang="ko-KR" dirty="0"/>
                        <a:t>0</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8</a:t>
                      </a:r>
                      <a:endParaRPr lang="ko-KR" altLang="en-US" dirty="0"/>
                    </a:p>
                  </a:txBody>
                  <a:tcPr/>
                </a:tc>
                <a:tc>
                  <a:txBody>
                    <a:bodyPr/>
                    <a:lstStyle/>
                    <a:p>
                      <a:pPr latinLnBrk="1"/>
                      <a:r>
                        <a:rPr lang="en-US" altLang="ko-KR" dirty="0"/>
                        <a:t>12</a:t>
                      </a:r>
                      <a:endParaRPr lang="ko-KR" altLang="en-US" dirty="0"/>
                    </a:p>
                  </a:txBody>
                  <a:tcPr/>
                </a:tc>
                <a:extLst>
                  <a:ext uri="{0D108BD9-81ED-4DB2-BD59-A6C34878D82A}">
                    <a16:rowId xmlns:a16="http://schemas.microsoft.com/office/drawing/2014/main" val="10000"/>
                  </a:ext>
                </a:extLst>
              </a:tr>
              <a:tr h="907250">
                <a:tc>
                  <a:txBody>
                    <a:bodyPr/>
                    <a:lstStyle/>
                    <a:p>
                      <a:pPr latinLnBrk="1"/>
                      <a:r>
                        <a:rPr lang="en-US" altLang="ko-KR" dirty="0"/>
                        <a:t>13</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9</a:t>
                      </a:r>
                      <a:endParaRPr lang="ko-KR" altLang="en-US" dirty="0"/>
                    </a:p>
                  </a:txBody>
                  <a:tcPr/>
                </a:tc>
                <a:extLst>
                  <a:ext uri="{0D108BD9-81ED-4DB2-BD59-A6C34878D82A}">
                    <a16:rowId xmlns:a16="http://schemas.microsoft.com/office/drawing/2014/main" val="10001"/>
                  </a:ext>
                </a:extLst>
              </a:tr>
              <a:tr h="907250">
                <a:tc>
                  <a:txBody>
                    <a:bodyPr/>
                    <a:lstStyle/>
                    <a:p>
                      <a:pPr latinLnBrk="1"/>
                      <a:r>
                        <a:rPr lang="en-US" altLang="ko-KR" dirty="0"/>
                        <a:t>10</a:t>
                      </a:r>
                      <a:endParaRPr lang="ko-KR" altLang="en-US" dirty="0"/>
                    </a:p>
                  </a:txBody>
                  <a:tcPr/>
                </a:tc>
                <a:tc>
                  <a:txBody>
                    <a:bodyPr/>
                    <a:lstStyle/>
                    <a:p>
                      <a:pPr latinLnBrk="1"/>
                      <a:r>
                        <a:rPr lang="en-US" altLang="ko-KR" dirty="0"/>
                        <a:t>14</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6</a:t>
                      </a:r>
                      <a:endParaRPr lang="ko-KR" altLang="en-US" dirty="0"/>
                    </a:p>
                  </a:txBody>
                  <a:tcPr/>
                </a:tc>
                <a:extLst>
                  <a:ext uri="{0D108BD9-81ED-4DB2-BD59-A6C34878D82A}">
                    <a16:rowId xmlns:a16="http://schemas.microsoft.com/office/drawing/2014/main" val="10002"/>
                  </a:ext>
                </a:extLst>
              </a:tr>
              <a:tr h="907250">
                <a:tc>
                  <a:txBody>
                    <a:bodyPr/>
                    <a:lstStyle/>
                    <a:p>
                      <a:pPr latinLnBrk="1"/>
                      <a:r>
                        <a:rPr lang="en-US" altLang="ko-KR" dirty="0"/>
                        <a:t>7</a:t>
                      </a:r>
                      <a:endParaRPr lang="ko-KR" altLang="en-US" dirty="0"/>
                    </a:p>
                  </a:txBody>
                  <a:tcPr/>
                </a:tc>
                <a:tc>
                  <a:txBody>
                    <a:bodyPr/>
                    <a:lstStyle/>
                    <a:p>
                      <a:pPr latinLnBrk="1"/>
                      <a:r>
                        <a:rPr lang="en-US" altLang="ko-KR" dirty="0"/>
                        <a:t>11</a:t>
                      </a:r>
                      <a:endParaRPr lang="ko-KR" altLang="en-US" dirty="0"/>
                    </a:p>
                  </a:txBody>
                  <a:tcPr/>
                </a:tc>
                <a:tc>
                  <a:txBody>
                    <a:bodyPr/>
                    <a:lstStyle/>
                    <a:p>
                      <a:pPr latinLnBrk="1"/>
                      <a:r>
                        <a:rPr lang="en-US" altLang="ko-KR" dirty="0"/>
                        <a:t>15</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3"/>
                  </a:ext>
                </a:extLst>
              </a:tr>
            </a:tbl>
          </a:graphicData>
        </a:graphic>
      </p:graphicFrame>
      <p:graphicFrame>
        <p:nvGraphicFramePr>
          <p:cNvPr id="6" name="내용 개체 틀 3"/>
          <p:cNvGraphicFramePr>
            <a:graphicFrameLocks/>
          </p:cNvGraphicFramePr>
          <p:nvPr>
            <p:extLst>
              <p:ext uri="{D42A27DB-BD31-4B8C-83A1-F6EECF244321}">
                <p14:modId xmlns:p14="http://schemas.microsoft.com/office/powerpoint/2010/main" val="4218519170"/>
              </p:ext>
            </p:extLst>
          </p:nvPr>
        </p:nvGraphicFramePr>
        <p:xfrm>
          <a:off x="4932040" y="1628800"/>
          <a:ext cx="3538736" cy="3629000"/>
        </p:xfrm>
        <a:graphic>
          <a:graphicData uri="http://schemas.openxmlformats.org/drawingml/2006/table">
            <a:tbl>
              <a:tblPr firstRow="1" bandRow="1">
                <a:tableStyleId>{5C22544A-7EE6-4342-B048-85BDC9FD1C3A}</a:tableStyleId>
              </a:tblPr>
              <a:tblGrid>
                <a:gridCol w="884684">
                  <a:extLst>
                    <a:ext uri="{9D8B030D-6E8A-4147-A177-3AD203B41FA5}">
                      <a16:colId xmlns:a16="http://schemas.microsoft.com/office/drawing/2014/main" val="20000"/>
                    </a:ext>
                  </a:extLst>
                </a:gridCol>
                <a:gridCol w="884684">
                  <a:extLst>
                    <a:ext uri="{9D8B030D-6E8A-4147-A177-3AD203B41FA5}">
                      <a16:colId xmlns:a16="http://schemas.microsoft.com/office/drawing/2014/main" val="20001"/>
                    </a:ext>
                  </a:extLst>
                </a:gridCol>
                <a:gridCol w="884684">
                  <a:extLst>
                    <a:ext uri="{9D8B030D-6E8A-4147-A177-3AD203B41FA5}">
                      <a16:colId xmlns:a16="http://schemas.microsoft.com/office/drawing/2014/main" val="20002"/>
                    </a:ext>
                  </a:extLst>
                </a:gridCol>
                <a:gridCol w="884684">
                  <a:extLst>
                    <a:ext uri="{9D8B030D-6E8A-4147-A177-3AD203B41FA5}">
                      <a16:colId xmlns:a16="http://schemas.microsoft.com/office/drawing/2014/main" val="20003"/>
                    </a:ext>
                  </a:extLst>
                </a:gridCol>
              </a:tblGrid>
              <a:tr h="907250">
                <a:tc>
                  <a:txBody>
                    <a:bodyPr/>
                    <a:lstStyle/>
                    <a:p>
                      <a:pPr latinLnBrk="1"/>
                      <a:r>
                        <a:rPr lang="en-US" altLang="ko-KR" dirty="0"/>
                        <a:t>0</a:t>
                      </a:r>
                      <a:endParaRPr lang="ko-KR" altLang="en-US" dirty="0"/>
                    </a:p>
                  </a:txBody>
                  <a:tcPr/>
                </a:tc>
                <a:tc>
                  <a:txBody>
                    <a:bodyPr/>
                    <a:lstStyle/>
                    <a:p>
                      <a:pPr latinLnBrk="1"/>
                      <a:r>
                        <a:rPr lang="en-US" altLang="ko-KR" dirty="0"/>
                        <a:t>13</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7</a:t>
                      </a:r>
                      <a:endParaRPr lang="ko-KR" altLang="en-US" dirty="0"/>
                    </a:p>
                  </a:txBody>
                  <a:tcPr/>
                </a:tc>
                <a:extLst>
                  <a:ext uri="{0D108BD9-81ED-4DB2-BD59-A6C34878D82A}">
                    <a16:rowId xmlns:a16="http://schemas.microsoft.com/office/drawing/2014/main" val="10000"/>
                  </a:ext>
                </a:extLst>
              </a:tr>
              <a:tr h="907250">
                <a:tc>
                  <a:txBody>
                    <a:bodyPr/>
                    <a:lstStyle/>
                    <a:p>
                      <a:pPr latinLnBrk="1"/>
                      <a:r>
                        <a:rPr lang="en-US" altLang="ko-KR" dirty="0"/>
                        <a:t>4</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14</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1"/>
                  </a:ext>
                </a:extLst>
              </a:tr>
              <a:tr h="907250">
                <a:tc>
                  <a:txBody>
                    <a:bodyPr/>
                    <a:lstStyle/>
                    <a:p>
                      <a:pPr latinLnBrk="1"/>
                      <a:r>
                        <a:rPr lang="en-US" altLang="ko-KR" dirty="0"/>
                        <a:t>8</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15</a:t>
                      </a:r>
                      <a:endParaRPr lang="ko-KR" altLang="en-US" dirty="0"/>
                    </a:p>
                  </a:txBody>
                  <a:tcPr/>
                </a:tc>
                <a:extLst>
                  <a:ext uri="{0D108BD9-81ED-4DB2-BD59-A6C34878D82A}">
                    <a16:rowId xmlns:a16="http://schemas.microsoft.com/office/drawing/2014/main" val="10002"/>
                  </a:ext>
                </a:extLst>
              </a:tr>
              <a:tr h="907250">
                <a:tc>
                  <a:txBody>
                    <a:bodyPr/>
                    <a:lstStyle/>
                    <a:p>
                      <a:pPr latinLnBrk="1"/>
                      <a:r>
                        <a:rPr lang="en-US" altLang="ko-KR" dirty="0"/>
                        <a:t>12</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1259632" y="5445224"/>
            <a:ext cx="2448272" cy="369332"/>
          </a:xfrm>
          <a:prstGeom prst="rect">
            <a:avLst/>
          </a:prstGeom>
          <a:noFill/>
        </p:spPr>
        <p:txBody>
          <a:bodyPr wrap="square" rtlCol="0">
            <a:spAutoFit/>
          </a:bodyPr>
          <a:lstStyle/>
          <a:p>
            <a:r>
              <a:rPr lang="en-US" altLang="ko-KR" dirty="0">
                <a:latin typeface="+mn-lt"/>
              </a:rPr>
              <a:t>IN Data</a:t>
            </a:r>
            <a:endParaRPr lang="ko-KR" altLang="en-US" dirty="0">
              <a:latin typeface="+mn-lt"/>
            </a:endParaRPr>
          </a:p>
        </p:txBody>
      </p:sp>
      <p:sp>
        <p:nvSpPr>
          <p:cNvPr id="8" name="TextBox 7"/>
          <p:cNvSpPr txBox="1"/>
          <p:nvPr/>
        </p:nvSpPr>
        <p:spPr>
          <a:xfrm>
            <a:off x="5580112" y="5445224"/>
            <a:ext cx="2160240" cy="369332"/>
          </a:xfrm>
          <a:prstGeom prst="rect">
            <a:avLst/>
          </a:prstGeom>
          <a:noFill/>
        </p:spPr>
        <p:txBody>
          <a:bodyPr wrap="square" rtlCol="0">
            <a:spAutoFit/>
          </a:bodyPr>
          <a:lstStyle/>
          <a:p>
            <a:r>
              <a:rPr lang="en-US" altLang="ko-KR" dirty="0">
                <a:latin typeface="+mn-lt"/>
              </a:rPr>
              <a:t>OUT Data</a:t>
            </a:r>
            <a:endParaRPr lang="ko-KR" altLang="en-US" dirty="0">
              <a:latin typeface="+mn-lt"/>
            </a:endParaRPr>
          </a:p>
        </p:txBody>
      </p:sp>
      <p:sp>
        <p:nvSpPr>
          <p:cNvPr id="9" name="직사각형 8"/>
          <p:cNvSpPr/>
          <p:nvPr/>
        </p:nvSpPr>
        <p:spPr>
          <a:xfrm>
            <a:off x="2195736" y="1340768"/>
            <a:ext cx="2016224" cy="41044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6690717" y="1340768"/>
            <a:ext cx="2016224" cy="41044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15877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404664"/>
            <a:ext cx="6912768" cy="5504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355976" y="5877272"/>
            <a:ext cx="4392488" cy="861774"/>
          </a:xfrm>
          <a:prstGeom prst="rect">
            <a:avLst/>
          </a:prstGeom>
          <a:noFill/>
        </p:spPr>
        <p:txBody>
          <a:bodyPr wrap="square" rtlCol="0">
            <a:spAutoFit/>
          </a:bodyPr>
          <a:lstStyle/>
          <a:p>
            <a:pPr marL="0" indent="0">
              <a:buNone/>
            </a:pPr>
            <a:r>
              <a:rPr lang="en-US" altLang="ko-KR" sz="1000" b="1" dirty="0">
                <a:latin typeface="+mn-lt"/>
              </a:rPr>
              <a:t>Greg </a:t>
            </a:r>
            <a:r>
              <a:rPr lang="en-US" altLang="ko-KR" sz="1000" b="1" dirty="0" err="1">
                <a:latin typeface="+mn-lt"/>
              </a:rPr>
              <a:t>Ruetsch</a:t>
            </a:r>
            <a:r>
              <a:rPr lang="en-US" altLang="ko-KR" sz="1000" b="1" dirty="0">
                <a:latin typeface="+mn-lt"/>
              </a:rPr>
              <a:t> and </a:t>
            </a:r>
            <a:r>
              <a:rPr lang="en-US" altLang="ko-KR" sz="1000" b="1" dirty="0" err="1">
                <a:latin typeface="+mn-lt"/>
              </a:rPr>
              <a:t>Paulis</a:t>
            </a:r>
            <a:r>
              <a:rPr lang="en-US" altLang="ko-KR" sz="1000" b="1" dirty="0">
                <a:latin typeface="+mn-lt"/>
              </a:rPr>
              <a:t> </a:t>
            </a:r>
            <a:r>
              <a:rPr lang="en-US" altLang="ko-KR" sz="1000" b="1" dirty="0" err="1">
                <a:latin typeface="+mn-lt"/>
              </a:rPr>
              <a:t>Micikevicius</a:t>
            </a:r>
            <a:r>
              <a:rPr lang="en-US" altLang="ko-KR" sz="1000" b="1" dirty="0">
                <a:latin typeface="+mn-lt"/>
              </a:rPr>
              <a:t>,</a:t>
            </a:r>
            <a:endParaRPr lang="ko-KR" altLang="en-US" sz="1000" b="1" dirty="0">
              <a:latin typeface="+mn-lt"/>
            </a:endParaRPr>
          </a:p>
          <a:p>
            <a:pPr marL="0" indent="0">
              <a:buNone/>
            </a:pPr>
            <a:r>
              <a:rPr lang="en-US" altLang="ko-KR" sz="1000" b="1" dirty="0">
                <a:latin typeface="+mn-lt"/>
              </a:rPr>
              <a:t>	“Optimizing Matrix Transpose in CUDA,”</a:t>
            </a:r>
          </a:p>
          <a:p>
            <a:pPr marL="0" indent="0">
              <a:buNone/>
            </a:pPr>
            <a:r>
              <a:rPr lang="en-US" altLang="ko-KR" sz="1000" b="1" dirty="0">
                <a:latin typeface="+mn-lt"/>
              </a:rPr>
              <a:t>	NVIDIA.</a:t>
            </a:r>
          </a:p>
          <a:p>
            <a:pPr marL="0" indent="0">
              <a:buNone/>
            </a:pPr>
            <a:r>
              <a:rPr lang="en-US" altLang="ko-KR" sz="1000" b="1" dirty="0">
                <a:latin typeface="+mn-lt"/>
              </a:rPr>
              <a:t>	</a:t>
            </a:r>
            <a:endParaRPr lang="ko-KR" altLang="en-US" sz="1000" b="1" dirty="0">
              <a:latin typeface="+mn-lt"/>
            </a:endParaRPr>
          </a:p>
          <a:p>
            <a:endParaRPr lang="ko-KR" altLang="en-US" sz="1000" dirty="0"/>
          </a:p>
        </p:txBody>
      </p:sp>
      <p:sp>
        <p:nvSpPr>
          <p:cNvPr id="5" name="TextBox 4"/>
          <p:cNvSpPr txBox="1"/>
          <p:nvPr/>
        </p:nvSpPr>
        <p:spPr>
          <a:xfrm>
            <a:off x="1115616" y="5768380"/>
            <a:ext cx="3888432" cy="553998"/>
          </a:xfrm>
          <a:prstGeom prst="rect">
            <a:avLst/>
          </a:prstGeom>
          <a:noFill/>
        </p:spPr>
        <p:txBody>
          <a:bodyPr wrap="square" rtlCol="0">
            <a:spAutoFit/>
          </a:bodyPr>
          <a:lstStyle/>
          <a:p>
            <a:r>
              <a:rPr lang="en-US" altLang="ko-KR" sz="1000" dirty="0">
                <a:latin typeface="+mn-lt"/>
              </a:rPr>
              <a:t>diagonal coordinate </a:t>
            </a:r>
          </a:p>
          <a:p>
            <a:r>
              <a:rPr lang="en-US" altLang="ko-KR" sz="1000" dirty="0">
                <a:latin typeface="+mn-lt"/>
              </a:rPr>
              <a:t>Read by row : use 3 partition each time</a:t>
            </a:r>
          </a:p>
          <a:p>
            <a:r>
              <a:rPr lang="en-US" altLang="ko-KR" sz="1000" dirty="0">
                <a:latin typeface="+mn-lt"/>
              </a:rPr>
              <a:t>Write by column : use 3 partition each time</a:t>
            </a:r>
            <a:endParaRPr lang="ko-KR" altLang="en-US" sz="1000" dirty="0">
              <a:latin typeface="+mn-lt"/>
            </a:endParaRPr>
          </a:p>
        </p:txBody>
      </p:sp>
      <p:sp>
        <p:nvSpPr>
          <p:cNvPr id="6" name="TextBox 5"/>
          <p:cNvSpPr txBox="1"/>
          <p:nvPr/>
        </p:nvSpPr>
        <p:spPr>
          <a:xfrm>
            <a:off x="1043608" y="2873635"/>
            <a:ext cx="3888432" cy="553998"/>
          </a:xfrm>
          <a:prstGeom prst="rect">
            <a:avLst/>
          </a:prstGeom>
          <a:noFill/>
        </p:spPr>
        <p:txBody>
          <a:bodyPr wrap="square" rtlCol="0">
            <a:spAutoFit/>
          </a:bodyPr>
          <a:lstStyle/>
          <a:p>
            <a:r>
              <a:rPr lang="en-US" altLang="ko-KR" sz="1000" dirty="0">
                <a:latin typeface="+mn-lt"/>
              </a:rPr>
              <a:t>Cartesian coordinate </a:t>
            </a:r>
          </a:p>
          <a:p>
            <a:r>
              <a:rPr lang="en-US" altLang="ko-KR" sz="1000" dirty="0">
                <a:latin typeface="+mn-lt"/>
              </a:rPr>
              <a:t>Read by row : use 3 partition each time</a:t>
            </a:r>
          </a:p>
          <a:p>
            <a:r>
              <a:rPr lang="en-US" altLang="ko-KR" sz="1000" dirty="0">
                <a:latin typeface="+mn-lt"/>
              </a:rPr>
              <a:t>Write by column : use 1 partition each time</a:t>
            </a:r>
            <a:endParaRPr lang="ko-KR" altLang="en-US" sz="1000" dirty="0">
              <a:latin typeface="+mn-lt"/>
            </a:endParaRPr>
          </a:p>
        </p:txBody>
      </p:sp>
    </p:spTree>
    <p:extLst>
      <p:ext uri="{BB962C8B-B14F-4D97-AF65-F5344CB8AC3E}">
        <p14:creationId xmlns:p14="http://schemas.microsoft.com/office/powerpoint/2010/main" val="346525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More Parallelism with Thin Blocks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473290716"/>
              </p:ext>
            </p:extLst>
          </p:nvPr>
        </p:nvGraphicFramePr>
        <p:xfrm>
          <a:off x="611560" y="2132856"/>
          <a:ext cx="2880320" cy="3168351"/>
        </p:xfrm>
        <a:graphic>
          <a:graphicData uri="http://schemas.openxmlformats.org/drawingml/2006/table">
            <a:tbl>
              <a:tblPr firstRow="1" bandRow="1">
                <a:tableStyleId>{5C22544A-7EE6-4342-B048-85BDC9FD1C3A}</a:tableStyleId>
              </a:tblPr>
              <a:tblGrid>
                <a:gridCol w="360040">
                  <a:extLst>
                    <a:ext uri="{9D8B030D-6E8A-4147-A177-3AD203B41FA5}">
                      <a16:colId xmlns:a16="http://schemas.microsoft.com/office/drawing/2014/main" val="20000"/>
                    </a:ext>
                  </a:extLst>
                </a:gridCol>
                <a:gridCol w="360040">
                  <a:extLst>
                    <a:ext uri="{9D8B030D-6E8A-4147-A177-3AD203B41FA5}">
                      <a16:colId xmlns:a16="http://schemas.microsoft.com/office/drawing/2014/main" val="20001"/>
                    </a:ext>
                  </a:extLst>
                </a:gridCol>
                <a:gridCol w="360040">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360040">
                  <a:extLst>
                    <a:ext uri="{9D8B030D-6E8A-4147-A177-3AD203B41FA5}">
                      <a16:colId xmlns:a16="http://schemas.microsoft.com/office/drawing/2014/main" val="20004"/>
                    </a:ext>
                  </a:extLst>
                </a:gridCol>
                <a:gridCol w="360040">
                  <a:extLst>
                    <a:ext uri="{9D8B030D-6E8A-4147-A177-3AD203B41FA5}">
                      <a16:colId xmlns:a16="http://schemas.microsoft.com/office/drawing/2014/main" val="20005"/>
                    </a:ext>
                  </a:extLst>
                </a:gridCol>
                <a:gridCol w="360040">
                  <a:extLst>
                    <a:ext uri="{9D8B030D-6E8A-4147-A177-3AD203B41FA5}">
                      <a16:colId xmlns:a16="http://schemas.microsoft.com/office/drawing/2014/main" val="20006"/>
                    </a:ext>
                  </a:extLst>
                </a:gridCol>
                <a:gridCol w="360040">
                  <a:extLst>
                    <a:ext uri="{9D8B030D-6E8A-4147-A177-3AD203B41FA5}">
                      <a16:colId xmlns:a16="http://schemas.microsoft.com/office/drawing/2014/main" val="20007"/>
                    </a:ext>
                  </a:extLst>
                </a:gridCol>
              </a:tblGrid>
              <a:tr h="1056117">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r h="105611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1"/>
                  </a:ext>
                </a:extLst>
              </a:tr>
              <a:tr h="105611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2851217800"/>
              </p:ext>
            </p:extLst>
          </p:nvPr>
        </p:nvGraphicFramePr>
        <p:xfrm>
          <a:off x="4499992" y="2276872"/>
          <a:ext cx="3168351" cy="2995528"/>
        </p:xfrm>
        <a:graphic>
          <a:graphicData uri="http://schemas.openxmlformats.org/drawingml/2006/table">
            <a:tbl>
              <a:tblPr firstRow="1" bandRow="1">
                <a:tableStyleId>{5C22544A-7EE6-4342-B048-85BDC9FD1C3A}</a:tableStyleId>
              </a:tblPr>
              <a:tblGrid>
                <a:gridCol w="1056117">
                  <a:extLst>
                    <a:ext uri="{9D8B030D-6E8A-4147-A177-3AD203B41FA5}">
                      <a16:colId xmlns:a16="http://schemas.microsoft.com/office/drawing/2014/main" val="20000"/>
                    </a:ext>
                  </a:extLst>
                </a:gridCol>
                <a:gridCol w="1056117">
                  <a:extLst>
                    <a:ext uri="{9D8B030D-6E8A-4147-A177-3AD203B41FA5}">
                      <a16:colId xmlns:a16="http://schemas.microsoft.com/office/drawing/2014/main" val="20001"/>
                    </a:ext>
                  </a:extLst>
                </a:gridCol>
                <a:gridCol w="1056117">
                  <a:extLst>
                    <a:ext uri="{9D8B030D-6E8A-4147-A177-3AD203B41FA5}">
                      <a16:colId xmlns:a16="http://schemas.microsoft.com/office/drawing/2014/main" val="20002"/>
                    </a:ext>
                  </a:extLst>
                </a:gridCol>
              </a:tblGrid>
              <a:tr h="370840">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1"/>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2"/>
                  </a:ext>
                </a:extLst>
              </a:tr>
              <a:tr h="399648">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3"/>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4"/>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5"/>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6"/>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7"/>
                  </a:ext>
                </a:extLst>
              </a:tr>
            </a:tbl>
          </a:graphicData>
        </a:graphic>
      </p:graphicFrame>
      <p:sp>
        <p:nvSpPr>
          <p:cNvPr id="7" name="TextBox 6"/>
          <p:cNvSpPr txBox="1"/>
          <p:nvPr/>
        </p:nvSpPr>
        <p:spPr>
          <a:xfrm>
            <a:off x="3059832" y="1772816"/>
            <a:ext cx="432048"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8" name="TextBox 7"/>
          <p:cNvSpPr txBox="1"/>
          <p:nvPr/>
        </p:nvSpPr>
        <p:spPr>
          <a:xfrm>
            <a:off x="179512" y="4952527"/>
            <a:ext cx="576064"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sp>
        <p:nvSpPr>
          <p:cNvPr id="9" name="TextBox 8"/>
          <p:cNvSpPr txBox="1"/>
          <p:nvPr/>
        </p:nvSpPr>
        <p:spPr>
          <a:xfrm>
            <a:off x="7236296" y="1942147"/>
            <a:ext cx="576064"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sp>
        <p:nvSpPr>
          <p:cNvPr id="10" name="TextBox 9"/>
          <p:cNvSpPr txBox="1"/>
          <p:nvPr/>
        </p:nvSpPr>
        <p:spPr>
          <a:xfrm>
            <a:off x="4067944" y="4952527"/>
            <a:ext cx="432048"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11" name="직사각형 10"/>
          <p:cNvSpPr/>
          <p:nvPr/>
        </p:nvSpPr>
        <p:spPr>
          <a:xfrm>
            <a:off x="2021537" y="3177885"/>
            <a:ext cx="360040" cy="10801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5580112" y="3789039"/>
            <a:ext cx="1008112" cy="3591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73705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More Parallelism with Thin Blocks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479007040"/>
              </p:ext>
            </p:extLst>
          </p:nvPr>
        </p:nvGraphicFramePr>
        <p:xfrm>
          <a:off x="457200" y="2047218"/>
          <a:ext cx="3898776" cy="3744250"/>
        </p:xfrm>
        <a:graphic>
          <a:graphicData uri="http://schemas.openxmlformats.org/drawingml/2006/table">
            <a:tbl>
              <a:tblPr firstRow="1" bandRow="1">
                <a:tableStyleId>{5C22544A-7EE6-4342-B048-85BDC9FD1C3A}</a:tableStyleId>
              </a:tblPr>
              <a:tblGrid>
                <a:gridCol w="1949388">
                  <a:extLst>
                    <a:ext uri="{9D8B030D-6E8A-4147-A177-3AD203B41FA5}">
                      <a16:colId xmlns:a16="http://schemas.microsoft.com/office/drawing/2014/main" val="20000"/>
                    </a:ext>
                  </a:extLst>
                </a:gridCol>
                <a:gridCol w="1949388">
                  <a:extLst>
                    <a:ext uri="{9D8B030D-6E8A-4147-A177-3AD203B41FA5}">
                      <a16:colId xmlns:a16="http://schemas.microsoft.com/office/drawing/2014/main" val="20001"/>
                    </a:ext>
                  </a:extLst>
                </a:gridCol>
              </a:tblGrid>
              <a:tr h="374425">
                <a:tc>
                  <a:txBody>
                    <a:bodyPr/>
                    <a:lstStyle/>
                    <a:p>
                      <a:pPr latinLnBrk="1"/>
                      <a:r>
                        <a:rPr lang="en-US" altLang="ko-KR" dirty="0"/>
                        <a:t>Block Size</a:t>
                      </a:r>
                      <a:endParaRPr lang="ko-KR" altLang="en-US" dirty="0"/>
                    </a:p>
                  </a:txBody>
                  <a:tcPr/>
                </a:tc>
                <a:tc>
                  <a:txBody>
                    <a:bodyPr/>
                    <a:lstStyle/>
                    <a:p>
                      <a:pPr latinLnBrk="1"/>
                      <a:r>
                        <a:rPr lang="en-US" altLang="ko-KR" dirty="0"/>
                        <a:t>Bandwidth(GB/s)</a:t>
                      </a:r>
                      <a:endParaRPr lang="ko-KR" altLang="en-US" dirty="0"/>
                    </a:p>
                  </a:txBody>
                  <a:tcPr/>
                </a:tc>
                <a:extLst>
                  <a:ext uri="{0D108BD9-81ED-4DB2-BD59-A6C34878D82A}">
                    <a16:rowId xmlns:a16="http://schemas.microsoft.com/office/drawing/2014/main" val="10000"/>
                  </a:ext>
                </a:extLst>
              </a:tr>
              <a:tr h="374425">
                <a:tc>
                  <a:txBody>
                    <a:bodyPr/>
                    <a:lstStyle/>
                    <a:p>
                      <a:pPr latinLnBrk="1"/>
                      <a:r>
                        <a:rPr lang="en-US" altLang="ko-KR" dirty="0"/>
                        <a:t>(32,32)</a:t>
                      </a:r>
                      <a:endParaRPr lang="ko-KR" altLang="en-US" dirty="0"/>
                    </a:p>
                  </a:txBody>
                  <a:tcPr/>
                </a:tc>
                <a:tc>
                  <a:txBody>
                    <a:bodyPr/>
                    <a:lstStyle/>
                    <a:p>
                      <a:pPr latinLnBrk="1"/>
                      <a:r>
                        <a:rPr lang="en-US" altLang="ko-KR" dirty="0"/>
                        <a:t> 72.32</a:t>
                      </a:r>
                      <a:endParaRPr lang="ko-KR" altLang="en-US" dirty="0"/>
                    </a:p>
                  </a:txBody>
                  <a:tcPr/>
                </a:tc>
                <a:extLst>
                  <a:ext uri="{0D108BD9-81ED-4DB2-BD59-A6C34878D82A}">
                    <a16:rowId xmlns:a16="http://schemas.microsoft.com/office/drawing/2014/main" val="10001"/>
                  </a:ext>
                </a:extLst>
              </a:tr>
              <a:tr h="374425">
                <a:tc>
                  <a:txBody>
                    <a:bodyPr/>
                    <a:lstStyle/>
                    <a:p>
                      <a:pPr latinLnBrk="1"/>
                      <a:r>
                        <a:rPr lang="en-US" altLang="ko-KR" dirty="0"/>
                        <a:t>(32,16)</a:t>
                      </a:r>
                      <a:endParaRPr lang="ko-KR" altLang="en-US" dirty="0"/>
                    </a:p>
                  </a:txBody>
                  <a:tcPr/>
                </a:tc>
                <a:tc>
                  <a:txBody>
                    <a:bodyPr/>
                    <a:lstStyle/>
                    <a:p>
                      <a:pPr latinLnBrk="1"/>
                      <a:r>
                        <a:rPr lang="en-US" altLang="ko-KR" dirty="0"/>
                        <a:t> 51.46</a:t>
                      </a:r>
                      <a:endParaRPr lang="ko-KR" altLang="en-US" dirty="0"/>
                    </a:p>
                  </a:txBody>
                  <a:tcPr/>
                </a:tc>
                <a:extLst>
                  <a:ext uri="{0D108BD9-81ED-4DB2-BD59-A6C34878D82A}">
                    <a16:rowId xmlns:a16="http://schemas.microsoft.com/office/drawing/2014/main" val="10002"/>
                  </a:ext>
                </a:extLst>
              </a:tr>
              <a:tr h="374425">
                <a:tc>
                  <a:txBody>
                    <a:bodyPr/>
                    <a:lstStyle/>
                    <a:p>
                      <a:pPr latinLnBrk="1"/>
                      <a:r>
                        <a:rPr lang="en-US" altLang="ko-KR" dirty="0"/>
                        <a:t>(32,8)</a:t>
                      </a:r>
                      <a:endParaRPr lang="ko-KR" altLang="en-US" dirty="0"/>
                    </a:p>
                  </a:txBody>
                  <a:tcPr/>
                </a:tc>
                <a:tc>
                  <a:txBody>
                    <a:bodyPr/>
                    <a:lstStyle/>
                    <a:p>
                      <a:pPr latinLnBrk="1"/>
                      <a:r>
                        <a:rPr lang="en-US" altLang="ko-KR" dirty="0"/>
                        <a:t> 77.67</a:t>
                      </a:r>
                      <a:endParaRPr lang="ko-KR" altLang="en-US" dirty="0"/>
                    </a:p>
                  </a:txBody>
                  <a:tcPr/>
                </a:tc>
                <a:extLst>
                  <a:ext uri="{0D108BD9-81ED-4DB2-BD59-A6C34878D82A}">
                    <a16:rowId xmlns:a16="http://schemas.microsoft.com/office/drawing/2014/main" val="10003"/>
                  </a:ext>
                </a:extLst>
              </a:tr>
              <a:tr h="374425">
                <a:tc>
                  <a:txBody>
                    <a:bodyPr/>
                    <a:lstStyle/>
                    <a:p>
                      <a:pPr latinLnBrk="1"/>
                      <a:r>
                        <a:rPr lang="en-US" altLang="ko-KR" dirty="0"/>
                        <a:t>(16,32)</a:t>
                      </a:r>
                      <a:endParaRPr lang="ko-KR" altLang="en-US" dirty="0"/>
                    </a:p>
                  </a:txBody>
                  <a:tcPr/>
                </a:tc>
                <a:tc>
                  <a:txBody>
                    <a:bodyPr/>
                    <a:lstStyle/>
                    <a:p>
                      <a:pPr latinLnBrk="1"/>
                      <a:r>
                        <a:rPr lang="en-US" altLang="ko-KR" dirty="0"/>
                        <a:t>113.04</a:t>
                      </a:r>
                      <a:endParaRPr lang="ko-KR" altLang="en-US" dirty="0"/>
                    </a:p>
                  </a:txBody>
                  <a:tcPr/>
                </a:tc>
                <a:extLst>
                  <a:ext uri="{0D108BD9-81ED-4DB2-BD59-A6C34878D82A}">
                    <a16:rowId xmlns:a16="http://schemas.microsoft.com/office/drawing/2014/main" val="10004"/>
                  </a:ext>
                </a:extLst>
              </a:tr>
              <a:tr h="374425">
                <a:tc>
                  <a:txBody>
                    <a:bodyPr/>
                    <a:lstStyle/>
                    <a:p>
                      <a:pPr latinLnBrk="1"/>
                      <a:r>
                        <a:rPr lang="en-US" altLang="ko-KR" dirty="0"/>
                        <a:t>(16,16)</a:t>
                      </a:r>
                      <a:endParaRPr lang="ko-KR" altLang="en-US" dirty="0"/>
                    </a:p>
                  </a:txBody>
                  <a:tcPr/>
                </a:tc>
                <a:tc>
                  <a:txBody>
                    <a:bodyPr/>
                    <a:lstStyle/>
                    <a:p>
                      <a:pPr latinLnBrk="1"/>
                      <a:r>
                        <a:rPr lang="en-US" altLang="ko-KR" dirty="0"/>
                        <a:t>111.08</a:t>
                      </a:r>
                      <a:endParaRPr lang="ko-KR" altLang="en-US" dirty="0"/>
                    </a:p>
                  </a:txBody>
                  <a:tcPr/>
                </a:tc>
                <a:extLst>
                  <a:ext uri="{0D108BD9-81ED-4DB2-BD59-A6C34878D82A}">
                    <a16:rowId xmlns:a16="http://schemas.microsoft.com/office/drawing/2014/main" val="10005"/>
                  </a:ext>
                </a:extLst>
              </a:tr>
              <a:tr h="374425">
                <a:tc>
                  <a:txBody>
                    <a:bodyPr/>
                    <a:lstStyle/>
                    <a:p>
                      <a:pPr latinLnBrk="1"/>
                      <a:r>
                        <a:rPr lang="en-US" altLang="ko-KR" dirty="0"/>
                        <a:t>(16,8)</a:t>
                      </a:r>
                      <a:endParaRPr lang="ko-KR" altLang="en-US" dirty="0"/>
                    </a:p>
                  </a:txBody>
                  <a:tcPr/>
                </a:tc>
                <a:tc>
                  <a:txBody>
                    <a:bodyPr/>
                    <a:lstStyle/>
                    <a:p>
                      <a:pPr latinLnBrk="1"/>
                      <a:r>
                        <a:rPr lang="en-US" altLang="ko-KR" dirty="0"/>
                        <a:t>  82.01</a:t>
                      </a:r>
                      <a:endParaRPr lang="ko-KR" altLang="en-US" dirty="0"/>
                    </a:p>
                  </a:txBody>
                  <a:tcPr/>
                </a:tc>
                <a:extLst>
                  <a:ext uri="{0D108BD9-81ED-4DB2-BD59-A6C34878D82A}">
                    <a16:rowId xmlns:a16="http://schemas.microsoft.com/office/drawing/2014/main" val="10006"/>
                  </a:ext>
                </a:extLst>
              </a:tr>
              <a:tr h="374425">
                <a:tc>
                  <a:txBody>
                    <a:bodyPr/>
                    <a:lstStyle/>
                    <a:p>
                      <a:pPr latinLnBrk="1"/>
                      <a:r>
                        <a:rPr lang="en-US" altLang="ko-KR" dirty="0"/>
                        <a:t>(8,32)</a:t>
                      </a:r>
                      <a:endParaRPr lang="ko-KR" altLang="en-US" dirty="0"/>
                    </a:p>
                  </a:txBody>
                  <a:tcPr/>
                </a:tc>
                <a:tc>
                  <a:txBody>
                    <a:bodyPr/>
                    <a:lstStyle/>
                    <a:p>
                      <a:pPr latinLnBrk="1"/>
                      <a:r>
                        <a:rPr lang="ko-KR" altLang="en-US" dirty="0"/>
                        <a:t> </a:t>
                      </a:r>
                      <a:r>
                        <a:rPr lang="en-US" altLang="ko-KR" dirty="0"/>
                        <a:t>127.60</a:t>
                      </a:r>
                      <a:endParaRPr lang="ko-KR" altLang="en-US" dirty="0"/>
                    </a:p>
                  </a:txBody>
                  <a:tcPr/>
                </a:tc>
                <a:extLst>
                  <a:ext uri="{0D108BD9-81ED-4DB2-BD59-A6C34878D82A}">
                    <a16:rowId xmlns:a16="http://schemas.microsoft.com/office/drawing/2014/main" val="10007"/>
                  </a:ext>
                </a:extLst>
              </a:tr>
              <a:tr h="374425">
                <a:tc>
                  <a:txBody>
                    <a:bodyPr/>
                    <a:lstStyle/>
                    <a:p>
                      <a:pPr latinLnBrk="1"/>
                      <a:r>
                        <a:rPr lang="en-US" altLang="ko-KR" dirty="0"/>
                        <a:t>(8,16)</a:t>
                      </a:r>
                      <a:endParaRPr lang="ko-KR" altLang="en-US" dirty="0"/>
                    </a:p>
                  </a:txBody>
                  <a:tcPr/>
                </a:tc>
                <a:tc>
                  <a:txBody>
                    <a:bodyPr/>
                    <a:lstStyle/>
                    <a:p>
                      <a:pPr latinLnBrk="1"/>
                      <a:r>
                        <a:rPr lang="ko-KR" altLang="en-US" dirty="0"/>
                        <a:t> </a:t>
                      </a:r>
                      <a:r>
                        <a:rPr lang="en-US" altLang="ko-KR" dirty="0"/>
                        <a:t>112.59</a:t>
                      </a:r>
                      <a:endParaRPr lang="ko-KR" altLang="en-US" dirty="0"/>
                    </a:p>
                  </a:txBody>
                  <a:tcPr/>
                </a:tc>
                <a:extLst>
                  <a:ext uri="{0D108BD9-81ED-4DB2-BD59-A6C34878D82A}">
                    <a16:rowId xmlns:a16="http://schemas.microsoft.com/office/drawing/2014/main" val="10008"/>
                  </a:ext>
                </a:extLst>
              </a:tr>
              <a:tr h="374425">
                <a:tc>
                  <a:txBody>
                    <a:bodyPr/>
                    <a:lstStyle/>
                    <a:p>
                      <a:pPr latinLnBrk="1"/>
                      <a:r>
                        <a:rPr lang="en-US" altLang="ko-KR" dirty="0"/>
                        <a:t>(8,8)</a:t>
                      </a:r>
                      <a:endParaRPr lang="ko-KR" altLang="en-US" dirty="0"/>
                    </a:p>
                  </a:txBody>
                  <a:tcPr/>
                </a:tc>
                <a:tc>
                  <a:txBody>
                    <a:bodyPr/>
                    <a:lstStyle/>
                    <a:p>
                      <a:pPr latinLnBrk="1"/>
                      <a:r>
                        <a:rPr lang="ko-KR" altLang="en-US" dirty="0"/>
                        <a:t>  </a:t>
                      </a:r>
                      <a:r>
                        <a:rPr lang="en-US" altLang="ko-KR" dirty="0"/>
                        <a:t>73.72</a:t>
                      </a:r>
                      <a:endParaRPr lang="ko-KR" altLang="en-US" dirty="0"/>
                    </a:p>
                  </a:txBody>
                  <a:tcPr/>
                </a:tc>
                <a:extLst>
                  <a:ext uri="{0D108BD9-81ED-4DB2-BD59-A6C34878D82A}">
                    <a16:rowId xmlns:a16="http://schemas.microsoft.com/office/drawing/2014/main" val="10009"/>
                  </a:ext>
                </a:extLst>
              </a:tr>
            </a:tbl>
          </a:graphicData>
        </a:graphic>
      </p:graphicFrame>
      <p:sp>
        <p:nvSpPr>
          <p:cNvPr id="5" name="TextBox 4"/>
          <p:cNvSpPr txBox="1"/>
          <p:nvPr/>
        </p:nvSpPr>
        <p:spPr>
          <a:xfrm>
            <a:off x="683568" y="1268760"/>
            <a:ext cx="3528392" cy="646331"/>
          </a:xfrm>
          <a:prstGeom prst="rect">
            <a:avLst/>
          </a:prstGeom>
          <a:noFill/>
        </p:spPr>
        <p:txBody>
          <a:bodyPr wrap="square" rtlCol="0">
            <a:spAutoFit/>
          </a:bodyPr>
          <a:lstStyle/>
          <a:p>
            <a:r>
              <a:rPr lang="en-US" altLang="ko-KR" dirty="0">
                <a:latin typeface="+mn-lt"/>
              </a:rPr>
              <a:t>For the case ‘</a:t>
            </a:r>
            <a:r>
              <a:rPr lang="en-US" altLang="ko-KR" dirty="0" err="1">
                <a:latin typeface="+mn-lt"/>
              </a:rPr>
              <a:t>transposeNaiveCol</a:t>
            </a:r>
            <a:r>
              <a:rPr lang="en-US" altLang="ko-KR" dirty="0">
                <a:latin typeface="+mn-lt"/>
              </a:rPr>
              <a:t>’ with GTX970</a:t>
            </a:r>
            <a:endParaRPr lang="ko-KR" altLang="en-US" dirty="0">
              <a:latin typeface="+mn-lt"/>
            </a:endParaRPr>
          </a:p>
        </p:txBody>
      </p:sp>
      <p:sp>
        <p:nvSpPr>
          <p:cNvPr id="3" name="직사각형 2"/>
          <p:cNvSpPr/>
          <p:nvPr/>
        </p:nvSpPr>
        <p:spPr>
          <a:xfrm>
            <a:off x="4427984" y="2348880"/>
            <a:ext cx="4572000" cy="2031325"/>
          </a:xfrm>
          <a:prstGeom prst="rect">
            <a:avLst/>
          </a:prstGeom>
        </p:spPr>
        <p:txBody>
          <a:bodyPr>
            <a:spAutoFit/>
          </a:bodyPr>
          <a:lstStyle/>
          <a:p>
            <a:r>
              <a:rPr lang="en-US" altLang="ko-KR" dirty="0">
                <a:solidFill>
                  <a:srgbClr val="231F20"/>
                </a:solidFill>
                <a:latin typeface="SabonLTStd-Roman"/>
              </a:rPr>
              <a:t>A “thin” block improves the effectiveness of store operations by increasing the number of consecutive elements stored by a thread block as a result of a larger value in the innermost dimension of the thread block. Matrix transpose</a:t>
            </a:r>
            <a:r>
              <a:rPr lang="ko-KR" altLang="en-US" dirty="0" err="1">
                <a:solidFill>
                  <a:srgbClr val="231F20"/>
                </a:solidFill>
                <a:latin typeface="SabonLTStd-Roman"/>
              </a:rPr>
              <a:t>할때의</a:t>
            </a:r>
            <a:r>
              <a:rPr lang="ko-KR" altLang="en-US">
                <a:solidFill>
                  <a:srgbClr val="231F20"/>
                </a:solidFill>
                <a:latin typeface="SabonLTStd-Roman"/>
              </a:rPr>
              <a:t> 경우 </a:t>
            </a:r>
            <a:br>
              <a:rPr lang="en-US" altLang="ko-KR" dirty="0"/>
            </a:br>
            <a:endParaRPr lang="ko-KR" altLang="en-US" dirty="0"/>
          </a:p>
        </p:txBody>
      </p:sp>
    </p:spTree>
    <p:extLst>
      <p:ext uri="{BB962C8B-B14F-4D97-AF65-F5344CB8AC3E}">
        <p14:creationId xmlns:p14="http://schemas.microsoft.com/office/powerpoint/2010/main" val="1032925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endParaRPr lang="ko-KR"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1025525"/>
            <a:ext cx="9112250" cy="480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864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Parallelism</a:t>
            </a:r>
            <a:endParaRPr lang="ko-KR" altLang="en-US" dirty="0"/>
          </a:p>
        </p:txBody>
      </p:sp>
      <p:sp>
        <p:nvSpPr>
          <p:cNvPr id="3" name="내용 개체 틀 2"/>
          <p:cNvSpPr>
            <a:spLocks noGrp="1"/>
          </p:cNvSpPr>
          <p:nvPr>
            <p:ph idx="1"/>
          </p:nvPr>
        </p:nvSpPr>
        <p:spPr/>
        <p:txBody>
          <a:bodyPr/>
          <a:lstStyle/>
          <a:p>
            <a:r>
              <a:rPr lang="en-US" altLang="ko-KR" sz="2400" dirty="0"/>
              <a:t>Task Parallelism:</a:t>
            </a:r>
          </a:p>
          <a:p>
            <a:pPr marL="0" indent="0">
              <a:buNone/>
            </a:pPr>
            <a:r>
              <a:rPr lang="en-US" altLang="ko-KR" sz="2400" dirty="0"/>
              <a:t>	It focuses on distributing functions across multiple cores.</a:t>
            </a:r>
          </a:p>
          <a:p>
            <a:r>
              <a:rPr lang="en-US" altLang="ko-KR" sz="2400" dirty="0"/>
              <a:t>Data Parallelism:</a:t>
            </a:r>
          </a:p>
          <a:p>
            <a:pPr marL="457200" lvl="1" indent="0">
              <a:buNone/>
            </a:pPr>
            <a:r>
              <a:rPr lang="en-US" altLang="ko-KR" sz="2400" dirty="0"/>
              <a:t>	It focuses on distributing the data across multiple cores.</a:t>
            </a:r>
          </a:p>
          <a:p>
            <a:pPr marL="457200" lvl="1" indent="0">
              <a:buNone/>
            </a:pPr>
            <a:r>
              <a:rPr lang="en-US" altLang="ko-KR" sz="2400" dirty="0"/>
              <a:t>	Data Partitions:</a:t>
            </a:r>
          </a:p>
          <a:p>
            <a:pPr marL="457200" lvl="1" indent="0">
              <a:buNone/>
            </a:pPr>
            <a:r>
              <a:rPr lang="en-US" altLang="ko-KR" sz="2400" dirty="0"/>
              <a:t>		1.Block Partition: </a:t>
            </a:r>
          </a:p>
          <a:p>
            <a:pPr marL="457200" lvl="1" indent="0">
              <a:buNone/>
            </a:pPr>
            <a:r>
              <a:rPr lang="en-US" altLang="ko-KR" sz="2400" dirty="0"/>
              <a:t>			Each thread takes one portion of data.</a:t>
            </a:r>
          </a:p>
          <a:p>
            <a:pPr marL="457200" lvl="1" indent="0">
              <a:buNone/>
            </a:pPr>
            <a:r>
              <a:rPr lang="en-US" altLang="ko-KR" sz="2400" dirty="0"/>
              <a:t>		2.Cyclic Partition:</a:t>
            </a:r>
          </a:p>
          <a:p>
            <a:pPr marL="457200" lvl="1" indent="0">
              <a:buNone/>
            </a:pPr>
            <a:r>
              <a:rPr lang="en-US" altLang="ko-KR" sz="2400" dirty="0"/>
              <a:t>			Each thread takes more than one portion </a:t>
            </a:r>
          </a:p>
          <a:p>
            <a:pPr marL="457200" lvl="1" indent="0">
              <a:buNone/>
            </a:pPr>
            <a:r>
              <a:rPr lang="en-US" altLang="ko-KR" sz="2400" dirty="0"/>
              <a:t>				of the data.</a:t>
            </a:r>
          </a:p>
          <a:p>
            <a:pPr marL="457200" lvl="1" indent="0">
              <a:buNone/>
            </a:pPr>
            <a:r>
              <a:rPr lang="en-US" altLang="ko-KR" sz="2400" dirty="0"/>
              <a:t>			</a:t>
            </a:r>
          </a:p>
          <a:p>
            <a:pPr marL="457200" lvl="1" indent="0">
              <a:buNone/>
            </a:pPr>
            <a:r>
              <a:rPr lang="en-US" altLang="ko-KR" sz="2400" dirty="0"/>
              <a:t>	</a:t>
            </a:r>
          </a:p>
        </p:txBody>
      </p:sp>
    </p:spTree>
    <p:extLst>
      <p:ext uri="{BB962C8B-B14F-4D97-AF65-F5344CB8AC3E}">
        <p14:creationId xmlns:p14="http://schemas.microsoft.com/office/powerpoint/2010/main" val="2682673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Presentation on Mar. 30, 2017</a:t>
            </a:r>
            <a:endParaRPr lang="ko-KR" altLang="en-US" dirty="0"/>
          </a:p>
        </p:txBody>
      </p:sp>
      <p:sp>
        <p:nvSpPr>
          <p:cNvPr id="3" name="내용 개체 틀 2"/>
          <p:cNvSpPr>
            <a:spLocks noGrp="1"/>
          </p:cNvSpPr>
          <p:nvPr>
            <p:ph idx="1"/>
          </p:nvPr>
        </p:nvSpPr>
        <p:spPr/>
        <p:txBody>
          <a:bodyPr/>
          <a:lstStyle/>
          <a:p>
            <a:r>
              <a:rPr lang="ko-KR" altLang="en-US" dirty="0"/>
              <a:t>강상훈</a:t>
            </a:r>
            <a:endParaRPr lang="en-US" altLang="ko-KR" dirty="0"/>
          </a:p>
          <a:p>
            <a:pPr marL="0" indent="0">
              <a:buNone/>
            </a:pPr>
            <a:r>
              <a:rPr lang="en-US" altLang="ko-KR" dirty="0"/>
              <a:t>	NVIDIA Profiler User’s Guide, NVIDIA</a:t>
            </a:r>
          </a:p>
          <a:p>
            <a:r>
              <a:rPr lang="ko-KR" altLang="en-US" dirty="0"/>
              <a:t>김혜지</a:t>
            </a:r>
            <a:endParaRPr lang="en-US" altLang="ko-KR" dirty="0"/>
          </a:p>
          <a:p>
            <a:pPr marL="0" indent="0">
              <a:buNone/>
            </a:pPr>
            <a:r>
              <a:rPr lang="en-US" altLang="ko-KR" dirty="0"/>
              <a:t>	Greg </a:t>
            </a:r>
            <a:r>
              <a:rPr lang="en-US" altLang="ko-KR" dirty="0" err="1"/>
              <a:t>Ruetsch</a:t>
            </a:r>
            <a:r>
              <a:rPr lang="en-US" altLang="ko-KR" dirty="0"/>
              <a:t> and </a:t>
            </a:r>
            <a:r>
              <a:rPr lang="en-US" altLang="ko-KR" dirty="0" err="1"/>
              <a:t>Paulis</a:t>
            </a:r>
            <a:r>
              <a:rPr lang="en-US" altLang="ko-KR" dirty="0"/>
              <a:t> </a:t>
            </a:r>
            <a:r>
              <a:rPr lang="en-US" altLang="ko-KR" dirty="0" err="1"/>
              <a:t>Micikevicius</a:t>
            </a:r>
            <a:r>
              <a:rPr lang="en-US" altLang="ko-KR" dirty="0"/>
              <a:t>,</a:t>
            </a:r>
            <a:endParaRPr lang="ko-KR" altLang="en-US" dirty="0"/>
          </a:p>
          <a:p>
            <a:pPr marL="0" indent="0">
              <a:buNone/>
            </a:pPr>
            <a:r>
              <a:rPr lang="en-US" altLang="ko-KR" dirty="0"/>
              <a:t>	“Optimizing Matrix Transpose in CUDA,”</a:t>
            </a:r>
          </a:p>
          <a:p>
            <a:pPr marL="0" indent="0">
              <a:buNone/>
            </a:pPr>
            <a:r>
              <a:rPr lang="en-US" altLang="ko-KR" dirty="0"/>
              <a:t>	NVIDIA.</a:t>
            </a:r>
          </a:p>
          <a:p>
            <a:pPr marL="0" indent="0">
              <a:buNone/>
            </a:pPr>
            <a:r>
              <a:rPr lang="en-US" altLang="ko-KR" dirty="0"/>
              <a:t>	</a:t>
            </a:r>
            <a:endParaRPr lang="ko-KR" altLang="en-US" dirty="0"/>
          </a:p>
        </p:txBody>
      </p:sp>
    </p:spTree>
    <p:extLst>
      <p:ext uri="{BB962C8B-B14F-4D97-AF65-F5344CB8AC3E}">
        <p14:creationId xmlns:p14="http://schemas.microsoft.com/office/powerpoint/2010/main" val="2505182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04664"/>
            <a:ext cx="4898249" cy="6354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8413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Latency Hiding</a:t>
            </a:r>
            <a:endParaRPr lang="ko-KR" altLang="en-US" dirty="0"/>
          </a:p>
        </p:txBody>
      </p:sp>
      <p:sp>
        <p:nvSpPr>
          <p:cNvPr id="3" name="내용 개체 틀 2"/>
          <p:cNvSpPr>
            <a:spLocks noGrp="1"/>
          </p:cNvSpPr>
          <p:nvPr>
            <p:ph idx="1"/>
          </p:nvPr>
        </p:nvSpPr>
        <p:spPr/>
        <p:txBody>
          <a:bodyPr/>
          <a:lstStyle/>
          <a:p>
            <a:r>
              <a:rPr lang="en-US" altLang="ko-KR" dirty="0"/>
              <a:t>Instruction Latency: the number of clock cycles between an instruction being issued and being completed.</a:t>
            </a:r>
          </a:p>
          <a:p>
            <a:r>
              <a:rPr lang="en-US" altLang="ko-KR" dirty="0"/>
              <a:t>Latency:</a:t>
            </a:r>
          </a:p>
          <a:p>
            <a:pPr marL="0" indent="0">
              <a:buNone/>
            </a:pPr>
            <a:r>
              <a:rPr lang="en-US" altLang="ko-KR" dirty="0"/>
              <a:t>	Arithmetic operations: 10~20 cycles</a:t>
            </a:r>
          </a:p>
          <a:p>
            <a:pPr marL="0" indent="0">
              <a:buNone/>
            </a:pPr>
            <a:r>
              <a:rPr lang="en-US" altLang="ko-KR" dirty="0"/>
              <a:t>	Global Memory Access: 400~800 cycles.</a:t>
            </a:r>
          </a:p>
          <a:p>
            <a:pPr marL="0" indent="0">
              <a:buNone/>
            </a:pPr>
            <a:endParaRPr lang="ko-KR" altLang="en-US" dirty="0"/>
          </a:p>
        </p:txBody>
      </p:sp>
    </p:spTree>
    <p:extLst>
      <p:ext uri="{BB962C8B-B14F-4D97-AF65-F5344CB8AC3E}">
        <p14:creationId xmlns:p14="http://schemas.microsoft.com/office/powerpoint/2010/main" val="3980621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Little’s Law</a:t>
            </a:r>
            <a:endParaRPr lang="ko-KR" altLang="en-US" dirty="0"/>
          </a:p>
        </p:txBody>
      </p:sp>
      <p:sp>
        <p:nvSpPr>
          <p:cNvPr id="3" name="내용 개체 틀 2"/>
          <p:cNvSpPr>
            <a:spLocks noGrp="1"/>
          </p:cNvSpPr>
          <p:nvPr>
            <p:ph idx="1"/>
          </p:nvPr>
        </p:nvSpPr>
        <p:spPr/>
        <p:txBody>
          <a:bodyPr/>
          <a:lstStyle/>
          <a:p>
            <a:r>
              <a:rPr lang="en-US" altLang="ko-KR" b="1" dirty="0"/>
              <a:t>L</a:t>
            </a:r>
            <a:r>
              <a:rPr lang="en-US" altLang="ko-KR" dirty="0"/>
              <a:t> = </a:t>
            </a:r>
            <a:r>
              <a:rPr lang="el-GR" altLang="ko-KR" b="1" dirty="0"/>
              <a:t>λ</a:t>
            </a:r>
            <a:r>
              <a:rPr lang="en-US" altLang="ko-KR" b="1" dirty="0"/>
              <a:t>W</a:t>
            </a:r>
            <a:r>
              <a:rPr lang="en-US" altLang="ko-KR" dirty="0"/>
              <a:t>, where</a:t>
            </a:r>
          </a:p>
          <a:p>
            <a:pPr marL="0" indent="0">
              <a:buNone/>
            </a:pPr>
            <a:r>
              <a:rPr lang="en-US" altLang="ko-KR" sz="2800" dirty="0"/>
              <a:t>	 </a:t>
            </a:r>
            <a:r>
              <a:rPr lang="el-GR" altLang="ko-KR" sz="2800" b="1" dirty="0"/>
              <a:t>λ</a:t>
            </a:r>
            <a:r>
              <a:rPr lang="en-US" altLang="ko-KR" sz="2800" b="1" dirty="0"/>
              <a:t> </a:t>
            </a:r>
            <a:r>
              <a:rPr lang="en-US" altLang="ko-KR" sz="2800" dirty="0"/>
              <a:t>: </a:t>
            </a:r>
            <a:r>
              <a:rPr lang="en-US" altLang="ko-KR" sz="2800" dirty="0" err="1"/>
              <a:t>longterm</a:t>
            </a:r>
            <a:r>
              <a:rPr lang="en-US" altLang="ko-KR" sz="2800" dirty="0"/>
              <a:t> average effective arrival rate, </a:t>
            </a:r>
          </a:p>
          <a:p>
            <a:pPr marL="0" indent="0">
              <a:buNone/>
            </a:pPr>
            <a:r>
              <a:rPr lang="en-US" altLang="ko-KR" sz="2800" b="1" dirty="0"/>
              <a:t>	W </a:t>
            </a:r>
            <a:r>
              <a:rPr lang="en-US" altLang="ko-KR" sz="2800" dirty="0"/>
              <a:t>: average time a customer spends in the system.</a:t>
            </a:r>
          </a:p>
          <a:p>
            <a:r>
              <a:rPr lang="en-US" altLang="ko-KR" dirty="0"/>
              <a:t>Number of Required Warps</a:t>
            </a:r>
          </a:p>
          <a:p>
            <a:pPr marL="0" indent="0">
              <a:buNone/>
            </a:pPr>
            <a:r>
              <a:rPr lang="en-US" altLang="ko-KR" dirty="0"/>
              <a:t>	=Throughput x Latency.</a:t>
            </a:r>
          </a:p>
          <a:p>
            <a:r>
              <a:rPr lang="en-US" altLang="ko-KR" dirty="0"/>
              <a:t>In pipeline, L (operations) = </a:t>
            </a:r>
            <a:r>
              <a:rPr lang="el-GR" altLang="ko-KR" b="1" dirty="0"/>
              <a:t>λ</a:t>
            </a:r>
            <a:r>
              <a:rPr lang="en-US" altLang="ko-KR" b="1" dirty="0"/>
              <a:t> (IPC) W (instruction latency)</a:t>
            </a:r>
            <a:endParaRPr lang="en-US" altLang="ko-KR" dirty="0"/>
          </a:p>
          <a:p>
            <a:pPr marL="0" indent="0">
              <a:buNone/>
            </a:pPr>
            <a:endParaRPr lang="en-US" altLang="ko-KR" sz="2800" dirty="0"/>
          </a:p>
          <a:p>
            <a:pPr marL="0" indent="0">
              <a:buNone/>
            </a:pPr>
            <a:endParaRPr lang="ko-KR" altLang="en-US" sz="2800" dirty="0"/>
          </a:p>
        </p:txBody>
      </p:sp>
    </p:spTree>
    <p:extLst>
      <p:ext uri="{BB962C8B-B14F-4D97-AF65-F5344CB8AC3E}">
        <p14:creationId xmlns:p14="http://schemas.microsoft.com/office/powerpoint/2010/main" val="4010787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a:t>SM Parallelism Required to Maintain Full Arithmetic Utilization</a:t>
            </a:r>
            <a:endParaRPr lang="ko-KR" altLang="en-US" sz="3200"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964052254"/>
              </p:ext>
            </p:extLst>
          </p:nvPr>
        </p:nvGraphicFramePr>
        <p:xfrm>
          <a:off x="467544" y="2276872"/>
          <a:ext cx="8229600" cy="13817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pPr latinLnBrk="1"/>
                      <a:r>
                        <a:rPr lang="en-US" altLang="ko-KR" dirty="0"/>
                        <a:t>GPU Model</a:t>
                      </a:r>
                      <a:endParaRPr lang="ko-KR" altLang="en-US" dirty="0"/>
                    </a:p>
                  </a:txBody>
                  <a:tcPr/>
                </a:tc>
                <a:tc>
                  <a:txBody>
                    <a:bodyPr/>
                    <a:lstStyle/>
                    <a:p>
                      <a:pPr latinLnBrk="1"/>
                      <a:r>
                        <a:rPr lang="en-US" altLang="ko-KR" dirty="0"/>
                        <a:t>Instruction</a:t>
                      </a:r>
                      <a:r>
                        <a:rPr lang="en-US" altLang="ko-KR" baseline="0" dirty="0"/>
                        <a:t> Latency</a:t>
                      </a:r>
                    </a:p>
                    <a:p>
                      <a:pPr latinLnBrk="1"/>
                      <a:r>
                        <a:rPr lang="en-US" altLang="ko-KR" baseline="0" dirty="0"/>
                        <a:t>(Cycles)</a:t>
                      </a:r>
                      <a:endParaRPr lang="ko-KR" altLang="en-US" dirty="0"/>
                    </a:p>
                  </a:txBody>
                  <a:tcPr/>
                </a:tc>
                <a:tc>
                  <a:txBody>
                    <a:bodyPr/>
                    <a:lstStyle/>
                    <a:p>
                      <a:pPr latinLnBrk="1"/>
                      <a:r>
                        <a:rPr lang="en-US" altLang="ko-KR" dirty="0"/>
                        <a:t>Throughput</a:t>
                      </a:r>
                    </a:p>
                    <a:p>
                      <a:pPr latinLnBrk="1"/>
                      <a:r>
                        <a:rPr lang="en-US" altLang="ko-KR" dirty="0"/>
                        <a:t>(Operations/Cycle)</a:t>
                      </a:r>
                      <a:endParaRPr lang="ko-KR" altLang="en-US" dirty="0"/>
                    </a:p>
                  </a:txBody>
                  <a:tcPr/>
                </a:tc>
                <a:tc>
                  <a:txBody>
                    <a:bodyPr/>
                    <a:lstStyle/>
                    <a:p>
                      <a:pPr latinLnBrk="1"/>
                      <a:r>
                        <a:rPr lang="en-US" altLang="ko-KR" dirty="0"/>
                        <a:t>Parallelism</a:t>
                      </a:r>
                    </a:p>
                    <a:p>
                      <a:pPr latinLnBrk="1"/>
                      <a:r>
                        <a:rPr lang="en-US" altLang="ko-KR" dirty="0"/>
                        <a:t>(Operations)</a:t>
                      </a:r>
                      <a:endParaRPr lang="ko-KR" altLang="en-US" dirty="0"/>
                    </a:p>
                  </a:txBody>
                  <a:tcPr/>
                </a:tc>
                <a:extLst>
                  <a:ext uri="{0D108BD9-81ED-4DB2-BD59-A6C34878D82A}">
                    <a16:rowId xmlns:a16="http://schemas.microsoft.com/office/drawing/2014/main" val="10000"/>
                  </a:ext>
                </a:extLst>
              </a:tr>
              <a:tr h="370840">
                <a:tc>
                  <a:txBody>
                    <a:bodyPr/>
                    <a:lstStyle/>
                    <a:p>
                      <a:pPr latinLnBrk="1"/>
                      <a:r>
                        <a:rPr lang="en-US" altLang="ko-KR" dirty="0"/>
                        <a:t>Fermi</a:t>
                      </a:r>
                      <a:endParaRPr lang="ko-KR" altLang="en-US" dirty="0"/>
                    </a:p>
                  </a:txBody>
                  <a:tcPr/>
                </a:tc>
                <a:tc>
                  <a:txBody>
                    <a:bodyPr/>
                    <a:lstStyle/>
                    <a:p>
                      <a:pPr latinLnBrk="1"/>
                      <a:r>
                        <a:rPr lang="en-US" altLang="ko-KR" dirty="0"/>
                        <a:t>20</a:t>
                      </a:r>
                      <a:endParaRPr lang="ko-KR" altLang="en-US" dirty="0"/>
                    </a:p>
                  </a:txBody>
                  <a:tcPr/>
                </a:tc>
                <a:tc>
                  <a:txBody>
                    <a:bodyPr/>
                    <a:lstStyle/>
                    <a:p>
                      <a:pPr latinLnBrk="1"/>
                      <a:r>
                        <a:rPr lang="en-US" altLang="ko-KR" dirty="0"/>
                        <a:t> 32</a:t>
                      </a:r>
                      <a:endParaRPr lang="ko-KR" altLang="en-US" dirty="0"/>
                    </a:p>
                  </a:txBody>
                  <a:tcPr/>
                </a:tc>
                <a:tc>
                  <a:txBody>
                    <a:bodyPr/>
                    <a:lstStyle/>
                    <a:p>
                      <a:pPr latinLnBrk="1"/>
                      <a:r>
                        <a:rPr lang="en-US" altLang="ko-KR" dirty="0"/>
                        <a:t>  640</a:t>
                      </a:r>
                      <a:endParaRPr lang="ko-KR" altLang="en-US" dirty="0"/>
                    </a:p>
                  </a:txBody>
                  <a:tcPr/>
                </a:tc>
                <a:extLst>
                  <a:ext uri="{0D108BD9-81ED-4DB2-BD59-A6C34878D82A}">
                    <a16:rowId xmlns:a16="http://schemas.microsoft.com/office/drawing/2014/main" val="10001"/>
                  </a:ext>
                </a:extLst>
              </a:tr>
              <a:tr h="370840">
                <a:tc>
                  <a:txBody>
                    <a:bodyPr/>
                    <a:lstStyle/>
                    <a:p>
                      <a:pPr latinLnBrk="1"/>
                      <a:r>
                        <a:rPr lang="en-US" altLang="ko-KR" dirty="0" err="1"/>
                        <a:t>Kepler</a:t>
                      </a:r>
                      <a:endParaRPr lang="ko-KR" altLang="en-US" dirty="0"/>
                    </a:p>
                  </a:txBody>
                  <a:tcPr/>
                </a:tc>
                <a:tc>
                  <a:txBody>
                    <a:bodyPr/>
                    <a:lstStyle/>
                    <a:p>
                      <a:pPr latinLnBrk="1"/>
                      <a:r>
                        <a:rPr lang="en-US" altLang="ko-KR" dirty="0"/>
                        <a:t>20</a:t>
                      </a:r>
                      <a:endParaRPr lang="ko-KR" altLang="en-US" dirty="0"/>
                    </a:p>
                  </a:txBody>
                  <a:tcPr/>
                </a:tc>
                <a:tc>
                  <a:txBody>
                    <a:bodyPr/>
                    <a:lstStyle/>
                    <a:p>
                      <a:pPr latinLnBrk="1"/>
                      <a:r>
                        <a:rPr lang="en-US" altLang="ko-KR" dirty="0"/>
                        <a:t>192</a:t>
                      </a:r>
                      <a:endParaRPr lang="ko-KR" altLang="en-US" dirty="0"/>
                    </a:p>
                  </a:txBody>
                  <a:tcPr/>
                </a:tc>
                <a:tc>
                  <a:txBody>
                    <a:bodyPr/>
                    <a:lstStyle/>
                    <a:p>
                      <a:pPr latinLnBrk="1"/>
                      <a:r>
                        <a:rPr lang="en-US" altLang="ko-KR" dirty="0"/>
                        <a:t>3,830</a:t>
                      </a:r>
                      <a:endParaRPr lang="ko-KR" alt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68403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a:t>Device Parallelism Required to Maintain Full Memory Utilization</a:t>
            </a:r>
            <a:endParaRPr lang="ko-KR" altLang="en-US" sz="3200"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927168415"/>
              </p:ext>
            </p:extLst>
          </p:nvPr>
        </p:nvGraphicFramePr>
        <p:xfrm>
          <a:off x="467544" y="2276872"/>
          <a:ext cx="8229600" cy="138176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1409368">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pPr latinLnBrk="1"/>
                      <a:r>
                        <a:rPr lang="en-US" altLang="ko-KR" dirty="0"/>
                        <a:t>GPU Model</a:t>
                      </a:r>
                      <a:endParaRPr lang="ko-KR" altLang="en-US" dirty="0"/>
                    </a:p>
                  </a:txBody>
                  <a:tcPr/>
                </a:tc>
                <a:tc>
                  <a:txBody>
                    <a:bodyPr/>
                    <a:lstStyle/>
                    <a:p>
                      <a:pPr latinLnBrk="1"/>
                      <a:r>
                        <a:rPr lang="en-US" altLang="ko-KR" dirty="0"/>
                        <a:t>Memory Instruction Latency(Cycles)</a:t>
                      </a:r>
                      <a:endParaRPr lang="ko-KR" altLang="en-US" dirty="0"/>
                    </a:p>
                  </a:txBody>
                  <a:tcPr/>
                </a:tc>
                <a:tc>
                  <a:txBody>
                    <a:bodyPr/>
                    <a:lstStyle/>
                    <a:p>
                      <a:pPr latinLnBrk="1"/>
                      <a:r>
                        <a:rPr lang="en-US" altLang="ko-KR" dirty="0"/>
                        <a:t>Bandwidth</a:t>
                      </a:r>
                    </a:p>
                    <a:p>
                      <a:pPr latinLnBrk="1"/>
                      <a:r>
                        <a:rPr lang="en-US" altLang="ko-KR" dirty="0"/>
                        <a:t>(GB/Sec)</a:t>
                      </a:r>
                      <a:endParaRPr lang="ko-KR" altLang="en-US" dirty="0"/>
                    </a:p>
                  </a:txBody>
                  <a:tcPr/>
                </a:tc>
                <a:tc>
                  <a:txBody>
                    <a:bodyPr/>
                    <a:lstStyle/>
                    <a:p>
                      <a:pPr latinLnBrk="1"/>
                      <a:r>
                        <a:rPr lang="en-US" altLang="ko-KR" dirty="0"/>
                        <a:t>Bandwidth</a:t>
                      </a:r>
                    </a:p>
                    <a:p>
                      <a:pPr latinLnBrk="1"/>
                      <a:r>
                        <a:rPr lang="en-US" altLang="ko-KR" dirty="0"/>
                        <a:t>(Bytes/Cycle)</a:t>
                      </a:r>
                      <a:endParaRPr lang="ko-KR" altLang="en-US" dirty="0"/>
                    </a:p>
                  </a:txBody>
                  <a:tcPr/>
                </a:tc>
                <a:tc>
                  <a:txBody>
                    <a:bodyPr/>
                    <a:lstStyle/>
                    <a:p>
                      <a:pPr latinLnBrk="1"/>
                      <a:r>
                        <a:rPr lang="en-US" altLang="ko-KR" dirty="0"/>
                        <a:t>Parallelism</a:t>
                      </a:r>
                    </a:p>
                    <a:p>
                      <a:pPr latinLnBrk="1"/>
                      <a:r>
                        <a:rPr lang="en-US" altLang="ko-KR" dirty="0"/>
                        <a:t>(KB)</a:t>
                      </a:r>
                      <a:endParaRPr lang="ko-KR" altLang="en-US" dirty="0"/>
                    </a:p>
                  </a:txBody>
                  <a:tcPr/>
                </a:tc>
                <a:extLst>
                  <a:ext uri="{0D108BD9-81ED-4DB2-BD59-A6C34878D82A}">
                    <a16:rowId xmlns:a16="http://schemas.microsoft.com/office/drawing/2014/main" val="10000"/>
                  </a:ext>
                </a:extLst>
              </a:tr>
              <a:tr h="370840">
                <a:tc>
                  <a:txBody>
                    <a:bodyPr/>
                    <a:lstStyle/>
                    <a:p>
                      <a:pPr latinLnBrk="1"/>
                      <a:r>
                        <a:rPr lang="en-US" altLang="ko-KR" dirty="0"/>
                        <a:t>Fermi </a:t>
                      </a:r>
                      <a:endParaRPr lang="ko-KR" altLang="en-US" dirty="0"/>
                    </a:p>
                  </a:txBody>
                  <a:tcPr/>
                </a:tc>
                <a:tc>
                  <a:txBody>
                    <a:bodyPr/>
                    <a:lstStyle/>
                    <a:p>
                      <a:pPr latinLnBrk="1"/>
                      <a:r>
                        <a:rPr lang="en-US" altLang="ko-KR" dirty="0"/>
                        <a:t>800</a:t>
                      </a:r>
                      <a:endParaRPr lang="ko-KR" altLang="en-US" dirty="0"/>
                    </a:p>
                  </a:txBody>
                  <a:tcPr/>
                </a:tc>
                <a:tc>
                  <a:txBody>
                    <a:bodyPr/>
                    <a:lstStyle/>
                    <a:p>
                      <a:pPr latinLnBrk="1"/>
                      <a:r>
                        <a:rPr lang="en-US" altLang="ko-KR" dirty="0"/>
                        <a:t>144</a:t>
                      </a:r>
                      <a:endParaRPr lang="ko-KR" altLang="en-US" dirty="0"/>
                    </a:p>
                  </a:txBody>
                  <a:tcPr/>
                </a:tc>
                <a:tc>
                  <a:txBody>
                    <a:bodyPr/>
                    <a:lstStyle/>
                    <a:p>
                      <a:pPr latinLnBrk="1"/>
                      <a:r>
                        <a:rPr lang="en-US" altLang="ko-KR" dirty="0"/>
                        <a:t>92</a:t>
                      </a:r>
                      <a:endParaRPr lang="ko-KR" altLang="en-US" dirty="0"/>
                    </a:p>
                  </a:txBody>
                  <a:tcPr/>
                </a:tc>
                <a:tc>
                  <a:txBody>
                    <a:bodyPr/>
                    <a:lstStyle/>
                    <a:p>
                      <a:pPr latinLnBrk="1"/>
                      <a:r>
                        <a:rPr lang="en-US" altLang="ko-KR" dirty="0"/>
                        <a:t>74</a:t>
                      </a:r>
                      <a:endParaRPr lang="ko-KR" altLang="en-US" dirty="0"/>
                    </a:p>
                  </a:txBody>
                  <a:tcPr/>
                </a:tc>
                <a:extLst>
                  <a:ext uri="{0D108BD9-81ED-4DB2-BD59-A6C34878D82A}">
                    <a16:rowId xmlns:a16="http://schemas.microsoft.com/office/drawing/2014/main" val="10001"/>
                  </a:ext>
                </a:extLst>
              </a:tr>
              <a:tr h="370840">
                <a:tc>
                  <a:txBody>
                    <a:bodyPr/>
                    <a:lstStyle/>
                    <a:p>
                      <a:pPr latinLnBrk="1"/>
                      <a:r>
                        <a:rPr lang="en-US" altLang="ko-KR" dirty="0" err="1"/>
                        <a:t>Kepler</a:t>
                      </a:r>
                      <a:endParaRPr lang="ko-KR" altLang="en-US" dirty="0"/>
                    </a:p>
                  </a:txBody>
                  <a:tcPr/>
                </a:tc>
                <a:tc>
                  <a:txBody>
                    <a:bodyPr/>
                    <a:lstStyle/>
                    <a:p>
                      <a:pPr latinLnBrk="1"/>
                      <a:r>
                        <a:rPr lang="en-US" altLang="ko-KR" dirty="0"/>
                        <a:t>800</a:t>
                      </a:r>
                      <a:endParaRPr lang="ko-KR" altLang="en-US" dirty="0"/>
                    </a:p>
                  </a:txBody>
                  <a:tcPr/>
                </a:tc>
                <a:tc>
                  <a:txBody>
                    <a:bodyPr/>
                    <a:lstStyle/>
                    <a:p>
                      <a:pPr latinLnBrk="1"/>
                      <a:r>
                        <a:rPr lang="en-US" altLang="ko-KR" dirty="0"/>
                        <a:t>250</a:t>
                      </a:r>
                      <a:endParaRPr lang="ko-KR" altLang="en-US" dirty="0"/>
                    </a:p>
                  </a:txBody>
                  <a:tcPr/>
                </a:tc>
                <a:tc>
                  <a:txBody>
                    <a:bodyPr/>
                    <a:lstStyle/>
                    <a:p>
                      <a:pPr latinLnBrk="1"/>
                      <a:r>
                        <a:rPr lang="en-US" altLang="ko-KR" dirty="0"/>
                        <a:t>96</a:t>
                      </a:r>
                      <a:endParaRPr lang="ko-KR" altLang="en-US" dirty="0"/>
                    </a:p>
                  </a:txBody>
                  <a:tcPr/>
                </a:tc>
                <a:tc>
                  <a:txBody>
                    <a:bodyPr/>
                    <a:lstStyle/>
                    <a:p>
                      <a:pPr latinLnBrk="1"/>
                      <a:r>
                        <a:rPr lang="en-US" altLang="ko-KR"/>
                        <a:t>77</a:t>
                      </a:r>
                      <a:endParaRPr lang="ko-KR" altLang="en-US" dirty="0"/>
                    </a:p>
                  </a:txBody>
                  <a:tcPr/>
                </a:tc>
                <a:extLst>
                  <a:ext uri="{0D108BD9-81ED-4DB2-BD59-A6C34878D82A}">
                    <a16:rowId xmlns:a16="http://schemas.microsoft.com/office/drawing/2014/main" val="10002"/>
                  </a:ext>
                </a:extLst>
              </a:tr>
            </a:tbl>
          </a:graphicData>
        </a:graphic>
      </p:graphicFrame>
      <p:sp>
        <p:nvSpPr>
          <p:cNvPr id="3" name="TextBox 2"/>
          <p:cNvSpPr txBox="1"/>
          <p:nvPr/>
        </p:nvSpPr>
        <p:spPr>
          <a:xfrm>
            <a:off x="2555776" y="3717032"/>
            <a:ext cx="5832648" cy="369332"/>
          </a:xfrm>
          <a:prstGeom prst="rect">
            <a:avLst/>
          </a:prstGeom>
          <a:noFill/>
        </p:spPr>
        <p:txBody>
          <a:bodyPr wrap="square" rtlCol="0">
            <a:spAutoFit/>
          </a:bodyPr>
          <a:lstStyle/>
          <a:p>
            <a:r>
              <a:rPr lang="en-US" altLang="ko-KR" dirty="0">
                <a:latin typeface="+mn-lt"/>
              </a:rPr>
              <a:t>Fermi TeslaC2070: Memory frequency: 1.566GHz</a:t>
            </a:r>
            <a:endParaRPr lang="ko-KR" altLang="en-US" dirty="0">
              <a:latin typeface="+mn-lt"/>
            </a:endParaRPr>
          </a:p>
        </p:txBody>
      </p:sp>
    </p:spTree>
    <p:extLst>
      <p:ext uri="{BB962C8B-B14F-4D97-AF65-F5344CB8AC3E}">
        <p14:creationId xmlns:p14="http://schemas.microsoft.com/office/powerpoint/2010/main" val="111799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Unrolling a loop in C</a:t>
            </a:r>
            <a:endParaRPr lang="ko-KR" altLang="en-US" dirty="0"/>
          </a:p>
        </p:txBody>
      </p:sp>
      <p:sp>
        <p:nvSpPr>
          <p:cNvPr id="3" name="내용 개체 틀 2"/>
          <p:cNvSpPr>
            <a:spLocks noGrp="1"/>
          </p:cNvSpPr>
          <p:nvPr>
            <p:ph idx="1"/>
          </p:nvPr>
        </p:nvSpPr>
        <p:spPr>
          <a:xfrm>
            <a:off x="457200" y="1600200"/>
            <a:ext cx="3538736" cy="4525963"/>
          </a:xfrm>
        </p:spPr>
        <p:txBody>
          <a:bodyPr/>
          <a:lstStyle/>
          <a:p>
            <a:pPr marL="0" indent="0">
              <a:buNone/>
            </a:pPr>
            <a:r>
              <a:rPr lang="en-US" altLang="ko-KR" dirty="0">
                <a:solidFill>
                  <a:srgbClr val="0070C0"/>
                </a:solidFill>
              </a:rPr>
              <a:t>//Normal Loop</a:t>
            </a:r>
          </a:p>
          <a:p>
            <a:pPr marL="0" indent="0">
              <a:buNone/>
            </a:pPr>
            <a:r>
              <a:rPr lang="en-US" altLang="ko-KR" dirty="0" err="1"/>
              <a:t>int</a:t>
            </a:r>
            <a:r>
              <a:rPr lang="en-US" altLang="ko-KR" dirty="0"/>
              <a:t> </a:t>
            </a:r>
            <a:r>
              <a:rPr lang="en-US" altLang="ko-KR" dirty="0" err="1"/>
              <a:t>i</a:t>
            </a:r>
            <a:r>
              <a:rPr lang="en-US" altLang="ko-KR" dirty="0"/>
              <a:t>;</a:t>
            </a:r>
          </a:p>
          <a:p>
            <a:pPr marL="0" indent="0">
              <a:buNone/>
            </a:pPr>
            <a:r>
              <a:rPr lang="en-US" altLang="ko-KR" dirty="0"/>
              <a:t>for( </a:t>
            </a:r>
            <a:r>
              <a:rPr lang="en-US" altLang="ko-KR" dirty="0" err="1"/>
              <a:t>i</a:t>
            </a:r>
            <a:r>
              <a:rPr lang="en-US" altLang="ko-KR" dirty="0"/>
              <a:t>=0;i&lt;100;i++)</a:t>
            </a:r>
          </a:p>
          <a:p>
            <a:pPr marL="0" indent="0">
              <a:buNone/>
            </a:pPr>
            <a:r>
              <a:rPr lang="en-US" altLang="ko-KR" dirty="0"/>
              <a:t>{</a:t>
            </a:r>
          </a:p>
          <a:p>
            <a:pPr marL="0" indent="0">
              <a:buNone/>
            </a:pPr>
            <a:r>
              <a:rPr lang="en-US" altLang="ko-KR" dirty="0"/>
              <a:t>	function(</a:t>
            </a:r>
            <a:r>
              <a:rPr lang="en-US" altLang="ko-KR" dirty="0" err="1"/>
              <a:t>i</a:t>
            </a:r>
            <a:r>
              <a:rPr lang="en-US" altLang="ko-KR" dirty="0"/>
              <a:t>);</a:t>
            </a:r>
          </a:p>
          <a:p>
            <a:pPr marL="0" indent="0">
              <a:buNone/>
            </a:pPr>
            <a:r>
              <a:rPr lang="en-US" altLang="ko-KR" dirty="0"/>
              <a:t>}</a:t>
            </a:r>
            <a:endParaRPr lang="ko-KR" altLang="en-US" dirty="0"/>
          </a:p>
        </p:txBody>
      </p:sp>
      <p:sp>
        <p:nvSpPr>
          <p:cNvPr id="4" name="TextBox 3"/>
          <p:cNvSpPr txBox="1"/>
          <p:nvPr/>
        </p:nvSpPr>
        <p:spPr>
          <a:xfrm>
            <a:off x="4139952" y="1628800"/>
            <a:ext cx="4536504" cy="4524315"/>
          </a:xfrm>
          <a:prstGeom prst="rect">
            <a:avLst/>
          </a:prstGeom>
          <a:noFill/>
        </p:spPr>
        <p:txBody>
          <a:bodyPr wrap="square" rtlCol="0">
            <a:spAutoFit/>
          </a:bodyPr>
          <a:lstStyle/>
          <a:p>
            <a:r>
              <a:rPr lang="en-US" altLang="ko-KR" sz="3200" dirty="0">
                <a:solidFill>
                  <a:srgbClr val="FF0000"/>
                </a:solidFill>
                <a:latin typeface="+mn-lt"/>
              </a:rPr>
              <a:t>//Unrolled Loop</a:t>
            </a:r>
          </a:p>
          <a:p>
            <a:r>
              <a:rPr lang="en-US" altLang="ko-KR" sz="3200" dirty="0" err="1">
                <a:solidFill>
                  <a:srgbClr val="FF0000"/>
                </a:solidFill>
                <a:latin typeface="+mn-lt"/>
              </a:rPr>
              <a:t>int</a:t>
            </a:r>
            <a:r>
              <a:rPr lang="en-US" altLang="ko-KR" sz="3200" dirty="0">
                <a:solidFill>
                  <a:srgbClr val="FF0000"/>
                </a:solidFill>
                <a:latin typeface="+mn-lt"/>
              </a:rPr>
              <a:t> </a:t>
            </a:r>
            <a:r>
              <a:rPr lang="en-US" altLang="ko-KR" sz="3200" dirty="0" err="1">
                <a:solidFill>
                  <a:srgbClr val="FF0000"/>
                </a:solidFill>
                <a:latin typeface="+mn-lt"/>
              </a:rPr>
              <a:t>i</a:t>
            </a:r>
            <a:r>
              <a:rPr lang="en-US" altLang="ko-KR" sz="3200" dirty="0">
                <a:solidFill>
                  <a:srgbClr val="FF0000"/>
                </a:solidFill>
                <a:latin typeface="+mn-lt"/>
              </a:rPr>
              <a:t>;</a:t>
            </a:r>
          </a:p>
          <a:p>
            <a:r>
              <a:rPr lang="en-US" altLang="ko-KR" sz="3200" dirty="0">
                <a:solidFill>
                  <a:srgbClr val="FF0000"/>
                </a:solidFill>
                <a:latin typeface="+mn-lt"/>
              </a:rPr>
              <a:t>for( </a:t>
            </a:r>
            <a:r>
              <a:rPr lang="en-US" altLang="ko-KR" sz="3200" dirty="0" err="1">
                <a:solidFill>
                  <a:srgbClr val="FF0000"/>
                </a:solidFill>
                <a:latin typeface="+mn-lt"/>
              </a:rPr>
              <a:t>i</a:t>
            </a:r>
            <a:r>
              <a:rPr lang="en-US" altLang="ko-KR" sz="3200" dirty="0">
                <a:solidFill>
                  <a:srgbClr val="FF0000"/>
                </a:solidFill>
                <a:latin typeface="+mn-lt"/>
              </a:rPr>
              <a:t>=0; </a:t>
            </a:r>
            <a:r>
              <a:rPr lang="en-US" altLang="ko-KR" sz="3200" dirty="0" err="1">
                <a:solidFill>
                  <a:srgbClr val="FF0000"/>
                </a:solidFill>
                <a:latin typeface="+mn-lt"/>
              </a:rPr>
              <a:t>i</a:t>
            </a:r>
            <a:r>
              <a:rPr lang="en-US" altLang="ko-KR" sz="3200" dirty="0">
                <a:solidFill>
                  <a:srgbClr val="FF0000"/>
                </a:solidFill>
                <a:latin typeface="+mn-lt"/>
              </a:rPr>
              <a:t>&lt;100; </a:t>
            </a:r>
            <a:r>
              <a:rPr lang="en-US" altLang="ko-KR" sz="3200" dirty="0" err="1">
                <a:solidFill>
                  <a:srgbClr val="FF0000"/>
                </a:solidFill>
                <a:latin typeface="+mn-lt"/>
              </a:rPr>
              <a:t>i</a:t>
            </a:r>
            <a:r>
              <a:rPr lang="en-US" altLang="ko-KR" sz="3200" dirty="0">
                <a:solidFill>
                  <a:srgbClr val="FF0000"/>
                </a:solidFill>
                <a:latin typeface="+mn-lt"/>
              </a:rPr>
              <a:t>+=4)</a:t>
            </a:r>
          </a:p>
          <a:p>
            <a:r>
              <a:rPr lang="en-US" altLang="ko-KR" sz="3200" dirty="0">
                <a:solidFill>
                  <a:srgbClr val="FF0000"/>
                </a:solidFill>
                <a:latin typeface="+mn-lt"/>
              </a:rPr>
              <a:t>{</a:t>
            </a:r>
          </a:p>
          <a:p>
            <a:r>
              <a:rPr lang="en-US" altLang="ko-KR" sz="3200" dirty="0">
                <a:solidFill>
                  <a:srgbClr val="FF0000"/>
                </a:solidFill>
                <a:latin typeface="+mn-lt"/>
              </a:rPr>
              <a:t>	function( </a:t>
            </a:r>
            <a:r>
              <a:rPr lang="en-US" altLang="ko-KR" sz="3200" dirty="0" err="1">
                <a:solidFill>
                  <a:srgbClr val="FF0000"/>
                </a:solidFill>
                <a:latin typeface="+mn-lt"/>
              </a:rPr>
              <a:t>i</a:t>
            </a:r>
            <a:r>
              <a:rPr lang="en-US" altLang="ko-KR" sz="3200" dirty="0">
                <a:solidFill>
                  <a:srgbClr val="FF0000"/>
                </a:solidFill>
                <a:latin typeface="+mn-lt"/>
              </a:rPr>
              <a:t> );</a:t>
            </a:r>
          </a:p>
          <a:p>
            <a:r>
              <a:rPr lang="en-US" altLang="ko-KR" sz="3200" dirty="0">
                <a:solidFill>
                  <a:srgbClr val="FF0000"/>
                </a:solidFill>
                <a:latin typeface="+mn-lt"/>
              </a:rPr>
              <a:t>	function(i+1);</a:t>
            </a:r>
          </a:p>
          <a:p>
            <a:r>
              <a:rPr lang="en-US" altLang="ko-KR" sz="3200" dirty="0">
                <a:solidFill>
                  <a:srgbClr val="FF0000"/>
                </a:solidFill>
                <a:latin typeface="+mn-lt"/>
              </a:rPr>
              <a:t>	function(i+2);</a:t>
            </a:r>
          </a:p>
          <a:p>
            <a:r>
              <a:rPr lang="en-US" altLang="ko-KR" sz="3200" dirty="0">
                <a:solidFill>
                  <a:srgbClr val="FF0000"/>
                </a:solidFill>
                <a:latin typeface="+mn-lt"/>
              </a:rPr>
              <a:t>	function(i+3);</a:t>
            </a:r>
          </a:p>
          <a:p>
            <a:r>
              <a:rPr lang="en-US" altLang="ko-KR" sz="3200" dirty="0">
                <a:solidFill>
                  <a:srgbClr val="FF0000"/>
                </a:solidFill>
                <a:latin typeface="+mn-lt"/>
              </a:rPr>
              <a:t>}</a:t>
            </a:r>
            <a:endParaRPr lang="ko-KR" altLang="en-US" sz="3200" dirty="0">
              <a:solidFill>
                <a:srgbClr val="FF0000"/>
              </a:solidFill>
              <a:latin typeface="+mn-lt"/>
            </a:endParaRPr>
          </a:p>
        </p:txBody>
      </p:sp>
      <p:sp>
        <p:nvSpPr>
          <p:cNvPr id="5" name="직사각형 4"/>
          <p:cNvSpPr/>
          <p:nvPr/>
        </p:nvSpPr>
        <p:spPr>
          <a:xfrm>
            <a:off x="4139952" y="1556792"/>
            <a:ext cx="4536504" cy="4524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직사각형 6"/>
          <p:cNvSpPr/>
          <p:nvPr/>
        </p:nvSpPr>
        <p:spPr>
          <a:xfrm>
            <a:off x="82090" y="1553739"/>
            <a:ext cx="3985854" cy="4524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CVCV</a:t>
            </a:r>
            <a:endParaRPr lang="ko-KR" altLang="en-US" dirty="0"/>
          </a:p>
        </p:txBody>
      </p:sp>
      <p:sp>
        <p:nvSpPr>
          <p:cNvPr id="6" name="TextBox 5"/>
          <p:cNvSpPr txBox="1"/>
          <p:nvPr/>
        </p:nvSpPr>
        <p:spPr>
          <a:xfrm>
            <a:off x="4166241" y="6093296"/>
            <a:ext cx="4078167" cy="646331"/>
          </a:xfrm>
          <a:prstGeom prst="rect">
            <a:avLst/>
          </a:prstGeom>
          <a:noFill/>
        </p:spPr>
        <p:txBody>
          <a:bodyPr wrap="square" rtlCol="0">
            <a:spAutoFit/>
          </a:bodyPr>
          <a:lstStyle/>
          <a:p>
            <a:r>
              <a:rPr lang="en-US" altLang="ko-KR" dirty="0"/>
              <a:t>number of compare reduces ¼</a:t>
            </a:r>
          </a:p>
          <a:p>
            <a:r>
              <a:rPr lang="en-US" altLang="ko-KR" dirty="0"/>
              <a:t>give 4 concurrency operation </a:t>
            </a:r>
            <a:endParaRPr lang="ko-KR" altLang="en-US" dirty="0"/>
          </a:p>
        </p:txBody>
      </p:sp>
    </p:spTree>
    <p:extLst>
      <p:ext uri="{BB962C8B-B14F-4D97-AF65-F5344CB8AC3E}">
        <p14:creationId xmlns:p14="http://schemas.microsoft.com/office/powerpoint/2010/main" val="2718942586"/>
      </p:ext>
    </p:extLst>
  </p:cSld>
  <p:clrMapOvr>
    <a:masterClrMapping/>
  </p:clrMapOvr>
</p:sld>
</file>

<file path=ppt/theme/theme1.xml><?xml version="1.0" encoding="utf-8"?>
<a:theme xmlns:a="http://schemas.openxmlformats.org/drawingml/2006/main" name="심플 테마">
  <a:themeElements>
    <a:clrScheme name="New_Simple01">
      <a:dk1>
        <a:sysClr val="windowText" lastClr="000000"/>
      </a:dk1>
      <a:lt1>
        <a:sysClr val="window" lastClr="FFFFFF"/>
      </a:lt1>
      <a:dk2>
        <a:srgbClr val="562B71"/>
      </a:dk2>
      <a:lt2>
        <a:srgbClr val="DFF0F7"/>
      </a:lt2>
      <a:accent1>
        <a:srgbClr val="6BA2DF"/>
      </a:accent1>
      <a:accent2>
        <a:srgbClr val="C0504D"/>
      </a:accent2>
      <a:accent3>
        <a:srgbClr val="9BBB59"/>
      </a:accent3>
      <a:accent4>
        <a:srgbClr val="8064A2"/>
      </a:accent4>
      <a:accent5>
        <a:srgbClr val="AA5E74"/>
      </a:accent5>
      <a:accent6>
        <a:srgbClr val="EF9031"/>
      </a:accent6>
      <a:hlink>
        <a:srgbClr val="FF0000"/>
      </a:hlink>
      <a:folHlink>
        <a:srgbClr val="92D05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심플 테마</Template>
  <TotalTime>17121</TotalTime>
  <Words>2061</Words>
  <Application>Microsoft Office PowerPoint</Application>
  <PresentationFormat>화면 슬라이드 쇼(4:3)</PresentationFormat>
  <Paragraphs>616</Paragraphs>
  <Slides>41</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41</vt:i4>
      </vt:variant>
    </vt:vector>
  </HeadingPairs>
  <TitlesOfParts>
    <vt:vector size="49" baseType="lpstr">
      <vt:lpstr>SabonLTStd-Roman</vt:lpstr>
      <vt:lpstr>굴림</vt:lpstr>
      <vt:lpstr>맑은 고딕</vt:lpstr>
      <vt:lpstr>Arial</vt:lpstr>
      <vt:lpstr>Calibri</vt:lpstr>
      <vt:lpstr>Tw Cen MT</vt:lpstr>
      <vt:lpstr>Wingdings 3</vt:lpstr>
      <vt:lpstr>심플 테마</vt:lpstr>
      <vt:lpstr>Lecture 6 CUDA Global Memory </vt:lpstr>
      <vt:lpstr>Performance Tuning</vt:lpstr>
      <vt:lpstr>Performance Tuning</vt:lpstr>
      <vt:lpstr>Parallelism</vt:lpstr>
      <vt:lpstr>Latency Hiding</vt:lpstr>
      <vt:lpstr>Little’s Law</vt:lpstr>
      <vt:lpstr>SM Parallelism Required to Maintain Full Arithmetic Utilization</vt:lpstr>
      <vt:lpstr>Device Parallelism Required to Maintain Full Memory Utilization</vt:lpstr>
      <vt:lpstr>Unrolling a loop in C</vt:lpstr>
      <vt:lpstr>Advantage of the unrolling loop?</vt:lpstr>
      <vt:lpstr>Perforemance Tuning:Unrolling loops</vt:lpstr>
      <vt:lpstr>PowerPoint 프레젠테이션</vt:lpstr>
      <vt:lpstr>L1 cache enabled  Performance</vt:lpstr>
      <vt:lpstr>Matrix Transpose</vt:lpstr>
      <vt:lpstr>Data Layout of Matrices</vt:lpstr>
      <vt:lpstr>PowerPoint 프레젠테이션</vt:lpstr>
      <vt:lpstr>read by row, write by column</vt:lpstr>
      <vt:lpstr>Matrix Transpose</vt:lpstr>
      <vt:lpstr>Transpose: Read in Row and Write in Column</vt:lpstr>
      <vt:lpstr>read by column, write by row</vt:lpstr>
      <vt:lpstr>Matrix Transpose</vt:lpstr>
      <vt:lpstr>Transpose Read by Column and Write by Row</vt:lpstr>
      <vt:lpstr>Which one is better?</vt:lpstr>
      <vt:lpstr>Upper and Lower Performance Bound</vt:lpstr>
      <vt:lpstr>PowerPoint 프레젠테이션</vt:lpstr>
      <vt:lpstr>PowerPoint 프레젠테이션</vt:lpstr>
      <vt:lpstr>Unrolling Transpose</vt:lpstr>
      <vt:lpstr>Row-based unrolling</vt:lpstr>
      <vt:lpstr>Column-based Unrolling</vt:lpstr>
      <vt:lpstr>Diagonal Transpose</vt:lpstr>
      <vt:lpstr>Diagonal Transpose</vt:lpstr>
      <vt:lpstr>Partition Camping</vt:lpstr>
      <vt:lpstr>Partition Camping</vt:lpstr>
      <vt:lpstr>Partition Camping</vt:lpstr>
      <vt:lpstr>Diagonal Coordinate</vt:lpstr>
      <vt:lpstr>PowerPoint 프레젠테이션</vt:lpstr>
      <vt:lpstr>More Parallelism with Thin Blocks</vt:lpstr>
      <vt:lpstr>More Parallelism with Thin Blocks</vt:lpstr>
      <vt:lpstr>PowerPoint 프레젠테이션</vt:lpstr>
      <vt:lpstr>Presentation on Mar. 30, 2017</vt:lpstr>
      <vt:lpstr>PowerPoint 프레젠테이션</vt:lpstr>
    </vt:vector>
  </TitlesOfParts>
  <Company>스머프마을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M.S. Candidate 2ST,  Chulmin Kim</dc:title>
  <dc:creator>CHULMIN KIM</dc:creator>
  <cp:lastModifiedBy>김진권</cp:lastModifiedBy>
  <cp:revision>1036</cp:revision>
  <cp:lastPrinted>2017-03-20T23:02:14Z</cp:lastPrinted>
  <dcterms:created xsi:type="dcterms:W3CDTF">2009-02-06T01:28:03Z</dcterms:created>
  <dcterms:modified xsi:type="dcterms:W3CDTF">2017-06-14T11:07:01Z</dcterms:modified>
</cp:coreProperties>
</file>