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3"/>
  </p:notesMasterIdLst>
  <p:handoutMasterIdLst>
    <p:handoutMasterId r:id="rId54"/>
  </p:handoutMasterIdLst>
  <p:sldIdLst>
    <p:sldId id="282" r:id="rId2"/>
    <p:sldId id="333" r:id="rId3"/>
    <p:sldId id="283" r:id="rId4"/>
    <p:sldId id="285" r:id="rId5"/>
    <p:sldId id="314" r:id="rId6"/>
    <p:sldId id="286" r:id="rId7"/>
    <p:sldId id="287" r:id="rId8"/>
    <p:sldId id="288" r:id="rId9"/>
    <p:sldId id="289" r:id="rId10"/>
    <p:sldId id="290" r:id="rId11"/>
    <p:sldId id="291" r:id="rId12"/>
    <p:sldId id="292" r:id="rId13"/>
    <p:sldId id="294" r:id="rId14"/>
    <p:sldId id="293" r:id="rId15"/>
    <p:sldId id="295" r:id="rId16"/>
    <p:sldId id="296" r:id="rId17"/>
    <p:sldId id="297" r:id="rId18"/>
    <p:sldId id="300" r:id="rId19"/>
    <p:sldId id="335" r:id="rId20"/>
    <p:sldId id="301" r:id="rId21"/>
    <p:sldId id="302" r:id="rId22"/>
    <p:sldId id="303" r:id="rId23"/>
    <p:sldId id="336" r:id="rId24"/>
    <p:sldId id="304" r:id="rId25"/>
    <p:sldId id="337" r:id="rId26"/>
    <p:sldId id="305" r:id="rId27"/>
    <p:sldId id="306" r:id="rId28"/>
    <p:sldId id="307" r:id="rId29"/>
    <p:sldId id="308" r:id="rId30"/>
    <p:sldId id="309" r:id="rId31"/>
    <p:sldId id="310" r:id="rId32"/>
    <p:sldId id="311" r:id="rId33"/>
    <p:sldId id="312" r:id="rId34"/>
    <p:sldId id="313" r:id="rId35"/>
    <p:sldId id="315" r:id="rId36"/>
    <p:sldId id="317" r:id="rId37"/>
    <p:sldId id="318" r:id="rId38"/>
    <p:sldId id="320" r:id="rId39"/>
    <p:sldId id="319" r:id="rId40"/>
    <p:sldId id="321" r:id="rId41"/>
    <p:sldId id="322" r:id="rId42"/>
    <p:sldId id="323" r:id="rId43"/>
    <p:sldId id="324" r:id="rId44"/>
    <p:sldId id="325" r:id="rId45"/>
    <p:sldId id="326" r:id="rId46"/>
    <p:sldId id="338" r:id="rId47"/>
    <p:sldId id="327" r:id="rId48"/>
    <p:sldId id="330" r:id="rId49"/>
    <p:sldId id="331" r:id="rId50"/>
    <p:sldId id="332" r:id="rId51"/>
    <p:sldId id="334" r:id="rId52"/>
  </p:sldIdLst>
  <p:sldSz cx="9144000" cy="6858000" type="screen4x3"/>
  <p:notesSz cx="9874250" cy="6797675"/>
  <p:defaultTextStyle>
    <a:defPPr>
      <a:defRPr lang="en-US"/>
    </a:defPPr>
    <a:lvl1pPr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1pPr>
    <a:lvl2pPr marL="4572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2pPr>
    <a:lvl3pPr marL="9144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3pPr>
    <a:lvl4pPr marL="13716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4pPr>
    <a:lvl5pPr marL="18288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5pPr>
    <a:lvl6pPr marL="2286000" algn="l" defTabSz="914400" rtl="0" eaLnBrk="1" latinLnBrk="1" hangingPunct="1">
      <a:defRPr kumimoji="1" kern="1200">
        <a:solidFill>
          <a:schemeClr val="tx1"/>
        </a:solidFill>
        <a:latin typeface="굴림" pitchFamily="50" charset="-127"/>
        <a:ea typeface="굴림" pitchFamily="50" charset="-127"/>
        <a:cs typeface="+mn-cs"/>
      </a:defRPr>
    </a:lvl6pPr>
    <a:lvl7pPr marL="2743200" algn="l" defTabSz="914400" rtl="0" eaLnBrk="1" latinLnBrk="1" hangingPunct="1">
      <a:defRPr kumimoji="1" kern="1200">
        <a:solidFill>
          <a:schemeClr val="tx1"/>
        </a:solidFill>
        <a:latin typeface="굴림" pitchFamily="50" charset="-127"/>
        <a:ea typeface="굴림" pitchFamily="50" charset="-127"/>
        <a:cs typeface="+mn-cs"/>
      </a:defRPr>
    </a:lvl7pPr>
    <a:lvl8pPr marL="3200400" algn="l" defTabSz="914400" rtl="0" eaLnBrk="1" latinLnBrk="1" hangingPunct="1">
      <a:defRPr kumimoji="1" kern="1200">
        <a:solidFill>
          <a:schemeClr val="tx1"/>
        </a:solidFill>
        <a:latin typeface="굴림" pitchFamily="50" charset="-127"/>
        <a:ea typeface="굴림" pitchFamily="50" charset="-127"/>
        <a:cs typeface="+mn-cs"/>
      </a:defRPr>
    </a:lvl8pPr>
    <a:lvl9pPr marL="3657600" algn="l" defTabSz="914400" rtl="0" eaLnBrk="1" latinLnBrk="1" hangingPunct="1">
      <a:defRPr kumimoji="1" kern="1200">
        <a:solidFill>
          <a:schemeClr val="tx1"/>
        </a:solidFill>
        <a:latin typeface="굴림" pitchFamily="50" charset="-127"/>
        <a:ea typeface="굴림" pitchFamily="50" charset="-127"/>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66" autoAdjust="0"/>
    <p:restoredTop sz="97176" autoAdjust="0"/>
  </p:normalViewPr>
  <p:slideViewPr>
    <p:cSldViewPr>
      <p:cViewPr varScale="1">
        <p:scale>
          <a:sx n="114" d="100"/>
          <a:sy n="114" d="100"/>
        </p:scale>
        <p:origin x="1332" y="108"/>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7132"/>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3"/>
            <a:ext cx="4279918" cy="339884"/>
          </a:xfrm>
          <a:prstGeom prst="rect">
            <a:avLst/>
          </a:prstGeom>
        </p:spPr>
        <p:txBody>
          <a:bodyPr vert="horz" lIns="91440" tIns="45720" rIns="91440" bIns="45720" rtlCol="0"/>
          <a:lstStyle>
            <a:lvl1pPr algn="l">
              <a:defRPr sz="1200"/>
            </a:lvl1pPr>
          </a:lstStyle>
          <a:p>
            <a:endParaRPr lang="ko-KR" altLang="en-US" dirty="0"/>
          </a:p>
        </p:txBody>
      </p:sp>
      <p:sp>
        <p:nvSpPr>
          <p:cNvPr id="3" name="날짜 개체 틀 2"/>
          <p:cNvSpPr>
            <a:spLocks noGrp="1"/>
          </p:cNvSpPr>
          <p:nvPr>
            <p:ph type="dt" sz="quarter" idx="1"/>
          </p:nvPr>
        </p:nvSpPr>
        <p:spPr>
          <a:xfrm>
            <a:off x="5592027" y="3"/>
            <a:ext cx="4279918" cy="339884"/>
          </a:xfrm>
          <a:prstGeom prst="rect">
            <a:avLst/>
          </a:prstGeom>
        </p:spPr>
        <p:txBody>
          <a:bodyPr vert="horz" lIns="91440" tIns="45720" rIns="91440" bIns="45720" rtlCol="0"/>
          <a:lstStyle>
            <a:lvl1pPr algn="r">
              <a:defRPr sz="1200"/>
            </a:lvl1pPr>
          </a:lstStyle>
          <a:p>
            <a:fld id="{0958D145-3F61-4970-8B92-DDA610F3EB4F}" type="datetimeFigureOut">
              <a:rPr lang="ko-KR" altLang="en-US" smtClean="0"/>
              <a:t>2017-06-14</a:t>
            </a:fld>
            <a:endParaRPr lang="ko-KR" altLang="en-US" dirty="0"/>
          </a:p>
        </p:txBody>
      </p:sp>
      <p:sp>
        <p:nvSpPr>
          <p:cNvPr id="4" name="바닥글 개체 틀 3"/>
          <p:cNvSpPr>
            <a:spLocks noGrp="1"/>
          </p:cNvSpPr>
          <p:nvPr>
            <p:ph type="ftr" sz="quarter" idx="2"/>
          </p:nvPr>
        </p:nvSpPr>
        <p:spPr>
          <a:xfrm>
            <a:off x="0" y="6456702"/>
            <a:ext cx="4279918" cy="339884"/>
          </a:xfrm>
          <a:prstGeom prst="rect">
            <a:avLst/>
          </a:prstGeom>
        </p:spPr>
        <p:txBody>
          <a:bodyPr vert="horz" lIns="91440" tIns="45720" rIns="91440" bIns="45720" rtlCol="0" anchor="b"/>
          <a:lstStyle>
            <a:lvl1pPr algn="l">
              <a:defRPr sz="1200"/>
            </a:lvl1pPr>
          </a:lstStyle>
          <a:p>
            <a:endParaRPr lang="ko-KR" altLang="en-US" dirty="0"/>
          </a:p>
        </p:txBody>
      </p:sp>
      <p:sp>
        <p:nvSpPr>
          <p:cNvPr id="5" name="슬라이드 번호 개체 틀 4"/>
          <p:cNvSpPr>
            <a:spLocks noGrp="1"/>
          </p:cNvSpPr>
          <p:nvPr>
            <p:ph type="sldNum" sz="quarter" idx="3"/>
          </p:nvPr>
        </p:nvSpPr>
        <p:spPr>
          <a:xfrm>
            <a:off x="5592027" y="6456702"/>
            <a:ext cx="4279918" cy="339884"/>
          </a:xfrm>
          <a:prstGeom prst="rect">
            <a:avLst/>
          </a:prstGeom>
        </p:spPr>
        <p:txBody>
          <a:bodyPr vert="horz" lIns="91440" tIns="45720" rIns="91440" bIns="45720" rtlCol="0" anchor="b"/>
          <a:lstStyle>
            <a:lvl1pPr algn="r">
              <a:defRPr sz="1200"/>
            </a:lvl1pPr>
          </a:lstStyle>
          <a:p>
            <a:fld id="{B53206F8-01DD-4630-9B7B-A163676797E7}" type="slidenum">
              <a:rPr lang="ko-KR" altLang="en-US" smtClean="0"/>
              <a:t>‹#›</a:t>
            </a:fld>
            <a:endParaRPr lang="ko-KR" altLang="en-US" dirty="0"/>
          </a:p>
        </p:txBody>
      </p:sp>
    </p:spTree>
    <p:extLst>
      <p:ext uri="{BB962C8B-B14F-4D97-AF65-F5344CB8AC3E}">
        <p14:creationId xmlns:p14="http://schemas.microsoft.com/office/powerpoint/2010/main" val="280393678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3"/>
            <a:ext cx="4279918" cy="339884"/>
          </a:xfrm>
          <a:prstGeom prst="rect">
            <a:avLst/>
          </a:prstGeom>
        </p:spPr>
        <p:txBody>
          <a:bodyPr vert="horz" lIns="91440" tIns="45720" rIns="91440" bIns="45720" rtlCol="0"/>
          <a:lstStyle>
            <a:lvl1pPr algn="l" fontAlgn="auto" latinLnBrk="0">
              <a:spcBef>
                <a:spcPts val="0"/>
              </a:spcBef>
              <a:spcAft>
                <a:spcPts val="0"/>
              </a:spcAft>
              <a:defRPr kumimoji="0" sz="1200">
                <a:latin typeface="+mn-lt"/>
                <a:ea typeface="+mn-ea"/>
              </a:defRPr>
            </a:lvl1pPr>
          </a:lstStyle>
          <a:p>
            <a:pPr>
              <a:defRPr/>
            </a:pPr>
            <a:endParaRPr lang="ko-KR" altLang="en-US" dirty="0"/>
          </a:p>
        </p:txBody>
      </p:sp>
      <p:sp>
        <p:nvSpPr>
          <p:cNvPr id="3" name="날짜 개체 틀 2"/>
          <p:cNvSpPr>
            <a:spLocks noGrp="1"/>
          </p:cNvSpPr>
          <p:nvPr>
            <p:ph type="dt" idx="1"/>
          </p:nvPr>
        </p:nvSpPr>
        <p:spPr>
          <a:xfrm>
            <a:off x="5592027" y="3"/>
            <a:ext cx="4279918" cy="339884"/>
          </a:xfrm>
          <a:prstGeom prst="rect">
            <a:avLst/>
          </a:prstGeom>
        </p:spPr>
        <p:txBody>
          <a:bodyPr vert="horz" lIns="91440" tIns="45720" rIns="91440" bIns="45720" rtlCol="0"/>
          <a:lstStyle>
            <a:lvl1pPr algn="r" fontAlgn="auto" latinLnBrk="0">
              <a:spcBef>
                <a:spcPts val="0"/>
              </a:spcBef>
              <a:spcAft>
                <a:spcPts val="0"/>
              </a:spcAft>
              <a:defRPr kumimoji="0" sz="1200">
                <a:latin typeface="+mn-lt"/>
                <a:ea typeface="+mn-ea"/>
              </a:defRPr>
            </a:lvl1pPr>
          </a:lstStyle>
          <a:p>
            <a:pPr>
              <a:defRPr/>
            </a:pPr>
            <a:fld id="{993E914D-5292-4E0C-9A21-703CD46AEF85}" type="datetimeFigureOut">
              <a:rPr lang="ko-KR" altLang="en-US"/>
              <a:pPr>
                <a:defRPr/>
              </a:pPr>
              <a:t>2017-06-14</a:t>
            </a:fld>
            <a:endParaRPr lang="ko-KR" altLang="en-US" dirty="0"/>
          </a:p>
        </p:txBody>
      </p:sp>
      <p:sp>
        <p:nvSpPr>
          <p:cNvPr id="4" name="슬라이드 이미지 개체 틀 3"/>
          <p:cNvSpPr>
            <a:spLocks noGrp="1" noRot="1" noChangeAspect="1"/>
          </p:cNvSpPr>
          <p:nvPr>
            <p:ph type="sldImg" idx="2"/>
          </p:nvPr>
        </p:nvSpPr>
        <p:spPr>
          <a:xfrm>
            <a:off x="3238500" y="509588"/>
            <a:ext cx="3397250" cy="2549525"/>
          </a:xfrm>
          <a:prstGeom prst="rect">
            <a:avLst/>
          </a:prstGeom>
          <a:noFill/>
          <a:ln w="12700">
            <a:solidFill>
              <a:prstClr val="black"/>
            </a:solidFill>
          </a:ln>
        </p:spPr>
        <p:txBody>
          <a:bodyPr vert="horz" lIns="91440" tIns="45720" rIns="91440" bIns="45720" rtlCol="0" anchor="ctr"/>
          <a:lstStyle/>
          <a:p>
            <a:pPr lvl="0"/>
            <a:endParaRPr lang="ko-KR" altLang="en-US" noProof="0" dirty="0"/>
          </a:p>
        </p:txBody>
      </p:sp>
      <p:sp>
        <p:nvSpPr>
          <p:cNvPr id="5" name="슬라이드 노트 개체 틀 4"/>
          <p:cNvSpPr>
            <a:spLocks noGrp="1"/>
          </p:cNvSpPr>
          <p:nvPr>
            <p:ph type="body" sz="quarter" idx="3"/>
          </p:nvPr>
        </p:nvSpPr>
        <p:spPr>
          <a:xfrm>
            <a:off x="986965" y="3229448"/>
            <a:ext cx="7900322" cy="3058953"/>
          </a:xfrm>
          <a:prstGeom prst="rect">
            <a:avLst/>
          </a:prstGeom>
        </p:spPr>
        <p:txBody>
          <a:bodyPr vert="horz" lIns="91440" tIns="45720" rIns="91440" bIns="45720" rtlCol="0">
            <a:normAutofit/>
          </a:bodyPr>
          <a:lstStyle/>
          <a:p>
            <a:pPr lvl="0"/>
            <a:r>
              <a:rPr lang="ko-KR" altLang="en-US" noProof="0"/>
              <a:t>마스터 텍스트 스타일을 편집합니다</a:t>
            </a:r>
          </a:p>
          <a:p>
            <a:pPr lvl="1"/>
            <a:r>
              <a:rPr lang="ko-KR" altLang="en-US" noProof="0"/>
              <a:t>둘째 수준</a:t>
            </a:r>
          </a:p>
          <a:p>
            <a:pPr lvl="2"/>
            <a:r>
              <a:rPr lang="ko-KR" altLang="en-US" noProof="0"/>
              <a:t>셋째 수준</a:t>
            </a:r>
          </a:p>
          <a:p>
            <a:pPr lvl="3"/>
            <a:r>
              <a:rPr lang="ko-KR" altLang="en-US" noProof="0"/>
              <a:t>넷째 수준</a:t>
            </a:r>
          </a:p>
          <a:p>
            <a:pPr lvl="4"/>
            <a:r>
              <a:rPr lang="ko-KR" altLang="en-US" noProof="0"/>
              <a:t>다섯째 수준</a:t>
            </a:r>
          </a:p>
        </p:txBody>
      </p:sp>
      <p:sp>
        <p:nvSpPr>
          <p:cNvPr id="6" name="바닥글 개체 틀 5"/>
          <p:cNvSpPr>
            <a:spLocks noGrp="1"/>
          </p:cNvSpPr>
          <p:nvPr>
            <p:ph type="ftr" sz="quarter" idx="4"/>
          </p:nvPr>
        </p:nvSpPr>
        <p:spPr>
          <a:xfrm>
            <a:off x="0" y="6456702"/>
            <a:ext cx="4279918" cy="339884"/>
          </a:xfrm>
          <a:prstGeom prst="rect">
            <a:avLst/>
          </a:prstGeom>
        </p:spPr>
        <p:txBody>
          <a:bodyPr vert="horz" lIns="91440" tIns="45720" rIns="91440" bIns="45720" rtlCol="0" anchor="b"/>
          <a:lstStyle>
            <a:lvl1pPr algn="l" fontAlgn="auto" latinLnBrk="0">
              <a:spcBef>
                <a:spcPts val="0"/>
              </a:spcBef>
              <a:spcAft>
                <a:spcPts val="0"/>
              </a:spcAft>
              <a:defRPr kumimoji="0" sz="1200">
                <a:latin typeface="+mn-lt"/>
                <a:ea typeface="+mn-ea"/>
              </a:defRPr>
            </a:lvl1pPr>
          </a:lstStyle>
          <a:p>
            <a:pPr>
              <a:defRPr/>
            </a:pPr>
            <a:endParaRPr lang="ko-KR" altLang="en-US" dirty="0"/>
          </a:p>
        </p:txBody>
      </p:sp>
      <p:sp>
        <p:nvSpPr>
          <p:cNvPr id="7" name="슬라이드 번호 개체 틀 6"/>
          <p:cNvSpPr>
            <a:spLocks noGrp="1"/>
          </p:cNvSpPr>
          <p:nvPr>
            <p:ph type="sldNum" sz="quarter" idx="5"/>
          </p:nvPr>
        </p:nvSpPr>
        <p:spPr>
          <a:xfrm>
            <a:off x="5592027" y="6456702"/>
            <a:ext cx="4279918" cy="339884"/>
          </a:xfrm>
          <a:prstGeom prst="rect">
            <a:avLst/>
          </a:prstGeom>
        </p:spPr>
        <p:txBody>
          <a:bodyPr vert="horz" lIns="91440" tIns="45720" rIns="91440" bIns="45720" rtlCol="0" anchor="b"/>
          <a:lstStyle>
            <a:lvl1pPr algn="r" fontAlgn="auto" latinLnBrk="0">
              <a:spcBef>
                <a:spcPts val="0"/>
              </a:spcBef>
              <a:spcAft>
                <a:spcPts val="0"/>
              </a:spcAft>
              <a:defRPr kumimoji="0" sz="1200">
                <a:latin typeface="+mn-lt"/>
                <a:ea typeface="+mn-ea"/>
              </a:defRPr>
            </a:lvl1pPr>
          </a:lstStyle>
          <a:p>
            <a:pPr>
              <a:defRPr/>
            </a:pPr>
            <a:fld id="{19EA3ECF-0238-4ED3-94B0-5264E6F3A85D}" type="slidenum">
              <a:rPr lang="ko-KR" altLang="en-US"/>
              <a:pPr>
                <a:defRPr/>
              </a:pPr>
              <a:t>‹#›</a:t>
            </a:fld>
            <a:endParaRPr lang="ko-KR" altLang="en-US" dirty="0"/>
          </a:p>
        </p:txBody>
      </p:sp>
    </p:spTree>
    <p:extLst>
      <p:ext uri="{BB962C8B-B14F-4D97-AF65-F5344CB8AC3E}">
        <p14:creationId xmlns:p14="http://schemas.microsoft.com/office/powerpoint/2010/main" val="1909531389"/>
      </p:ext>
    </p:extLst>
  </p:cSld>
  <p:clrMap bg1="lt1" tx1="dk1" bg2="lt2" tx2="dk2" accent1="accent1" accent2="accent2" accent3="accent3" accent4="accent4" accent5="accent5" accent6="accent6" hlink="hlink" folHlink="folHlink"/>
  <p:notesStyle>
    <a:lvl1pPr algn="l" rtl="0" eaLnBrk="0" fontAlgn="base" latinLnBrk="1" hangingPunct="0">
      <a:spcBef>
        <a:spcPct val="30000"/>
      </a:spcBef>
      <a:spcAft>
        <a:spcPct val="0"/>
      </a:spcAft>
      <a:defRPr sz="1200" kern="1200">
        <a:solidFill>
          <a:schemeClr val="tx1"/>
        </a:solidFill>
        <a:latin typeface="+mn-lt"/>
        <a:ea typeface="+mn-ea"/>
        <a:cs typeface="+mn-cs"/>
      </a:defRPr>
    </a:lvl1pPr>
    <a:lvl2pPr marL="457200" algn="l" rtl="0" eaLnBrk="0" fontAlgn="base" latinLnBrk="1" hangingPunct="0">
      <a:spcBef>
        <a:spcPct val="30000"/>
      </a:spcBef>
      <a:spcAft>
        <a:spcPct val="0"/>
      </a:spcAft>
      <a:defRPr sz="1200" kern="1200">
        <a:solidFill>
          <a:schemeClr val="tx1"/>
        </a:solidFill>
        <a:latin typeface="+mn-lt"/>
        <a:ea typeface="+mn-ea"/>
        <a:cs typeface="+mn-cs"/>
      </a:defRPr>
    </a:lvl2pPr>
    <a:lvl3pPr marL="914400" algn="l" rtl="0" eaLnBrk="0" fontAlgn="base" latinLnBrk="1" hangingPunct="0">
      <a:spcBef>
        <a:spcPct val="30000"/>
      </a:spcBef>
      <a:spcAft>
        <a:spcPct val="0"/>
      </a:spcAft>
      <a:defRPr sz="1200" kern="1200">
        <a:solidFill>
          <a:schemeClr val="tx1"/>
        </a:solidFill>
        <a:latin typeface="+mn-lt"/>
        <a:ea typeface="+mn-ea"/>
        <a:cs typeface="+mn-cs"/>
      </a:defRPr>
    </a:lvl3pPr>
    <a:lvl4pPr marL="1371600" algn="l" rtl="0" eaLnBrk="0" fontAlgn="base" latinLnBrk="1" hangingPunct="0">
      <a:spcBef>
        <a:spcPct val="30000"/>
      </a:spcBef>
      <a:spcAft>
        <a:spcPct val="0"/>
      </a:spcAft>
      <a:defRPr sz="1200" kern="1200">
        <a:solidFill>
          <a:schemeClr val="tx1"/>
        </a:solidFill>
        <a:latin typeface="+mn-lt"/>
        <a:ea typeface="+mn-ea"/>
        <a:cs typeface="+mn-cs"/>
      </a:defRPr>
    </a:lvl4pPr>
    <a:lvl5pPr marL="1828800" algn="l" rtl="0" eaLnBrk="0" fontAlgn="base" latinLnBrk="1" hangingPunct="0">
      <a:spcBef>
        <a:spcPct val="30000"/>
      </a:spcBef>
      <a:spcAft>
        <a:spcPct val="0"/>
      </a:spcAft>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pPr>
              <a:defRPr/>
            </a:pPr>
            <a:fld id="{19EA3ECF-0238-4ED3-94B0-5264E6F3A85D}" type="slidenum">
              <a:rPr lang="ko-KR" altLang="en-US" smtClean="0"/>
              <a:pPr>
                <a:defRPr/>
              </a:pPr>
              <a:t>1</a:t>
            </a:fld>
            <a:endParaRPr lang="ko-KR" altLang="en-US" dirty="0"/>
          </a:p>
        </p:txBody>
      </p:sp>
    </p:spTree>
    <p:extLst>
      <p:ext uri="{BB962C8B-B14F-4D97-AF65-F5344CB8AC3E}">
        <p14:creationId xmlns:p14="http://schemas.microsoft.com/office/powerpoint/2010/main" val="13107552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제목 슬라이드">
    <p:spTree>
      <p:nvGrpSpPr>
        <p:cNvPr id="1" name=""/>
        <p:cNvGrpSpPr/>
        <p:nvPr/>
      </p:nvGrpSpPr>
      <p:grpSpPr>
        <a:xfrm>
          <a:off x="0" y="0"/>
          <a:ext cx="0" cy="0"/>
          <a:chOff x="0" y="0"/>
          <a:chExt cx="0" cy="0"/>
        </a:xfrm>
      </p:grpSpPr>
      <p:sp>
        <p:nvSpPr>
          <p:cNvPr id="4" name="Rectangle 6"/>
          <p:cNvSpPr/>
          <p:nvPr userDrawn="1"/>
        </p:nvSpPr>
        <p:spPr bwMode="gray">
          <a:xfrm>
            <a:off x="8210550" y="2789238"/>
            <a:ext cx="933450" cy="1004887"/>
          </a:xfrm>
          <a:prstGeom prst="rect">
            <a:avLst/>
          </a:prstGeom>
          <a:solidFill>
            <a:schemeClr val="accent5">
              <a:lumMod val="60000"/>
              <a:lumOff val="4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dirty="0">
              <a:solidFill>
                <a:srgbClr val="FFFFFF"/>
              </a:solidFill>
              <a:ea typeface="굴림" charset="-127"/>
            </a:endParaRPr>
          </a:p>
        </p:txBody>
      </p:sp>
      <p:sp>
        <p:nvSpPr>
          <p:cNvPr id="5" name="Rectangle 7"/>
          <p:cNvSpPr/>
          <p:nvPr userDrawn="1"/>
        </p:nvSpPr>
        <p:spPr bwMode="gray">
          <a:xfrm>
            <a:off x="0" y="2130425"/>
            <a:ext cx="8458200" cy="914400"/>
          </a:xfrm>
          <a:prstGeom prst="rect">
            <a:avLst/>
          </a:prstGeom>
          <a:solidFill>
            <a:schemeClr val="tx2">
              <a:lumMod val="40000"/>
              <a:lumOff val="6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dirty="0">
              <a:solidFill>
                <a:srgbClr val="FFFFFF"/>
              </a:solidFill>
              <a:ea typeface="굴림" charset="-127"/>
            </a:endParaRPr>
          </a:p>
        </p:txBody>
      </p:sp>
      <p:sp>
        <p:nvSpPr>
          <p:cNvPr id="6" name="Rectangle 8"/>
          <p:cNvSpPr/>
          <p:nvPr userDrawn="1"/>
        </p:nvSpPr>
        <p:spPr bwMode="gray">
          <a:xfrm>
            <a:off x="2495550" y="0"/>
            <a:ext cx="1711325" cy="2359025"/>
          </a:xfrm>
          <a:prstGeom prst="rect">
            <a:avLst/>
          </a:prstGeom>
          <a:solidFill>
            <a:schemeClr val="accent6">
              <a:lumMod val="60000"/>
              <a:lumOff val="4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dirty="0">
              <a:solidFill>
                <a:srgbClr val="FFFFFF"/>
              </a:solidFill>
              <a:ea typeface="굴림" charset="-127"/>
            </a:endParaRPr>
          </a:p>
        </p:txBody>
      </p:sp>
      <p:sp>
        <p:nvSpPr>
          <p:cNvPr id="7" name="Rectangle 9"/>
          <p:cNvSpPr/>
          <p:nvPr userDrawn="1"/>
        </p:nvSpPr>
        <p:spPr bwMode="gray">
          <a:xfrm>
            <a:off x="0" y="0"/>
            <a:ext cx="2789238" cy="2359025"/>
          </a:xfrm>
          <a:prstGeom prst="rect">
            <a:avLst/>
          </a:pr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dirty="0">
              <a:solidFill>
                <a:srgbClr val="FFFFFF"/>
              </a:solidFill>
              <a:ea typeface="굴림" charset="-127"/>
            </a:endParaRPr>
          </a:p>
        </p:txBody>
      </p:sp>
      <p:sp>
        <p:nvSpPr>
          <p:cNvPr id="2" name="Title 1"/>
          <p:cNvSpPr>
            <a:spLocks noGrp="1"/>
          </p:cNvSpPr>
          <p:nvPr>
            <p:ph type="ctrTitle"/>
          </p:nvPr>
        </p:nvSpPr>
        <p:spPr>
          <a:xfrm>
            <a:off x="420624" y="3118104"/>
            <a:ext cx="7781544" cy="1470025"/>
          </a:xfrm>
        </p:spPr>
        <p:txBody>
          <a:bodyPr rtlCol="0" anchor="t">
            <a:normAutofit/>
          </a:bodyPr>
          <a:lstStyle>
            <a:lvl1pPr algn="r" defTabSz="914400" rtl="0" eaLnBrk="1" latinLnBrk="0" hangingPunct="1">
              <a:spcBef>
                <a:spcPct val="0"/>
              </a:spcBef>
              <a:buNone/>
              <a:defRPr lang="en-US" sz="4800" b="1" kern="1200" smtClean="0">
                <a:solidFill>
                  <a:schemeClr val="tx2"/>
                </a:solidFill>
                <a:latin typeface="+mj-lt"/>
                <a:ea typeface="+mj-ea"/>
                <a:cs typeface="+mj-cs"/>
              </a:defRPr>
            </a:lvl1pPr>
          </a:lstStyle>
          <a:p>
            <a:r>
              <a:rPr lang="ko-KR" altLang="en-US"/>
              <a:t>마스터 제목 스타일 편집</a:t>
            </a:r>
            <a:endParaRPr lang="en-US"/>
          </a:p>
        </p:txBody>
      </p:sp>
      <p:sp>
        <p:nvSpPr>
          <p:cNvPr id="3" name="Subtitle 2"/>
          <p:cNvSpPr>
            <a:spLocks noGrp="1"/>
          </p:cNvSpPr>
          <p:nvPr>
            <p:ph type="subTitle" idx="1"/>
          </p:nvPr>
        </p:nvSpPr>
        <p:spPr>
          <a:xfrm>
            <a:off x="0" y="2359152"/>
            <a:ext cx="8211312" cy="685800"/>
          </a:xfrm>
        </p:spPr>
        <p:txBody>
          <a:bodyPr rtlCol="0" anchor="b">
            <a:normAutofit/>
          </a:bodyPr>
          <a:lstStyle>
            <a:lvl1pPr marL="0" indent="0" algn="r" defTabSz="914400" rtl="0" eaLnBrk="1" latinLnBrk="0" hangingPunct="1">
              <a:spcBef>
                <a:spcPct val="20000"/>
              </a:spcBef>
              <a:buClr>
                <a:schemeClr val="accent1"/>
              </a:buClr>
              <a:buSzPct val="90000"/>
              <a:buFont typeface="Wingdings 3" pitchFamily="18" charset="2"/>
              <a:buNone/>
              <a:defRPr lang="en-US" sz="2000" kern="1200" smtClean="0">
                <a:solidFill>
                  <a:schemeClr val="tx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endParaRPr lang="en-US"/>
          </a:p>
        </p:txBody>
      </p:sp>
      <p:sp>
        <p:nvSpPr>
          <p:cNvPr id="8" name="Date Placeholder 3"/>
          <p:cNvSpPr>
            <a:spLocks noGrp="1"/>
          </p:cNvSpPr>
          <p:nvPr>
            <p:ph type="dt" sz="half" idx="10"/>
          </p:nvPr>
        </p:nvSpPr>
        <p:spPr/>
        <p:txBody>
          <a:bodyPr/>
          <a:lstStyle>
            <a:lvl1pPr>
              <a:defRPr smtClean="0"/>
            </a:lvl1pPr>
          </a:lstStyle>
          <a:p>
            <a:pPr>
              <a:defRPr/>
            </a:pPr>
            <a:fld id="{C0F61C63-DA39-4CD1-83BE-3D462E77D048}" type="datetimeFigureOut">
              <a:rPr lang="en-US" altLang="ko-KR"/>
              <a:pPr>
                <a:defRPr/>
              </a:pPr>
              <a:t>6/14/2017</a:t>
            </a:fld>
            <a:endParaRPr lang="en-US" altLang="ko-KR" dirty="0"/>
          </a:p>
        </p:txBody>
      </p:sp>
      <p:sp>
        <p:nvSpPr>
          <p:cNvPr id="9" name="Footer Placeholder 4"/>
          <p:cNvSpPr>
            <a:spLocks noGrp="1"/>
          </p:cNvSpPr>
          <p:nvPr>
            <p:ph type="ftr" sz="quarter" idx="11"/>
          </p:nvPr>
        </p:nvSpPr>
        <p:spPr/>
        <p:txBody>
          <a:bodyPr/>
          <a:lstStyle>
            <a:lvl1pPr>
              <a:defRPr smtClean="0"/>
            </a:lvl1pPr>
          </a:lstStyle>
          <a:p>
            <a:pPr>
              <a:defRPr/>
            </a:pPr>
            <a:endParaRPr lang="en-US" altLang="ko-KR" dirty="0"/>
          </a:p>
        </p:txBody>
      </p:sp>
      <p:sp>
        <p:nvSpPr>
          <p:cNvPr id="10" name="Slide Number Placeholder 5"/>
          <p:cNvSpPr>
            <a:spLocks noGrp="1"/>
          </p:cNvSpPr>
          <p:nvPr>
            <p:ph type="sldNum" sz="quarter" idx="12"/>
          </p:nvPr>
        </p:nvSpPr>
        <p:spPr/>
        <p:txBody>
          <a:bodyPr/>
          <a:lstStyle>
            <a:lvl1pPr>
              <a:defRPr smtClean="0"/>
            </a:lvl1pPr>
          </a:lstStyle>
          <a:p>
            <a:pPr>
              <a:defRPr/>
            </a:pPr>
            <a:fld id="{86CA11FF-03D6-457B-9461-EFC9720B29DE}" type="slidenum">
              <a:rPr lang="en-US" altLang="ko-KR"/>
              <a:pPr>
                <a:defRPr/>
              </a:pPr>
              <a:t>‹#›</a:t>
            </a:fld>
            <a:endParaRPr lang="en-US" altLang="ko-KR" dirty="0"/>
          </a:p>
        </p:txBody>
      </p:sp>
    </p:spTree>
    <p:extLst>
      <p:ext uri="{BB962C8B-B14F-4D97-AF65-F5344CB8AC3E}">
        <p14:creationId xmlns:p14="http://schemas.microsoft.com/office/powerpoint/2010/main" val="4900690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a:p>
        </p:txBody>
      </p:sp>
      <p:sp>
        <p:nvSpPr>
          <p:cNvPr id="3" name="Vertical Text Placeholder 2"/>
          <p:cNvSpPr>
            <a:spLocks noGrp="1"/>
          </p:cNvSpPr>
          <p:nvPr>
            <p:ph type="body" orient="vert" idx="1"/>
          </p:nvPr>
        </p:nvSpPr>
        <p:spPr>
          <a:xfrm>
            <a:off x="457200" y="1600200"/>
            <a:ext cx="7693074" cy="4525963"/>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a:p>
        </p:txBody>
      </p:sp>
      <p:sp>
        <p:nvSpPr>
          <p:cNvPr id="4" name="Date Placeholder 3"/>
          <p:cNvSpPr>
            <a:spLocks noGrp="1"/>
          </p:cNvSpPr>
          <p:nvPr>
            <p:ph type="dt" sz="half" idx="10"/>
          </p:nvPr>
        </p:nvSpPr>
        <p:spPr/>
        <p:txBody>
          <a:bodyPr/>
          <a:lstStyle>
            <a:lvl1pPr>
              <a:defRPr/>
            </a:lvl1pPr>
          </a:lstStyle>
          <a:p>
            <a:pPr>
              <a:defRPr/>
            </a:pPr>
            <a:fld id="{2FD99D42-7497-4BA5-9D6C-4AAE755F8654}" type="datetimeFigureOut">
              <a:rPr lang="en-US" altLang="ko-KR"/>
              <a:pPr>
                <a:defRPr/>
              </a:pPr>
              <a:t>6/14/2017</a:t>
            </a:fld>
            <a:endParaRPr lang="en-US" altLang="ko-KR" dirty="0"/>
          </a:p>
        </p:txBody>
      </p:sp>
      <p:sp>
        <p:nvSpPr>
          <p:cNvPr id="5" name="Footer Placeholder 4"/>
          <p:cNvSpPr>
            <a:spLocks noGrp="1"/>
          </p:cNvSpPr>
          <p:nvPr>
            <p:ph type="ftr" sz="quarter" idx="11"/>
          </p:nvPr>
        </p:nvSpPr>
        <p:spPr/>
        <p:txBody>
          <a:bodyPr/>
          <a:lstStyle>
            <a:lvl1pPr>
              <a:defRPr/>
            </a:lvl1pPr>
          </a:lstStyle>
          <a:p>
            <a:pPr>
              <a:defRPr/>
            </a:pPr>
            <a:endParaRPr lang="en-US" altLang="ko-KR" dirty="0"/>
          </a:p>
        </p:txBody>
      </p:sp>
      <p:sp>
        <p:nvSpPr>
          <p:cNvPr id="6" name="Slide Number Placeholder 5"/>
          <p:cNvSpPr>
            <a:spLocks noGrp="1"/>
          </p:cNvSpPr>
          <p:nvPr>
            <p:ph type="sldNum" sz="quarter" idx="12"/>
          </p:nvPr>
        </p:nvSpPr>
        <p:spPr/>
        <p:txBody>
          <a:bodyPr/>
          <a:lstStyle>
            <a:lvl1pPr>
              <a:defRPr/>
            </a:lvl1pPr>
          </a:lstStyle>
          <a:p>
            <a:pPr>
              <a:defRPr/>
            </a:pPr>
            <a:fld id="{725041BC-D921-4362-9DAF-1EFA329D504C}" type="slidenum">
              <a:rPr lang="en-US" altLang="ko-KR"/>
              <a:pPr>
                <a:defRPr/>
              </a:pPr>
              <a:t>‹#›</a:t>
            </a:fld>
            <a:endParaRPr lang="en-US" altLang="ko-KR" dirty="0"/>
          </a:p>
        </p:txBody>
      </p:sp>
    </p:spTree>
    <p:extLst>
      <p:ext uri="{BB962C8B-B14F-4D97-AF65-F5344CB8AC3E}">
        <p14:creationId xmlns:p14="http://schemas.microsoft.com/office/powerpoint/2010/main" val="2045586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세로 제목 및 텍스트">
    <p:spTree>
      <p:nvGrpSpPr>
        <p:cNvPr id="1" name=""/>
        <p:cNvGrpSpPr/>
        <p:nvPr/>
      </p:nvGrpSpPr>
      <p:grpSpPr>
        <a:xfrm>
          <a:off x="0" y="0"/>
          <a:ext cx="0" cy="0"/>
          <a:chOff x="0" y="0"/>
          <a:chExt cx="0" cy="0"/>
        </a:xfrm>
      </p:grpSpPr>
      <p:sp>
        <p:nvSpPr>
          <p:cNvPr id="4" name="Rectangle 6"/>
          <p:cNvSpPr/>
          <p:nvPr userDrawn="1"/>
        </p:nvSpPr>
        <p:spPr bwMode="gray">
          <a:xfrm rot="5400000">
            <a:off x="4572000" y="2349500"/>
            <a:ext cx="6519863" cy="1811337"/>
          </a:xfrm>
          <a:prstGeom prst="rect">
            <a:avLst/>
          </a:prstGeom>
          <a:solidFill>
            <a:schemeClr val="tx2">
              <a:lumMod val="40000"/>
              <a:lumOff val="6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dirty="0">
              <a:solidFill>
                <a:srgbClr val="FFFFFF"/>
              </a:solidFill>
              <a:ea typeface="굴림" charset="-127"/>
            </a:endParaRPr>
          </a:p>
        </p:txBody>
      </p:sp>
      <p:sp>
        <p:nvSpPr>
          <p:cNvPr id="5" name="Rectangle 7"/>
          <p:cNvSpPr/>
          <p:nvPr userDrawn="1"/>
        </p:nvSpPr>
        <p:spPr bwMode="gray">
          <a:xfrm>
            <a:off x="6553200" y="6135688"/>
            <a:ext cx="987425" cy="722312"/>
          </a:xfrm>
          <a:prstGeom prst="rect">
            <a:avLst/>
          </a:prstGeom>
          <a:solidFill>
            <a:schemeClr val="accent5">
              <a:lumMod val="60000"/>
              <a:lumOff val="4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dirty="0">
              <a:solidFill>
                <a:srgbClr val="FFFFFF"/>
              </a:solidFill>
              <a:ea typeface="굴림" charset="-127"/>
            </a:endParaRPr>
          </a:p>
        </p:txBody>
      </p:sp>
      <p:sp>
        <p:nvSpPr>
          <p:cNvPr id="6" name="Rectangle 8"/>
          <p:cNvSpPr/>
          <p:nvPr userDrawn="1"/>
        </p:nvSpPr>
        <p:spPr bwMode="gray">
          <a:xfrm>
            <a:off x="8605838" y="1379538"/>
            <a:ext cx="539750" cy="1462087"/>
          </a:xfrm>
          <a:prstGeom prst="rect">
            <a:avLst/>
          </a:prstGeom>
          <a:solidFill>
            <a:schemeClr val="accent6">
              <a:lumMod val="60000"/>
              <a:lumOff val="4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dirty="0">
              <a:solidFill>
                <a:srgbClr val="FFFFFF"/>
              </a:solidFill>
              <a:ea typeface="굴림" charset="-127"/>
            </a:endParaRPr>
          </a:p>
        </p:txBody>
      </p:sp>
      <p:sp>
        <p:nvSpPr>
          <p:cNvPr id="7" name="Rectangle 9"/>
          <p:cNvSpPr/>
          <p:nvPr userDrawn="1"/>
        </p:nvSpPr>
        <p:spPr bwMode="gray">
          <a:xfrm>
            <a:off x="8604250" y="0"/>
            <a:ext cx="539750" cy="1828800"/>
          </a:xfrm>
          <a:prstGeom prst="rect">
            <a:avLst/>
          </a:pr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dirty="0">
              <a:solidFill>
                <a:srgbClr val="FFFFFF"/>
              </a:solidFill>
              <a:ea typeface="굴림" charset="-127"/>
            </a:endParaRPr>
          </a:p>
        </p:txBody>
      </p:sp>
      <p:sp>
        <p:nvSpPr>
          <p:cNvPr id="2" name="Vertical Title 1"/>
          <p:cNvSpPr>
            <a:spLocks noGrp="1"/>
          </p:cNvSpPr>
          <p:nvPr>
            <p:ph type="title" orient="vert"/>
          </p:nvPr>
        </p:nvSpPr>
        <p:spPr>
          <a:xfrm>
            <a:off x="6931152" y="274637"/>
            <a:ext cx="1673352" cy="5852160"/>
          </a:xfrm>
        </p:spPr>
        <p:txBody>
          <a:bodyPr vert="eaVert"/>
          <a:lstStyle/>
          <a:p>
            <a:r>
              <a:rPr lang="ko-KR" altLang="en-US"/>
              <a:t>마스터 제목 스타일 편집</a:t>
            </a:r>
            <a:endParaRPr lang="en-US"/>
          </a:p>
        </p:txBody>
      </p:sp>
      <p:sp>
        <p:nvSpPr>
          <p:cNvPr id="3" name="Vertical Text Placeholder 2"/>
          <p:cNvSpPr>
            <a:spLocks noGrp="1"/>
          </p:cNvSpPr>
          <p:nvPr>
            <p:ph type="body" orient="vert" idx="1"/>
          </p:nvPr>
        </p:nvSpPr>
        <p:spPr>
          <a:xfrm>
            <a:off x="457200" y="274638"/>
            <a:ext cx="6327648"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a:p>
        </p:txBody>
      </p:sp>
      <p:sp>
        <p:nvSpPr>
          <p:cNvPr id="8" name="Date Placeholder 3"/>
          <p:cNvSpPr>
            <a:spLocks noGrp="1"/>
          </p:cNvSpPr>
          <p:nvPr>
            <p:ph type="dt" sz="half" idx="10"/>
          </p:nvPr>
        </p:nvSpPr>
        <p:spPr/>
        <p:txBody>
          <a:bodyPr/>
          <a:lstStyle>
            <a:lvl1pPr>
              <a:defRPr smtClean="0"/>
            </a:lvl1pPr>
          </a:lstStyle>
          <a:p>
            <a:pPr>
              <a:defRPr/>
            </a:pPr>
            <a:fld id="{9BEA0896-9478-4294-8E35-68E34F60EDEC}" type="datetimeFigureOut">
              <a:rPr lang="en-US" altLang="ko-KR"/>
              <a:pPr>
                <a:defRPr/>
              </a:pPr>
              <a:t>6/14/2017</a:t>
            </a:fld>
            <a:endParaRPr lang="en-US" altLang="ko-KR" dirty="0"/>
          </a:p>
        </p:txBody>
      </p:sp>
      <p:sp>
        <p:nvSpPr>
          <p:cNvPr id="9" name="Footer Placeholder 4"/>
          <p:cNvSpPr>
            <a:spLocks noGrp="1"/>
          </p:cNvSpPr>
          <p:nvPr>
            <p:ph type="ftr" sz="quarter" idx="11"/>
          </p:nvPr>
        </p:nvSpPr>
        <p:spPr/>
        <p:txBody>
          <a:bodyPr/>
          <a:lstStyle>
            <a:lvl1pPr>
              <a:defRPr smtClean="0"/>
            </a:lvl1pPr>
          </a:lstStyle>
          <a:p>
            <a:pPr>
              <a:defRPr/>
            </a:pPr>
            <a:endParaRPr lang="en-US" altLang="ko-KR" dirty="0"/>
          </a:p>
        </p:txBody>
      </p:sp>
      <p:sp>
        <p:nvSpPr>
          <p:cNvPr id="10" name="Slide Number Placeholder 5"/>
          <p:cNvSpPr>
            <a:spLocks noGrp="1"/>
          </p:cNvSpPr>
          <p:nvPr>
            <p:ph type="sldNum" sz="quarter" idx="12"/>
          </p:nvPr>
        </p:nvSpPr>
        <p:spPr/>
        <p:txBody>
          <a:bodyPr/>
          <a:lstStyle>
            <a:lvl1pPr>
              <a:defRPr smtClean="0"/>
            </a:lvl1pPr>
          </a:lstStyle>
          <a:p>
            <a:pPr>
              <a:defRPr/>
            </a:pPr>
            <a:fld id="{9C5E03FF-AA99-4373-B27C-B026F1875CF9}" type="slidenum">
              <a:rPr lang="en-US" altLang="ko-KR"/>
              <a:pPr>
                <a:defRPr/>
              </a:pPr>
              <a:t>‹#›</a:t>
            </a:fld>
            <a:endParaRPr lang="en-US" altLang="ko-KR" dirty="0"/>
          </a:p>
        </p:txBody>
      </p:sp>
    </p:spTree>
    <p:extLst>
      <p:ext uri="{BB962C8B-B14F-4D97-AF65-F5344CB8AC3E}">
        <p14:creationId xmlns:p14="http://schemas.microsoft.com/office/powerpoint/2010/main" val="22710815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a:p>
        </p:txBody>
      </p:sp>
      <p:sp>
        <p:nvSpPr>
          <p:cNvPr id="3" name="Content Placeholder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a:p>
        </p:txBody>
      </p:sp>
      <p:sp>
        <p:nvSpPr>
          <p:cNvPr id="4" name="Date Placeholder 3"/>
          <p:cNvSpPr>
            <a:spLocks noGrp="1"/>
          </p:cNvSpPr>
          <p:nvPr>
            <p:ph type="dt" sz="half" idx="10"/>
          </p:nvPr>
        </p:nvSpPr>
        <p:spPr/>
        <p:txBody>
          <a:bodyPr/>
          <a:lstStyle>
            <a:lvl1pPr>
              <a:defRPr/>
            </a:lvl1pPr>
          </a:lstStyle>
          <a:p>
            <a:pPr>
              <a:defRPr/>
            </a:pPr>
            <a:fld id="{D198FB71-ED1F-41CD-94F6-D4DBE5960FC2}" type="datetimeFigureOut">
              <a:rPr lang="en-US" altLang="ko-KR"/>
              <a:pPr>
                <a:defRPr/>
              </a:pPr>
              <a:t>6/14/2017</a:t>
            </a:fld>
            <a:endParaRPr lang="en-US" altLang="ko-KR" dirty="0"/>
          </a:p>
        </p:txBody>
      </p:sp>
      <p:sp>
        <p:nvSpPr>
          <p:cNvPr id="5" name="Footer Placeholder 4"/>
          <p:cNvSpPr>
            <a:spLocks noGrp="1"/>
          </p:cNvSpPr>
          <p:nvPr>
            <p:ph type="ftr" sz="quarter" idx="11"/>
          </p:nvPr>
        </p:nvSpPr>
        <p:spPr/>
        <p:txBody>
          <a:bodyPr/>
          <a:lstStyle>
            <a:lvl1pPr>
              <a:defRPr/>
            </a:lvl1pPr>
          </a:lstStyle>
          <a:p>
            <a:pPr>
              <a:defRPr/>
            </a:pPr>
            <a:endParaRPr lang="en-US" altLang="ko-KR" dirty="0"/>
          </a:p>
        </p:txBody>
      </p:sp>
      <p:sp>
        <p:nvSpPr>
          <p:cNvPr id="6" name="Slide Number Placeholder 5"/>
          <p:cNvSpPr>
            <a:spLocks noGrp="1"/>
          </p:cNvSpPr>
          <p:nvPr>
            <p:ph type="sldNum" sz="quarter" idx="12"/>
          </p:nvPr>
        </p:nvSpPr>
        <p:spPr/>
        <p:txBody>
          <a:bodyPr/>
          <a:lstStyle>
            <a:lvl1pPr>
              <a:defRPr/>
            </a:lvl1pPr>
          </a:lstStyle>
          <a:p>
            <a:pPr>
              <a:defRPr/>
            </a:pPr>
            <a:fld id="{4B9E592C-AD8F-4534-B360-0ADA75B68A2A}" type="slidenum">
              <a:rPr lang="en-US" altLang="ko-KR"/>
              <a:pPr>
                <a:defRPr/>
              </a:pPr>
              <a:t>‹#›</a:t>
            </a:fld>
            <a:endParaRPr lang="en-US" altLang="ko-KR" dirty="0"/>
          </a:p>
        </p:txBody>
      </p:sp>
    </p:spTree>
    <p:extLst>
      <p:ext uri="{BB962C8B-B14F-4D97-AF65-F5344CB8AC3E}">
        <p14:creationId xmlns:p14="http://schemas.microsoft.com/office/powerpoint/2010/main" val="12697471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구역 머리글">
    <p:spTree>
      <p:nvGrpSpPr>
        <p:cNvPr id="1" name=""/>
        <p:cNvGrpSpPr/>
        <p:nvPr/>
      </p:nvGrpSpPr>
      <p:grpSpPr>
        <a:xfrm>
          <a:off x="0" y="0"/>
          <a:ext cx="0" cy="0"/>
          <a:chOff x="0" y="0"/>
          <a:chExt cx="0" cy="0"/>
        </a:xfrm>
      </p:grpSpPr>
      <p:sp>
        <p:nvSpPr>
          <p:cNvPr id="4" name="Rectangle 6"/>
          <p:cNvSpPr/>
          <p:nvPr userDrawn="1"/>
        </p:nvSpPr>
        <p:spPr bwMode="gray">
          <a:xfrm>
            <a:off x="8210550" y="2789238"/>
            <a:ext cx="933450" cy="1004887"/>
          </a:xfrm>
          <a:prstGeom prst="rect">
            <a:avLst/>
          </a:prstGeom>
          <a:solidFill>
            <a:schemeClr val="accent5">
              <a:lumMod val="60000"/>
              <a:lumOff val="4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dirty="0">
              <a:solidFill>
                <a:srgbClr val="FFFFFF"/>
              </a:solidFill>
              <a:ea typeface="굴림" charset="-127"/>
            </a:endParaRPr>
          </a:p>
        </p:txBody>
      </p:sp>
      <p:sp>
        <p:nvSpPr>
          <p:cNvPr id="5" name="Rectangle 7"/>
          <p:cNvSpPr/>
          <p:nvPr userDrawn="1"/>
        </p:nvSpPr>
        <p:spPr bwMode="gray">
          <a:xfrm>
            <a:off x="0" y="2130425"/>
            <a:ext cx="8458200" cy="914400"/>
          </a:xfrm>
          <a:prstGeom prst="rect">
            <a:avLst/>
          </a:prstGeom>
          <a:solidFill>
            <a:schemeClr val="tx2">
              <a:lumMod val="40000"/>
              <a:lumOff val="6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dirty="0">
              <a:solidFill>
                <a:srgbClr val="FFFFFF"/>
              </a:solidFill>
              <a:ea typeface="굴림" charset="-127"/>
            </a:endParaRPr>
          </a:p>
        </p:txBody>
      </p:sp>
      <p:sp>
        <p:nvSpPr>
          <p:cNvPr id="6" name="Rectangle 8"/>
          <p:cNvSpPr/>
          <p:nvPr userDrawn="1"/>
        </p:nvSpPr>
        <p:spPr bwMode="gray">
          <a:xfrm>
            <a:off x="2495550" y="0"/>
            <a:ext cx="1711325" cy="2359025"/>
          </a:xfrm>
          <a:prstGeom prst="rect">
            <a:avLst/>
          </a:prstGeom>
          <a:solidFill>
            <a:schemeClr val="accent6">
              <a:lumMod val="60000"/>
              <a:lumOff val="4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dirty="0">
              <a:solidFill>
                <a:srgbClr val="FFFFFF"/>
              </a:solidFill>
              <a:ea typeface="굴림" charset="-127"/>
            </a:endParaRPr>
          </a:p>
        </p:txBody>
      </p:sp>
      <p:sp>
        <p:nvSpPr>
          <p:cNvPr id="7" name="Rectangle 9"/>
          <p:cNvSpPr/>
          <p:nvPr userDrawn="1"/>
        </p:nvSpPr>
        <p:spPr bwMode="gray">
          <a:xfrm>
            <a:off x="0" y="0"/>
            <a:ext cx="2789238" cy="2670175"/>
          </a:xfrm>
          <a:prstGeom prst="rect">
            <a:avLst/>
          </a:pr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dirty="0">
              <a:solidFill>
                <a:srgbClr val="FFFFFF"/>
              </a:solidFill>
              <a:ea typeface="굴림" charset="-127"/>
            </a:endParaRPr>
          </a:p>
        </p:txBody>
      </p:sp>
      <p:sp>
        <p:nvSpPr>
          <p:cNvPr id="3" name="Text Placeholder 2"/>
          <p:cNvSpPr>
            <a:spLocks noGrp="1"/>
          </p:cNvSpPr>
          <p:nvPr>
            <p:ph type="body" idx="1"/>
          </p:nvPr>
        </p:nvSpPr>
        <p:spPr>
          <a:xfrm>
            <a:off x="3511296" y="3044952"/>
            <a:ext cx="4690872" cy="740664"/>
          </a:xfrm>
        </p:spPr>
        <p:txBody>
          <a:bodyPr rtlCol="0" anchor="ctr">
            <a:normAutofit/>
          </a:bodyPr>
          <a:lstStyle>
            <a:lvl1pPr marL="0" indent="0">
              <a:buNone/>
              <a:defRPr lang="en-US" sz="2400" kern="1200" smtClean="0">
                <a:solidFill>
                  <a:schemeClr val="tx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11" name="Title 10"/>
          <p:cNvSpPr>
            <a:spLocks noGrp="1"/>
          </p:cNvSpPr>
          <p:nvPr>
            <p:ph type="title"/>
          </p:nvPr>
        </p:nvSpPr>
        <p:spPr>
          <a:xfrm>
            <a:off x="457200" y="3813048"/>
            <a:ext cx="7772400" cy="1143000"/>
          </a:xfrm>
        </p:spPr>
        <p:txBody>
          <a:bodyPr rtlCol="0">
            <a:normAutofit/>
          </a:bodyPr>
          <a:lstStyle>
            <a:lvl1pPr algn="r" defTabSz="914400" rtl="0" eaLnBrk="1" latinLnBrk="0" hangingPunct="1">
              <a:spcBef>
                <a:spcPct val="0"/>
              </a:spcBef>
              <a:buNone/>
              <a:defRPr lang="en-US" sz="4400" kern="1200" smtClean="0">
                <a:solidFill>
                  <a:schemeClr val="tx2"/>
                </a:solidFill>
                <a:latin typeface="+mj-lt"/>
                <a:ea typeface="+mj-ea"/>
                <a:cs typeface="+mj-cs"/>
              </a:defRPr>
            </a:lvl1pPr>
          </a:lstStyle>
          <a:p>
            <a:r>
              <a:rPr lang="ko-KR" altLang="en-US"/>
              <a:t>마스터 제목 스타일 편집</a:t>
            </a:r>
            <a:endParaRPr lang="en-US"/>
          </a:p>
        </p:txBody>
      </p:sp>
      <p:sp>
        <p:nvSpPr>
          <p:cNvPr id="8" name="Date Placeholder 3"/>
          <p:cNvSpPr>
            <a:spLocks noGrp="1"/>
          </p:cNvSpPr>
          <p:nvPr>
            <p:ph type="dt" sz="half" idx="10"/>
          </p:nvPr>
        </p:nvSpPr>
        <p:spPr/>
        <p:txBody>
          <a:bodyPr/>
          <a:lstStyle>
            <a:lvl1pPr>
              <a:defRPr smtClean="0"/>
            </a:lvl1pPr>
          </a:lstStyle>
          <a:p>
            <a:pPr>
              <a:defRPr/>
            </a:pPr>
            <a:fld id="{1B7E5300-5FEE-4A5E-A343-57FF8E474C71}" type="datetimeFigureOut">
              <a:rPr lang="en-US" altLang="ko-KR"/>
              <a:pPr>
                <a:defRPr/>
              </a:pPr>
              <a:t>6/14/2017</a:t>
            </a:fld>
            <a:endParaRPr lang="en-US" altLang="ko-KR" dirty="0"/>
          </a:p>
        </p:txBody>
      </p:sp>
      <p:sp>
        <p:nvSpPr>
          <p:cNvPr id="9" name="Footer Placeholder 4"/>
          <p:cNvSpPr>
            <a:spLocks noGrp="1"/>
          </p:cNvSpPr>
          <p:nvPr>
            <p:ph type="ftr" sz="quarter" idx="11"/>
          </p:nvPr>
        </p:nvSpPr>
        <p:spPr/>
        <p:txBody>
          <a:bodyPr/>
          <a:lstStyle>
            <a:lvl1pPr>
              <a:defRPr smtClean="0"/>
            </a:lvl1pPr>
          </a:lstStyle>
          <a:p>
            <a:pPr>
              <a:defRPr/>
            </a:pPr>
            <a:endParaRPr lang="en-US" altLang="ko-KR" dirty="0"/>
          </a:p>
        </p:txBody>
      </p:sp>
      <p:sp>
        <p:nvSpPr>
          <p:cNvPr id="10" name="Slide Number Placeholder 5"/>
          <p:cNvSpPr>
            <a:spLocks noGrp="1"/>
          </p:cNvSpPr>
          <p:nvPr>
            <p:ph type="sldNum" sz="quarter" idx="12"/>
          </p:nvPr>
        </p:nvSpPr>
        <p:spPr/>
        <p:txBody>
          <a:bodyPr/>
          <a:lstStyle>
            <a:lvl1pPr>
              <a:defRPr smtClean="0"/>
            </a:lvl1pPr>
          </a:lstStyle>
          <a:p>
            <a:pPr>
              <a:defRPr/>
            </a:pPr>
            <a:fld id="{41FC7D83-25E0-4BB8-893B-9121833E225F}" type="slidenum">
              <a:rPr lang="en-US" altLang="ko-KR"/>
              <a:pPr>
                <a:defRPr/>
              </a:pPr>
              <a:t>‹#›</a:t>
            </a:fld>
            <a:endParaRPr lang="en-US" altLang="ko-KR" dirty="0"/>
          </a:p>
        </p:txBody>
      </p:sp>
    </p:spTree>
    <p:extLst>
      <p:ext uri="{BB962C8B-B14F-4D97-AF65-F5344CB8AC3E}">
        <p14:creationId xmlns:p14="http://schemas.microsoft.com/office/powerpoint/2010/main" val="40813517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a:p>
        </p:txBody>
      </p:sp>
      <p:sp>
        <p:nvSpPr>
          <p:cNvPr id="3" name="Content Placeholder 2"/>
          <p:cNvSpPr>
            <a:spLocks noGrp="1"/>
          </p:cNvSpPr>
          <p:nvPr>
            <p:ph sz="half" idx="1"/>
          </p:nvPr>
        </p:nvSpPr>
        <p:spPr>
          <a:xfrm>
            <a:off x="457200" y="1678025"/>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a:p>
        </p:txBody>
      </p:sp>
      <p:sp>
        <p:nvSpPr>
          <p:cNvPr id="4" name="Content Placeholder 3"/>
          <p:cNvSpPr>
            <a:spLocks noGrp="1"/>
          </p:cNvSpPr>
          <p:nvPr>
            <p:ph sz="half" idx="2"/>
          </p:nvPr>
        </p:nvSpPr>
        <p:spPr>
          <a:xfrm>
            <a:off x="4648200" y="1678025"/>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a:p>
        </p:txBody>
      </p:sp>
      <p:sp>
        <p:nvSpPr>
          <p:cNvPr id="5" name="Date Placeholder 3"/>
          <p:cNvSpPr>
            <a:spLocks noGrp="1"/>
          </p:cNvSpPr>
          <p:nvPr>
            <p:ph type="dt" sz="half" idx="10"/>
          </p:nvPr>
        </p:nvSpPr>
        <p:spPr/>
        <p:txBody>
          <a:bodyPr/>
          <a:lstStyle>
            <a:lvl1pPr>
              <a:defRPr/>
            </a:lvl1pPr>
          </a:lstStyle>
          <a:p>
            <a:pPr>
              <a:defRPr/>
            </a:pPr>
            <a:fld id="{203A0D28-13FA-49F2-8DFC-A972E295BFB1}" type="datetimeFigureOut">
              <a:rPr lang="en-US" altLang="ko-KR"/>
              <a:pPr>
                <a:defRPr/>
              </a:pPr>
              <a:t>6/14/2017</a:t>
            </a:fld>
            <a:endParaRPr lang="en-US" altLang="ko-KR" dirty="0"/>
          </a:p>
        </p:txBody>
      </p:sp>
      <p:sp>
        <p:nvSpPr>
          <p:cNvPr id="6" name="Footer Placeholder 4"/>
          <p:cNvSpPr>
            <a:spLocks noGrp="1"/>
          </p:cNvSpPr>
          <p:nvPr>
            <p:ph type="ftr" sz="quarter" idx="11"/>
          </p:nvPr>
        </p:nvSpPr>
        <p:spPr/>
        <p:txBody>
          <a:bodyPr/>
          <a:lstStyle>
            <a:lvl1pPr>
              <a:defRPr/>
            </a:lvl1pPr>
          </a:lstStyle>
          <a:p>
            <a:pPr>
              <a:defRPr/>
            </a:pPr>
            <a:endParaRPr lang="en-US" altLang="ko-KR" dirty="0"/>
          </a:p>
        </p:txBody>
      </p:sp>
      <p:sp>
        <p:nvSpPr>
          <p:cNvPr id="7" name="Slide Number Placeholder 5"/>
          <p:cNvSpPr>
            <a:spLocks noGrp="1"/>
          </p:cNvSpPr>
          <p:nvPr>
            <p:ph type="sldNum" sz="quarter" idx="12"/>
          </p:nvPr>
        </p:nvSpPr>
        <p:spPr/>
        <p:txBody>
          <a:bodyPr/>
          <a:lstStyle>
            <a:lvl1pPr>
              <a:defRPr/>
            </a:lvl1pPr>
          </a:lstStyle>
          <a:p>
            <a:pPr>
              <a:defRPr/>
            </a:pPr>
            <a:fld id="{9C847C2D-5FF0-490E-AF53-DD16BFEDBE16}" type="slidenum">
              <a:rPr lang="en-US" altLang="ko-KR"/>
              <a:pPr>
                <a:defRPr/>
              </a:pPr>
              <a:t>‹#›</a:t>
            </a:fld>
            <a:endParaRPr lang="en-US" altLang="ko-KR" dirty="0"/>
          </a:p>
        </p:txBody>
      </p:sp>
    </p:spTree>
    <p:extLst>
      <p:ext uri="{BB962C8B-B14F-4D97-AF65-F5344CB8AC3E}">
        <p14:creationId xmlns:p14="http://schemas.microsoft.com/office/powerpoint/2010/main" val="16206735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ko-KR" altLang="en-US"/>
              <a:t>마스터 제목 스타일 편집</a:t>
            </a:r>
            <a:endParaRPr lang="en-US"/>
          </a:p>
        </p:txBody>
      </p:sp>
      <p:sp>
        <p:nvSpPr>
          <p:cNvPr id="3" name="Text Placeholder 2"/>
          <p:cNvSpPr>
            <a:spLocks noGrp="1"/>
          </p:cNvSpPr>
          <p:nvPr>
            <p:ph type="body" idx="1"/>
          </p:nvPr>
        </p:nvSpPr>
        <p:spPr bwMode="gray">
          <a:xfrm>
            <a:off x="457200" y="1627632"/>
            <a:ext cx="4040188" cy="639762"/>
          </a:xfrm>
        </p:spPr>
        <p:txBody>
          <a:bodyPr rtlCol="0" anchor="b">
            <a:normAutofit/>
          </a:bodyPr>
          <a:lstStyle>
            <a:lvl1pPr marL="0" indent="0">
              <a:buNone/>
              <a:defRPr lang="en-US" sz="2400" b="1" kern="1200" cap="none" spc="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Content Placeholder 3"/>
          <p:cNvSpPr>
            <a:spLocks noGrp="1"/>
          </p:cNvSpPr>
          <p:nvPr>
            <p:ph sz="half" idx="2"/>
          </p:nvPr>
        </p:nvSpPr>
        <p:spPr>
          <a:xfrm>
            <a:off x="457200" y="2286000"/>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a:p>
        </p:txBody>
      </p:sp>
      <p:sp>
        <p:nvSpPr>
          <p:cNvPr id="5" name="Text Placeholder 4"/>
          <p:cNvSpPr>
            <a:spLocks noGrp="1"/>
          </p:cNvSpPr>
          <p:nvPr>
            <p:ph type="body" sz="quarter" idx="3"/>
          </p:nvPr>
        </p:nvSpPr>
        <p:spPr bwMode="gray">
          <a:xfrm>
            <a:off x="4645025" y="1627632"/>
            <a:ext cx="4041775" cy="639762"/>
          </a:xfrm>
        </p:spPr>
        <p:txBody>
          <a:bodyPr rtlCol="0" anchor="b">
            <a:normAutofit/>
          </a:bodyPr>
          <a:lstStyle>
            <a:lvl1pPr marL="0" indent="0">
              <a:buNone/>
              <a:defRPr lang="en-US" sz="2400" b="1" kern="1200" cap="none" spc="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Content Placeholder 5"/>
          <p:cNvSpPr>
            <a:spLocks noGrp="1"/>
          </p:cNvSpPr>
          <p:nvPr>
            <p:ph sz="quarter" idx="4"/>
          </p:nvPr>
        </p:nvSpPr>
        <p:spPr>
          <a:xfrm>
            <a:off x="4645025" y="2286000"/>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a:p>
        </p:txBody>
      </p:sp>
      <p:sp>
        <p:nvSpPr>
          <p:cNvPr id="7" name="Date Placeholder 3"/>
          <p:cNvSpPr>
            <a:spLocks noGrp="1"/>
          </p:cNvSpPr>
          <p:nvPr>
            <p:ph type="dt" sz="half" idx="10"/>
          </p:nvPr>
        </p:nvSpPr>
        <p:spPr/>
        <p:txBody>
          <a:bodyPr/>
          <a:lstStyle>
            <a:lvl1pPr>
              <a:defRPr/>
            </a:lvl1pPr>
          </a:lstStyle>
          <a:p>
            <a:pPr>
              <a:defRPr/>
            </a:pPr>
            <a:fld id="{CED8CA30-1FB4-4EC0-BB50-92688CDEA103}" type="datetimeFigureOut">
              <a:rPr lang="en-US" altLang="ko-KR"/>
              <a:pPr>
                <a:defRPr/>
              </a:pPr>
              <a:t>6/14/2017</a:t>
            </a:fld>
            <a:endParaRPr lang="en-US" altLang="ko-KR" dirty="0"/>
          </a:p>
        </p:txBody>
      </p:sp>
      <p:sp>
        <p:nvSpPr>
          <p:cNvPr id="8" name="Footer Placeholder 4"/>
          <p:cNvSpPr>
            <a:spLocks noGrp="1"/>
          </p:cNvSpPr>
          <p:nvPr>
            <p:ph type="ftr" sz="quarter" idx="11"/>
          </p:nvPr>
        </p:nvSpPr>
        <p:spPr/>
        <p:txBody>
          <a:bodyPr/>
          <a:lstStyle>
            <a:lvl1pPr>
              <a:defRPr/>
            </a:lvl1pPr>
          </a:lstStyle>
          <a:p>
            <a:pPr>
              <a:defRPr/>
            </a:pPr>
            <a:endParaRPr lang="en-US" altLang="ko-KR" dirty="0"/>
          </a:p>
        </p:txBody>
      </p:sp>
      <p:sp>
        <p:nvSpPr>
          <p:cNvPr id="9" name="Slide Number Placeholder 5"/>
          <p:cNvSpPr>
            <a:spLocks noGrp="1"/>
          </p:cNvSpPr>
          <p:nvPr>
            <p:ph type="sldNum" sz="quarter" idx="12"/>
          </p:nvPr>
        </p:nvSpPr>
        <p:spPr/>
        <p:txBody>
          <a:bodyPr/>
          <a:lstStyle>
            <a:lvl1pPr>
              <a:defRPr/>
            </a:lvl1pPr>
          </a:lstStyle>
          <a:p>
            <a:pPr>
              <a:defRPr/>
            </a:pPr>
            <a:fld id="{D8D50927-0A0A-4892-8044-5326362313B3}" type="slidenum">
              <a:rPr lang="en-US" altLang="ko-KR"/>
              <a:pPr>
                <a:defRPr/>
              </a:pPr>
              <a:t>‹#›</a:t>
            </a:fld>
            <a:endParaRPr lang="en-US" altLang="ko-KR" dirty="0"/>
          </a:p>
        </p:txBody>
      </p:sp>
    </p:spTree>
    <p:extLst>
      <p:ext uri="{BB962C8B-B14F-4D97-AF65-F5344CB8AC3E}">
        <p14:creationId xmlns:p14="http://schemas.microsoft.com/office/powerpoint/2010/main" val="27839580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제목만">
    <p:spTree>
      <p:nvGrpSpPr>
        <p:cNvPr id="1" name=""/>
        <p:cNvGrpSpPr/>
        <p:nvPr/>
      </p:nvGrpSpPr>
      <p:grpSpPr>
        <a:xfrm>
          <a:off x="0" y="0"/>
          <a:ext cx="0" cy="0"/>
          <a:chOff x="0" y="0"/>
          <a:chExt cx="0" cy="0"/>
        </a:xfrm>
      </p:grpSpPr>
      <p:sp>
        <p:nvSpPr>
          <p:cNvPr id="3" name="Rectangle 5"/>
          <p:cNvSpPr/>
          <p:nvPr userDrawn="1"/>
        </p:nvSpPr>
        <p:spPr>
          <a:xfrm>
            <a:off x="0" y="6500813"/>
            <a:ext cx="9144000" cy="357187"/>
          </a:xfrm>
          <a:prstGeom prst="rect">
            <a:avLst/>
          </a:prstGeom>
          <a:solidFill>
            <a:schemeClr val="accent6">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dirty="0">
              <a:solidFill>
                <a:srgbClr val="FFFFFF"/>
              </a:solidFill>
              <a:ea typeface="굴림" charset="-127"/>
            </a:endParaRPr>
          </a:p>
        </p:txBody>
      </p:sp>
      <p:sp>
        <p:nvSpPr>
          <p:cNvPr id="4" name="Rectangle 6"/>
          <p:cNvSpPr/>
          <p:nvPr userDrawn="1"/>
        </p:nvSpPr>
        <p:spPr bwMode="gray">
          <a:xfrm>
            <a:off x="0" y="0"/>
            <a:ext cx="9144000" cy="301625"/>
          </a:xfrm>
          <a:prstGeom prst="rect">
            <a:avLst/>
          </a:prstGeom>
          <a:solidFill>
            <a:schemeClr val="accent5">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dirty="0">
              <a:solidFill>
                <a:srgbClr val="FFFFFF"/>
              </a:solidFill>
              <a:ea typeface="굴림" charset="-127"/>
            </a:endParaRPr>
          </a:p>
        </p:txBody>
      </p:sp>
      <p:sp>
        <p:nvSpPr>
          <p:cNvPr id="5" name="Rectangle 7"/>
          <p:cNvSpPr/>
          <p:nvPr userDrawn="1"/>
        </p:nvSpPr>
        <p:spPr bwMode="gray">
          <a:xfrm>
            <a:off x="0" y="0"/>
            <a:ext cx="2432050" cy="530225"/>
          </a:xfrm>
          <a:prstGeom prst="rect">
            <a:avLst/>
          </a:prstGeom>
          <a:solidFill>
            <a:schemeClr val="accent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dirty="0">
              <a:solidFill>
                <a:srgbClr val="FFFFFF"/>
              </a:solidFill>
              <a:ea typeface="굴림" charset="-127"/>
            </a:endParaRPr>
          </a:p>
        </p:txBody>
      </p:sp>
      <p:sp>
        <p:nvSpPr>
          <p:cNvPr id="6" name="Rectangle 8"/>
          <p:cNvSpPr/>
          <p:nvPr userDrawn="1"/>
        </p:nvSpPr>
        <p:spPr bwMode="gray">
          <a:xfrm>
            <a:off x="1427163" y="0"/>
            <a:ext cx="1571625" cy="438150"/>
          </a:xfrm>
          <a:prstGeom prst="rect">
            <a:avLst/>
          </a:prstGeom>
          <a:solidFill>
            <a:schemeClr val="accent6">
              <a:lumMod val="60000"/>
              <a:lumOff val="4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dirty="0">
              <a:solidFill>
                <a:srgbClr val="FFFFFF"/>
              </a:solidFill>
              <a:ea typeface="굴림" charset="-127"/>
            </a:endParaRPr>
          </a:p>
        </p:txBody>
      </p:sp>
      <p:sp>
        <p:nvSpPr>
          <p:cNvPr id="2" name="Title 1"/>
          <p:cNvSpPr>
            <a:spLocks noGrp="1"/>
          </p:cNvSpPr>
          <p:nvPr>
            <p:ph type="title"/>
          </p:nvPr>
        </p:nvSpPr>
        <p:spPr/>
        <p:txBody>
          <a:bodyPr rtlCol="0">
            <a:normAutofit/>
          </a:bodyPr>
          <a:lstStyle>
            <a:lvl1pPr algn="ctr" defTabSz="914400" rtl="0" eaLnBrk="1" latinLnBrk="0" hangingPunct="1">
              <a:spcBef>
                <a:spcPct val="0"/>
              </a:spcBef>
              <a:buNone/>
              <a:defRPr lang="en-US" sz="4400" kern="1200" smtClean="0">
                <a:solidFill>
                  <a:schemeClr val="tx2"/>
                </a:solidFill>
                <a:latin typeface="+mj-lt"/>
                <a:ea typeface="+mj-ea"/>
                <a:cs typeface="+mj-cs"/>
              </a:defRPr>
            </a:lvl1pPr>
          </a:lstStyle>
          <a:p>
            <a:r>
              <a:rPr lang="ko-KR" altLang="en-US"/>
              <a:t>마스터 제목 스타일 편집</a:t>
            </a:r>
            <a:endParaRPr lang="en-US"/>
          </a:p>
        </p:txBody>
      </p:sp>
      <p:sp>
        <p:nvSpPr>
          <p:cNvPr id="7" name="Date Placeholder 2"/>
          <p:cNvSpPr>
            <a:spLocks noGrp="1"/>
          </p:cNvSpPr>
          <p:nvPr>
            <p:ph type="dt" sz="half" idx="10"/>
          </p:nvPr>
        </p:nvSpPr>
        <p:spPr/>
        <p:txBody>
          <a:bodyPr/>
          <a:lstStyle>
            <a:lvl1pPr>
              <a:defRPr smtClean="0"/>
            </a:lvl1pPr>
          </a:lstStyle>
          <a:p>
            <a:pPr>
              <a:defRPr/>
            </a:pPr>
            <a:fld id="{0BC95FE4-E7E8-4BAD-9D51-3FA36E3B038A}" type="datetimeFigureOut">
              <a:rPr lang="en-US" altLang="ko-KR"/>
              <a:pPr>
                <a:defRPr/>
              </a:pPr>
              <a:t>6/14/2017</a:t>
            </a:fld>
            <a:endParaRPr lang="en-US" altLang="ko-KR" dirty="0"/>
          </a:p>
        </p:txBody>
      </p:sp>
      <p:sp>
        <p:nvSpPr>
          <p:cNvPr id="8" name="Footer Placeholder 3"/>
          <p:cNvSpPr>
            <a:spLocks noGrp="1"/>
          </p:cNvSpPr>
          <p:nvPr>
            <p:ph type="ftr" sz="quarter" idx="11"/>
          </p:nvPr>
        </p:nvSpPr>
        <p:spPr/>
        <p:txBody>
          <a:bodyPr/>
          <a:lstStyle>
            <a:lvl1pPr>
              <a:defRPr smtClean="0"/>
            </a:lvl1pPr>
          </a:lstStyle>
          <a:p>
            <a:pPr>
              <a:defRPr/>
            </a:pPr>
            <a:endParaRPr lang="en-US" altLang="ko-KR" dirty="0"/>
          </a:p>
        </p:txBody>
      </p:sp>
      <p:sp>
        <p:nvSpPr>
          <p:cNvPr id="9" name="Slide Number Placeholder 4"/>
          <p:cNvSpPr>
            <a:spLocks noGrp="1"/>
          </p:cNvSpPr>
          <p:nvPr>
            <p:ph type="sldNum" sz="quarter" idx="12"/>
          </p:nvPr>
        </p:nvSpPr>
        <p:spPr/>
        <p:txBody>
          <a:bodyPr/>
          <a:lstStyle>
            <a:lvl1pPr>
              <a:defRPr smtClean="0"/>
            </a:lvl1pPr>
          </a:lstStyle>
          <a:p>
            <a:pPr>
              <a:defRPr/>
            </a:pPr>
            <a:fld id="{02C5D31F-F50C-4C69-AE3B-672DD7464E10}" type="slidenum">
              <a:rPr lang="en-US" altLang="ko-KR"/>
              <a:pPr>
                <a:defRPr/>
              </a:pPr>
              <a:t>‹#›</a:t>
            </a:fld>
            <a:endParaRPr lang="en-US" altLang="ko-KR" dirty="0"/>
          </a:p>
        </p:txBody>
      </p:sp>
    </p:spTree>
    <p:extLst>
      <p:ext uri="{BB962C8B-B14F-4D97-AF65-F5344CB8AC3E}">
        <p14:creationId xmlns:p14="http://schemas.microsoft.com/office/powerpoint/2010/main" val="1960084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빈 화면">
    <p:spTree>
      <p:nvGrpSpPr>
        <p:cNvPr id="1" name=""/>
        <p:cNvGrpSpPr/>
        <p:nvPr/>
      </p:nvGrpSpPr>
      <p:grpSpPr>
        <a:xfrm>
          <a:off x="0" y="0"/>
          <a:ext cx="0" cy="0"/>
          <a:chOff x="0" y="0"/>
          <a:chExt cx="0" cy="0"/>
        </a:xfrm>
      </p:grpSpPr>
      <p:sp>
        <p:nvSpPr>
          <p:cNvPr id="2" name="Rectangle 10"/>
          <p:cNvSpPr/>
          <p:nvPr userDrawn="1"/>
        </p:nvSpPr>
        <p:spPr bwMode="gray">
          <a:xfrm>
            <a:off x="0" y="6500813"/>
            <a:ext cx="9144000" cy="357187"/>
          </a:xfrm>
          <a:prstGeom prst="rect">
            <a:avLst/>
          </a:prstGeom>
          <a:solidFill>
            <a:schemeClr val="accent6">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dirty="0">
              <a:solidFill>
                <a:srgbClr val="FFFFFF"/>
              </a:solidFill>
              <a:ea typeface="굴림" charset="-127"/>
            </a:endParaRPr>
          </a:p>
        </p:txBody>
      </p:sp>
      <p:sp>
        <p:nvSpPr>
          <p:cNvPr id="3" name="Rectangle 11"/>
          <p:cNvSpPr/>
          <p:nvPr userDrawn="1"/>
        </p:nvSpPr>
        <p:spPr bwMode="gray">
          <a:xfrm>
            <a:off x="0" y="0"/>
            <a:ext cx="9144000" cy="301625"/>
          </a:xfrm>
          <a:prstGeom prst="rect">
            <a:avLst/>
          </a:prstGeom>
          <a:solidFill>
            <a:schemeClr val="accent5">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dirty="0">
              <a:solidFill>
                <a:srgbClr val="FFFFFF"/>
              </a:solidFill>
              <a:ea typeface="굴림" charset="-127"/>
            </a:endParaRPr>
          </a:p>
        </p:txBody>
      </p:sp>
      <p:sp>
        <p:nvSpPr>
          <p:cNvPr id="4" name="Rectangle 12"/>
          <p:cNvSpPr/>
          <p:nvPr userDrawn="1"/>
        </p:nvSpPr>
        <p:spPr bwMode="gray">
          <a:xfrm>
            <a:off x="0" y="0"/>
            <a:ext cx="301625" cy="6858000"/>
          </a:xfrm>
          <a:prstGeom prst="rect">
            <a:avLst/>
          </a:prstGeom>
          <a:solidFill>
            <a:srgbClr val="9BBB59">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dirty="0">
              <a:solidFill>
                <a:srgbClr val="FFFFFF"/>
              </a:solidFill>
              <a:ea typeface="굴림" charset="-127"/>
            </a:endParaRPr>
          </a:p>
        </p:txBody>
      </p:sp>
      <p:sp>
        <p:nvSpPr>
          <p:cNvPr id="5" name="Rectangle 13"/>
          <p:cNvSpPr/>
          <p:nvPr userDrawn="1"/>
        </p:nvSpPr>
        <p:spPr bwMode="gray">
          <a:xfrm>
            <a:off x="0" y="0"/>
            <a:ext cx="2432050" cy="530225"/>
          </a:xfrm>
          <a:prstGeom prst="rect">
            <a:avLst/>
          </a:prstGeom>
          <a:solidFill>
            <a:schemeClr val="accent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dirty="0">
              <a:solidFill>
                <a:srgbClr val="FFFFFF"/>
              </a:solidFill>
              <a:ea typeface="굴림" charset="-127"/>
            </a:endParaRPr>
          </a:p>
        </p:txBody>
      </p:sp>
      <p:sp>
        <p:nvSpPr>
          <p:cNvPr id="6" name="Rectangle 14"/>
          <p:cNvSpPr/>
          <p:nvPr userDrawn="1"/>
        </p:nvSpPr>
        <p:spPr bwMode="gray">
          <a:xfrm>
            <a:off x="1427163" y="0"/>
            <a:ext cx="1571625" cy="438150"/>
          </a:xfrm>
          <a:prstGeom prst="rect">
            <a:avLst/>
          </a:prstGeom>
          <a:solidFill>
            <a:schemeClr val="accent6">
              <a:lumMod val="60000"/>
              <a:lumOff val="4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dirty="0">
              <a:solidFill>
                <a:srgbClr val="FFFFFF"/>
              </a:solidFill>
              <a:ea typeface="굴림" charset="-127"/>
            </a:endParaRPr>
          </a:p>
        </p:txBody>
      </p:sp>
      <p:sp>
        <p:nvSpPr>
          <p:cNvPr id="7" name="Rectangle 15"/>
          <p:cNvSpPr/>
          <p:nvPr userDrawn="1"/>
        </p:nvSpPr>
        <p:spPr bwMode="gray">
          <a:xfrm>
            <a:off x="8842375" y="0"/>
            <a:ext cx="301625" cy="6858000"/>
          </a:xfrm>
          <a:prstGeom prst="rect">
            <a:avLst/>
          </a:prstGeom>
          <a:solidFill>
            <a:srgbClr val="9BBB59">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dirty="0">
              <a:solidFill>
                <a:srgbClr val="FFFFFF"/>
              </a:solidFill>
              <a:ea typeface="굴림" charset="-127"/>
            </a:endParaRPr>
          </a:p>
        </p:txBody>
      </p:sp>
      <p:sp>
        <p:nvSpPr>
          <p:cNvPr id="8" name="Date Placeholder 1"/>
          <p:cNvSpPr>
            <a:spLocks noGrp="1"/>
          </p:cNvSpPr>
          <p:nvPr>
            <p:ph type="dt" sz="half" idx="10"/>
          </p:nvPr>
        </p:nvSpPr>
        <p:spPr/>
        <p:txBody>
          <a:bodyPr/>
          <a:lstStyle>
            <a:lvl1pPr>
              <a:defRPr smtClean="0"/>
            </a:lvl1pPr>
          </a:lstStyle>
          <a:p>
            <a:pPr>
              <a:defRPr/>
            </a:pPr>
            <a:fld id="{7DBA2287-A19B-43DB-AC94-A6E013692543}" type="datetimeFigureOut">
              <a:rPr lang="en-US" altLang="ko-KR"/>
              <a:pPr>
                <a:defRPr/>
              </a:pPr>
              <a:t>6/14/2017</a:t>
            </a:fld>
            <a:endParaRPr lang="en-US" altLang="ko-KR" dirty="0"/>
          </a:p>
        </p:txBody>
      </p:sp>
      <p:sp>
        <p:nvSpPr>
          <p:cNvPr id="9" name="Footer Placeholder 2"/>
          <p:cNvSpPr>
            <a:spLocks noGrp="1"/>
          </p:cNvSpPr>
          <p:nvPr>
            <p:ph type="ftr" sz="quarter" idx="11"/>
          </p:nvPr>
        </p:nvSpPr>
        <p:spPr/>
        <p:txBody>
          <a:bodyPr/>
          <a:lstStyle>
            <a:lvl1pPr>
              <a:defRPr smtClean="0"/>
            </a:lvl1pPr>
          </a:lstStyle>
          <a:p>
            <a:pPr>
              <a:defRPr/>
            </a:pPr>
            <a:endParaRPr lang="en-US" altLang="ko-KR" dirty="0"/>
          </a:p>
        </p:txBody>
      </p:sp>
      <p:sp>
        <p:nvSpPr>
          <p:cNvPr id="10" name="Slide Number Placeholder 3"/>
          <p:cNvSpPr>
            <a:spLocks noGrp="1"/>
          </p:cNvSpPr>
          <p:nvPr>
            <p:ph type="sldNum" sz="quarter" idx="12"/>
          </p:nvPr>
        </p:nvSpPr>
        <p:spPr/>
        <p:txBody>
          <a:bodyPr/>
          <a:lstStyle>
            <a:lvl1pPr>
              <a:defRPr smtClean="0"/>
            </a:lvl1pPr>
          </a:lstStyle>
          <a:p>
            <a:pPr>
              <a:defRPr/>
            </a:pPr>
            <a:fld id="{F15E7A1E-8363-419C-A981-4E49ED8C7583}" type="slidenum">
              <a:rPr lang="en-US" altLang="ko-KR"/>
              <a:pPr>
                <a:defRPr/>
              </a:pPr>
              <a:t>‹#›</a:t>
            </a:fld>
            <a:endParaRPr lang="en-US" altLang="ko-KR" dirty="0"/>
          </a:p>
        </p:txBody>
      </p:sp>
    </p:spTree>
    <p:extLst>
      <p:ext uri="{BB962C8B-B14F-4D97-AF65-F5344CB8AC3E}">
        <p14:creationId xmlns:p14="http://schemas.microsoft.com/office/powerpoint/2010/main" val="30071966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캡션 있는 콘텐츠">
    <p:spTree>
      <p:nvGrpSpPr>
        <p:cNvPr id="1" name=""/>
        <p:cNvGrpSpPr/>
        <p:nvPr/>
      </p:nvGrpSpPr>
      <p:grpSpPr>
        <a:xfrm>
          <a:off x="0" y="0"/>
          <a:ext cx="0" cy="0"/>
          <a:chOff x="0" y="0"/>
          <a:chExt cx="0" cy="0"/>
        </a:xfrm>
      </p:grpSpPr>
      <p:sp>
        <p:nvSpPr>
          <p:cNvPr id="2" name="Title 1"/>
          <p:cNvSpPr>
            <a:spLocks noGrp="1"/>
          </p:cNvSpPr>
          <p:nvPr>
            <p:ph type="title"/>
          </p:nvPr>
        </p:nvSpPr>
        <p:spPr>
          <a:xfrm>
            <a:off x="457199" y="548640"/>
            <a:ext cx="7699248" cy="932688"/>
          </a:xfrm>
        </p:spPr>
        <p:txBody>
          <a:bodyPr rtlCol="0">
            <a:normAutofit/>
          </a:bodyPr>
          <a:lstStyle>
            <a:lvl1pPr algn="l" defTabSz="914400" rtl="0" eaLnBrk="1" latinLnBrk="0" hangingPunct="1">
              <a:spcBef>
                <a:spcPct val="0"/>
              </a:spcBef>
              <a:buNone/>
              <a:defRPr lang="en-US" sz="3200" b="1" kern="1200" smtClean="0">
                <a:solidFill>
                  <a:schemeClr val="tx2"/>
                </a:solidFill>
                <a:latin typeface="+mj-lt"/>
                <a:ea typeface="+mj-ea"/>
                <a:cs typeface="+mj-cs"/>
              </a:defRPr>
            </a:lvl1pPr>
          </a:lstStyle>
          <a:p>
            <a:r>
              <a:rPr lang="ko-KR" altLang="en-US"/>
              <a:t>마스터 제목 스타일 편집</a:t>
            </a:r>
            <a:endParaRPr lang="en-US"/>
          </a:p>
        </p:txBody>
      </p:sp>
      <p:sp>
        <p:nvSpPr>
          <p:cNvPr id="4" name="Text Placeholder 3"/>
          <p:cNvSpPr>
            <a:spLocks noGrp="1"/>
          </p:cNvSpPr>
          <p:nvPr>
            <p:ph type="body" sz="half" idx="2"/>
          </p:nvPr>
        </p:nvSpPr>
        <p:spPr>
          <a:xfrm>
            <a:off x="5330952" y="1645920"/>
            <a:ext cx="2816352" cy="4480560"/>
          </a:xfrm>
        </p:spPr>
        <p:txBody>
          <a:bodyPr rtlCol="0">
            <a:normAutofit/>
          </a:bodyPr>
          <a:lstStyle>
            <a:lvl1pPr marL="0" indent="0">
              <a:buNone/>
              <a:defRPr lang="en-US" sz="1400" kern="1200" smtClean="0">
                <a:solidFill>
                  <a:schemeClr val="tx1"/>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9" name="Content Placeholder 8"/>
          <p:cNvSpPr>
            <a:spLocks noGrp="1"/>
          </p:cNvSpPr>
          <p:nvPr>
            <p:ph sz="quarter" idx="13"/>
          </p:nvPr>
        </p:nvSpPr>
        <p:spPr>
          <a:xfrm>
            <a:off x="457200" y="1645920"/>
            <a:ext cx="4800600" cy="4480560"/>
          </a:xfr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a:p>
        </p:txBody>
      </p:sp>
      <p:sp>
        <p:nvSpPr>
          <p:cNvPr id="5" name="Date Placeholder 3"/>
          <p:cNvSpPr>
            <a:spLocks noGrp="1"/>
          </p:cNvSpPr>
          <p:nvPr>
            <p:ph type="dt" sz="half" idx="14"/>
          </p:nvPr>
        </p:nvSpPr>
        <p:spPr/>
        <p:txBody>
          <a:bodyPr/>
          <a:lstStyle>
            <a:lvl1pPr>
              <a:defRPr/>
            </a:lvl1pPr>
          </a:lstStyle>
          <a:p>
            <a:pPr>
              <a:defRPr/>
            </a:pPr>
            <a:fld id="{3E20CAA7-E52F-4B75-89F8-22124F4CDC38}" type="datetimeFigureOut">
              <a:rPr lang="en-US" altLang="ko-KR"/>
              <a:pPr>
                <a:defRPr/>
              </a:pPr>
              <a:t>6/14/2017</a:t>
            </a:fld>
            <a:endParaRPr lang="en-US" altLang="ko-KR" dirty="0"/>
          </a:p>
        </p:txBody>
      </p:sp>
      <p:sp>
        <p:nvSpPr>
          <p:cNvPr id="6" name="Footer Placeholder 4"/>
          <p:cNvSpPr>
            <a:spLocks noGrp="1"/>
          </p:cNvSpPr>
          <p:nvPr>
            <p:ph type="ftr" sz="quarter" idx="15"/>
          </p:nvPr>
        </p:nvSpPr>
        <p:spPr/>
        <p:txBody>
          <a:bodyPr/>
          <a:lstStyle>
            <a:lvl1pPr>
              <a:defRPr/>
            </a:lvl1pPr>
          </a:lstStyle>
          <a:p>
            <a:pPr>
              <a:defRPr/>
            </a:pPr>
            <a:endParaRPr lang="en-US" altLang="ko-KR" dirty="0"/>
          </a:p>
        </p:txBody>
      </p:sp>
      <p:sp>
        <p:nvSpPr>
          <p:cNvPr id="7" name="Slide Number Placeholder 5"/>
          <p:cNvSpPr>
            <a:spLocks noGrp="1"/>
          </p:cNvSpPr>
          <p:nvPr>
            <p:ph type="sldNum" sz="quarter" idx="16"/>
          </p:nvPr>
        </p:nvSpPr>
        <p:spPr/>
        <p:txBody>
          <a:bodyPr/>
          <a:lstStyle>
            <a:lvl1pPr>
              <a:defRPr/>
            </a:lvl1pPr>
          </a:lstStyle>
          <a:p>
            <a:pPr>
              <a:defRPr/>
            </a:pPr>
            <a:fld id="{ACA391DD-18A5-4F6A-BA57-CAFDE3958CF2}" type="slidenum">
              <a:rPr lang="en-US" altLang="ko-KR"/>
              <a:pPr>
                <a:defRPr/>
              </a:pPr>
              <a:t>‹#›</a:t>
            </a:fld>
            <a:endParaRPr lang="en-US" altLang="ko-KR" dirty="0"/>
          </a:p>
        </p:txBody>
      </p:sp>
    </p:spTree>
    <p:extLst>
      <p:ext uri="{BB962C8B-B14F-4D97-AF65-F5344CB8AC3E}">
        <p14:creationId xmlns:p14="http://schemas.microsoft.com/office/powerpoint/2010/main" val="20808615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Title 1"/>
          <p:cNvSpPr>
            <a:spLocks noGrp="1"/>
          </p:cNvSpPr>
          <p:nvPr>
            <p:ph type="title"/>
          </p:nvPr>
        </p:nvSpPr>
        <p:spPr>
          <a:xfrm>
            <a:off x="1801368" y="658368"/>
            <a:ext cx="5486400" cy="822960"/>
          </a:xfrm>
        </p:spPr>
        <p:txBody>
          <a:bodyPr rtlCol="0" anchor="b">
            <a:normAutofit/>
          </a:bodyPr>
          <a:lstStyle>
            <a:lvl1pPr algn="ctr" defTabSz="914400" rtl="0" eaLnBrk="1" latinLnBrk="0" hangingPunct="1">
              <a:spcBef>
                <a:spcPct val="0"/>
              </a:spcBef>
              <a:buNone/>
              <a:defRPr lang="en-US" sz="2800" b="1" kern="1200" smtClean="0">
                <a:solidFill>
                  <a:schemeClr val="tx2"/>
                </a:solidFill>
                <a:latin typeface="+mj-lt"/>
                <a:ea typeface="+mj-ea"/>
                <a:cs typeface="+mj-cs"/>
              </a:defRPr>
            </a:lvl1pPr>
          </a:lstStyle>
          <a:p>
            <a:r>
              <a:rPr lang="ko-KR" altLang="en-US"/>
              <a:t>마스터 제목 스타일 편집</a:t>
            </a:r>
            <a:endParaRPr lang="en-US"/>
          </a:p>
        </p:txBody>
      </p:sp>
      <p:sp>
        <p:nvSpPr>
          <p:cNvPr id="3" name="Picture Placeholder 2"/>
          <p:cNvSpPr>
            <a:spLocks noGrp="1"/>
          </p:cNvSpPr>
          <p:nvPr>
            <p:ph type="pic" idx="1"/>
          </p:nvPr>
        </p:nvSpPr>
        <p:spPr bwMode="gray">
          <a:xfrm>
            <a:off x="1792224" y="1618488"/>
            <a:ext cx="5486400" cy="3639312"/>
          </a:xfrm>
          <a:solidFill>
            <a:srgbClr val="F8F8F8"/>
          </a:solidFill>
          <a:ln w="76200" cmpd="sng">
            <a:solidFill>
              <a:srgbClr val="FFFFFF"/>
            </a:solidFill>
          </a:ln>
          <a:effectLst>
            <a:outerShdw blurRad="50800" dist="38100" dir="5400000" algn="t" rotWithShape="0">
              <a:prstClr val="black">
                <a:alpha val="40000"/>
              </a:prstClr>
            </a:outerShdw>
          </a:effectLst>
        </p:spPr>
        <p:txBody>
          <a:bodyPr rtlCol="0">
            <a:normAutofit/>
          </a:bodyPr>
          <a:lstStyle>
            <a:lvl1pPr marL="0" indent="0" algn="l" defTabSz="914400" rtl="0" eaLnBrk="1" latinLnBrk="0" hangingPunct="1">
              <a:spcBef>
                <a:spcPct val="20000"/>
              </a:spcBef>
              <a:buClr>
                <a:schemeClr val="accent1"/>
              </a:buClr>
              <a:buSzPct val="90000"/>
              <a:buFont typeface="Wingdings 3" pitchFamily="18" charset="2"/>
              <a:buNone/>
              <a:defRPr lang="en-US" sz="3200" kern="1200" smtClean="0">
                <a:solidFill>
                  <a:schemeClr val="tx1"/>
                </a:solidFill>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ko-KR" altLang="en-US" noProof="0" dirty="0"/>
              <a:t>그림을 추가하려면 아이콘을 클릭하십시오</a:t>
            </a:r>
            <a:endParaRPr lang="en-US" noProof="0" dirty="0"/>
          </a:p>
        </p:txBody>
      </p:sp>
      <p:sp>
        <p:nvSpPr>
          <p:cNvPr id="4" name="Text Placeholder 3"/>
          <p:cNvSpPr>
            <a:spLocks noGrp="1"/>
          </p:cNvSpPr>
          <p:nvPr>
            <p:ph type="body" sz="half" idx="2"/>
          </p:nvPr>
        </p:nvSpPr>
        <p:spPr>
          <a:xfrm>
            <a:off x="1792224" y="5413248"/>
            <a:ext cx="5486400" cy="98755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Date Placeholder 3"/>
          <p:cNvSpPr>
            <a:spLocks noGrp="1"/>
          </p:cNvSpPr>
          <p:nvPr>
            <p:ph type="dt" sz="half" idx="10"/>
          </p:nvPr>
        </p:nvSpPr>
        <p:spPr/>
        <p:txBody>
          <a:bodyPr/>
          <a:lstStyle>
            <a:lvl1pPr>
              <a:defRPr/>
            </a:lvl1pPr>
          </a:lstStyle>
          <a:p>
            <a:pPr>
              <a:defRPr/>
            </a:pPr>
            <a:fld id="{3CFE69F5-B7FA-4AC0-AF69-0F71DCC38AF2}" type="datetimeFigureOut">
              <a:rPr lang="en-US" altLang="ko-KR"/>
              <a:pPr>
                <a:defRPr/>
              </a:pPr>
              <a:t>6/14/2017</a:t>
            </a:fld>
            <a:endParaRPr lang="en-US" altLang="ko-KR" dirty="0"/>
          </a:p>
        </p:txBody>
      </p:sp>
      <p:sp>
        <p:nvSpPr>
          <p:cNvPr id="6" name="Footer Placeholder 4"/>
          <p:cNvSpPr>
            <a:spLocks noGrp="1"/>
          </p:cNvSpPr>
          <p:nvPr>
            <p:ph type="ftr" sz="quarter" idx="11"/>
          </p:nvPr>
        </p:nvSpPr>
        <p:spPr/>
        <p:txBody>
          <a:bodyPr/>
          <a:lstStyle>
            <a:lvl1pPr>
              <a:defRPr/>
            </a:lvl1pPr>
          </a:lstStyle>
          <a:p>
            <a:pPr>
              <a:defRPr/>
            </a:pPr>
            <a:endParaRPr lang="en-US" altLang="ko-KR" dirty="0"/>
          </a:p>
        </p:txBody>
      </p:sp>
      <p:sp>
        <p:nvSpPr>
          <p:cNvPr id="7" name="Slide Number Placeholder 5"/>
          <p:cNvSpPr>
            <a:spLocks noGrp="1"/>
          </p:cNvSpPr>
          <p:nvPr>
            <p:ph type="sldNum" sz="quarter" idx="12"/>
          </p:nvPr>
        </p:nvSpPr>
        <p:spPr/>
        <p:txBody>
          <a:bodyPr/>
          <a:lstStyle>
            <a:lvl1pPr>
              <a:defRPr/>
            </a:lvl1pPr>
          </a:lstStyle>
          <a:p>
            <a:pPr>
              <a:defRPr/>
            </a:pPr>
            <a:fld id="{AB48E20E-5F6B-4A91-A3CF-81E1147DAAB2}" type="slidenum">
              <a:rPr lang="en-US" altLang="ko-KR"/>
              <a:pPr>
                <a:defRPr/>
              </a:pPr>
              <a:t>‹#›</a:t>
            </a:fld>
            <a:endParaRPr lang="en-US" altLang="ko-KR" dirty="0"/>
          </a:p>
        </p:txBody>
      </p:sp>
    </p:spTree>
    <p:extLst>
      <p:ext uri="{BB962C8B-B14F-4D97-AF65-F5344CB8AC3E}">
        <p14:creationId xmlns:p14="http://schemas.microsoft.com/office/powerpoint/2010/main" val="5413969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bwMode="gray">
          <a:xfrm>
            <a:off x="0" y="401638"/>
            <a:ext cx="8686800" cy="1098550"/>
          </a:xfrm>
          <a:prstGeom prst="rect">
            <a:avLst/>
          </a:prstGeom>
          <a:solidFill>
            <a:schemeClr val="tx2">
              <a:lumMod val="40000"/>
              <a:lumOff val="6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dirty="0">
              <a:solidFill>
                <a:srgbClr val="FFFFFF"/>
              </a:solidFill>
              <a:ea typeface="굴림" charset="-127"/>
            </a:endParaRPr>
          </a:p>
        </p:txBody>
      </p:sp>
      <p:sp>
        <p:nvSpPr>
          <p:cNvPr id="8" name="Rectangle 7"/>
          <p:cNvSpPr/>
          <p:nvPr/>
        </p:nvSpPr>
        <p:spPr bwMode="gray">
          <a:xfrm>
            <a:off x="8166100" y="996950"/>
            <a:ext cx="977900" cy="895350"/>
          </a:xfrm>
          <a:prstGeom prst="rect">
            <a:avLst/>
          </a:prstGeom>
          <a:solidFill>
            <a:schemeClr val="accent5">
              <a:lumMod val="60000"/>
              <a:lumOff val="4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dirty="0">
              <a:solidFill>
                <a:srgbClr val="FFFFFF"/>
              </a:solidFill>
              <a:ea typeface="굴림" charset="-127"/>
            </a:endParaRPr>
          </a:p>
        </p:txBody>
      </p:sp>
      <p:sp>
        <p:nvSpPr>
          <p:cNvPr id="9" name="Rectangle 8"/>
          <p:cNvSpPr/>
          <p:nvPr/>
        </p:nvSpPr>
        <p:spPr bwMode="gray">
          <a:xfrm>
            <a:off x="1782763" y="0"/>
            <a:ext cx="1947862" cy="539750"/>
          </a:xfrm>
          <a:prstGeom prst="rect">
            <a:avLst/>
          </a:prstGeom>
          <a:solidFill>
            <a:schemeClr val="accent6">
              <a:lumMod val="60000"/>
              <a:lumOff val="4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dirty="0">
              <a:solidFill>
                <a:srgbClr val="FFFFFF"/>
              </a:solidFill>
              <a:ea typeface="굴림" charset="-127"/>
            </a:endParaRPr>
          </a:p>
        </p:txBody>
      </p:sp>
      <p:sp>
        <p:nvSpPr>
          <p:cNvPr id="10" name="Rectangle 9"/>
          <p:cNvSpPr/>
          <p:nvPr/>
        </p:nvSpPr>
        <p:spPr bwMode="gray">
          <a:xfrm>
            <a:off x="0" y="0"/>
            <a:ext cx="2432050" cy="539750"/>
          </a:xfrm>
          <a:prstGeom prst="rect">
            <a:avLst/>
          </a:pr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dirty="0">
              <a:solidFill>
                <a:srgbClr val="FFFFFF"/>
              </a:solidFill>
              <a:ea typeface="굴림" charset="-127"/>
            </a:endParaRPr>
          </a:p>
        </p:txBody>
      </p:sp>
      <p:sp>
        <p:nvSpPr>
          <p:cNvPr id="1030" name="Title Placeholder 1"/>
          <p:cNvSpPr>
            <a:spLocks noGrp="1"/>
          </p:cNvSpPr>
          <p:nvPr>
            <p:ph type="title"/>
          </p:nvPr>
        </p:nvSpPr>
        <p:spPr bwMode="auto">
          <a:xfrm>
            <a:off x="457200" y="539750"/>
            <a:ext cx="8229600" cy="960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ko-KR" altLang="en-US"/>
              <a:t>마스터 제목 스타일 편집</a:t>
            </a:r>
          </a:p>
        </p:txBody>
      </p:sp>
      <p:sp>
        <p:nvSpPr>
          <p:cNvPr id="1031"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Date Placeholder 3"/>
          <p:cNvSpPr>
            <a:spLocks noGrp="1"/>
          </p:cNvSpPr>
          <p:nvPr>
            <p:ph type="dt" sz="half" idx="2"/>
          </p:nvPr>
        </p:nvSpPr>
        <p:spPr>
          <a:xfrm>
            <a:off x="457200" y="6537325"/>
            <a:ext cx="2133600" cy="247650"/>
          </a:xfrm>
          <a:prstGeom prst="rect">
            <a:avLst/>
          </a:prstGeom>
        </p:spPr>
        <p:txBody>
          <a:bodyPr vert="horz" wrap="square" lIns="91440" tIns="45720" rIns="91440" bIns="45720" numCol="1" anchor="ctr" anchorCtr="0" compatLnSpc="1">
            <a:prstTxWarp prst="textNoShape">
              <a:avLst/>
            </a:prstTxWarp>
          </a:bodyPr>
          <a:lstStyle>
            <a:lvl1pPr latinLnBrk="0">
              <a:defRPr kumimoji="0" sz="1200" smtClean="0">
                <a:solidFill>
                  <a:srgbClr val="898989"/>
                </a:solidFill>
                <a:latin typeface="Tw Cen MT" pitchFamily="34" charset="0"/>
                <a:ea typeface="굴림" charset="-127"/>
              </a:defRPr>
            </a:lvl1pPr>
          </a:lstStyle>
          <a:p>
            <a:pPr>
              <a:defRPr/>
            </a:pPr>
            <a:fld id="{A8A4CDAF-F56B-4897-8A18-3A8E285DBAFA}" type="datetimeFigureOut">
              <a:rPr lang="en-US" altLang="ko-KR"/>
              <a:pPr>
                <a:defRPr/>
              </a:pPr>
              <a:t>6/14/2017</a:t>
            </a:fld>
            <a:endParaRPr lang="en-US" altLang="ko-KR" dirty="0"/>
          </a:p>
        </p:txBody>
      </p:sp>
      <p:sp>
        <p:nvSpPr>
          <p:cNvPr id="5" name="Footer Placeholder 4"/>
          <p:cNvSpPr>
            <a:spLocks noGrp="1"/>
          </p:cNvSpPr>
          <p:nvPr>
            <p:ph type="ftr" sz="quarter" idx="3"/>
          </p:nvPr>
        </p:nvSpPr>
        <p:spPr>
          <a:xfrm>
            <a:off x="5870575" y="6537325"/>
            <a:ext cx="2895600" cy="247650"/>
          </a:xfrm>
          <a:prstGeom prst="rect">
            <a:avLst/>
          </a:prstGeom>
        </p:spPr>
        <p:txBody>
          <a:bodyPr vert="horz" wrap="square" lIns="91440" tIns="45720" rIns="91440" bIns="45720" numCol="1" anchor="ctr" anchorCtr="0" compatLnSpc="1">
            <a:prstTxWarp prst="textNoShape">
              <a:avLst/>
            </a:prstTxWarp>
          </a:bodyPr>
          <a:lstStyle>
            <a:lvl1pPr algn="r" latinLnBrk="0">
              <a:defRPr kumimoji="0" sz="1200" smtClean="0">
                <a:solidFill>
                  <a:srgbClr val="898989"/>
                </a:solidFill>
                <a:latin typeface="Tw Cen MT" pitchFamily="34" charset="0"/>
                <a:ea typeface="굴림" charset="-127"/>
              </a:defRPr>
            </a:lvl1pPr>
          </a:lstStyle>
          <a:p>
            <a:pPr>
              <a:defRPr/>
            </a:pPr>
            <a:endParaRPr lang="en-US" altLang="ko-KR" dirty="0"/>
          </a:p>
        </p:txBody>
      </p:sp>
      <p:sp>
        <p:nvSpPr>
          <p:cNvPr id="6" name="Slide Number Placeholder 5"/>
          <p:cNvSpPr>
            <a:spLocks noGrp="1"/>
          </p:cNvSpPr>
          <p:nvPr>
            <p:ph type="sldNum" sz="quarter" idx="4"/>
          </p:nvPr>
        </p:nvSpPr>
        <p:spPr>
          <a:xfrm>
            <a:off x="3502025" y="6537325"/>
            <a:ext cx="2133600" cy="247650"/>
          </a:xfrm>
          <a:prstGeom prst="rect">
            <a:avLst/>
          </a:prstGeom>
        </p:spPr>
        <p:txBody>
          <a:bodyPr vert="horz" wrap="square" lIns="91440" tIns="45720" rIns="91440" bIns="45720" numCol="1" anchor="ctr" anchorCtr="0" compatLnSpc="1">
            <a:prstTxWarp prst="textNoShape">
              <a:avLst/>
            </a:prstTxWarp>
          </a:bodyPr>
          <a:lstStyle>
            <a:lvl1pPr algn="ctr" latinLnBrk="0">
              <a:defRPr kumimoji="0" sz="1200" smtClean="0">
                <a:solidFill>
                  <a:srgbClr val="898989"/>
                </a:solidFill>
                <a:latin typeface="Tw Cen MT" pitchFamily="34" charset="0"/>
                <a:ea typeface="굴림" charset="-127"/>
              </a:defRPr>
            </a:lvl1pPr>
          </a:lstStyle>
          <a:p>
            <a:pPr>
              <a:defRPr/>
            </a:pPr>
            <a:fld id="{37911D5C-7600-4BC7-9FF1-4DEE66882D3A}" type="slidenum">
              <a:rPr lang="en-US" altLang="ko-KR"/>
              <a:pPr>
                <a:defRPr/>
              </a:pPr>
              <a:t>‹#›</a:t>
            </a:fld>
            <a:endParaRPr lang="en-US" altLang="ko-KR" dirty="0"/>
          </a:p>
        </p:txBody>
      </p:sp>
    </p:spTree>
  </p:cSld>
  <p:clrMap bg1="lt1" tx1="dk1" bg2="lt2" tx2="dk2" accent1="accent1" accent2="accent2" accent3="accent3" accent4="accent4" accent5="accent5" accent6="accent6" hlink="hlink" folHlink="folHlink"/>
  <p:sldLayoutIdLst>
    <p:sldLayoutId id="2147483699" r:id="rId1"/>
    <p:sldLayoutId id="2147483693" r:id="rId2"/>
    <p:sldLayoutId id="2147483700" r:id="rId3"/>
    <p:sldLayoutId id="2147483694" r:id="rId4"/>
    <p:sldLayoutId id="2147483695" r:id="rId5"/>
    <p:sldLayoutId id="2147483701" r:id="rId6"/>
    <p:sldLayoutId id="2147483702" r:id="rId7"/>
    <p:sldLayoutId id="2147483696" r:id="rId8"/>
    <p:sldLayoutId id="2147483697" r:id="rId9"/>
    <p:sldLayoutId id="2147483698" r:id="rId10"/>
    <p:sldLayoutId id="2147483703" r:id="rId11"/>
  </p:sldLayoutIdLst>
  <p:txStyles>
    <p:titleStyle>
      <a:lvl1pPr algn="ctr" rtl="0" eaLnBrk="0" fontAlgn="base" latinLnBrk="1" hangingPunct="0">
        <a:spcBef>
          <a:spcPct val="0"/>
        </a:spcBef>
        <a:spcAft>
          <a:spcPct val="0"/>
        </a:spcAft>
        <a:defRPr sz="4400" kern="1200">
          <a:solidFill>
            <a:schemeClr val="tx2"/>
          </a:solidFill>
          <a:latin typeface="+mj-lt"/>
          <a:ea typeface="+mj-ea"/>
          <a:cs typeface="+mj-cs"/>
        </a:defRPr>
      </a:lvl1pPr>
      <a:lvl2pPr algn="ctr" rtl="0" eaLnBrk="0" fontAlgn="base" latinLnBrk="1" hangingPunct="0">
        <a:spcBef>
          <a:spcPct val="0"/>
        </a:spcBef>
        <a:spcAft>
          <a:spcPct val="0"/>
        </a:spcAft>
        <a:defRPr sz="4400">
          <a:solidFill>
            <a:schemeClr val="tx2"/>
          </a:solidFill>
          <a:latin typeface="Tw Cen MT" pitchFamily="34" charset="0"/>
        </a:defRPr>
      </a:lvl2pPr>
      <a:lvl3pPr algn="ctr" rtl="0" eaLnBrk="0" fontAlgn="base" latinLnBrk="1" hangingPunct="0">
        <a:spcBef>
          <a:spcPct val="0"/>
        </a:spcBef>
        <a:spcAft>
          <a:spcPct val="0"/>
        </a:spcAft>
        <a:defRPr sz="4400">
          <a:solidFill>
            <a:schemeClr val="tx2"/>
          </a:solidFill>
          <a:latin typeface="Tw Cen MT" pitchFamily="34" charset="0"/>
        </a:defRPr>
      </a:lvl3pPr>
      <a:lvl4pPr algn="ctr" rtl="0" eaLnBrk="0" fontAlgn="base" latinLnBrk="1" hangingPunct="0">
        <a:spcBef>
          <a:spcPct val="0"/>
        </a:spcBef>
        <a:spcAft>
          <a:spcPct val="0"/>
        </a:spcAft>
        <a:defRPr sz="4400">
          <a:solidFill>
            <a:schemeClr val="tx2"/>
          </a:solidFill>
          <a:latin typeface="Tw Cen MT" pitchFamily="34" charset="0"/>
        </a:defRPr>
      </a:lvl4pPr>
      <a:lvl5pPr algn="ctr" rtl="0" eaLnBrk="0" fontAlgn="base" latinLnBrk="1" hangingPunct="0">
        <a:spcBef>
          <a:spcPct val="0"/>
        </a:spcBef>
        <a:spcAft>
          <a:spcPct val="0"/>
        </a:spcAft>
        <a:defRPr sz="4400">
          <a:solidFill>
            <a:schemeClr val="tx2"/>
          </a:solidFill>
          <a:latin typeface="Tw Cen MT" pitchFamily="34" charset="0"/>
        </a:defRPr>
      </a:lvl5pPr>
      <a:lvl6pPr eaLnBrk="1" latinLnBrk="1" hangingPunct="1">
        <a:defRPr>
          <a:solidFill>
            <a:schemeClr val="tx2"/>
          </a:solidFill>
        </a:defRPr>
      </a:lvl6pPr>
      <a:lvl7pPr eaLnBrk="1" latinLnBrk="1" hangingPunct="1">
        <a:defRPr>
          <a:solidFill>
            <a:schemeClr val="tx2"/>
          </a:solidFill>
        </a:defRPr>
      </a:lvl7pPr>
      <a:lvl8pPr eaLnBrk="1" latinLnBrk="1" hangingPunct="1">
        <a:defRPr>
          <a:solidFill>
            <a:schemeClr val="tx2"/>
          </a:solidFill>
        </a:defRPr>
      </a:lvl8pPr>
      <a:lvl9pPr eaLnBrk="1" latinLnBrk="1" hangingPunct="1">
        <a:defRPr>
          <a:solidFill>
            <a:schemeClr val="tx2"/>
          </a:solidFill>
        </a:defRPr>
      </a:lvl9pPr>
    </p:titleStyle>
    <p:bodyStyle>
      <a:lvl1pPr marL="342900" indent="-342900" algn="l" rtl="0" eaLnBrk="0" fontAlgn="base" latinLnBrk="1" hangingPunct="0">
        <a:spcBef>
          <a:spcPct val="20000"/>
        </a:spcBef>
        <a:spcAft>
          <a:spcPct val="0"/>
        </a:spcAft>
        <a:buClr>
          <a:schemeClr val="accent1"/>
        </a:buClr>
        <a:buSzPct val="90000"/>
        <a:buFont typeface="Wingdings 3" pitchFamily="18" charset="2"/>
        <a:buChar char=""/>
        <a:defRPr sz="3200" kern="1200">
          <a:solidFill>
            <a:schemeClr val="tx1"/>
          </a:solidFill>
          <a:latin typeface="+mn-lt"/>
          <a:ea typeface="+mn-ea"/>
          <a:cs typeface="+mn-cs"/>
        </a:defRPr>
      </a:lvl1pPr>
      <a:lvl2pPr marL="742950" indent="-285750" algn="l" rtl="0" eaLnBrk="0" fontAlgn="base" latinLnBrk="1" hangingPunct="0">
        <a:spcBef>
          <a:spcPct val="20000"/>
        </a:spcBef>
        <a:spcAft>
          <a:spcPct val="0"/>
        </a:spcAft>
        <a:buClr>
          <a:schemeClr val="accent2"/>
        </a:buClr>
        <a:buSzPct val="90000"/>
        <a:buFont typeface="Wingdings 3" pitchFamily="18" charset="2"/>
        <a:buChar char=""/>
        <a:defRPr sz="2800" kern="1200">
          <a:solidFill>
            <a:schemeClr val="tx1"/>
          </a:solidFill>
          <a:latin typeface="+mn-lt"/>
          <a:ea typeface="+mn-ea"/>
          <a:cs typeface="+mn-cs"/>
        </a:defRPr>
      </a:lvl2pPr>
      <a:lvl3pPr marL="1143000" indent="-228600" algn="l" rtl="0" eaLnBrk="0" fontAlgn="base" latinLnBrk="1" hangingPunct="0">
        <a:spcBef>
          <a:spcPct val="20000"/>
        </a:spcBef>
        <a:spcAft>
          <a:spcPct val="0"/>
        </a:spcAft>
        <a:buClr>
          <a:srgbClr val="9BBB59"/>
        </a:buClr>
        <a:buSzPct val="90000"/>
        <a:buFont typeface="Wingdings 3" pitchFamily="18" charset="2"/>
        <a:buChar char=""/>
        <a:defRPr sz="2400" kern="1200">
          <a:solidFill>
            <a:schemeClr val="tx1"/>
          </a:solidFill>
          <a:latin typeface="+mn-lt"/>
          <a:ea typeface="+mn-ea"/>
          <a:cs typeface="+mn-cs"/>
        </a:defRPr>
      </a:lvl3pPr>
      <a:lvl4pPr marL="1600200" indent="-228600" algn="l" rtl="0" eaLnBrk="0" fontAlgn="base" latinLnBrk="1" hangingPunct="0">
        <a:spcBef>
          <a:spcPct val="20000"/>
        </a:spcBef>
        <a:spcAft>
          <a:spcPct val="0"/>
        </a:spcAft>
        <a:buClr>
          <a:srgbClr val="8064A2"/>
        </a:buClr>
        <a:buSzPct val="90000"/>
        <a:buFont typeface="Wingdings 3" pitchFamily="18" charset="2"/>
        <a:buChar char=""/>
        <a:defRPr sz="2000" kern="1200">
          <a:solidFill>
            <a:schemeClr val="tx1"/>
          </a:solidFill>
          <a:latin typeface="+mn-lt"/>
          <a:ea typeface="+mn-ea"/>
          <a:cs typeface="+mn-cs"/>
        </a:defRPr>
      </a:lvl4pPr>
      <a:lvl5pPr marL="2057400" indent="-228600" algn="l" rtl="0" eaLnBrk="0" fontAlgn="base" latinLnBrk="1" hangingPunct="0">
        <a:spcBef>
          <a:spcPct val="20000"/>
        </a:spcBef>
        <a:spcAft>
          <a:spcPct val="0"/>
        </a:spcAft>
        <a:buClr>
          <a:srgbClr val="AA5E74"/>
        </a:buClr>
        <a:buSzPct val="90000"/>
        <a:buFont typeface="Wingdings 3" pitchFamily="18" charset="2"/>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a:xfrm>
            <a:off x="420624" y="3118104"/>
            <a:ext cx="8615872" cy="1470025"/>
          </a:xfrm>
        </p:spPr>
        <p:txBody>
          <a:bodyPr>
            <a:normAutofit fontScale="90000"/>
          </a:bodyPr>
          <a:lstStyle/>
          <a:p>
            <a:r>
              <a:rPr lang="en-US" altLang="ko-KR" dirty="0"/>
              <a:t>Lecture 7 CUDA Shared Memory</a:t>
            </a:r>
            <a:br>
              <a:rPr lang="en-US" altLang="ko-KR" dirty="0"/>
            </a:br>
            <a:endParaRPr lang="ko-KR" altLang="en-US" dirty="0"/>
          </a:p>
        </p:txBody>
      </p:sp>
      <p:sp>
        <p:nvSpPr>
          <p:cNvPr id="3" name="부제목 2"/>
          <p:cNvSpPr>
            <a:spLocks noGrp="1"/>
          </p:cNvSpPr>
          <p:nvPr>
            <p:ph type="subTitle" idx="1"/>
          </p:nvPr>
        </p:nvSpPr>
        <p:spPr/>
        <p:txBody>
          <a:bodyPr>
            <a:normAutofit fontScale="92500" lnSpcReduction="10000"/>
          </a:bodyPr>
          <a:lstStyle/>
          <a:p>
            <a:r>
              <a:rPr lang="en-US" altLang="ko-KR" dirty="0"/>
              <a:t>Kyu Ho Park</a:t>
            </a:r>
          </a:p>
          <a:p>
            <a:r>
              <a:rPr lang="en-US" altLang="ko-KR" dirty="0"/>
              <a:t>Mar. </a:t>
            </a:r>
            <a:r>
              <a:rPr lang="en-US" altLang="ko-KR"/>
              <a:t>28, 2017</a:t>
            </a:r>
            <a:endParaRPr lang="ko-KR" altLang="en-US" dirty="0"/>
          </a:p>
        </p:txBody>
      </p:sp>
    </p:spTree>
    <p:extLst>
      <p:ext uri="{BB962C8B-B14F-4D97-AF65-F5344CB8AC3E}">
        <p14:creationId xmlns:p14="http://schemas.microsoft.com/office/powerpoint/2010/main" val="11319363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Access Patters of Shared Memory</a:t>
            </a:r>
            <a:endParaRPr lang="ko-KR" altLang="en-US"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7504" y="1642561"/>
            <a:ext cx="4757494" cy="14401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983" y="3363363"/>
            <a:ext cx="4824536" cy="27299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6948264" y="6093296"/>
            <a:ext cx="1512168" cy="307777"/>
          </a:xfrm>
          <a:prstGeom prst="rect">
            <a:avLst/>
          </a:prstGeom>
          <a:noFill/>
        </p:spPr>
        <p:txBody>
          <a:bodyPr wrap="square" rtlCol="0">
            <a:spAutoFit/>
          </a:bodyPr>
          <a:lstStyle/>
          <a:p>
            <a:r>
              <a:rPr lang="en-US" altLang="ko-KR" sz="1400" dirty="0">
                <a:latin typeface="+mn-lt"/>
              </a:rPr>
              <a:t>from [PCCP]</a:t>
            </a:r>
            <a:endParaRPr lang="ko-KR" altLang="en-US" sz="1400" dirty="0">
              <a:latin typeface="+mn-lt"/>
            </a:endParaRPr>
          </a:p>
        </p:txBody>
      </p:sp>
      <p:sp>
        <p:nvSpPr>
          <p:cNvPr id="3" name="TextBox 2"/>
          <p:cNvSpPr txBox="1"/>
          <p:nvPr/>
        </p:nvSpPr>
        <p:spPr>
          <a:xfrm>
            <a:off x="4864998" y="1844824"/>
            <a:ext cx="3533340" cy="646331"/>
          </a:xfrm>
          <a:prstGeom prst="rect">
            <a:avLst/>
          </a:prstGeom>
          <a:noFill/>
        </p:spPr>
        <p:txBody>
          <a:bodyPr wrap="none" rtlCol="0">
            <a:spAutoFit/>
          </a:bodyPr>
          <a:lstStyle/>
          <a:p>
            <a:r>
              <a:rPr lang="en-US" altLang="ko-KR" dirty="0"/>
              <a:t>Optimal parallel access pattern</a:t>
            </a:r>
          </a:p>
          <a:p>
            <a:r>
              <a:rPr lang="en-US" altLang="ko-KR" dirty="0"/>
              <a:t>: no bank conflict</a:t>
            </a:r>
            <a:endParaRPr lang="ko-KR" altLang="en-US" dirty="0"/>
          </a:p>
        </p:txBody>
      </p:sp>
      <p:sp>
        <p:nvSpPr>
          <p:cNvPr id="7" name="TextBox 6"/>
          <p:cNvSpPr txBox="1"/>
          <p:nvPr/>
        </p:nvSpPr>
        <p:spPr>
          <a:xfrm>
            <a:off x="4788024" y="3573016"/>
            <a:ext cx="2836033" cy="646331"/>
          </a:xfrm>
          <a:prstGeom prst="rect">
            <a:avLst/>
          </a:prstGeom>
          <a:noFill/>
        </p:spPr>
        <p:txBody>
          <a:bodyPr wrap="none" rtlCol="0">
            <a:spAutoFit/>
          </a:bodyPr>
          <a:lstStyle/>
          <a:p>
            <a:r>
              <a:rPr lang="en-US" altLang="ko-KR" dirty="0"/>
              <a:t>Random access pattern </a:t>
            </a:r>
          </a:p>
          <a:p>
            <a:r>
              <a:rPr lang="en-US" altLang="ko-KR" dirty="0"/>
              <a:t>: no bank conflict</a:t>
            </a:r>
            <a:endParaRPr lang="ko-KR" altLang="en-US" dirty="0"/>
          </a:p>
        </p:txBody>
      </p:sp>
      <p:sp>
        <p:nvSpPr>
          <p:cNvPr id="8" name="TextBox 7"/>
          <p:cNvSpPr txBox="1"/>
          <p:nvPr/>
        </p:nvSpPr>
        <p:spPr>
          <a:xfrm>
            <a:off x="4788023" y="4862234"/>
            <a:ext cx="4360489" cy="923330"/>
          </a:xfrm>
          <a:prstGeom prst="rect">
            <a:avLst/>
          </a:prstGeom>
          <a:noFill/>
        </p:spPr>
        <p:txBody>
          <a:bodyPr wrap="none" rtlCol="0">
            <a:spAutoFit/>
          </a:bodyPr>
          <a:lstStyle/>
          <a:p>
            <a:r>
              <a:rPr lang="en-US" altLang="ko-KR" dirty="0"/>
              <a:t>Several threads access the same bank</a:t>
            </a:r>
          </a:p>
          <a:p>
            <a:pPr marL="342900" indent="-342900">
              <a:buAutoNum type="arabicParenR"/>
            </a:pPr>
            <a:r>
              <a:rPr lang="en-US" altLang="ko-KR" dirty="0"/>
              <a:t>conflict-free broadcast access</a:t>
            </a:r>
          </a:p>
          <a:p>
            <a:pPr marL="342900" indent="-342900">
              <a:buAutoNum type="arabicParenR"/>
            </a:pPr>
            <a:r>
              <a:rPr lang="en-US" altLang="ko-KR" dirty="0"/>
              <a:t>Bank conflict</a:t>
            </a:r>
            <a:endParaRPr lang="ko-KR" altLang="en-US" dirty="0"/>
          </a:p>
        </p:txBody>
      </p:sp>
    </p:spTree>
    <p:extLst>
      <p:ext uri="{BB962C8B-B14F-4D97-AF65-F5344CB8AC3E}">
        <p14:creationId xmlns:p14="http://schemas.microsoft.com/office/powerpoint/2010/main" val="20716895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Access Mode</a:t>
            </a:r>
            <a:endParaRPr lang="ko-KR" altLang="en-US" dirty="0"/>
          </a:p>
        </p:txBody>
      </p:sp>
      <p:sp>
        <p:nvSpPr>
          <p:cNvPr id="3" name="내용 개체 틀 2"/>
          <p:cNvSpPr>
            <a:spLocks noGrp="1"/>
          </p:cNvSpPr>
          <p:nvPr>
            <p:ph idx="1"/>
          </p:nvPr>
        </p:nvSpPr>
        <p:spPr>
          <a:xfrm>
            <a:off x="457200" y="1600200"/>
            <a:ext cx="8229600" cy="5257800"/>
          </a:xfrm>
        </p:spPr>
        <p:txBody>
          <a:bodyPr/>
          <a:lstStyle/>
          <a:p>
            <a:r>
              <a:rPr lang="en-US" altLang="ko-KR" sz="2400" dirty="0"/>
              <a:t>Bank width:</a:t>
            </a:r>
          </a:p>
          <a:p>
            <a:pPr marL="0" indent="0">
              <a:buNone/>
            </a:pPr>
            <a:r>
              <a:rPr lang="en-US" altLang="ko-KR" sz="2400" dirty="0"/>
              <a:t>	-4 bytes for devices of compute capability 2.x,</a:t>
            </a:r>
          </a:p>
          <a:p>
            <a:pPr marL="0" indent="0">
              <a:buNone/>
            </a:pPr>
            <a:r>
              <a:rPr lang="en-US" altLang="ko-KR" sz="2400" dirty="0"/>
              <a:t>	-8 bytes for devices of compute capability 3.x.</a:t>
            </a:r>
          </a:p>
          <a:p>
            <a:pPr marL="0" indent="0">
              <a:buNone/>
            </a:pPr>
            <a:endParaRPr lang="en-US" altLang="ko-KR" sz="2400" dirty="0"/>
          </a:p>
          <a:p>
            <a:r>
              <a:rPr lang="en-US" altLang="ko-KR" sz="2400" dirty="0"/>
              <a:t>Bank index:</a:t>
            </a:r>
          </a:p>
          <a:p>
            <a:pPr marL="0" indent="0">
              <a:buNone/>
            </a:pPr>
            <a:r>
              <a:rPr lang="en-US" altLang="ko-KR" sz="2400" dirty="0"/>
              <a:t>	</a:t>
            </a:r>
          </a:p>
          <a:p>
            <a:pPr marL="0" indent="0">
              <a:buNone/>
            </a:pPr>
            <a:r>
              <a:rPr lang="en-US" altLang="ko-KR" sz="2400" dirty="0"/>
              <a:t>	bank index=(byte address/(4bytes  or 8 bytes))%32</a:t>
            </a:r>
          </a:p>
          <a:p>
            <a:pPr marL="0" indent="0">
              <a:buNone/>
            </a:pPr>
            <a:endParaRPr lang="en-US" altLang="ko-KR" sz="2400" dirty="0"/>
          </a:p>
          <a:p>
            <a:pPr marL="0" indent="0">
              <a:buNone/>
            </a:pPr>
            <a:r>
              <a:rPr lang="en-US" altLang="ko-KR" sz="2000" dirty="0"/>
              <a:t>Bank conflict does not occur when two threads from the same warp access the same address for read accesses, the word is broadcast to the requesting threads, and for write accesses, the word is written by only one of the threads which thread performs the write is undefined </a:t>
            </a:r>
            <a:br>
              <a:rPr lang="en-US" altLang="ko-KR" sz="2400" dirty="0"/>
            </a:br>
            <a:endParaRPr lang="ko-KR" altLang="en-US" sz="2400" dirty="0"/>
          </a:p>
        </p:txBody>
      </p:sp>
    </p:spTree>
    <p:extLst>
      <p:ext uri="{BB962C8B-B14F-4D97-AF65-F5344CB8AC3E}">
        <p14:creationId xmlns:p14="http://schemas.microsoft.com/office/powerpoint/2010/main" val="14981747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Word index and Bank Index</a:t>
            </a:r>
            <a:br>
              <a:rPr lang="en-US" altLang="ko-KR" dirty="0"/>
            </a:br>
            <a:r>
              <a:rPr lang="en-US" altLang="ko-KR" dirty="0"/>
              <a:t>Fermi</a:t>
            </a:r>
            <a:endParaRPr lang="ko-KR" altLang="en-US" dirty="0"/>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59632" y="2348880"/>
            <a:ext cx="6371214" cy="28803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6876256" y="5733256"/>
            <a:ext cx="2016224" cy="584775"/>
          </a:xfrm>
          <a:prstGeom prst="rect">
            <a:avLst/>
          </a:prstGeom>
          <a:noFill/>
        </p:spPr>
        <p:txBody>
          <a:bodyPr wrap="square" rtlCol="0">
            <a:spAutoFit/>
          </a:bodyPr>
          <a:lstStyle/>
          <a:p>
            <a:r>
              <a:rPr lang="en-US" altLang="ko-KR" sz="1400" dirty="0">
                <a:latin typeface="+mn-lt"/>
              </a:rPr>
              <a:t>from [PCCP]</a:t>
            </a:r>
            <a:endParaRPr lang="ko-KR" altLang="en-US" sz="1400" dirty="0">
              <a:latin typeface="+mn-lt"/>
            </a:endParaRPr>
          </a:p>
          <a:p>
            <a:endParaRPr lang="ko-KR" altLang="en-US" dirty="0"/>
          </a:p>
        </p:txBody>
      </p:sp>
      <p:sp>
        <p:nvSpPr>
          <p:cNvPr id="3" name="TextBox 2"/>
          <p:cNvSpPr txBox="1"/>
          <p:nvPr/>
        </p:nvSpPr>
        <p:spPr>
          <a:xfrm>
            <a:off x="1306926" y="1635187"/>
            <a:ext cx="6577442" cy="923330"/>
          </a:xfrm>
          <a:prstGeom prst="rect">
            <a:avLst/>
          </a:prstGeom>
          <a:noFill/>
        </p:spPr>
        <p:txBody>
          <a:bodyPr wrap="none" rtlCol="0">
            <a:spAutoFit/>
          </a:bodyPr>
          <a:lstStyle/>
          <a:p>
            <a:r>
              <a:rPr lang="en-US" altLang="ko-KR" dirty="0"/>
              <a:t>The bank width is 32 bits and there are 32 banks </a:t>
            </a:r>
          </a:p>
          <a:p>
            <a:r>
              <a:rPr lang="en-US" altLang="ko-KR" dirty="0"/>
              <a:t>Each bank has a bandwidth of 32bits per two clock cycles.</a:t>
            </a:r>
          </a:p>
          <a:p>
            <a:r>
              <a:rPr lang="en-US" altLang="ko-KR" dirty="0"/>
              <a:t>bank index=(byte address/(4bytes))%32</a:t>
            </a:r>
            <a:endParaRPr lang="ko-KR" altLang="en-US" dirty="0"/>
          </a:p>
        </p:txBody>
      </p:sp>
    </p:spTree>
    <p:extLst>
      <p:ext uri="{BB962C8B-B14F-4D97-AF65-F5344CB8AC3E}">
        <p14:creationId xmlns:p14="http://schemas.microsoft.com/office/powerpoint/2010/main" val="38423886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Bank index for 32-bit mode of Kepler</a:t>
            </a:r>
            <a:endParaRPr lang="ko-KR" altLang="en-US" dirty="0"/>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87624" y="4005064"/>
            <a:ext cx="6417060" cy="28083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215516" y="1500188"/>
            <a:ext cx="8712968" cy="2800767"/>
          </a:xfrm>
          <a:prstGeom prst="rect">
            <a:avLst/>
          </a:prstGeom>
          <a:noFill/>
        </p:spPr>
        <p:txBody>
          <a:bodyPr wrap="square" rtlCol="0">
            <a:spAutoFit/>
          </a:bodyPr>
          <a:lstStyle/>
          <a:p>
            <a:r>
              <a:rPr lang="en-US" altLang="ko-KR" sz="1600" dirty="0"/>
              <a:t>In Kepler device, shared memory has 32 banks with the two address mode: 32-bit mode and 64-bit mode.</a:t>
            </a:r>
          </a:p>
          <a:p>
            <a:r>
              <a:rPr lang="en-US" altLang="ko-KR" sz="1600" dirty="0"/>
              <a:t>1. 64bit mode </a:t>
            </a:r>
          </a:p>
          <a:p>
            <a:r>
              <a:rPr lang="en-US" altLang="ko-KR" sz="1600" dirty="0"/>
              <a:t>successive 64-bit words map to successive banks. Each bank has a bandwidth of 64 bits per clock cycle. </a:t>
            </a:r>
            <a:br>
              <a:rPr lang="en-US" altLang="ko-KR" sz="1600" dirty="0"/>
            </a:br>
            <a:r>
              <a:rPr lang="en-US" altLang="ko-KR" sz="1600" dirty="0"/>
              <a:t>	</a:t>
            </a:r>
            <a:r>
              <a:rPr lang="en-US" altLang="ko-KR" sz="1600" i="1" dirty="0"/>
              <a:t>bank index = (byte address ÷ 8 bytes/bank) % 32 banks</a:t>
            </a:r>
            <a:r>
              <a:rPr lang="en-US" altLang="ko-KR" sz="1600" dirty="0"/>
              <a:t> </a:t>
            </a:r>
            <a:br>
              <a:rPr lang="en-US" altLang="ko-KR" sz="1600" dirty="0"/>
            </a:br>
            <a:endParaRPr lang="en-US" altLang="ko-KR" sz="1600" dirty="0"/>
          </a:p>
          <a:p>
            <a:r>
              <a:rPr lang="en-US" altLang="ko-KR" sz="1600" dirty="0"/>
              <a:t>2. 32bit mode</a:t>
            </a:r>
          </a:p>
          <a:p>
            <a:r>
              <a:rPr lang="en-US" altLang="ko-KR" sz="1600" dirty="0"/>
              <a:t>Though word 0 and word 32 are both in bank 0, reading both in the same memory request would not imply a bank conﬂict. Cause its bandwidth is 64bits</a:t>
            </a:r>
            <a:br>
              <a:rPr lang="en-US" altLang="ko-KR" sz="1600" dirty="0"/>
            </a:br>
            <a:endParaRPr lang="en-US" altLang="ko-KR" sz="1600" dirty="0"/>
          </a:p>
        </p:txBody>
      </p:sp>
    </p:spTree>
    <p:extLst>
      <p:ext uri="{BB962C8B-B14F-4D97-AF65-F5344CB8AC3E}">
        <p14:creationId xmlns:p14="http://schemas.microsoft.com/office/powerpoint/2010/main" val="1328175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179512" y="539750"/>
            <a:ext cx="8784976" cy="960438"/>
          </a:xfrm>
        </p:spPr>
        <p:txBody>
          <a:bodyPr/>
          <a:lstStyle/>
          <a:p>
            <a:r>
              <a:rPr lang="en-US" altLang="ko-KR" dirty="0"/>
              <a:t>Bank Conflict Free Case in 64bit mode</a:t>
            </a:r>
            <a:endParaRPr lang="ko-KR" altLang="en-US" dirty="0"/>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5496" y="1731322"/>
            <a:ext cx="4808073" cy="418949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6084168" y="5877272"/>
            <a:ext cx="1944216" cy="523220"/>
          </a:xfrm>
          <a:prstGeom prst="rect">
            <a:avLst/>
          </a:prstGeom>
          <a:noFill/>
        </p:spPr>
        <p:txBody>
          <a:bodyPr wrap="square" rtlCol="0">
            <a:spAutoFit/>
          </a:bodyPr>
          <a:lstStyle/>
          <a:p>
            <a:r>
              <a:rPr lang="en-US" altLang="ko-KR" sz="1400" dirty="0">
                <a:latin typeface="+mn-lt"/>
              </a:rPr>
              <a:t>from [PCCP]</a:t>
            </a:r>
            <a:endParaRPr lang="ko-KR" altLang="en-US" sz="1400" dirty="0">
              <a:latin typeface="+mn-lt"/>
            </a:endParaRPr>
          </a:p>
          <a:p>
            <a:endParaRPr lang="ko-KR" altLang="en-US" sz="1400" dirty="0">
              <a:latin typeface="+mn-lt"/>
            </a:endParaRPr>
          </a:p>
        </p:txBody>
      </p:sp>
      <p:sp>
        <p:nvSpPr>
          <p:cNvPr id="5" name="TextBox 4"/>
          <p:cNvSpPr txBox="1"/>
          <p:nvPr/>
        </p:nvSpPr>
        <p:spPr>
          <a:xfrm>
            <a:off x="3995936" y="4293096"/>
            <a:ext cx="5006499" cy="1600438"/>
          </a:xfrm>
          <a:prstGeom prst="rect">
            <a:avLst/>
          </a:prstGeom>
          <a:noFill/>
        </p:spPr>
        <p:txBody>
          <a:bodyPr wrap="none" rtlCol="0">
            <a:spAutoFit/>
          </a:bodyPr>
          <a:lstStyle/>
          <a:p>
            <a:pPr marL="342900" indent="-342900">
              <a:buAutoNum type="arabicPeriod"/>
            </a:pPr>
            <a:r>
              <a:rPr lang="ko-KR" altLang="en-US" sz="1600" dirty="0"/>
              <a:t>두 </a:t>
            </a:r>
            <a:r>
              <a:rPr lang="en-US" altLang="ko-KR" sz="1600" dirty="0"/>
              <a:t>thread</a:t>
            </a:r>
            <a:r>
              <a:rPr lang="ko-KR" altLang="en-US" sz="1600" dirty="0"/>
              <a:t>가 같은 </a:t>
            </a:r>
            <a:r>
              <a:rPr lang="en-US" altLang="ko-KR" sz="1600" dirty="0"/>
              <a:t>bank address</a:t>
            </a:r>
            <a:r>
              <a:rPr lang="ko-KR" altLang="en-US" sz="1600" dirty="0"/>
              <a:t>에 접근할 경우</a:t>
            </a:r>
            <a:endParaRPr lang="en-US" altLang="ko-KR" sz="1600" dirty="0"/>
          </a:p>
          <a:p>
            <a:r>
              <a:rPr lang="en-US" altLang="ko-KR" sz="1600" dirty="0"/>
              <a:t>bank conflict</a:t>
            </a:r>
            <a:r>
              <a:rPr lang="ko-KR" altLang="en-US" sz="1600" dirty="0"/>
              <a:t>이 아니다</a:t>
            </a:r>
            <a:endParaRPr lang="en-US" altLang="ko-KR" sz="1600" dirty="0"/>
          </a:p>
          <a:p>
            <a:r>
              <a:rPr lang="en-US" altLang="ko-KR" sz="1600" dirty="0"/>
              <a:t>2.64 bit mode</a:t>
            </a:r>
            <a:r>
              <a:rPr lang="ko-KR" altLang="en-US" sz="1600" dirty="0"/>
              <a:t>에서 </a:t>
            </a:r>
            <a:r>
              <a:rPr lang="en-US" altLang="ko-KR" sz="1600" dirty="0"/>
              <a:t>bank30</a:t>
            </a:r>
            <a:r>
              <a:rPr lang="ko-KR" altLang="en-US" sz="1600" dirty="0"/>
              <a:t>과 같이 접근을 할 경우</a:t>
            </a:r>
            <a:endParaRPr lang="en-US" altLang="ko-KR" sz="1600" dirty="0"/>
          </a:p>
          <a:p>
            <a:r>
              <a:rPr lang="en-US" altLang="ko-KR" sz="1600" dirty="0"/>
              <a:t>Bank conflict</a:t>
            </a:r>
            <a:r>
              <a:rPr lang="ko-KR" altLang="en-US" sz="1600" dirty="0"/>
              <a:t>가 발생하지 않는다</a:t>
            </a:r>
            <a:r>
              <a:rPr lang="en-US" altLang="ko-KR" sz="1600" dirty="0"/>
              <a:t>. </a:t>
            </a:r>
            <a:r>
              <a:rPr lang="ko-KR" altLang="en-US" sz="1600" dirty="0"/>
              <a:t>왜냐하면</a:t>
            </a:r>
            <a:r>
              <a:rPr lang="en-US" altLang="ko-KR" sz="1600" dirty="0"/>
              <a:t>, </a:t>
            </a:r>
          </a:p>
          <a:p>
            <a:r>
              <a:rPr lang="en-US" altLang="ko-KR" sz="1600" dirty="0"/>
              <a:t>Bank bandwidth</a:t>
            </a:r>
            <a:r>
              <a:rPr lang="ko-KR" altLang="en-US" sz="1600" dirty="0"/>
              <a:t>가 </a:t>
            </a:r>
            <a:r>
              <a:rPr lang="en-US" altLang="ko-KR" sz="1600" dirty="0"/>
              <a:t>64bit</a:t>
            </a:r>
            <a:r>
              <a:rPr lang="ko-KR" altLang="en-US" sz="1600" dirty="0"/>
              <a:t>이기 때문에 처리 가능하다</a:t>
            </a:r>
            <a:r>
              <a:rPr lang="en-US" altLang="ko-KR" sz="1600" dirty="0"/>
              <a:t>.</a:t>
            </a:r>
          </a:p>
          <a:p>
            <a:endParaRPr lang="ko-KR" altLang="en-US" dirty="0"/>
          </a:p>
        </p:txBody>
      </p:sp>
    </p:spTree>
    <p:extLst>
      <p:ext uri="{BB962C8B-B14F-4D97-AF65-F5344CB8AC3E}">
        <p14:creationId xmlns:p14="http://schemas.microsoft.com/office/powerpoint/2010/main" val="9378089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Bank Conflict Cases</a:t>
            </a:r>
            <a:endParaRPr lang="ko-KR" altLang="en-US" dirty="0"/>
          </a:p>
        </p:txBody>
      </p:sp>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79712" y="1772816"/>
            <a:ext cx="4681784" cy="41697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2915816" y="3356992"/>
            <a:ext cx="2016224" cy="369332"/>
          </a:xfrm>
          <a:prstGeom prst="rect">
            <a:avLst/>
          </a:prstGeom>
          <a:noFill/>
        </p:spPr>
        <p:txBody>
          <a:bodyPr wrap="square" rtlCol="0">
            <a:spAutoFit/>
          </a:bodyPr>
          <a:lstStyle/>
          <a:p>
            <a:r>
              <a:rPr lang="en-US" altLang="ko-KR" dirty="0"/>
              <a:t>2 way conflict</a:t>
            </a:r>
            <a:endParaRPr lang="ko-KR" altLang="en-US" dirty="0"/>
          </a:p>
        </p:txBody>
      </p:sp>
      <p:sp>
        <p:nvSpPr>
          <p:cNvPr id="5" name="TextBox 4"/>
          <p:cNvSpPr txBox="1"/>
          <p:nvPr/>
        </p:nvSpPr>
        <p:spPr>
          <a:xfrm>
            <a:off x="3068216" y="5517232"/>
            <a:ext cx="2016224" cy="369332"/>
          </a:xfrm>
          <a:prstGeom prst="rect">
            <a:avLst/>
          </a:prstGeom>
          <a:noFill/>
        </p:spPr>
        <p:txBody>
          <a:bodyPr wrap="square" rtlCol="0">
            <a:spAutoFit/>
          </a:bodyPr>
          <a:lstStyle/>
          <a:p>
            <a:r>
              <a:rPr lang="en-US" altLang="ko-KR" dirty="0"/>
              <a:t>3 way conflict</a:t>
            </a:r>
            <a:endParaRPr lang="ko-KR" altLang="en-US" dirty="0"/>
          </a:p>
        </p:txBody>
      </p:sp>
      <p:sp>
        <p:nvSpPr>
          <p:cNvPr id="4" name="TextBox 3"/>
          <p:cNvSpPr txBox="1"/>
          <p:nvPr/>
        </p:nvSpPr>
        <p:spPr>
          <a:xfrm>
            <a:off x="4644008" y="3356992"/>
            <a:ext cx="3528392" cy="369332"/>
          </a:xfrm>
          <a:prstGeom prst="rect">
            <a:avLst/>
          </a:prstGeom>
          <a:noFill/>
        </p:spPr>
        <p:txBody>
          <a:bodyPr wrap="square" rtlCol="0">
            <a:spAutoFit/>
          </a:bodyPr>
          <a:lstStyle/>
          <a:p>
            <a:r>
              <a:rPr lang="en-US" altLang="ko-KR" dirty="0"/>
              <a:t>bank conflict</a:t>
            </a:r>
            <a:r>
              <a:rPr lang="ko-KR" altLang="en-US" dirty="0"/>
              <a:t>가 아니다</a:t>
            </a:r>
            <a:r>
              <a:rPr lang="en-US" altLang="ko-KR" dirty="0"/>
              <a:t>.</a:t>
            </a:r>
            <a:endParaRPr lang="ko-KR" altLang="en-US" dirty="0"/>
          </a:p>
        </p:txBody>
      </p:sp>
      <p:sp>
        <p:nvSpPr>
          <p:cNvPr id="7" name="TextBox 6"/>
          <p:cNvSpPr txBox="1"/>
          <p:nvPr/>
        </p:nvSpPr>
        <p:spPr>
          <a:xfrm>
            <a:off x="4644008" y="5517232"/>
            <a:ext cx="3528392" cy="369332"/>
          </a:xfrm>
          <a:prstGeom prst="rect">
            <a:avLst/>
          </a:prstGeom>
          <a:noFill/>
        </p:spPr>
        <p:txBody>
          <a:bodyPr wrap="square" rtlCol="0">
            <a:spAutoFit/>
          </a:bodyPr>
          <a:lstStyle/>
          <a:p>
            <a:r>
              <a:rPr lang="en-US" altLang="ko-KR" dirty="0"/>
              <a:t>bank conflict</a:t>
            </a:r>
            <a:r>
              <a:rPr lang="ko-KR" altLang="en-US" dirty="0"/>
              <a:t>가 아니다</a:t>
            </a:r>
            <a:r>
              <a:rPr lang="en-US" altLang="ko-KR" dirty="0"/>
              <a:t>.</a:t>
            </a:r>
            <a:endParaRPr lang="ko-KR" altLang="en-US" dirty="0"/>
          </a:p>
        </p:txBody>
      </p:sp>
    </p:spTree>
    <p:extLst>
      <p:ext uri="{BB962C8B-B14F-4D97-AF65-F5344CB8AC3E}">
        <p14:creationId xmlns:p14="http://schemas.microsoft.com/office/powerpoint/2010/main" val="12263901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Memory Padding</a:t>
            </a:r>
            <a:endParaRPr lang="ko-KR" altLang="en-US" dirty="0"/>
          </a:p>
        </p:txBody>
      </p:sp>
      <p:pic>
        <p:nvPicPr>
          <p:cNvPr id="614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91680" y="2492896"/>
            <a:ext cx="5415070" cy="28083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6012160" y="5373216"/>
            <a:ext cx="1584176" cy="523220"/>
          </a:xfrm>
          <a:prstGeom prst="rect">
            <a:avLst/>
          </a:prstGeom>
          <a:noFill/>
        </p:spPr>
        <p:txBody>
          <a:bodyPr wrap="square" rtlCol="0">
            <a:spAutoFit/>
          </a:bodyPr>
          <a:lstStyle/>
          <a:p>
            <a:r>
              <a:rPr lang="en-US" altLang="ko-KR" sz="1400" dirty="0">
                <a:latin typeface="+mn-lt"/>
              </a:rPr>
              <a:t>from [PCCP]</a:t>
            </a:r>
            <a:endParaRPr lang="ko-KR" altLang="en-US" sz="1400" dirty="0">
              <a:latin typeface="+mn-lt"/>
            </a:endParaRPr>
          </a:p>
          <a:p>
            <a:endParaRPr lang="ko-KR" altLang="en-US" sz="1400" dirty="0">
              <a:latin typeface="+mn-lt"/>
            </a:endParaRPr>
          </a:p>
        </p:txBody>
      </p:sp>
      <p:sp>
        <p:nvSpPr>
          <p:cNvPr id="4" name="TextBox 3"/>
          <p:cNvSpPr txBox="1"/>
          <p:nvPr/>
        </p:nvSpPr>
        <p:spPr>
          <a:xfrm>
            <a:off x="2582065" y="1772816"/>
            <a:ext cx="5230295" cy="646331"/>
          </a:xfrm>
          <a:prstGeom prst="rect">
            <a:avLst/>
          </a:prstGeom>
          <a:noFill/>
        </p:spPr>
        <p:txBody>
          <a:bodyPr wrap="square" rtlCol="0">
            <a:spAutoFit/>
          </a:bodyPr>
          <a:lstStyle/>
          <a:p>
            <a:r>
              <a:rPr lang="en-US" altLang="ko-KR" dirty="0"/>
              <a:t>memory padding</a:t>
            </a:r>
            <a:r>
              <a:rPr lang="ko-KR" altLang="en-US" dirty="0"/>
              <a:t>을</a:t>
            </a:r>
            <a:r>
              <a:rPr lang="en-US" altLang="ko-KR" dirty="0"/>
              <a:t> </a:t>
            </a:r>
            <a:r>
              <a:rPr lang="ko-KR" altLang="en-US" dirty="0"/>
              <a:t>추가해서 </a:t>
            </a:r>
            <a:r>
              <a:rPr lang="en-US" altLang="ko-KR" dirty="0"/>
              <a:t>bank conflict</a:t>
            </a:r>
            <a:r>
              <a:rPr lang="ko-KR" altLang="en-US" dirty="0"/>
              <a:t>가 발생하지 않게 한다</a:t>
            </a:r>
            <a:r>
              <a:rPr lang="en-US" altLang="ko-KR" dirty="0"/>
              <a:t>.</a:t>
            </a:r>
            <a:endParaRPr lang="ko-KR" altLang="en-US" dirty="0"/>
          </a:p>
        </p:txBody>
      </p:sp>
      <p:sp>
        <p:nvSpPr>
          <p:cNvPr id="5" name="TextBox 4"/>
          <p:cNvSpPr txBox="1"/>
          <p:nvPr/>
        </p:nvSpPr>
        <p:spPr>
          <a:xfrm>
            <a:off x="827584" y="4552382"/>
            <a:ext cx="3888432" cy="523220"/>
          </a:xfrm>
          <a:prstGeom prst="rect">
            <a:avLst/>
          </a:prstGeom>
          <a:noFill/>
        </p:spPr>
        <p:txBody>
          <a:bodyPr wrap="square" rtlCol="0">
            <a:spAutoFit/>
          </a:bodyPr>
          <a:lstStyle/>
          <a:p>
            <a:r>
              <a:rPr lang="en-US" altLang="ko-KR" sz="1400" dirty="0"/>
              <a:t>0</a:t>
            </a:r>
            <a:r>
              <a:rPr lang="ko-KR" altLang="en-US" sz="1400" dirty="0"/>
              <a:t>으로 </a:t>
            </a:r>
            <a:r>
              <a:rPr lang="ko-KR" altLang="en-US" sz="1400"/>
              <a:t>표시된 </a:t>
            </a:r>
            <a:r>
              <a:rPr lang="en-US" altLang="ko-KR" sz="1400" dirty="0"/>
              <a:t>address</a:t>
            </a:r>
            <a:r>
              <a:rPr lang="ko-KR" altLang="en-US" sz="1400"/>
              <a:t>을 </a:t>
            </a:r>
            <a:r>
              <a:rPr lang="en-US" altLang="ko-KR" sz="1400" dirty="0"/>
              <a:t>access</a:t>
            </a:r>
            <a:r>
              <a:rPr lang="ko-KR" altLang="en-US" sz="1400" dirty="0"/>
              <a:t>을 </a:t>
            </a:r>
            <a:r>
              <a:rPr lang="ko-KR" altLang="en-US" sz="1400"/>
              <a:t>동시에 </a:t>
            </a:r>
            <a:r>
              <a:rPr lang="en-US" altLang="ko-KR" sz="1400" dirty="0"/>
              <a:t>access</a:t>
            </a:r>
            <a:r>
              <a:rPr lang="ko-KR" altLang="en-US" sz="1400" err="1"/>
              <a:t>할려면</a:t>
            </a:r>
            <a:r>
              <a:rPr lang="ko-KR" altLang="en-US" sz="1400"/>
              <a:t> </a:t>
            </a:r>
            <a:r>
              <a:rPr lang="en-US" altLang="ko-KR" sz="1400" dirty="0"/>
              <a:t>bank conflict</a:t>
            </a:r>
            <a:r>
              <a:rPr lang="ko-KR" altLang="en-US" sz="1400"/>
              <a:t>가 발생한다</a:t>
            </a:r>
            <a:r>
              <a:rPr lang="en-US" altLang="ko-KR" sz="1400" dirty="0"/>
              <a:t>.</a:t>
            </a:r>
            <a:endParaRPr lang="ko-KR" altLang="en-US" sz="1400" dirty="0"/>
          </a:p>
        </p:txBody>
      </p:sp>
    </p:spTree>
    <p:extLst>
      <p:ext uri="{BB962C8B-B14F-4D97-AF65-F5344CB8AC3E}">
        <p14:creationId xmlns:p14="http://schemas.microsoft.com/office/powerpoint/2010/main" val="21154220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Access Mode Configuration</a:t>
            </a:r>
            <a:endParaRPr lang="ko-KR" altLang="en-US" dirty="0"/>
          </a:p>
        </p:txBody>
      </p:sp>
      <p:sp>
        <p:nvSpPr>
          <p:cNvPr id="4" name="내용 개체 틀 3"/>
          <p:cNvSpPr>
            <a:spLocks noGrp="1"/>
          </p:cNvSpPr>
          <p:nvPr>
            <p:ph idx="1"/>
          </p:nvPr>
        </p:nvSpPr>
        <p:spPr/>
        <p:txBody>
          <a:bodyPr/>
          <a:lstStyle/>
          <a:p>
            <a:pPr marL="0" indent="0">
              <a:buNone/>
            </a:pPr>
            <a:r>
              <a:rPr lang="en-US" altLang="ko-KR" sz="2000" dirty="0" err="1">
                <a:solidFill>
                  <a:srgbClr val="0070C0"/>
                </a:solidFill>
              </a:rPr>
              <a:t>cudaError_t</a:t>
            </a:r>
            <a:r>
              <a:rPr lang="en-US" altLang="ko-KR" sz="2000" dirty="0">
                <a:solidFill>
                  <a:srgbClr val="0070C0"/>
                </a:solidFill>
              </a:rPr>
              <a:t> </a:t>
            </a:r>
            <a:r>
              <a:rPr lang="en-US" altLang="ko-KR" sz="2000" dirty="0" err="1">
                <a:solidFill>
                  <a:srgbClr val="0070C0"/>
                </a:solidFill>
              </a:rPr>
              <a:t>cudaDeviceGetSharedMemConfig</a:t>
            </a:r>
            <a:r>
              <a:rPr lang="en-US" altLang="ko-KR" sz="2000" dirty="0">
                <a:solidFill>
                  <a:srgbClr val="0070C0"/>
                </a:solidFill>
              </a:rPr>
              <a:t>(</a:t>
            </a:r>
            <a:r>
              <a:rPr lang="en-US" altLang="ko-KR" sz="2000" dirty="0" err="1">
                <a:solidFill>
                  <a:srgbClr val="0070C0"/>
                </a:solidFill>
              </a:rPr>
              <a:t>cudaSharedMemConfig</a:t>
            </a:r>
            <a:r>
              <a:rPr lang="en-US" altLang="ko-KR" sz="2000" dirty="0">
                <a:solidFill>
                  <a:srgbClr val="0070C0"/>
                </a:solidFill>
              </a:rPr>
              <a:t> *</a:t>
            </a:r>
            <a:r>
              <a:rPr lang="en-US" altLang="ko-KR" sz="2000" dirty="0" err="1">
                <a:solidFill>
                  <a:srgbClr val="0070C0"/>
                </a:solidFill>
              </a:rPr>
              <a:t>pConfig</a:t>
            </a:r>
            <a:r>
              <a:rPr lang="en-US" altLang="ko-KR" sz="2000" dirty="0">
                <a:solidFill>
                  <a:srgbClr val="0070C0"/>
                </a:solidFill>
              </a:rPr>
              <a:t>);</a:t>
            </a:r>
          </a:p>
          <a:p>
            <a:pPr marL="0" indent="0">
              <a:buNone/>
            </a:pPr>
            <a:r>
              <a:rPr lang="en-US" altLang="ko-KR" sz="2000" dirty="0"/>
              <a:t>/* The result is returned in </a:t>
            </a:r>
            <a:r>
              <a:rPr lang="en-US" altLang="ko-KR" sz="2000" dirty="0" err="1"/>
              <a:t>pConfig</a:t>
            </a:r>
            <a:r>
              <a:rPr lang="en-US" altLang="ko-KR" sz="2000" dirty="0"/>
              <a:t>.</a:t>
            </a:r>
          </a:p>
          <a:p>
            <a:pPr marL="0" indent="0">
              <a:buNone/>
            </a:pPr>
            <a:r>
              <a:rPr lang="en-US" altLang="ko-KR" sz="2000" dirty="0"/>
              <a:t>    The bank configuration is one of the following (in</a:t>
            </a:r>
            <a:r>
              <a:rPr lang="ko-KR" altLang="en-US" sz="2000" dirty="0"/>
              <a:t> </a:t>
            </a:r>
            <a:r>
              <a:rPr lang="en-US" altLang="ko-KR" sz="2000" dirty="0" err="1"/>
              <a:t>kepler</a:t>
            </a:r>
            <a:r>
              <a:rPr lang="en-US" altLang="ko-KR" sz="2000" dirty="0"/>
              <a:t> device, there are two mode 4-byte and 8-byte)</a:t>
            </a:r>
          </a:p>
          <a:p>
            <a:pPr marL="0" indent="0">
              <a:buNone/>
            </a:pPr>
            <a:r>
              <a:rPr lang="en-US" altLang="ko-KR" sz="2000" dirty="0"/>
              <a:t>	</a:t>
            </a:r>
            <a:r>
              <a:rPr lang="en-US" altLang="ko-KR" sz="2000" dirty="0" err="1"/>
              <a:t>cudaSharedMemBankSizeFourByte</a:t>
            </a:r>
            <a:r>
              <a:rPr lang="en-US" altLang="ko-KR" sz="2000" dirty="0"/>
              <a:t>,</a:t>
            </a:r>
          </a:p>
          <a:p>
            <a:pPr marL="0" indent="0">
              <a:buNone/>
            </a:pPr>
            <a:r>
              <a:rPr lang="en-US" altLang="ko-KR" sz="2000" dirty="0"/>
              <a:t>	</a:t>
            </a:r>
            <a:r>
              <a:rPr lang="en-US" altLang="ko-KR" sz="2000" dirty="0" err="1"/>
              <a:t>cudaSharedMemBankSizeEightByte</a:t>
            </a:r>
            <a:r>
              <a:rPr lang="en-US" altLang="ko-KR" sz="2000" dirty="0"/>
              <a:t>.  */</a:t>
            </a:r>
          </a:p>
          <a:p>
            <a:pPr marL="0" indent="0">
              <a:buNone/>
            </a:pPr>
            <a:endParaRPr lang="en-US" altLang="ko-KR" sz="2000" dirty="0"/>
          </a:p>
          <a:p>
            <a:pPr marL="0" indent="0">
              <a:buNone/>
            </a:pPr>
            <a:r>
              <a:rPr lang="en-US" altLang="ko-KR" sz="2000" dirty="0"/>
              <a:t>To set a new bank size:</a:t>
            </a:r>
          </a:p>
          <a:p>
            <a:pPr marL="0" indent="0">
              <a:buNone/>
            </a:pPr>
            <a:r>
              <a:rPr lang="en-US" altLang="ko-KR" sz="2000" dirty="0" err="1">
                <a:solidFill>
                  <a:srgbClr val="0070C0"/>
                </a:solidFill>
              </a:rPr>
              <a:t>cudaError_t</a:t>
            </a:r>
            <a:r>
              <a:rPr lang="en-US" altLang="ko-KR" sz="2000" dirty="0">
                <a:solidFill>
                  <a:srgbClr val="0070C0"/>
                </a:solidFill>
              </a:rPr>
              <a:t> </a:t>
            </a:r>
            <a:r>
              <a:rPr lang="en-US" altLang="ko-KR" sz="2000" dirty="0" err="1">
                <a:solidFill>
                  <a:srgbClr val="0070C0"/>
                </a:solidFill>
              </a:rPr>
              <a:t>cudaDeviceSetSharedMemConfig</a:t>
            </a:r>
            <a:r>
              <a:rPr lang="en-US" altLang="ko-KR" sz="2000" dirty="0">
                <a:solidFill>
                  <a:srgbClr val="0070C0"/>
                </a:solidFill>
              </a:rPr>
              <a:t>(</a:t>
            </a:r>
            <a:r>
              <a:rPr lang="en-US" altLang="ko-KR" sz="2000" dirty="0" err="1">
                <a:solidFill>
                  <a:srgbClr val="0070C0"/>
                </a:solidFill>
              </a:rPr>
              <a:t>cudaSharedMemConfig</a:t>
            </a:r>
            <a:r>
              <a:rPr lang="en-US" altLang="ko-KR" sz="2000" dirty="0">
                <a:solidFill>
                  <a:srgbClr val="0070C0"/>
                </a:solidFill>
              </a:rPr>
              <a:t> </a:t>
            </a:r>
            <a:r>
              <a:rPr lang="en-US" altLang="ko-KR" sz="2000" dirty="0" err="1">
                <a:solidFill>
                  <a:srgbClr val="0070C0"/>
                </a:solidFill>
              </a:rPr>
              <a:t>config</a:t>
            </a:r>
            <a:r>
              <a:rPr lang="en-US" altLang="ko-KR" sz="2000" dirty="0">
                <a:solidFill>
                  <a:srgbClr val="0070C0"/>
                </a:solidFill>
              </a:rPr>
              <a:t>);</a:t>
            </a:r>
          </a:p>
          <a:p>
            <a:pPr marL="0" indent="0">
              <a:buNone/>
            </a:pPr>
            <a:r>
              <a:rPr lang="en-US" altLang="ko-KR" sz="2000" dirty="0"/>
              <a:t>/* The supported bank configurations:</a:t>
            </a:r>
          </a:p>
          <a:p>
            <a:pPr marL="0" indent="0">
              <a:buNone/>
            </a:pPr>
            <a:r>
              <a:rPr lang="en-US" altLang="ko-KR" sz="2000" dirty="0"/>
              <a:t>    </a:t>
            </a:r>
            <a:r>
              <a:rPr lang="en-US" altLang="ko-KR" sz="2000" dirty="0" err="1"/>
              <a:t>cudaSharedMemBankSizeDefault</a:t>
            </a:r>
            <a:r>
              <a:rPr lang="en-US" altLang="ko-KR" sz="2000" dirty="0"/>
              <a:t>,</a:t>
            </a:r>
          </a:p>
          <a:p>
            <a:pPr marL="0" indent="0">
              <a:buNone/>
            </a:pPr>
            <a:r>
              <a:rPr lang="en-US" altLang="ko-KR" sz="2000" dirty="0"/>
              <a:t>    </a:t>
            </a:r>
            <a:r>
              <a:rPr lang="en-US" altLang="ko-KR" sz="2000" dirty="0" err="1"/>
              <a:t>cudaSharedMemBankSizeFourByte</a:t>
            </a:r>
            <a:r>
              <a:rPr lang="en-US" altLang="ko-KR" sz="2000" dirty="0"/>
              <a:t>,</a:t>
            </a:r>
          </a:p>
          <a:p>
            <a:pPr marL="0" indent="0">
              <a:buNone/>
            </a:pPr>
            <a:r>
              <a:rPr lang="en-US" altLang="ko-KR" sz="2000" dirty="0"/>
              <a:t>    </a:t>
            </a:r>
            <a:r>
              <a:rPr lang="en-US" altLang="ko-KR" sz="2000" dirty="0" err="1"/>
              <a:t>cudaSharedMemBankSizeEightByte</a:t>
            </a:r>
            <a:r>
              <a:rPr lang="en-US" altLang="ko-KR" sz="2000" dirty="0"/>
              <a:t>  */</a:t>
            </a:r>
            <a:endParaRPr lang="ko-KR" altLang="en-US" sz="2000" dirty="0"/>
          </a:p>
        </p:txBody>
      </p:sp>
    </p:spTree>
    <p:extLst>
      <p:ext uri="{BB962C8B-B14F-4D97-AF65-F5344CB8AC3E}">
        <p14:creationId xmlns:p14="http://schemas.microsoft.com/office/powerpoint/2010/main" val="21067619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sz="3600" dirty="0"/>
              <a:t>Configuring the Amount of Shared Memory</a:t>
            </a:r>
            <a:endParaRPr lang="ko-KR" altLang="en-US" sz="3600" dirty="0"/>
          </a:p>
        </p:txBody>
      </p:sp>
      <p:sp>
        <p:nvSpPr>
          <p:cNvPr id="3" name="내용 개체 틀 2"/>
          <p:cNvSpPr>
            <a:spLocks noGrp="1"/>
          </p:cNvSpPr>
          <p:nvPr>
            <p:ph idx="1"/>
          </p:nvPr>
        </p:nvSpPr>
        <p:spPr/>
        <p:txBody>
          <a:bodyPr/>
          <a:lstStyle/>
          <a:p>
            <a:r>
              <a:rPr lang="en-US" altLang="ko-KR" sz="2800" dirty="0"/>
              <a:t>Each SM has 64KBytes of on-chip memory which are shared by the Shared memory and L1 cache.</a:t>
            </a:r>
          </a:p>
          <a:p>
            <a:r>
              <a:rPr lang="en-US" altLang="ko-KR" sz="2800" dirty="0"/>
              <a:t>Per-device configuration:</a:t>
            </a:r>
          </a:p>
          <a:p>
            <a:pPr marL="0" indent="0">
              <a:buNone/>
            </a:pPr>
            <a:r>
              <a:rPr lang="en-US" altLang="ko-KR" sz="2800" dirty="0"/>
              <a:t> </a:t>
            </a:r>
            <a:r>
              <a:rPr lang="en-US" altLang="ko-KR" sz="2800" dirty="0" err="1"/>
              <a:t>cudaError_t</a:t>
            </a:r>
            <a:r>
              <a:rPr lang="en-US" altLang="ko-KR" sz="2800" dirty="0"/>
              <a:t> </a:t>
            </a:r>
            <a:r>
              <a:rPr lang="en-US" altLang="ko-KR" sz="2800" dirty="0" err="1"/>
              <a:t>cudaDeviceSetCacheConfig</a:t>
            </a:r>
            <a:r>
              <a:rPr lang="en-US" altLang="ko-KR" sz="2800" dirty="0"/>
              <a:t>(</a:t>
            </a:r>
            <a:r>
              <a:rPr lang="en-US" altLang="ko-KR" sz="2800" dirty="0" err="1"/>
              <a:t>cudaFuncCache</a:t>
            </a:r>
            <a:r>
              <a:rPr lang="en-US" altLang="ko-KR" sz="2800" dirty="0"/>
              <a:t> </a:t>
            </a:r>
            <a:r>
              <a:rPr lang="en-US" altLang="ko-KR" sz="2800" dirty="0" err="1"/>
              <a:t>cacheConfig</a:t>
            </a:r>
            <a:r>
              <a:rPr lang="en-US" altLang="ko-KR" sz="2800" dirty="0"/>
              <a:t>);</a:t>
            </a:r>
          </a:p>
          <a:p>
            <a:r>
              <a:rPr lang="en-US" altLang="ko-KR" sz="2800" dirty="0"/>
              <a:t>Per-kernel configuration:</a:t>
            </a:r>
          </a:p>
          <a:p>
            <a:pPr marL="0" indent="0">
              <a:buNone/>
            </a:pPr>
            <a:r>
              <a:rPr lang="en-US" altLang="ko-KR" sz="2800" dirty="0"/>
              <a:t> </a:t>
            </a:r>
            <a:r>
              <a:rPr lang="en-US" altLang="ko-KR" sz="2800" dirty="0" err="1"/>
              <a:t>cudaError_t</a:t>
            </a:r>
            <a:r>
              <a:rPr lang="en-US" altLang="ko-KR" sz="2800" dirty="0"/>
              <a:t> </a:t>
            </a:r>
            <a:r>
              <a:rPr lang="en-US" altLang="ko-KR" sz="2800" dirty="0" err="1"/>
              <a:t>cudaFuncSetCacheConfig</a:t>
            </a:r>
            <a:r>
              <a:rPr lang="en-US" altLang="ko-KR" sz="2800" dirty="0"/>
              <a:t>(</a:t>
            </a:r>
            <a:r>
              <a:rPr lang="en-US" altLang="ko-KR" sz="2800" dirty="0" err="1"/>
              <a:t>const</a:t>
            </a:r>
            <a:r>
              <a:rPr lang="en-US" altLang="ko-KR" sz="2800" dirty="0"/>
              <a:t> void* </a:t>
            </a:r>
            <a:r>
              <a:rPr lang="en-US" altLang="ko-KR" sz="2800" dirty="0" err="1"/>
              <a:t>func</a:t>
            </a:r>
            <a:r>
              <a:rPr lang="en-US" altLang="ko-KR" sz="2800" dirty="0"/>
              <a:t>, </a:t>
            </a:r>
            <a:r>
              <a:rPr lang="en-US" altLang="ko-KR" sz="2800" dirty="0" err="1"/>
              <a:t>enum</a:t>
            </a:r>
            <a:r>
              <a:rPr lang="en-US" altLang="ko-KR" sz="2800" dirty="0"/>
              <a:t> </a:t>
            </a:r>
            <a:r>
              <a:rPr lang="en-US" altLang="ko-KR" sz="2800" dirty="0" err="1"/>
              <a:t>cudaFuncCacheca</a:t>
            </a:r>
            <a:r>
              <a:rPr lang="en-US" altLang="ko-KR" sz="2800" dirty="0"/>
              <a:t> </a:t>
            </a:r>
            <a:r>
              <a:rPr lang="en-US" altLang="ko-KR" sz="2800" dirty="0" err="1"/>
              <a:t>cheConfig</a:t>
            </a:r>
            <a:r>
              <a:rPr lang="en-US" altLang="ko-KR" sz="2800" dirty="0"/>
              <a:t>);</a:t>
            </a:r>
            <a:endParaRPr lang="ko-KR" altLang="en-US" sz="2800" dirty="0"/>
          </a:p>
        </p:txBody>
      </p:sp>
    </p:spTree>
    <p:extLst>
      <p:ext uri="{BB962C8B-B14F-4D97-AF65-F5344CB8AC3E}">
        <p14:creationId xmlns:p14="http://schemas.microsoft.com/office/powerpoint/2010/main" val="21227200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Synchronization</a:t>
            </a:r>
            <a:endParaRPr lang="ko-KR" altLang="en-US" dirty="0"/>
          </a:p>
        </p:txBody>
      </p:sp>
      <p:sp>
        <p:nvSpPr>
          <p:cNvPr id="3" name="내용 개체 틀 2"/>
          <p:cNvSpPr>
            <a:spLocks noGrp="1"/>
          </p:cNvSpPr>
          <p:nvPr>
            <p:ph idx="1"/>
          </p:nvPr>
        </p:nvSpPr>
        <p:spPr/>
        <p:txBody>
          <a:bodyPr/>
          <a:lstStyle/>
          <a:p>
            <a:r>
              <a:rPr lang="en-US" altLang="ko-KR" sz="1800" dirty="0"/>
              <a:t>Barrier synchronization </a:t>
            </a:r>
          </a:p>
          <a:p>
            <a:pPr marL="514350" indent="-514350">
              <a:buAutoNum type="arabicParenR"/>
            </a:pPr>
            <a:r>
              <a:rPr lang="en-US" altLang="ko-KR" sz="1800" dirty="0"/>
              <a:t>system-level : Wait for all work on both the host and the device to complete </a:t>
            </a:r>
          </a:p>
          <a:p>
            <a:pPr marL="0" indent="0">
              <a:buNone/>
            </a:pPr>
            <a:r>
              <a:rPr lang="en-US" altLang="ko-KR" sz="1800" dirty="0"/>
              <a:t>block the host application until all CUDA operations (copies, kernels, and so on) have completed:</a:t>
            </a:r>
            <a:br>
              <a:rPr lang="en-US" altLang="ko-KR" sz="1800" dirty="0"/>
            </a:br>
            <a:r>
              <a:rPr lang="en-US" altLang="ko-KR" sz="1800" dirty="0" err="1"/>
              <a:t>cudaError_t</a:t>
            </a:r>
            <a:r>
              <a:rPr lang="en-US" altLang="ko-KR" sz="1800" dirty="0"/>
              <a:t> </a:t>
            </a:r>
            <a:r>
              <a:rPr lang="en-US" altLang="ko-KR" sz="1800" dirty="0" err="1"/>
              <a:t>cudaDeviceSynchronize</a:t>
            </a:r>
            <a:r>
              <a:rPr lang="en-US" altLang="ko-KR" sz="1800" dirty="0"/>
              <a:t>(void) </a:t>
            </a:r>
          </a:p>
          <a:p>
            <a:pPr marL="0" indent="0">
              <a:buNone/>
            </a:pPr>
            <a:endParaRPr lang="en-US" altLang="ko-KR" sz="1800" dirty="0"/>
          </a:p>
          <a:p>
            <a:pPr marL="514350" indent="-514350">
              <a:buAutoNum type="arabicParenR"/>
            </a:pPr>
            <a:r>
              <a:rPr lang="en-US" altLang="ko-KR" sz="1800" dirty="0"/>
              <a:t>block-level : Wait for all threads in a thread block to reach the same point in execution on the device. </a:t>
            </a:r>
          </a:p>
          <a:p>
            <a:pPr marL="0" indent="0">
              <a:buNone/>
            </a:pPr>
            <a:r>
              <a:rPr lang="en-US" altLang="ko-KR" sz="1800" dirty="0"/>
              <a:t>_device__ void __</a:t>
            </a:r>
            <a:r>
              <a:rPr lang="en-US" altLang="ko-KR" sz="1800" dirty="0" err="1"/>
              <a:t>syncthreads</a:t>
            </a:r>
            <a:r>
              <a:rPr lang="en-US" altLang="ko-KR" sz="1800" dirty="0"/>
              <a:t>(void);</a:t>
            </a:r>
            <a:br>
              <a:rPr lang="en-US" altLang="ko-KR" sz="1800" dirty="0"/>
            </a:br>
            <a:r>
              <a:rPr lang="en-US" altLang="ko-KR" sz="1800" dirty="0"/>
              <a:t>When __</a:t>
            </a:r>
            <a:r>
              <a:rPr lang="en-US" altLang="ko-KR" sz="1800" dirty="0" err="1"/>
              <a:t>syncthreads</a:t>
            </a:r>
            <a:r>
              <a:rPr lang="en-US" altLang="ko-KR" sz="1800" dirty="0"/>
              <a:t> is called, each thread in the same thread block must wait until all other threads in that thread block have reached this synchronization point. All global and shared memory accesses made by all threads prior to this barrier will be visible to all other threads in the thread block after the barrier. </a:t>
            </a:r>
          </a:p>
          <a:p>
            <a:pPr marL="0" indent="0">
              <a:buNone/>
            </a:pPr>
            <a:r>
              <a:rPr lang="en-US" altLang="ko-KR" sz="1800" dirty="0"/>
              <a:t>The function is used to coordinate communication between threads in the same block, but it can negatively affect performance by forcing warps to become idle </a:t>
            </a:r>
            <a:br>
              <a:rPr lang="en-US" altLang="ko-KR" sz="1800" dirty="0"/>
            </a:br>
            <a:br>
              <a:rPr lang="en-US" altLang="ko-KR" dirty="0"/>
            </a:br>
            <a:endParaRPr lang="ko-KR" altLang="en-US" dirty="0"/>
          </a:p>
        </p:txBody>
      </p:sp>
    </p:spTree>
    <p:extLst>
      <p:ext uri="{BB962C8B-B14F-4D97-AF65-F5344CB8AC3E}">
        <p14:creationId xmlns:p14="http://schemas.microsoft.com/office/powerpoint/2010/main" val="18031084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8" name="직선 연결선 67"/>
          <p:cNvCxnSpPr/>
          <p:nvPr/>
        </p:nvCxnSpPr>
        <p:spPr>
          <a:xfrm>
            <a:off x="-116406" y="7262563"/>
            <a:ext cx="567787" cy="5206"/>
          </a:xfrm>
          <a:prstGeom prst="line">
            <a:avLst/>
          </a:prstGeom>
          <a:ln>
            <a:solidFill>
              <a:schemeClr val="tx1">
                <a:alpha val="90000"/>
              </a:schemeClr>
            </a:solidFill>
            <a:tailEnd type="stealth"/>
          </a:ln>
        </p:spPr>
        <p:style>
          <a:lnRef idx="1">
            <a:schemeClr val="accent1"/>
          </a:lnRef>
          <a:fillRef idx="0">
            <a:schemeClr val="accent1"/>
          </a:fillRef>
          <a:effectRef idx="0">
            <a:schemeClr val="accent1"/>
          </a:effectRef>
          <a:fontRef idx="minor">
            <a:schemeClr val="tx1"/>
          </a:fontRef>
        </p:style>
      </p:cxnSp>
      <p:grpSp>
        <p:nvGrpSpPr>
          <p:cNvPr id="17" name="그룹 16"/>
          <p:cNvGrpSpPr/>
          <p:nvPr/>
        </p:nvGrpSpPr>
        <p:grpSpPr>
          <a:xfrm>
            <a:off x="916115" y="1578794"/>
            <a:ext cx="6896246" cy="4717113"/>
            <a:chOff x="1154657" y="606163"/>
            <a:chExt cx="7306297" cy="5149161"/>
          </a:xfrm>
        </p:grpSpPr>
        <p:sp>
          <p:nvSpPr>
            <p:cNvPr id="53" name="Rectangle 82"/>
            <p:cNvSpPr>
              <a:spLocks noChangeArrowheads="1"/>
            </p:cNvSpPr>
            <p:nvPr/>
          </p:nvSpPr>
          <p:spPr>
            <a:xfrm>
              <a:off x="2154858" y="606163"/>
              <a:ext cx="6306096" cy="5133625"/>
            </a:xfrm>
            <a:prstGeom prst="rect">
              <a:avLst/>
            </a:prstGeom>
            <a:noFill/>
            <a:ln w="9525">
              <a:solidFill>
                <a:schemeClr val="tx1"/>
              </a:solidFill>
              <a:miter/>
            </a:ln>
            <a:effectLst/>
          </p:spPr>
          <p:txBody>
            <a:bodyPr vert="horz" wrap="none" lIns="91440" tIns="45720" rIns="91440" bIns="45720" anchor="ctr"/>
            <a:lstStyle/>
            <a:p>
              <a:pPr algn="ctr">
                <a:defRPr lang="ko-KR" altLang="en-US"/>
              </a:pPr>
              <a:r>
                <a:rPr lang="en-US" altLang="ko-KR" sz="1100" b="1" dirty="0">
                  <a:latin typeface="Times New Roman" panose="02020603050405020304" pitchFamily="18" charset="0"/>
                  <a:cs typeface="Times New Roman" panose="02020603050405020304" pitchFamily="18" charset="0"/>
                </a:rPr>
                <a:t>Grid</a:t>
              </a: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p:txBody>
        </p:sp>
        <p:grpSp>
          <p:nvGrpSpPr>
            <p:cNvPr id="13" name="그룹 12"/>
            <p:cNvGrpSpPr/>
            <p:nvPr/>
          </p:nvGrpSpPr>
          <p:grpSpPr>
            <a:xfrm>
              <a:off x="2373458" y="1079046"/>
              <a:ext cx="2837520" cy="2446352"/>
              <a:chOff x="2344565" y="1050214"/>
              <a:chExt cx="2498340" cy="2319627"/>
            </a:xfrm>
          </p:grpSpPr>
          <p:sp>
            <p:nvSpPr>
              <p:cNvPr id="57" name="Rectangle 82"/>
              <p:cNvSpPr>
                <a:spLocks noChangeArrowheads="1"/>
              </p:cNvSpPr>
              <p:nvPr/>
            </p:nvSpPr>
            <p:spPr>
              <a:xfrm>
                <a:off x="2489981" y="1446982"/>
                <a:ext cx="2118692" cy="412549"/>
              </a:xfrm>
              <a:prstGeom prst="rect">
                <a:avLst/>
              </a:prstGeom>
              <a:noFill/>
              <a:ln w="9525">
                <a:solidFill>
                  <a:schemeClr val="tx1"/>
                </a:solidFill>
                <a:miter/>
              </a:ln>
              <a:effectLst/>
            </p:spPr>
            <p:txBody>
              <a:bodyPr vert="horz" wrap="none" lIns="91440" tIns="45720" rIns="91440" bIns="45720" anchor="ctr"/>
              <a:lstStyle/>
              <a:p>
                <a:pPr algn="ctr">
                  <a:defRPr lang="ko-KR" altLang="en-US"/>
                </a:pPr>
                <a:r>
                  <a:rPr lang="ko-KR" altLang="en-US" sz="1000" dirty="0">
                    <a:latin typeface="Times New Roman" panose="02020603050405020304" pitchFamily="18" charset="0"/>
                    <a:cs typeface="Times New Roman" panose="02020603050405020304" pitchFamily="18" charset="0"/>
                  </a:rPr>
                  <a:t>공유메모리</a:t>
                </a:r>
                <a:endParaRPr lang="en-US" altLang="ko-KR" sz="1000" dirty="0">
                  <a:latin typeface="Times New Roman" panose="02020603050405020304" pitchFamily="18" charset="0"/>
                  <a:cs typeface="Times New Roman" panose="02020603050405020304" pitchFamily="18" charset="0"/>
                </a:endParaRPr>
              </a:p>
              <a:p>
                <a:pPr algn="ctr">
                  <a:defRPr lang="ko-KR" altLang="en-US"/>
                </a:pPr>
                <a:r>
                  <a:rPr lang="en-US" altLang="ko-KR" sz="1000" dirty="0">
                    <a:latin typeface="Times New Roman" panose="02020603050405020304" pitchFamily="18" charset="0"/>
                    <a:cs typeface="Times New Roman" panose="02020603050405020304" pitchFamily="18" charset="0"/>
                  </a:rPr>
                  <a:t>(Shared Memory)</a:t>
                </a:r>
              </a:p>
            </p:txBody>
          </p:sp>
          <p:sp>
            <p:nvSpPr>
              <p:cNvPr id="28" name="Rectangle 82"/>
              <p:cNvSpPr>
                <a:spLocks noChangeArrowheads="1"/>
              </p:cNvSpPr>
              <p:nvPr/>
            </p:nvSpPr>
            <p:spPr>
              <a:xfrm>
                <a:off x="2489980" y="2002104"/>
                <a:ext cx="861339" cy="412549"/>
              </a:xfrm>
              <a:prstGeom prst="rect">
                <a:avLst/>
              </a:prstGeom>
              <a:noFill/>
              <a:ln w="9525">
                <a:solidFill>
                  <a:schemeClr val="tx1"/>
                </a:solidFill>
                <a:miter/>
              </a:ln>
              <a:effectLst/>
            </p:spPr>
            <p:txBody>
              <a:bodyPr vert="horz" wrap="none" lIns="91440" tIns="45720" rIns="91440" bIns="45720" anchor="ctr"/>
              <a:lstStyle/>
              <a:p>
                <a:pPr algn="ctr">
                  <a:defRPr lang="ko-KR" altLang="en-US"/>
                </a:pPr>
                <a:r>
                  <a:rPr lang="en-US" altLang="ko-KR" sz="1000" dirty="0">
                    <a:latin typeface="Times New Roman" panose="02020603050405020304" pitchFamily="18" charset="0"/>
                    <a:cs typeface="Times New Roman" panose="02020603050405020304" pitchFamily="18" charset="0"/>
                  </a:rPr>
                  <a:t>Register</a:t>
                </a:r>
              </a:p>
            </p:txBody>
          </p:sp>
          <p:sp>
            <p:nvSpPr>
              <p:cNvPr id="49" name="Rectangle 82"/>
              <p:cNvSpPr>
                <a:spLocks noChangeArrowheads="1"/>
              </p:cNvSpPr>
              <p:nvPr/>
            </p:nvSpPr>
            <p:spPr>
              <a:xfrm>
                <a:off x="2344565" y="1050214"/>
                <a:ext cx="2498340" cy="2163553"/>
              </a:xfrm>
              <a:prstGeom prst="rect">
                <a:avLst/>
              </a:prstGeom>
              <a:noFill/>
              <a:ln w="9525">
                <a:solidFill>
                  <a:schemeClr val="tx1"/>
                </a:solidFill>
                <a:miter/>
              </a:ln>
              <a:effectLst/>
            </p:spPr>
            <p:txBody>
              <a:bodyPr vert="horz" wrap="none" lIns="91440" tIns="45720" rIns="91440" bIns="45720" anchor="ctr"/>
              <a:lstStyle/>
              <a:p>
                <a:pPr algn="ctr">
                  <a:defRPr lang="ko-KR" altLang="en-US"/>
                </a:pPr>
                <a:r>
                  <a:rPr lang="ko-KR" altLang="en-US" sz="1000" dirty="0">
                    <a:latin typeface="Times New Roman" panose="02020603050405020304" pitchFamily="18" charset="0"/>
                    <a:cs typeface="Times New Roman" panose="02020603050405020304" pitchFamily="18" charset="0"/>
                  </a:rPr>
                  <a:t>                               </a:t>
                </a:r>
                <a:endParaRPr lang="en-US" altLang="ko-KR" sz="1000" dirty="0">
                  <a:latin typeface="Times New Roman" panose="02020603050405020304" pitchFamily="18" charset="0"/>
                  <a:cs typeface="Times New Roman" panose="02020603050405020304" pitchFamily="18" charset="0"/>
                </a:endParaRPr>
              </a:p>
              <a:p>
                <a:pPr algn="ctr">
                  <a:defRPr lang="ko-KR" altLang="en-US"/>
                </a:pPr>
                <a:r>
                  <a:rPr lang="en-US" altLang="ko-KR" sz="1000" dirty="0">
                    <a:latin typeface="Times New Roman" panose="02020603050405020304" pitchFamily="18" charset="0"/>
                    <a:cs typeface="Times New Roman" panose="02020603050405020304" pitchFamily="18" charset="0"/>
                  </a:rPr>
                  <a:t>Block</a:t>
                </a:r>
                <a:r>
                  <a:rPr lang="ko-KR" altLang="en-US" sz="1000" dirty="0">
                    <a:latin typeface="Times New Roman" panose="02020603050405020304" pitchFamily="18" charset="0"/>
                    <a:cs typeface="Times New Roman" panose="02020603050405020304" pitchFamily="18" charset="0"/>
                  </a:rPr>
                  <a:t> </a:t>
                </a:r>
                <a:r>
                  <a:rPr lang="en-US" altLang="ko-KR" sz="1000" dirty="0">
                    <a:latin typeface="Times New Roman" panose="02020603050405020304" pitchFamily="18" charset="0"/>
                    <a:cs typeface="Times New Roman" panose="02020603050405020304" pitchFamily="18" charset="0"/>
                  </a:rPr>
                  <a:t>0</a:t>
                </a: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p:txBody>
          </p:sp>
          <p:sp>
            <p:nvSpPr>
              <p:cNvPr id="69" name="Rectangle 82"/>
              <p:cNvSpPr>
                <a:spLocks noChangeArrowheads="1"/>
              </p:cNvSpPr>
              <p:nvPr/>
            </p:nvSpPr>
            <p:spPr>
              <a:xfrm>
                <a:off x="3593735" y="2002103"/>
                <a:ext cx="861339" cy="412549"/>
              </a:xfrm>
              <a:prstGeom prst="rect">
                <a:avLst/>
              </a:prstGeom>
              <a:noFill/>
              <a:ln w="9525">
                <a:solidFill>
                  <a:schemeClr val="tx1"/>
                </a:solidFill>
                <a:miter/>
              </a:ln>
              <a:effectLst/>
            </p:spPr>
            <p:txBody>
              <a:bodyPr vert="horz" wrap="none" lIns="91440" tIns="45720" rIns="91440" bIns="45720" anchor="ctr"/>
              <a:lstStyle/>
              <a:p>
                <a:pPr algn="ctr">
                  <a:defRPr lang="ko-KR" altLang="en-US"/>
                </a:pPr>
                <a:r>
                  <a:rPr lang="en-US" altLang="ko-KR" sz="1000" dirty="0">
                    <a:latin typeface="Times New Roman" panose="02020603050405020304" pitchFamily="18" charset="0"/>
                    <a:cs typeface="Times New Roman" panose="02020603050405020304" pitchFamily="18" charset="0"/>
                  </a:rPr>
                  <a:t>Register</a:t>
                </a:r>
              </a:p>
            </p:txBody>
          </p:sp>
          <p:sp>
            <p:nvSpPr>
              <p:cNvPr id="73" name="Rectangle 82"/>
              <p:cNvSpPr>
                <a:spLocks noChangeArrowheads="1"/>
              </p:cNvSpPr>
              <p:nvPr/>
            </p:nvSpPr>
            <p:spPr>
              <a:xfrm>
                <a:off x="2489981" y="2637689"/>
                <a:ext cx="1006392" cy="412549"/>
              </a:xfrm>
              <a:prstGeom prst="rect">
                <a:avLst/>
              </a:prstGeom>
              <a:noFill/>
              <a:ln w="9525">
                <a:solidFill>
                  <a:schemeClr val="tx1"/>
                </a:solidFill>
                <a:miter/>
              </a:ln>
              <a:effectLst/>
            </p:spPr>
            <p:txBody>
              <a:bodyPr vert="horz" wrap="none" lIns="91440" tIns="45720" rIns="91440" bIns="45720" anchor="ctr"/>
              <a:lstStyle/>
              <a:p>
                <a:pPr algn="ctr">
                  <a:defRPr lang="ko-KR" altLang="en-US"/>
                </a:pPr>
                <a:r>
                  <a:rPr lang="en-US" altLang="ko-KR" sz="1000" dirty="0">
                    <a:latin typeface="Times New Roman" panose="02020603050405020304" pitchFamily="18" charset="0"/>
                    <a:cs typeface="Times New Roman" panose="02020603050405020304" pitchFamily="18" charset="0"/>
                  </a:rPr>
                  <a:t>Thread</a:t>
                </a:r>
                <a:r>
                  <a:rPr lang="ko-KR" altLang="en-US" sz="1000" dirty="0">
                    <a:latin typeface="Times New Roman" panose="02020603050405020304" pitchFamily="18" charset="0"/>
                    <a:cs typeface="Times New Roman" panose="02020603050405020304" pitchFamily="18" charset="0"/>
                  </a:rPr>
                  <a:t> </a:t>
                </a:r>
                <a:r>
                  <a:rPr lang="en-US" altLang="ko-KR" sz="1000" dirty="0">
                    <a:latin typeface="Times New Roman" panose="02020603050405020304" pitchFamily="18" charset="0"/>
                    <a:cs typeface="Times New Roman" panose="02020603050405020304" pitchFamily="18" charset="0"/>
                  </a:rPr>
                  <a:t>0</a:t>
                </a:r>
              </a:p>
            </p:txBody>
          </p:sp>
          <p:sp>
            <p:nvSpPr>
              <p:cNvPr id="74" name="Rectangle 82"/>
              <p:cNvSpPr>
                <a:spLocks noChangeArrowheads="1"/>
              </p:cNvSpPr>
              <p:nvPr/>
            </p:nvSpPr>
            <p:spPr>
              <a:xfrm>
                <a:off x="3593735" y="2637688"/>
                <a:ext cx="1013101" cy="412549"/>
              </a:xfrm>
              <a:prstGeom prst="rect">
                <a:avLst/>
              </a:prstGeom>
              <a:noFill/>
              <a:ln w="9525">
                <a:solidFill>
                  <a:schemeClr val="tx1"/>
                </a:solidFill>
                <a:miter/>
              </a:ln>
              <a:effectLst/>
            </p:spPr>
            <p:txBody>
              <a:bodyPr vert="horz" wrap="none" lIns="91440" tIns="45720" rIns="91440" bIns="45720" anchor="ctr"/>
              <a:lstStyle/>
              <a:p>
                <a:pPr algn="ctr">
                  <a:defRPr lang="ko-KR" altLang="en-US"/>
                </a:pPr>
                <a:r>
                  <a:rPr lang="en-US" altLang="ko-KR" sz="1000" dirty="0">
                    <a:latin typeface="Times New Roman" panose="02020603050405020304" pitchFamily="18" charset="0"/>
                    <a:cs typeface="Times New Roman" panose="02020603050405020304" pitchFamily="18" charset="0"/>
                  </a:rPr>
                  <a:t>Thread</a:t>
                </a:r>
                <a:r>
                  <a:rPr lang="ko-KR" altLang="en-US" sz="1000" dirty="0">
                    <a:latin typeface="Times New Roman" panose="02020603050405020304" pitchFamily="18" charset="0"/>
                    <a:cs typeface="Times New Roman" panose="02020603050405020304" pitchFamily="18" charset="0"/>
                  </a:rPr>
                  <a:t> </a:t>
                </a:r>
                <a:r>
                  <a:rPr lang="en-US" altLang="ko-KR" sz="1000" dirty="0">
                    <a:latin typeface="Times New Roman" panose="02020603050405020304" pitchFamily="18" charset="0"/>
                    <a:cs typeface="Times New Roman" panose="02020603050405020304" pitchFamily="18" charset="0"/>
                  </a:rPr>
                  <a:t>1</a:t>
                </a:r>
              </a:p>
            </p:txBody>
          </p:sp>
          <p:cxnSp>
            <p:nvCxnSpPr>
              <p:cNvPr id="3" name="직선 화살표 연결선 2"/>
              <p:cNvCxnSpPr/>
              <p:nvPr/>
            </p:nvCxnSpPr>
            <p:spPr>
              <a:xfrm>
                <a:off x="3468557" y="1861275"/>
                <a:ext cx="0" cy="741274"/>
              </a:xfrm>
              <a:prstGeom prst="straightConnector1">
                <a:avLst/>
              </a:prstGeom>
              <a:ln>
                <a:solidFill>
                  <a:schemeClr val="tx1"/>
                </a:solidFill>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75" name="직선 화살표 연결선 74"/>
              <p:cNvCxnSpPr/>
              <p:nvPr/>
            </p:nvCxnSpPr>
            <p:spPr>
              <a:xfrm>
                <a:off x="4584802" y="1850258"/>
                <a:ext cx="0" cy="776414"/>
              </a:xfrm>
              <a:prstGeom prst="straightConnector1">
                <a:avLst/>
              </a:prstGeom>
              <a:ln>
                <a:solidFill>
                  <a:schemeClr val="tx1"/>
                </a:solidFill>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81" name="직선 화살표 연결선 80"/>
              <p:cNvCxnSpPr/>
              <p:nvPr/>
            </p:nvCxnSpPr>
            <p:spPr>
              <a:xfrm>
                <a:off x="2914947" y="2420424"/>
                <a:ext cx="0" cy="195604"/>
              </a:xfrm>
              <a:prstGeom prst="straightConnector1">
                <a:avLst/>
              </a:prstGeom>
              <a:ln>
                <a:solidFill>
                  <a:schemeClr val="tx1"/>
                </a:solidFill>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86" name="직선 화살표 연결선 85"/>
              <p:cNvCxnSpPr/>
              <p:nvPr/>
            </p:nvCxnSpPr>
            <p:spPr>
              <a:xfrm>
                <a:off x="4024405" y="2406945"/>
                <a:ext cx="0" cy="195604"/>
              </a:xfrm>
              <a:prstGeom prst="straightConnector1">
                <a:avLst/>
              </a:prstGeom>
              <a:ln>
                <a:solidFill>
                  <a:schemeClr val="tx1"/>
                </a:solidFill>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87" name="직선 화살표 연결선 86"/>
              <p:cNvCxnSpPr/>
              <p:nvPr/>
            </p:nvCxnSpPr>
            <p:spPr>
              <a:xfrm>
                <a:off x="2913109" y="3057566"/>
                <a:ext cx="1838" cy="312275"/>
              </a:xfrm>
              <a:prstGeom prst="straightConnector1">
                <a:avLst/>
              </a:prstGeom>
              <a:ln>
                <a:solidFill>
                  <a:schemeClr val="tx1"/>
                </a:solidFill>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88" name="직선 화살표 연결선 87"/>
              <p:cNvCxnSpPr/>
              <p:nvPr/>
            </p:nvCxnSpPr>
            <p:spPr>
              <a:xfrm>
                <a:off x="4022567" y="3044087"/>
                <a:ext cx="1838" cy="325754"/>
              </a:xfrm>
              <a:prstGeom prst="straightConnector1">
                <a:avLst/>
              </a:prstGeom>
              <a:ln>
                <a:solidFill>
                  <a:schemeClr val="tx1"/>
                </a:solidFill>
                <a:headEnd type="stealth"/>
                <a:tailEnd type="stealth"/>
              </a:ln>
            </p:spPr>
            <p:style>
              <a:lnRef idx="1">
                <a:schemeClr val="accent1"/>
              </a:lnRef>
              <a:fillRef idx="0">
                <a:schemeClr val="accent1"/>
              </a:fillRef>
              <a:effectRef idx="0">
                <a:schemeClr val="accent1"/>
              </a:effectRef>
              <a:fontRef idx="minor">
                <a:schemeClr val="tx1"/>
              </a:fontRef>
            </p:style>
          </p:cxnSp>
        </p:grpSp>
        <p:grpSp>
          <p:nvGrpSpPr>
            <p:cNvPr id="89" name="그룹 88"/>
            <p:cNvGrpSpPr/>
            <p:nvPr/>
          </p:nvGrpSpPr>
          <p:grpSpPr>
            <a:xfrm>
              <a:off x="5390251" y="1077208"/>
              <a:ext cx="2837520" cy="2446352"/>
              <a:chOff x="2344565" y="1050214"/>
              <a:chExt cx="2498340" cy="2319627"/>
            </a:xfrm>
          </p:grpSpPr>
          <p:sp>
            <p:nvSpPr>
              <p:cNvPr id="90" name="Rectangle 82"/>
              <p:cNvSpPr>
                <a:spLocks noChangeArrowheads="1"/>
              </p:cNvSpPr>
              <p:nvPr/>
            </p:nvSpPr>
            <p:spPr>
              <a:xfrm>
                <a:off x="2488144" y="1439433"/>
                <a:ext cx="2118692" cy="412549"/>
              </a:xfrm>
              <a:prstGeom prst="rect">
                <a:avLst/>
              </a:prstGeom>
              <a:noFill/>
              <a:ln w="9525">
                <a:solidFill>
                  <a:schemeClr val="tx1"/>
                </a:solidFill>
                <a:miter/>
              </a:ln>
              <a:effectLst/>
            </p:spPr>
            <p:txBody>
              <a:bodyPr vert="horz" wrap="none" lIns="91440" tIns="45720" rIns="91440" bIns="45720" anchor="ctr"/>
              <a:lstStyle/>
              <a:p>
                <a:pPr algn="ctr">
                  <a:defRPr lang="ko-KR" altLang="en-US"/>
                </a:pPr>
                <a:r>
                  <a:rPr lang="ko-KR" altLang="en-US" sz="1000" dirty="0">
                    <a:latin typeface="Times New Roman" panose="02020603050405020304" pitchFamily="18" charset="0"/>
                    <a:cs typeface="Times New Roman" panose="02020603050405020304" pitchFamily="18" charset="0"/>
                  </a:rPr>
                  <a:t>공유메모리</a:t>
                </a:r>
                <a:endParaRPr lang="en-US" altLang="ko-KR" sz="1000" dirty="0">
                  <a:latin typeface="Times New Roman" panose="02020603050405020304" pitchFamily="18" charset="0"/>
                  <a:cs typeface="Times New Roman" panose="02020603050405020304" pitchFamily="18" charset="0"/>
                </a:endParaRPr>
              </a:p>
              <a:p>
                <a:pPr algn="ctr">
                  <a:defRPr lang="ko-KR" altLang="en-US"/>
                </a:pPr>
                <a:r>
                  <a:rPr lang="en-US" altLang="ko-KR" sz="1000" dirty="0">
                    <a:latin typeface="Times New Roman" panose="02020603050405020304" pitchFamily="18" charset="0"/>
                    <a:cs typeface="Times New Roman" panose="02020603050405020304" pitchFamily="18" charset="0"/>
                  </a:rPr>
                  <a:t>(Shared Memory)</a:t>
                </a:r>
              </a:p>
            </p:txBody>
          </p:sp>
          <p:sp>
            <p:nvSpPr>
              <p:cNvPr id="91" name="Rectangle 82"/>
              <p:cNvSpPr>
                <a:spLocks noChangeArrowheads="1"/>
              </p:cNvSpPr>
              <p:nvPr/>
            </p:nvSpPr>
            <p:spPr>
              <a:xfrm>
                <a:off x="2489980" y="2002104"/>
                <a:ext cx="861339" cy="412549"/>
              </a:xfrm>
              <a:prstGeom prst="rect">
                <a:avLst/>
              </a:prstGeom>
              <a:noFill/>
              <a:ln w="9525">
                <a:solidFill>
                  <a:schemeClr val="tx1"/>
                </a:solidFill>
                <a:miter/>
              </a:ln>
              <a:effectLst/>
            </p:spPr>
            <p:txBody>
              <a:bodyPr vert="horz" wrap="none" lIns="91440" tIns="45720" rIns="91440" bIns="45720" anchor="ctr"/>
              <a:lstStyle/>
              <a:p>
                <a:pPr algn="ctr">
                  <a:defRPr lang="ko-KR" altLang="en-US"/>
                </a:pPr>
                <a:r>
                  <a:rPr lang="en-US" altLang="ko-KR" sz="1000" dirty="0">
                    <a:latin typeface="Times New Roman" panose="02020603050405020304" pitchFamily="18" charset="0"/>
                    <a:cs typeface="Times New Roman" panose="02020603050405020304" pitchFamily="18" charset="0"/>
                  </a:rPr>
                  <a:t>Register</a:t>
                </a:r>
              </a:p>
            </p:txBody>
          </p:sp>
          <p:sp>
            <p:nvSpPr>
              <p:cNvPr id="93" name="Rectangle 82"/>
              <p:cNvSpPr>
                <a:spLocks noChangeArrowheads="1"/>
              </p:cNvSpPr>
              <p:nvPr/>
            </p:nvSpPr>
            <p:spPr>
              <a:xfrm>
                <a:off x="2344565" y="1050214"/>
                <a:ext cx="2498340" cy="2163553"/>
              </a:xfrm>
              <a:prstGeom prst="rect">
                <a:avLst/>
              </a:prstGeom>
              <a:noFill/>
              <a:ln w="9525">
                <a:solidFill>
                  <a:schemeClr val="tx1"/>
                </a:solidFill>
                <a:miter/>
              </a:ln>
              <a:effectLst/>
            </p:spPr>
            <p:txBody>
              <a:bodyPr vert="horz" wrap="none" lIns="91440" tIns="45720" rIns="91440" bIns="45720" anchor="ctr"/>
              <a:lstStyle/>
              <a:p>
                <a:pPr algn="ctr">
                  <a:defRPr lang="ko-KR" altLang="en-US"/>
                </a:pPr>
                <a:r>
                  <a:rPr lang="ko-KR" altLang="en-US" sz="1000" dirty="0">
                    <a:latin typeface="Times New Roman" panose="02020603050405020304" pitchFamily="18" charset="0"/>
                    <a:cs typeface="Times New Roman" panose="02020603050405020304" pitchFamily="18" charset="0"/>
                  </a:rPr>
                  <a:t>                               </a:t>
                </a:r>
                <a:endParaRPr lang="en-US" altLang="ko-KR" sz="1000" dirty="0">
                  <a:latin typeface="Times New Roman" panose="02020603050405020304" pitchFamily="18" charset="0"/>
                  <a:cs typeface="Times New Roman" panose="02020603050405020304" pitchFamily="18" charset="0"/>
                </a:endParaRPr>
              </a:p>
              <a:p>
                <a:pPr algn="ctr">
                  <a:defRPr lang="ko-KR" altLang="en-US"/>
                </a:pPr>
                <a:r>
                  <a:rPr lang="en-US" altLang="ko-KR" sz="1000" dirty="0">
                    <a:latin typeface="Times New Roman" panose="02020603050405020304" pitchFamily="18" charset="0"/>
                    <a:cs typeface="Times New Roman" panose="02020603050405020304" pitchFamily="18" charset="0"/>
                  </a:rPr>
                  <a:t>Block</a:t>
                </a:r>
                <a:r>
                  <a:rPr lang="ko-KR" altLang="en-US" sz="1000" dirty="0">
                    <a:latin typeface="Times New Roman" panose="02020603050405020304" pitchFamily="18" charset="0"/>
                    <a:cs typeface="Times New Roman" panose="02020603050405020304" pitchFamily="18" charset="0"/>
                  </a:rPr>
                  <a:t> </a:t>
                </a:r>
                <a:r>
                  <a:rPr lang="en-US" altLang="ko-KR" sz="1000" dirty="0">
                    <a:latin typeface="Times New Roman" panose="02020603050405020304" pitchFamily="18" charset="0"/>
                    <a:cs typeface="Times New Roman" panose="02020603050405020304" pitchFamily="18" charset="0"/>
                  </a:rPr>
                  <a:t>1</a:t>
                </a: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p:txBody>
          </p:sp>
          <p:sp>
            <p:nvSpPr>
              <p:cNvPr id="95" name="Rectangle 82"/>
              <p:cNvSpPr>
                <a:spLocks noChangeArrowheads="1"/>
              </p:cNvSpPr>
              <p:nvPr/>
            </p:nvSpPr>
            <p:spPr>
              <a:xfrm>
                <a:off x="3593735" y="2002103"/>
                <a:ext cx="861339" cy="412549"/>
              </a:xfrm>
              <a:prstGeom prst="rect">
                <a:avLst/>
              </a:prstGeom>
              <a:noFill/>
              <a:ln w="9525">
                <a:solidFill>
                  <a:schemeClr val="tx1"/>
                </a:solidFill>
                <a:miter/>
              </a:ln>
              <a:effectLst/>
            </p:spPr>
            <p:txBody>
              <a:bodyPr vert="horz" wrap="none" lIns="91440" tIns="45720" rIns="91440" bIns="45720" anchor="ctr"/>
              <a:lstStyle/>
              <a:p>
                <a:pPr algn="ctr">
                  <a:defRPr lang="ko-KR" altLang="en-US"/>
                </a:pPr>
                <a:r>
                  <a:rPr lang="en-US" altLang="ko-KR" sz="1000" dirty="0">
                    <a:latin typeface="Times New Roman" panose="02020603050405020304" pitchFamily="18" charset="0"/>
                    <a:cs typeface="Times New Roman" panose="02020603050405020304" pitchFamily="18" charset="0"/>
                  </a:rPr>
                  <a:t>Register</a:t>
                </a:r>
              </a:p>
            </p:txBody>
          </p:sp>
          <p:sp>
            <p:nvSpPr>
              <p:cNvPr id="96" name="Rectangle 82"/>
              <p:cNvSpPr>
                <a:spLocks noChangeArrowheads="1"/>
              </p:cNvSpPr>
              <p:nvPr/>
            </p:nvSpPr>
            <p:spPr>
              <a:xfrm>
                <a:off x="2489981" y="2637689"/>
                <a:ext cx="1006392" cy="412549"/>
              </a:xfrm>
              <a:prstGeom prst="rect">
                <a:avLst/>
              </a:prstGeom>
              <a:noFill/>
              <a:ln w="9525">
                <a:solidFill>
                  <a:schemeClr val="tx1"/>
                </a:solidFill>
                <a:miter/>
              </a:ln>
              <a:effectLst/>
            </p:spPr>
            <p:txBody>
              <a:bodyPr vert="horz" wrap="none" lIns="91440" tIns="45720" rIns="91440" bIns="45720" anchor="ctr"/>
              <a:lstStyle/>
              <a:p>
                <a:pPr algn="ctr">
                  <a:defRPr lang="ko-KR" altLang="en-US"/>
                </a:pPr>
                <a:r>
                  <a:rPr lang="en-US" altLang="ko-KR" sz="1000" dirty="0">
                    <a:latin typeface="Times New Roman" panose="02020603050405020304" pitchFamily="18" charset="0"/>
                    <a:cs typeface="Times New Roman" panose="02020603050405020304" pitchFamily="18" charset="0"/>
                  </a:rPr>
                  <a:t>Thread</a:t>
                </a:r>
                <a:r>
                  <a:rPr lang="ko-KR" altLang="en-US" sz="1000" dirty="0">
                    <a:latin typeface="Times New Roman" panose="02020603050405020304" pitchFamily="18" charset="0"/>
                    <a:cs typeface="Times New Roman" panose="02020603050405020304" pitchFamily="18" charset="0"/>
                  </a:rPr>
                  <a:t> </a:t>
                </a:r>
                <a:r>
                  <a:rPr lang="en-US" altLang="ko-KR" sz="1000" dirty="0">
                    <a:latin typeface="Times New Roman" panose="02020603050405020304" pitchFamily="18" charset="0"/>
                    <a:cs typeface="Times New Roman" panose="02020603050405020304" pitchFamily="18" charset="0"/>
                  </a:rPr>
                  <a:t>0</a:t>
                </a:r>
              </a:p>
            </p:txBody>
          </p:sp>
          <p:sp>
            <p:nvSpPr>
              <p:cNvPr id="97" name="Rectangle 82"/>
              <p:cNvSpPr>
                <a:spLocks noChangeArrowheads="1"/>
              </p:cNvSpPr>
              <p:nvPr/>
            </p:nvSpPr>
            <p:spPr>
              <a:xfrm>
                <a:off x="3593735" y="2637688"/>
                <a:ext cx="1013101" cy="412549"/>
              </a:xfrm>
              <a:prstGeom prst="rect">
                <a:avLst/>
              </a:prstGeom>
              <a:noFill/>
              <a:ln w="9525">
                <a:solidFill>
                  <a:schemeClr val="tx1"/>
                </a:solidFill>
                <a:miter/>
              </a:ln>
              <a:effectLst/>
            </p:spPr>
            <p:txBody>
              <a:bodyPr vert="horz" wrap="none" lIns="91440" tIns="45720" rIns="91440" bIns="45720" anchor="ctr"/>
              <a:lstStyle/>
              <a:p>
                <a:pPr algn="ctr">
                  <a:defRPr lang="ko-KR" altLang="en-US"/>
                </a:pPr>
                <a:r>
                  <a:rPr lang="en-US" altLang="ko-KR" sz="1000" dirty="0">
                    <a:latin typeface="Times New Roman" panose="02020603050405020304" pitchFamily="18" charset="0"/>
                    <a:cs typeface="Times New Roman" panose="02020603050405020304" pitchFamily="18" charset="0"/>
                  </a:rPr>
                  <a:t>Thread</a:t>
                </a:r>
                <a:r>
                  <a:rPr lang="ko-KR" altLang="en-US" sz="1000" dirty="0">
                    <a:latin typeface="Times New Roman" panose="02020603050405020304" pitchFamily="18" charset="0"/>
                    <a:cs typeface="Times New Roman" panose="02020603050405020304" pitchFamily="18" charset="0"/>
                  </a:rPr>
                  <a:t> </a:t>
                </a:r>
                <a:r>
                  <a:rPr lang="en-US" altLang="ko-KR" sz="1000" dirty="0">
                    <a:latin typeface="Times New Roman" panose="02020603050405020304" pitchFamily="18" charset="0"/>
                    <a:cs typeface="Times New Roman" panose="02020603050405020304" pitchFamily="18" charset="0"/>
                  </a:rPr>
                  <a:t>1</a:t>
                </a:r>
              </a:p>
            </p:txBody>
          </p:sp>
          <p:cxnSp>
            <p:nvCxnSpPr>
              <p:cNvPr id="98" name="직선 화살표 연결선 97"/>
              <p:cNvCxnSpPr/>
              <p:nvPr/>
            </p:nvCxnSpPr>
            <p:spPr>
              <a:xfrm>
                <a:off x="3468557" y="1861275"/>
                <a:ext cx="0" cy="741274"/>
              </a:xfrm>
              <a:prstGeom prst="straightConnector1">
                <a:avLst/>
              </a:prstGeom>
              <a:ln>
                <a:solidFill>
                  <a:schemeClr val="tx1"/>
                </a:solidFill>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99" name="직선 화살표 연결선 98"/>
              <p:cNvCxnSpPr/>
              <p:nvPr/>
            </p:nvCxnSpPr>
            <p:spPr>
              <a:xfrm>
                <a:off x="4584802" y="1850258"/>
                <a:ext cx="0" cy="776414"/>
              </a:xfrm>
              <a:prstGeom prst="straightConnector1">
                <a:avLst/>
              </a:prstGeom>
              <a:ln>
                <a:solidFill>
                  <a:schemeClr val="tx1"/>
                </a:solidFill>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100" name="직선 화살표 연결선 99"/>
              <p:cNvCxnSpPr/>
              <p:nvPr/>
            </p:nvCxnSpPr>
            <p:spPr>
              <a:xfrm>
                <a:off x="2914947" y="2420424"/>
                <a:ext cx="0" cy="195604"/>
              </a:xfrm>
              <a:prstGeom prst="straightConnector1">
                <a:avLst/>
              </a:prstGeom>
              <a:ln>
                <a:solidFill>
                  <a:schemeClr val="tx1"/>
                </a:solidFill>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101" name="직선 화살표 연결선 100"/>
              <p:cNvCxnSpPr/>
              <p:nvPr/>
            </p:nvCxnSpPr>
            <p:spPr>
              <a:xfrm>
                <a:off x="4024405" y="2406945"/>
                <a:ext cx="0" cy="195604"/>
              </a:xfrm>
              <a:prstGeom prst="straightConnector1">
                <a:avLst/>
              </a:prstGeom>
              <a:ln>
                <a:solidFill>
                  <a:schemeClr val="tx1"/>
                </a:solidFill>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102" name="직선 화살표 연결선 101"/>
              <p:cNvCxnSpPr/>
              <p:nvPr/>
            </p:nvCxnSpPr>
            <p:spPr>
              <a:xfrm>
                <a:off x="2913109" y="3057566"/>
                <a:ext cx="1838" cy="312275"/>
              </a:xfrm>
              <a:prstGeom prst="straightConnector1">
                <a:avLst/>
              </a:prstGeom>
              <a:ln>
                <a:solidFill>
                  <a:schemeClr val="tx1"/>
                </a:solidFill>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103" name="직선 화살표 연결선 102"/>
              <p:cNvCxnSpPr/>
              <p:nvPr/>
            </p:nvCxnSpPr>
            <p:spPr>
              <a:xfrm>
                <a:off x="4022567" y="3044087"/>
                <a:ext cx="1838" cy="325754"/>
              </a:xfrm>
              <a:prstGeom prst="straightConnector1">
                <a:avLst/>
              </a:prstGeom>
              <a:ln>
                <a:solidFill>
                  <a:schemeClr val="tx1"/>
                </a:solidFill>
                <a:headEnd type="stealth"/>
                <a:tailEnd type="stealth"/>
              </a:ln>
            </p:spPr>
            <p:style>
              <a:lnRef idx="1">
                <a:schemeClr val="accent1"/>
              </a:lnRef>
              <a:fillRef idx="0">
                <a:schemeClr val="accent1"/>
              </a:fillRef>
              <a:effectRef idx="0">
                <a:schemeClr val="accent1"/>
              </a:effectRef>
              <a:fontRef idx="minor">
                <a:schemeClr val="tx1"/>
              </a:fontRef>
            </p:style>
          </p:cxnSp>
        </p:grpSp>
        <p:sp>
          <p:nvSpPr>
            <p:cNvPr id="106" name="Rectangle 82"/>
            <p:cNvSpPr>
              <a:spLocks noChangeArrowheads="1"/>
            </p:cNvSpPr>
            <p:nvPr/>
          </p:nvSpPr>
          <p:spPr>
            <a:xfrm>
              <a:off x="2373458" y="3557195"/>
              <a:ext cx="5854313" cy="570187"/>
            </a:xfrm>
            <a:prstGeom prst="rect">
              <a:avLst/>
            </a:prstGeom>
            <a:noFill/>
            <a:ln w="9525">
              <a:solidFill>
                <a:schemeClr val="tx1"/>
              </a:solidFill>
              <a:miter/>
            </a:ln>
            <a:effectLst/>
          </p:spPr>
          <p:txBody>
            <a:bodyPr vert="horz" wrap="none" lIns="91440" tIns="45720" rIns="91440" bIns="45720" anchor="ctr"/>
            <a:lstStyle/>
            <a:p>
              <a:pPr algn="ctr">
                <a:defRPr lang="ko-KR" altLang="en-US"/>
              </a:pPr>
              <a:r>
                <a:rPr lang="en-US" altLang="ko-KR" sz="1000" dirty="0">
                  <a:latin typeface="Times New Roman" panose="02020603050405020304" pitchFamily="18" charset="0"/>
                  <a:cs typeface="Times New Roman" panose="02020603050405020304" pitchFamily="18" charset="0"/>
                </a:rPr>
                <a:t>Global Memory</a:t>
              </a:r>
            </a:p>
          </p:txBody>
        </p:sp>
        <p:sp>
          <p:nvSpPr>
            <p:cNvPr id="107" name="Rectangle 82"/>
            <p:cNvSpPr>
              <a:spLocks noChangeArrowheads="1"/>
            </p:cNvSpPr>
            <p:nvPr/>
          </p:nvSpPr>
          <p:spPr>
            <a:xfrm>
              <a:off x="2373457" y="4279782"/>
              <a:ext cx="5854313" cy="570187"/>
            </a:xfrm>
            <a:prstGeom prst="rect">
              <a:avLst/>
            </a:prstGeom>
            <a:noFill/>
            <a:ln w="9525">
              <a:solidFill>
                <a:schemeClr val="tx1"/>
              </a:solidFill>
              <a:miter/>
            </a:ln>
            <a:effectLst/>
          </p:spPr>
          <p:txBody>
            <a:bodyPr vert="horz" wrap="none" lIns="91440" tIns="45720" rIns="91440" bIns="45720" anchor="ctr"/>
            <a:lstStyle/>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r>
                <a:rPr lang="en-US" altLang="ko-KR" sz="1000" dirty="0">
                  <a:latin typeface="Times New Roman" panose="02020603050405020304" pitchFamily="18" charset="0"/>
                  <a:cs typeface="Times New Roman" panose="02020603050405020304" pitchFamily="18" charset="0"/>
                </a:rPr>
                <a:t>Constant Memory</a:t>
              </a:r>
            </a:p>
          </p:txBody>
        </p:sp>
        <p:sp>
          <p:nvSpPr>
            <p:cNvPr id="108" name="Rectangle 82"/>
            <p:cNvSpPr>
              <a:spLocks noChangeArrowheads="1"/>
            </p:cNvSpPr>
            <p:nvPr/>
          </p:nvSpPr>
          <p:spPr>
            <a:xfrm>
              <a:off x="2373456" y="5004042"/>
              <a:ext cx="5854313" cy="570187"/>
            </a:xfrm>
            <a:prstGeom prst="rect">
              <a:avLst/>
            </a:prstGeom>
            <a:noFill/>
            <a:ln w="9525">
              <a:solidFill>
                <a:schemeClr val="tx1"/>
              </a:solidFill>
              <a:miter/>
            </a:ln>
            <a:effectLst/>
          </p:spPr>
          <p:txBody>
            <a:bodyPr vert="horz" wrap="none" lIns="91440" tIns="45720" rIns="91440" bIns="45720" anchor="ctr"/>
            <a:lstStyle/>
            <a:p>
              <a:pPr algn="ctr">
                <a:defRPr lang="ko-KR" altLang="en-US"/>
              </a:pPr>
              <a:r>
                <a:rPr lang="en-US" altLang="ko-KR" sz="1000" dirty="0">
                  <a:latin typeface="Times New Roman" panose="02020603050405020304" pitchFamily="18" charset="0"/>
                  <a:cs typeface="Times New Roman" panose="02020603050405020304" pitchFamily="18" charset="0"/>
                </a:rPr>
                <a:t>Texture Memory</a:t>
              </a:r>
            </a:p>
          </p:txBody>
        </p:sp>
        <p:cxnSp>
          <p:nvCxnSpPr>
            <p:cNvPr id="109" name="직선 화살표 연결선 108"/>
            <p:cNvCxnSpPr/>
            <p:nvPr/>
          </p:nvCxnSpPr>
          <p:spPr>
            <a:xfrm>
              <a:off x="3306687" y="3188334"/>
              <a:ext cx="0" cy="1815708"/>
            </a:xfrm>
            <a:prstGeom prst="straightConnector1">
              <a:avLst/>
            </a:prstGeom>
            <a:ln>
              <a:solidFill>
                <a:schemeClr val="tx1"/>
              </a:solidFill>
              <a:headEnd type="stealth"/>
              <a:tailEnd type="none"/>
            </a:ln>
          </p:spPr>
          <p:style>
            <a:lnRef idx="1">
              <a:schemeClr val="accent1"/>
            </a:lnRef>
            <a:fillRef idx="0">
              <a:schemeClr val="accent1"/>
            </a:fillRef>
            <a:effectRef idx="0">
              <a:schemeClr val="accent1"/>
            </a:effectRef>
            <a:fontRef idx="minor">
              <a:schemeClr val="tx1"/>
            </a:fontRef>
          </p:style>
        </p:cxnSp>
        <p:cxnSp>
          <p:nvCxnSpPr>
            <p:cNvPr id="110" name="직선 화살표 연결선 109"/>
            <p:cNvCxnSpPr/>
            <p:nvPr/>
          </p:nvCxnSpPr>
          <p:spPr>
            <a:xfrm>
              <a:off x="3650046" y="3180010"/>
              <a:ext cx="0" cy="1099772"/>
            </a:xfrm>
            <a:prstGeom prst="straightConnector1">
              <a:avLst/>
            </a:prstGeom>
            <a:ln>
              <a:solidFill>
                <a:schemeClr val="tx1"/>
              </a:solidFill>
              <a:headEnd type="stealth"/>
              <a:tailEnd type="none"/>
            </a:ln>
          </p:spPr>
          <p:style>
            <a:lnRef idx="1">
              <a:schemeClr val="accent1"/>
            </a:lnRef>
            <a:fillRef idx="0">
              <a:schemeClr val="accent1"/>
            </a:fillRef>
            <a:effectRef idx="0">
              <a:schemeClr val="accent1"/>
            </a:effectRef>
            <a:fontRef idx="minor">
              <a:schemeClr val="tx1"/>
            </a:fontRef>
          </p:style>
        </p:cxnSp>
        <p:cxnSp>
          <p:nvCxnSpPr>
            <p:cNvPr id="111" name="직선 화살표 연결선 110"/>
            <p:cNvCxnSpPr/>
            <p:nvPr/>
          </p:nvCxnSpPr>
          <p:spPr>
            <a:xfrm>
              <a:off x="4574475" y="3188334"/>
              <a:ext cx="0" cy="1815708"/>
            </a:xfrm>
            <a:prstGeom prst="straightConnector1">
              <a:avLst/>
            </a:prstGeom>
            <a:ln>
              <a:solidFill>
                <a:schemeClr val="tx1"/>
              </a:solidFill>
              <a:headEnd type="stealth"/>
              <a:tailEnd type="none"/>
            </a:ln>
          </p:spPr>
          <p:style>
            <a:lnRef idx="1">
              <a:schemeClr val="accent1"/>
            </a:lnRef>
            <a:fillRef idx="0">
              <a:schemeClr val="accent1"/>
            </a:fillRef>
            <a:effectRef idx="0">
              <a:schemeClr val="accent1"/>
            </a:effectRef>
            <a:fontRef idx="minor">
              <a:schemeClr val="tx1"/>
            </a:fontRef>
          </p:style>
        </p:cxnSp>
        <p:cxnSp>
          <p:nvCxnSpPr>
            <p:cNvPr id="118" name="직선 화살표 연결선 117"/>
            <p:cNvCxnSpPr/>
            <p:nvPr/>
          </p:nvCxnSpPr>
          <p:spPr>
            <a:xfrm>
              <a:off x="4917834" y="3180010"/>
              <a:ext cx="0" cy="1099772"/>
            </a:xfrm>
            <a:prstGeom prst="straightConnector1">
              <a:avLst/>
            </a:prstGeom>
            <a:ln>
              <a:solidFill>
                <a:schemeClr val="tx1"/>
              </a:solidFill>
              <a:headEnd type="stealth"/>
              <a:tailEnd type="none"/>
            </a:ln>
          </p:spPr>
          <p:style>
            <a:lnRef idx="1">
              <a:schemeClr val="accent1"/>
            </a:lnRef>
            <a:fillRef idx="0">
              <a:schemeClr val="accent1"/>
            </a:fillRef>
            <a:effectRef idx="0">
              <a:schemeClr val="accent1"/>
            </a:effectRef>
            <a:fontRef idx="minor">
              <a:schemeClr val="tx1"/>
            </a:fontRef>
          </p:style>
        </p:cxnSp>
        <p:cxnSp>
          <p:nvCxnSpPr>
            <p:cNvPr id="120" name="직선 화살표 연결선 119"/>
            <p:cNvCxnSpPr/>
            <p:nvPr/>
          </p:nvCxnSpPr>
          <p:spPr>
            <a:xfrm>
              <a:off x="6334665" y="3188334"/>
              <a:ext cx="0" cy="1815708"/>
            </a:xfrm>
            <a:prstGeom prst="straightConnector1">
              <a:avLst/>
            </a:prstGeom>
            <a:ln>
              <a:solidFill>
                <a:schemeClr val="tx1"/>
              </a:solidFill>
              <a:headEnd type="stealth"/>
              <a:tailEnd type="none"/>
            </a:ln>
          </p:spPr>
          <p:style>
            <a:lnRef idx="1">
              <a:schemeClr val="accent1"/>
            </a:lnRef>
            <a:fillRef idx="0">
              <a:schemeClr val="accent1"/>
            </a:fillRef>
            <a:effectRef idx="0">
              <a:schemeClr val="accent1"/>
            </a:effectRef>
            <a:fontRef idx="minor">
              <a:schemeClr val="tx1"/>
            </a:fontRef>
          </p:style>
        </p:cxnSp>
        <p:cxnSp>
          <p:nvCxnSpPr>
            <p:cNvPr id="121" name="직선 화살표 연결선 120"/>
            <p:cNvCxnSpPr/>
            <p:nvPr/>
          </p:nvCxnSpPr>
          <p:spPr>
            <a:xfrm>
              <a:off x="6678024" y="3180010"/>
              <a:ext cx="0" cy="1099772"/>
            </a:xfrm>
            <a:prstGeom prst="straightConnector1">
              <a:avLst/>
            </a:prstGeom>
            <a:ln>
              <a:solidFill>
                <a:schemeClr val="tx1"/>
              </a:solidFill>
              <a:headEnd type="stealth"/>
              <a:tailEnd type="none"/>
            </a:ln>
          </p:spPr>
          <p:style>
            <a:lnRef idx="1">
              <a:schemeClr val="accent1"/>
            </a:lnRef>
            <a:fillRef idx="0">
              <a:schemeClr val="accent1"/>
            </a:fillRef>
            <a:effectRef idx="0">
              <a:schemeClr val="accent1"/>
            </a:effectRef>
            <a:fontRef idx="minor">
              <a:schemeClr val="tx1"/>
            </a:fontRef>
          </p:style>
        </p:cxnSp>
        <p:cxnSp>
          <p:nvCxnSpPr>
            <p:cNvPr id="122" name="직선 화살표 연결선 121"/>
            <p:cNvCxnSpPr/>
            <p:nvPr/>
          </p:nvCxnSpPr>
          <p:spPr>
            <a:xfrm>
              <a:off x="7606904" y="3188334"/>
              <a:ext cx="0" cy="1815708"/>
            </a:xfrm>
            <a:prstGeom prst="straightConnector1">
              <a:avLst/>
            </a:prstGeom>
            <a:ln>
              <a:solidFill>
                <a:schemeClr val="tx1"/>
              </a:solidFill>
              <a:headEnd type="stealth"/>
              <a:tailEnd type="none"/>
            </a:ln>
          </p:spPr>
          <p:style>
            <a:lnRef idx="1">
              <a:schemeClr val="accent1"/>
            </a:lnRef>
            <a:fillRef idx="0">
              <a:schemeClr val="accent1"/>
            </a:fillRef>
            <a:effectRef idx="0">
              <a:schemeClr val="accent1"/>
            </a:effectRef>
            <a:fontRef idx="minor">
              <a:schemeClr val="tx1"/>
            </a:fontRef>
          </p:style>
        </p:cxnSp>
        <p:cxnSp>
          <p:nvCxnSpPr>
            <p:cNvPr id="123" name="직선 화살표 연결선 122"/>
            <p:cNvCxnSpPr/>
            <p:nvPr/>
          </p:nvCxnSpPr>
          <p:spPr>
            <a:xfrm>
              <a:off x="7950263" y="3180010"/>
              <a:ext cx="0" cy="1099772"/>
            </a:xfrm>
            <a:prstGeom prst="straightConnector1">
              <a:avLst/>
            </a:prstGeom>
            <a:ln>
              <a:solidFill>
                <a:schemeClr val="tx1"/>
              </a:solidFill>
              <a:headEnd type="stealth"/>
              <a:tailEnd type="none"/>
            </a:ln>
          </p:spPr>
          <p:style>
            <a:lnRef idx="1">
              <a:schemeClr val="accent1"/>
            </a:lnRef>
            <a:fillRef idx="0">
              <a:schemeClr val="accent1"/>
            </a:fillRef>
            <a:effectRef idx="0">
              <a:schemeClr val="accent1"/>
            </a:effectRef>
            <a:fontRef idx="minor">
              <a:schemeClr val="tx1"/>
            </a:fontRef>
          </p:style>
        </p:cxnSp>
        <p:sp>
          <p:nvSpPr>
            <p:cNvPr id="124" name="Rectangle 82"/>
            <p:cNvSpPr>
              <a:spLocks noChangeArrowheads="1"/>
            </p:cNvSpPr>
            <p:nvPr/>
          </p:nvSpPr>
          <p:spPr>
            <a:xfrm>
              <a:off x="1154657" y="3572731"/>
              <a:ext cx="643624" cy="2182593"/>
            </a:xfrm>
            <a:prstGeom prst="rect">
              <a:avLst/>
            </a:prstGeom>
            <a:noFill/>
            <a:ln w="9525">
              <a:solidFill>
                <a:schemeClr val="tx1"/>
              </a:solidFill>
              <a:miter/>
            </a:ln>
            <a:effectLst/>
          </p:spPr>
          <p:txBody>
            <a:bodyPr vert="horz" wrap="none" lIns="91440" tIns="45720" rIns="91440" bIns="45720" anchor="ctr"/>
            <a:lstStyle/>
            <a:p>
              <a:pPr algn="ctr">
                <a:defRPr lang="ko-KR" altLang="en-US"/>
              </a:pPr>
              <a:r>
                <a:rPr lang="en-US" altLang="ko-KR" sz="1000" dirty="0">
                  <a:latin typeface="Times New Roman" panose="02020603050405020304" pitchFamily="18" charset="0"/>
                  <a:cs typeface="Times New Roman" panose="02020603050405020304" pitchFamily="18" charset="0"/>
                </a:rPr>
                <a:t>Host</a:t>
              </a:r>
            </a:p>
          </p:txBody>
        </p:sp>
        <p:cxnSp>
          <p:nvCxnSpPr>
            <p:cNvPr id="125" name="직선 화살표 연결선 124"/>
            <p:cNvCxnSpPr/>
            <p:nvPr/>
          </p:nvCxnSpPr>
          <p:spPr>
            <a:xfrm flipH="1">
              <a:off x="1802315" y="3835998"/>
              <a:ext cx="556759" cy="6290"/>
            </a:xfrm>
            <a:prstGeom prst="straightConnector1">
              <a:avLst/>
            </a:prstGeom>
            <a:ln>
              <a:solidFill>
                <a:schemeClr val="tx1"/>
              </a:solidFill>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126" name="직선 화살표 연결선 125"/>
            <p:cNvCxnSpPr/>
            <p:nvPr/>
          </p:nvCxnSpPr>
          <p:spPr>
            <a:xfrm flipH="1">
              <a:off x="1810186" y="4564875"/>
              <a:ext cx="556759" cy="6290"/>
            </a:xfrm>
            <a:prstGeom prst="straightConnector1">
              <a:avLst/>
            </a:prstGeom>
            <a:ln>
              <a:solidFill>
                <a:schemeClr val="tx1"/>
              </a:solidFill>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127" name="직선 화살표 연결선 126"/>
            <p:cNvCxnSpPr/>
            <p:nvPr/>
          </p:nvCxnSpPr>
          <p:spPr>
            <a:xfrm flipH="1">
              <a:off x="1802314" y="5282845"/>
              <a:ext cx="556759" cy="6290"/>
            </a:xfrm>
            <a:prstGeom prst="straightConnector1">
              <a:avLst/>
            </a:prstGeom>
            <a:ln>
              <a:solidFill>
                <a:schemeClr val="tx1"/>
              </a:solidFill>
              <a:headEnd type="stealth"/>
              <a:tailEnd type="stealth"/>
            </a:ln>
          </p:spPr>
          <p:style>
            <a:lnRef idx="1">
              <a:schemeClr val="accent1"/>
            </a:lnRef>
            <a:fillRef idx="0">
              <a:schemeClr val="accent1"/>
            </a:fillRef>
            <a:effectRef idx="0">
              <a:schemeClr val="accent1"/>
            </a:effectRef>
            <a:fontRef idx="minor">
              <a:schemeClr val="tx1"/>
            </a:fontRef>
          </p:style>
        </p:cxnSp>
      </p:grpSp>
      <p:sp>
        <p:nvSpPr>
          <p:cNvPr id="2" name="TextBox 1"/>
          <p:cNvSpPr txBox="1"/>
          <p:nvPr/>
        </p:nvSpPr>
        <p:spPr>
          <a:xfrm>
            <a:off x="2123728" y="620688"/>
            <a:ext cx="5760640" cy="646331"/>
          </a:xfrm>
          <a:prstGeom prst="rect">
            <a:avLst/>
          </a:prstGeom>
          <a:noFill/>
        </p:spPr>
        <p:txBody>
          <a:bodyPr wrap="square" rtlCol="0">
            <a:spAutoFit/>
          </a:bodyPr>
          <a:lstStyle/>
          <a:p>
            <a:r>
              <a:rPr lang="en-US" altLang="ko-KR" sz="3600" b="1" dirty="0">
                <a:latin typeface="+mj-lt"/>
              </a:rPr>
              <a:t>CUDA Memory Architecture</a:t>
            </a:r>
            <a:endParaRPr lang="ko-KR" altLang="en-US" sz="3600" b="1" dirty="0">
              <a:latin typeface="+mj-lt"/>
            </a:endParaRPr>
          </a:p>
        </p:txBody>
      </p:sp>
    </p:spTree>
    <p:extLst>
      <p:ext uri="{BB962C8B-B14F-4D97-AF65-F5344CB8AC3E}">
        <p14:creationId xmlns:p14="http://schemas.microsoft.com/office/powerpoint/2010/main" val="19169533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Synchronization</a:t>
            </a:r>
            <a:endParaRPr lang="ko-KR" altLang="en-US" dirty="0"/>
          </a:p>
        </p:txBody>
      </p:sp>
      <p:sp>
        <p:nvSpPr>
          <p:cNvPr id="3" name="내용 개체 틀 2"/>
          <p:cNvSpPr>
            <a:spLocks noGrp="1"/>
          </p:cNvSpPr>
          <p:nvPr>
            <p:ph idx="1"/>
          </p:nvPr>
        </p:nvSpPr>
        <p:spPr/>
        <p:txBody>
          <a:bodyPr/>
          <a:lstStyle/>
          <a:p>
            <a:pPr marL="0" indent="0">
              <a:buNone/>
            </a:pPr>
            <a:r>
              <a:rPr lang="en-US" altLang="ko-KR" dirty="0"/>
              <a:t>intra-block synchronization</a:t>
            </a:r>
          </a:p>
          <a:p>
            <a:pPr marL="0" indent="0">
              <a:buNone/>
            </a:pPr>
            <a:r>
              <a:rPr lang="en-US" altLang="ko-KR" dirty="0"/>
              <a:t>1. Barrier: All calling threads wait for all other calling threads to reach the barrier points.</a:t>
            </a:r>
          </a:p>
          <a:p>
            <a:pPr marL="0" indent="0">
              <a:buNone/>
            </a:pPr>
            <a:r>
              <a:rPr lang="en-US" altLang="ko-KR" dirty="0"/>
              <a:t>2. Memory fence: All calling threads stall until all modifications to memory are visible to all other calling threads.</a:t>
            </a:r>
            <a:endParaRPr lang="ko-KR" altLang="en-US" dirty="0"/>
          </a:p>
        </p:txBody>
      </p:sp>
    </p:spTree>
    <p:extLst>
      <p:ext uri="{BB962C8B-B14F-4D97-AF65-F5344CB8AC3E}">
        <p14:creationId xmlns:p14="http://schemas.microsoft.com/office/powerpoint/2010/main" val="25421297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Weakly-Ordered Memory Model</a:t>
            </a:r>
            <a:endParaRPr lang="ko-KR" altLang="en-US" dirty="0"/>
          </a:p>
        </p:txBody>
      </p:sp>
      <p:sp>
        <p:nvSpPr>
          <p:cNvPr id="3" name="내용 개체 틀 2"/>
          <p:cNvSpPr>
            <a:spLocks noGrp="1"/>
          </p:cNvSpPr>
          <p:nvPr>
            <p:ph idx="1"/>
          </p:nvPr>
        </p:nvSpPr>
        <p:spPr/>
        <p:txBody>
          <a:bodyPr/>
          <a:lstStyle/>
          <a:p>
            <a:r>
              <a:rPr lang="en-US" altLang="ko-KR" sz="2800" dirty="0"/>
              <a:t>The order of writing data to memory is not necessarily the same order of those accesses in the source codes.</a:t>
            </a:r>
          </a:p>
          <a:p>
            <a:r>
              <a:rPr lang="en-US" altLang="ko-KR" sz="2800" dirty="0"/>
              <a:t>The order of reading data from different memories is not necessarily the order of each read instruction in the program if instructions are independent each other.</a:t>
            </a:r>
            <a:endParaRPr lang="ko-KR" altLang="en-US" sz="2800" dirty="0"/>
          </a:p>
        </p:txBody>
      </p:sp>
    </p:spTree>
    <p:extLst>
      <p:ext uri="{BB962C8B-B14F-4D97-AF65-F5344CB8AC3E}">
        <p14:creationId xmlns:p14="http://schemas.microsoft.com/office/powerpoint/2010/main" val="4119922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Explicit Barrier</a:t>
            </a:r>
            <a:endParaRPr lang="ko-KR" altLang="en-US" dirty="0"/>
          </a:p>
        </p:txBody>
      </p:sp>
      <p:sp>
        <p:nvSpPr>
          <p:cNvPr id="3" name="내용 개체 틀 2"/>
          <p:cNvSpPr>
            <a:spLocks noGrp="1"/>
          </p:cNvSpPr>
          <p:nvPr>
            <p:ph idx="1"/>
          </p:nvPr>
        </p:nvSpPr>
        <p:spPr/>
        <p:txBody>
          <a:bodyPr/>
          <a:lstStyle/>
          <a:p>
            <a:pPr marL="0" indent="0">
              <a:buNone/>
            </a:pPr>
            <a:r>
              <a:rPr lang="en-US" altLang="ko-KR" sz="2800" dirty="0"/>
              <a:t>It is possible to perform a barrier among threads in the same thread block.</a:t>
            </a:r>
          </a:p>
          <a:p>
            <a:pPr marL="0" indent="0">
              <a:buNone/>
            </a:pPr>
            <a:r>
              <a:rPr lang="en-US" altLang="ko-KR" sz="2800" dirty="0"/>
              <a:t>   void __</a:t>
            </a:r>
            <a:r>
              <a:rPr lang="en-US" altLang="ko-KR" sz="2800" dirty="0" err="1"/>
              <a:t>syncthreads</a:t>
            </a:r>
            <a:r>
              <a:rPr lang="en-US" altLang="ko-KR" sz="2800" dirty="0"/>
              <a:t>( );</a:t>
            </a:r>
          </a:p>
          <a:p>
            <a:pPr marL="0" indent="0">
              <a:buNone/>
            </a:pPr>
            <a:r>
              <a:rPr lang="en-US" altLang="ko-KR" sz="2800" dirty="0"/>
              <a:t>   /* it acts as a barrier point at which threads in a block must wait until all threads have reached that point.</a:t>
            </a:r>
          </a:p>
          <a:p>
            <a:pPr marL="0" indent="0">
              <a:buNone/>
            </a:pPr>
            <a:r>
              <a:rPr lang="en-US" altLang="ko-KR" sz="2800" dirty="0"/>
              <a:t>__</a:t>
            </a:r>
            <a:r>
              <a:rPr lang="en-US" altLang="ko-KR" sz="2800" dirty="0" err="1"/>
              <a:t>syncthreads</a:t>
            </a:r>
            <a:r>
              <a:rPr lang="en-US" altLang="ko-KR" sz="2800" dirty="0"/>
              <a:t> also ensures that all global and shared memory accesses made by these threads prior to the barrier point are visible to all threads in the same block </a:t>
            </a:r>
            <a:br>
              <a:rPr lang="en-US" altLang="ko-KR" sz="2800" dirty="0"/>
            </a:br>
            <a:endParaRPr lang="ko-KR" altLang="en-US" sz="2800" dirty="0"/>
          </a:p>
        </p:txBody>
      </p:sp>
    </p:spTree>
    <p:extLst>
      <p:ext uri="{BB962C8B-B14F-4D97-AF65-F5344CB8AC3E}">
        <p14:creationId xmlns:p14="http://schemas.microsoft.com/office/powerpoint/2010/main" val="25462729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Explicit Barrier</a:t>
            </a:r>
            <a:endParaRPr lang="ko-KR" altLang="en-US" dirty="0"/>
          </a:p>
        </p:txBody>
      </p:sp>
      <p:pic>
        <p:nvPicPr>
          <p:cNvPr id="4" name="그림 3"/>
          <p:cNvPicPr>
            <a:picLocks noChangeAspect="1"/>
          </p:cNvPicPr>
          <p:nvPr/>
        </p:nvPicPr>
        <p:blipFill rotWithShape="1">
          <a:blip r:embed="rId2"/>
          <a:srcRect l="7087" t="32705" r="53538" b="32074"/>
          <a:stretch/>
        </p:blipFill>
        <p:spPr>
          <a:xfrm>
            <a:off x="328675" y="2420888"/>
            <a:ext cx="8486649" cy="2376264"/>
          </a:xfrm>
          <a:prstGeom prst="rect">
            <a:avLst/>
          </a:prstGeom>
        </p:spPr>
      </p:pic>
    </p:spTree>
    <p:extLst>
      <p:ext uri="{BB962C8B-B14F-4D97-AF65-F5344CB8AC3E}">
        <p14:creationId xmlns:p14="http://schemas.microsoft.com/office/powerpoint/2010/main" val="18624245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Memory Fence</a:t>
            </a:r>
            <a:endParaRPr lang="ko-KR" altLang="en-US" dirty="0"/>
          </a:p>
        </p:txBody>
      </p:sp>
      <p:sp>
        <p:nvSpPr>
          <p:cNvPr id="3" name="내용 개체 틀 2"/>
          <p:cNvSpPr>
            <a:spLocks noGrp="1"/>
          </p:cNvSpPr>
          <p:nvPr>
            <p:ph idx="1"/>
          </p:nvPr>
        </p:nvSpPr>
        <p:spPr>
          <a:xfrm>
            <a:off x="457200" y="1600200"/>
            <a:ext cx="8229600" cy="5257800"/>
          </a:xfrm>
        </p:spPr>
        <p:txBody>
          <a:bodyPr/>
          <a:lstStyle/>
          <a:p>
            <a:r>
              <a:rPr lang="en-US" altLang="ko-KR" sz="1800" dirty="0"/>
              <a:t>It ensures that any memory write before the fence is visible to other threads after the fence.</a:t>
            </a:r>
          </a:p>
          <a:p>
            <a:r>
              <a:rPr lang="en-US" altLang="ko-KR" sz="1800" dirty="0"/>
              <a:t>Recall that memory fences do not perform any thread synchronization, and so it is not necessary for all threads in a block to actually execute this instruction. </a:t>
            </a:r>
          </a:p>
          <a:p>
            <a:pPr marL="0" indent="0">
              <a:buNone/>
            </a:pPr>
            <a:r>
              <a:rPr lang="en-US" altLang="ko-KR" sz="1800" dirty="0"/>
              <a:t>   There are three memory fences depending on </a:t>
            </a:r>
          </a:p>
          <a:p>
            <a:pPr marL="0" indent="0">
              <a:buNone/>
            </a:pPr>
            <a:r>
              <a:rPr lang="en-US" altLang="ko-KR" sz="1800" dirty="0"/>
              <a:t>    the scope: </a:t>
            </a:r>
          </a:p>
          <a:p>
            <a:pPr marL="0" indent="0">
              <a:buNone/>
            </a:pPr>
            <a:r>
              <a:rPr lang="en-US" altLang="ko-KR" sz="1800" dirty="0"/>
              <a:t> 	</a:t>
            </a:r>
            <a:r>
              <a:rPr lang="en-US" altLang="ko-KR" sz="1600" dirty="0">
                <a:solidFill>
                  <a:srgbClr val="0070C0"/>
                </a:solidFill>
              </a:rPr>
              <a:t>-block: void __</a:t>
            </a:r>
            <a:r>
              <a:rPr lang="en-US" altLang="ko-KR" sz="1600" dirty="0" err="1">
                <a:solidFill>
                  <a:srgbClr val="0070C0"/>
                </a:solidFill>
              </a:rPr>
              <a:t>threadfence_block</a:t>
            </a:r>
            <a:r>
              <a:rPr lang="en-US" altLang="ko-KR" sz="1600" dirty="0">
                <a:solidFill>
                  <a:srgbClr val="0070C0"/>
                </a:solidFill>
              </a:rPr>
              <a:t>();</a:t>
            </a:r>
          </a:p>
          <a:p>
            <a:pPr marL="0" indent="0">
              <a:buNone/>
            </a:pPr>
            <a:r>
              <a:rPr lang="en-US" altLang="ko-KR" sz="1600" dirty="0">
                <a:solidFill>
                  <a:srgbClr val="0070C0"/>
                </a:solidFill>
              </a:rPr>
              <a:t>	ensures that all writes to shared memory and global memory made by a calling thread before the fence are visible to other threads in the same block after the fence </a:t>
            </a:r>
            <a:br>
              <a:rPr lang="en-US" altLang="ko-KR" sz="1600" dirty="0">
                <a:solidFill>
                  <a:srgbClr val="0070C0"/>
                </a:solidFill>
              </a:rPr>
            </a:br>
            <a:r>
              <a:rPr lang="en-US" altLang="ko-KR" sz="1600" dirty="0">
                <a:solidFill>
                  <a:srgbClr val="0070C0"/>
                </a:solidFill>
              </a:rPr>
              <a:t>	</a:t>
            </a:r>
          </a:p>
          <a:p>
            <a:pPr marL="0" indent="0">
              <a:buNone/>
            </a:pPr>
            <a:r>
              <a:rPr lang="en-US" altLang="ko-KR" sz="1600" dirty="0">
                <a:solidFill>
                  <a:srgbClr val="0070C0"/>
                </a:solidFill>
              </a:rPr>
              <a:t>	-grid  :  void __</a:t>
            </a:r>
            <a:r>
              <a:rPr lang="en-US" altLang="ko-KR" sz="1600" dirty="0" err="1">
                <a:solidFill>
                  <a:srgbClr val="0070C0"/>
                </a:solidFill>
              </a:rPr>
              <a:t>threadfence</a:t>
            </a:r>
            <a:r>
              <a:rPr lang="en-US" altLang="ko-KR" sz="1600" dirty="0">
                <a:solidFill>
                  <a:srgbClr val="0070C0"/>
                </a:solidFill>
              </a:rPr>
              <a:t>( );</a:t>
            </a:r>
          </a:p>
          <a:p>
            <a:pPr marL="0" indent="0">
              <a:buNone/>
            </a:pPr>
            <a:r>
              <a:rPr lang="en-US" altLang="ko-KR" sz="1600" dirty="0">
                <a:solidFill>
                  <a:srgbClr val="0070C0"/>
                </a:solidFill>
              </a:rPr>
              <a:t>	// stalls the calling thread until all of its writes to global memory are visible to all</a:t>
            </a:r>
            <a:br>
              <a:rPr lang="en-US" altLang="ko-KR" sz="1600" dirty="0">
                <a:solidFill>
                  <a:srgbClr val="0070C0"/>
                </a:solidFill>
              </a:rPr>
            </a:br>
            <a:r>
              <a:rPr lang="en-US" altLang="ko-KR" sz="1600" dirty="0">
                <a:solidFill>
                  <a:srgbClr val="0070C0"/>
                </a:solidFill>
              </a:rPr>
              <a:t>threads in the same grid </a:t>
            </a:r>
            <a:br>
              <a:rPr lang="en-US" altLang="ko-KR" sz="1600" dirty="0">
                <a:solidFill>
                  <a:srgbClr val="0070C0"/>
                </a:solidFill>
              </a:rPr>
            </a:br>
            <a:endParaRPr lang="en-US" altLang="ko-KR" sz="1600" dirty="0">
              <a:solidFill>
                <a:srgbClr val="0070C0"/>
              </a:solidFill>
            </a:endParaRPr>
          </a:p>
          <a:p>
            <a:pPr marL="0" indent="0">
              <a:buNone/>
            </a:pPr>
            <a:r>
              <a:rPr lang="en-US" altLang="ko-KR" sz="1600" dirty="0">
                <a:solidFill>
                  <a:srgbClr val="0070C0"/>
                </a:solidFill>
              </a:rPr>
              <a:t>	-system( host and device): </a:t>
            </a:r>
          </a:p>
          <a:p>
            <a:pPr marL="0" indent="0">
              <a:buNone/>
            </a:pPr>
            <a:r>
              <a:rPr lang="en-US" altLang="ko-KR" sz="1600" dirty="0">
                <a:solidFill>
                  <a:srgbClr val="0070C0"/>
                </a:solidFill>
              </a:rPr>
              <a:t>              void __</a:t>
            </a:r>
            <a:r>
              <a:rPr lang="en-US" altLang="ko-KR" sz="1600" dirty="0" err="1">
                <a:solidFill>
                  <a:srgbClr val="0070C0"/>
                </a:solidFill>
              </a:rPr>
              <a:t>threadfence_system</a:t>
            </a:r>
            <a:r>
              <a:rPr lang="en-US" altLang="ko-KR" sz="1600" dirty="0">
                <a:solidFill>
                  <a:srgbClr val="0070C0"/>
                </a:solidFill>
              </a:rPr>
              <a:t>( );//this one stalls the calling thread to ensure all its writes to global memory, page-locked host memory, and the memory of other devices are visible to all threads in all devices and host threads.</a:t>
            </a:r>
          </a:p>
          <a:p>
            <a:pPr marL="0" indent="0">
              <a:buNone/>
            </a:pPr>
            <a:r>
              <a:rPr lang="en-US" altLang="ko-KR" dirty="0">
                <a:solidFill>
                  <a:srgbClr val="0070C0"/>
                </a:solidFill>
              </a:rPr>
              <a:t>       </a:t>
            </a:r>
          </a:p>
          <a:p>
            <a:pPr marL="0" indent="0">
              <a:buNone/>
            </a:pPr>
            <a:r>
              <a:rPr lang="en-US" altLang="ko-KR" dirty="0"/>
              <a:t>           </a:t>
            </a:r>
            <a:endParaRPr lang="ko-KR" altLang="en-US" dirty="0"/>
          </a:p>
        </p:txBody>
      </p:sp>
    </p:spTree>
    <p:extLst>
      <p:ext uri="{BB962C8B-B14F-4D97-AF65-F5344CB8AC3E}">
        <p14:creationId xmlns:p14="http://schemas.microsoft.com/office/powerpoint/2010/main" val="4107359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Volatile qualifier</a:t>
            </a:r>
            <a:endParaRPr lang="ko-KR" altLang="en-US" dirty="0"/>
          </a:p>
        </p:txBody>
      </p:sp>
      <p:sp>
        <p:nvSpPr>
          <p:cNvPr id="3" name="내용 개체 틀 2"/>
          <p:cNvSpPr>
            <a:spLocks noGrp="1"/>
          </p:cNvSpPr>
          <p:nvPr>
            <p:ph idx="1"/>
          </p:nvPr>
        </p:nvSpPr>
        <p:spPr/>
        <p:txBody>
          <a:bodyPr/>
          <a:lstStyle/>
          <a:p>
            <a:pPr marL="0" indent="0">
              <a:buNone/>
            </a:pPr>
            <a:r>
              <a:rPr lang="en-US" altLang="ko-KR" sz="1800" dirty="0"/>
              <a:t>Declaring a variable in global or shared memory using the </a:t>
            </a:r>
            <a:r>
              <a:rPr lang="en-US" altLang="ko-KR" sz="1800" i="1" dirty="0"/>
              <a:t>volatile qualifier </a:t>
            </a:r>
            <a:r>
              <a:rPr lang="en-US" altLang="ko-KR" sz="1800" dirty="0"/>
              <a:t>prevents compiler optimization which might temporally cache data in registers or local memory. </a:t>
            </a:r>
            <a:br>
              <a:rPr lang="en-US" altLang="ko-KR" sz="1800" dirty="0"/>
            </a:br>
            <a:r>
              <a:rPr lang="en-US" altLang="ko-KR" sz="1800" dirty="0"/>
              <a:t>any reference to this variable is compiled to a global memory read or global</a:t>
            </a:r>
            <a:br>
              <a:rPr lang="en-US" altLang="ko-KR" sz="1800" dirty="0"/>
            </a:br>
            <a:r>
              <a:rPr lang="en-US" altLang="ko-KR" sz="1800" dirty="0"/>
              <a:t>memory write instruction that skips the cache. </a:t>
            </a:r>
            <a:br>
              <a:rPr lang="en-US" altLang="ko-KR" sz="1800" dirty="0"/>
            </a:br>
            <a:r>
              <a:rPr lang="en-US" altLang="ko-KR" sz="1800" dirty="0">
                <a:solidFill>
                  <a:srgbClr val="0070C0"/>
                </a:solidFill>
              </a:rPr>
              <a:t>    </a:t>
            </a:r>
          </a:p>
          <a:p>
            <a:pPr marL="0" indent="0">
              <a:buNone/>
            </a:pPr>
            <a:r>
              <a:rPr lang="en-US" altLang="ko-KR" dirty="0"/>
              <a:t>           </a:t>
            </a:r>
            <a:endParaRPr lang="ko-KR" altLang="en-US" dirty="0"/>
          </a:p>
        </p:txBody>
      </p:sp>
    </p:spTree>
    <p:extLst>
      <p:ext uri="{BB962C8B-B14F-4D97-AF65-F5344CB8AC3E}">
        <p14:creationId xmlns:p14="http://schemas.microsoft.com/office/powerpoint/2010/main" val="28843385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539552" y="44624"/>
            <a:ext cx="8229600" cy="960438"/>
          </a:xfrm>
        </p:spPr>
        <p:txBody>
          <a:bodyPr/>
          <a:lstStyle/>
          <a:p>
            <a:r>
              <a:rPr lang="en-US" altLang="ko-KR" dirty="0"/>
              <a:t>Data Layout of Shared Memory</a:t>
            </a:r>
            <a:br>
              <a:rPr lang="en-US" altLang="ko-KR" dirty="0"/>
            </a:br>
            <a:r>
              <a:rPr lang="en-US" altLang="ko-KR" dirty="0"/>
              <a:t>Square Shared Memory</a:t>
            </a:r>
            <a:endParaRPr lang="ko-KR" alt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1088" y="1844824"/>
            <a:ext cx="6981825" cy="396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179512" y="1844824"/>
            <a:ext cx="1152128" cy="646331"/>
          </a:xfrm>
          <a:prstGeom prst="rect">
            <a:avLst/>
          </a:prstGeom>
          <a:noFill/>
        </p:spPr>
        <p:txBody>
          <a:bodyPr wrap="square" rtlCol="0">
            <a:spAutoFit/>
          </a:bodyPr>
          <a:lstStyle/>
          <a:p>
            <a:r>
              <a:rPr lang="en-US" altLang="ko-KR" dirty="0">
                <a:latin typeface="+mn-lt"/>
              </a:rPr>
              <a:t>1D data layout</a:t>
            </a:r>
            <a:endParaRPr lang="ko-KR" altLang="en-US" dirty="0">
              <a:latin typeface="+mn-lt"/>
            </a:endParaRPr>
          </a:p>
        </p:txBody>
      </p:sp>
      <p:sp>
        <p:nvSpPr>
          <p:cNvPr id="6" name="TextBox 5"/>
          <p:cNvSpPr txBox="1"/>
          <p:nvPr/>
        </p:nvSpPr>
        <p:spPr>
          <a:xfrm>
            <a:off x="179512" y="2852936"/>
            <a:ext cx="1512168" cy="923330"/>
          </a:xfrm>
          <a:prstGeom prst="rect">
            <a:avLst/>
          </a:prstGeom>
          <a:noFill/>
        </p:spPr>
        <p:txBody>
          <a:bodyPr wrap="square" rtlCol="0">
            <a:spAutoFit/>
          </a:bodyPr>
          <a:lstStyle/>
          <a:p>
            <a:r>
              <a:rPr lang="en-US" altLang="ko-KR" dirty="0">
                <a:latin typeface="+mn-lt"/>
              </a:rPr>
              <a:t>32x32 2D shared </a:t>
            </a:r>
            <a:r>
              <a:rPr lang="en-US" altLang="ko-KR" dirty="0" err="1">
                <a:latin typeface="+mn-lt"/>
              </a:rPr>
              <a:t>memoy</a:t>
            </a:r>
            <a:r>
              <a:rPr lang="en-US" altLang="ko-KR" dirty="0">
                <a:latin typeface="+mn-lt"/>
              </a:rPr>
              <a:t> layout(logical)</a:t>
            </a:r>
            <a:endParaRPr lang="ko-KR" altLang="en-US" dirty="0">
              <a:latin typeface="+mn-lt"/>
            </a:endParaRPr>
          </a:p>
        </p:txBody>
      </p:sp>
      <p:sp>
        <p:nvSpPr>
          <p:cNvPr id="3" name="TextBox 2"/>
          <p:cNvSpPr txBox="1"/>
          <p:nvPr/>
        </p:nvSpPr>
        <p:spPr>
          <a:xfrm>
            <a:off x="6012160" y="5733256"/>
            <a:ext cx="1872208" cy="523220"/>
          </a:xfrm>
          <a:prstGeom prst="rect">
            <a:avLst/>
          </a:prstGeom>
          <a:noFill/>
        </p:spPr>
        <p:txBody>
          <a:bodyPr wrap="square" rtlCol="0">
            <a:spAutoFit/>
          </a:bodyPr>
          <a:lstStyle/>
          <a:p>
            <a:r>
              <a:rPr lang="en-US" altLang="ko-KR" sz="1400" dirty="0">
                <a:latin typeface="+mn-lt"/>
              </a:rPr>
              <a:t>from [PCCP]</a:t>
            </a:r>
            <a:endParaRPr lang="ko-KR" altLang="en-US" sz="1400" dirty="0">
              <a:latin typeface="+mn-lt"/>
            </a:endParaRPr>
          </a:p>
          <a:p>
            <a:endParaRPr lang="ko-KR" altLang="en-US" sz="1400" dirty="0"/>
          </a:p>
        </p:txBody>
      </p:sp>
    </p:spTree>
    <p:extLst>
      <p:ext uri="{BB962C8B-B14F-4D97-AF65-F5344CB8AC3E}">
        <p14:creationId xmlns:p14="http://schemas.microsoft.com/office/powerpoint/2010/main" val="3230311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Square shared memory</a:t>
            </a:r>
            <a:endParaRPr lang="ko-KR" altLang="en-US" dirty="0"/>
          </a:p>
        </p:txBody>
      </p:sp>
      <p:sp>
        <p:nvSpPr>
          <p:cNvPr id="3" name="내용 개체 틀 2"/>
          <p:cNvSpPr>
            <a:spLocks noGrp="1"/>
          </p:cNvSpPr>
          <p:nvPr>
            <p:ph idx="1"/>
          </p:nvPr>
        </p:nvSpPr>
        <p:spPr/>
        <p:txBody>
          <a:bodyPr/>
          <a:lstStyle/>
          <a:p>
            <a:r>
              <a:rPr lang="en-US" altLang="ko-KR" dirty="0"/>
              <a:t>2D shared memory variable is declared statically as follows:</a:t>
            </a:r>
          </a:p>
          <a:p>
            <a:pPr marL="457200" lvl="1" indent="0">
              <a:buNone/>
            </a:pPr>
            <a:r>
              <a:rPr lang="en-US" altLang="ko-KR" dirty="0"/>
              <a:t>__shared__ </a:t>
            </a:r>
            <a:r>
              <a:rPr lang="en-US" altLang="ko-KR" dirty="0" err="1"/>
              <a:t>int</a:t>
            </a:r>
            <a:r>
              <a:rPr lang="en-US" altLang="ko-KR" dirty="0"/>
              <a:t> tile[N][N];</a:t>
            </a:r>
          </a:p>
          <a:p>
            <a:pPr marL="514350" indent="-457200"/>
            <a:r>
              <a:rPr lang="en-US" altLang="ko-KR" dirty="0"/>
              <a:t>Two ways to access the tile:</a:t>
            </a:r>
          </a:p>
          <a:p>
            <a:pPr marL="914400" lvl="1" indent="-457200"/>
            <a:r>
              <a:rPr lang="en-US" altLang="ko-KR" dirty="0"/>
              <a:t>tile[</a:t>
            </a:r>
            <a:r>
              <a:rPr lang="en-US" altLang="ko-KR" dirty="0" err="1"/>
              <a:t>threadIdx.x</a:t>
            </a:r>
            <a:r>
              <a:rPr lang="en-US" altLang="ko-KR" dirty="0"/>
              <a:t>][</a:t>
            </a:r>
            <a:r>
              <a:rPr lang="en-US" altLang="ko-KR" dirty="0" err="1"/>
              <a:t>threadIdx.y</a:t>
            </a:r>
            <a:r>
              <a:rPr lang="en-US" altLang="ko-KR" dirty="0"/>
              <a:t>]</a:t>
            </a:r>
          </a:p>
          <a:p>
            <a:pPr marL="914400" lvl="1" indent="-457200"/>
            <a:r>
              <a:rPr lang="en-US" altLang="ko-KR" dirty="0"/>
              <a:t>tile[</a:t>
            </a:r>
            <a:r>
              <a:rPr lang="en-US" altLang="ko-KR" dirty="0" err="1"/>
              <a:t>threadIdx.y</a:t>
            </a:r>
            <a:r>
              <a:rPr lang="en-US" altLang="ko-KR" dirty="0"/>
              <a:t>][</a:t>
            </a:r>
            <a:r>
              <a:rPr lang="en-US" altLang="ko-KR" dirty="0" err="1"/>
              <a:t>threadIdx.x</a:t>
            </a:r>
            <a:r>
              <a:rPr lang="en-US" altLang="ko-KR" dirty="0"/>
              <a:t>]</a:t>
            </a:r>
          </a:p>
          <a:p>
            <a:pPr marL="457200" lvl="1" indent="0">
              <a:buNone/>
            </a:pPr>
            <a:r>
              <a:rPr lang="en-US" altLang="ko-KR" dirty="0"/>
              <a:t>Which is better?</a:t>
            </a:r>
          </a:p>
        </p:txBody>
      </p:sp>
    </p:spTree>
    <p:extLst>
      <p:ext uri="{BB962C8B-B14F-4D97-AF65-F5344CB8AC3E}">
        <p14:creationId xmlns:p14="http://schemas.microsoft.com/office/powerpoint/2010/main" val="34536278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p:cNvSpPr>
            <a:spLocks noGrp="1"/>
          </p:cNvSpPr>
          <p:nvPr>
            <p:ph idx="1"/>
          </p:nvPr>
        </p:nvSpPr>
        <p:spPr/>
        <p:txBody>
          <a:bodyPr/>
          <a:lstStyle/>
          <a:p>
            <a:r>
              <a:rPr lang="en-US" altLang="ko-KR" dirty="0"/>
              <a:t>The best case is that threads in the same warp access separate banks.</a:t>
            </a:r>
          </a:p>
          <a:p>
            <a:r>
              <a:rPr lang="en-US" altLang="ko-KR" dirty="0"/>
              <a:t> Threads in the same warp can be identified by consecutive values of </a:t>
            </a:r>
            <a:r>
              <a:rPr lang="en-US" altLang="ko-KR" dirty="0" err="1"/>
              <a:t>threadIdx.x</a:t>
            </a:r>
            <a:r>
              <a:rPr lang="en-US" altLang="ko-KR" dirty="0"/>
              <a:t>.</a:t>
            </a:r>
          </a:p>
          <a:p>
            <a:r>
              <a:rPr lang="en-US" altLang="ko-KR" dirty="0"/>
              <a:t>tile[</a:t>
            </a:r>
            <a:r>
              <a:rPr lang="en-US" altLang="ko-KR" dirty="0" err="1"/>
              <a:t>threadIdx.</a:t>
            </a:r>
            <a:r>
              <a:rPr lang="en-US" altLang="ko-KR" dirty="0" err="1">
                <a:solidFill>
                  <a:srgbClr val="FF0000"/>
                </a:solidFill>
              </a:rPr>
              <a:t>y</a:t>
            </a:r>
            <a:r>
              <a:rPr lang="en-US" altLang="ko-KR" dirty="0"/>
              <a:t>][</a:t>
            </a:r>
            <a:r>
              <a:rPr lang="en-US" altLang="ko-KR" dirty="0" err="1"/>
              <a:t>threadIdx.</a:t>
            </a:r>
            <a:r>
              <a:rPr lang="en-US" altLang="ko-KR" dirty="0" err="1">
                <a:solidFill>
                  <a:srgbClr val="FF0000"/>
                </a:solidFill>
              </a:rPr>
              <a:t>x</a:t>
            </a:r>
            <a:r>
              <a:rPr lang="en-US" altLang="ko-KR" dirty="0"/>
              <a:t>] will show better performance and fewer bank conflicts than tile[</a:t>
            </a:r>
            <a:r>
              <a:rPr lang="en-US" altLang="ko-KR" dirty="0" err="1"/>
              <a:t>threadIdx.</a:t>
            </a:r>
            <a:r>
              <a:rPr lang="en-US" altLang="ko-KR" dirty="0" err="1">
                <a:solidFill>
                  <a:srgbClr val="FF0000"/>
                </a:solidFill>
              </a:rPr>
              <a:t>x</a:t>
            </a:r>
            <a:r>
              <a:rPr lang="en-US" altLang="ko-KR" dirty="0"/>
              <a:t>][</a:t>
            </a:r>
            <a:r>
              <a:rPr lang="en-US" altLang="ko-KR" dirty="0" err="1"/>
              <a:t>threadIdx.</a:t>
            </a:r>
            <a:r>
              <a:rPr lang="en-US" altLang="ko-KR" dirty="0" err="1">
                <a:solidFill>
                  <a:srgbClr val="FF0000"/>
                </a:solidFill>
              </a:rPr>
              <a:t>y</a:t>
            </a:r>
            <a:r>
              <a:rPr lang="en-US" altLang="ko-KR" dirty="0"/>
              <a:t>].</a:t>
            </a:r>
            <a:endParaRPr lang="ko-KR" altLang="en-US" dirty="0"/>
          </a:p>
        </p:txBody>
      </p:sp>
    </p:spTree>
    <p:extLst>
      <p:ext uri="{BB962C8B-B14F-4D97-AF65-F5344CB8AC3E}">
        <p14:creationId xmlns:p14="http://schemas.microsoft.com/office/powerpoint/2010/main" val="12888808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251520" y="539750"/>
            <a:ext cx="8435280" cy="960438"/>
          </a:xfrm>
        </p:spPr>
        <p:txBody>
          <a:bodyPr/>
          <a:lstStyle/>
          <a:p>
            <a:r>
              <a:rPr lang="en-US" altLang="ko-KR" dirty="0"/>
              <a:t>Accessing Row-Major /Column-Major</a:t>
            </a:r>
            <a:endParaRPr lang="ko-KR" altLang="en-US" dirty="0"/>
          </a:p>
        </p:txBody>
      </p:sp>
      <p:graphicFrame>
        <p:nvGraphicFramePr>
          <p:cNvPr id="3" name="표 2"/>
          <p:cNvGraphicFramePr>
            <a:graphicFrameLocks noGrp="1"/>
          </p:cNvGraphicFramePr>
          <p:nvPr>
            <p:extLst>
              <p:ext uri="{D42A27DB-BD31-4B8C-83A1-F6EECF244321}">
                <p14:modId xmlns:p14="http://schemas.microsoft.com/office/powerpoint/2010/main" val="4125734655"/>
              </p:ext>
            </p:extLst>
          </p:nvPr>
        </p:nvGraphicFramePr>
        <p:xfrm>
          <a:off x="1907704" y="1628800"/>
          <a:ext cx="3984105" cy="879872"/>
        </p:xfrm>
        <a:graphic>
          <a:graphicData uri="http://schemas.openxmlformats.org/drawingml/2006/table">
            <a:tbl>
              <a:tblPr firstRow="1" bandRow="1">
                <a:tableStyleId>{5C22544A-7EE6-4342-B048-85BDC9FD1C3A}</a:tableStyleId>
              </a:tblPr>
              <a:tblGrid>
                <a:gridCol w="1328035">
                  <a:extLst>
                    <a:ext uri="{9D8B030D-6E8A-4147-A177-3AD203B41FA5}">
                      <a16:colId xmlns:a16="http://schemas.microsoft.com/office/drawing/2014/main" val="20000"/>
                    </a:ext>
                  </a:extLst>
                </a:gridCol>
                <a:gridCol w="1264253">
                  <a:extLst>
                    <a:ext uri="{9D8B030D-6E8A-4147-A177-3AD203B41FA5}">
                      <a16:colId xmlns:a16="http://schemas.microsoft.com/office/drawing/2014/main" val="20001"/>
                    </a:ext>
                  </a:extLst>
                </a:gridCol>
                <a:gridCol w="1391817">
                  <a:extLst>
                    <a:ext uri="{9D8B030D-6E8A-4147-A177-3AD203B41FA5}">
                      <a16:colId xmlns:a16="http://schemas.microsoft.com/office/drawing/2014/main" val="20002"/>
                    </a:ext>
                  </a:extLst>
                </a:gridCol>
              </a:tblGrid>
              <a:tr h="439936">
                <a:tc>
                  <a:txBody>
                    <a:bodyPr/>
                    <a:lstStyle/>
                    <a:p>
                      <a:pPr latinLnBrk="1"/>
                      <a:r>
                        <a:rPr lang="en-US" altLang="ko-KR" dirty="0"/>
                        <a:t>         0 (0,0)  </a:t>
                      </a:r>
                      <a:endParaRPr lang="ko-KR" altLang="en-US" dirty="0"/>
                    </a:p>
                  </a:txBody>
                  <a:tcPr/>
                </a:tc>
                <a:tc>
                  <a:txBody>
                    <a:bodyPr/>
                    <a:lstStyle/>
                    <a:p>
                      <a:pPr latinLnBrk="1"/>
                      <a:r>
                        <a:rPr lang="en-US" altLang="ko-KR" dirty="0"/>
                        <a:t>     1 (1,0)</a:t>
                      </a:r>
                      <a:endParaRPr lang="ko-KR" altLang="en-US" dirty="0"/>
                    </a:p>
                  </a:txBody>
                  <a:tcPr/>
                </a:tc>
                <a:tc>
                  <a:txBody>
                    <a:bodyPr/>
                    <a:lstStyle/>
                    <a:p>
                      <a:pPr latinLnBrk="1"/>
                      <a:r>
                        <a:rPr lang="en-US" altLang="ko-KR" dirty="0"/>
                        <a:t>      2 (2,0)</a:t>
                      </a:r>
                      <a:endParaRPr lang="ko-KR" altLang="en-US" dirty="0"/>
                    </a:p>
                  </a:txBody>
                  <a:tcPr/>
                </a:tc>
                <a:extLst>
                  <a:ext uri="{0D108BD9-81ED-4DB2-BD59-A6C34878D82A}">
                    <a16:rowId xmlns:a16="http://schemas.microsoft.com/office/drawing/2014/main" val="10000"/>
                  </a:ext>
                </a:extLst>
              </a:tr>
              <a:tr h="439936">
                <a:tc>
                  <a:txBody>
                    <a:bodyPr/>
                    <a:lstStyle/>
                    <a:p>
                      <a:pPr latinLnBrk="1"/>
                      <a:r>
                        <a:rPr lang="en-US" altLang="ko-KR" dirty="0"/>
                        <a:t>        3 (0,1)</a:t>
                      </a:r>
                      <a:endParaRPr lang="ko-KR" altLang="en-US" dirty="0"/>
                    </a:p>
                  </a:txBody>
                  <a:tcPr/>
                </a:tc>
                <a:tc>
                  <a:txBody>
                    <a:bodyPr/>
                    <a:lstStyle/>
                    <a:p>
                      <a:pPr latinLnBrk="1"/>
                      <a:r>
                        <a:rPr lang="en-US" altLang="ko-KR" dirty="0"/>
                        <a:t>     4 (1,1)</a:t>
                      </a:r>
                      <a:endParaRPr lang="ko-KR" altLang="en-US" dirty="0"/>
                    </a:p>
                  </a:txBody>
                  <a:tcPr/>
                </a:tc>
                <a:tc>
                  <a:txBody>
                    <a:bodyPr/>
                    <a:lstStyle/>
                    <a:p>
                      <a:pPr latinLnBrk="1"/>
                      <a:r>
                        <a:rPr lang="en-US" altLang="ko-KR" dirty="0"/>
                        <a:t>      5 (2,1)</a:t>
                      </a:r>
                      <a:endParaRPr lang="ko-KR" altLang="en-US" dirty="0"/>
                    </a:p>
                  </a:txBody>
                  <a:tcPr/>
                </a:tc>
                <a:extLst>
                  <a:ext uri="{0D108BD9-81ED-4DB2-BD59-A6C34878D82A}">
                    <a16:rowId xmlns:a16="http://schemas.microsoft.com/office/drawing/2014/main" val="10001"/>
                  </a:ext>
                </a:extLst>
              </a:tr>
            </a:tbl>
          </a:graphicData>
        </a:graphic>
      </p:graphicFrame>
      <p:graphicFrame>
        <p:nvGraphicFramePr>
          <p:cNvPr id="4" name="표 3"/>
          <p:cNvGraphicFramePr>
            <a:graphicFrameLocks noGrp="1"/>
          </p:cNvGraphicFramePr>
          <p:nvPr>
            <p:extLst>
              <p:ext uri="{D42A27DB-BD31-4B8C-83A1-F6EECF244321}">
                <p14:modId xmlns:p14="http://schemas.microsoft.com/office/powerpoint/2010/main" val="1682504030"/>
              </p:ext>
            </p:extLst>
          </p:nvPr>
        </p:nvGraphicFramePr>
        <p:xfrm>
          <a:off x="5004048" y="3501008"/>
          <a:ext cx="2088232" cy="2808309"/>
        </p:xfrm>
        <a:graphic>
          <a:graphicData uri="http://schemas.openxmlformats.org/drawingml/2006/table">
            <a:tbl>
              <a:tblPr firstRow="1" bandRow="1">
                <a:tableStyleId>{5C22544A-7EE6-4342-B048-85BDC9FD1C3A}</a:tableStyleId>
              </a:tblPr>
              <a:tblGrid>
                <a:gridCol w="1044116">
                  <a:extLst>
                    <a:ext uri="{9D8B030D-6E8A-4147-A177-3AD203B41FA5}">
                      <a16:colId xmlns:a16="http://schemas.microsoft.com/office/drawing/2014/main" val="20000"/>
                    </a:ext>
                  </a:extLst>
                </a:gridCol>
                <a:gridCol w="1044116">
                  <a:extLst>
                    <a:ext uri="{9D8B030D-6E8A-4147-A177-3AD203B41FA5}">
                      <a16:colId xmlns:a16="http://schemas.microsoft.com/office/drawing/2014/main" val="20001"/>
                    </a:ext>
                  </a:extLst>
                </a:gridCol>
              </a:tblGrid>
              <a:tr h="401187">
                <a:tc>
                  <a:txBody>
                    <a:bodyPr/>
                    <a:lstStyle/>
                    <a:p>
                      <a:pPr latinLnBrk="1"/>
                      <a:r>
                        <a:rPr lang="en-US" altLang="ko-KR" dirty="0"/>
                        <a:t>address</a:t>
                      </a:r>
                      <a:endParaRPr lang="ko-KR" altLang="en-US" dirty="0"/>
                    </a:p>
                  </a:txBody>
                  <a:tcPr/>
                </a:tc>
                <a:tc>
                  <a:txBody>
                    <a:bodyPr/>
                    <a:lstStyle/>
                    <a:p>
                      <a:pPr latinLnBrk="1"/>
                      <a:r>
                        <a:rPr lang="en-US" altLang="ko-KR" dirty="0"/>
                        <a:t>thread</a:t>
                      </a:r>
                      <a:endParaRPr lang="ko-KR" altLang="en-US" dirty="0"/>
                    </a:p>
                  </a:txBody>
                  <a:tcPr/>
                </a:tc>
                <a:extLst>
                  <a:ext uri="{0D108BD9-81ED-4DB2-BD59-A6C34878D82A}">
                    <a16:rowId xmlns:a16="http://schemas.microsoft.com/office/drawing/2014/main" val="10000"/>
                  </a:ext>
                </a:extLst>
              </a:tr>
              <a:tr h="401187">
                <a:tc>
                  <a:txBody>
                    <a:bodyPr/>
                    <a:lstStyle/>
                    <a:p>
                      <a:pPr latinLnBrk="1"/>
                      <a:r>
                        <a:rPr lang="en-US" altLang="ko-KR" dirty="0"/>
                        <a:t>0</a:t>
                      </a:r>
                      <a:endParaRPr lang="ko-KR" altLang="en-US" dirty="0"/>
                    </a:p>
                  </a:txBody>
                  <a:tcPr/>
                </a:tc>
                <a:tc>
                  <a:txBody>
                    <a:bodyPr/>
                    <a:lstStyle/>
                    <a:p>
                      <a:pPr latinLnBrk="1"/>
                      <a:r>
                        <a:rPr lang="en-US" altLang="ko-KR" dirty="0"/>
                        <a:t>0</a:t>
                      </a:r>
                      <a:endParaRPr lang="ko-KR" altLang="en-US" dirty="0"/>
                    </a:p>
                  </a:txBody>
                  <a:tcPr/>
                </a:tc>
                <a:extLst>
                  <a:ext uri="{0D108BD9-81ED-4DB2-BD59-A6C34878D82A}">
                    <a16:rowId xmlns:a16="http://schemas.microsoft.com/office/drawing/2014/main" val="10001"/>
                  </a:ext>
                </a:extLst>
              </a:tr>
              <a:tr h="401187">
                <a:tc>
                  <a:txBody>
                    <a:bodyPr/>
                    <a:lstStyle/>
                    <a:p>
                      <a:pPr latinLnBrk="1"/>
                      <a:r>
                        <a:rPr lang="en-US" altLang="ko-KR" dirty="0"/>
                        <a:t>1</a:t>
                      </a:r>
                      <a:endParaRPr lang="ko-KR" altLang="en-US" dirty="0"/>
                    </a:p>
                  </a:txBody>
                  <a:tcPr/>
                </a:tc>
                <a:tc>
                  <a:txBody>
                    <a:bodyPr/>
                    <a:lstStyle/>
                    <a:p>
                      <a:pPr latinLnBrk="1"/>
                      <a:r>
                        <a:rPr lang="en-US" altLang="ko-KR" dirty="0"/>
                        <a:t>3</a:t>
                      </a:r>
                      <a:endParaRPr lang="ko-KR" altLang="en-US" dirty="0"/>
                    </a:p>
                  </a:txBody>
                  <a:tcPr/>
                </a:tc>
                <a:extLst>
                  <a:ext uri="{0D108BD9-81ED-4DB2-BD59-A6C34878D82A}">
                    <a16:rowId xmlns:a16="http://schemas.microsoft.com/office/drawing/2014/main" val="10002"/>
                  </a:ext>
                </a:extLst>
              </a:tr>
              <a:tr h="401187">
                <a:tc>
                  <a:txBody>
                    <a:bodyPr/>
                    <a:lstStyle/>
                    <a:p>
                      <a:pPr latinLnBrk="1"/>
                      <a:r>
                        <a:rPr lang="en-US" altLang="ko-KR" dirty="0"/>
                        <a:t>2</a:t>
                      </a:r>
                      <a:endParaRPr lang="ko-KR" altLang="en-US" dirty="0"/>
                    </a:p>
                  </a:txBody>
                  <a:tcPr/>
                </a:tc>
                <a:tc>
                  <a:txBody>
                    <a:bodyPr/>
                    <a:lstStyle/>
                    <a:p>
                      <a:pPr latinLnBrk="1"/>
                      <a:r>
                        <a:rPr lang="en-US" altLang="ko-KR" dirty="0"/>
                        <a:t>1</a:t>
                      </a:r>
                      <a:endParaRPr lang="ko-KR" altLang="en-US" dirty="0"/>
                    </a:p>
                  </a:txBody>
                  <a:tcPr/>
                </a:tc>
                <a:extLst>
                  <a:ext uri="{0D108BD9-81ED-4DB2-BD59-A6C34878D82A}">
                    <a16:rowId xmlns:a16="http://schemas.microsoft.com/office/drawing/2014/main" val="10003"/>
                  </a:ext>
                </a:extLst>
              </a:tr>
              <a:tr h="401187">
                <a:tc>
                  <a:txBody>
                    <a:bodyPr/>
                    <a:lstStyle/>
                    <a:p>
                      <a:pPr latinLnBrk="1"/>
                      <a:r>
                        <a:rPr lang="en-US" altLang="ko-KR" dirty="0"/>
                        <a:t>3</a:t>
                      </a:r>
                      <a:endParaRPr lang="ko-KR" altLang="en-US" dirty="0"/>
                    </a:p>
                  </a:txBody>
                  <a:tcPr/>
                </a:tc>
                <a:tc>
                  <a:txBody>
                    <a:bodyPr/>
                    <a:lstStyle/>
                    <a:p>
                      <a:pPr latinLnBrk="1"/>
                      <a:r>
                        <a:rPr lang="en-US" altLang="ko-KR" dirty="0"/>
                        <a:t>4</a:t>
                      </a:r>
                      <a:endParaRPr lang="ko-KR" altLang="en-US" dirty="0"/>
                    </a:p>
                  </a:txBody>
                  <a:tcPr/>
                </a:tc>
                <a:extLst>
                  <a:ext uri="{0D108BD9-81ED-4DB2-BD59-A6C34878D82A}">
                    <a16:rowId xmlns:a16="http://schemas.microsoft.com/office/drawing/2014/main" val="10004"/>
                  </a:ext>
                </a:extLst>
              </a:tr>
              <a:tr h="401187">
                <a:tc>
                  <a:txBody>
                    <a:bodyPr/>
                    <a:lstStyle/>
                    <a:p>
                      <a:pPr latinLnBrk="1"/>
                      <a:r>
                        <a:rPr lang="en-US" altLang="ko-KR" dirty="0"/>
                        <a:t>4</a:t>
                      </a:r>
                      <a:endParaRPr lang="ko-KR" altLang="en-US" dirty="0"/>
                    </a:p>
                  </a:txBody>
                  <a:tcPr/>
                </a:tc>
                <a:tc>
                  <a:txBody>
                    <a:bodyPr/>
                    <a:lstStyle/>
                    <a:p>
                      <a:pPr latinLnBrk="1"/>
                      <a:r>
                        <a:rPr lang="en-US" altLang="ko-KR" dirty="0"/>
                        <a:t>2</a:t>
                      </a:r>
                      <a:endParaRPr lang="ko-KR" altLang="en-US" dirty="0"/>
                    </a:p>
                  </a:txBody>
                  <a:tcPr/>
                </a:tc>
                <a:extLst>
                  <a:ext uri="{0D108BD9-81ED-4DB2-BD59-A6C34878D82A}">
                    <a16:rowId xmlns:a16="http://schemas.microsoft.com/office/drawing/2014/main" val="10005"/>
                  </a:ext>
                </a:extLst>
              </a:tr>
              <a:tr h="401187">
                <a:tc>
                  <a:txBody>
                    <a:bodyPr/>
                    <a:lstStyle/>
                    <a:p>
                      <a:pPr latinLnBrk="1"/>
                      <a:r>
                        <a:rPr lang="en-US" altLang="ko-KR" dirty="0"/>
                        <a:t>5</a:t>
                      </a:r>
                      <a:endParaRPr lang="ko-KR" altLang="en-US" dirty="0"/>
                    </a:p>
                  </a:txBody>
                  <a:tcPr/>
                </a:tc>
                <a:tc>
                  <a:txBody>
                    <a:bodyPr/>
                    <a:lstStyle/>
                    <a:p>
                      <a:pPr latinLnBrk="1"/>
                      <a:r>
                        <a:rPr lang="en-US" altLang="ko-KR" dirty="0"/>
                        <a:t>5</a:t>
                      </a:r>
                      <a:endParaRPr lang="ko-KR" altLang="en-US" dirty="0"/>
                    </a:p>
                  </a:txBody>
                  <a:tcPr/>
                </a:tc>
                <a:extLst>
                  <a:ext uri="{0D108BD9-81ED-4DB2-BD59-A6C34878D82A}">
                    <a16:rowId xmlns:a16="http://schemas.microsoft.com/office/drawing/2014/main" val="10006"/>
                  </a:ext>
                </a:extLst>
              </a:tr>
            </a:tbl>
          </a:graphicData>
        </a:graphic>
      </p:graphicFrame>
      <p:graphicFrame>
        <p:nvGraphicFramePr>
          <p:cNvPr id="6" name="표 5"/>
          <p:cNvGraphicFramePr>
            <a:graphicFrameLocks noGrp="1"/>
          </p:cNvGraphicFramePr>
          <p:nvPr>
            <p:extLst>
              <p:ext uri="{D42A27DB-BD31-4B8C-83A1-F6EECF244321}">
                <p14:modId xmlns:p14="http://schemas.microsoft.com/office/powerpoint/2010/main" val="1637919365"/>
              </p:ext>
            </p:extLst>
          </p:nvPr>
        </p:nvGraphicFramePr>
        <p:xfrm>
          <a:off x="1115616" y="3573016"/>
          <a:ext cx="1944216" cy="2736307"/>
        </p:xfrm>
        <a:graphic>
          <a:graphicData uri="http://schemas.openxmlformats.org/drawingml/2006/table">
            <a:tbl>
              <a:tblPr firstRow="1" bandRow="1">
                <a:tableStyleId>{5C22544A-7EE6-4342-B048-85BDC9FD1C3A}</a:tableStyleId>
              </a:tblPr>
              <a:tblGrid>
                <a:gridCol w="972108">
                  <a:extLst>
                    <a:ext uri="{9D8B030D-6E8A-4147-A177-3AD203B41FA5}">
                      <a16:colId xmlns:a16="http://schemas.microsoft.com/office/drawing/2014/main" val="20000"/>
                    </a:ext>
                  </a:extLst>
                </a:gridCol>
                <a:gridCol w="972108">
                  <a:extLst>
                    <a:ext uri="{9D8B030D-6E8A-4147-A177-3AD203B41FA5}">
                      <a16:colId xmlns:a16="http://schemas.microsoft.com/office/drawing/2014/main" val="20001"/>
                    </a:ext>
                  </a:extLst>
                </a:gridCol>
              </a:tblGrid>
              <a:tr h="390901">
                <a:tc>
                  <a:txBody>
                    <a:bodyPr/>
                    <a:lstStyle/>
                    <a:p>
                      <a:pPr latinLnBrk="1"/>
                      <a:r>
                        <a:rPr lang="en-US" altLang="ko-KR" dirty="0"/>
                        <a:t>address</a:t>
                      </a:r>
                      <a:endParaRPr lang="ko-KR" altLang="en-US" dirty="0"/>
                    </a:p>
                  </a:txBody>
                  <a:tcPr/>
                </a:tc>
                <a:tc>
                  <a:txBody>
                    <a:bodyPr/>
                    <a:lstStyle/>
                    <a:p>
                      <a:pPr latinLnBrk="1"/>
                      <a:r>
                        <a:rPr lang="en-US" altLang="ko-KR" dirty="0"/>
                        <a:t>thread</a:t>
                      </a:r>
                      <a:endParaRPr lang="ko-KR" altLang="en-US" dirty="0"/>
                    </a:p>
                  </a:txBody>
                  <a:tcPr/>
                </a:tc>
                <a:extLst>
                  <a:ext uri="{0D108BD9-81ED-4DB2-BD59-A6C34878D82A}">
                    <a16:rowId xmlns:a16="http://schemas.microsoft.com/office/drawing/2014/main" val="10000"/>
                  </a:ext>
                </a:extLst>
              </a:tr>
              <a:tr h="390901">
                <a:tc>
                  <a:txBody>
                    <a:bodyPr/>
                    <a:lstStyle/>
                    <a:p>
                      <a:pPr latinLnBrk="1"/>
                      <a:r>
                        <a:rPr lang="en-US" altLang="ko-KR" dirty="0"/>
                        <a:t>0</a:t>
                      </a:r>
                      <a:endParaRPr lang="ko-KR" altLang="en-US" dirty="0"/>
                    </a:p>
                  </a:txBody>
                  <a:tcPr/>
                </a:tc>
                <a:tc>
                  <a:txBody>
                    <a:bodyPr/>
                    <a:lstStyle/>
                    <a:p>
                      <a:pPr latinLnBrk="1"/>
                      <a:r>
                        <a:rPr lang="en-US" altLang="ko-KR" dirty="0"/>
                        <a:t>0</a:t>
                      </a:r>
                      <a:endParaRPr lang="ko-KR" altLang="en-US" dirty="0"/>
                    </a:p>
                  </a:txBody>
                  <a:tcPr/>
                </a:tc>
                <a:extLst>
                  <a:ext uri="{0D108BD9-81ED-4DB2-BD59-A6C34878D82A}">
                    <a16:rowId xmlns:a16="http://schemas.microsoft.com/office/drawing/2014/main" val="10001"/>
                  </a:ext>
                </a:extLst>
              </a:tr>
              <a:tr h="390901">
                <a:tc>
                  <a:txBody>
                    <a:bodyPr/>
                    <a:lstStyle/>
                    <a:p>
                      <a:pPr latinLnBrk="1"/>
                      <a:r>
                        <a:rPr lang="en-US" altLang="ko-KR" dirty="0"/>
                        <a:t>1</a:t>
                      </a:r>
                      <a:endParaRPr lang="ko-KR" altLang="en-US" dirty="0"/>
                    </a:p>
                  </a:txBody>
                  <a:tcPr/>
                </a:tc>
                <a:tc>
                  <a:txBody>
                    <a:bodyPr/>
                    <a:lstStyle/>
                    <a:p>
                      <a:pPr latinLnBrk="1"/>
                      <a:r>
                        <a:rPr lang="en-US" altLang="ko-KR" dirty="0"/>
                        <a:t>1</a:t>
                      </a:r>
                      <a:endParaRPr lang="ko-KR" altLang="en-US" dirty="0"/>
                    </a:p>
                  </a:txBody>
                  <a:tcPr/>
                </a:tc>
                <a:extLst>
                  <a:ext uri="{0D108BD9-81ED-4DB2-BD59-A6C34878D82A}">
                    <a16:rowId xmlns:a16="http://schemas.microsoft.com/office/drawing/2014/main" val="10002"/>
                  </a:ext>
                </a:extLst>
              </a:tr>
              <a:tr h="390901">
                <a:tc>
                  <a:txBody>
                    <a:bodyPr/>
                    <a:lstStyle/>
                    <a:p>
                      <a:pPr latinLnBrk="1"/>
                      <a:r>
                        <a:rPr lang="en-US" altLang="ko-KR" dirty="0"/>
                        <a:t>2</a:t>
                      </a:r>
                      <a:endParaRPr lang="ko-KR" altLang="en-US" dirty="0"/>
                    </a:p>
                  </a:txBody>
                  <a:tcPr/>
                </a:tc>
                <a:tc>
                  <a:txBody>
                    <a:bodyPr/>
                    <a:lstStyle/>
                    <a:p>
                      <a:pPr latinLnBrk="1"/>
                      <a:r>
                        <a:rPr lang="en-US" altLang="ko-KR" dirty="0"/>
                        <a:t>2</a:t>
                      </a:r>
                      <a:endParaRPr lang="ko-KR" altLang="en-US" dirty="0"/>
                    </a:p>
                  </a:txBody>
                  <a:tcPr/>
                </a:tc>
                <a:extLst>
                  <a:ext uri="{0D108BD9-81ED-4DB2-BD59-A6C34878D82A}">
                    <a16:rowId xmlns:a16="http://schemas.microsoft.com/office/drawing/2014/main" val="10003"/>
                  </a:ext>
                </a:extLst>
              </a:tr>
              <a:tr h="390901">
                <a:tc>
                  <a:txBody>
                    <a:bodyPr/>
                    <a:lstStyle/>
                    <a:p>
                      <a:pPr latinLnBrk="1"/>
                      <a:r>
                        <a:rPr lang="en-US" altLang="ko-KR" dirty="0"/>
                        <a:t>3</a:t>
                      </a:r>
                      <a:endParaRPr lang="ko-KR" altLang="en-US" dirty="0"/>
                    </a:p>
                  </a:txBody>
                  <a:tcPr/>
                </a:tc>
                <a:tc>
                  <a:txBody>
                    <a:bodyPr/>
                    <a:lstStyle/>
                    <a:p>
                      <a:pPr latinLnBrk="1"/>
                      <a:r>
                        <a:rPr lang="en-US" altLang="ko-KR" dirty="0"/>
                        <a:t>3</a:t>
                      </a:r>
                      <a:endParaRPr lang="ko-KR" altLang="en-US" dirty="0"/>
                    </a:p>
                  </a:txBody>
                  <a:tcPr/>
                </a:tc>
                <a:extLst>
                  <a:ext uri="{0D108BD9-81ED-4DB2-BD59-A6C34878D82A}">
                    <a16:rowId xmlns:a16="http://schemas.microsoft.com/office/drawing/2014/main" val="10004"/>
                  </a:ext>
                </a:extLst>
              </a:tr>
              <a:tr h="390901">
                <a:tc>
                  <a:txBody>
                    <a:bodyPr/>
                    <a:lstStyle/>
                    <a:p>
                      <a:pPr latinLnBrk="1"/>
                      <a:r>
                        <a:rPr lang="en-US" altLang="ko-KR" dirty="0"/>
                        <a:t>4</a:t>
                      </a:r>
                      <a:endParaRPr lang="ko-KR" altLang="en-US" dirty="0"/>
                    </a:p>
                  </a:txBody>
                  <a:tcPr/>
                </a:tc>
                <a:tc>
                  <a:txBody>
                    <a:bodyPr/>
                    <a:lstStyle/>
                    <a:p>
                      <a:pPr latinLnBrk="1"/>
                      <a:r>
                        <a:rPr lang="en-US" altLang="ko-KR" dirty="0"/>
                        <a:t>4</a:t>
                      </a:r>
                      <a:endParaRPr lang="ko-KR" altLang="en-US" dirty="0"/>
                    </a:p>
                  </a:txBody>
                  <a:tcPr/>
                </a:tc>
                <a:extLst>
                  <a:ext uri="{0D108BD9-81ED-4DB2-BD59-A6C34878D82A}">
                    <a16:rowId xmlns:a16="http://schemas.microsoft.com/office/drawing/2014/main" val="10005"/>
                  </a:ext>
                </a:extLst>
              </a:tr>
              <a:tr h="390901">
                <a:tc>
                  <a:txBody>
                    <a:bodyPr/>
                    <a:lstStyle/>
                    <a:p>
                      <a:pPr latinLnBrk="1"/>
                      <a:r>
                        <a:rPr lang="en-US" altLang="ko-KR" dirty="0"/>
                        <a:t>5</a:t>
                      </a:r>
                      <a:endParaRPr lang="ko-KR" altLang="en-US" dirty="0"/>
                    </a:p>
                  </a:txBody>
                  <a:tcPr/>
                </a:tc>
                <a:tc>
                  <a:txBody>
                    <a:bodyPr/>
                    <a:lstStyle/>
                    <a:p>
                      <a:pPr latinLnBrk="1"/>
                      <a:r>
                        <a:rPr lang="en-US" altLang="ko-KR" dirty="0"/>
                        <a:t>5</a:t>
                      </a:r>
                      <a:endParaRPr lang="ko-KR" altLang="en-US" dirty="0"/>
                    </a:p>
                  </a:txBody>
                  <a:tcPr/>
                </a:tc>
                <a:extLst>
                  <a:ext uri="{0D108BD9-81ED-4DB2-BD59-A6C34878D82A}">
                    <a16:rowId xmlns:a16="http://schemas.microsoft.com/office/drawing/2014/main" val="10006"/>
                  </a:ext>
                </a:extLst>
              </a:tr>
            </a:tbl>
          </a:graphicData>
        </a:graphic>
      </p:graphicFrame>
      <p:sp>
        <p:nvSpPr>
          <p:cNvPr id="5" name="TextBox 4"/>
          <p:cNvSpPr txBox="1"/>
          <p:nvPr/>
        </p:nvSpPr>
        <p:spPr>
          <a:xfrm>
            <a:off x="1046472" y="3140968"/>
            <a:ext cx="2949463" cy="369332"/>
          </a:xfrm>
          <a:prstGeom prst="rect">
            <a:avLst/>
          </a:prstGeom>
          <a:noFill/>
        </p:spPr>
        <p:txBody>
          <a:bodyPr wrap="square" rtlCol="0">
            <a:spAutoFit/>
          </a:bodyPr>
          <a:lstStyle/>
          <a:p>
            <a:r>
              <a:rPr lang="en-US" altLang="ko-KR" dirty="0">
                <a:latin typeface="+mn-lt"/>
              </a:rPr>
              <a:t>Row-Major no</a:t>
            </a:r>
            <a:r>
              <a:rPr lang="ko-KR" altLang="en-US" dirty="0">
                <a:latin typeface="+mn-lt"/>
              </a:rPr>
              <a:t> </a:t>
            </a:r>
            <a:r>
              <a:rPr lang="en-US" altLang="ko-KR" dirty="0">
                <a:latin typeface="+mn-lt"/>
              </a:rPr>
              <a:t>bank conflict</a:t>
            </a:r>
            <a:endParaRPr lang="ko-KR" altLang="en-US" dirty="0"/>
          </a:p>
        </p:txBody>
      </p:sp>
      <p:sp>
        <p:nvSpPr>
          <p:cNvPr id="7" name="TextBox 6"/>
          <p:cNvSpPr txBox="1"/>
          <p:nvPr/>
        </p:nvSpPr>
        <p:spPr>
          <a:xfrm>
            <a:off x="4932040" y="3068960"/>
            <a:ext cx="2088232" cy="369332"/>
          </a:xfrm>
          <a:prstGeom prst="rect">
            <a:avLst/>
          </a:prstGeom>
          <a:noFill/>
        </p:spPr>
        <p:txBody>
          <a:bodyPr wrap="square" rtlCol="0">
            <a:spAutoFit/>
          </a:bodyPr>
          <a:lstStyle/>
          <a:p>
            <a:r>
              <a:rPr lang="en-US" altLang="ko-KR" dirty="0">
                <a:latin typeface="+mn-lt"/>
              </a:rPr>
              <a:t>Column-Major</a:t>
            </a:r>
            <a:endParaRPr lang="ko-KR" altLang="en-US" dirty="0">
              <a:latin typeface="+mn-lt"/>
            </a:endParaRPr>
          </a:p>
        </p:txBody>
      </p:sp>
      <p:sp>
        <p:nvSpPr>
          <p:cNvPr id="8" name="TextBox 7"/>
          <p:cNvSpPr txBox="1"/>
          <p:nvPr/>
        </p:nvSpPr>
        <p:spPr>
          <a:xfrm>
            <a:off x="179512" y="1700808"/>
            <a:ext cx="1728192" cy="369332"/>
          </a:xfrm>
          <a:prstGeom prst="rect">
            <a:avLst/>
          </a:prstGeom>
          <a:noFill/>
        </p:spPr>
        <p:txBody>
          <a:bodyPr wrap="square" rtlCol="0">
            <a:spAutoFit/>
          </a:bodyPr>
          <a:lstStyle/>
          <a:p>
            <a:r>
              <a:rPr lang="en-US" altLang="ko-KR" dirty="0"/>
              <a:t>block(3,2,1)</a:t>
            </a:r>
            <a:endParaRPr lang="ko-KR" altLang="en-US" dirty="0"/>
          </a:p>
        </p:txBody>
      </p:sp>
    </p:spTree>
    <p:extLst>
      <p:ext uri="{BB962C8B-B14F-4D97-AF65-F5344CB8AC3E}">
        <p14:creationId xmlns:p14="http://schemas.microsoft.com/office/powerpoint/2010/main" val="403681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Shared Memory</a:t>
            </a:r>
            <a:endParaRPr lang="ko-KR" altLang="en-US" dirty="0"/>
          </a:p>
        </p:txBody>
      </p:sp>
      <p:sp>
        <p:nvSpPr>
          <p:cNvPr id="3" name="내용 개체 틀 2"/>
          <p:cNvSpPr>
            <a:spLocks noGrp="1"/>
          </p:cNvSpPr>
          <p:nvPr>
            <p:ph idx="1"/>
          </p:nvPr>
        </p:nvSpPr>
        <p:spPr>
          <a:xfrm>
            <a:off x="457200" y="1600200"/>
            <a:ext cx="8229600" cy="5141168"/>
          </a:xfrm>
        </p:spPr>
        <p:txBody>
          <a:bodyPr/>
          <a:lstStyle/>
          <a:p>
            <a:r>
              <a:rPr lang="en-US" altLang="ko-KR" sz="2000" dirty="0"/>
              <a:t>On-board memory: Global Memory</a:t>
            </a:r>
          </a:p>
          <a:p>
            <a:r>
              <a:rPr lang="en-US" altLang="ko-KR" sz="2000" dirty="0"/>
              <a:t>On-chip memory: Shared memory which is smaller, faster than global memory.</a:t>
            </a:r>
          </a:p>
          <a:p>
            <a:r>
              <a:rPr lang="en-US" altLang="ko-KR" sz="2000" dirty="0"/>
              <a:t>each SM contains a small low-latency memory pool shared by all threads in the thread block currently executing on that SM </a:t>
            </a:r>
          </a:p>
          <a:p>
            <a:r>
              <a:rPr lang="en-US" altLang="ko-KR" sz="2000" dirty="0"/>
              <a:t>shared memory address space is shared by all threads in a thread block. Its contents have the same lifetime as the thread block in which it was created </a:t>
            </a:r>
          </a:p>
          <a:p>
            <a:r>
              <a:rPr lang="en-US" altLang="ko-KR" sz="2000" dirty="0"/>
              <a:t>The bandwidth degradation is caused by misaligned access and </a:t>
            </a:r>
            <a:r>
              <a:rPr lang="en-US" altLang="ko-KR" sz="2000" dirty="0" err="1"/>
              <a:t>noncoalesced</a:t>
            </a:r>
            <a:r>
              <a:rPr lang="en-US" altLang="ko-KR" sz="2000" dirty="0"/>
              <a:t> accesses of global memory.</a:t>
            </a:r>
          </a:p>
          <a:p>
            <a:pPr marL="0" indent="0">
              <a:buNone/>
            </a:pPr>
            <a:r>
              <a:rPr lang="en-US" altLang="ko-KR" sz="2000" dirty="0"/>
              <a:t> 	-misaligned access: could be improved by L1 cache,</a:t>
            </a:r>
          </a:p>
          <a:p>
            <a:pPr marL="0" indent="0">
              <a:buNone/>
            </a:pPr>
            <a:r>
              <a:rPr lang="en-US" altLang="ko-KR" sz="2000" dirty="0"/>
              <a:t>	-</a:t>
            </a:r>
            <a:r>
              <a:rPr lang="en-US" altLang="ko-KR" sz="2000" dirty="0" err="1"/>
              <a:t>noncoalesced</a:t>
            </a:r>
            <a:r>
              <a:rPr lang="en-US" altLang="ko-KR" sz="2000" dirty="0"/>
              <a:t> access: could be improved by shared memory.</a:t>
            </a:r>
          </a:p>
          <a:p>
            <a:pPr marL="0" indent="0">
              <a:buNone/>
            </a:pPr>
            <a:r>
              <a:rPr lang="en-US" altLang="ko-KR" sz="2000" dirty="0"/>
              <a:t>	</a:t>
            </a:r>
          </a:p>
          <a:p>
            <a:pPr marL="0" indent="0">
              <a:buNone/>
            </a:pPr>
            <a:endParaRPr lang="en-US" altLang="ko-KR" dirty="0"/>
          </a:p>
          <a:p>
            <a:pPr marL="0" indent="0">
              <a:buNone/>
            </a:pPr>
            <a:endParaRPr lang="ko-KR" altLang="en-US" dirty="0"/>
          </a:p>
        </p:txBody>
      </p:sp>
      <p:sp>
        <p:nvSpPr>
          <p:cNvPr id="4" name="TextBox 3"/>
          <p:cNvSpPr txBox="1"/>
          <p:nvPr/>
        </p:nvSpPr>
        <p:spPr>
          <a:xfrm>
            <a:off x="611560" y="6021288"/>
            <a:ext cx="7920880" cy="923330"/>
          </a:xfrm>
          <a:prstGeom prst="rect">
            <a:avLst/>
          </a:prstGeom>
          <a:noFill/>
        </p:spPr>
        <p:txBody>
          <a:bodyPr wrap="square" rtlCol="0">
            <a:spAutoFit/>
          </a:bodyPr>
          <a:lstStyle/>
          <a:p>
            <a:pPr marL="285750" indent="-285750">
              <a:buFont typeface="Arial" panose="020B0604020202020204" pitchFamily="34" charset="0"/>
              <a:buChar char="•"/>
            </a:pPr>
            <a:r>
              <a:rPr lang="en-US" altLang="ko-KR" dirty="0">
                <a:solidFill>
                  <a:srgbClr val="00B050"/>
                </a:solidFill>
                <a:latin typeface="+mn-lt"/>
              </a:rPr>
              <a:t>Each SM has 64KBytes of on-chip memory which are shared by the Shared memory and L1 cache.</a:t>
            </a:r>
          </a:p>
          <a:p>
            <a:endParaRPr lang="ko-KR" altLang="en-US" dirty="0"/>
          </a:p>
        </p:txBody>
      </p:sp>
    </p:spTree>
    <p:extLst>
      <p:ext uri="{BB962C8B-B14F-4D97-AF65-F5344CB8AC3E}">
        <p14:creationId xmlns:p14="http://schemas.microsoft.com/office/powerpoint/2010/main" val="313274014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p:cNvSpPr>
            <a:spLocks noGrp="1"/>
          </p:cNvSpPr>
          <p:nvPr>
            <p:ph idx="1"/>
          </p:nvPr>
        </p:nvSpPr>
        <p:spPr>
          <a:xfrm>
            <a:off x="467544" y="1268760"/>
            <a:ext cx="8229600" cy="4525963"/>
          </a:xfrm>
        </p:spPr>
        <p:txBody>
          <a:bodyPr/>
          <a:lstStyle/>
          <a:p>
            <a:r>
              <a:rPr lang="en-US" altLang="ko-KR" sz="2800" dirty="0"/>
              <a:t>A grid with 2D block 32 x 32:</a:t>
            </a:r>
          </a:p>
          <a:p>
            <a:pPr marL="0" indent="0">
              <a:buNone/>
            </a:pPr>
            <a:r>
              <a:rPr lang="en-US" altLang="ko-KR" sz="2800" dirty="0"/>
              <a:t>	#define BDIMX 32</a:t>
            </a:r>
          </a:p>
          <a:p>
            <a:pPr marL="0" indent="0">
              <a:buNone/>
            </a:pPr>
            <a:r>
              <a:rPr lang="en-US" altLang="ko-KR" sz="2800" dirty="0"/>
              <a:t>	#define BDIMY 32</a:t>
            </a:r>
          </a:p>
          <a:p>
            <a:pPr marL="0" indent="0">
              <a:buNone/>
            </a:pPr>
            <a:r>
              <a:rPr lang="en-US" altLang="ko-KR" sz="2800" dirty="0"/>
              <a:t>	dim3 block( BDIMX, BDIMY);</a:t>
            </a:r>
          </a:p>
          <a:p>
            <a:pPr marL="0" indent="0">
              <a:buNone/>
            </a:pPr>
            <a:r>
              <a:rPr lang="en-US" altLang="ko-KR" sz="2800" dirty="0"/>
              <a:t>	dim3 grid(1,1);</a:t>
            </a:r>
          </a:p>
          <a:p>
            <a:r>
              <a:rPr lang="en-US" altLang="ko-KR" sz="2800" dirty="0"/>
              <a:t>Kernel operations:</a:t>
            </a:r>
          </a:p>
          <a:p>
            <a:pPr lvl="1"/>
            <a:r>
              <a:rPr lang="en-US" altLang="ko-KR" dirty="0"/>
              <a:t>write global thread indices to a 2D shared memory</a:t>
            </a:r>
          </a:p>
          <a:p>
            <a:pPr marL="457200" lvl="1" indent="0">
              <a:buNone/>
            </a:pPr>
            <a:r>
              <a:rPr lang="en-US" altLang="ko-KR" dirty="0"/>
              <a:t>   array in row-major order.</a:t>
            </a:r>
          </a:p>
          <a:p>
            <a:pPr lvl="1"/>
            <a:r>
              <a:rPr lang="en-US" altLang="ko-KR" dirty="0"/>
              <a:t>read those values from shared memory in row-major order and store them to global memory.</a:t>
            </a:r>
          </a:p>
          <a:p>
            <a:pPr lvl="1"/>
            <a:endParaRPr lang="en-US" altLang="ko-KR" dirty="0"/>
          </a:p>
          <a:p>
            <a:pPr marL="0" indent="0">
              <a:buNone/>
            </a:pPr>
            <a:endParaRPr lang="ko-KR" altLang="en-US" dirty="0"/>
          </a:p>
        </p:txBody>
      </p:sp>
    </p:spTree>
    <p:extLst>
      <p:ext uri="{BB962C8B-B14F-4D97-AF65-F5344CB8AC3E}">
        <p14:creationId xmlns:p14="http://schemas.microsoft.com/office/powerpoint/2010/main" val="36537629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Row-Major Access</a:t>
            </a:r>
            <a:endParaRPr lang="ko-KR" altLang="en-US" dirty="0"/>
          </a:p>
        </p:txBody>
      </p:sp>
      <p:sp>
        <p:nvSpPr>
          <p:cNvPr id="3" name="내용 개체 틀 2"/>
          <p:cNvSpPr>
            <a:spLocks noGrp="1"/>
          </p:cNvSpPr>
          <p:nvPr>
            <p:ph idx="1"/>
          </p:nvPr>
        </p:nvSpPr>
        <p:spPr/>
        <p:txBody>
          <a:bodyPr/>
          <a:lstStyle/>
          <a:p>
            <a:pPr marL="0" indent="0" algn="ctr">
              <a:buNone/>
            </a:pPr>
            <a:r>
              <a:rPr lang="en-US" altLang="ko-KR" sz="2800" dirty="0">
                <a:solidFill>
                  <a:srgbClr val="C00000"/>
                </a:solidFill>
              </a:rPr>
              <a:t>&lt;Free of bank conflict&gt;</a:t>
            </a:r>
          </a:p>
          <a:p>
            <a:pPr marL="0" indent="0">
              <a:buNone/>
            </a:pPr>
            <a:endParaRPr lang="en-US" altLang="ko-KR" sz="2800" dirty="0"/>
          </a:p>
          <a:p>
            <a:pPr marL="0" indent="0">
              <a:buNone/>
            </a:pPr>
            <a:r>
              <a:rPr lang="en-US" altLang="ko-KR" sz="2800" dirty="0"/>
              <a:t>__global__ void </a:t>
            </a:r>
            <a:r>
              <a:rPr lang="en-US" altLang="ko-KR" sz="2800" dirty="0" err="1"/>
              <a:t>setRowReadRow</a:t>
            </a:r>
            <a:r>
              <a:rPr lang="en-US" altLang="ko-KR" sz="2800" dirty="0"/>
              <a:t>(</a:t>
            </a:r>
            <a:r>
              <a:rPr lang="en-US" altLang="ko-KR" sz="2800" dirty="0" err="1"/>
              <a:t>int</a:t>
            </a:r>
            <a:r>
              <a:rPr lang="en-US" altLang="ko-KR" sz="2800" dirty="0"/>
              <a:t> *out){</a:t>
            </a:r>
          </a:p>
          <a:p>
            <a:pPr marL="0" indent="0">
              <a:buNone/>
            </a:pPr>
            <a:r>
              <a:rPr lang="en-US" altLang="ko-KR" sz="2800" dirty="0"/>
              <a:t>__shared__ </a:t>
            </a:r>
            <a:r>
              <a:rPr lang="en-US" altLang="ko-KR" sz="2800" dirty="0" err="1"/>
              <a:t>int</a:t>
            </a:r>
            <a:r>
              <a:rPr lang="en-US" altLang="ko-KR" sz="2800" dirty="0"/>
              <a:t> tile[BDIMY][BDIMX];</a:t>
            </a:r>
          </a:p>
          <a:p>
            <a:pPr marL="0" indent="0">
              <a:buNone/>
            </a:pPr>
            <a:r>
              <a:rPr lang="en-US" altLang="ko-KR" sz="2800" dirty="0"/>
              <a:t>unsigned </a:t>
            </a:r>
            <a:r>
              <a:rPr lang="en-US" altLang="ko-KR" sz="2800" dirty="0" err="1"/>
              <a:t>int</a:t>
            </a:r>
            <a:r>
              <a:rPr lang="en-US" altLang="ko-KR" sz="2800" dirty="0"/>
              <a:t> </a:t>
            </a:r>
            <a:r>
              <a:rPr lang="en-US" altLang="ko-KR" sz="2800" dirty="0" err="1"/>
              <a:t>idx</a:t>
            </a:r>
            <a:r>
              <a:rPr lang="en-US" altLang="ko-KR" sz="2800" dirty="0"/>
              <a:t>=</a:t>
            </a:r>
            <a:r>
              <a:rPr lang="en-US" altLang="ko-KR" sz="2800" dirty="0" err="1"/>
              <a:t>threadIdx.y</a:t>
            </a:r>
            <a:r>
              <a:rPr lang="en-US" altLang="ko-KR" sz="2800" dirty="0"/>
              <a:t>*</a:t>
            </a:r>
            <a:r>
              <a:rPr lang="en-US" altLang="ko-KR" sz="2800" dirty="0" err="1"/>
              <a:t>blockDimx.x+threadIdx.x</a:t>
            </a:r>
            <a:r>
              <a:rPr lang="en-US" altLang="ko-KR" sz="2800" dirty="0"/>
              <a:t>;</a:t>
            </a:r>
          </a:p>
          <a:p>
            <a:pPr marL="0" indent="0">
              <a:buNone/>
            </a:pPr>
            <a:r>
              <a:rPr lang="en-US" altLang="ko-KR" sz="2800" dirty="0"/>
              <a:t>tile[</a:t>
            </a:r>
            <a:r>
              <a:rPr lang="en-US" altLang="ko-KR" sz="2800" dirty="0" err="1"/>
              <a:t>threadIdx.y</a:t>
            </a:r>
            <a:r>
              <a:rPr lang="en-US" altLang="ko-KR" sz="2800" dirty="0"/>
              <a:t>][</a:t>
            </a:r>
            <a:r>
              <a:rPr lang="en-US" altLang="ko-KR" sz="2800" dirty="0" err="1"/>
              <a:t>threadIdx.x</a:t>
            </a:r>
            <a:r>
              <a:rPr lang="en-US" altLang="ko-KR" sz="2800" dirty="0"/>
              <a:t>]=</a:t>
            </a:r>
            <a:r>
              <a:rPr lang="en-US" altLang="ko-KR" sz="2800" dirty="0" err="1"/>
              <a:t>idx</a:t>
            </a:r>
            <a:r>
              <a:rPr lang="en-US" altLang="ko-KR" sz="2800" dirty="0"/>
              <a:t>;</a:t>
            </a:r>
          </a:p>
          <a:p>
            <a:pPr marL="0" indent="0">
              <a:buNone/>
            </a:pPr>
            <a:r>
              <a:rPr lang="en-US" altLang="ko-KR" sz="2800" dirty="0"/>
              <a:t>__</a:t>
            </a:r>
            <a:r>
              <a:rPr lang="en-US" altLang="ko-KR" sz="2800" dirty="0" err="1"/>
              <a:t>syncthreads</a:t>
            </a:r>
            <a:r>
              <a:rPr lang="en-US" altLang="ko-KR" sz="2800" dirty="0"/>
              <a:t>();</a:t>
            </a:r>
          </a:p>
          <a:p>
            <a:pPr marL="0" indent="0">
              <a:buNone/>
            </a:pPr>
            <a:r>
              <a:rPr lang="en-US" altLang="ko-KR" sz="2800" dirty="0"/>
              <a:t>out[</a:t>
            </a:r>
            <a:r>
              <a:rPr lang="en-US" altLang="ko-KR" sz="2800" dirty="0" err="1"/>
              <a:t>idx</a:t>
            </a:r>
            <a:r>
              <a:rPr lang="en-US" altLang="ko-KR" sz="2800" dirty="0"/>
              <a:t>]=tile[</a:t>
            </a:r>
            <a:r>
              <a:rPr lang="en-US" altLang="ko-KR" sz="2800" dirty="0" err="1"/>
              <a:t>threadIdx.y</a:t>
            </a:r>
            <a:r>
              <a:rPr lang="en-US" altLang="ko-KR" sz="2800" dirty="0"/>
              <a:t>][</a:t>
            </a:r>
            <a:r>
              <a:rPr lang="en-US" altLang="ko-KR" sz="2800" dirty="0" err="1"/>
              <a:t>threadIdx.x</a:t>
            </a:r>
            <a:r>
              <a:rPr lang="en-US" altLang="ko-KR" sz="2800" dirty="0"/>
              <a:t>];</a:t>
            </a:r>
          </a:p>
          <a:p>
            <a:pPr marL="0" indent="0">
              <a:buNone/>
            </a:pPr>
            <a:r>
              <a:rPr lang="en-US" altLang="ko-KR" sz="2800" dirty="0"/>
              <a:t>}</a:t>
            </a:r>
            <a:endParaRPr lang="ko-KR" altLang="en-US" sz="2800" dirty="0"/>
          </a:p>
        </p:txBody>
      </p:sp>
    </p:spTree>
    <p:extLst>
      <p:ext uri="{BB962C8B-B14F-4D97-AF65-F5344CB8AC3E}">
        <p14:creationId xmlns:p14="http://schemas.microsoft.com/office/powerpoint/2010/main" val="254170539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Column-Major Access</a:t>
            </a:r>
            <a:endParaRPr lang="ko-KR" altLang="en-US" dirty="0"/>
          </a:p>
        </p:txBody>
      </p:sp>
      <p:sp>
        <p:nvSpPr>
          <p:cNvPr id="3" name="내용 개체 틀 2"/>
          <p:cNvSpPr>
            <a:spLocks noGrp="1"/>
          </p:cNvSpPr>
          <p:nvPr>
            <p:ph idx="1"/>
          </p:nvPr>
        </p:nvSpPr>
        <p:spPr/>
        <p:txBody>
          <a:bodyPr/>
          <a:lstStyle/>
          <a:p>
            <a:pPr marL="0" indent="0">
              <a:buNone/>
            </a:pPr>
            <a:r>
              <a:rPr lang="en-US" altLang="ko-KR" sz="2400" dirty="0">
                <a:solidFill>
                  <a:srgbClr val="C00000"/>
                </a:solidFill>
              </a:rPr>
              <a:t>&lt;32-way bank conflict for a fermi device, 16-way bank conflict for a </a:t>
            </a:r>
            <a:r>
              <a:rPr lang="en-US" altLang="ko-KR" sz="2400" dirty="0" err="1">
                <a:solidFill>
                  <a:srgbClr val="C00000"/>
                </a:solidFill>
              </a:rPr>
              <a:t>kepler</a:t>
            </a:r>
            <a:r>
              <a:rPr lang="en-US" altLang="ko-KR" sz="2400" dirty="0">
                <a:solidFill>
                  <a:srgbClr val="C00000"/>
                </a:solidFill>
              </a:rPr>
              <a:t> device&gt;</a:t>
            </a:r>
          </a:p>
          <a:p>
            <a:pPr marL="0" indent="0">
              <a:buNone/>
            </a:pPr>
            <a:r>
              <a:rPr lang="en-US" altLang="ko-KR" sz="2400" dirty="0"/>
              <a:t>__global__ void </a:t>
            </a:r>
            <a:r>
              <a:rPr lang="en-US" altLang="ko-KR" sz="2400" dirty="0" err="1"/>
              <a:t>setColReadCol</a:t>
            </a:r>
            <a:r>
              <a:rPr lang="en-US" altLang="ko-KR" sz="2400" dirty="0"/>
              <a:t>(</a:t>
            </a:r>
            <a:r>
              <a:rPr lang="en-US" altLang="ko-KR" sz="2400" dirty="0" err="1"/>
              <a:t>int</a:t>
            </a:r>
            <a:r>
              <a:rPr lang="en-US" altLang="ko-KR" sz="2400" dirty="0"/>
              <a:t> *out){</a:t>
            </a:r>
          </a:p>
          <a:p>
            <a:pPr marL="0" indent="0">
              <a:buNone/>
            </a:pPr>
            <a:r>
              <a:rPr lang="en-US" altLang="ko-KR" sz="2400" dirty="0"/>
              <a:t>__shared__ </a:t>
            </a:r>
            <a:r>
              <a:rPr lang="en-US" altLang="ko-KR" sz="2400" dirty="0" err="1"/>
              <a:t>int</a:t>
            </a:r>
            <a:r>
              <a:rPr lang="en-US" altLang="ko-KR" sz="2400" dirty="0"/>
              <a:t> tile[BDIMX][BDIMY];</a:t>
            </a:r>
          </a:p>
          <a:p>
            <a:pPr marL="0" indent="0">
              <a:buNone/>
            </a:pPr>
            <a:r>
              <a:rPr lang="en-US" altLang="ko-KR" sz="2400" dirty="0"/>
              <a:t>unsigned </a:t>
            </a:r>
            <a:r>
              <a:rPr lang="en-US" altLang="ko-KR" sz="2400" dirty="0" err="1"/>
              <a:t>int</a:t>
            </a:r>
            <a:r>
              <a:rPr lang="en-US" altLang="ko-KR" sz="2400" dirty="0"/>
              <a:t> </a:t>
            </a:r>
            <a:r>
              <a:rPr lang="en-US" altLang="ko-KR" sz="2400" dirty="0" err="1"/>
              <a:t>Idx</a:t>
            </a:r>
            <a:r>
              <a:rPr lang="en-US" altLang="ko-KR" sz="2400" dirty="0"/>
              <a:t>=</a:t>
            </a:r>
            <a:r>
              <a:rPr lang="en-US" altLang="ko-KR" sz="2400" dirty="0" err="1"/>
              <a:t>threadIdx.y</a:t>
            </a:r>
            <a:r>
              <a:rPr lang="en-US" altLang="ko-KR" sz="2400" dirty="0"/>
              <a:t>*</a:t>
            </a:r>
            <a:r>
              <a:rPr lang="en-US" altLang="ko-KR" sz="2400" dirty="0" err="1"/>
              <a:t>blockDim.x</a:t>
            </a:r>
            <a:r>
              <a:rPr lang="en-US" altLang="ko-KR" sz="2400" dirty="0"/>
              <a:t> + </a:t>
            </a:r>
            <a:r>
              <a:rPr lang="en-US" altLang="ko-KR" sz="2400" dirty="0" err="1"/>
              <a:t>threadIdx.x</a:t>
            </a:r>
            <a:r>
              <a:rPr lang="en-US" altLang="ko-KR" sz="2400" dirty="0"/>
              <a:t>;</a:t>
            </a:r>
          </a:p>
          <a:p>
            <a:pPr marL="0" indent="0">
              <a:buNone/>
            </a:pPr>
            <a:r>
              <a:rPr lang="en-US" altLang="ko-KR" sz="2400" dirty="0"/>
              <a:t>tile[</a:t>
            </a:r>
            <a:r>
              <a:rPr lang="en-US" altLang="ko-KR" sz="2400" dirty="0" err="1"/>
              <a:t>threadIdx.x</a:t>
            </a:r>
            <a:r>
              <a:rPr lang="en-US" altLang="ko-KR" sz="2400" dirty="0"/>
              <a:t>][</a:t>
            </a:r>
            <a:r>
              <a:rPr lang="en-US" altLang="ko-KR" sz="2400" dirty="0" err="1"/>
              <a:t>threadIdx.y</a:t>
            </a:r>
            <a:r>
              <a:rPr lang="en-US" altLang="ko-KR" sz="2400" dirty="0"/>
              <a:t>]=</a:t>
            </a:r>
            <a:r>
              <a:rPr lang="en-US" altLang="ko-KR" sz="2400" dirty="0" err="1"/>
              <a:t>idx</a:t>
            </a:r>
            <a:r>
              <a:rPr lang="en-US" altLang="ko-KR" sz="2400" dirty="0"/>
              <a:t>;</a:t>
            </a:r>
          </a:p>
          <a:p>
            <a:pPr marL="0" indent="0">
              <a:buNone/>
            </a:pPr>
            <a:endParaRPr lang="en-US" altLang="ko-KR" sz="2400" dirty="0"/>
          </a:p>
          <a:p>
            <a:pPr marL="0" indent="0">
              <a:buNone/>
            </a:pPr>
            <a:r>
              <a:rPr lang="en-US" altLang="ko-KR" sz="2400" dirty="0"/>
              <a:t>__</a:t>
            </a:r>
            <a:r>
              <a:rPr lang="en-US" altLang="ko-KR" sz="2400" dirty="0" err="1"/>
              <a:t>syncthreads</a:t>
            </a:r>
            <a:r>
              <a:rPr lang="en-US" altLang="ko-KR" sz="2400" dirty="0"/>
              <a:t>( );</a:t>
            </a:r>
          </a:p>
          <a:p>
            <a:pPr marL="0" indent="0">
              <a:buNone/>
            </a:pPr>
            <a:endParaRPr lang="en-US" altLang="ko-KR" sz="2400" dirty="0"/>
          </a:p>
          <a:p>
            <a:pPr marL="0" indent="0">
              <a:buNone/>
            </a:pPr>
            <a:r>
              <a:rPr lang="en-US" altLang="ko-KR" sz="2400" dirty="0"/>
              <a:t>out[</a:t>
            </a:r>
            <a:r>
              <a:rPr lang="en-US" altLang="ko-KR" sz="2400" dirty="0" err="1"/>
              <a:t>idx</a:t>
            </a:r>
            <a:r>
              <a:rPr lang="en-US" altLang="ko-KR" sz="2400" dirty="0"/>
              <a:t>]=tile[</a:t>
            </a:r>
            <a:r>
              <a:rPr lang="en-US" altLang="ko-KR" sz="2400" dirty="0" err="1"/>
              <a:t>threadIdx.x</a:t>
            </a:r>
            <a:r>
              <a:rPr lang="en-US" altLang="ko-KR" sz="2400" dirty="0"/>
              <a:t>][</a:t>
            </a:r>
            <a:r>
              <a:rPr lang="en-US" altLang="ko-KR" sz="2400" dirty="0" err="1"/>
              <a:t>threadIdx.y</a:t>
            </a:r>
            <a:r>
              <a:rPr lang="en-US" altLang="ko-KR" sz="2400" dirty="0"/>
              <a:t>];</a:t>
            </a:r>
          </a:p>
          <a:p>
            <a:pPr marL="0" indent="0">
              <a:buNone/>
            </a:pPr>
            <a:r>
              <a:rPr lang="en-US" altLang="ko-KR" sz="2400" dirty="0"/>
              <a:t>}</a:t>
            </a:r>
            <a:endParaRPr lang="ko-KR" altLang="en-US" sz="2400" dirty="0"/>
          </a:p>
        </p:txBody>
      </p:sp>
    </p:spTree>
    <p:extLst>
      <p:ext uri="{BB962C8B-B14F-4D97-AF65-F5344CB8AC3E}">
        <p14:creationId xmlns:p14="http://schemas.microsoft.com/office/powerpoint/2010/main" val="35821187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395536" y="332656"/>
            <a:ext cx="8229600" cy="960438"/>
          </a:xfrm>
        </p:spPr>
        <p:txBody>
          <a:bodyPr/>
          <a:lstStyle/>
          <a:p>
            <a:r>
              <a:rPr lang="en-US" altLang="ko-KR" dirty="0"/>
              <a:t>Writing Row-Major and</a:t>
            </a:r>
            <a:br>
              <a:rPr lang="en-US" altLang="ko-KR" dirty="0"/>
            </a:br>
            <a:r>
              <a:rPr lang="en-US" altLang="ko-KR" dirty="0"/>
              <a:t> Reading Column-Major</a:t>
            </a:r>
            <a:endParaRPr lang="ko-KR" altLang="en-US" dirty="0"/>
          </a:p>
        </p:txBody>
      </p:sp>
      <p:sp>
        <p:nvSpPr>
          <p:cNvPr id="3" name="내용 개체 틀 2"/>
          <p:cNvSpPr>
            <a:spLocks noGrp="1"/>
          </p:cNvSpPr>
          <p:nvPr>
            <p:ph idx="1"/>
          </p:nvPr>
        </p:nvSpPr>
        <p:spPr>
          <a:xfrm>
            <a:off x="467544" y="1700808"/>
            <a:ext cx="8229600" cy="4525963"/>
          </a:xfrm>
        </p:spPr>
        <p:txBody>
          <a:bodyPr/>
          <a:lstStyle/>
          <a:p>
            <a:pPr marL="0" indent="0">
              <a:buNone/>
            </a:pPr>
            <a:r>
              <a:rPr lang="en-US" altLang="ko-KR" sz="2800" dirty="0"/>
              <a:t>__global__ void </a:t>
            </a:r>
            <a:r>
              <a:rPr lang="en-US" altLang="ko-KR" sz="2800" dirty="0" err="1"/>
              <a:t>setRowReadCol</a:t>
            </a:r>
            <a:r>
              <a:rPr lang="en-US" altLang="ko-KR" sz="2800" dirty="0"/>
              <a:t>(</a:t>
            </a:r>
            <a:r>
              <a:rPr lang="en-US" altLang="ko-KR" sz="2800" dirty="0" err="1"/>
              <a:t>int</a:t>
            </a:r>
            <a:r>
              <a:rPr lang="en-US" altLang="ko-KR" sz="2800" dirty="0"/>
              <a:t> *out){</a:t>
            </a:r>
          </a:p>
          <a:p>
            <a:pPr marL="0" indent="0">
              <a:buNone/>
            </a:pPr>
            <a:r>
              <a:rPr lang="en-US" altLang="ko-KR" sz="2800" dirty="0"/>
              <a:t>	__shared__ </a:t>
            </a:r>
            <a:r>
              <a:rPr lang="en-US" altLang="ko-KR" sz="2800" dirty="0" err="1"/>
              <a:t>int</a:t>
            </a:r>
            <a:r>
              <a:rPr lang="en-US" altLang="ko-KR" sz="2800" dirty="0"/>
              <a:t> tile[BDIMY][BDIMX];</a:t>
            </a:r>
          </a:p>
          <a:p>
            <a:pPr marL="0" indent="0">
              <a:buNone/>
            </a:pPr>
            <a:r>
              <a:rPr lang="en-US" altLang="ko-KR" sz="2800" dirty="0"/>
              <a:t>	unsigned </a:t>
            </a:r>
            <a:r>
              <a:rPr lang="en-US" altLang="ko-KR" sz="2800" dirty="0" err="1"/>
              <a:t>int</a:t>
            </a:r>
            <a:r>
              <a:rPr lang="en-US" altLang="ko-KR" sz="2800" dirty="0"/>
              <a:t> </a:t>
            </a:r>
            <a:r>
              <a:rPr lang="en-US" altLang="ko-KR" sz="2800" dirty="0" err="1"/>
              <a:t>idx</a:t>
            </a:r>
            <a:r>
              <a:rPr lang="en-US" altLang="ko-KR" sz="2800" dirty="0"/>
              <a:t>=</a:t>
            </a:r>
            <a:r>
              <a:rPr lang="en-US" altLang="ko-KR" sz="2800" dirty="0" err="1"/>
              <a:t>threadIdx.y</a:t>
            </a:r>
            <a:r>
              <a:rPr lang="en-US" altLang="ko-KR" sz="2800" dirty="0"/>
              <a:t>*</a:t>
            </a:r>
            <a:r>
              <a:rPr lang="en-US" altLang="ko-KR" sz="2800" dirty="0" err="1"/>
              <a:t>blockDim.x+threadIdx.x</a:t>
            </a:r>
            <a:r>
              <a:rPr lang="en-US" altLang="ko-KR" sz="2800" dirty="0"/>
              <a:t>;</a:t>
            </a:r>
          </a:p>
          <a:p>
            <a:pPr marL="0" indent="0">
              <a:buNone/>
            </a:pPr>
            <a:r>
              <a:rPr lang="en-US" altLang="ko-KR" sz="2800" dirty="0"/>
              <a:t>	tile[</a:t>
            </a:r>
            <a:r>
              <a:rPr lang="en-US" altLang="ko-KR" sz="2800" dirty="0" err="1"/>
              <a:t>threadIdx.y</a:t>
            </a:r>
            <a:r>
              <a:rPr lang="en-US" altLang="ko-KR" sz="2800" dirty="0"/>
              <a:t>][</a:t>
            </a:r>
            <a:r>
              <a:rPr lang="en-US" altLang="ko-KR" sz="2800" dirty="0" err="1"/>
              <a:t>threadIdx.x</a:t>
            </a:r>
            <a:r>
              <a:rPr lang="en-US" altLang="ko-KR" sz="2800" dirty="0"/>
              <a:t>]=</a:t>
            </a:r>
            <a:r>
              <a:rPr lang="en-US" altLang="ko-KR" sz="2800" dirty="0" err="1"/>
              <a:t>idx</a:t>
            </a:r>
            <a:r>
              <a:rPr lang="en-US" altLang="ko-KR" sz="2800" dirty="0"/>
              <a:t>;</a:t>
            </a:r>
          </a:p>
          <a:p>
            <a:pPr marL="0" indent="0">
              <a:buNone/>
            </a:pPr>
            <a:r>
              <a:rPr lang="en-US" altLang="ko-KR" sz="2800" dirty="0"/>
              <a:t>	__</a:t>
            </a:r>
            <a:r>
              <a:rPr lang="en-US" altLang="ko-KR" sz="2800" dirty="0" err="1"/>
              <a:t>syncthreads</a:t>
            </a:r>
            <a:r>
              <a:rPr lang="en-US" altLang="ko-KR" sz="2800" dirty="0"/>
              <a:t>();</a:t>
            </a:r>
          </a:p>
          <a:p>
            <a:pPr marL="0" indent="0">
              <a:buNone/>
            </a:pPr>
            <a:r>
              <a:rPr lang="en-US" altLang="ko-KR" sz="2800" dirty="0"/>
              <a:t>	out[</a:t>
            </a:r>
            <a:r>
              <a:rPr lang="en-US" altLang="ko-KR" sz="2800" dirty="0" err="1"/>
              <a:t>idx</a:t>
            </a:r>
            <a:r>
              <a:rPr lang="en-US" altLang="ko-KR" sz="2800" dirty="0"/>
              <a:t>]=tile[</a:t>
            </a:r>
            <a:r>
              <a:rPr lang="en-US" altLang="ko-KR" sz="2800" dirty="0" err="1"/>
              <a:t>threadIdx.x</a:t>
            </a:r>
            <a:r>
              <a:rPr lang="en-US" altLang="ko-KR" sz="2800" dirty="0"/>
              <a:t>][</a:t>
            </a:r>
            <a:r>
              <a:rPr lang="en-US" altLang="ko-KR" sz="2800" dirty="0" err="1"/>
              <a:t>threadIdx.y</a:t>
            </a:r>
            <a:r>
              <a:rPr lang="en-US" altLang="ko-KR" sz="2800" dirty="0"/>
              <a:t>];</a:t>
            </a:r>
          </a:p>
          <a:p>
            <a:pPr marL="0" indent="0">
              <a:buNone/>
            </a:pPr>
            <a:r>
              <a:rPr lang="en-US" altLang="ko-KR" sz="2800" dirty="0"/>
              <a:t>}</a:t>
            </a:r>
          </a:p>
          <a:p>
            <a:pPr marL="0" indent="0">
              <a:buNone/>
            </a:pPr>
            <a:r>
              <a:rPr lang="en-US" altLang="ko-KR" sz="2400" dirty="0"/>
              <a:t>	</a:t>
            </a:r>
            <a:endParaRPr lang="ko-KR" altLang="en-US" sz="2400" dirty="0"/>
          </a:p>
        </p:txBody>
      </p:sp>
    </p:spTree>
    <p:extLst>
      <p:ext uri="{BB962C8B-B14F-4D97-AF65-F5344CB8AC3E}">
        <p14:creationId xmlns:p14="http://schemas.microsoft.com/office/powerpoint/2010/main" val="241328132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385191" y="188640"/>
            <a:ext cx="8229600" cy="960438"/>
          </a:xfrm>
        </p:spPr>
        <p:txBody>
          <a:bodyPr/>
          <a:lstStyle/>
          <a:p>
            <a:r>
              <a:rPr lang="en-US" altLang="ko-KR" dirty="0"/>
              <a:t>Writing Row-Major, </a:t>
            </a:r>
            <a:br>
              <a:rPr lang="en-US" altLang="ko-KR" dirty="0"/>
            </a:br>
            <a:r>
              <a:rPr lang="en-US" altLang="ko-KR" dirty="0"/>
              <a:t>Reading Column-Major</a:t>
            </a:r>
            <a:endParaRPr lang="ko-KR" altLang="en-US" dirty="0"/>
          </a:p>
        </p:txBody>
      </p:sp>
      <p:graphicFrame>
        <p:nvGraphicFramePr>
          <p:cNvPr id="4" name="내용 개체 틀 3"/>
          <p:cNvGraphicFramePr>
            <a:graphicFrameLocks noGrp="1"/>
          </p:cNvGraphicFramePr>
          <p:nvPr>
            <p:ph idx="1"/>
            <p:extLst>
              <p:ext uri="{D42A27DB-BD31-4B8C-83A1-F6EECF244321}">
                <p14:modId xmlns:p14="http://schemas.microsoft.com/office/powerpoint/2010/main" val="3773837417"/>
              </p:ext>
            </p:extLst>
          </p:nvPr>
        </p:nvGraphicFramePr>
        <p:xfrm>
          <a:off x="2123728" y="1916832"/>
          <a:ext cx="4752528" cy="4032448"/>
        </p:xfrm>
        <a:graphic>
          <a:graphicData uri="http://schemas.openxmlformats.org/drawingml/2006/table">
            <a:tbl>
              <a:tblPr firstRow="1" bandRow="1">
                <a:tableStyleId>{5C22544A-7EE6-4342-B048-85BDC9FD1C3A}</a:tableStyleId>
              </a:tblPr>
              <a:tblGrid>
                <a:gridCol w="1224136">
                  <a:extLst>
                    <a:ext uri="{9D8B030D-6E8A-4147-A177-3AD203B41FA5}">
                      <a16:colId xmlns:a16="http://schemas.microsoft.com/office/drawing/2014/main" val="20000"/>
                    </a:ext>
                  </a:extLst>
                </a:gridCol>
                <a:gridCol w="1152128">
                  <a:extLst>
                    <a:ext uri="{9D8B030D-6E8A-4147-A177-3AD203B41FA5}">
                      <a16:colId xmlns:a16="http://schemas.microsoft.com/office/drawing/2014/main" val="20001"/>
                    </a:ext>
                  </a:extLst>
                </a:gridCol>
                <a:gridCol w="1188132">
                  <a:extLst>
                    <a:ext uri="{9D8B030D-6E8A-4147-A177-3AD203B41FA5}">
                      <a16:colId xmlns:a16="http://schemas.microsoft.com/office/drawing/2014/main" val="20002"/>
                    </a:ext>
                  </a:extLst>
                </a:gridCol>
                <a:gridCol w="1188132">
                  <a:extLst>
                    <a:ext uri="{9D8B030D-6E8A-4147-A177-3AD203B41FA5}">
                      <a16:colId xmlns:a16="http://schemas.microsoft.com/office/drawing/2014/main" val="20003"/>
                    </a:ext>
                  </a:extLst>
                </a:gridCol>
              </a:tblGrid>
              <a:tr h="1008112">
                <a:tc>
                  <a:txBody>
                    <a:bodyPr/>
                    <a:lstStyle/>
                    <a:p>
                      <a:pPr latinLnBrk="1"/>
                      <a:endParaRPr lang="ko-KR" altLang="en-US" dirty="0"/>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extLst>
                  <a:ext uri="{0D108BD9-81ED-4DB2-BD59-A6C34878D82A}">
                    <a16:rowId xmlns:a16="http://schemas.microsoft.com/office/drawing/2014/main" val="10000"/>
                  </a:ext>
                </a:extLst>
              </a:tr>
              <a:tr h="1008112">
                <a:tc>
                  <a:txBody>
                    <a:bodyPr/>
                    <a:lstStyle/>
                    <a:p>
                      <a:pPr latinLnBrk="1"/>
                      <a:endParaRPr lang="ko-KR" altLang="en-US"/>
                    </a:p>
                  </a:txBody>
                  <a:tcPr/>
                </a:tc>
                <a:tc>
                  <a:txBody>
                    <a:bodyPr/>
                    <a:lstStyle/>
                    <a:p>
                      <a:pPr latinLnBrk="1"/>
                      <a:endParaRPr lang="ko-KR" altLang="en-US"/>
                    </a:p>
                  </a:txBody>
                  <a:tcPr/>
                </a:tc>
                <a:tc>
                  <a:txBody>
                    <a:bodyPr/>
                    <a:lstStyle/>
                    <a:p>
                      <a:pPr latinLnBrk="1"/>
                      <a:r>
                        <a:rPr lang="en-US" altLang="ko-KR" dirty="0"/>
                        <a:t>(</a:t>
                      </a:r>
                      <a:r>
                        <a:rPr lang="en-US" altLang="ko-KR" dirty="0" err="1"/>
                        <a:t>ix,iy</a:t>
                      </a:r>
                      <a:r>
                        <a:rPr lang="en-US" altLang="ko-KR" dirty="0"/>
                        <a:t>)</a:t>
                      </a:r>
                      <a:endParaRPr lang="ko-KR" altLang="en-US" dirty="0"/>
                    </a:p>
                  </a:txBody>
                  <a:tcPr/>
                </a:tc>
                <a:tc>
                  <a:txBody>
                    <a:bodyPr/>
                    <a:lstStyle/>
                    <a:p>
                      <a:pPr latinLnBrk="1"/>
                      <a:endParaRPr lang="ko-KR" altLang="en-US"/>
                    </a:p>
                  </a:txBody>
                  <a:tcPr/>
                </a:tc>
                <a:extLst>
                  <a:ext uri="{0D108BD9-81ED-4DB2-BD59-A6C34878D82A}">
                    <a16:rowId xmlns:a16="http://schemas.microsoft.com/office/drawing/2014/main" val="10001"/>
                  </a:ext>
                </a:extLst>
              </a:tr>
              <a:tr h="1008112">
                <a:tc>
                  <a:txBody>
                    <a:bodyPr/>
                    <a:lstStyle/>
                    <a:p>
                      <a:pPr latinLnBrk="1"/>
                      <a:endParaRPr lang="ko-KR" altLang="en-US" dirty="0"/>
                    </a:p>
                  </a:txBody>
                  <a:tcPr/>
                </a:tc>
                <a:tc>
                  <a:txBody>
                    <a:bodyPr/>
                    <a:lstStyle/>
                    <a:p>
                      <a:pPr latinLnBrk="1"/>
                      <a:r>
                        <a:rPr lang="en-US" altLang="ko-KR" dirty="0"/>
                        <a:t>(</a:t>
                      </a:r>
                      <a:r>
                        <a:rPr lang="en-US" altLang="ko-KR" dirty="0" err="1"/>
                        <a:t>iy,ix</a:t>
                      </a:r>
                      <a:r>
                        <a:rPr lang="en-US" altLang="ko-KR" dirty="0"/>
                        <a:t>)</a:t>
                      </a:r>
                      <a:endParaRPr lang="ko-KR" altLang="en-US" dirty="0"/>
                    </a:p>
                  </a:txBody>
                  <a:tcPr/>
                </a:tc>
                <a:tc>
                  <a:txBody>
                    <a:bodyPr/>
                    <a:lstStyle/>
                    <a:p>
                      <a:pPr latinLnBrk="1"/>
                      <a:endParaRPr lang="ko-KR" altLang="en-US"/>
                    </a:p>
                  </a:txBody>
                  <a:tcPr/>
                </a:tc>
                <a:tc>
                  <a:txBody>
                    <a:bodyPr/>
                    <a:lstStyle/>
                    <a:p>
                      <a:pPr latinLnBrk="1"/>
                      <a:endParaRPr lang="ko-KR" altLang="en-US"/>
                    </a:p>
                  </a:txBody>
                  <a:tcPr/>
                </a:tc>
                <a:extLst>
                  <a:ext uri="{0D108BD9-81ED-4DB2-BD59-A6C34878D82A}">
                    <a16:rowId xmlns:a16="http://schemas.microsoft.com/office/drawing/2014/main" val="10002"/>
                  </a:ext>
                </a:extLst>
              </a:tr>
              <a:tr h="1008112">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dirty="0"/>
                    </a:p>
                  </a:txBody>
                  <a:tcPr/>
                </a:tc>
                <a:extLst>
                  <a:ext uri="{0D108BD9-81ED-4DB2-BD59-A6C34878D82A}">
                    <a16:rowId xmlns:a16="http://schemas.microsoft.com/office/drawing/2014/main" val="10003"/>
                  </a:ext>
                </a:extLst>
              </a:tr>
            </a:tbl>
          </a:graphicData>
        </a:graphic>
      </p:graphicFrame>
      <p:sp>
        <p:nvSpPr>
          <p:cNvPr id="5" name="TextBox 4"/>
          <p:cNvSpPr txBox="1"/>
          <p:nvPr/>
        </p:nvSpPr>
        <p:spPr>
          <a:xfrm>
            <a:off x="2230694" y="6052646"/>
            <a:ext cx="4645561" cy="646331"/>
          </a:xfrm>
          <a:prstGeom prst="rect">
            <a:avLst/>
          </a:prstGeom>
          <a:noFill/>
        </p:spPr>
        <p:txBody>
          <a:bodyPr wrap="square" rtlCol="0">
            <a:spAutoFit/>
          </a:bodyPr>
          <a:lstStyle/>
          <a:p>
            <a:r>
              <a:rPr lang="en-US" altLang="ko-KR" dirty="0" err="1">
                <a:latin typeface="+mn-lt"/>
              </a:rPr>
              <a:t>blockDim.x</a:t>
            </a:r>
            <a:endParaRPr lang="en-US" altLang="ko-KR" dirty="0">
              <a:latin typeface="+mn-lt"/>
            </a:endParaRPr>
          </a:p>
          <a:p>
            <a:r>
              <a:rPr lang="en-US" altLang="ko-KR" dirty="0">
                <a:latin typeface="+mn-lt"/>
              </a:rPr>
              <a:t>--------------------------------------------------------&gt;</a:t>
            </a:r>
            <a:endParaRPr lang="ko-KR" altLang="en-US" dirty="0">
              <a:latin typeface="+mn-lt"/>
            </a:endParaRPr>
          </a:p>
        </p:txBody>
      </p:sp>
      <p:sp>
        <p:nvSpPr>
          <p:cNvPr id="6" name="TextBox 5"/>
          <p:cNvSpPr txBox="1"/>
          <p:nvPr/>
        </p:nvSpPr>
        <p:spPr>
          <a:xfrm>
            <a:off x="2123728" y="1556792"/>
            <a:ext cx="4752527" cy="369332"/>
          </a:xfrm>
          <a:prstGeom prst="rect">
            <a:avLst/>
          </a:prstGeom>
          <a:noFill/>
        </p:spPr>
        <p:txBody>
          <a:bodyPr wrap="square" rtlCol="0">
            <a:spAutoFit/>
          </a:bodyPr>
          <a:lstStyle/>
          <a:p>
            <a:r>
              <a:rPr lang="en-US" altLang="ko-KR" dirty="0">
                <a:latin typeface="+mn-lt"/>
              </a:rPr>
              <a:t>Bank0         Bank1          Bank2         Bank3</a:t>
            </a:r>
            <a:endParaRPr lang="ko-KR" altLang="en-US" dirty="0">
              <a:latin typeface="+mn-lt"/>
            </a:endParaRPr>
          </a:p>
        </p:txBody>
      </p:sp>
      <p:sp>
        <p:nvSpPr>
          <p:cNvPr id="7" name="TextBox 6"/>
          <p:cNvSpPr txBox="1"/>
          <p:nvPr/>
        </p:nvSpPr>
        <p:spPr>
          <a:xfrm>
            <a:off x="6948264" y="2924944"/>
            <a:ext cx="2088232" cy="369332"/>
          </a:xfrm>
          <a:prstGeom prst="rect">
            <a:avLst/>
          </a:prstGeom>
          <a:noFill/>
        </p:spPr>
        <p:txBody>
          <a:bodyPr wrap="square" rtlCol="0">
            <a:spAutoFit/>
          </a:bodyPr>
          <a:lstStyle/>
          <a:p>
            <a:r>
              <a:rPr lang="en-US" altLang="ko-KR" dirty="0">
                <a:latin typeface="+mn-lt"/>
              </a:rPr>
              <a:t>Read from(</a:t>
            </a:r>
            <a:r>
              <a:rPr lang="en-US" altLang="ko-KR" dirty="0" err="1">
                <a:latin typeface="+mn-lt"/>
              </a:rPr>
              <a:t>ix,iy</a:t>
            </a:r>
            <a:r>
              <a:rPr lang="en-US" altLang="ko-KR" dirty="0">
                <a:latin typeface="+mn-lt"/>
              </a:rPr>
              <a:t>)</a:t>
            </a:r>
            <a:endParaRPr lang="ko-KR" altLang="en-US" dirty="0">
              <a:latin typeface="+mn-lt"/>
            </a:endParaRPr>
          </a:p>
        </p:txBody>
      </p:sp>
      <p:sp>
        <p:nvSpPr>
          <p:cNvPr id="8" name="TextBox 7"/>
          <p:cNvSpPr txBox="1"/>
          <p:nvPr/>
        </p:nvSpPr>
        <p:spPr>
          <a:xfrm>
            <a:off x="251520" y="3933056"/>
            <a:ext cx="1728192" cy="369332"/>
          </a:xfrm>
          <a:prstGeom prst="rect">
            <a:avLst/>
          </a:prstGeom>
          <a:noFill/>
        </p:spPr>
        <p:txBody>
          <a:bodyPr wrap="square" rtlCol="0">
            <a:spAutoFit/>
          </a:bodyPr>
          <a:lstStyle/>
          <a:p>
            <a:r>
              <a:rPr lang="en-US" altLang="ko-KR" dirty="0">
                <a:latin typeface="+mn-lt"/>
              </a:rPr>
              <a:t>Write to (</a:t>
            </a:r>
            <a:r>
              <a:rPr lang="en-US" altLang="ko-KR" dirty="0" err="1">
                <a:latin typeface="+mn-lt"/>
              </a:rPr>
              <a:t>iy,ix</a:t>
            </a:r>
            <a:r>
              <a:rPr lang="en-US" altLang="ko-KR" dirty="0">
                <a:latin typeface="+mn-lt"/>
              </a:rPr>
              <a:t>)</a:t>
            </a:r>
            <a:endParaRPr lang="ko-KR" altLang="en-US" dirty="0">
              <a:latin typeface="+mn-lt"/>
            </a:endParaRPr>
          </a:p>
        </p:txBody>
      </p:sp>
      <p:cxnSp>
        <p:nvCxnSpPr>
          <p:cNvPr id="10" name="직선 화살표 연결선 9"/>
          <p:cNvCxnSpPr/>
          <p:nvPr/>
        </p:nvCxnSpPr>
        <p:spPr>
          <a:xfrm>
            <a:off x="5076056" y="1926124"/>
            <a:ext cx="0" cy="387914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2" name="직선 화살표 연결선 11"/>
          <p:cNvCxnSpPr/>
          <p:nvPr/>
        </p:nvCxnSpPr>
        <p:spPr>
          <a:xfrm>
            <a:off x="2189835" y="4221088"/>
            <a:ext cx="4686420" cy="0"/>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223468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endParaRPr lang="ko-KR" altLang="en-US"/>
          </a:p>
        </p:txBody>
      </p:sp>
      <p:sp>
        <p:nvSpPr>
          <p:cNvPr id="3" name="내용 개체 틀 2"/>
          <p:cNvSpPr>
            <a:spLocks noGrp="1"/>
          </p:cNvSpPr>
          <p:nvPr>
            <p:ph idx="1"/>
          </p:nvPr>
        </p:nvSpPr>
        <p:spPr>
          <a:xfrm>
            <a:off x="395536" y="1484784"/>
            <a:ext cx="8229600" cy="4525963"/>
          </a:xfrm>
        </p:spPr>
        <p:txBody>
          <a:bodyPr/>
          <a:lstStyle/>
          <a:p>
            <a:endParaRPr lang="ko-KR" altLang="en-US" dirty="0"/>
          </a:p>
        </p:txBody>
      </p:sp>
      <p:pic>
        <p:nvPicPr>
          <p:cNvPr id="1026" name="Picture 2" descr="F:\smemSquar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2412330"/>
            <a:ext cx="8982075" cy="2143125"/>
          </a:xfrm>
          <a:prstGeom prst="rect">
            <a:avLst/>
          </a:prstGeom>
          <a:noFill/>
          <a:extLst>
            <a:ext uri="{909E8E84-426E-40DD-AFC4-6F175D3DCCD1}">
              <a14:hiddenFill xmlns:a14="http://schemas.microsoft.com/office/drawing/2010/main">
                <a:solidFill>
                  <a:srgbClr val="FFFFFF"/>
                </a:solidFill>
              </a14:hiddenFill>
            </a:ext>
          </a:extLst>
        </p:spPr>
      </p:pic>
      <p:sp>
        <p:nvSpPr>
          <p:cNvPr id="4" name="직사각형 3"/>
          <p:cNvSpPr/>
          <p:nvPr/>
        </p:nvSpPr>
        <p:spPr>
          <a:xfrm>
            <a:off x="2706720" y="3480665"/>
            <a:ext cx="4464496" cy="16113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직사각형 5"/>
          <p:cNvSpPr/>
          <p:nvPr/>
        </p:nvSpPr>
        <p:spPr>
          <a:xfrm>
            <a:off x="2728194" y="4293096"/>
            <a:ext cx="4464496" cy="16113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53365215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Dynamic Shared Memory</a:t>
            </a:r>
            <a:endParaRPr lang="ko-KR" altLang="en-US" dirty="0"/>
          </a:p>
        </p:txBody>
      </p:sp>
      <p:sp>
        <p:nvSpPr>
          <p:cNvPr id="3" name="내용 개체 틀 2"/>
          <p:cNvSpPr>
            <a:spLocks noGrp="1"/>
          </p:cNvSpPr>
          <p:nvPr>
            <p:ph idx="1"/>
          </p:nvPr>
        </p:nvSpPr>
        <p:spPr/>
        <p:txBody>
          <a:bodyPr/>
          <a:lstStyle/>
          <a:p>
            <a:pPr marL="0" indent="0">
              <a:buNone/>
            </a:pPr>
            <a:r>
              <a:rPr lang="en-US" altLang="ko-KR" sz="2400" dirty="0"/>
              <a:t>__global__ void </a:t>
            </a:r>
            <a:r>
              <a:rPr lang="en-US" altLang="ko-KR" sz="2400" dirty="0" err="1"/>
              <a:t>setRowReadColDyn</a:t>
            </a:r>
            <a:r>
              <a:rPr lang="en-US" altLang="ko-KR" sz="2400" dirty="0"/>
              <a:t>(</a:t>
            </a:r>
            <a:r>
              <a:rPr lang="en-US" altLang="ko-KR" sz="2400" dirty="0" err="1"/>
              <a:t>int</a:t>
            </a:r>
            <a:r>
              <a:rPr lang="en-US" altLang="ko-KR" sz="2400" dirty="0"/>
              <a:t> *out){</a:t>
            </a:r>
          </a:p>
          <a:p>
            <a:pPr marL="0" indent="0">
              <a:buNone/>
            </a:pPr>
            <a:r>
              <a:rPr lang="en-US" altLang="ko-KR" sz="2400" dirty="0"/>
              <a:t>   extern __shared__ </a:t>
            </a:r>
            <a:r>
              <a:rPr lang="en-US" altLang="ko-KR" sz="2400" dirty="0" err="1"/>
              <a:t>int</a:t>
            </a:r>
            <a:r>
              <a:rPr lang="en-US" altLang="ko-KR" sz="2400" dirty="0"/>
              <a:t> tile[];</a:t>
            </a:r>
          </a:p>
          <a:p>
            <a:pPr marL="0" indent="0">
              <a:buNone/>
            </a:pPr>
            <a:r>
              <a:rPr lang="en-US" altLang="ko-KR" sz="2400" dirty="0"/>
              <a:t> //mapping from thread index to global memory index</a:t>
            </a:r>
          </a:p>
          <a:p>
            <a:pPr marL="0" indent="0">
              <a:buNone/>
            </a:pPr>
            <a:r>
              <a:rPr lang="en-US" altLang="ko-KR" sz="2400" dirty="0"/>
              <a:t>   unsigned </a:t>
            </a:r>
            <a:r>
              <a:rPr lang="en-US" altLang="ko-KR" sz="2400" dirty="0" err="1"/>
              <a:t>int</a:t>
            </a:r>
            <a:r>
              <a:rPr lang="en-US" altLang="ko-KR" sz="2400" dirty="0"/>
              <a:t> </a:t>
            </a:r>
            <a:r>
              <a:rPr lang="en-US" altLang="ko-KR" sz="2400" dirty="0" err="1"/>
              <a:t>row_idx</a:t>
            </a:r>
            <a:r>
              <a:rPr lang="en-US" altLang="ko-KR" sz="2400" dirty="0"/>
              <a:t>=</a:t>
            </a:r>
            <a:r>
              <a:rPr lang="en-US" altLang="ko-KR" sz="2400" dirty="0" err="1"/>
              <a:t>threadIdx.y</a:t>
            </a:r>
            <a:r>
              <a:rPr lang="en-US" altLang="ko-KR" sz="2400" dirty="0"/>
              <a:t>*</a:t>
            </a:r>
            <a:r>
              <a:rPr lang="en-US" altLang="ko-KR" sz="2400" dirty="0" err="1"/>
              <a:t>blockDim.x</a:t>
            </a:r>
            <a:r>
              <a:rPr lang="en-US" altLang="ko-KR" sz="2400" dirty="0"/>
              <a:t> + </a:t>
            </a:r>
            <a:r>
              <a:rPr lang="en-US" altLang="ko-KR" sz="2400" dirty="0" err="1"/>
              <a:t>threadIdx.x</a:t>
            </a:r>
            <a:r>
              <a:rPr lang="en-US" altLang="ko-KR" sz="2400" dirty="0"/>
              <a:t>;</a:t>
            </a:r>
          </a:p>
          <a:p>
            <a:pPr marL="0" indent="0">
              <a:buNone/>
            </a:pPr>
            <a:r>
              <a:rPr lang="en-US" altLang="ko-KR" sz="2400" dirty="0"/>
              <a:t>   unsigned </a:t>
            </a:r>
            <a:r>
              <a:rPr lang="en-US" altLang="ko-KR" sz="2400" dirty="0" err="1"/>
              <a:t>int</a:t>
            </a:r>
            <a:r>
              <a:rPr lang="en-US" altLang="ko-KR" sz="2400" dirty="0"/>
              <a:t> </a:t>
            </a:r>
            <a:r>
              <a:rPr lang="en-US" altLang="ko-KR" sz="2400" dirty="0" err="1"/>
              <a:t>col_idx</a:t>
            </a:r>
            <a:r>
              <a:rPr lang="en-US" altLang="ko-KR" sz="2400" dirty="0"/>
              <a:t>=</a:t>
            </a:r>
            <a:r>
              <a:rPr lang="en-US" altLang="ko-KR" sz="2400" dirty="0" err="1"/>
              <a:t>threadIdx.x</a:t>
            </a:r>
            <a:r>
              <a:rPr lang="en-US" altLang="ko-KR" sz="2400" dirty="0"/>
              <a:t>*</a:t>
            </a:r>
            <a:r>
              <a:rPr lang="en-US" altLang="ko-KR" sz="2400" dirty="0" err="1"/>
              <a:t>blockDim.y</a:t>
            </a:r>
            <a:r>
              <a:rPr lang="en-US" altLang="ko-KR" sz="2400" dirty="0"/>
              <a:t> + </a:t>
            </a:r>
            <a:r>
              <a:rPr lang="en-US" altLang="ko-KR" sz="2400" dirty="0" err="1"/>
              <a:t>threadIdx.y</a:t>
            </a:r>
            <a:r>
              <a:rPr lang="en-US" altLang="ko-KR" sz="2400" dirty="0"/>
              <a:t>;</a:t>
            </a:r>
          </a:p>
          <a:p>
            <a:pPr marL="0" indent="0">
              <a:buNone/>
            </a:pPr>
            <a:r>
              <a:rPr lang="en-US" altLang="ko-KR" sz="2400" dirty="0"/>
              <a:t> //shared memory store operation</a:t>
            </a:r>
          </a:p>
          <a:p>
            <a:pPr marL="0" indent="0">
              <a:buNone/>
            </a:pPr>
            <a:r>
              <a:rPr lang="en-US" altLang="ko-KR" sz="2400" dirty="0"/>
              <a:t>   tile[</a:t>
            </a:r>
            <a:r>
              <a:rPr lang="en-US" altLang="ko-KR" sz="2400" dirty="0" err="1"/>
              <a:t>row_idx</a:t>
            </a:r>
            <a:r>
              <a:rPr lang="en-US" altLang="ko-KR" sz="2400" dirty="0"/>
              <a:t>]=</a:t>
            </a:r>
            <a:r>
              <a:rPr lang="en-US" altLang="ko-KR" sz="2400" dirty="0" err="1"/>
              <a:t>row_idx</a:t>
            </a:r>
            <a:r>
              <a:rPr lang="en-US" altLang="ko-KR" sz="2400" dirty="0"/>
              <a:t>;</a:t>
            </a:r>
          </a:p>
          <a:p>
            <a:pPr marL="0" indent="0">
              <a:buNone/>
            </a:pPr>
            <a:r>
              <a:rPr lang="en-US" altLang="ko-KR" sz="2400" dirty="0"/>
              <a:t>   __</a:t>
            </a:r>
            <a:r>
              <a:rPr lang="en-US" altLang="ko-KR" sz="2400" dirty="0" err="1"/>
              <a:t>syncthreads</a:t>
            </a:r>
            <a:r>
              <a:rPr lang="en-US" altLang="ko-KR" sz="2400" dirty="0"/>
              <a:t>();</a:t>
            </a:r>
          </a:p>
          <a:p>
            <a:pPr marL="0" indent="0">
              <a:buNone/>
            </a:pPr>
            <a:r>
              <a:rPr lang="en-US" altLang="ko-KR" sz="2400" dirty="0"/>
              <a:t> //shared memory load operation</a:t>
            </a:r>
          </a:p>
          <a:p>
            <a:pPr marL="0" indent="0">
              <a:buNone/>
            </a:pPr>
            <a:r>
              <a:rPr lang="en-US" altLang="ko-KR" sz="2400" dirty="0"/>
              <a:t>   out[</a:t>
            </a:r>
            <a:r>
              <a:rPr lang="en-US" altLang="ko-KR" sz="2400" dirty="0" err="1"/>
              <a:t>row_idx</a:t>
            </a:r>
            <a:r>
              <a:rPr lang="en-US" altLang="ko-KR" sz="2400" dirty="0"/>
              <a:t>]=tile[</a:t>
            </a:r>
            <a:r>
              <a:rPr lang="en-US" altLang="ko-KR" sz="2400" dirty="0" err="1"/>
              <a:t>col_idx</a:t>
            </a:r>
            <a:r>
              <a:rPr lang="en-US" altLang="ko-KR" sz="2400" dirty="0"/>
              <a:t>];</a:t>
            </a:r>
          </a:p>
          <a:p>
            <a:pPr marL="0" indent="0">
              <a:buNone/>
            </a:pPr>
            <a:r>
              <a:rPr lang="en-US" altLang="ko-KR" sz="2400" dirty="0"/>
              <a:t>}</a:t>
            </a:r>
            <a:endParaRPr lang="ko-KR" altLang="en-US" sz="2400" dirty="0"/>
          </a:p>
        </p:txBody>
      </p:sp>
    </p:spTree>
    <p:extLst>
      <p:ext uri="{BB962C8B-B14F-4D97-AF65-F5344CB8AC3E}">
        <p14:creationId xmlns:p14="http://schemas.microsoft.com/office/powerpoint/2010/main" val="259309052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sz="3200" dirty="0"/>
              <a:t>Padding Statically Declared Shared Memory</a:t>
            </a:r>
            <a:endParaRPr lang="ko-KR" altLang="en-US" sz="3200" dirty="0"/>
          </a:p>
        </p:txBody>
      </p:sp>
      <p:sp>
        <p:nvSpPr>
          <p:cNvPr id="3" name="내용 개체 틀 2"/>
          <p:cNvSpPr>
            <a:spLocks noGrp="1"/>
          </p:cNvSpPr>
          <p:nvPr>
            <p:ph idx="1"/>
          </p:nvPr>
        </p:nvSpPr>
        <p:spPr/>
        <p:txBody>
          <a:bodyPr/>
          <a:lstStyle/>
          <a:p>
            <a:pPr marL="0" indent="0">
              <a:buNone/>
            </a:pPr>
            <a:r>
              <a:rPr lang="en-US" altLang="ko-KR" sz="2400" dirty="0"/>
              <a:t>__global__ void </a:t>
            </a:r>
            <a:r>
              <a:rPr lang="en-US" altLang="ko-KR" sz="2400" dirty="0" err="1"/>
              <a:t>setRowReadColPad</a:t>
            </a:r>
            <a:r>
              <a:rPr lang="en-US" altLang="ko-KR" sz="2400" dirty="0"/>
              <a:t>(</a:t>
            </a:r>
            <a:r>
              <a:rPr lang="en-US" altLang="ko-KR" sz="2400" dirty="0" err="1"/>
              <a:t>int</a:t>
            </a:r>
            <a:r>
              <a:rPr lang="en-US" altLang="ko-KR" sz="2400" dirty="0"/>
              <a:t> *out) {</a:t>
            </a:r>
          </a:p>
          <a:p>
            <a:pPr marL="0" indent="0">
              <a:buNone/>
            </a:pPr>
            <a:r>
              <a:rPr lang="en-US" altLang="ko-KR" sz="2400" dirty="0"/>
              <a:t>   __shared__ </a:t>
            </a:r>
            <a:r>
              <a:rPr lang="en-US" altLang="ko-KR" sz="2400" dirty="0" err="1"/>
              <a:t>int</a:t>
            </a:r>
            <a:r>
              <a:rPr lang="en-US" altLang="ko-KR" sz="2400" dirty="0"/>
              <a:t> tile[BDIMY][BDIMX+IPAD];</a:t>
            </a:r>
          </a:p>
          <a:p>
            <a:pPr marL="0" indent="0">
              <a:buNone/>
            </a:pPr>
            <a:r>
              <a:rPr lang="en-US" altLang="ko-KR" sz="2400" dirty="0"/>
              <a:t>//mapping from thread index to global memory offset</a:t>
            </a:r>
          </a:p>
          <a:p>
            <a:pPr marL="0" indent="0">
              <a:buNone/>
            </a:pPr>
            <a:r>
              <a:rPr lang="en-US" altLang="ko-KR" sz="2400" dirty="0"/>
              <a:t>   unsigned </a:t>
            </a:r>
            <a:r>
              <a:rPr lang="en-US" altLang="ko-KR" sz="2400" dirty="0" err="1"/>
              <a:t>int</a:t>
            </a:r>
            <a:r>
              <a:rPr lang="en-US" altLang="ko-KR" sz="2400" dirty="0"/>
              <a:t> </a:t>
            </a:r>
            <a:r>
              <a:rPr lang="en-US" altLang="ko-KR" sz="2400" dirty="0" err="1"/>
              <a:t>idx</a:t>
            </a:r>
            <a:r>
              <a:rPr lang="en-US" altLang="ko-KR" sz="2400" dirty="0"/>
              <a:t>=</a:t>
            </a:r>
            <a:r>
              <a:rPr lang="en-US" altLang="ko-KR" sz="2400" dirty="0" err="1"/>
              <a:t>threadIdx.y</a:t>
            </a:r>
            <a:r>
              <a:rPr lang="en-US" altLang="ko-KR" sz="2400" dirty="0"/>
              <a:t>*</a:t>
            </a:r>
            <a:r>
              <a:rPr lang="en-US" altLang="ko-KR" sz="2400" dirty="0" err="1"/>
              <a:t>blockDim.x</a:t>
            </a:r>
            <a:r>
              <a:rPr lang="en-US" altLang="ko-KR" sz="2400" dirty="0"/>
              <a:t> + </a:t>
            </a:r>
            <a:r>
              <a:rPr lang="en-US" altLang="ko-KR" sz="2400" dirty="0" err="1"/>
              <a:t>threadIdx.x</a:t>
            </a:r>
            <a:r>
              <a:rPr lang="en-US" altLang="ko-KR" sz="2400" dirty="0"/>
              <a:t>;</a:t>
            </a:r>
          </a:p>
          <a:p>
            <a:pPr marL="0" indent="0">
              <a:buNone/>
            </a:pPr>
            <a:r>
              <a:rPr lang="en-US" altLang="ko-KR" sz="2400" dirty="0"/>
              <a:t>//shared memory store operation</a:t>
            </a:r>
          </a:p>
          <a:p>
            <a:pPr marL="0" indent="0">
              <a:buNone/>
            </a:pPr>
            <a:r>
              <a:rPr lang="en-US" altLang="ko-KR" sz="2400" dirty="0"/>
              <a:t>   tile[</a:t>
            </a:r>
            <a:r>
              <a:rPr lang="en-US" altLang="ko-KR" sz="2400" dirty="0" err="1"/>
              <a:t>threadIdx.y</a:t>
            </a:r>
            <a:r>
              <a:rPr lang="en-US" altLang="ko-KR" sz="2400" dirty="0"/>
              <a:t>][</a:t>
            </a:r>
            <a:r>
              <a:rPr lang="en-US" altLang="ko-KR" sz="2400" dirty="0" err="1"/>
              <a:t>threadIdx.x</a:t>
            </a:r>
            <a:r>
              <a:rPr lang="en-US" altLang="ko-KR" sz="2400" dirty="0"/>
              <a:t>]=</a:t>
            </a:r>
            <a:r>
              <a:rPr lang="en-US" altLang="ko-KR" sz="2400" dirty="0" err="1"/>
              <a:t>idx</a:t>
            </a:r>
            <a:r>
              <a:rPr lang="en-US" altLang="ko-KR" sz="2400" dirty="0"/>
              <a:t>;</a:t>
            </a:r>
          </a:p>
          <a:p>
            <a:pPr marL="0" indent="0">
              <a:buNone/>
            </a:pPr>
            <a:r>
              <a:rPr lang="en-US" altLang="ko-KR" sz="2400" dirty="0"/>
              <a:t>   </a:t>
            </a:r>
            <a:r>
              <a:rPr lang="en-US" altLang="ko-KR" sz="2400" dirty="0" err="1"/>
              <a:t>syncthreads</a:t>
            </a:r>
            <a:r>
              <a:rPr lang="en-US" altLang="ko-KR" sz="2400" dirty="0"/>
              <a:t>();</a:t>
            </a:r>
          </a:p>
          <a:p>
            <a:pPr marL="0" indent="0">
              <a:buNone/>
            </a:pPr>
            <a:endParaRPr lang="en-US" altLang="ko-KR" sz="2400" dirty="0"/>
          </a:p>
          <a:p>
            <a:pPr marL="0" indent="0">
              <a:buNone/>
            </a:pPr>
            <a:r>
              <a:rPr lang="en-US" altLang="ko-KR" sz="2400" dirty="0"/>
              <a:t>   out[</a:t>
            </a:r>
            <a:r>
              <a:rPr lang="en-US" altLang="ko-KR" sz="2400" dirty="0" err="1"/>
              <a:t>idx</a:t>
            </a:r>
            <a:r>
              <a:rPr lang="en-US" altLang="ko-KR" sz="2400" dirty="0"/>
              <a:t>]=tile[</a:t>
            </a:r>
            <a:r>
              <a:rPr lang="en-US" altLang="ko-KR" sz="2400" dirty="0" err="1"/>
              <a:t>threadIdx.x</a:t>
            </a:r>
            <a:r>
              <a:rPr lang="en-US" altLang="ko-KR" sz="2400" dirty="0"/>
              <a:t>][</a:t>
            </a:r>
            <a:r>
              <a:rPr lang="en-US" altLang="ko-KR" sz="2400" dirty="0" err="1"/>
              <a:t>threadIdx.y</a:t>
            </a:r>
            <a:r>
              <a:rPr lang="en-US" altLang="ko-KR" sz="2400" dirty="0"/>
              <a:t>];</a:t>
            </a:r>
          </a:p>
          <a:p>
            <a:pPr marL="0" indent="0">
              <a:buNone/>
            </a:pPr>
            <a:r>
              <a:rPr lang="en-US" altLang="ko-KR" sz="2400" dirty="0"/>
              <a:t>}</a:t>
            </a:r>
            <a:endParaRPr lang="ko-KR" altLang="en-US" sz="2400" dirty="0"/>
          </a:p>
        </p:txBody>
      </p:sp>
    </p:spTree>
    <p:extLst>
      <p:ext uri="{BB962C8B-B14F-4D97-AF65-F5344CB8AC3E}">
        <p14:creationId xmlns:p14="http://schemas.microsoft.com/office/powerpoint/2010/main" val="165957089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8" name="직선 연결선 67"/>
          <p:cNvCxnSpPr/>
          <p:nvPr/>
        </p:nvCxnSpPr>
        <p:spPr>
          <a:xfrm>
            <a:off x="-116406" y="7262563"/>
            <a:ext cx="567787" cy="5206"/>
          </a:xfrm>
          <a:prstGeom prst="line">
            <a:avLst/>
          </a:prstGeom>
          <a:ln>
            <a:solidFill>
              <a:schemeClr val="tx1">
                <a:alpha val="90000"/>
              </a:schemeClr>
            </a:solidFill>
            <a:tailEnd type="stealth"/>
          </a:ln>
        </p:spPr>
        <p:style>
          <a:lnRef idx="1">
            <a:schemeClr val="accent1"/>
          </a:lnRef>
          <a:fillRef idx="0">
            <a:schemeClr val="accent1"/>
          </a:fillRef>
          <a:effectRef idx="0">
            <a:schemeClr val="accent1"/>
          </a:effectRef>
          <a:fontRef idx="minor">
            <a:schemeClr val="tx1"/>
          </a:fontRef>
        </p:style>
      </p:cxnSp>
      <p:grpSp>
        <p:nvGrpSpPr>
          <p:cNvPr id="17" name="그룹 16"/>
          <p:cNvGrpSpPr/>
          <p:nvPr/>
        </p:nvGrpSpPr>
        <p:grpSpPr>
          <a:xfrm>
            <a:off x="916115" y="1578794"/>
            <a:ext cx="6896246" cy="4717113"/>
            <a:chOff x="1154657" y="606163"/>
            <a:chExt cx="7306297" cy="5149161"/>
          </a:xfrm>
        </p:grpSpPr>
        <p:sp>
          <p:nvSpPr>
            <p:cNvPr id="53" name="Rectangle 82"/>
            <p:cNvSpPr>
              <a:spLocks noChangeArrowheads="1"/>
            </p:cNvSpPr>
            <p:nvPr/>
          </p:nvSpPr>
          <p:spPr>
            <a:xfrm>
              <a:off x="2154858" y="606163"/>
              <a:ext cx="6306096" cy="5133625"/>
            </a:xfrm>
            <a:prstGeom prst="rect">
              <a:avLst/>
            </a:prstGeom>
            <a:noFill/>
            <a:ln w="9525">
              <a:solidFill>
                <a:schemeClr val="tx1"/>
              </a:solidFill>
              <a:miter/>
            </a:ln>
            <a:effectLst/>
          </p:spPr>
          <p:txBody>
            <a:bodyPr vert="horz" wrap="none" lIns="91440" tIns="45720" rIns="91440" bIns="45720" anchor="ctr"/>
            <a:lstStyle/>
            <a:p>
              <a:pPr algn="ctr">
                <a:defRPr lang="ko-KR" altLang="en-US"/>
              </a:pPr>
              <a:r>
                <a:rPr lang="en-US" altLang="ko-KR" sz="1100" b="1" dirty="0">
                  <a:latin typeface="Times New Roman" panose="02020603050405020304" pitchFamily="18" charset="0"/>
                  <a:cs typeface="Times New Roman" panose="02020603050405020304" pitchFamily="18" charset="0"/>
                </a:rPr>
                <a:t>Grid</a:t>
              </a: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p:txBody>
        </p:sp>
        <p:grpSp>
          <p:nvGrpSpPr>
            <p:cNvPr id="13" name="그룹 12"/>
            <p:cNvGrpSpPr/>
            <p:nvPr/>
          </p:nvGrpSpPr>
          <p:grpSpPr>
            <a:xfrm>
              <a:off x="2373458" y="1079046"/>
              <a:ext cx="2837520" cy="2446352"/>
              <a:chOff x="2344565" y="1050214"/>
              <a:chExt cx="2498340" cy="2319627"/>
            </a:xfrm>
          </p:grpSpPr>
          <p:sp>
            <p:nvSpPr>
              <p:cNvPr id="57" name="Rectangle 82"/>
              <p:cNvSpPr>
                <a:spLocks noChangeArrowheads="1"/>
              </p:cNvSpPr>
              <p:nvPr/>
            </p:nvSpPr>
            <p:spPr>
              <a:xfrm>
                <a:off x="2489981" y="1446982"/>
                <a:ext cx="2118692" cy="412549"/>
              </a:xfrm>
              <a:prstGeom prst="rect">
                <a:avLst/>
              </a:prstGeom>
              <a:noFill/>
              <a:ln w="9525">
                <a:solidFill>
                  <a:schemeClr val="tx1"/>
                </a:solidFill>
                <a:miter/>
              </a:ln>
              <a:effectLst/>
            </p:spPr>
            <p:txBody>
              <a:bodyPr vert="horz" wrap="none" lIns="91440" tIns="45720" rIns="91440" bIns="45720" anchor="ctr"/>
              <a:lstStyle/>
              <a:p>
                <a:pPr algn="ctr">
                  <a:defRPr lang="ko-KR" altLang="en-US"/>
                </a:pPr>
                <a:r>
                  <a:rPr lang="ko-KR" altLang="en-US" sz="1000" dirty="0">
                    <a:latin typeface="Times New Roman" panose="02020603050405020304" pitchFamily="18" charset="0"/>
                    <a:cs typeface="Times New Roman" panose="02020603050405020304" pitchFamily="18" charset="0"/>
                  </a:rPr>
                  <a:t>공유메모리</a:t>
                </a:r>
                <a:endParaRPr lang="en-US" altLang="ko-KR" sz="1000" dirty="0">
                  <a:latin typeface="Times New Roman" panose="02020603050405020304" pitchFamily="18" charset="0"/>
                  <a:cs typeface="Times New Roman" panose="02020603050405020304" pitchFamily="18" charset="0"/>
                </a:endParaRPr>
              </a:p>
              <a:p>
                <a:pPr algn="ctr">
                  <a:defRPr lang="ko-KR" altLang="en-US"/>
                </a:pPr>
                <a:r>
                  <a:rPr lang="en-US" altLang="ko-KR" sz="1000" dirty="0">
                    <a:latin typeface="Times New Roman" panose="02020603050405020304" pitchFamily="18" charset="0"/>
                    <a:cs typeface="Times New Roman" panose="02020603050405020304" pitchFamily="18" charset="0"/>
                  </a:rPr>
                  <a:t>(Shared Memory)</a:t>
                </a:r>
              </a:p>
            </p:txBody>
          </p:sp>
          <p:sp>
            <p:nvSpPr>
              <p:cNvPr id="28" name="Rectangle 82"/>
              <p:cNvSpPr>
                <a:spLocks noChangeArrowheads="1"/>
              </p:cNvSpPr>
              <p:nvPr/>
            </p:nvSpPr>
            <p:spPr>
              <a:xfrm>
                <a:off x="2489980" y="2002104"/>
                <a:ext cx="861339" cy="412549"/>
              </a:xfrm>
              <a:prstGeom prst="rect">
                <a:avLst/>
              </a:prstGeom>
              <a:noFill/>
              <a:ln w="9525">
                <a:solidFill>
                  <a:schemeClr val="tx1"/>
                </a:solidFill>
                <a:miter/>
              </a:ln>
              <a:effectLst/>
            </p:spPr>
            <p:txBody>
              <a:bodyPr vert="horz" wrap="none" lIns="91440" tIns="45720" rIns="91440" bIns="45720" anchor="ctr"/>
              <a:lstStyle/>
              <a:p>
                <a:pPr algn="ctr">
                  <a:defRPr lang="ko-KR" altLang="en-US"/>
                </a:pPr>
                <a:r>
                  <a:rPr lang="en-US" altLang="ko-KR" sz="1000" dirty="0">
                    <a:latin typeface="Times New Roman" panose="02020603050405020304" pitchFamily="18" charset="0"/>
                    <a:cs typeface="Times New Roman" panose="02020603050405020304" pitchFamily="18" charset="0"/>
                  </a:rPr>
                  <a:t>Register</a:t>
                </a:r>
              </a:p>
            </p:txBody>
          </p:sp>
          <p:sp>
            <p:nvSpPr>
              <p:cNvPr id="49" name="Rectangle 82"/>
              <p:cNvSpPr>
                <a:spLocks noChangeArrowheads="1"/>
              </p:cNvSpPr>
              <p:nvPr/>
            </p:nvSpPr>
            <p:spPr>
              <a:xfrm>
                <a:off x="2344565" y="1050214"/>
                <a:ext cx="2498340" cy="2163553"/>
              </a:xfrm>
              <a:prstGeom prst="rect">
                <a:avLst/>
              </a:prstGeom>
              <a:noFill/>
              <a:ln w="9525">
                <a:solidFill>
                  <a:schemeClr val="tx1"/>
                </a:solidFill>
                <a:miter/>
              </a:ln>
              <a:effectLst/>
            </p:spPr>
            <p:txBody>
              <a:bodyPr vert="horz" wrap="none" lIns="91440" tIns="45720" rIns="91440" bIns="45720" anchor="ctr"/>
              <a:lstStyle/>
              <a:p>
                <a:pPr algn="ctr">
                  <a:defRPr lang="ko-KR" altLang="en-US"/>
                </a:pPr>
                <a:r>
                  <a:rPr lang="ko-KR" altLang="en-US" sz="1000" dirty="0">
                    <a:latin typeface="Times New Roman" panose="02020603050405020304" pitchFamily="18" charset="0"/>
                    <a:cs typeface="Times New Roman" panose="02020603050405020304" pitchFamily="18" charset="0"/>
                  </a:rPr>
                  <a:t>                               </a:t>
                </a:r>
                <a:endParaRPr lang="en-US" altLang="ko-KR" sz="1000" dirty="0">
                  <a:latin typeface="Times New Roman" panose="02020603050405020304" pitchFamily="18" charset="0"/>
                  <a:cs typeface="Times New Roman" panose="02020603050405020304" pitchFamily="18" charset="0"/>
                </a:endParaRPr>
              </a:p>
              <a:p>
                <a:pPr algn="ctr">
                  <a:defRPr lang="ko-KR" altLang="en-US"/>
                </a:pPr>
                <a:r>
                  <a:rPr lang="en-US" altLang="ko-KR" sz="1000" dirty="0">
                    <a:latin typeface="Times New Roman" panose="02020603050405020304" pitchFamily="18" charset="0"/>
                    <a:cs typeface="Times New Roman" panose="02020603050405020304" pitchFamily="18" charset="0"/>
                  </a:rPr>
                  <a:t>Block</a:t>
                </a:r>
                <a:r>
                  <a:rPr lang="ko-KR" altLang="en-US" sz="1000" dirty="0">
                    <a:latin typeface="Times New Roman" panose="02020603050405020304" pitchFamily="18" charset="0"/>
                    <a:cs typeface="Times New Roman" panose="02020603050405020304" pitchFamily="18" charset="0"/>
                  </a:rPr>
                  <a:t> </a:t>
                </a:r>
                <a:r>
                  <a:rPr lang="en-US" altLang="ko-KR" sz="1000" dirty="0">
                    <a:latin typeface="Times New Roman" panose="02020603050405020304" pitchFamily="18" charset="0"/>
                    <a:cs typeface="Times New Roman" panose="02020603050405020304" pitchFamily="18" charset="0"/>
                  </a:rPr>
                  <a:t>0</a:t>
                </a: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p:txBody>
          </p:sp>
          <p:sp>
            <p:nvSpPr>
              <p:cNvPr id="69" name="Rectangle 82"/>
              <p:cNvSpPr>
                <a:spLocks noChangeArrowheads="1"/>
              </p:cNvSpPr>
              <p:nvPr/>
            </p:nvSpPr>
            <p:spPr>
              <a:xfrm>
                <a:off x="3593735" y="2002103"/>
                <a:ext cx="861339" cy="412549"/>
              </a:xfrm>
              <a:prstGeom prst="rect">
                <a:avLst/>
              </a:prstGeom>
              <a:noFill/>
              <a:ln w="9525">
                <a:solidFill>
                  <a:schemeClr val="tx1"/>
                </a:solidFill>
                <a:miter/>
              </a:ln>
              <a:effectLst/>
            </p:spPr>
            <p:txBody>
              <a:bodyPr vert="horz" wrap="none" lIns="91440" tIns="45720" rIns="91440" bIns="45720" anchor="ctr"/>
              <a:lstStyle/>
              <a:p>
                <a:pPr algn="ctr">
                  <a:defRPr lang="ko-KR" altLang="en-US"/>
                </a:pPr>
                <a:r>
                  <a:rPr lang="en-US" altLang="ko-KR" sz="1000" dirty="0">
                    <a:latin typeface="Times New Roman" panose="02020603050405020304" pitchFamily="18" charset="0"/>
                    <a:cs typeface="Times New Roman" panose="02020603050405020304" pitchFamily="18" charset="0"/>
                  </a:rPr>
                  <a:t>Register</a:t>
                </a:r>
              </a:p>
            </p:txBody>
          </p:sp>
          <p:sp>
            <p:nvSpPr>
              <p:cNvPr id="73" name="Rectangle 82"/>
              <p:cNvSpPr>
                <a:spLocks noChangeArrowheads="1"/>
              </p:cNvSpPr>
              <p:nvPr/>
            </p:nvSpPr>
            <p:spPr>
              <a:xfrm>
                <a:off x="2489981" y="2637689"/>
                <a:ext cx="1006392" cy="412549"/>
              </a:xfrm>
              <a:prstGeom prst="rect">
                <a:avLst/>
              </a:prstGeom>
              <a:noFill/>
              <a:ln w="9525">
                <a:solidFill>
                  <a:schemeClr val="tx1"/>
                </a:solidFill>
                <a:miter/>
              </a:ln>
              <a:effectLst/>
            </p:spPr>
            <p:txBody>
              <a:bodyPr vert="horz" wrap="none" lIns="91440" tIns="45720" rIns="91440" bIns="45720" anchor="ctr"/>
              <a:lstStyle/>
              <a:p>
                <a:pPr algn="ctr">
                  <a:defRPr lang="ko-KR" altLang="en-US"/>
                </a:pPr>
                <a:r>
                  <a:rPr lang="en-US" altLang="ko-KR" sz="1000" dirty="0">
                    <a:latin typeface="Times New Roman" panose="02020603050405020304" pitchFamily="18" charset="0"/>
                    <a:cs typeface="Times New Roman" panose="02020603050405020304" pitchFamily="18" charset="0"/>
                  </a:rPr>
                  <a:t>Thread</a:t>
                </a:r>
                <a:r>
                  <a:rPr lang="ko-KR" altLang="en-US" sz="1000" dirty="0">
                    <a:latin typeface="Times New Roman" panose="02020603050405020304" pitchFamily="18" charset="0"/>
                    <a:cs typeface="Times New Roman" panose="02020603050405020304" pitchFamily="18" charset="0"/>
                  </a:rPr>
                  <a:t> </a:t>
                </a:r>
                <a:r>
                  <a:rPr lang="en-US" altLang="ko-KR" sz="1000" dirty="0">
                    <a:latin typeface="Times New Roman" panose="02020603050405020304" pitchFamily="18" charset="0"/>
                    <a:cs typeface="Times New Roman" panose="02020603050405020304" pitchFamily="18" charset="0"/>
                  </a:rPr>
                  <a:t>0</a:t>
                </a:r>
              </a:p>
            </p:txBody>
          </p:sp>
          <p:sp>
            <p:nvSpPr>
              <p:cNvPr id="74" name="Rectangle 82"/>
              <p:cNvSpPr>
                <a:spLocks noChangeArrowheads="1"/>
              </p:cNvSpPr>
              <p:nvPr/>
            </p:nvSpPr>
            <p:spPr>
              <a:xfrm>
                <a:off x="3593735" y="2637688"/>
                <a:ext cx="1013101" cy="412549"/>
              </a:xfrm>
              <a:prstGeom prst="rect">
                <a:avLst/>
              </a:prstGeom>
              <a:noFill/>
              <a:ln w="9525">
                <a:solidFill>
                  <a:schemeClr val="tx1"/>
                </a:solidFill>
                <a:miter/>
              </a:ln>
              <a:effectLst/>
            </p:spPr>
            <p:txBody>
              <a:bodyPr vert="horz" wrap="none" lIns="91440" tIns="45720" rIns="91440" bIns="45720" anchor="ctr"/>
              <a:lstStyle/>
              <a:p>
                <a:pPr algn="ctr">
                  <a:defRPr lang="ko-KR" altLang="en-US"/>
                </a:pPr>
                <a:r>
                  <a:rPr lang="en-US" altLang="ko-KR" sz="1000" dirty="0">
                    <a:latin typeface="Times New Roman" panose="02020603050405020304" pitchFamily="18" charset="0"/>
                    <a:cs typeface="Times New Roman" panose="02020603050405020304" pitchFamily="18" charset="0"/>
                  </a:rPr>
                  <a:t>Thread</a:t>
                </a:r>
                <a:r>
                  <a:rPr lang="ko-KR" altLang="en-US" sz="1000" dirty="0">
                    <a:latin typeface="Times New Roman" panose="02020603050405020304" pitchFamily="18" charset="0"/>
                    <a:cs typeface="Times New Roman" panose="02020603050405020304" pitchFamily="18" charset="0"/>
                  </a:rPr>
                  <a:t> </a:t>
                </a:r>
                <a:r>
                  <a:rPr lang="en-US" altLang="ko-KR" sz="1000" dirty="0">
                    <a:latin typeface="Times New Roman" panose="02020603050405020304" pitchFamily="18" charset="0"/>
                    <a:cs typeface="Times New Roman" panose="02020603050405020304" pitchFamily="18" charset="0"/>
                  </a:rPr>
                  <a:t>1</a:t>
                </a:r>
              </a:p>
            </p:txBody>
          </p:sp>
          <p:cxnSp>
            <p:nvCxnSpPr>
              <p:cNvPr id="3" name="직선 화살표 연결선 2"/>
              <p:cNvCxnSpPr/>
              <p:nvPr/>
            </p:nvCxnSpPr>
            <p:spPr>
              <a:xfrm>
                <a:off x="3468557" y="1861275"/>
                <a:ext cx="0" cy="741274"/>
              </a:xfrm>
              <a:prstGeom prst="straightConnector1">
                <a:avLst/>
              </a:prstGeom>
              <a:ln>
                <a:solidFill>
                  <a:schemeClr val="tx1"/>
                </a:solidFill>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75" name="직선 화살표 연결선 74"/>
              <p:cNvCxnSpPr/>
              <p:nvPr/>
            </p:nvCxnSpPr>
            <p:spPr>
              <a:xfrm>
                <a:off x="4584802" y="1850258"/>
                <a:ext cx="0" cy="776414"/>
              </a:xfrm>
              <a:prstGeom prst="straightConnector1">
                <a:avLst/>
              </a:prstGeom>
              <a:ln>
                <a:solidFill>
                  <a:schemeClr val="tx1"/>
                </a:solidFill>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81" name="직선 화살표 연결선 80"/>
              <p:cNvCxnSpPr/>
              <p:nvPr/>
            </p:nvCxnSpPr>
            <p:spPr>
              <a:xfrm>
                <a:off x="2914947" y="2420424"/>
                <a:ext cx="0" cy="195604"/>
              </a:xfrm>
              <a:prstGeom prst="straightConnector1">
                <a:avLst/>
              </a:prstGeom>
              <a:ln>
                <a:solidFill>
                  <a:schemeClr val="tx1"/>
                </a:solidFill>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86" name="직선 화살표 연결선 85"/>
              <p:cNvCxnSpPr/>
              <p:nvPr/>
            </p:nvCxnSpPr>
            <p:spPr>
              <a:xfrm>
                <a:off x="4024405" y="2406945"/>
                <a:ext cx="0" cy="195604"/>
              </a:xfrm>
              <a:prstGeom prst="straightConnector1">
                <a:avLst/>
              </a:prstGeom>
              <a:ln>
                <a:solidFill>
                  <a:schemeClr val="tx1"/>
                </a:solidFill>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87" name="직선 화살표 연결선 86"/>
              <p:cNvCxnSpPr/>
              <p:nvPr/>
            </p:nvCxnSpPr>
            <p:spPr>
              <a:xfrm>
                <a:off x="2913109" y="3057566"/>
                <a:ext cx="1838" cy="312275"/>
              </a:xfrm>
              <a:prstGeom prst="straightConnector1">
                <a:avLst/>
              </a:prstGeom>
              <a:ln>
                <a:solidFill>
                  <a:schemeClr val="tx1"/>
                </a:solidFill>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88" name="직선 화살표 연결선 87"/>
              <p:cNvCxnSpPr/>
              <p:nvPr/>
            </p:nvCxnSpPr>
            <p:spPr>
              <a:xfrm>
                <a:off x="4022567" y="3044087"/>
                <a:ext cx="1838" cy="325754"/>
              </a:xfrm>
              <a:prstGeom prst="straightConnector1">
                <a:avLst/>
              </a:prstGeom>
              <a:ln>
                <a:solidFill>
                  <a:schemeClr val="tx1"/>
                </a:solidFill>
                <a:headEnd type="stealth"/>
                <a:tailEnd type="stealth"/>
              </a:ln>
            </p:spPr>
            <p:style>
              <a:lnRef idx="1">
                <a:schemeClr val="accent1"/>
              </a:lnRef>
              <a:fillRef idx="0">
                <a:schemeClr val="accent1"/>
              </a:fillRef>
              <a:effectRef idx="0">
                <a:schemeClr val="accent1"/>
              </a:effectRef>
              <a:fontRef idx="minor">
                <a:schemeClr val="tx1"/>
              </a:fontRef>
            </p:style>
          </p:cxnSp>
        </p:grpSp>
        <p:grpSp>
          <p:nvGrpSpPr>
            <p:cNvPr id="89" name="그룹 88"/>
            <p:cNvGrpSpPr/>
            <p:nvPr/>
          </p:nvGrpSpPr>
          <p:grpSpPr>
            <a:xfrm>
              <a:off x="5390251" y="1077208"/>
              <a:ext cx="2837520" cy="2446352"/>
              <a:chOff x="2344565" y="1050214"/>
              <a:chExt cx="2498340" cy="2319627"/>
            </a:xfrm>
          </p:grpSpPr>
          <p:sp>
            <p:nvSpPr>
              <p:cNvPr id="90" name="Rectangle 82"/>
              <p:cNvSpPr>
                <a:spLocks noChangeArrowheads="1"/>
              </p:cNvSpPr>
              <p:nvPr/>
            </p:nvSpPr>
            <p:spPr>
              <a:xfrm>
                <a:off x="2488144" y="1439433"/>
                <a:ext cx="2118692" cy="412549"/>
              </a:xfrm>
              <a:prstGeom prst="rect">
                <a:avLst/>
              </a:prstGeom>
              <a:noFill/>
              <a:ln w="9525">
                <a:solidFill>
                  <a:schemeClr val="tx1"/>
                </a:solidFill>
                <a:miter/>
              </a:ln>
              <a:effectLst/>
            </p:spPr>
            <p:txBody>
              <a:bodyPr vert="horz" wrap="none" lIns="91440" tIns="45720" rIns="91440" bIns="45720" anchor="ctr"/>
              <a:lstStyle/>
              <a:p>
                <a:pPr algn="ctr">
                  <a:defRPr lang="ko-KR" altLang="en-US"/>
                </a:pPr>
                <a:r>
                  <a:rPr lang="ko-KR" altLang="en-US" sz="1000" dirty="0">
                    <a:latin typeface="Times New Roman" panose="02020603050405020304" pitchFamily="18" charset="0"/>
                    <a:cs typeface="Times New Roman" panose="02020603050405020304" pitchFamily="18" charset="0"/>
                  </a:rPr>
                  <a:t>공유메모리</a:t>
                </a:r>
                <a:endParaRPr lang="en-US" altLang="ko-KR" sz="1000" dirty="0">
                  <a:latin typeface="Times New Roman" panose="02020603050405020304" pitchFamily="18" charset="0"/>
                  <a:cs typeface="Times New Roman" panose="02020603050405020304" pitchFamily="18" charset="0"/>
                </a:endParaRPr>
              </a:p>
              <a:p>
                <a:pPr algn="ctr">
                  <a:defRPr lang="ko-KR" altLang="en-US"/>
                </a:pPr>
                <a:r>
                  <a:rPr lang="en-US" altLang="ko-KR" sz="1000" dirty="0">
                    <a:latin typeface="Times New Roman" panose="02020603050405020304" pitchFamily="18" charset="0"/>
                    <a:cs typeface="Times New Roman" panose="02020603050405020304" pitchFamily="18" charset="0"/>
                  </a:rPr>
                  <a:t>(Shared Memory)</a:t>
                </a:r>
              </a:p>
            </p:txBody>
          </p:sp>
          <p:sp>
            <p:nvSpPr>
              <p:cNvPr id="91" name="Rectangle 82"/>
              <p:cNvSpPr>
                <a:spLocks noChangeArrowheads="1"/>
              </p:cNvSpPr>
              <p:nvPr/>
            </p:nvSpPr>
            <p:spPr>
              <a:xfrm>
                <a:off x="2489980" y="2002104"/>
                <a:ext cx="861339" cy="412549"/>
              </a:xfrm>
              <a:prstGeom prst="rect">
                <a:avLst/>
              </a:prstGeom>
              <a:noFill/>
              <a:ln w="9525">
                <a:solidFill>
                  <a:schemeClr val="tx1"/>
                </a:solidFill>
                <a:miter/>
              </a:ln>
              <a:effectLst/>
            </p:spPr>
            <p:txBody>
              <a:bodyPr vert="horz" wrap="none" lIns="91440" tIns="45720" rIns="91440" bIns="45720" anchor="ctr"/>
              <a:lstStyle/>
              <a:p>
                <a:pPr algn="ctr">
                  <a:defRPr lang="ko-KR" altLang="en-US"/>
                </a:pPr>
                <a:r>
                  <a:rPr lang="en-US" altLang="ko-KR" sz="1000" dirty="0">
                    <a:latin typeface="Times New Roman" panose="02020603050405020304" pitchFamily="18" charset="0"/>
                    <a:cs typeface="Times New Roman" panose="02020603050405020304" pitchFamily="18" charset="0"/>
                  </a:rPr>
                  <a:t>Register</a:t>
                </a:r>
              </a:p>
            </p:txBody>
          </p:sp>
          <p:sp>
            <p:nvSpPr>
              <p:cNvPr id="93" name="Rectangle 82"/>
              <p:cNvSpPr>
                <a:spLocks noChangeArrowheads="1"/>
              </p:cNvSpPr>
              <p:nvPr/>
            </p:nvSpPr>
            <p:spPr>
              <a:xfrm>
                <a:off x="2344565" y="1050214"/>
                <a:ext cx="2498340" cy="2163553"/>
              </a:xfrm>
              <a:prstGeom prst="rect">
                <a:avLst/>
              </a:prstGeom>
              <a:noFill/>
              <a:ln w="9525">
                <a:solidFill>
                  <a:schemeClr val="tx1"/>
                </a:solidFill>
                <a:miter/>
              </a:ln>
              <a:effectLst/>
            </p:spPr>
            <p:txBody>
              <a:bodyPr vert="horz" wrap="none" lIns="91440" tIns="45720" rIns="91440" bIns="45720" anchor="ctr"/>
              <a:lstStyle/>
              <a:p>
                <a:pPr algn="ctr">
                  <a:defRPr lang="ko-KR" altLang="en-US"/>
                </a:pPr>
                <a:r>
                  <a:rPr lang="ko-KR" altLang="en-US" sz="1000" dirty="0">
                    <a:latin typeface="Times New Roman" panose="02020603050405020304" pitchFamily="18" charset="0"/>
                    <a:cs typeface="Times New Roman" panose="02020603050405020304" pitchFamily="18" charset="0"/>
                  </a:rPr>
                  <a:t>                               </a:t>
                </a:r>
                <a:endParaRPr lang="en-US" altLang="ko-KR" sz="1000" dirty="0">
                  <a:latin typeface="Times New Roman" panose="02020603050405020304" pitchFamily="18" charset="0"/>
                  <a:cs typeface="Times New Roman" panose="02020603050405020304" pitchFamily="18" charset="0"/>
                </a:endParaRPr>
              </a:p>
              <a:p>
                <a:pPr algn="ctr">
                  <a:defRPr lang="ko-KR" altLang="en-US"/>
                </a:pPr>
                <a:r>
                  <a:rPr lang="en-US" altLang="ko-KR" sz="1000" dirty="0">
                    <a:latin typeface="Times New Roman" panose="02020603050405020304" pitchFamily="18" charset="0"/>
                    <a:cs typeface="Times New Roman" panose="02020603050405020304" pitchFamily="18" charset="0"/>
                  </a:rPr>
                  <a:t>Block</a:t>
                </a:r>
                <a:r>
                  <a:rPr lang="ko-KR" altLang="en-US" sz="1000" dirty="0">
                    <a:latin typeface="Times New Roman" panose="02020603050405020304" pitchFamily="18" charset="0"/>
                    <a:cs typeface="Times New Roman" panose="02020603050405020304" pitchFamily="18" charset="0"/>
                  </a:rPr>
                  <a:t> </a:t>
                </a:r>
                <a:r>
                  <a:rPr lang="en-US" altLang="ko-KR" sz="1000" dirty="0">
                    <a:latin typeface="Times New Roman" panose="02020603050405020304" pitchFamily="18" charset="0"/>
                    <a:cs typeface="Times New Roman" panose="02020603050405020304" pitchFamily="18" charset="0"/>
                  </a:rPr>
                  <a:t>1</a:t>
                </a: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p:txBody>
          </p:sp>
          <p:sp>
            <p:nvSpPr>
              <p:cNvPr id="95" name="Rectangle 82"/>
              <p:cNvSpPr>
                <a:spLocks noChangeArrowheads="1"/>
              </p:cNvSpPr>
              <p:nvPr/>
            </p:nvSpPr>
            <p:spPr>
              <a:xfrm>
                <a:off x="3593735" y="2002103"/>
                <a:ext cx="861339" cy="412549"/>
              </a:xfrm>
              <a:prstGeom prst="rect">
                <a:avLst/>
              </a:prstGeom>
              <a:noFill/>
              <a:ln w="9525">
                <a:solidFill>
                  <a:schemeClr val="tx1"/>
                </a:solidFill>
                <a:miter/>
              </a:ln>
              <a:effectLst/>
            </p:spPr>
            <p:txBody>
              <a:bodyPr vert="horz" wrap="none" lIns="91440" tIns="45720" rIns="91440" bIns="45720" anchor="ctr"/>
              <a:lstStyle/>
              <a:p>
                <a:pPr algn="ctr">
                  <a:defRPr lang="ko-KR" altLang="en-US"/>
                </a:pPr>
                <a:r>
                  <a:rPr lang="en-US" altLang="ko-KR" sz="1000" dirty="0">
                    <a:latin typeface="Times New Roman" panose="02020603050405020304" pitchFamily="18" charset="0"/>
                    <a:cs typeface="Times New Roman" panose="02020603050405020304" pitchFamily="18" charset="0"/>
                  </a:rPr>
                  <a:t>Register</a:t>
                </a:r>
              </a:p>
            </p:txBody>
          </p:sp>
          <p:sp>
            <p:nvSpPr>
              <p:cNvPr id="96" name="Rectangle 82"/>
              <p:cNvSpPr>
                <a:spLocks noChangeArrowheads="1"/>
              </p:cNvSpPr>
              <p:nvPr/>
            </p:nvSpPr>
            <p:spPr>
              <a:xfrm>
                <a:off x="2489981" y="2637689"/>
                <a:ext cx="1006392" cy="412549"/>
              </a:xfrm>
              <a:prstGeom prst="rect">
                <a:avLst/>
              </a:prstGeom>
              <a:noFill/>
              <a:ln w="9525">
                <a:solidFill>
                  <a:schemeClr val="tx1"/>
                </a:solidFill>
                <a:miter/>
              </a:ln>
              <a:effectLst/>
            </p:spPr>
            <p:txBody>
              <a:bodyPr vert="horz" wrap="none" lIns="91440" tIns="45720" rIns="91440" bIns="45720" anchor="ctr"/>
              <a:lstStyle/>
              <a:p>
                <a:pPr algn="ctr">
                  <a:defRPr lang="ko-KR" altLang="en-US"/>
                </a:pPr>
                <a:r>
                  <a:rPr lang="en-US" altLang="ko-KR" sz="1000" dirty="0">
                    <a:latin typeface="Times New Roman" panose="02020603050405020304" pitchFamily="18" charset="0"/>
                    <a:cs typeface="Times New Roman" panose="02020603050405020304" pitchFamily="18" charset="0"/>
                  </a:rPr>
                  <a:t>Thread</a:t>
                </a:r>
                <a:r>
                  <a:rPr lang="ko-KR" altLang="en-US" sz="1000" dirty="0">
                    <a:latin typeface="Times New Roman" panose="02020603050405020304" pitchFamily="18" charset="0"/>
                    <a:cs typeface="Times New Roman" panose="02020603050405020304" pitchFamily="18" charset="0"/>
                  </a:rPr>
                  <a:t> </a:t>
                </a:r>
                <a:r>
                  <a:rPr lang="en-US" altLang="ko-KR" sz="1000" dirty="0">
                    <a:latin typeface="Times New Roman" panose="02020603050405020304" pitchFamily="18" charset="0"/>
                    <a:cs typeface="Times New Roman" panose="02020603050405020304" pitchFamily="18" charset="0"/>
                  </a:rPr>
                  <a:t>0</a:t>
                </a:r>
              </a:p>
            </p:txBody>
          </p:sp>
          <p:sp>
            <p:nvSpPr>
              <p:cNvPr id="97" name="Rectangle 82"/>
              <p:cNvSpPr>
                <a:spLocks noChangeArrowheads="1"/>
              </p:cNvSpPr>
              <p:nvPr/>
            </p:nvSpPr>
            <p:spPr>
              <a:xfrm>
                <a:off x="3593735" y="2637688"/>
                <a:ext cx="1013101" cy="412549"/>
              </a:xfrm>
              <a:prstGeom prst="rect">
                <a:avLst/>
              </a:prstGeom>
              <a:noFill/>
              <a:ln w="9525">
                <a:solidFill>
                  <a:schemeClr val="tx1"/>
                </a:solidFill>
                <a:miter/>
              </a:ln>
              <a:effectLst/>
            </p:spPr>
            <p:txBody>
              <a:bodyPr vert="horz" wrap="none" lIns="91440" tIns="45720" rIns="91440" bIns="45720" anchor="ctr"/>
              <a:lstStyle/>
              <a:p>
                <a:pPr algn="ctr">
                  <a:defRPr lang="ko-KR" altLang="en-US"/>
                </a:pPr>
                <a:r>
                  <a:rPr lang="en-US" altLang="ko-KR" sz="1000" dirty="0">
                    <a:latin typeface="Times New Roman" panose="02020603050405020304" pitchFamily="18" charset="0"/>
                    <a:cs typeface="Times New Roman" panose="02020603050405020304" pitchFamily="18" charset="0"/>
                  </a:rPr>
                  <a:t>Thread</a:t>
                </a:r>
                <a:r>
                  <a:rPr lang="ko-KR" altLang="en-US" sz="1000" dirty="0">
                    <a:latin typeface="Times New Roman" panose="02020603050405020304" pitchFamily="18" charset="0"/>
                    <a:cs typeface="Times New Roman" panose="02020603050405020304" pitchFamily="18" charset="0"/>
                  </a:rPr>
                  <a:t> </a:t>
                </a:r>
                <a:r>
                  <a:rPr lang="en-US" altLang="ko-KR" sz="1000" dirty="0">
                    <a:latin typeface="Times New Roman" panose="02020603050405020304" pitchFamily="18" charset="0"/>
                    <a:cs typeface="Times New Roman" panose="02020603050405020304" pitchFamily="18" charset="0"/>
                  </a:rPr>
                  <a:t>1</a:t>
                </a:r>
              </a:p>
            </p:txBody>
          </p:sp>
          <p:cxnSp>
            <p:nvCxnSpPr>
              <p:cNvPr id="98" name="직선 화살표 연결선 97"/>
              <p:cNvCxnSpPr/>
              <p:nvPr/>
            </p:nvCxnSpPr>
            <p:spPr>
              <a:xfrm>
                <a:off x="3468557" y="1861275"/>
                <a:ext cx="0" cy="741274"/>
              </a:xfrm>
              <a:prstGeom prst="straightConnector1">
                <a:avLst/>
              </a:prstGeom>
              <a:ln>
                <a:solidFill>
                  <a:schemeClr val="tx1"/>
                </a:solidFill>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99" name="직선 화살표 연결선 98"/>
              <p:cNvCxnSpPr/>
              <p:nvPr/>
            </p:nvCxnSpPr>
            <p:spPr>
              <a:xfrm>
                <a:off x="4584802" y="1850258"/>
                <a:ext cx="0" cy="776414"/>
              </a:xfrm>
              <a:prstGeom prst="straightConnector1">
                <a:avLst/>
              </a:prstGeom>
              <a:ln>
                <a:solidFill>
                  <a:schemeClr val="tx1"/>
                </a:solidFill>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100" name="직선 화살표 연결선 99"/>
              <p:cNvCxnSpPr/>
              <p:nvPr/>
            </p:nvCxnSpPr>
            <p:spPr>
              <a:xfrm>
                <a:off x="2914947" y="2420424"/>
                <a:ext cx="0" cy="195604"/>
              </a:xfrm>
              <a:prstGeom prst="straightConnector1">
                <a:avLst/>
              </a:prstGeom>
              <a:ln>
                <a:solidFill>
                  <a:schemeClr val="tx1"/>
                </a:solidFill>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101" name="직선 화살표 연결선 100"/>
              <p:cNvCxnSpPr/>
              <p:nvPr/>
            </p:nvCxnSpPr>
            <p:spPr>
              <a:xfrm>
                <a:off x="4024405" y="2406945"/>
                <a:ext cx="0" cy="195604"/>
              </a:xfrm>
              <a:prstGeom prst="straightConnector1">
                <a:avLst/>
              </a:prstGeom>
              <a:ln>
                <a:solidFill>
                  <a:schemeClr val="tx1"/>
                </a:solidFill>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102" name="직선 화살표 연결선 101"/>
              <p:cNvCxnSpPr/>
              <p:nvPr/>
            </p:nvCxnSpPr>
            <p:spPr>
              <a:xfrm>
                <a:off x="2913109" y="3057566"/>
                <a:ext cx="1838" cy="312275"/>
              </a:xfrm>
              <a:prstGeom prst="straightConnector1">
                <a:avLst/>
              </a:prstGeom>
              <a:ln>
                <a:solidFill>
                  <a:schemeClr val="tx1"/>
                </a:solidFill>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103" name="직선 화살표 연결선 102"/>
              <p:cNvCxnSpPr/>
              <p:nvPr/>
            </p:nvCxnSpPr>
            <p:spPr>
              <a:xfrm>
                <a:off x="4022567" y="3044087"/>
                <a:ext cx="1838" cy="325754"/>
              </a:xfrm>
              <a:prstGeom prst="straightConnector1">
                <a:avLst/>
              </a:prstGeom>
              <a:ln>
                <a:solidFill>
                  <a:schemeClr val="tx1"/>
                </a:solidFill>
                <a:headEnd type="stealth"/>
                <a:tailEnd type="stealth"/>
              </a:ln>
            </p:spPr>
            <p:style>
              <a:lnRef idx="1">
                <a:schemeClr val="accent1"/>
              </a:lnRef>
              <a:fillRef idx="0">
                <a:schemeClr val="accent1"/>
              </a:fillRef>
              <a:effectRef idx="0">
                <a:schemeClr val="accent1"/>
              </a:effectRef>
              <a:fontRef idx="minor">
                <a:schemeClr val="tx1"/>
              </a:fontRef>
            </p:style>
          </p:cxnSp>
        </p:grpSp>
        <p:sp>
          <p:nvSpPr>
            <p:cNvPr id="106" name="Rectangle 82"/>
            <p:cNvSpPr>
              <a:spLocks noChangeArrowheads="1"/>
            </p:cNvSpPr>
            <p:nvPr/>
          </p:nvSpPr>
          <p:spPr>
            <a:xfrm>
              <a:off x="2373458" y="3557195"/>
              <a:ext cx="5854313" cy="570187"/>
            </a:xfrm>
            <a:prstGeom prst="rect">
              <a:avLst/>
            </a:prstGeom>
            <a:noFill/>
            <a:ln w="9525">
              <a:solidFill>
                <a:schemeClr val="tx1"/>
              </a:solidFill>
              <a:miter/>
            </a:ln>
            <a:effectLst/>
          </p:spPr>
          <p:txBody>
            <a:bodyPr vert="horz" wrap="none" lIns="91440" tIns="45720" rIns="91440" bIns="45720" anchor="ctr"/>
            <a:lstStyle/>
            <a:p>
              <a:pPr algn="ctr">
                <a:defRPr lang="ko-KR" altLang="en-US"/>
              </a:pPr>
              <a:r>
                <a:rPr lang="en-US" altLang="ko-KR" sz="1000" dirty="0">
                  <a:latin typeface="Times New Roman" panose="02020603050405020304" pitchFamily="18" charset="0"/>
                  <a:cs typeface="Times New Roman" panose="02020603050405020304" pitchFamily="18" charset="0"/>
                </a:rPr>
                <a:t>Global Memory</a:t>
              </a:r>
            </a:p>
          </p:txBody>
        </p:sp>
        <p:sp>
          <p:nvSpPr>
            <p:cNvPr id="107" name="Rectangle 82"/>
            <p:cNvSpPr>
              <a:spLocks noChangeArrowheads="1"/>
            </p:cNvSpPr>
            <p:nvPr/>
          </p:nvSpPr>
          <p:spPr>
            <a:xfrm>
              <a:off x="2373457" y="4279782"/>
              <a:ext cx="5854313" cy="570187"/>
            </a:xfrm>
            <a:prstGeom prst="rect">
              <a:avLst/>
            </a:prstGeom>
            <a:noFill/>
            <a:ln w="9525">
              <a:solidFill>
                <a:schemeClr val="tx1"/>
              </a:solidFill>
              <a:miter/>
            </a:ln>
            <a:effectLst/>
          </p:spPr>
          <p:txBody>
            <a:bodyPr vert="horz" wrap="none" lIns="91440" tIns="45720" rIns="91440" bIns="45720" anchor="ctr"/>
            <a:lstStyle/>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r>
                <a:rPr lang="en-US" altLang="ko-KR" sz="1000" dirty="0">
                  <a:latin typeface="Times New Roman" panose="02020603050405020304" pitchFamily="18" charset="0"/>
                  <a:cs typeface="Times New Roman" panose="02020603050405020304" pitchFamily="18" charset="0"/>
                </a:rPr>
                <a:t>Constant Memory</a:t>
              </a:r>
            </a:p>
          </p:txBody>
        </p:sp>
        <p:sp>
          <p:nvSpPr>
            <p:cNvPr id="108" name="Rectangle 82"/>
            <p:cNvSpPr>
              <a:spLocks noChangeArrowheads="1"/>
            </p:cNvSpPr>
            <p:nvPr/>
          </p:nvSpPr>
          <p:spPr>
            <a:xfrm>
              <a:off x="2373456" y="5004042"/>
              <a:ext cx="5854313" cy="570187"/>
            </a:xfrm>
            <a:prstGeom prst="rect">
              <a:avLst/>
            </a:prstGeom>
            <a:noFill/>
            <a:ln w="9525">
              <a:solidFill>
                <a:schemeClr val="tx1"/>
              </a:solidFill>
              <a:miter/>
            </a:ln>
            <a:effectLst/>
          </p:spPr>
          <p:txBody>
            <a:bodyPr vert="horz" wrap="none" lIns="91440" tIns="45720" rIns="91440" bIns="45720" anchor="ctr"/>
            <a:lstStyle/>
            <a:p>
              <a:pPr algn="ctr">
                <a:defRPr lang="ko-KR" altLang="en-US"/>
              </a:pPr>
              <a:r>
                <a:rPr lang="en-US" altLang="ko-KR" sz="1000" dirty="0">
                  <a:latin typeface="Times New Roman" panose="02020603050405020304" pitchFamily="18" charset="0"/>
                  <a:cs typeface="Times New Roman" panose="02020603050405020304" pitchFamily="18" charset="0"/>
                </a:rPr>
                <a:t>Texture Memory</a:t>
              </a:r>
            </a:p>
          </p:txBody>
        </p:sp>
        <p:cxnSp>
          <p:nvCxnSpPr>
            <p:cNvPr id="109" name="직선 화살표 연결선 108"/>
            <p:cNvCxnSpPr/>
            <p:nvPr/>
          </p:nvCxnSpPr>
          <p:spPr>
            <a:xfrm>
              <a:off x="3306687" y="3188334"/>
              <a:ext cx="0" cy="1815708"/>
            </a:xfrm>
            <a:prstGeom prst="straightConnector1">
              <a:avLst/>
            </a:prstGeom>
            <a:ln>
              <a:solidFill>
                <a:schemeClr val="tx1"/>
              </a:solidFill>
              <a:headEnd type="stealth"/>
              <a:tailEnd type="none"/>
            </a:ln>
          </p:spPr>
          <p:style>
            <a:lnRef idx="1">
              <a:schemeClr val="accent1"/>
            </a:lnRef>
            <a:fillRef idx="0">
              <a:schemeClr val="accent1"/>
            </a:fillRef>
            <a:effectRef idx="0">
              <a:schemeClr val="accent1"/>
            </a:effectRef>
            <a:fontRef idx="minor">
              <a:schemeClr val="tx1"/>
            </a:fontRef>
          </p:style>
        </p:cxnSp>
        <p:cxnSp>
          <p:nvCxnSpPr>
            <p:cNvPr id="110" name="직선 화살표 연결선 109"/>
            <p:cNvCxnSpPr/>
            <p:nvPr/>
          </p:nvCxnSpPr>
          <p:spPr>
            <a:xfrm>
              <a:off x="3650046" y="3180010"/>
              <a:ext cx="0" cy="1099772"/>
            </a:xfrm>
            <a:prstGeom prst="straightConnector1">
              <a:avLst/>
            </a:prstGeom>
            <a:ln>
              <a:solidFill>
                <a:schemeClr val="tx1"/>
              </a:solidFill>
              <a:headEnd type="stealth"/>
              <a:tailEnd type="none"/>
            </a:ln>
          </p:spPr>
          <p:style>
            <a:lnRef idx="1">
              <a:schemeClr val="accent1"/>
            </a:lnRef>
            <a:fillRef idx="0">
              <a:schemeClr val="accent1"/>
            </a:fillRef>
            <a:effectRef idx="0">
              <a:schemeClr val="accent1"/>
            </a:effectRef>
            <a:fontRef idx="minor">
              <a:schemeClr val="tx1"/>
            </a:fontRef>
          </p:style>
        </p:cxnSp>
        <p:cxnSp>
          <p:nvCxnSpPr>
            <p:cNvPr id="111" name="직선 화살표 연결선 110"/>
            <p:cNvCxnSpPr/>
            <p:nvPr/>
          </p:nvCxnSpPr>
          <p:spPr>
            <a:xfrm>
              <a:off x="4574475" y="3188334"/>
              <a:ext cx="0" cy="1815708"/>
            </a:xfrm>
            <a:prstGeom prst="straightConnector1">
              <a:avLst/>
            </a:prstGeom>
            <a:ln>
              <a:solidFill>
                <a:schemeClr val="tx1"/>
              </a:solidFill>
              <a:headEnd type="stealth"/>
              <a:tailEnd type="none"/>
            </a:ln>
          </p:spPr>
          <p:style>
            <a:lnRef idx="1">
              <a:schemeClr val="accent1"/>
            </a:lnRef>
            <a:fillRef idx="0">
              <a:schemeClr val="accent1"/>
            </a:fillRef>
            <a:effectRef idx="0">
              <a:schemeClr val="accent1"/>
            </a:effectRef>
            <a:fontRef idx="minor">
              <a:schemeClr val="tx1"/>
            </a:fontRef>
          </p:style>
        </p:cxnSp>
        <p:cxnSp>
          <p:nvCxnSpPr>
            <p:cNvPr id="118" name="직선 화살표 연결선 117"/>
            <p:cNvCxnSpPr/>
            <p:nvPr/>
          </p:nvCxnSpPr>
          <p:spPr>
            <a:xfrm>
              <a:off x="4917834" y="3180010"/>
              <a:ext cx="0" cy="1099772"/>
            </a:xfrm>
            <a:prstGeom prst="straightConnector1">
              <a:avLst/>
            </a:prstGeom>
            <a:ln>
              <a:solidFill>
                <a:schemeClr val="tx1"/>
              </a:solidFill>
              <a:headEnd type="stealth"/>
              <a:tailEnd type="none"/>
            </a:ln>
          </p:spPr>
          <p:style>
            <a:lnRef idx="1">
              <a:schemeClr val="accent1"/>
            </a:lnRef>
            <a:fillRef idx="0">
              <a:schemeClr val="accent1"/>
            </a:fillRef>
            <a:effectRef idx="0">
              <a:schemeClr val="accent1"/>
            </a:effectRef>
            <a:fontRef idx="minor">
              <a:schemeClr val="tx1"/>
            </a:fontRef>
          </p:style>
        </p:cxnSp>
        <p:cxnSp>
          <p:nvCxnSpPr>
            <p:cNvPr id="120" name="직선 화살표 연결선 119"/>
            <p:cNvCxnSpPr/>
            <p:nvPr/>
          </p:nvCxnSpPr>
          <p:spPr>
            <a:xfrm>
              <a:off x="6334665" y="3188334"/>
              <a:ext cx="0" cy="1815708"/>
            </a:xfrm>
            <a:prstGeom prst="straightConnector1">
              <a:avLst/>
            </a:prstGeom>
            <a:ln>
              <a:solidFill>
                <a:schemeClr val="tx1"/>
              </a:solidFill>
              <a:headEnd type="stealth"/>
              <a:tailEnd type="none"/>
            </a:ln>
          </p:spPr>
          <p:style>
            <a:lnRef idx="1">
              <a:schemeClr val="accent1"/>
            </a:lnRef>
            <a:fillRef idx="0">
              <a:schemeClr val="accent1"/>
            </a:fillRef>
            <a:effectRef idx="0">
              <a:schemeClr val="accent1"/>
            </a:effectRef>
            <a:fontRef idx="minor">
              <a:schemeClr val="tx1"/>
            </a:fontRef>
          </p:style>
        </p:cxnSp>
        <p:cxnSp>
          <p:nvCxnSpPr>
            <p:cNvPr id="121" name="직선 화살표 연결선 120"/>
            <p:cNvCxnSpPr/>
            <p:nvPr/>
          </p:nvCxnSpPr>
          <p:spPr>
            <a:xfrm>
              <a:off x="6678024" y="3180010"/>
              <a:ext cx="0" cy="1099772"/>
            </a:xfrm>
            <a:prstGeom prst="straightConnector1">
              <a:avLst/>
            </a:prstGeom>
            <a:ln>
              <a:solidFill>
                <a:schemeClr val="tx1"/>
              </a:solidFill>
              <a:headEnd type="stealth"/>
              <a:tailEnd type="none"/>
            </a:ln>
          </p:spPr>
          <p:style>
            <a:lnRef idx="1">
              <a:schemeClr val="accent1"/>
            </a:lnRef>
            <a:fillRef idx="0">
              <a:schemeClr val="accent1"/>
            </a:fillRef>
            <a:effectRef idx="0">
              <a:schemeClr val="accent1"/>
            </a:effectRef>
            <a:fontRef idx="minor">
              <a:schemeClr val="tx1"/>
            </a:fontRef>
          </p:style>
        </p:cxnSp>
        <p:cxnSp>
          <p:nvCxnSpPr>
            <p:cNvPr id="122" name="직선 화살표 연결선 121"/>
            <p:cNvCxnSpPr/>
            <p:nvPr/>
          </p:nvCxnSpPr>
          <p:spPr>
            <a:xfrm>
              <a:off x="7606904" y="3188334"/>
              <a:ext cx="0" cy="1815708"/>
            </a:xfrm>
            <a:prstGeom prst="straightConnector1">
              <a:avLst/>
            </a:prstGeom>
            <a:ln>
              <a:solidFill>
                <a:schemeClr val="tx1"/>
              </a:solidFill>
              <a:headEnd type="stealth"/>
              <a:tailEnd type="none"/>
            </a:ln>
          </p:spPr>
          <p:style>
            <a:lnRef idx="1">
              <a:schemeClr val="accent1"/>
            </a:lnRef>
            <a:fillRef idx="0">
              <a:schemeClr val="accent1"/>
            </a:fillRef>
            <a:effectRef idx="0">
              <a:schemeClr val="accent1"/>
            </a:effectRef>
            <a:fontRef idx="minor">
              <a:schemeClr val="tx1"/>
            </a:fontRef>
          </p:style>
        </p:cxnSp>
        <p:cxnSp>
          <p:nvCxnSpPr>
            <p:cNvPr id="123" name="직선 화살표 연결선 122"/>
            <p:cNvCxnSpPr/>
            <p:nvPr/>
          </p:nvCxnSpPr>
          <p:spPr>
            <a:xfrm>
              <a:off x="7950263" y="3180010"/>
              <a:ext cx="0" cy="1099772"/>
            </a:xfrm>
            <a:prstGeom prst="straightConnector1">
              <a:avLst/>
            </a:prstGeom>
            <a:ln>
              <a:solidFill>
                <a:schemeClr val="tx1"/>
              </a:solidFill>
              <a:headEnd type="stealth"/>
              <a:tailEnd type="none"/>
            </a:ln>
          </p:spPr>
          <p:style>
            <a:lnRef idx="1">
              <a:schemeClr val="accent1"/>
            </a:lnRef>
            <a:fillRef idx="0">
              <a:schemeClr val="accent1"/>
            </a:fillRef>
            <a:effectRef idx="0">
              <a:schemeClr val="accent1"/>
            </a:effectRef>
            <a:fontRef idx="minor">
              <a:schemeClr val="tx1"/>
            </a:fontRef>
          </p:style>
        </p:cxnSp>
        <p:sp>
          <p:nvSpPr>
            <p:cNvPr id="124" name="Rectangle 82"/>
            <p:cNvSpPr>
              <a:spLocks noChangeArrowheads="1"/>
            </p:cNvSpPr>
            <p:nvPr/>
          </p:nvSpPr>
          <p:spPr>
            <a:xfrm>
              <a:off x="1154657" y="3572731"/>
              <a:ext cx="643624" cy="2182593"/>
            </a:xfrm>
            <a:prstGeom prst="rect">
              <a:avLst/>
            </a:prstGeom>
            <a:noFill/>
            <a:ln w="9525">
              <a:solidFill>
                <a:schemeClr val="tx1"/>
              </a:solidFill>
              <a:miter/>
            </a:ln>
            <a:effectLst/>
          </p:spPr>
          <p:txBody>
            <a:bodyPr vert="horz" wrap="none" lIns="91440" tIns="45720" rIns="91440" bIns="45720" anchor="ctr"/>
            <a:lstStyle/>
            <a:p>
              <a:pPr algn="ctr">
                <a:defRPr lang="ko-KR" altLang="en-US"/>
              </a:pPr>
              <a:r>
                <a:rPr lang="en-US" altLang="ko-KR" sz="1000" dirty="0">
                  <a:latin typeface="Times New Roman" panose="02020603050405020304" pitchFamily="18" charset="0"/>
                  <a:cs typeface="Times New Roman" panose="02020603050405020304" pitchFamily="18" charset="0"/>
                </a:rPr>
                <a:t>Host</a:t>
              </a:r>
            </a:p>
          </p:txBody>
        </p:sp>
        <p:cxnSp>
          <p:nvCxnSpPr>
            <p:cNvPr id="125" name="직선 화살표 연결선 124"/>
            <p:cNvCxnSpPr/>
            <p:nvPr/>
          </p:nvCxnSpPr>
          <p:spPr>
            <a:xfrm flipH="1">
              <a:off x="1802315" y="3835998"/>
              <a:ext cx="556759" cy="6290"/>
            </a:xfrm>
            <a:prstGeom prst="straightConnector1">
              <a:avLst/>
            </a:prstGeom>
            <a:ln>
              <a:solidFill>
                <a:schemeClr val="tx1"/>
              </a:solidFill>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126" name="직선 화살표 연결선 125"/>
            <p:cNvCxnSpPr/>
            <p:nvPr/>
          </p:nvCxnSpPr>
          <p:spPr>
            <a:xfrm flipH="1">
              <a:off x="1810186" y="4564875"/>
              <a:ext cx="556759" cy="6290"/>
            </a:xfrm>
            <a:prstGeom prst="straightConnector1">
              <a:avLst/>
            </a:prstGeom>
            <a:ln>
              <a:solidFill>
                <a:schemeClr val="tx1"/>
              </a:solidFill>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127" name="직선 화살표 연결선 126"/>
            <p:cNvCxnSpPr/>
            <p:nvPr/>
          </p:nvCxnSpPr>
          <p:spPr>
            <a:xfrm flipH="1">
              <a:off x="1802314" y="5282845"/>
              <a:ext cx="556759" cy="6290"/>
            </a:xfrm>
            <a:prstGeom prst="straightConnector1">
              <a:avLst/>
            </a:prstGeom>
            <a:ln>
              <a:solidFill>
                <a:schemeClr val="tx1"/>
              </a:solidFill>
              <a:headEnd type="stealth"/>
              <a:tailEnd type="stealth"/>
            </a:ln>
          </p:spPr>
          <p:style>
            <a:lnRef idx="1">
              <a:schemeClr val="accent1"/>
            </a:lnRef>
            <a:fillRef idx="0">
              <a:schemeClr val="accent1"/>
            </a:fillRef>
            <a:effectRef idx="0">
              <a:schemeClr val="accent1"/>
            </a:effectRef>
            <a:fontRef idx="minor">
              <a:schemeClr val="tx1"/>
            </a:fontRef>
          </p:style>
        </p:cxnSp>
      </p:grpSp>
      <p:sp>
        <p:nvSpPr>
          <p:cNvPr id="2" name="TextBox 1"/>
          <p:cNvSpPr txBox="1"/>
          <p:nvPr/>
        </p:nvSpPr>
        <p:spPr>
          <a:xfrm>
            <a:off x="2123728" y="620688"/>
            <a:ext cx="5760640" cy="646331"/>
          </a:xfrm>
          <a:prstGeom prst="rect">
            <a:avLst/>
          </a:prstGeom>
          <a:noFill/>
        </p:spPr>
        <p:txBody>
          <a:bodyPr wrap="square" rtlCol="0">
            <a:spAutoFit/>
          </a:bodyPr>
          <a:lstStyle/>
          <a:p>
            <a:r>
              <a:rPr lang="en-US" altLang="ko-KR" sz="3600" b="1" dirty="0">
                <a:latin typeface="+mj-lt"/>
              </a:rPr>
              <a:t>CUDA Memory Architecture</a:t>
            </a:r>
            <a:endParaRPr lang="ko-KR" altLang="en-US" sz="3600" b="1" dirty="0">
              <a:latin typeface="+mj-lt"/>
            </a:endParaRPr>
          </a:p>
        </p:txBody>
      </p:sp>
    </p:spTree>
    <p:extLst>
      <p:ext uri="{BB962C8B-B14F-4D97-AF65-F5344CB8AC3E}">
        <p14:creationId xmlns:p14="http://schemas.microsoft.com/office/powerpoint/2010/main" val="403799274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Constant Memory</a:t>
            </a:r>
            <a:endParaRPr lang="ko-KR" altLang="en-US" dirty="0"/>
          </a:p>
        </p:txBody>
      </p:sp>
      <p:sp>
        <p:nvSpPr>
          <p:cNvPr id="3" name="내용 개체 틀 2"/>
          <p:cNvSpPr>
            <a:spLocks noGrp="1"/>
          </p:cNvSpPr>
          <p:nvPr>
            <p:ph idx="1"/>
          </p:nvPr>
        </p:nvSpPr>
        <p:spPr>
          <a:xfrm>
            <a:off x="457200" y="1600200"/>
            <a:ext cx="8229600" cy="5069160"/>
          </a:xfrm>
        </p:spPr>
        <p:txBody>
          <a:bodyPr/>
          <a:lstStyle/>
          <a:p>
            <a:r>
              <a:rPr lang="en-US" altLang="ko-KR" sz="2400" dirty="0"/>
              <a:t>Constant Memory:  A read-only special purpose memory accessible  uniformly by threads in a warp.</a:t>
            </a:r>
          </a:p>
          <a:p>
            <a:r>
              <a:rPr lang="en-US" altLang="ko-KR" sz="2400" dirty="0"/>
              <a:t>It is read-only for kernels, the host can read and write it.</a:t>
            </a:r>
          </a:p>
          <a:p>
            <a:r>
              <a:rPr lang="en-US" altLang="ko-KR" sz="2400" dirty="0"/>
              <a:t>It is in device DRAM and has a dedicated on-chip cache whose size is 64KB per SM.</a:t>
            </a:r>
          </a:p>
          <a:p>
            <a:r>
              <a:rPr lang="en-US" altLang="ko-KR" sz="2400" dirty="0"/>
              <a:t>It is best if all threads in a warp access the same location in constant memory. Accesses to different addresses by threads within a warp are serialized.</a:t>
            </a:r>
          </a:p>
          <a:p>
            <a:r>
              <a:rPr lang="en-US" altLang="ko-KR" sz="2400" dirty="0">
                <a:solidFill>
                  <a:srgbClr val="0070C0"/>
                </a:solidFill>
              </a:rPr>
              <a:t>Constant memory variable qualifier: It must be declared in global scope. It can be accessible from all threads within a grid and from the host through runtime functions.</a:t>
            </a:r>
          </a:p>
          <a:p>
            <a:pPr marL="0" indent="0">
              <a:buNone/>
            </a:pPr>
            <a:r>
              <a:rPr lang="en-US" altLang="ko-KR" sz="2400" dirty="0">
                <a:solidFill>
                  <a:srgbClr val="0070C0"/>
                </a:solidFill>
              </a:rPr>
              <a:t>   __constant__</a:t>
            </a:r>
          </a:p>
          <a:p>
            <a:pPr marL="0" indent="0">
              <a:buNone/>
            </a:pPr>
            <a:r>
              <a:rPr lang="en-US" altLang="ko-KR" sz="2400" dirty="0">
                <a:solidFill>
                  <a:srgbClr val="0070C0"/>
                </a:solidFill>
              </a:rPr>
              <a:t>  </a:t>
            </a:r>
            <a:endParaRPr lang="ko-KR" altLang="en-US" sz="2400" dirty="0">
              <a:solidFill>
                <a:srgbClr val="0070C0"/>
              </a:solidFill>
            </a:endParaRPr>
          </a:p>
        </p:txBody>
      </p:sp>
    </p:spTree>
    <p:extLst>
      <p:ext uri="{BB962C8B-B14F-4D97-AF65-F5344CB8AC3E}">
        <p14:creationId xmlns:p14="http://schemas.microsoft.com/office/powerpoint/2010/main" val="27541475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Shared memory</a:t>
            </a:r>
            <a:endParaRPr lang="ko-KR" altLang="en-US" dirty="0"/>
          </a:p>
        </p:txBody>
      </p:sp>
      <p:sp>
        <p:nvSpPr>
          <p:cNvPr id="3" name="내용 개체 틀 2"/>
          <p:cNvSpPr>
            <a:spLocks noGrp="1"/>
          </p:cNvSpPr>
          <p:nvPr>
            <p:ph idx="1"/>
          </p:nvPr>
        </p:nvSpPr>
        <p:spPr>
          <a:xfrm>
            <a:off x="467544" y="1351309"/>
            <a:ext cx="8229600" cy="5390059"/>
          </a:xfrm>
        </p:spPr>
        <p:txBody>
          <a:bodyPr/>
          <a:lstStyle/>
          <a:p>
            <a:r>
              <a:rPr lang="en-US" altLang="ko-KR" sz="2400" dirty="0"/>
              <a:t>Shared memory: </a:t>
            </a:r>
          </a:p>
          <a:p>
            <a:pPr lvl="1"/>
            <a:r>
              <a:rPr lang="en-US" altLang="ko-KR" sz="2400" dirty="0"/>
              <a:t>An intra-block(block </a:t>
            </a:r>
            <a:r>
              <a:rPr lang="ko-KR" altLang="en-US" sz="2400" dirty="0"/>
              <a:t>내의</a:t>
            </a:r>
            <a:r>
              <a:rPr lang="en-US" altLang="ko-KR" sz="2400" dirty="0"/>
              <a:t>) thread communication channel</a:t>
            </a:r>
          </a:p>
          <a:p>
            <a:pPr lvl="1"/>
            <a:r>
              <a:rPr lang="en-US" altLang="ko-KR" sz="2400" dirty="0"/>
              <a:t>A program-managed cache for global memory data (can</a:t>
            </a:r>
            <a:r>
              <a:rPr lang="ko-KR" altLang="en-US" sz="2400" dirty="0"/>
              <a:t> </a:t>
            </a:r>
            <a:r>
              <a:rPr lang="en-US" altLang="ko-KR" sz="2400" dirty="0"/>
              <a:t>be</a:t>
            </a:r>
            <a:r>
              <a:rPr lang="ko-KR" altLang="en-US" sz="2400" dirty="0"/>
              <a:t> </a:t>
            </a:r>
            <a:r>
              <a:rPr lang="en-US" altLang="ko-KR" sz="2400" dirty="0"/>
              <a:t>configured</a:t>
            </a:r>
            <a:r>
              <a:rPr lang="ko-KR" altLang="en-US" sz="2400" dirty="0"/>
              <a:t> </a:t>
            </a:r>
            <a:r>
              <a:rPr lang="en-US" altLang="ko-KR" sz="2400" dirty="0"/>
              <a:t>by</a:t>
            </a:r>
            <a:r>
              <a:rPr lang="ko-KR" altLang="en-US" sz="2400" dirty="0"/>
              <a:t> </a:t>
            </a:r>
            <a:r>
              <a:rPr lang="en-US" altLang="ko-KR" sz="2400" dirty="0"/>
              <a:t>program)</a:t>
            </a:r>
          </a:p>
          <a:p>
            <a:pPr lvl="1"/>
            <a:r>
              <a:rPr lang="en-US" altLang="ko-KR" sz="2400" dirty="0"/>
              <a:t>Scratch pad(small) memory for transforming data to improve global memory access patterns.</a:t>
            </a:r>
          </a:p>
          <a:p>
            <a:pPr lvl="1"/>
            <a:r>
              <a:rPr lang="en-US" altLang="ko-KR" sz="2400" dirty="0"/>
              <a:t>Each SM has a shared memory</a:t>
            </a:r>
            <a:r>
              <a:rPr lang="ko-KR" altLang="en-US" sz="2400" dirty="0"/>
              <a:t> </a:t>
            </a:r>
            <a:r>
              <a:rPr lang="en-US" altLang="ko-KR" sz="2400" dirty="0"/>
              <a:t>which is 20~30 times faster than Global Memory.</a:t>
            </a:r>
          </a:p>
          <a:p>
            <a:pPr lvl="1"/>
            <a:r>
              <a:rPr lang="en-US" altLang="ko-KR" sz="2400" dirty="0"/>
              <a:t>The shared memory address space is shared by all threads in a thread block.</a:t>
            </a:r>
          </a:p>
          <a:p>
            <a:pPr lvl="1"/>
            <a:r>
              <a:rPr lang="en-US" altLang="ko-KR" sz="2400" dirty="0"/>
              <a:t>Shared memory accesses are issued per warp.</a:t>
            </a:r>
          </a:p>
          <a:p>
            <a:pPr lvl="1"/>
            <a:r>
              <a:rPr lang="en-US" altLang="ko-KR" sz="2400" dirty="0"/>
              <a:t>Each request to access shared by a warp is serviced in one transaction. (individual)</a:t>
            </a:r>
          </a:p>
        </p:txBody>
      </p:sp>
    </p:spTree>
    <p:extLst>
      <p:ext uri="{BB962C8B-B14F-4D97-AF65-F5344CB8AC3E}">
        <p14:creationId xmlns:p14="http://schemas.microsoft.com/office/powerpoint/2010/main" val="381939017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sz="3600" dirty="0"/>
              <a:t>constant memory variable initialization</a:t>
            </a:r>
            <a:endParaRPr lang="ko-KR" altLang="en-US" sz="3600" dirty="0"/>
          </a:p>
        </p:txBody>
      </p:sp>
      <p:sp>
        <p:nvSpPr>
          <p:cNvPr id="3" name="내용 개체 틀 2"/>
          <p:cNvSpPr>
            <a:spLocks noGrp="1"/>
          </p:cNvSpPr>
          <p:nvPr>
            <p:ph idx="1"/>
          </p:nvPr>
        </p:nvSpPr>
        <p:spPr/>
        <p:txBody>
          <a:bodyPr/>
          <a:lstStyle/>
          <a:p>
            <a:pPr marL="0" indent="0">
              <a:buNone/>
            </a:pPr>
            <a:r>
              <a:rPr lang="ko-KR" altLang="en-US" dirty="0"/>
              <a:t> </a:t>
            </a:r>
            <a:r>
              <a:rPr lang="en-US" altLang="ko-KR" dirty="0" err="1"/>
              <a:t>cudaError_t</a:t>
            </a:r>
            <a:r>
              <a:rPr lang="en-US" altLang="ko-KR" dirty="0"/>
              <a:t> </a:t>
            </a:r>
            <a:r>
              <a:rPr lang="en-US" altLang="ko-KR" dirty="0" err="1"/>
              <a:t>cudaMemcpyToSymbol</a:t>
            </a:r>
            <a:r>
              <a:rPr lang="en-US" altLang="ko-KR" dirty="0"/>
              <a:t>(</a:t>
            </a:r>
            <a:r>
              <a:rPr lang="en-US" altLang="ko-KR" dirty="0" err="1"/>
              <a:t>const</a:t>
            </a:r>
            <a:r>
              <a:rPr lang="en-US" altLang="ko-KR" dirty="0"/>
              <a:t> void *symbol, </a:t>
            </a:r>
            <a:r>
              <a:rPr lang="en-US" altLang="ko-KR" dirty="0" err="1"/>
              <a:t>const</a:t>
            </a:r>
            <a:r>
              <a:rPr lang="en-US" altLang="ko-KR" dirty="0"/>
              <a:t> void *</a:t>
            </a:r>
            <a:r>
              <a:rPr lang="en-US" altLang="ko-KR" dirty="0" err="1"/>
              <a:t>src</a:t>
            </a:r>
            <a:r>
              <a:rPr lang="en-US" altLang="ko-KR" dirty="0"/>
              <a:t>, </a:t>
            </a:r>
            <a:r>
              <a:rPr lang="en-US" altLang="ko-KR" dirty="0" err="1"/>
              <a:t>size_t</a:t>
            </a:r>
            <a:r>
              <a:rPr lang="en-US" altLang="ko-KR" dirty="0"/>
              <a:t> count, </a:t>
            </a:r>
            <a:r>
              <a:rPr lang="en-US" altLang="ko-KR" dirty="0" err="1"/>
              <a:t>size_t</a:t>
            </a:r>
            <a:r>
              <a:rPr lang="en-US" altLang="ko-KR" dirty="0"/>
              <a:t> offset, </a:t>
            </a:r>
            <a:r>
              <a:rPr lang="en-US" altLang="ko-KR" dirty="0" err="1"/>
              <a:t>cudaMemcpyKind</a:t>
            </a:r>
            <a:r>
              <a:rPr lang="en-US" altLang="ko-KR" dirty="0"/>
              <a:t> kind)</a:t>
            </a:r>
          </a:p>
          <a:p>
            <a:pPr marL="0" indent="0">
              <a:buNone/>
            </a:pPr>
            <a:r>
              <a:rPr lang="en-US" altLang="ko-KR" dirty="0"/>
              <a:t>//copy the data pointed to by </a:t>
            </a:r>
            <a:r>
              <a:rPr lang="en-US" altLang="ko-KR" dirty="0" err="1"/>
              <a:t>src</a:t>
            </a:r>
            <a:r>
              <a:rPr lang="en-US" altLang="ko-KR" dirty="0"/>
              <a:t> to the constant memory location specified </a:t>
            </a:r>
            <a:r>
              <a:rPr lang="en-US" altLang="ko-KR" dirty="0" err="1"/>
              <a:t>bt</a:t>
            </a:r>
            <a:r>
              <a:rPr lang="en-US" altLang="ko-KR" dirty="0"/>
              <a:t> symbol on the device.</a:t>
            </a:r>
            <a:endParaRPr lang="ko-KR" altLang="en-US" dirty="0"/>
          </a:p>
        </p:txBody>
      </p:sp>
    </p:spTree>
    <p:extLst>
      <p:ext uri="{BB962C8B-B14F-4D97-AF65-F5344CB8AC3E}">
        <p14:creationId xmlns:p14="http://schemas.microsoft.com/office/powerpoint/2010/main" val="72692694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constant memory example</a:t>
            </a:r>
            <a:endParaRPr lang="ko-KR" altLang="en-US" dirty="0"/>
          </a:p>
        </p:txBody>
      </p:sp>
      <p:sp>
        <p:nvSpPr>
          <p:cNvPr id="3" name="내용 개체 틀 2"/>
          <p:cNvSpPr>
            <a:spLocks noGrp="1"/>
          </p:cNvSpPr>
          <p:nvPr>
            <p:ph idx="1"/>
          </p:nvPr>
        </p:nvSpPr>
        <p:spPr/>
        <p:txBody>
          <a:bodyPr/>
          <a:lstStyle/>
          <a:p>
            <a:pPr marL="0" indent="0">
              <a:buNone/>
            </a:pPr>
            <a:r>
              <a:rPr lang="en-US" altLang="ko-KR" sz="2400" dirty="0"/>
              <a:t>	P(x)=a</a:t>
            </a:r>
            <a:r>
              <a:rPr lang="en-US" altLang="ko-KR" sz="2400" baseline="-25000" dirty="0"/>
              <a:t>0</a:t>
            </a:r>
            <a:r>
              <a:rPr lang="en-US" altLang="ko-KR" sz="2400" dirty="0"/>
              <a:t>+a</a:t>
            </a:r>
            <a:r>
              <a:rPr lang="en-US" altLang="ko-KR" sz="2400" baseline="-25000" dirty="0"/>
              <a:t>1</a:t>
            </a:r>
            <a:r>
              <a:rPr lang="en-US" altLang="ko-KR" sz="2400" dirty="0"/>
              <a:t>x+a</a:t>
            </a:r>
            <a:r>
              <a:rPr lang="en-US" altLang="ko-KR" sz="2400" baseline="-25000" dirty="0"/>
              <a:t>2</a:t>
            </a:r>
            <a:r>
              <a:rPr lang="en-US" altLang="ko-KR" sz="2400" dirty="0"/>
              <a:t>x</a:t>
            </a:r>
            <a:r>
              <a:rPr lang="en-US" altLang="ko-KR" sz="2400" baseline="30000" dirty="0"/>
              <a:t>2</a:t>
            </a:r>
            <a:r>
              <a:rPr lang="en-US" altLang="ko-KR" sz="2400" dirty="0"/>
              <a:t>+a</a:t>
            </a:r>
            <a:r>
              <a:rPr lang="en-US" altLang="ko-KR" sz="2400" baseline="-25000" dirty="0"/>
              <a:t>3</a:t>
            </a:r>
            <a:r>
              <a:rPr lang="en-US" altLang="ko-KR" sz="2400" dirty="0"/>
              <a:t>x</a:t>
            </a:r>
            <a:r>
              <a:rPr lang="en-US" altLang="ko-KR" sz="2400" baseline="30000" dirty="0"/>
              <a:t>3</a:t>
            </a:r>
            <a:r>
              <a:rPr lang="en-US" altLang="ko-KR" sz="2400" dirty="0"/>
              <a:t>+a</a:t>
            </a:r>
            <a:r>
              <a:rPr lang="en-US" altLang="ko-KR" sz="2400" baseline="-25000" dirty="0"/>
              <a:t>4</a:t>
            </a:r>
            <a:r>
              <a:rPr lang="en-US" altLang="ko-KR" sz="2400" dirty="0"/>
              <a:t>x</a:t>
            </a:r>
            <a:r>
              <a:rPr lang="en-US" altLang="ko-KR" sz="2400" baseline="30000" dirty="0"/>
              <a:t>4</a:t>
            </a:r>
          </a:p>
          <a:p>
            <a:pPr marL="0" indent="0">
              <a:buNone/>
            </a:pPr>
            <a:r>
              <a:rPr lang="en-US" altLang="ko-KR" sz="2400" dirty="0"/>
              <a:t>The coefficient a</a:t>
            </a:r>
            <a:r>
              <a:rPr lang="en-US" altLang="ko-KR" sz="2400" baseline="-25000" dirty="0"/>
              <a:t>0</a:t>
            </a:r>
            <a:r>
              <a:rPr lang="en-US" altLang="ko-KR" sz="2400" dirty="0"/>
              <a:t>~a</a:t>
            </a:r>
            <a:r>
              <a:rPr lang="en-US" altLang="ko-KR" sz="2400" baseline="-25000" dirty="0"/>
              <a:t>4</a:t>
            </a:r>
            <a:r>
              <a:rPr lang="en-US" altLang="ko-KR" sz="2400" dirty="0"/>
              <a:t> are the same for all threads and never modified. These coefficients are excellent candidates for constant memory.</a:t>
            </a:r>
          </a:p>
          <a:p>
            <a:pPr marL="0" indent="0">
              <a:buNone/>
            </a:pPr>
            <a:endParaRPr lang="en-US" altLang="ko-KR" sz="2400" dirty="0"/>
          </a:p>
          <a:p>
            <a:pPr marL="0" indent="0">
              <a:buNone/>
            </a:pPr>
            <a:endParaRPr lang="en-US" altLang="ko-KR" sz="2400" dirty="0"/>
          </a:p>
          <a:p>
            <a:pPr marL="0" indent="0">
              <a:buNone/>
            </a:pPr>
            <a:endParaRPr lang="ko-KR" altLang="en-US" sz="2400" dirty="0"/>
          </a:p>
        </p:txBody>
      </p:sp>
    </p:spTree>
    <p:extLst>
      <p:ext uri="{BB962C8B-B14F-4D97-AF65-F5344CB8AC3E}">
        <p14:creationId xmlns:p14="http://schemas.microsoft.com/office/powerpoint/2010/main" val="397525861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Warp shuffle Instruction</a:t>
            </a:r>
            <a:endParaRPr lang="ko-KR" altLang="en-US" dirty="0"/>
          </a:p>
        </p:txBody>
      </p:sp>
      <p:sp>
        <p:nvSpPr>
          <p:cNvPr id="3" name="내용 개체 틀 2"/>
          <p:cNvSpPr>
            <a:spLocks noGrp="1"/>
          </p:cNvSpPr>
          <p:nvPr>
            <p:ph idx="1"/>
          </p:nvPr>
        </p:nvSpPr>
        <p:spPr/>
        <p:txBody>
          <a:bodyPr/>
          <a:lstStyle/>
          <a:p>
            <a:r>
              <a:rPr lang="en-US" altLang="ko-KR" sz="2800" dirty="0"/>
              <a:t>The shuffle instruction was introduced for the architecture whose computer capability is 3.0 or higher such as Kepler, Maxwell families to allow threads to directly read another thread’s register as long as both threads are in the same warp.</a:t>
            </a:r>
          </a:p>
          <a:p>
            <a:r>
              <a:rPr lang="en-US" altLang="ko-KR" sz="2800" dirty="0"/>
              <a:t>The shuffle instruction therefore offers a way to interchange data among threads in a warp.</a:t>
            </a:r>
          </a:p>
          <a:p>
            <a:r>
              <a:rPr lang="en-US" altLang="ko-KR" sz="2800" dirty="0"/>
              <a:t>The shufﬂe instruction has lower latency than</a:t>
            </a:r>
            <a:br>
              <a:rPr lang="en-US" altLang="ko-KR" sz="2800" dirty="0"/>
            </a:br>
            <a:r>
              <a:rPr lang="en-US" altLang="ko-KR" sz="2800" dirty="0"/>
              <a:t>shared memory and does not consume extra memory to perform a data exchange </a:t>
            </a:r>
            <a:br>
              <a:rPr lang="en-US" altLang="ko-KR" sz="2800" dirty="0"/>
            </a:br>
            <a:endParaRPr lang="ko-KR" altLang="en-US" sz="2800" dirty="0"/>
          </a:p>
        </p:txBody>
      </p:sp>
    </p:spTree>
    <p:extLst>
      <p:ext uri="{BB962C8B-B14F-4D97-AF65-F5344CB8AC3E}">
        <p14:creationId xmlns:p14="http://schemas.microsoft.com/office/powerpoint/2010/main" val="347768654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lane in a warp</a:t>
            </a:r>
            <a:endParaRPr lang="ko-KR" altLang="en-US" dirty="0"/>
          </a:p>
        </p:txBody>
      </p:sp>
      <p:sp>
        <p:nvSpPr>
          <p:cNvPr id="3" name="내용 개체 틀 2"/>
          <p:cNvSpPr>
            <a:spLocks noGrp="1"/>
          </p:cNvSpPr>
          <p:nvPr>
            <p:ph idx="1"/>
          </p:nvPr>
        </p:nvSpPr>
        <p:spPr/>
        <p:txBody>
          <a:bodyPr/>
          <a:lstStyle/>
          <a:p>
            <a:r>
              <a:rPr lang="en-US" altLang="ko-KR" sz="2800" dirty="0"/>
              <a:t>A lane : it simply refers to a single thread within a warp. A lane in a warp is identified by a lane index in the range [0,31].</a:t>
            </a:r>
          </a:p>
          <a:p>
            <a:r>
              <a:rPr lang="en-US" altLang="ko-KR" sz="2800" dirty="0"/>
              <a:t>In a 1D thread block, the </a:t>
            </a:r>
            <a:r>
              <a:rPr lang="en-US" altLang="ko-KR" sz="2800" dirty="0" err="1"/>
              <a:t>laneID</a:t>
            </a:r>
            <a:r>
              <a:rPr lang="en-US" altLang="ko-KR" sz="2800" dirty="0"/>
              <a:t> and </a:t>
            </a:r>
            <a:r>
              <a:rPr lang="en-US" altLang="ko-KR" sz="2800" dirty="0" err="1"/>
              <a:t>warpID</a:t>
            </a:r>
            <a:r>
              <a:rPr lang="en-US" altLang="ko-KR" sz="2800" dirty="0"/>
              <a:t> are obtained by the following </a:t>
            </a:r>
            <a:r>
              <a:rPr lang="en-US" altLang="ko-KR" sz="2800" dirty="0" err="1"/>
              <a:t>realtions</a:t>
            </a:r>
            <a:r>
              <a:rPr lang="en-US" altLang="ko-KR" sz="2800" dirty="0"/>
              <a:t>:</a:t>
            </a:r>
          </a:p>
          <a:p>
            <a:pPr marL="0" indent="0">
              <a:buNone/>
            </a:pPr>
            <a:r>
              <a:rPr lang="en-US" altLang="ko-KR" sz="2800" dirty="0"/>
              <a:t>	</a:t>
            </a:r>
            <a:r>
              <a:rPr lang="en-US" altLang="ko-KR" sz="2800" dirty="0" err="1"/>
              <a:t>laneID</a:t>
            </a:r>
            <a:r>
              <a:rPr lang="en-US" altLang="ko-KR" sz="2800" dirty="0"/>
              <a:t>=threadIdx.x%32,</a:t>
            </a:r>
          </a:p>
          <a:p>
            <a:pPr marL="0" indent="0">
              <a:buNone/>
            </a:pPr>
            <a:r>
              <a:rPr lang="en-US" altLang="ko-KR" sz="2800" dirty="0"/>
              <a:t>	</a:t>
            </a:r>
            <a:r>
              <a:rPr lang="en-US" altLang="ko-KR" sz="2800" dirty="0" err="1"/>
              <a:t>warpID</a:t>
            </a:r>
            <a:r>
              <a:rPr lang="en-US" altLang="ko-KR" sz="2800" dirty="0"/>
              <a:t>=</a:t>
            </a:r>
            <a:r>
              <a:rPr lang="en-US" altLang="ko-KR" sz="2800" dirty="0" err="1"/>
              <a:t>threadIdx.x</a:t>
            </a:r>
            <a:r>
              <a:rPr lang="en-US" altLang="ko-KR" sz="2800" dirty="0"/>
              <a:t>/32</a:t>
            </a:r>
            <a:endParaRPr lang="ko-KR" altLang="en-US" sz="2800" dirty="0"/>
          </a:p>
        </p:txBody>
      </p:sp>
    </p:spTree>
    <p:extLst>
      <p:ext uri="{BB962C8B-B14F-4D97-AF65-F5344CB8AC3E}">
        <p14:creationId xmlns:p14="http://schemas.microsoft.com/office/powerpoint/2010/main" val="152582236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Warp Shuffle Instructions</a:t>
            </a:r>
            <a:endParaRPr lang="ko-KR" altLang="en-US" dirty="0"/>
          </a:p>
        </p:txBody>
      </p:sp>
      <p:sp>
        <p:nvSpPr>
          <p:cNvPr id="3" name="내용 개체 틀 2"/>
          <p:cNvSpPr>
            <a:spLocks noGrp="1"/>
          </p:cNvSpPr>
          <p:nvPr>
            <p:ph idx="1"/>
          </p:nvPr>
        </p:nvSpPr>
        <p:spPr>
          <a:xfrm>
            <a:off x="457200" y="1600200"/>
            <a:ext cx="8229600" cy="4781128"/>
          </a:xfrm>
        </p:spPr>
        <p:txBody>
          <a:bodyPr/>
          <a:lstStyle/>
          <a:p>
            <a:r>
              <a:rPr lang="en-US" altLang="ko-KR" sz="2800" dirty="0"/>
              <a:t>Two sets of shuffle instructions:  one for integer variables and one for float variables.</a:t>
            </a:r>
          </a:p>
          <a:p>
            <a:pPr marL="0" indent="0">
              <a:buNone/>
            </a:pPr>
            <a:r>
              <a:rPr lang="ko-KR" altLang="en-US" sz="2800" dirty="0"/>
              <a:t>   </a:t>
            </a:r>
            <a:r>
              <a:rPr lang="en-US" altLang="ko-KR" sz="2800" dirty="0" err="1"/>
              <a:t>int</a:t>
            </a:r>
            <a:r>
              <a:rPr lang="en-US" altLang="ko-KR" sz="2800" dirty="0"/>
              <a:t> __</a:t>
            </a:r>
            <a:r>
              <a:rPr lang="en-US" altLang="ko-KR" sz="2800" dirty="0" err="1"/>
              <a:t>shfl</a:t>
            </a:r>
            <a:r>
              <a:rPr lang="en-US" altLang="ko-KR" sz="2800" dirty="0"/>
              <a:t>(</a:t>
            </a:r>
            <a:r>
              <a:rPr lang="en-US" altLang="ko-KR" sz="2800" dirty="0" err="1"/>
              <a:t>int</a:t>
            </a:r>
            <a:r>
              <a:rPr lang="ko-KR" altLang="en-US" sz="2800" dirty="0"/>
              <a:t> </a:t>
            </a:r>
            <a:r>
              <a:rPr lang="en-US" altLang="ko-KR" sz="2800" dirty="0" err="1"/>
              <a:t>var</a:t>
            </a:r>
            <a:r>
              <a:rPr lang="en-US" altLang="ko-KR" sz="2800" dirty="0"/>
              <a:t>, </a:t>
            </a:r>
            <a:r>
              <a:rPr lang="en-US" altLang="ko-KR" sz="2800" dirty="0" err="1"/>
              <a:t>int</a:t>
            </a:r>
            <a:r>
              <a:rPr lang="en-US" altLang="ko-KR" sz="2800" dirty="0"/>
              <a:t> </a:t>
            </a:r>
            <a:r>
              <a:rPr lang="en-US" altLang="ko-KR" sz="2800" dirty="0" err="1"/>
              <a:t>scrLane</a:t>
            </a:r>
            <a:r>
              <a:rPr lang="en-US" altLang="ko-KR" sz="2800" dirty="0"/>
              <a:t>, </a:t>
            </a:r>
            <a:r>
              <a:rPr lang="en-US" altLang="ko-KR" sz="2800" dirty="0" err="1"/>
              <a:t>int</a:t>
            </a:r>
            <a:r>
              <a:rPr lang="ko-KR" altLang="en-US" sz="2800" dirty="0"/>
              <a:t> </a:t>
            </a:r>
            <a:r>
              <a:rPr lang="en-US" altLang="ko-KR" sz="2800" dirty="0"/>
              <a:t>width=</a:t>
            </a:r>
            <a:r>
              <a:rPr lang="en-US" altLang="ko-KR" sz="2800" dirty="0" err="1"/>
              <a:t>warpSize</a:t>
            </a:r>
            <a:r>
              <a:rPr lang="en-US" altLang="ko-KR" sz="2800" dirty="0"/>
              <a:t>);</a:t>
            </a:r>
          </a:p>
          <a:p>
            <a:pPr marL="0" indent="0">
              <a:buNone/>
            </a:pPr>
            <a:endParaRPr lang="en-US" altLang="ko-KR" sz="2800" dirty="0"/>
          </a:p>
          <a:p>
            <a:r>
              <a:rPr lang="en-US" altLang="ko-KR" sz="2800" dirty="0"/>
              <a:t> If every thread in a warp execute the following 	instruction:</a:t>
            </a:r>
          </a:p>
          <a:p>
            <a:pPr marL="0" indent="0">
              <a:buNone/>
            </a:pPr>
            <a:r>
              <a:rPr lang="en-US" altLang="ko-KR" sz="2800" dirty="0"/>
              <a:t>   </a:t>
            </a:r>
            <a:r>
              <a:rPr lang="en-US" altLang="ko-KR" sz="2800" dirty="0" err="1"/>
              <a:t>int</a:t>
            </a:r>
            <a:r>
              <a:rPr lang="en-US" altLang="ko-KR" sz="2800" dirty="0"/>
              <a:t> y = __</a:t>
            </a:r>
            <a:r>
              <a:rPr lang="en-US" altLang="ko-KR" sz="2800" dirty="0" err="1"/>
              <a:t>shfl</a:t>
            </a:r>
            <a:r>
              <a:rPr lang="en-US" altLang="ko-KR" sz="2800" dirty="0"/>
              <a:t>(x,5,16);</a:t>
            </a:r>
          </a:p>
          <a:p>
            <a:pPr marL="0" indent="0">
              <a:buNone/>
            </a:pPr>
            <a:r>
              <a:rPr lang="en-US" altLang="ko-KR" sz="2800" dirty="0"/>
              <a:t>  //thread0~thread15 get the value x from  the thread 	5 (y</a:t>
            </a:r>
            <a:r>
              <a:rPr lang="ko-KR" altLang="en-US" sz="2800" dirty="0"/>
              <a:t>를 통해서</a:t>
            </a:r>
            <a:r>
              <a:rPr lang="en-US" altLang="ko-KR" sz="2800" dirty="0"/>
              <a:t>) and thread16~thread31 get the value from the thread21 (y</a:t>
            </a:r>
            <a:r>
              <a:rPr lang="ko-KR" altLang="en-US" sz="2800" dirty="0"/>
              <a:t>를 통해서</a:t>
            </a:r>
            <a:r>
              <a:rPr lang="en-US" altLang="ko-KR" sz="2800" dirty="0"/>
              <a:t>).</a:t>
            </a:r>
          </a:p>
        </p:txBody>
      </p:sp>
    </p:spTree>
    <p:extLst>
      <p:ext uri="{BB962C8B-B14F-4D97-AF65-F5344CB8AC3E}">
        <p14:creationId xmlns:p14="http://schemas.microsoft.com/office/powerpoint/2010/main" val="262409269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sz="3200" dirty="0" err="1"/>
              <a:t>int</a:t>
            </a:r>
            <a:r>
              <a:rPr lang="en-US" altLang="ko-KR" sz="3200" dirty="0"/>
              <a:t> __</a:t>
            </a:r>
            <a:r>
              <a:rPr lang="en-US" altLang="ko-KR" sz="3200" dirty="0" err="1"/>
              <a:t>shfl_up</a:t>
            </a:r>
            <a:r>
              <a:rPr lang="en-US" altLang="ko-KR" sz="3200" dirty="0"/>
              <a:t>(), __</a:t>
            </a:r>
            <a:r>
              <a:rPr lang="en-US" altLang="ko-KR" sz="3200" dirty="0" err="1"/>
              <a:t>shfl_down</a:t>
            </a:r>
            <a:r>
              <a:rPr lang="en-US" altLang="ko-KR" sz="3200" dirty="0"/>
              <a:t>(), __</a:t>
            </a:r>
            <a:r>
              <a:rPr lang="en-US" altLang="ko-KR" sz="3200" dirty="0" err="1"/>
              <a:t>shfl_xor</a:t>
            </a:r>
            <a:endParaRPr lang="ko-KR" altLang="en-US" sz="3200" dirty="0"/>
          </a:p>
        </p:txBody>
      </p:sp>
      <p:sp>
        <p:nvSpPr>
          <p:cNvPr id="3" name="내용 개체 틀 2"/>
          <p:cNvSpPr>
            <a:spLocks noGrp="1"/>
          </p:cNvSpPr>
          <p:nvPr>
            <p:ph idx="1"/>
          </p:nvPr>
        </p:nvSpPr>
        <p:spPr/>
        <p:txBody>
          <a:bodyPr/>
          <a:lstStyle/>
          <a:p>
            <a:pPr marL="0" indent="0">
              <a:buNone/>
            </a:pPr>
            <a:r>
              <a:rPr lang="en-US" altLang="ko-KR" sz="2400" dirty="0" err="1">
                <a:solidFill>
                  <a:srgbClr val="00B050"/>
                </a:solidFill>
              </a:rPr>
              <a:t>int</a:t>
            </a:r>
            <a:r>
              <a:rPr lang="en-US" altLang="ko-KR" sz="2400" dirty="0">
                <a:solidFill>
                  <a:srgbClr val="00B050"/>
                </a:solidFill>
              </a:rPr>
              <a:t> __</a:t>
            </a:r>
            <a:r>
              <a:rPr lang="en-US" altLang="ko-KR" sz="2400" dirty="0" err="1">
                <a:solidFill>
                  <a:srgbClr val="00B050"/>
                </a:solidFill>
              </a:rPr>
              <a:t>shfl_up</a:t>
            </a:r>
            <a:r>
              <a:rPr lang="en-US" altLang="ko-KR" sz="2400" dirty="0">
                <a:solidFill>
                  <a:srgbClr val="00B050"/>
                </a:solidFill>
              </a:rPr>
              <a:t>(</a:t>
            </a:r>
            <a:r>
              <a:rPr lang="en-US" altLang="ko-KR" sz="2400" dirty="0" err="1">
                <a:solidFill>
                  <a:srgbClr val="00B050"/>
                </a:solidFill>
              </a:rPr>
              <a:t>int</a:t>
            </a:r>
            <a:r>
              <a:rPr lang="en-US" altLang="ko-KR" sz="2400" dirty="0">
                <a:solidFill>
                  <a:srgbClr val="00B050"/>
                </a:solidFill>
              </a:rPr>
              <a:t> </a:t>
            </a:r>
            <a:r>
              <a:rPr lang="en-US" altLang="ko-KR" sz="2400" dirty="0" err="1">
                <a:solidFill>
                  <a:srgbClr val="00B050"/>
                </a:solidFill>
              </a:rPr>
              <a:t>var</a:t>
            </a:r>
            <a:r>
              <a:rPr lang="en-US" altLang="ko-KR" sz="2400" dirty="0">
                <a:solidFill>
                  <a:srgbClr val="00B050"/>
                </a:solidFill>
              </a:rPr>
              <a:t>, unsigned </a:t>
            </a:r>
            <a:r>
              <a:rPr lang="en-US" altLang="ko-KR" sz="2400" dirty="0" err="1">
                <a:solidFill>
                  <a:srgbClr val="00B050"/>
                </a:solidFill>
              </a:rPr>
              <a:t>int</a:t>
            </a:r>
            <a:r>
              <a:rPr lang="en-US" altLang="ko-KR" sz="2400" dirty="0">
                <a:solidFill>
                  <a:srgbClr val="00B050"/>
                </a:solidFill>
              </a:rPr>
              <a:t> delta, </a:t>
            </a:r>
            <a:r>
              <a:rPr lang="en-US" altLang="ko-KR" sz="2400" dirty="0" err="1">
                <a:solidFill>
                  <a:srgbClr val="00B050"/>
                </a:solidFill>
              </a:rPr>
              <a:t>int</a:t>
            </a:r>
            <a:r>
              <a:rPr lang="en-US" altLang="ko-KR" sz="2400" dirty="0">
                <a:solidFill>
                  <a:srgbClr val="00B050"/>
                </a:solidFill>
              </a:rPr>
              <a:t> width=</a:t>
            </a:r>
            <a:r>
              <a:rPr lang="en-US" altLang="ko-KR" sz="2400" dirty="0" err="1">
                <a:solidFill>
                  <a:srgbClr val="00B050"/>
                </a:solidFill>
              </a:rPr>
              <a:t>warpSize</a:t>
            </a:r>
            <a:r>
              <a:rPr lang="en-US" altLang="ko-KR" sz="2400" dirty="0">
                <a:solidFill>
                  <a:srgbClr val="00B050"/>
                </a:solidFill>
              </a:rPr>
              <a:t>);</a:t>
            </a:r>
          </a:p>
          <a:p>
            <a:pPr marL="0" indent="0">
              <a:buNone/>
            </a:pPr>
            <a:r>
              <a:rPr lang="en-US" altLang="ko-KR" sz="2400" dirty="0"/>
              <a:t> __</a:t>
            </a:r>
            <a:r>
              <a:rPr lang="en-US" altLang="ko-KR" sz="2400" dirty="0" err="1"/>
              <a:t>shfl_up</a:t>
            </a:r>
            <a:r>
              <a:rPr lang="en-US" altLang="ko-KR" sz="2400" dirty="0"/>
              <a:t>(val,2); //shift the value to the right two lane</a:t>
            </a:r>
          </a:p>
          <a:p>
            <a:pPr marL="0" indent="0">
              <a:buNone/>
            </a:pPr>
            <a:endParaRPr lang="en-US" altLang="ko-KR" sz="2400" dirty="0"/>
          </a:p>
          <a:p>
            <a:pPr marL="0" indent="0">
              <a:buNone/>
            </a:pPr>
            <a:r>
              <a:rPr lang="en-US" altLang="ko-KR" sz="2400" dirty="0" err="1"/>
              <a:t>int</a:t>
            </a:r>
            <a:r>
              <a:rPr lang="en-US" altLang="ko-KR" sz="2400" dirty="0"/>
              <a:t> __</a:t>
            </a:r>
            <a:r>
              <a:rPr lang="en-US" altLang="ko-KR" sz="2400" dirty="0" err="1"/>
              <a:t>shfl_xor</a:t>
            </a:r>
            <a:r>
              <a:rPr lang="en-US" altLang="ko-KR" sz="2400" dirty="0"/>
              <a:t>(</a:t>
            </a:r>
            <a:r>
              <a:rPr lang="en-US" altLang="ko-KR" sz="2400" dirty="0" err="1"/>
              <a:t>int</a:t>
            </a:r>
            <a:r>
              <a:rPr lang="en-US" altLang="ko-KR" sz="2400" dirty="0"/>
              <a:t> </a:t>
            </a:r>
            <a:r>
              <a:rPr lang="en-US" altLang="ko-KR" sz="2400" dirty="0" err="1"/>
              <a:t>var</a:t>
            </a:r>
            <a:r>
              <a:rPr lang="en-US" altLang="ko-KR" sz="2400" dirty="0"/>
              <a:t>, </a:t>
            </a:r>
            <a:r>
              <a:rPr lang="en-US" altLang="ko-KR" sz="2400" dirty="0" err="1"/>
              <a:t>int</a:t>
            </a:r>
            <a:r>
              <a:rPr lang="en-US" altLang="ko-KR" sz="2400" dirty="0"/>
              <a:t> </a:t>
            </a:r>
            <a:r>
              <a:rPr lang="en-US" altLang="ko-KR" sz="2400" dirty="0" err="1"/>
              <a:t>laneMask</a:t>
            </a:r>
            <a:r>
              <a:rPr lang="en-US" altLang="ko-KR" sz="2400" dirty="0"/>
              <a:t>, </a:t>
            </a:r>
            <a:r>
              <a:rPr lang="en-US" altLang="ko-KR" sz="2400" dirty="0" err="1"/>
              <a:t>int</a:t>
            </a:r>
            <a:r>
              <a:rPr lang="en-US" altLang="ko-KR" sz="2400" dirty="0"/>
              <a:t> width=</a:t>
            </a:r>
            <a:r>
              <a:rPr lang="en-US" altLang="ko-KR" sz="2400" dirty="0" err="1"/>
              <a:t>warpSize</a:t>
            </a:r>
            <a:r>
              <a:rPr lang="en-US" altLang="ko-KR" sz="2400" dirty="0"/>
              <a:t>);</a:t>
            </a:r>
          </a:p>
          <a:p>
            <a:pPr marL="0" indent="0">
              <a:buNone/>
            </a:pPr>
            <a:r>
              <a:rPr lang="en-US" altLang="ko-KR" sz="2400" dirty="0"/>
              <a:t>/*It calculates a source lane index by performing a bitwise XOR of the caller’s lane index with lane mask.</a:t>
            </a:r>
          </a:p>
          <a:p>
            <a:pPr marL="0" indent="0">
              <a:buNone/>
            </a:pPr>
            <a:r>
              <a:rPr lang="en-US" altLang="ko-KR" sz="2400" dirty="0"/>
              <a:t> __</a:t>
            </a:r>
            <a:r>
              <a:rPr lang="en-US" altLang="ko-KR" sz="2400" dirty="0" err="1"/>
              <a:t>shfl_xor</a:t>
            </a:r>
            <a:r>
              <a:rPr lang="en-US" altLang="ko-KR" sz="2400" dirty="0"/>
              <a:t>(val,1); this instruction results in a butterfly exchange.</a:t>
            </a:r>
          </a:p>
          <a:p>
            <a:pPr marL="0" indent="0">
              <a:buNone/>
            </a:pPr>
            <a:endParaRPr lang="en-US" altLang="ko-KR" sz="2400" dirty="0"/>
          </a:p>
          <a:p>
            <a:pPr marL="0" indent="0">
              <a:buNone/>
            </a:pPr>
            <a:endParaRPr lang="en-US" altLang="ko-KR" sz="2400" dirty="0"/>
          </a:p>
          <a:p>
            <a:pPr marL="0" indent="0">
              <a:buNone/>
            </a:pPr>
            <a:endParaRPr lang="ko-KR" altLang="en-US" sz="2400" dirty="0"/>
          </a:p>
        </p:txBody>
      </p:sp>
    </p:spTree>
    <p:extLst>
      <p:ext uri="{BB962C8B-B14F-4D97-AF65-F5344CB8AC3E}">
        <p14:creationId xmlns:p14="http://schemas.microsoft.com/office/powerpoint/2010/main" val="386489365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sz="3200" dirty="0" err="1"/>
              <a:t>int</a:t>
            </a:r>
            <a:r>
              <a:rPr lang="en-US" altLang="ko-KR" sz="3200" dirty="0"/>
              <a:t> __</a:t>
            </a:r>
            <a:r>
              <a:rPr lang="en-US" altLang="ko-KR" sz="3200" dirty="0" err="1"/>
              <a:t>shfl_up</a:t>
            </a:r>
            <a:r>
              <a:rPr lang="en-US" altLang="ko-KR" sz="3200" dirty="0"/>
              <a:t>(), __</a:t>
            </a:r>
            <a:r>
              <a:rPr lang="en-US" altLang="ko-KR" sz="3200" dirty="0" err="1"/>
              <a:t>shfl_down</a:t>
            </a:r>
            <a:r>
              <a:rPr lang="en-US" altLang="ko-KR" sz="3200" dirty="0"/>
              <a:t>(), __</a:t>
            </a:r>
            <a:r>
              <a:rPr lang="en-US" altLang="ko-KR" sz="3200" dirty="0" err="1"/>
              <a:t>shfl_xor</a:t>
            </a:r>
            <a:endParaRPr lang="ko-KR" altLang="en-US" sz="3200" dirty="0"/>
          </a:p>
        </p:txBody>
      </p:sp>
      <p:pic>
        <p:nvPicPr>
          <p:cNvPr id="5" name="그림 4"/>
          <p:cNvPicPr>
            <a:picLocks noChangeAspect="1"/>
          </p:cNvPicPr>
          <p:nvPr/>
        </p:nvPicPr>
        <p:blipFill rotWithShape="1">
          <a:blip r:embed="rId2"/>
          <a:srcRect l="8263" t="44968" r="64962" b="32390"/>
          <a:stretch/>
        </p:blipFill>
        <p:spPr>
          <a:xfrm>
            <a:off x="1691680" y="1670034"/>
            <a:ext cx="5472608" cy="1448632"/>
          </a:xfrm>
          <a:prstGeom prst="rect">
            <a:avLst/>
          </a:prstGeom>
        </p:spPr>
      </p:pic>
      <p:pic>
        <p:nvPicPr>
          <p:cNvPr id="6" name="그림 5"/>
          <p:cNvPicPr>
            <a:picLocks noChangeAspect="1"/>
          </p:cNvPicPr>
          <p:nvPr/>
        </p:nvPicPr>
        <p:blipFill rotWithShape="1">
          <a:blip r:embed="rId3"/>
          <a:srcRect l="7875" t="47800" r="64562" b="29558"/>
          <a:stretch/>
        </p:blipFill>
        <p:spPr>
          <a:xfrm>
            <a:off x="1619672" y="3265094"/>
            <a:ext cx="5856066" cy="1505846"/>
          </a:xfrm>
          <a:prstGeom prst="rect">
            <a:avLst/>
          </a:prstGeom>
        </p:spPr>
      </p:pic>
      <p:pic>
        <p:nvPicPr>
          <p:cNvPr id="7" name="그림 6"/>
          <p:cNvPicPr>
            <a:picLocks noChangeAspect="1"/>
          </p:cNvPicPr>
          <p:nvPr/>
        </p:nvPicPr>
        <p:blipFill rotWithShape="1">
          <a:blip r:embed="rId4"/>
          <a:srcRect l="7384" t="50316" r="65841" b="24527"/>
          <a:stretch/>
        </p:blipFill>
        <p:spPr>
          <a:xfrm>
            <a:off x="1643090" y="5013176"/>
            <a:ext cx="5832648" cy="1715485"/>
          </a:xfrm>
          <a:prstGeom prst="rect">
            <a:avLst/>
          </a:prstGeom>
        </p:spPr>
      </p:pic>
    </p:spTree>
    <p:extLst>
      <p:ext uri="{BB962C8B-B14F-4D97-AF65-F5344CB8AC3E}">
        <p14:creationId xmlns:p14="http://schemas.microsoft.com/office/powerpoint/2010/main" val="209567601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sz="3600" dirty="0"/>
              <a:t>examples of using the warp shuffling</a:t>
            </a:r>
            <a:endParaRPr lang="ko-KR" altLang="en-US" sz="3600" dirty="0"/>
          </a:p>
        </p:txBody>
      </p:sp>
      <p:sp>
        <p:nvSpPr>
          <p:cNvPr id="3" name="내용 개체 틀 2"/>
          <p:cNvSpPr>
            <a:spLocks noGrp="1"/>
          </p:cNvSpPr>
          <p:nvPr>
            <p:ph idx="1"/>
          </p:nvPr>
        </p:nvSpPr>
        <p:spPr/>
        <p:txBody>
          <a:bodyPr/>
          <a:lstStyle/>
          <a:p>
            <a:r>
              <a:rPr lang="en-US" altLang="ko-KR" sz="2800" dirty="0"/>
              <a:t>Shuffle instruction can be applied to the three integer variable types:</a:t>
            </a:r>
          </a:p>
          <a:p>
            <a:pPr marL="0" indent="0">
              <a:buNone/>
            </a:pPr>
            <a:r>
              <a:rPr lang="en-US" altLang="ko-KR" sz="2800" dirty="0"/>
              <a:t>	Scalar variable,</a:t>
            </a:r>
          </a:p>
          <a:p>
            <a:pPr marL="0" indent="0">
              <a:buNone/>
            </a:pPr>
            <a:r>
              <a:rPr lang="en-US" altLang="ko-KR" sz="2800" dirty="0"/>
              <a:t>	Array,</a:t>
            </a:r>
          </a:p>
          <a:p>
            <a:pPr marL="0" indent="0">
              <a:buNone/>
            </a:pPr>
            <a:r>
              <a:rPr lang="en-US" altLang="ko-KR" sz="2800" dirty="0"/>
              <a:t>	Vector-typed variable.</a:t>
            </a:r>
          </a:p>
          <a:p>
            <a:pPr marL="0" indent="0">
              <a:buNone/>
            </a:pPr>
            <a:endParaRPr lang="ko-KR" altLang="en-US" sz="2800" dirty="0"/>
          </a:p>
        </p:txBody>
      </p:sp>
    </p:spTree>
    <p:extLst>
      <p:ext uri="{BB962C8B-B14F-4D97-AF65-F5344CB8AC3E}">
        <p14:creationId xmlns:p14="http://schemas.microsoft.com/office/powerpoint/2010/main" val="260286932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539552" y="40"/>
            <a:ext cx="8229600" cy="960438"/>
          </a:xfrm>
        </p:spPr>
        <p:txBody>
          <a:bodyPr/>
          <a:lstStyle/>
          <a:p>
            <a:r>
              <a:rPr lang="en-US" altLang="ko-KR" dirty="0"/>
              <a:t>Homework#3( </a:t>
            </a:r>
            <a:r>
              <a:rPr lang="en-US" altLang="ko-KR" dirty="0">
                <a:solidFill>
                  <a:srgbClr val="FF0000"/>
                </a:solidFill>
              </a:rPr>
              <a:t>Due: April 13 </a:t>
            </a:r>
            <a:r>
              <a:rPr lang="en-US" altLang="ko-KR" dirty="0"/>
              <a:t>)</a:t>
            </a:r>
            <a:endParaRPr lang="ko-KR" altLang="en-US" dirty="0"/>
          </a:p>
        </p:txBody>
      </p:sp>
      <p:sp>
        <p:nvSpPr>
          <p:cNvPr id="3" name="내용 개체 틀 2"/>
          <p:cNvSpPr>
            <a:spLocks noGrp="1"/>
          </p:cNvSpPr>
          <p:nvPr>
            <p:ph idx="1"/>
          </p:nvPr>
        </p:nvSpPr>
        <p:spPr>
          <a:xfrm>
            <a:off x="179512" y="737320"/>
            <a:ext cx="9433048" cy="6120680"/>
          </a:xfrm>
        </p:spPr>
        <p:txBody>
          <a:bodyPr/>
          <a:lstStyle/>
          <a:p>
            <a:pPr marL="0" indent="0">
              <a:buNone/>
            </a:pPr>
            <a:r>
              <a:rPr lang="en-US" altLang="ko-KR" sz="2000" b="1" dirty="0"/>
              <a:t>The square matrices A,B and C have following relation:</a:t>
            </a:r>
          </a:p>
          <a:p>
            <a:pPr marL="0" indent="0">
              <a:buNone/>
            </a:pPr>
            <a:r>
              <a:rPr lang="en-US" altLang="ko-KR" sz="2000" b="1" dirty="0"/>
              <a:t> C=A x B, where the column size is NY and row size is NX( in his case NX=NY).</a:t>
            </a:r>
          </a:p>
          <a:p>
            <a:pPr marL="0" indent="0">
              <a:buNone/>
            </a:pPr>
            <a:r>
              <a:rPr lang="en-US" altLang="ko-KR" sz="2000" b="1" dirty="0"/>
              <a:t>The matrix multiplication in C is given below:</a:t>
            </a:r>
          </a:p>
          <a:p>
            <a:pPr marL="0" indent="0">
              <a:buNone/>
            </a:pPr>
            <a:endParaRPr lang="en-US" altLang="ko-KR" sz="2000" b="1" dirty="0"/>
          </a:p>
          <a:p>
            <a:pPr marL="0" indent="0">
              <a:buNone/>
            </a:pPr>
            <a:r>
              <a:rPr lang="en-US" altLang="ko-KR" sz="2000" b="1" dirty="0"/>
              <a:t> void </a:t>
            </a:r>
            <a:r>
              <a:rPr lang="en-US" altLang="ko-KR" sz="2000" b="1" dirty="0" err="1"/>
              <a:t>matricMul</a:t>
            </a:r>
            <a:r>
              <a:rPr lang="en-US" altLang="ko-KR" sz="2000" b="1" dirty="0"/>
              <a:t>( </a:t>
            </a:r>
            <a:r>
              <a:rPr lang="en-US" altLang="ko-KR" sz="2000" b="1" dirty="0" err="1"/>
              <a:t>int</a:t>
            </a:r>
            <a:r>
              <a:rPr lang="en-US" altLang="ko-KR" sz="2000" b="1" dirty="0"/>
              <a:t> *A, </a:t>
            </a:r>
            <a:r>
              <a:rPr lang="en-US" altLang="ko-KR" sz="2000" b="1" dirty="0" err="1"/>
              <a:t>int</a:t>
            </a:r>
            <a:r>
              <a:rPr lang="en-US" altLang="ko-KR" sz="2000" b="1" dirty="0"/>
              <a:t> *B, </a:t>
            </a:r>
            <a:r>
              <a:rPr lang="en-US" altLang="ko-KR" sz="2000" b="1" dirty="0" err="1"/>
              <a:t>int</a:t>
            </a:r>
            <a:r>
              <a:rPr lang="en-US" altLang="ko-KR" sz="2000" b="1" dirty="0"/>
              <a:t> *C, </a:t>
            </a:r>
            <a:r>
              <a:rPr lang="en-US" altLang="ko-KR" sz="2000" b="1" dirty="0" err="1"/>
              <a:t>int</a:t>
            </a:r>
            <a:r>
              <a:rPr lang="en-US" altLang="ko-KR" sz="2000" b="1" dirty="0"/>
              <a:t> size){</a:t>
            </a:r>
          </a:p>
          <a:p>
            <a:pPr marL="0" indent="0">
              <a:buNone/>
            </a:pPr>
            <a:r>
              <a:rPr lang="en-US" altLang="ko-KR" sz="2000" b="1" dirty="0"/>
              <a:t>	for(</a:t>
            </a:r>
            <a:r>
              <a:rPr lang="en-US" altLang="ko-KR" sz="2000" b="1" dirty="0" err="1"/>
              <a:t>int</a:t>
            </a:r>
            <a:r>
              <a:rPr lang="en-US" altLang="ko-KR" sz="2000" b="1" dirty="0"/>
              <a:t> col=0; col &lt;size; col++){</a:t>
            </a:r>
          </a:p>
          <a:p>
            <a:pPr marL="0" indent="0">
              <a:buNone/>
            </a:pPr>
            <a:r>
              <a:rPr lang="en-US" altLang="ko-KR" sz="2000" b="1" dirty="0"/>
              <a:t>		for(</a:t>
            </a:r>
            <a:r>
              <a:rPr lang="en-US" altLang="ko-KR" sz="2000" b="1" dirty="0" err="1"/>
              <a:t>int</a:t>
            </a:r>
            <a:r>
              <a:rPr lang="en-US" altLang="ko-KR" sz="2000" b="1" dirty="0"/>
              <a:t> row=0; row &lt;size; row++){</a:t>
            </a:r>
          </a:p>
          <a:p>
            <a:pPr marL="0" indent="0">
              <a:buNone/>
            </a:pPr>
            <a:r>
              <a:rPr lang="en-US" altLang="ko-KR" sz="2000" b="1" dirty="0"/>
              <a:t>			</a:t>
            </a:r>
            <a:r>
              <a:rPr lang="en-US" altLang="ko-KR" sz="2000" b="1" dirty="0" err="1"/>
              <a:t>int</a:t>
            </a:r>
            <a:r>
              <a:rPr lang="en-US" altLang="ko-KR" sz="2000" b="1" dirty="0"/>
              <a:t> </a:t>
            </a:r>
            <a:r>
              <a:rPr lang="en-US" altLang="ko-KR" sz="2000" b="1" dirty="0" err="1"/>
              <a:t>outidx</a:t>
            </a:r>
            <a:r>
              <a:rPr lang="en-US" altLang="ko-KR" sz="2000" b="1" dirty="0"/>
              <a:t>=col*size +row;</a:t>
            </a:r>
          </a:p>
          <a:p>
            <a:pPr marL="0" indent="0">
              <a:buNone/>
            </a:pPr>
            <a:r>
              <a:rPr lang="en-US" altLang="ko-KR" sz="2000" b="1" dirty="0"/>
              <a:t>			for( </a:t>
            </a:r>
            <a:r>
              <a:rPr lang="en-US" altLang="ko-KR" sz="2000" b="1" dirty="0" err="1"/>
              <a:t>int</a:t>
            </a:r>
            <a:r>
              <a:rPr lang="en-US" altLang="ko-KR" sz="2000" b="1" dirty="0"/>
              <a:t> </a:t>
            </a:r>
            <a:r>
              <a:rPr lang="en-US" altLang="ko-KR" sz="2000" b="1" dirty="0" err="1"/>
              <a:t>idx</a:t>
            </a:r>
            <a:r>
              <a:rPr lang="en-US" altLang="ko-KR" sz="2000" b="1" dirty="0"/>
              <a:t>=0; </a:t>
            </a:r>
            <a:r>
              <a:rPr lang="en-US" altLang="ko-KR" sz="2000" b="1" dirty="0" err="1"/>
              <a:t>idx</a:t>
            </a:r>
            <a:r>
              <a:rPr lang="en-US" altLang="ko-KR" sz="2000" b="1" dirty="0"/>
              <a:t> &lt; size; </a:t>
            </a:r>
            <a:r>
              <a:rPr lang="en-US" altLang="ko-KR" sz="2000" b="1" dirty="0" err="1"/>
              <a:t>idx</a:t>
            </a:r>
            <a:r>
              <a:rPr lang="en-US" altLang="ko-KR" sz="2000" b="1" dirty="0"/>
              <a:t>++){</a:t>
            </a:r>
          </a:p>
          <a:p>
            <a:pPr marL="0" indent="0">
              <a:buNone/>
            </a:pPr>
            <a:r>
              <a:rPr lang="en-US" altLang="ko-KR" sz="2000" b="1" dirty="0"/>
              <a:t>				C[</a:t>
            </a:r>
            <a:r>
              <a:rPr lang="en-US" altLang="ko-KR" sz="2000" b="1" dirty="0" err="1"/>
              <a:t>outidx</a:t>
            </a:r>
            <a:r>
              <a:rPr lang="en-US" altLang="ko-KR" sz="2000" b="1" dirty="0"/>
              <a:t>] +=A[col*</a:t>
            </a:r>
            <a:r>
              <a:rPr lang="en-US" altLang="ko-KR" sz="2000" b="1" dirty="0" err="1"/>
              <a:t>size+idx</a:t>
            </a:r>
            <a:r>
              <a:rPr lang="en-US" altLang="ko-KR" sz="2000" b="1" dirty="0"/>
              <a:t>]*B[</a:t>
            </a:r>
            <a:r>
              <a:rPr lang="en-US" altLang="ko-KR" sz="2000" b="1" dirty="0" err="1"/>
              <a:t>idx</a:t>
            </a:r>
            <a:r>
              <a:rPr lang="en-US" altLang="ko-KR" sz="2000" b="1" dirty="0"/>
              <a:t>*</a:t>
            </a:r>
            <a:r>
              <a:rPr lang="en-US" altLang="ko-KR" sz="2000" b="1" dirty="0" err="1"/>
              <a:t>size+row</a:t>
            </a:r>
            <a:r>
              <a:rPr lang="en-US" altLang="ko-KR" sz="2000" b="1" dirty="0"/>
              <a:t>];}</a:t>
            </a:r>
          </a:p>
          <a:p>
            <a:pPr marL="0" indent="0">
              <a:buNone/>
            </a:pPr>
            <a:r>
              <a:rPr lang="en-US" altLang="ko-KR" sz="2000" b="1" dirty="0"/>
              <a:t>		}</a:t>
            </a:r>
          </a:p>
          <a:p>
            <a:pPr marL="0" indent="0">
              <a:buNone/>
            </a:pPr>
            <a:r>
              <a:rPr lang="en-US" altLang="ko-KR" sz="2000" b="1" dirty="0"/>
              <a:t>	}		</a:t>
            </a:r>
          </a:p>
          <a:p>
            <a:pPr marL="0" indent="0">
              <a:buNone/>
            </a:pPr>
            <a:r>
              <a:rPr lang="en-US" altLang="ko-KR" sz="1800" b="1" dirty="0"/>
              <a:t> }</a:t>
            </a:r>
          </a:p>
          <a:p>
            <a:pPr marL="0" indent="0">
              <a:buNone/>
            </a:pPr>
            <a:r>
              <a:rPr lang="en-US" altLang="ko-KR" sz="1800" b="1" dirty="0"/>
              <a:t> </a:t>
            </a:r>
          </a:p>
          <a:p>
            <a:pPr marL="0" indent="0">
              <a:buNone/>
            </a:pPr>
            <a:r>
              <a:rPr lang="en-US" altLang="ko-KR" sz="1800" b="1" dirty="0"/>
              <a:t>Remark: A,B,C are square matrices represented in 1D row-major linear address memory.</a:t>
            </a:r>
          </a:p>
          <a:p>
            <a:pPr marL="0" indent="0">
              <a:buNone/>
            </a:pPr>
            <a:endParaRPr lang="en-US" altLang="ko-KR" b="1" dirty="0"/>
          </a:p>
        </p:txBody>
      </p:sp>
    </p:spTree>
    <p:extLst>
      <p:ext uri="{BB962C8B-B14F-4D97-AF65-F5344CB8AC3E}">
        <p14:creationId xmlns:p14="http://schemas.microsoft.com/office/powerpoint/2010/main" val="378867897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67544" y="-243408"/>
            <a:ext cx="8229600" cy="960438"/>
          </a:xfrm>
        </p:spPr>
        <p:txBody>
          <a:bodyPr/>
          <a:lstStyle/>
          <a:p>
            <a:r>
              <a:rPr lang="en-US" altLang="ko-KR" dirty="0"/>
              <a:t>Matrix </a:t>
            </a:r>
            <a:r>
              <a:rPr lang="en-US" altLang="ko-KR" dirty="0" err="1"/>
              <a:t>Multilication</a:t>
            </a:r>
            <a:endParaRPr lang="ko-KR" altLang="en-US" dirty="0"/>
          </a:p>
        </p:txBody>
      </p:sp>
      <p:sp>
        <p:nvSpPr>
          <p:cNvPr id="3" name="내용 개체 틀 2"/>
          <p:cNvSpPr>
            <a:spLocks noGrp="1"/>
          </p:cNvSpPr>
          <p:nvPr>
            <p:ph idx="1"/>
          </p:nvPr>
        </p:nvSpPr>
        <p:spPr>
          <a:xfrm>
            <a:off x="467544" y="548680"/>
            <a:ext cx="8229600" cy="6048672"/>
          </a:xfrm>
        </p:spPr>
        <p:txBody>
          <a:bodyPr/>
          <a:lstStyle/>
          <a:p>
            <a:pPr marL="0" indent="0">
              <a:buNone/>
            </a:pPr>
            <a:r>
              <a:rPr lang="en-US" altLang="ko-KR" sz="2000" b="1" dirty="0"/>
              <a:t>Problem 1:</a:t>
            </a:r>
          </a:p>
          <a:p>
            <a:pPr marL="0" indent="0">
              <a:buNone/>
            </a:pPr>
            <a:r>
              <a:rPr lang="en-US" altLang="ko-KR" sz="2000" b="1" dirty="0"/>
              <a:t>Make your CUDA  program that uses only global memory on 2D grid and 2D blocks where:</a:t>
            </a:r>
          </a:p>
          <a:p>
            <a:pPr marL="0" indent="0">
              <a:buNone/>
            </a:pPr>
            <a:r>
              <a:rPr lang="en-US" altLang="ko-KR" sz="2000" b="1" dirty="0"/>
              <a:t>	</a:t>
            </a:r>
            <a:r>
              <a:rPr lang="en-US" altLang="ko-KR" sz="2000" b="1" dirty="0" err="1"/>
              <a:t>int</a:t>
            </a:r>
            <a:r>
              <a:rPr lang="en-US" altLang="ko-KR" sz="2000" b="1" dirty="0"/>
              <a:t> </a:t>
            </a:r>
            <a:r>
              <a:rPr lang="en-US" altLang="ko-KR" sz="2000" b="1" dirty="0" err="1"/>
              <a:t>nx</a:t>
            </a:r>
            <a:r>
              <a:rPr lang="en-US" altLang="ko-KR" sz="2000" b="1" dirty="0"/>
              <a:t>=15000;</a:t>
            </a:r>
          </a:p>
          <a:p>
            <a:pPr marL="0" indent="0">
              <a:buNone/>
            </a:pPr>
            <a:r>
              <a:rPr lang="en-US" altLang="ko-KR" sz="2000" b="1" dirty="0"/>
              <a:t>	</a:t>
            </a:r>
            <a:r>
              <a:rPr lang="en-US" altLang="ko-KR" sz="2000" b="1" dirty="0" err="1"/>
              <a:t>int</a:t>
            </a:r>
            <a:r>
              <a:rPr lang="en-US" altLang="ko-KR" sz="2000" b="1" dirty="0"/>
              <a:t> </a:t>
            </a:r>
            <a:r>
              <a:rPr lang="en-US" altLang="ko-KR" sz="2000" b="1" dirty="0" err="1"/>
              <a:t>ny</a:t>
            </a:r>
            <a:r>
              <a:rPr lang="en-US" altLang="ko-KR" sz="2000" b="1" dirty="0"/>
              <a:t>=15000;</a:t>
            </a:r>
          </a:p>
          <a:p>
            <a:pPr marL="0" indent="0">
              <a:buNone/>
            </a:pPr>
            <a:r>
              <a:rPr lang="en-US" altLang="ko-KR" sz="2000" b="1" dirty="0"/>
              <a:t>	</a:t>
            </a:r>
            <a:r>
              <a:rPr lang="en-US" altLang="ko-KR" sz="2000" b="1" dirty="0" err="1"/>
              <a:t>int</a:t>
            </a:r>
            <a:r>
              <a:rPr lang="en-US" altLang="ko-KR" sz="2000" b="1" dirty="0"/>
              <a:t> </a:t>
            </a:r>
            <a:r>
              <a:rPr lang="en-US" altLang="ko-KR" sz="2000" b="1" dirty="0" err="1"/>
              <a:t>dimx</a:t>
            </a:r>
            <a:r>
              <a:rPr lang="en-US" altLang="ko-KR" sz="2000" b="1" dirty="0"/>
              <a:t>=32;</a:t>
            </a:r>
          </a:p>
          <a:p>
            <a:pPr marL="0" indent="0">
              <a:buNone/>
            </a:pPr>
            <a:r>
              <a:rPr lang="en-US" altLang="ko-KR" sz="2000" b="1" dirty="0"/>
              <a:t>	</a:t>
            </a:r>
            <a:r>
              <a:rPr lang="en-US" altLang="ko-KR" sz="2000" b="1" dirty="0" err="1"/>
              <a:t>int</a:t>
            </a:r>
            <a:r>
              <a:rPr lang="en-US" altLang="ko-KR" sz="2000" b="1" dirty="0"/>
              <a:t> </a:t>
            </a:r>
            <a:r>
              <a:rPr lang="en-US" altLang="ko-KR" sz="2000" b="1" dirty="0" err="1"/>
              <a:t>dimy</a:t>
            </a:r>
            <a:r>
              <a:rPr lang="en-US" altLang="ko-KR" sz="2000" b="1" dirty="0"/>
              <a:t>=32;</a:t>
            </a:r>
          </a:p>
          <a:p>
            <a:pPr marL="0" indent="0">
              <a:buNone/>
            </a:pPr>
            <a:r>
              <a:rPr lang="en-US" altLang="ko-KR" sz="2000" b="1" dirty="0"/>
              <a:t>	 dim3 block(</a:t>
            </a:r>
            <a:r>
              <a:rPr lang="en-US" altLang="ko-KR" sz="2000" b="1" dirty="0" err="1"/>
              <a:t>dimx,dimy</a:t>
            </a:r>
            <a:r>
              <a:rPr lang="en-US" altLang="ko-KR" sz="2000" b="1" dirty="0"/>
              <a:t>); //block dimension (32,32)</a:t>
            </a:r>
          </a:p>
          <a:p>
            <a:pPr marL="0" indent="0">
              <a:buNone/>
            </a:pPr>
            <a:r>
              <a:rPr lang="en-US" altLang="ko-KR" sz="2000" b="1" dirty="0"/>
              <a:t>	dim3 grid((</a:t>
            </a:r>
            <a:r>
              <a:rPr lang="en-US" altLang="ko-KR" sz="2000" b="1" dirty="0" err="1"/>
              <a:t>nx</a:t>
            </a:r>
            <a:r>
              <a:rPr lang="en-US" altLang="ko-KR" sz="2000" b="1" dirty="0"/>
              <a:t> + block.x-1)/</a:t>
            </a:r>
            <a:r>
              <a:rPr lang="en-US" altLang="ko-KR" sz="2000" b="1" dirty="0" err="1"/>
              <a:t>block.x</a:t>
            </a:r>
            <a:r>
              <a:rPr lang="en-US" altLang="ko-KR" sz="2000" b="1" dirty="0"/>
              <a:t>, (ny+block.y-1)/</a:t>
            </a:r>
            <a:r>
              <a:rPr lang="en-US" altLang="ko-KR" sz="2000" b="1" dirty="0" err="1"/>
              <a:t>block.y</a:t>
            </a:r>
            <a:r>
              <a:rPr lang="en-US" altLang="ko-KR" sz="2000" b="1" dirty="0"/>
              <a:t>);</a:t>
            </a:r>
          </a:p>
          <a:p>
            <a:pPr marL="0" indent="0">
              <a:buNone/>
            </a:pPr>
            <a:r>
              <a:rPr lang="en-US" altLang="ko-KR" sz="2000" b="1" dirty="0"/>
              <a:t>	Generate the matrix A and B treating them as </a:t>
            </a:r>
            <a:r>
              <a:rPr lang="en-US" altLang="ko-KR" sz="2000" b="1" dirty="0" err="1"/>
              <a:t>linerar</a:t>
            </a:r>
            <a:r>
              <a:rPr lang="en-US" altLang="ko-KR" sz="2000" b="1" dirty="0"/>
              <a:t> array:</a:t>
            </a:r>
          </a:p>
          <a:p>
            <a:pPr marL="0" indent="0">
              <a:buNone/>
            </a:pPr>
            <a:r>
              <a:rPr lang="en-US" altLang="ko-KR" sz="2000" b="1" dirty="0"/>
              <a:t>//Data input</a:t>
            </a:r>
            <a:endParaRPr lang="ko-KR" altLang="en-US" sz="2000" b="1" dirty="0"/>
          </a:p>
          <a:p>
            <a:pPr marL="0" indent="0">
              <a:buNone/>
            </a:pPr>
            <a:r>
              <a:rPr lang="nn-NO" altLang="ko-KR" sz="2000" b="1" dirty="0"/>
              <a:t>for( int i = 0; i &lt; size; i++)</a:t>
            </a:r>
            <a:r>
              <a:rPr lang="en-US" altLang="ko-KR" sz="2000" b="1" dirty="0"/>
              <a:t>{</a:t>
            </a:r>
          </a:p>
          <a:p>
            <a:pPr marL="0" indent="0">
              <a:buNone/>
            </a:pPr>
            <a:r>
              <a:rPr lang="en-US" altLang="ko-KR" sz="2000" b="1" dirty="0"/>
              <a:t>	A[i] = i %1000; //input</a:t>
            </a:r>
          </a:p>
          <a:p>
            <a:pPr marL="0" indent="0">
              <a:buNone/>
            </a:pPr>
            <a:r>
              <a:rPr lang="en-US" altLang="ko-KR" sz="2000" b="1" dirty="0"/>
              <a:t>	B[i] =  i %1000; // input</a:t>
            </a:r>
          </a:p>
          <a:p>
            <a:pPr marL="0" indent="0">
              <a:buNone/>
            </a:pPr>
            <a:r>
              <a:rPr lang="en-US" altLang="ko-KR" sz="2000" b="1" dirty="0"/>
              <a:t>	C[i] = 0;//output   }</a:t>
            </a:r>
          </a:p>
          <a:p>
            <a:pPr marL="0" indent="0">
              <a:buNone/>
            </a:pPr>
            <a:endParaRPr lang="ko-KR" altLang="en-US" sz="2000" dirty="0"/>
          </a:p>
        </p:txBody>
      </p:sp>
    </p:spTree>
    <p:extLst>
      <p:ext uri="{BB962C8B-B14F-4D97-AF65-F5344CB8AC3E}">
        <p14:creationId xmlns:p14="http://schemas.microsoft.com/office/powerpoint/2010/main" val="35509478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67544" y="476672"/>
            <a:ext cx="8229600" cy="960438"/>
          </a:xfrm>
        </p:spPr>
        <p:txBody>
          <a:bodyPr/>
          <a:lstStyle/>
          <a:p>
            <a:r>
              <a:rPr lang="en-US" altLang="ko-KR" dirty="0"/>
              <a:t>Transaction</a:t>
            </a:r>
            <a:endParaRPr lang="ko-KR" altLang="en-US" dirty="0"/>
          </a:p>
        </p:txBody>
      </p:sp>
      <p:sp>
        <p:nvSpPr>
          <p:cNvPr id="3" name="내용 개체 틀 2"/>
          <p:cNvSpPr>
            <a:spLocks noGrp="1"/>
          </p:cNvSpPr>
          <p:nvPr>
            <p:ph idx="1"/>
          </p:nvPr>
        </p:nvSpPr>
        <p:spPr>
          <a:xfrm>
            <a:off x="457200" y="1600201"/>
            <a:ext cx="8219256" cy="4493096"/>
          </a:xfrm>
        </p:spPr>
        <p:txBody>
          <a:bodyPr/>
          <a:lstStyle/>
          <a:p>
            <a:r>
              <a:rPr lang="en-US" altLang="ko-KR" sz="2400" dirty="0"/>
              <a:t>Transaction processing: a processing that is divided into individual,  indivisible operations.</a:t>
            </a:r>
          </a:p>
          <a:p>
            <a:r>
              <a:rPr lang="en-US" altLang="ko-KR" sz="2400" dirty="0"/>
              <a:t>Transaction processing:</a:t>
            </a:r>
          </a:p>
          <a:p>
            <a:pPr lvl="1"/>
            <a:r>
              <a:rPr lang="en-US" altLang="ko-KR" sz="2000" dirty="0"/>
              <a:t>BEGIN_TRANACTION</a:t>
            </a:r>
          </a:p>
          <a:p>
            <a:pPr marL="457200" lvl="1" indent="0">
              <a:buNone/>
            </a:pPr>
            <a:r>
              <a:rPr lang="en-US" altLang="ko-KR" sz="2000" dirty="0"/>
              <a:t>    	reserve Seoul-Tokyo;</a:t>
            </a:r>
          </a:p>
          <a:p>
            <a:pPr marL="457200" lvl="1" indent="0">
              <a:buNone/>
            </a:pPr>
            <a:r>
              <a:rPr lang="en-US" altLang="ko-KR" sz="2000" dirty="0"/>
              <a:t>	reserve Tokyo-Rio;</a:t>
            </a:r>
          </a:p>
          <a:p>
            <a:pPr marL="457200" lvl="1" indent="0">
              <a:buNone/>
            </a:pPr>
            <a:r>
              <a:rPr lang="en-US" altLang="ko-KR" sz="2000" dirty="0"/>
              <a:t> 	reserve Rio-</a:t>
            </a:r>
            <a:r>
              <a:rPr lang="en-US" altLang="ko-KR" sz="2000" dirty="0" err="1"/>
              <a:t>Bouenos</a:t>
            </a:r>
            <a:r>
              <a:rPr lang="en-US" altLang="ko-KR" sz="2000" dirty="0"/>
              <a:t>;</a:t>
            </a:r>
          </a:p>
          <a:p>
            <a:pPr marL="457200" lvl="1" indent="0">
              <a:buNone/>
            </a:pPr>
            <a:r>
              <a:rPr lang="en-US" altLang="ko-KR" sz="2000" dirty="0"/>
              <a:t>   END_TRANSACTION</a:t>
            </a:r>
            <a:endParaRPr lang="ko-KR" altLang="en-US" sz="2000" dirty="0"/>
          </a:p>
        </p:txBody>
      </p:sp>
      <p:sp>
        <p:nvSpPr>
          <p:cNvPr id="5" name="TextBox 4"/>
          <p:cNvSpPr txBox="1"/>
          <p:nvPr/>
        </p:nvSpPr>
        <p:spPr>
          <a:xfrm>
            <a:off x="3635896" y="2951705"/>
            <a:ext cx="5616624" cy="1631216"/>
          </a:xfrm>
          <a:prstGeom prst="rect">
            <a:avLst/>
          </a:prstGeom>
          <a:noFill/>
        </p:spPr>
        <p:txBody>
          <a:bodyPr wrap="square" rtlCol="0">
            <a:spAutoFit/>
          </a:bodyPr>
          <a:lstStyle/>
          <a:p>
            <a:pPr lvl="1"/>
            <a:r>
              <a:rPr lang="en-US" altLang="ko-KR" sz="2000" dirty="0"/>
              <a:t>BEGIN_TRANACTION</a:t>
            </a:r>
          </a:p>
          <a:p>
            <a:pPr lvl="1"/>
            <a:r>
              <a:rPr lang="en-US" altLang="ko-KR" sz="2000" dirty="0"/>
              <a:t>    	reserve Seoul-Tokyo;</a:t>
            </a:r>
          </a:p>
          <a:p>
            <a:pPr lvl="1"/>
            <a:r>
              <a:rPr lang="en-US" altLang="ko-KR" sz="2000" dirty="0"/>
              <a:t>	reserve Tokyo-Rio;</a:t>
            </a:r>
          </a:p>
          <a:p>
            <a:pPr lvl="1"/>
            <a:r>
              <a:rPr lang="en-US" altLang="ko-KR" sz="2000" dirty="0"/>
              <a:t> 	reserve Rio-</a:t>
            </a:r>
            <a:r>
              <a:rPr lang="en-US" altLang="ko-KR" sz="2000" dirty="0" err="1"/>
              <a:t>Bouenos</a:t>
            </a:r>
            <a:r>
              <a:rPr lang="en-US" altLang="ko-KR" sz="2000" dirty="0"/>
              <a:t>: </a:t>
            </a:r>
            <a:r>
              <a:rPr lang="en-US" altLang="ko-KR" sz="2000" dirty="0" err="1">
                <a:solidFill>
                  <a:srgbClr val="FF0000"/>
                </a:solidFill>
              </a:rPr>
              <a:t>NotAvailable</a:t>
            </a:r>
            <a:r>
              <a:rPr lang="en-US" altLang="ko-KR" sz="2000" dirty="0"/>
              <a:t>;</a:t>
            </a:r>
          </a:p>
          <a:p>
            <a:pPr lvl="1"/>
            <a:r>
              <a:rPr lang="en-US" altLang="ko-KR" sz="2000" dirty="0"/>
              <a:t>      =&gt; </a:t>
            </a:r>
            <a:r>
              <a:rPr lang="en-US" altLang="ko-KR" sz="2000" dirty="0">
                <a:solidFill>
                  <a:srgbClr val="FF0000"/>
                </a:solidFill>
              </a:rPr>
              <a:t>ABORT_TRANSACTION;</a:t>
            </a:r>
            <a:endParaRPr lang="ko-KR" altLang="en-US" sz="2000" dirty="0">
              <a:solidFill>
                <a:srgbClr val="FF0000"/>
              </a:solidFill>
            </a:endParaRPr>
          </a:p>
        </p:txBody>
      </p:sp>
    </p:spTree>
    <p:extLst>
      <p:ext uri="{BB962C8B-B14F-4D97-AF65-F5344CB8AC3E}">
        <p14:creationId xmlns:p14="http://schemas.microsoft.com/office/powerpoint/2010/main" val="374958512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Matrix Multiplication</a:t>
            </a:r>
            <a:endParaRPr lang="ko-KR" altLang="en-US" dirty="0"/>
          </a:p>
        </p:txBody>
      </p:sp>
      <p:sp>
        <p:nvSpPr>
          <p:cNvPr id="3" name="내용 개체 틀 2"/>
          <p:cNvSpPr>
            <a:spLocks noGrp="1"/>
          </p:cNvSpPr>
          <p:nvPr>
            <p:ph idx="1"/>
          </p:nvPr>
        </p:nvSpPr>
        <p:spPr>
          <a:xfrm>
            <a:off x="467544" y="1268760"/>
            <a:ext cx="8229600" cy="5688632"/>
          </a:xfrm>
        </p:spPr>
        <p:txBody>
          <a:bodyPr/>
          <a:lstStyle/>
          <a:p>
            <a:pPr marL="0" indent="0">
              <a:buNone/>
            </a:pPr>
            <a:r>
              <a:rPr lang="en-US" altLang="ko-KR" sz="2000" b="1" dirty="0"/>
              <a:t>Problem 2: Find out optimal block and grid size. Explain the reason.</a:t>
            </a:r>
          </a:p>
          <a:p>
            <a:pPr marL="0" indent="0">
              <a:buNone/>
            </a:pPr>
            <a:endParaRPr lang="en-US" altLang="ko-KR" sz="2000" b="1" dirty="0"/>
          </a:p>
          <a:p>
            <a:pPr marL="0" indent="0">
              <a:buNone/>
            </a:pPr>
            <a:r>
              <a:rPr lang="en-US" altLang="ko-KR" sz="2000" b="1" dirty="0"/>
              <a:t>Problem 3:  Make your CUDA program with global and shared memory.</a:t>
            </a:r>
          </a:p>
          <a:p>
            <a:pPr marL="0" indent="0">
              <a:buNone/>
            </a:pPr>
            <a:r>
              <a:rPr lang="en-US" altLang="ko-KR" sz="2000" b="1" dirty="0"/>
              <a:t>Compare and analyze your result with Problem 2. </a:t>
            </a:r>
          </a:p>
          <a:p>
            <a:pPr marL="0" indent="0">
              <a:buNone/>
            </a:pPr>
            <a:endParaRPr lang="en-US" altLang="ko-KR" sz="2000" b="1" dirty="0"/>
          </a:p>
          <a:p>
            <a:pPr marL="0" indent="0">
              <a:buNone/>
            </a:pPr>
            <a:r>
              <a:rPr lang="en-US" altLang="ko-KR" sz="2000" b="1" dirty="0"/>
              <a:t>Problem 4: Make your program of the Problem 3 removing all explicit memory copies between the host and the device and use the unified memory. Refer to the source code ‘sumMatrixGPUMaanaged.cu’ at Chap.4.</a:t>
            </a:r>
          </a:p>
          <a:p>
            <a:pPr marL="0" indent="0">
              <a:buNone/>
            </a:pPr>
            <a:r>
              <a:rPr lang="en-US" altLang="ko-KR" sz="2000" b="1" dirty="0"/>
              <a:t>Explain the advantages and disadvantages of the usage of the unified memory</a:t>
            </a:r>
          </a:p>
          <a:p>
            <a:pPr marL="0" indent="0">
              <a:buNone/>
            </a:pPr>
            <a:endParaRPr lang="en-US" altLang="ko-KR" sz="2000" b="1" dirty="0"/>
          </a:p>
          <a:p>
            <a:pPr marL="0" indent="0">
              <a:buNone/>
            </a:pPr>
            <a:r>
              <a:rPr lang="en-US" altLang="ko-KR" sz="2000" b="1" dirty="0"/>
              <a:t> *At the host program, you have to implement the matrix multiplication code in C and compare the result from the device. If the result is same, your CUDA program is correct. You have to show the captured screen at your report.</a:t>
            </a:r>
          </a:p>
          <a:p>
            <a:pPr marL="0" indent="0">
              <a:buNone/>
            </a:pPr>
            <a:r>
              <a:rPr lang="en-US" altLang="ko-KR" sz="2000" b="1" dirty="0"/>
              <a:t>* Use visual profiler as much as possible to show your result.</a:t>
            </a:r>
            <a:endParaRPr lang="ko-KR" altLang="en-US" sz="2000" b="1" dirty="0"/>
          </a:p>
        </p:txBody>
      </p:sp>
    </p:spTree>
    <p:extLst>
      <p:ext uri="{BB962C8B-B14F-4D97-AF65-F5344CB8AC3E}">
        <p14:creationId xmlns:p14="http://schemas.microsoft.com/office/powerpoint/2010/main" val="257117488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Presentation Schedule on April 13</a:t>
            </a:r>
            <a:endParaRPr lang="ko-KR" altLang="en-US" dirty="0"/>
          </a:p>
        </p:txBody>
      </p:sp>
      <p:sp>
        <p:nvSpPr>
          <p:cNvPr id="3" name="내용 개체 틀 2"/>
          <p:cNvSpPr>
            <a:spLocks noGrp="1"/>
          </p:cNvSpPr>
          <p:nvPr>
            <p:ph idx="1"/>
          </p:nvPr>
        </p:nvSpPr>
        <p:spPr/>
        <p:txBody>
          <a:bodyPr/>
          <a:lstStyle/>
          <a:p>
            <a:r>
              <a:rPr lang="en-US" altLang="ko-KR" dirty="0"/>
              <a:t>Mr. </a:t>
            </a:r>
            <a:r>
              <a:rPr lang="ko-KR" altLang="en-US" dirty="0"/>
              <a:t>한승열</a:t>
            </a:r>
            <a:endParaRPr lang="en-US" altLang="ko-KR" dirty="0"/>
          </a:p>
          <a:p>
            <a:endParaRPr lang="en-US" altLang="ko-KR" dirty="0"/>
          </a:p>
          <a:p>
            <a:pPr marL="0" indent="0">
              <a:buNone/>
            </a:pPr>
            <a:endParaRPr lang="en-US" altLang="ko-KR" dirty="0"/>
          </a:p>
          <a:p>
            <a:endParaRPr lang="en-US" altLang="ko-KR" dirty="0"/>
          </a:p>
          <a:p>
            <a:r>
              <a:rPr lang="en-US" altLang="ko-KR" dirty="0"/>
              <a:t>Mr. </a:t>
            </a:r>
            <a:r>
              <a:rPr lang="ko-KR" altLang="en-US" dirty="0"/>
              <a:t>김영석</a:t>
            </a:r>
            <a:endParaRPr lang="en-US" altLang="ko-KR" dirty="0"/>
          </a:p>
          <a:p>
            <a:pPr marL="0" indent="0">
              <a:buNone/>
            </a:pPr>
            <a:r>
              <a:rPr lang="en-US" altLang="ko-KR" sz="2400" dirty="0"/>
              <a:t>“CUDA-Accelerated Monte-Carlo for HPC </a:t>
            </a:r>
          </a:p>
          <a:p>
            <a:pPr marL="0" indent="0">
              <a:buNone/>
            </a:pPr>
            <a:r>
              <a:rPr lang="en-US" altLang="ko-KR" sz="2400" dirty="0"/>
              <a:t>,Andrew Sheppard “</a:t>
            </a:r>
          </a:p>
          <a:p>
            <a:pPr marL="0" indent="0">
              <a:buNone/>
            </a:pPr>
            <a:r>
              <a:rPr lang="en-US" altLang="ko-KR" sz="2400" dirty="0"/>
              <a:t>SC11, Seattle, WA 12-18 November 2011 .</a:t>
            </a:r>
          </a:p>
          <a:p>
            <a:pPr marL="0" indent="0">
              <a:buNone/>
            </a:pPr>
            <a:endParaRPr lang="ko-KR" alt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5816" y="1772816"/>
            <a:ext cx="3705225" cy="2009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525631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Shared Memory Allocation</a:t>
            </a:r>
            <a:endParaRPr lang="ko-KR" altLang="en-US" dirty="0"/>
          </a:p>
        </p:txBody>
      </p:sp>
      <p:sp>
        <p:nvSpPr>
          <p:cNvPr id="3" name="내용 개체 틀 2"/>
          <p:cNvSpPr>
            <a:spLocks noGrp="1"/>
          </p:cNvSpPr>
          <p:nvPr>
            <p:ph idx="1"/>
          </p:nvPr>
        </p:nvSpPr>
        <p:spPr/>
        <p:txBody>
          <a:bodyPr/>
          <a:lstStyle/>
          <a:p>
            <a:pPr marL="0" indent="0">
              <a:buNone/>
            </a:pPr>
            <a:r>
              <a:rPr lang="en-US" altLang="ko-KR" sz="2000" dirty="0"/>
              <a:t>1. Statically (1D,2D,3D)</a:t>
            </a:r>
          </a:p>
          <a:p>
            <a:pPr marL="0" indent="0">
              <a:buNone/>
            </a:pPr>
            <a:r>
              <a:rPr lang="en-US" altLang="ko-KR" sz="2000" dirty="0"/>
              <a:t>If declared inside a kernel,</a:t>
            </a:r>
          </a:p>
          <a:p>
            <a:pPr marL="0" indent="0">
              <a:buNone/>
            </a:pPr>
            <a:r>
              <a:rPr lang="en-US" altLang="ko-KR" sz="2000" dirty="0"/>
              <a:t>	__shared__ float A[</a:t>
            </a:r>
            <a:r>
              <a:rPr lang="en-US" altLang="ko-KR" sz="2000" dirty="0" err="1"/>
              <a:t>i</a:t>
            </a:r>
            <a:r>
              <a:rPr lang="en-US" altLang="ko-KR" sz="2000" dirty="0"/>
              <a:t>][j];</a:t>
            </a:r>
          </a:p>
          <a:p>
            <a:pPr marL="0" indent="0">
              <a:buNone/>
            </a:pPr>
            <a:r>
              <a:rPr lang="en-US" altLang="ko-KR" sz="2000" dirty="0"/>
              <a:t>  the scope of A is local to the kernel.</a:t>
            </a:r>
          </a:p>
          <a:p>
            <a:pPr marL="0" indent="0">
              <a:buNone/>
            </a:pPr>
            <a:r>
              <a:rPr lang="en-US" altLang="ko-KR" sz="2000" dirty="0"/>
              <a:t>If declared outside of any kernel, the scope of the variable is global to all kernels, or </a:t>
            </a:r>
          </a:p>
          <a:p>
            <a:pPr marL="0" indent="0">
              <a:buNone/>
            </a:pPr>
            <a:r>
              <a:rPr lang="en-US" altLang="ko-KR" sz="2000" dirty="0"/>
              <a:t>    	extern __shared__ float B[</a:t>
            </a:r>
            <a:r>
              <a:rPr lang="en-US" altLang="ko-KR" sz="2000" dirty="0" err="1"/>
              <a:t>i</a:t>
            </a:r>
            <a:r>
              <a:rPr lang="en-US" altLang="ko-KR" sz="2000" dirty="0"/>
              <a:t>];</a:t>
            </a:r>
          </a:p>
          <a:p>
            <a:pPr marL="0" indent="0">
              <a:buNone/>
            </a:pPr>
            <a:r>
              <a:rPr lang="en-US" altLang="ko-KR" sz="2000" dirty="0"/>
              <a:t>2. Dynamically (1D)</a:t>
            </a:r>
          </a:p>
          <a:p>
            <a:pPr marL="0" indent="0">
              <a:buNone/>
            </a:pPr>
            <a:r>
              <a:rPr lang="en-US" altLang="ko-KR" sz="2000" dirty="0"/>
              <a:t>extern __shared__ </a:t>
            </a:r>
            <a:r>
              <a:rPr lang="en-US" altLang="ko-KR" sz="2000" dirty="0" err="1"/>
              <a:t>int</a:t>
            </a:r>
            <a:r>
              <a:rPr lang="en-US" altLang="ko-KR" sz="2000" dirty="0"/>
              <a:t> tile[]; </a:t>
            </a:r>
            <a:br>
              <a:rPr lang="en-US" altLang="ko-KR" sz="2000" dirty="0"/>
            </a:br>
            <a:r>
              <a:rPr lang="en-US" altLang="ko-KR" sz="2000" dirty="0"/>
              <a:t>Because the size of this array is unknown at compile-time, you need to dynamically allocate shared memory at each kernel invocation by specifying the desired size in bytes as a third argument inside the triple angled brackets, as follows:</a:t>
            </a:r>
            <a:br>
              <a:rPr lang="en-US" altLang="ko-KR" sz="2000" dirty="0"/>
            </a:br>
            <a:r>
              <a:rPr lang="en-US" altLang="ko-KR" sz="2000" dirty="0"/>
              <a:t>kernel&lt;&lt;&lt;grid, block, </a:t>
            </a:r>
            <a:r>
              <a:rPr lang="en-US" altLang="ko-KR" sz="2000" dirty="0" err="1"/>
              <a:t>isize</a:t>
            </a:r>
            <a:r>
              <a:rPr lang="en-US" altLang="ko-KR" sz="2000" dirty="0"/>
              <a:t> * </a:t>
            </a:r>
            <a:r>
              <a:rPr lang="en-US" altLang="ko-KR" sz="2000" dirty="0" err="1"/>
              <a:t>sizeof</a:t>
            </a:r>
            <a:r>
              <a:rPr lang="en-US" altLang="ko-KR" sz="2000" dirty="0"/>
              <a:t>(</a:t>
            </a:r>
            <a:r>
              <a:rPr lang="en-US" altLang="ko-KR" sz="2000" dirty="0" err="1"/>
              <a:t>int</a:t>
            </a:r>
            <a:r>
              <a:rPr lang="en-US" altLang="ko-KR" sz="2000" dirty="0"/>
              <a:t>)&gt;&gt;&gt;(...) </a:t>
            </a:r>
            <a:br>
              <a:rPr lang="en-US" altLang="ko-KR" sz="2000" dirty="0"/>
            </a:br>
            <a:endParaRPr lang="en-US" altLang="ko-KR" sz="2000" dirty="0"/>
          </a:p>
        </p:txBody>
      </p:sp>
    </p:spTree>
    <p:extLst>
      <p:ext uri="{BB962C8B-B14F-4D97-AF65-F5344CB8AC3E}">
        <p14:creationId xmlns:p14="http://schemas.microsoft.com/office/powerpoint/2010/main" val="17150409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CUDA Thread-block-grid</a:t>
            </a:r>
            <a:endParaRPr lang="ko-KR" altLang="en-US" dirty="0"/>
          </a:p>
        </p:txBody>
      </p:sp>
      <p:sp>
        <p:nvSpPr>
          <p:cNvPr id="3" name="내용 개체 틀 2"/>
          <p:cNvSpPr>
            <a:spLocks noGrp="1"/>
          </p:cNvSpPr>
          <p:nvPr>
            <p:ph idx="1"/>
          </p:nvPr>
        </p:nvSpPr>
        <p:spPr/>
        <p:txBody>
          <a:bodyPr/>
          <a:lstStyle/>
          <a:p>
            <a:r>
              <a:rPr lang="ko-KR" altLang="en-US" sz="2800" dirty="0"/>
              <a:t> </a:t>
            </a:r>
            <a:r>
              <a:rPr lang="en-US" altLang="ko-KR" sz="2800" dirty="0"/>
              <a:t>1 block can have max. 1024 threads.</a:t>
            </a:r>
          </a:p>
          <a:p>
            <a:r>
              <a:rPr lang="en-US" altLang="ko-KR" sz="2800" dirty="0"/>
              <a:t> SM  executes threads in  a multiple of 32 threads.</a:t>
            </a:r>
          </a:p>
          <a:p>
            <a:pPr marL="0" indent="0">
              <a:buNone/>
            </a:pPr>
            <a:r>
              <a:rPr lang="en-US" altLang="ko-KR" sz="2800" dirty="0"/>
              <a:t>__global__ void kernel&lt;&lt;&lt;</a:t>
            </a:r>
            <a:r>
              <a:rPr lang="en-US" altLang="ko-KR" sz="2800" dirty="0" err="1"/>
              <a:t>Dg,Db,</a:t>
            </a:r>
            <a:r>
              <a:rPr lang="en-US" altLang="ko-KR" sz="2800" dirty="0" err="1">
                <a:solidFill>
                  <a:srgbClr val="FF0000"/>
                </a:solidFill>
              </a:rPr>
              <a:t>Ns</a:t>
            </a:r>
            <a:r>
              <a:rPr lang="en-US" altLang="ko-KR" sz="2800" dirty="0" err="1"/>
              <a:t>,S</a:t>
            </a:r>
            <a:r>
              <a:rPr lang="en-US" altLang="ko-KR" sz="2800" dirty="0"/>
              <a:t>&gt;&gt;&gt;();</a:t>
            </a:r>
          </a:p>
          <a:p>
            <a:pPr marL="0" indent="0">
              <a:buNone/>
            </a:pPr>
            <a:r>
              <a:rPr lang="en-US" altLang="ko-KR" sz="2800" dirty="0"/>
              <a:t>Dg : dimension of the grid , type dim3.</a:t>
            </a:r>
          </a:p>
          <a:p>
            <a:pPr marL="0" indent="0">
              <a:buNone/>
            </a:pPr>
            <a:r>
              <a:rPr lang="en-US" altLang="ko-KR" sz="2800" dirty="0"/>
              <a:t>Db : dimension of the block, type dim3.</a:t>
            </a:r>
          </a:p>
          <a:p>
            <a:pPr marL="0" indent="0">
              <a:buNone/>
            </a:pPr>
            <a:r>
              <a:rPr lang="en-US" altLang="ko-KR" sz="2800" dirty="0">
                <a:solidFill>
                  <a:srgbClr val="FF0000"/>
                </a:solidFill>
              </a:rPr>
              <a:t>Ns</a:t>
            </a:r>
            <a:r>
              <a:rPr lang="en-US" altLang="ko-KR" sz="2800" dirty="0"/>
              <a:t>  : </a:t>
            </a:r>
            <a:r>
              <a:rPr lang="en-US" altLang="ko-KR" sz="2800" dirty="0">
                <a:solidFill>
                  <a:srgbClr val="FF0000"/>
                </a:solidFill>
              </a:rPr>
              <a:t>number of bytes of shared memory </a:t>
            </a:r>
            <a:r>
              <a:rPr lang="en-US" altLang="ko-KR" sz="2800" dirty="0"/>
              <a:t>which are dynamically allocated/block, type </a:t>
            </a:r>
            <a:r>
              <a:rPr lang="en-US" altLang="ko-KR" sz="2800" dirty="0" err="1"/>
              <a:t>size_t</a:t>
            </a:r>
            <a:r>
              <a:rPr lang="en-US" altLang="ko-KR" sz="2800" dirty="0"/>
              <a:t>.</a:t>
            </a:r>
          </a:p>
          <a:p>
            <a:pPr marL="0" indent="0">
              <a:buNone/>
            </a:pPr>
            <a:r>
              <a:rPr lang="en-US" altLang="ko-KR" sz="2800" dirty="0"/>
              <a:t>S: Associated </a:t>
            </a:r>
            <a:r>
              <a:rPr lang="en-US" altLang="ko-KR" sz="2800" dirty="0" err="1"/>
              <a:t>cudaStream_t</a:t>
            </a:r>
            <a:r>
              <a:rPr lang="en-US" altLang="ko-KR" sz="2800" dirty="0"/>
              <a:t>. ‘S=0 ‘ means synchronous</a:t>
            </a:r>
            <a:r>
              <a:rPr lang="en-US" altLang="ko-KR" dirty="0"/>
              <a:t>.</a:t>
            </a:r>
            <a:endParaRPr lang="ko-KR" altLang="en-US" dirty="0"/>
          </a:p>
        </p:txBody>
      </p:sp>
    </p:spTree>
    <p:extLst>
      <p:ext uri="{BB962C8B-B14F-4D97-AF65-F5344CB8AC3E}">
        <p14:creationId xmlns:p14="http://schemas.microsoft.com/office/powerpoint/2010/main" val="11647252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thread-block dimensions</a:t>
            </a:r>
            <a:endParaRPr lang="ko-KR" altLang="en-US" dirty="0"/>
          </a:p>
        </p:txBody>
      </p:sp>
      <p:sp>
        <p:nvSpPr>
          <p:cNvPr id="3" name="내용 개체 틀 2"/>
          <p:cNvSpPr>
            <a:spLocks noGrp="1"/>
          </p:cNvSpPr>
          <p:nvPr>
            <p:ph idx="1"/>
          </p:nvPr>
        </p:nvSpPr>
        <p:spPr/>
        <p:txBody>
          <a:bodyPr/>
          <a:lstStyle/>
          <a:p>
            <a:r>
              <a:rPr lang="en-US" altLang="ko-KR" dirty="0"/>
              <a:t>dim3 Dg(3,2,1);//(</a:t>
            </a:r>
            <a:r>
              <a:rPr lang="en-US" altLang="ko-KR" dirty="0" err="1"/>
              <a:t>x,y,z</a:t>
            </a:r>
            <a:r>
              <a:rPr lang="en-US" altLang="ko-KR" dirty="0"/>
              <a:t>)</a:t>
            </a:r>
          </a:p>
          <a:p>
            <a:r>
              <a:rPr lang="en-US" altLang="ko-KR" dirty="0"/>
              <a:t>dim3 Db(4,2,1);//(</a:t>
            </a:r>
            <a:r>
              <a:rPr lang="en-US" altLang="ko-KR" dirty="0" err="1"/>
              <a:t>x,y,z</a:t>
            </a:r>
            <a:r>
              <a:rPr lang="en-US" altLang="ko-KR" dirty="0"/>
              <a:t>)</a:t>
            </a:r>
          </a:p>
          <a:p>
            <a:r>
              <a:rPr lang="en-US" altLang="ko-KR" dirty="0" err="1"/>
              <a:t>kernelFunction</a:t>
            </a:r>
            <a:r>
              <a:rPr lang="en-US" altLang="ko-KR" dirty="0"/>
              <a:t> &lt;&lt;&lt;Dg, Db&gt;&gt;&gt; (</a:t>
            </a:r>
            <a:r>
              <a:rPr lang="en-US" altLang="ko-KR" dirty="0" err="1"/>
              <a:t>a,b,c</a:t>
            </a:r>
            <a:r>
              <a:rPr lang="en-US" altLang="ko-KR" dirty="0"/>
              <a:t>);</a:t>
            </a:r>
            <a:endParaRPr lang="ko-KR" altLang="en-US" dirty="0"/>
          </a:p>
        </p:txBody>
      </p:sp>
      <p:graphicFrame>
        <p:nvGraphicFramePr>
          <p:cNvPr id="4" name="표 3"/>
          <p:cNvGraphicFramePr>
            <a:graphicFrameLocks noGrp="1"/>
          </p:cNvGraphicFramePr>
          <p:nvPr>
            <p:extLst>
              <p:ext uri="{D42A27DB-BD31-4B8C-83A1-F6EECF244321}">
                <p14:modId xmlns:p14="http://schemas.microsoft.com/office/powerpoint/2010/main" val="1826390111"/>
              </p:ext>
            </p:extLst>
          </p:nvPr>
        </p:nvGraphicFramePr>
        <p:xfrm>
          <a:off x="5220072" y="4509120"/>
          <a:ext cx="2399928" cy="735856"/>
        </p:xfrm>
        <a:graphic>
          <a:graphicData uri="http://schemas.openxmlformats.org/drawingml/2006/table">
            <a:tbl>
              <a:tblPr firstRow="1" bandRow="1">
                <a:tableStyleId>{5C22544A-7EE6-4342-B048-85BDC9FD1C3A}</a:tableStyleId>
              </a:tblPr>
              <a:tblGrid>
                <a:gridCol w="599982">
                  <a:extLst>
                    <a:ext uri="{9D8B030D-6E8A-4147-A177-3AD203B41FA5}">
                      <a16:colId xmlns:a16="http://schemas.microsoft.com/office/drawing/2014/main" val="20000"/>
                    </a:ext>
                  </a:extLst>
                </a:gridCol>
                <a:gridCol w="599982">
                  <a:extLst>
                    <a:ext uri="{9D8B030D-6E8A-4147-A177-3AD203B41FA5}">
                      <a16:colId xmlns:a16="http://schemas.microsoft.com/office/drawing/2014/main" val="20001"/>
                    </a:ext>
                  </a:extLst>
                </a:gridCol>
                <a:gridCol w="599982">
                  <a:extLst>
                    <a:ext uri="{9D8B030D-6E8A-4147-A177-3AD203B41FA5}">
                      <a16:colId xmlns:a16="http://schemas.microsoft.com/office/drawing/2014/main" val="20002"/>
                    </a:ext>
                  </a:extLst>
                </a:gridCol>
                <a:gridCol w="599982">
                  <a:extLst>
                    <a:ext uri="{9D8B030D-6E8A-4147-A177-3AD203B41FA5}">
                      <a16:colId xmlns:a16="http://schemas.microsoft.com/office/drawing/2014/main" val="20003"/>
                    </a:ext>
                  </a:extLst>
                </a:gridCol>
              </a:tblGrid>
              <a:tr h="367928">
                <a:tc>
                  <a:txBody>
                    <a:bodyPr/>
                    <a:lstStyle/>
                    <a:p>
                      <a:pPr latinLnBrk="1"/>
                      <a:endParaRPr lang="ko-KR" altLang="en-US" dirty="0"/>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extLst>
                  <a:ext uri="{0D108BD9-81ED-4DB2-BD59-A6C34878D82A}">
                    <a16:rowId xmlns:a16="http://schemas.microsoft.com/office/drawing/2014/main" val="10000"/>
                  </a:ext>
                </a:extLst>
              </a:tr>
              <a:tr h="367928">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dirty="0"/>
                    </a:p>
                  </a:txBody>
                  <a:tcPr/>
                </a:tc>
                <a:extLst>
                  <a:ext uri="{0D108BD9-81ED-4DB2-BD59-A6C34878D82A}">
                    <a16:rowId xmlns:a16="http://schemas.microsoft.com/office/drawing/2014/main" val="10001"/>
                  </a:ext>
                </a:extLst>
              </a:tr>
            </a:tbl>
          </a:graphicData>
        </a:graphic>
      </p:graphicFrame>
      <p:graphicFrame>
        <p:nvGraphicFramePr>
          <p:cNvPr id="5" name="표 4"/>
          <p:cNvGraphicFramePr>
            <a:graphicFrameLocks noGrp="1"/>
          </p:cNvGraphicFramePr>
          <p:nvPr>
            <p:extLst>
              <p:ext uri="{D42A27DB-BD31-4B8C-83A1-F6EECF244321}">
                <p14:modId xmlns:p14="http://schemas.microsoft.com/office/powerpoint/2010/main" val="3875524677"/>
              </p:ext>
            </p:extLst>
          </p:nvPr>
        </p:nvGraphicFramePr>
        <p:xfrm>
          <a:off x="1115616" y="4509120"/>
          <a:ext cx="2327919" cy="735856"/>
        </p:xfrm>
        <a:graphic>
          <a:graphicData uri="http://schemas.openxmlformats.org/drawingml/2006/table">
            <a:tbl>
              <a:tblPr firstRow="1" bandRow="1">
                <a:tableStyleId>{5C22544A-7EE6-4342-B048-85BDC9FD1C3A}</a:tableStyleId>
              </a:tblPr>
              <a:tblGrid>
                <a:gridCol w="775973">
                  <a:extLst>
                    <a:ext uri="{9D8B030D-6E8A-4147-A177-3AD203B41FA5}">
                      <a16:colId xmlns:a16="http://schemas.microsoft.com/office/drawing/2014/main" val="20000"/>
                    </a:ext>
                  </a:extLst>
                </a:gridCol>
                <a:gridCol w="775973">
                  <a:extLst>
                    <a:ext uri="{9D8B030D-6E8A-4147-A177-3AD203B41FA5}">
                      <a16:colId xmlns:a16="http://schemas.microsoft.com/office/drawing/2014/main" val="20001"/>
                    </a:ext>
                  </a:extLst>
                </a:gridCol>
                <a:gridCol w="775973">
                  <a:extLst>
                    <a:ext uri="{9D8B030D-6E8A-4147-A177-3AD203B41FA5}">
                      <a16:colId xmlns:a16="http://schemas.microsoft.com/office/drawing/2014/main" val="20002"/>
                    </a:ext>
                  </a:extLst>
                </a:gridCol>
              </a:tblGrid>
              <a:tr h="367928">
                <a:tc>
                  <a:txBody>
                    <a:bodyPr/>
                    <a:lstStyle/>
                    <a:p>
                      <a:pPr latinLnBrk="1"/>
                      <a:endParaRPr lang="ko-KR" altLang="en-US" dirty="0"/>
                    </a:p>
                  </a:txBody>
                  <a:tcPr/>
                </a:tc>
                <a:tc>
                  <a:txBody>
                    <a:bodyPr/>
                    <a:lstStyle/>
                    <a:p>
                      <a:pPr latinLnBrk="1"/>
                      <a:endParaRPr lang="ko-KR" altLang="en-US"/>
                    </a:p>
                  </a:txBody>
                  <a:tcPr/>
                </a:tc>
                <a:tc>
                  <a:txBody>
                    <a:bodyPr/>
                    <a:lstStyle/>
                    <a:p>
                      <a:pPr latinLnBrk="1"/>
                      <a:endParaRPr lang="ko-KR" altLang="en-US"/>
                    </a:p>
                  </a:txBody>
                  <a:tcPr/>
                </a:tc>
                <a:extLst>
                  <a:ext uri="{0D108BD9-81ED-4DB2-BD59-A6C34878D82A}">
                    <a16:rowId xmlns:a16="http://schemas.microsoft.com/office/drawing/2014/main" val="10000"/>
                  </a:ext>
                </a:extLst>
              </a:tr>
              <a:tr h="367928">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dirty="0"/>
                    </a:p>
                  </a:txBody>
                  <a:tcPr/>
                </a:tc>
                <a:extLst>
                  <a:ext uri="{0D108BD9-81ED-4DB2-BD59-A6C34878D82A}">
                    <a16:rowId xmlns:a16="http://schemas.microsoft.com/office/drawing/2014/main" val="10001"/>
                  </a:ext>
                </a:extLst>
              </a:tr>
            </a:tbl>
          </a:graphicData>
        </a:graphic>
      </p:graphicFrame>
      <p:sp>
        <p:nvSpPr>
          <p:cNvPr id="6" name="TextBox 5"/>
          <p:cNvSpPr txBox="1"/>
          <p:nvPr/>
        </p:nvSpPr>
        <p:spPr>
          <a:xfrm>
            <a:off x="1547664" y="3933056"/>
            <a:ext cx="1368152" cy="369332"/>
          </a:xfrm>
          <a:prstGeom prst="rect">
            <a:avLst/>
          </a:prstGeom>
          <a:noFill/>
        </p:spPr>
        <p:txBody>
          <a:bodyPr wrap="square" rtlCol="0">
            <a:spAutoFit/>
          </a:bodyPr>
          <a:lstStyle/>
          <a:p>
            <a:r>
              <a:rPr lang="en-US" altLang="ko-KR" dirty="0">
                <a:latin typeface="+mn-lt"/>
              </a:rPr>
              <a:t>Grid</a:t>
            </a:r>
            <a:endParaRPr lang="ko-KR" altLang="en-US" dirty="0">
              <a:latin typeface="+mn-lt"/>
            </a:endParaRPr>
          </a:p>
        </p:txBody>
      </p:sp>
      <p:sp>
        <p:nvSpPr>
          <p:cNvPr id="7" name="TextBox 6"/>
          <p:cNvSpPr txBox="1"/>
          <p:nvPr/>
        </p:nvSpPr>
        <p:spPr>
          <a:xfrm>
            <a:off x="5508104" y="3933056"/>
            <a:ext cx="1368152" cy="369332"/>
          </a:xfrm>
          <a:prstGeom prst="rect">
            <a:avLst/>
          </a:prstGeom>
          <a:noFill/>
        </p:spPr>
        <p:txBody>
          <a:bodyPr wrap="square" rtlCol="0">
            <a:spAutoFit/>
          </a:bodyPr>
          <a:lstStyle/>
          <a:p>
            <a:r>
              <a:rPr lang="en-US" altLang="ko-KR" dirty="0">
                <a:latin typeface="+mn-lt"/>
              </a:rPr>
              <a:t>Block</a:t>
            </a:r>
            <a:endParaRPr lang="ko-KR" altLang="en-US" dirty="0">
              <a:latin typeface="+mn-lt"/>
            </a:endParaRPr>
          </a:p>
        </p:txBody>
      </p:sp>
      <p:cxnSp>
        <p:nvCxnSpPr>
          <p:cNvPr id="9" name="직선 화살표 연결선 8"/>
          <p:cNvCxnSpPr/>
          <p:nvPr/>
        </p:nvCxnSpPr>
        <p:spPr>
          <a:xfrm flipV="1">
            <a:off x="3059832" y="4221088"/>
            <a:ext cx="2520280" cy="864096"/>
          </a:xfrm>
          <a:prstGeom prst="straightConnector1">
            <a:avLst/>
          </a:prstGeom>
          <a:ln w="38100">
            <a:solidFill>
              <a:srgbClr val="00B0F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057613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Banks of Shared Memory</a:t>
            </a:r>
            <a:endParaRPr lang="ko-KR" altLang="en-US" dirty="0"/>
          </a:p>
        </p:txBody>
      </p:sp>
      <p:sp>
        <p:nvSpPr>
          <p:cNvPr id="3" name="내용 개체 틀 2"/>
          <p:cNvSpPr>
            <a:spLocks noGrp="1"/>
          </p:cNvSpPr>
          <p:nvPr>
            <p:ph idx="1"/>
          </p:nvPr>
        </p:nvSpPr>
        <p:spPr>
          <a:xfrm>
            <a:off x="107504" y="1628800"/>
            <a:ext cx="8784976" cy="4896544"/>
          </a:xfrm>
        </p:spPr>
        <p:txBody>
          <a:bodyPr/>
          <a:lstStyle/>
          <a:p>
            <a:r>
              <a:rPr lang="en-US" altLang="ko-KR" sz="2400" dirty="0"/>
              <a:t>Bank: the shared memory is divided into 32(=warp size) equal sized memory and they are called banks.</a:t>
            </a:r>
          </a:p>
          <a:p>
            <a:r>
              <a:rPr lang="en-US" altLang="ko-KR" sz="2400" dirty="0"/>
              <a:t>Bank Conflict: When  multiple threads in a warp request the same bank in a shared memory.  (serial access)</a:t>
            </a:r>
          </a:p>
          <a:p>
            <a:r>
              <a:rPr lang="en-US" altLang="ko-KR" sz="2400" dirty="0"/>
              <a:t>Memory Access Mode:</a:t>
            </a:r>
          </a:p>
          <a:p>
            <a:pPr marL="0" indent="0">
              <a:buNone/>
            </a:pPr>
            <a:r>
              <a:rPr lang="en-US" altLang="ko-KR" sz="2400" dirty="0"/>
              <a:t>	</a:t>
            </a:r>
            <a:r>
              <a:rPr lang="en-US" altLang="ko-KR" sz="2000" dirty="0"/>
              <a:t>-</a:t>
            </a:r>
            <a:r>
              <a:rPr lang="en-US" altLang="ko-KR" sz="2000" dirty="0">
                <a:solidFill>
                  <a:srgbClr val="00B050"/>
                </a:solidFill>
              </a:rPr>
              <a:t>Parallel access</a:t>
            </a:r>
            <a:r>
              <a:rPr lang="en-US" altLang="ko-KR" sz="2000" dirty="0"/>
              <a:t>: multiple addresses accessed across multiple banks </a:t>
            </a:r>
          </a:p>
          <a:p>
            <a:pPr marL="0" indent="0">
              <a:buNone/>
            </a:pPr>
            <a:r>
              <a:rPr lang="en-US" altLang="ko-KR" sz="2000" dirty="0"/>
              <a:t>	-</a:t>
            </a:r>
            <a:r>
              <a:rPr lang="en-US" altLang="ko-KR" sz="2000" dirty="0">
                <a:solidFill>
                  <a:srgbClr val="00B050"/>
                </a:solidFill>
              </a:rPr>
              <a:t>Serial access</a:t>
            </a:r>
            <a:r>
              <a:rPr lang="en-US" altLang="ko-KR" sz="2000" dirty="0"/>
              <a:t>: When multiple addresses accessed within 	the same bank, the request must be serialized.</a:t>
            </a:r>
          </a:p>
          <a:p>
            <a:pPr marL="0" indent="0">
              <a:buNone/>
            </a:pPr>
            <a:r>
              <a:rPr lang="en-US" altLang="ko-KR" sz="2000" dirty="0"/>
              <a:t>	-</a:t>
            </a:r>
            <a:r>
              <a:rPr lang="en-US" altLang="ko-KR" sz="2000" dirty="0">
                <a:solidFill>
                  <a:srgbClr val="00B050"/>
                </a:solidFill>
              </a:rPr>
              <a:t>Broadcast access</a:t>
            </a:r>
            <a:r>
              <a:rPr lang="en-US" altLang="ko-KR" sz="2000" dirty="0"/>
              <a:t>: All threads in a warp read the same address within a single bank. One memory access transaction is executed and the accessed word is broadcast to all requesting threads. bandwidth utilization is poor because only a small number of bytes are read. </a:t>
            </a:r>
            <a:br>
              <a:rPr lang="en-US" altLang="ko-KR" sz="2000" dirty="0"/>
            </a:br>
            <a:endParaRPr lang="ko-KR" altLang="en-US" sz="2000" dirty="0"/>
          </a:p>
        </p:txBody>
      </p:sp>
    </p:spTree>
    <p:extLst>
      <p:ext uri="{BB962C8B-B14F-4D97-AF65-F5344CB8AC3E}">
        <p14:creationId xmlns:p14="http://schemas.microsoft.com/office/powerpoint/2010/main" val="3646927086"/>
      </p:ext>
    </p:extLst>
  </p:cSld>
  <p:clrMapOvr>
    <a:masterClrMapping/>
  </p:clrMapOvr>
</p:sld>
</file>

<file path=ppt/theme/theme1.xml><?xml version="1.0" encoding="utf-8"?>
<a:theme xmlns:a="http://schemas.openxmlformats.org/drawingml/2006/main" name="심플 테마">
  <a:themeElements>
    <a:clrScheme name="New_Simple01">
      <a:dk1>
        <a:sysClr val="windowText" lastClr="000000"/>
      </a:dk1>
      <a:lt1>
        <a:sysClr val="window" lastClr="FFFFFF"/>
      </a:lt1>
      <a:dk2>
        <a:srgbClr val="562B71"/>
      </a:dk2>
      <a:lt2>
        <a:srgbClr val="DFF0F7"/>
      </a:lt2>
      <a:accent1>
        <a:srgbClr val="6BA2DF"/>
      </a:accent1>
      <a:accent2>
        <a:srgbClr val="C0504D"/>
      </a:accent2>
      <a:accent3>
        <a:srgbClr val="9BBB59"/>
      </a:accent3>
      <a:accent4>
        <a:srgbClr val="8064A2"/>
      </a:accent4>
      <a:accent5>
        <a:srgbClr val="AA5E74"/>
      </a:accent5>
      <a:accent6>
        <a:srgbClr val="EF9031"/>
      </a:accent6>
      <a:hlink>
        <a:srgbClr val="FF0000"/>
      </a:hlink>
      <a:folHlink>
        <a:srgbClr val="92D050"/>
      </a:folHlink>
    </a:clrScheme>
    <a:fontScheme name="New_Simple01">
      <a:majorFont>
        <a:latin typeface="Tw Cen MT"/>
        <a:ea typeface=""/>
        <a:cs typeface=""/>
        <a:font script="Grek" typeface="Calibri"/>
        <a:font script="Cyrl" typeface="Calibri"/>
        <a:font script="Jpan" typeface="HGPｺﾞｼｯｸE"/>
        <a:font script="Hang" typeface="맑은 고딕"/>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맑은 고딕"/>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New_Simple01">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hade val="100000"/>
                <a:satMod val="165000"/>
              </a:schemeClr>
            </a:gs>
            <a:gs pos="55000">
              <a:schemeClr val="phClr">
                <a:tint val="83000"/>
                <a:shade val="100000"/>
                <a:satMod val="155000"/>
              </a:schemeClr>
            </a:gs>
            <a:gs pos="100000">
              <a:schemeClr val="phClr">
                <a:shade val="85000"/>
                <a:satMod val="100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08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a:rot lat="0" lon="0" rev="0"/>
            </a:camera>
            <a:lightRig rig="glow" dir="t">
              <a:rot lat="0" lon="0" rev="20040000"/>
            </a:lightRig>
          </a:scene3d>
          <a:sp3d contourW="12700">
            <a:bevelT w="38100" h="25400" prst="softRound"/>
            <a:contourClr>
              <a:schemeClr val="phClr"/>
            </a:contourClr>
          </a:sp3d>
        </a:effectStyle>
      </a:effectStyleLst>
      <a:bgFillStyleLst>
        <a:solidFill>
          <a:schemeClr val="phClr"/>
        </a:solidFill>
        <a:gradFill rotWithShape="1">
          <a:gsLst>
            <a:gs pos="0">
              <a:schemeClr val="phClr">
                <a:tint val="85000"/>
                <a:hueMod val="105000"/>
                <a:satMod val="250000"/>
              </a:schemeClr>
            </a:gs>
            <a:gs pos="100000">
              <a:schemeClr val="phClr">
                <a:tint val="95000"/>
                <a:shade val="100000"/>
                <a:satMod val="200000"/>
              </a:schemeClr>
            </a:gs>
          </a:gsLst>
          <a:lin ang="2700000" scaled="0"/>
        </a:gradFill>
        <a:gradFill rotWithShape="1">
          <a:gsLst>
            <a:gs pos="0">
              <a:schemeClr val="phClr">
                <a:tint val="94000"/>
                <a:satMod val="200000"/>
              </a:schemeClr>
            </a:gs>
            <a:gs pos="100000">
              <a:schemeClr val="phClr">
                <a:shade val="70000"/>
                <a:satMod val="200000"/>
              </a:schemeClr>
            </a:gs>
          </a:gsLst>
          <a:path path="circle">
            <a:fillToRect l="40000" r="40000" b="6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심플 테마</Template>
  <TotalTime>20996</TotalTime>
  <Words>2536</Words>
  <Application>Microsoft Office PowerPoint</Application>
  <PresentationFormat>화면 슬라이드 쇼(4:3)</PresentationFormat>
  <Paragraphs>534</Paragraphs>
  <Slides>51</Slides>
  <Notes>1</Notes>
  <HiddenSlides>0</HiddenSlides>
  <MMClips>0</MMClips>
  <ScaleCrop>false</ScaleCrop>
  <HeadingPairs>
    <vt:vector size="6" baseType="variant">
      <vt:variant>
        <vt:lpstr>사용한 글꼴</vt:lpstr>
      </vt:variant>
      <vt:variant>
        <vt:i4>6</vt:i4>
      </vt:variant>
      <vt:variant>
        <vt:lpstr>테마</vt:lpstr>
      </vt:variant>
      <vt:variant>
        <vt:i4>1</vt:i4>
      </vt:variant>
      <vt:variant>
        <vt:lpstr>슬라이드 제목</vt:lpstr>
      </vt:variant>
      <vt:variant>
        <vt:i4>51</vt:i4>
      </vt:variant>
    </vt:vector>
  </HeadingPairs>
  <TitlesOfParts>
    <vt:vector size="58" baseType="lpstr">
      <vt:lpstr>굴림</vt:lpstr>
      <vt:lpstr>맑은 고딕</vt:lpstr>
      <vt:lpstr>Arial</vt:lpstr>
      <vt:lpstr>Times New Roman</vt:lpstr>
      <vt:lpstr>Tw Cen MT</vt:lpstr>
      <vt:lpstr>Wingdings 3</vt:lpstr>
      <vt:lpstr>심플 테마</vt:lpstr>
      <vt:lpstr>Lecture 7 CUDA Shared Memory </vt:lpstr>
      <vt:lpstr>PowerPoint 프레젠테이션</vt:lpstr>
      <vt:lpstr>Shared Memory</vt:lpstr>
      <vt:lpstr>Shared memory</vt:lpstr>
      <vt:lpstr>Transaction</vt:lpstr>
      <vt:lpstr>Shared Memory Allocation</vt:lpstr>
      <vt:lpstr>CUDA Thread-block-grid</vt:lpstr>
      <vt:lpstr>thread-block dimensions</vt:lpstr>
      <vt:lpstr>Banks of Shared Memory</vt:lpstr>
      <vt:lpstr>Access Patters of Shared Memory</vt:lpstr>
      <vt:lpstr>Access Mode</vt:lpstr>
      <vt:lpstr>Word index and Bank Index Fermi</vt:lpstr>
      <vt:lpstr>Bank index for 32-bit mode of Kepler</vt:lpstr>
      <vt:lpstr>Bank Conflict Free Case in 64bit mode</vt:lpstr>
      <vt:lpstr>Bank Conflict Cases</vt:lpstr>
      <vt:lpstr>Memory Padding</vt:lpstr>
      <vt:lpstr>Access Mode Configuration</vt:lpstr>
      <vt:lpstr>Configuring the Amount of Shared Memory</vt:lpstr>
      <vt:lpstr>Synchronization</vt:lpstr>
      <vt:lpstr>Synchronization</vt:lpstr>
      <vt:lpstr>Weakly-Ordered Memory Model</vt:lpstr>
      <vt:lpstr>Explicit Barrier</vt:lpstr>
      <vt:lpstr>Explicit Barrier</vt:lpstr>
      <vt:lpstr>Memory Fence</vt:lpstr>
      <vt:lpstr>Volatile qualifier</vt:lpstr>
      <vt:lpstr>Data Layout of Shared Memory Square Shared Memory</vt:lpstr>
      <vt:lpstr>Square shared memory</vt:lpstr>
      <vt:lpstr>PowerPoint 프레젠테이션</vt:lpstr>
      <vt:lpstr>Accessing Row-Major /Column-Major</vt:lpstr>
      <vt:lpstr>PowerPoint 프레젠테이션</vt:lpstr>
      <vt:lpstr>Row-Major Access</vt:lpstr>
      <vt:lpstr>Column-Major Access</vt:lpstr>
      <vt:lpstr>Writing Row-Major and  Reading Column-Major</vt:lpstr>
      <vt:lpstr>Writing Row-Major,  Reading Column-Major</vt:lpstr>
      <vt:lpstr>PowerPoint 프레젠테이션</vt:lpstr>
      <vt:lpstr>Dynamic Shared Memory</vt:lpstr>
      <vt:lpstr>Padding Statically Declared Shared Memory</vt:lpstr>
      <vt:lpstr>PowerPoint 프레젠테이션</vt:lpstr>
      <vt:lpstr>Constant Memory</vt:lpstr>
      <vt:lpstr>constant memory variable initialization</vt:lpstr>
      <vt:lpstr>constant memory example</vt:lpstr>
      <vt:lpstr>Warp shuffle Instruction</vt:lpstr>
      <vt:lpstr>lane in a warp</vt:lpstr>
      <vt:lpstr>Warp Shuffle Instructions</vt:lpstr>
      <vt:lpstr>int __shfl_up(), __shfl_down(), __shfl_xor</vt:lpstr>
      <vt:lpstr>int __shfl_up(), __shfl_down(), __shfl_xor</vt:lpstr>
      <vt:lpstr>examples of using the warp shuffling</vt:lpstr>
      <vt:lpstr>Homework#3( Due: April 13 )</vt:lpstr>
      <vt:lpstr>Matrix Multilication</vt:lpstr>
      <vt:lpstr>Matrix Multiplication</vt:lpstr>
      <vt:lpstr>Presentation Schedule on April 13</vt:lpstr>
    </vt:vector>
  </TitlesOfParts>
  <Company>스머프마을</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Weekly Report M.S. Candidate 2ST,  Chulmin Kim</dc:title>
  <dc:creator>CHULMIN KIM</dc:creator>
  <cp:lastModifiedBy>김진권</cp:lastModifiedBy>
  <cp:revision>1133</cp:revision>
  <cp:lastPrinted>2017-04-03T01:52:20Z</cp:lastPrinted>
  <dcterms:created xsi:type="dcterms:W3CDTF">2009-02-06T01:28:03Z</dcterms:created>
  <dcterms:modified xsi:type="dcterms:W3CDTF">2017-06-14T11:48:03Z</dcterms:modified>
</cp:coreProperties>
</file>