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82" r:id="rId2"/>
    <p:sldId id="303" r:id="rId3"/>
    <p:sldId id="283" r:id="rId4"/>
    <p:sldId id="304" r:id="rId5"/>
    <p:sldId id="305" r:id="rId6"/>
    <p:sldId id="284" r:id="rId7"/>
    <p:sldId id="288" r:id="rId8"/>
    <p:sldId id="287" r:id="rId9"/>
    <p:sldId id="289" r:id="rId10"/>
    <p:sldId id="290" r:id="rId11"/>
    <p:sldId id="291" r:id="rId12"/>
    <p:sldId id="301" r:id="rId13"/>
    <p:sldId id="292" r:id="rId14"/>
    <p:sldId id="293" r:id="rId15"/>
    <p:sldId id="300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9" r:id="rId24"/>
    <p:sldId id="310" r:id="rId25"/>
    <p:sldId id="311" r:id="rId26"/>
    <p:sldId id="324" r:id="rId27"/>
    <p:sldId id="355" r:id="rId28"/>
    <p:sldId id="325" r:id="rId29"/>
    <p:sldId id="326" r:id="rId30"/>
    <p:sldId id="327" r:id="rId31"/>
    <p:sldId id="328" r:id="rId32"/>
    <p:sldId id="312" r:id="rId33"/>
    <p:sldId id="314" r:id="rId34"/>
    <p:sldId id="315" r:id="rId35"/>
    <p:sldId id="316" r:id="rId36"/>
    <p:sldId id="317" r:id="rId37"/>
    <p:sldId id="318" r:id="rId38"/>
    <p:sldId id="322" r:id="rId39"/>
    <p:sldId id="319" r:id="rId40"/>
    <p:sldId id="329" r:id="rId41"/>
    <p:sldId id="353" r:id="rId42"/>
    <p:sldId id="333" r:id="rId43"/>
    <p:sldId id="340" r:id="rId44"/>
    <p:sldId id="330" r:id="rId45"/>
    <p:sldId id="332" r:id="rId46"/>
    <p:sldId id="341" r:id="rId47"/>
    <p:sldId id="331" r:id="rId48"/>
    <p:sldId id="342" r:id="rId49"/>
    <p:sldId id="334" r:id="rId50"/>
    <p:sldId id="343" r:id="rId51"/>
    <p:sldId id="344" r:id="rId52"/>
    <p:sldId id="345" r:id="rId53"/>
    <p:sldId id="335" r:id="rId54"/>
    <p:sldId id="346" r:id="rId55"/>
    <p:sldId id="347" r:id="rId56"/>
    <p:sldId id="348" r:id="rId57"/>
    <p:sldId id="336" r:id="rId58"/>
    <p:sldId id="349" r:id="rId59"/>
    <p:sldId id="337" r:id="rId60"/>
    <p:sldId id="350" r:id="rId61"/>
    <p:sldId id="338" r:id="rId62"/>
    <p:sldId id="351" r:id="rId63"/>
    <p:sldId id="352" r:id="rId64"/>
    <p:sldId id="339" r:id="rId65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2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7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4/13/2017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9 Streams and Events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April 13,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566124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Ref:[PCCP]Professional CUDA C Programming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Program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cudaMemcpy</a:t>
            </a:r>
            <a:r>
              <a:rPr lang="en-US" altLang="ko-KR" sz="2400" dirty="0"/>
              <a:t>(…., </a:t>
            </a:r>
            <a:r>
              <a:rPr lang="en-US" altLang="ko-KR" sz="2400" dirty="0" err="1"/>
              <a:t>cudaMemcpyHostToDevice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 err="1"/>
              <a:t>kernelFunction</a:t>
            </a:r>
            <a:r>
              <a:rPr lang="en-US" altLang="ko-KR" sz="2400" dirty="0"/>
              <a:t>&lt;&lt;&lt;grid, block&gt;&gt;&gt;(argument list);</a:t>
            </a:r>
          </a:p>
          <a:p>
            <a:pPr marL="0" indent="0">
              <a:buNone/>
            </a:pPr>
            <a:r>
              <a:rPr lang="en-US" altLang="ko-KR" sz="2400" dirty="0" err="1"/>
              <a:t>cudaMemcpy</a:t>
            </a:r>
            <a:r>
              <a:rPr lang="en-US" altLang="ko-KR" sz="2400" dirty="0"/>
              <a:t>(…, </a:t>
            </a:r>
            <a:r>
              <a:rPr lang="en-US" altLang="ko-KR" sz="2400" dirty="0" err="1"/>
              <a:t>cudaMemcpyDeviceToHost</a:t>
            </a:r>
            <a:r>
              <a:rPr lang="en-US" altLang="ko-KR" sz="2400" dirty="0"/>
              <a:t>);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From the host perspective, each data transfer is synchronous and forces idle host time while waiting for them to complete.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The kernel launch is asynchronous, and the host application immediately resumes execution regardless of whether the kernel completed or not.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The default asynchronous behavior for kernel launches make it to overlap device and host computation.</a:t>
            </a:r>
            <a:endParaRPr lang="ko-KR" altLang="en-US" sz="24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842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60438"/>
          </a:xfrm>
        </p:spPr>
        <p:txBody>
          <a:bodyPr/>
          <a:lstStyle/>
          <a:p>
            <a:r>
              <a:rPr lang="en-US" altLang="ko-KR" dirty="0"/>
              <a:t>Asynchronous Data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Asynchronous version of </a:t>
            </a:r>
            <a:r>
              <a:rPr lang="en-US" altLang="ko-KR" sz="2400" dirty="0" err="1">
                <a:solidFill>
                  <a:srgbClr val="00B050"/>
                </a:solidFill>
              </a:rPr>
              <a:t>cudaMemcpy</a:t>
            </a:r>
            <a:r>
              <a:rPr lang="en-US" altLang="ko-KR" sz="24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cudaMemcpyAsync</a:t>
            </a:r>
            <a:r>
              <a:rPr lang="en-US" altLang="ko-KR" sz="2400" dirty="0"/>
              <a:t>(void *</a:t>
            </a:r>
            <a:r>
              <a:rPr lang="en-US" altLang="ko-KR" sz="2400" dirty="0" err="1"/>
              <a:t>dst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void* 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, 	</a:t>
            </a:r>
            <a:r>
              <a:rPr lang="en-US" altLang="ko-KR" sz="2400" dirty="0" err="1"/>
              <a:t>size_t</a:t>
            </a:r>
            <a:r>
              <a:rPr lang="en-US" altLang="ko-KR" sz="2400" dirty="0"/>
              <a:t> count, </a:t>
            </a:r>
            <a:r>
              <a:rPr lang="en-US" altLang="ko-KR" sz="2400" dirty="0" err="1"/>
              <a:t>cudaMemcpyKind</a:t>
            </a:r>
            <a:r>
              <a:rPr lang="en-US" altLang="ko-KR" sz="2400" dirty="0"/>
              <a:t> kind, </a:t>
            </a:r>
            <a:r>
              <a:rPr lang="en-US" altLang="ko-KR" sz="2400" dirty="0" err="1"/>
              <a:t>cudaStream_t</a:t>
            </a:r>
            <a:r>
              <a:rPr lang="en-US" altLang="ko-KR" sz="2400" dirty="0"/>
              <a:t> </a:t>
            </a:r>
            <a:r>
              <a:rPr lang="en-US" altLang="ko-KR" sz="2400"/>
              <a:t>	stream=0);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>
                <a:solidFill>
                  <a:srgbClr val="00B050"/>
                </a:solidFill>
              </a:rPr>
              <a:t>To create a non-null stream: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cudaStreamCreate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cudaStream_t</a:t>
            </a:r>
            <a:r>
              <a:rPr lang="en-US" altLang="ko-KR" sz="2400" dirty="0"/>
              <a:t>* </a:t>
            </a:r>
            <a:r>
              <a:rPr lang="en-US" altLang="ko-KR" sz="2400" dirty="0" err="1"/>
              <a:t>pStream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When performing an asynchronous data transfer, you must use pinned(non-</a:t>
            </a:r>
            <a:r>
              <a:rPr lang="en-US" altLang="ko-KR" sz="2400" dirty="0" err="1">
                <a:solidFill>
                  <a:srgbClr val="FF0000"/>
                </a:solidFill>
              </a:rPr>
              <a:t>pageable</a:t>
            </a:r>
            <a:r>
              <a:rPr lang="en-US" altLang="ko-KR" sz="2400" dirty="0">
                <a:solidFill>
                  <a:srgbClr val="FF0000"/>
                </a:solidFill>
              </a:rPr>
              <a:t>) host memory. </a:t>
            </a:r>
            <a:r>
              <a:rPr lang="en-US" altLang="ko-KR" sz="2400" dirty="0">
                <a:solidFill>
                  <a:srgbClr val="00B050"/>
                </a:solidFill>
              </a:rPr>
              <a:t>Pinned memory can be allocated using </a:t>
            </a:r>
            <a:r>
              <a:rPr lang="en-US" altLang="ko-KR" sz="2400" dirty="0" err="1"/>
              <a:t>cudaMallocHost</a:t>
            </a:r>
            <a:r>
              <a:rPr lang="en-US" altLang="ko-KR" sz="2400" dirty="0">
                <a:solidFill>
                  <a:srgbClr val="00B050"/>
                </a:solidFill>
              </a:rPr>
              <a:t> or </a:t>
            </a:r>
            <a:r>
              <a:rPr lang="en-US" altLang="ko-KR" sz="2400" dirty="0" err="1"/>
              <a:t>cudaHostAlloc</a:t>
            </a:r>
            <a:r>
              <a:rPr lang="en-US" altLang="ko-KR" sz="2400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  	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cudaMallocHost</a:t>
            </a:r>
            <a:r>
              <a:rPr lang="en-US" altLang="ko-KR" sz="2400" dirty="0"/>
              <a:t>(void **</a:t>
            </a:r>
            <a:r>
              <a:rPr lang="en-US" altLang="ko-KR" sz="2400" dirty="0" err="1"/>
              <a:t>ptr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size_t</a:t>
            </a:r>
            <a:r>
              <a:rPr lang="en-US" altLang="ko-KR" sz="2400" dirty="0"/>
              <a:t> size);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cudaHostAlloc</a:t>
            </a:r>
            <a:r>
              <a:rPr lang="en-US" altLang="ko-KR" sz="2400" dirty="0"/>
              <a:t>(void **</a:t>
            </a:r>
            <a:r>
              <a:rPr lang="en-US" altLang="ko-KR" sz="2400" dirty="0" err="1"/>
              <a:t>pHost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size_t</a:t>
            </a:r>
            <a:r>
              <a:rPr lang="en-US" altLang="ko-KR" sz="2400" dirty="0"/>
              <a:t> size, 	unsigned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flag);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049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pinned memory?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sz="2400" dirty="0"/>
              <a:t>Forcing the physical location in CPU memory to remain constant throughout the data transfer.</a:t>
            </a:r>
          </a:p>
          <a:p>
            <a:pPr marL="0" indent="0">
              <a:buNone/>
            </a:pPr>
            <a:r>
              <a:rPr lang="en-US" altLang="ko-KR" sz="2400" dirty="0"/>
              <a:t>   Otherwise the OS is free to change the physical location of host</a:t>
            </a:r>
          </a:p>
          <a:p>
            <a:pPr marL="0" indent="0">
              <a:buNone/>
            </a:pPr>
            <a:r>
              <a:rPr lang="en-US" altLang="ko-KR" sz="2400" dirty="0"/>
              <a:t>   virtual memory at anytime.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1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with non-default 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kernelFunction</a:t>
            </a:r>
            <a:r>
              <a:rPr lang="en-US" altLang="ko-KR" sz="2800" dirty="0"/>
              <a:t>&lt;&lt;&lt;grid, </a:t>
            </a:r>
            <a:r>
              <a:rPr lang="en-US" altLang="ko-KR" sz="2800" dirty="0" err="1"/>
              <a:t>block,sharedMemSize</a:t>
            </a:r>
            <a:r>
              <a:rPr lang="en-US" altLang="ko-KR" sz="2800" dirty="0"/>
              <a:t>, stream&gt;&gt;&gt;(argument list);</a:t>
            </a:r>
          </a:p>
          <a:p>
            <a:r>
              <a:rPr lang="en-US" altLang="ko-KR" sz="2800" dirty="0"/>
              <a:t>Non-default stream declaration , creation and destroy: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 stream;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 err="1"/>
              <a:t>cudaStreamCreate</a:t>
            </a:r>
            <a:r>
              <a:rPr lang="en-US" altLang="ko-KR" sz="2800" dirty="0"/>
              <a:t>(&amp;stream);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cudaStreamDestroy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   	stream);</a:t>
            </a:r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2120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60438"/>
          </a:xfrm>
        </p:spPr>
        <p:txBody>
          <a:bodyPr/>
          <a:lstStyle/>
          <a:p>
            <a:r>
              <a:rPr lang="en-US" altLang="ko-KR" dirty="0"/>
              <a:t>APIs To check all  stream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cudaStreamSynchronize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 stream);</a:t>
            </a:r>
          </a:p>
          <a:p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cudaStreamQuery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 stream);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28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cudaStreamCreate</a:t>
            </a:r>
            <a:r>
              <a:rPr lang="en-US" altLang="ko-KR" sz="2400" dirty="0"/>
              <a:t>(&amp;stream1);</a:t>
            </a:r>
          </a:p>
          <a:p>
            <a:pPr marL="0" indent="0">
              <a:buNone/>
            </a:pPr>
            <a:r>
              <a:rPr lang="en-US" altLang="ko-KR" sz="2400" dirty="0" err="1"/>
              <a:t>cudaStreamCreate</a:t>
            </a:r>
            <a:r>
              <a:rPr lang="en-US" altLang="ko-KR" sz="2400" dirty="0"/>
              <a:t>(&amp;stream2);</a:t>
            </a:r>
          </a:p>
          <a:p>
            <a:pPr marL="0" indent="0">
              <a:buNone/>
            </a:pPr>
            <a:r>
              <a:rPr lang="en-US" altLang="ko-KR" sz="2400" dirty="0" err="1"/>
              <a:t>cudaMemcpyAsync</a:t>
            </a:r>
            <a:r>
              <a:rPr lang="en-US" altLang="ko-KR" sz="2400" dirty="0"/>
              <a:t>(d_In1,h_In1,dataSize1,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cudaMemcpyHostToDevice</a:t>
            </a:r>
            <a:r>
              <a:rPr lang="en-US" altLang="ko-KR" sz="2400" dirty="0"/>
              <a:t>, stream1);</a:t>
            </a:r>
          </a:p>
          <a:p>
            <a:pPr marL="0" indent="0">
              <a:buNone/>
            </a:pPr>
            <a:r>
              <a:rPr lang="en-US" altLang="ko-KR" sz="2400" dirty="0" err="1"/>
              <a:t>cudaMemcpyAsync</a:t>
            </a:r>
            <a:r>
              <a:rPr lang="en-US" altLang="ko-KR" sz="2400" dirty="0"/>
              <a:t>(d_In2,h_In2,dataSize2,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cudaMemcpyHostToDevice</a:t>
            </a:r>
            <a:r>
              <a:rPr lang="en-US" altLang="ko-KR" sz="2400" dirty="0"/>
              <a:t>, stream2);</a:t>
            </a:r>
          </a:p>
          <a:p>
            <a:pPr marL="0" indent="0">
              <a:buNone/>
            </a:pPr>
            <a:r>
              <a:rPr lang="en-US" altLang="ko-KR" sz="2400" dirty="0"/>
              <a:t>kernel1&lt;&lt;&lt;grid, block,0,stream1&gt;&gt;&gt;(d_In1,d_Out1);</a:t>
            </a:r>
          </a:p>
          <a:p>
            <a:pPr marL="0" indent="0">
              <a:buNone/>
            </a:pPr>
            <a:r>
              <a:rPr lang="en-US" altLang="ko-KR" sz="2400" dirty="0"/>
              <a:t>kernel2&lt;&lt;&lt;grid,block,0,stream2&gt;&gt;&gt;(d_In2,d_Out2);</a:t>
            </a:r>
          </a:p>
          <a:p>
            <a:pPr marL="0" indent="0">
              <a:buNone/>
            </a:pPr>
            <a:r>
              <a:rPr lang="en-US" altLang="ko-KR" sz="2400" dirty="0" err="1"/>
              <a:t>cudaStreamDestroy</a:t>
            </a:r>
            <a:r>
              <a:rPr lang="en-US" altLang="ko-KR" sz="2400" dirty="0"/>
              <a:t>(stream1);</a:t>
            </a:r>
          </a:p>
          <a:p>
            <a:pPr marL="0" indent="0">
              <a:buNone/>
            </a:pPr>
            <a:r>
              <a:rPr lang="en-US" altLang="ko-KR" sz="2400" dirty="0" err="1"/>
              <a:t>cudaStreamDestroy</a:t>
            </a:r>
            <a:r>
              <a:rPr lang="en-US" altLang="ko-KR" sz="2400" dirty="0"/>
              <a:t>(stream2);</a:t>
            </a:r>
          </a:p>
          <a:p>
            <a:pPr marL="0" indent="0">
              <a:buNone/>
            </a:pPr>
            <a:r>
              <a:rPr lang="en-US" altLang="ko-KR" sz="2400" dirty="0"/>
              <a:t>…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679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</a:t>
            </a:r>
            <a:r>
              <a:rPr lang="en-US" altLang="ko-KR" sz="2400" dirty="0" err="1"/>
              <a:t>nStreams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offset=</a:t>
            </a:r>
            <a:r>
              <a:rPr lang="en-US" altLang="ko-KR" sz="2400" dirty="0" err="1"/>
              <a:t>i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bytesPerStream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cudaMemcpyAsync</a:t>
            </a:r>
            <a:r>
              <a:rPr lang="en-US" altLang="ko-KR" sz="2400" dirty="0"/>
              <a:t>(&amp;</a:t>
            </a:r>
            <a:r>
              <a:rPr lang="en-US" altLang="ko-KR" sz="2400" dirty="0" err="1"/>
              <a:t>d_a</a:t>
            </a:r>
            <a:r>
              <a:rPr lang="en-US" altLang="ko-KR" sz="2400" dirty="0"/>
              <a:t>[offset],&amp;a[offset],</a:t>
            </a:r>
            <a:r>
              <a:rPr lang="en-US" altLang="ko-KR" sz="2400" dirty="0" err="1"/>
              <a:t>bytePerStream</a:t>
            </a:r>
            <a:r>
              <a:rPr lang="en-US" altLang="ko-KR" sz="2400" dirty="0"/>
              <a:t>	,streams[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]);</a:t>
            </a:r>
          </a:p>
          <a:p>
            <a:pPr marL="0" indent="0">
              <a:buNone/>
            </a:pPr>
            <a:r>
              <a:rPr lang="en-US" altLang="ko-KR" sz="2400" dirty="0"/>
              <a:t>	kernel&lt;&lt;&lt;grid,block,0,streams[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]&gt;&gt;&gt;(&amp;</a:t>
            </a:r>
            <a:r>
              <a:rPr lang="en-US" altLang="ko-KR" sz="2400" dirty="0" err="1"/>
              <a:t>d_a</a:t>
            </a:r>
            <a:r>
              <a:rPr lang="en-US" altLang="ko-KR" sz="2400" dirty="0"/>
              <a:t>[offset]);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cudaMemcpyAsync</a:t>
            </a:r>
            <a:r>
              <a:rPr lang="en-US" altLang="ko-KR" sz="2400" dirty="0"/>
              <a:t>(&amp;a[offset],&amp;</a:t>
            </a:r>
            <a:r>
              <a:rPr lang="en-US" altLang="ko-KR" sz="2400" dirty="0" err="1"/>
              <a:t>d_a</a:t>
            </a:r>
            <a:r>
              <a:rPr lang="en-US" altLang="ko-KR" sz="2400" dirty="0"/>
              <a:t>[offset],</a:t>
            </a:r>
            <a:r>
              <a:rPr lang="en-US" altLang="ko-KR" sz="2400" dirty="0" err="1"/>
              <a:t>bytesPerStream</a:t>
            </a:r>
            <a:r>
              <a:rPr lang="en-US" altLang="ko-KR" sz="2400" dirty="0"/>
              <a:t>, 	streams[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36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Execution Flow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317757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HtoD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94064" y="2782089"/>
            <a:ext cx="115212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46192" y="2790999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DtoH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9338" y="278092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HtoD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7881" y="3168399"/>
            <a:ext cx="115212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08104" y="317757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DtoH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6367" y="3576699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HtoD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10009" y="3589923"/>
            <a:ext cx="115212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62137" y="3589923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DtoH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stream0</a:t>
            </a:r>
            <a:endParaRPr lang="ko-KR" alt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177570"/>
            <a:ext cx="13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stream1</a:t>
            </a:r>
            <a:endParaRPr lang="ko-KR" alt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35899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stream2</a:t>
            </a:r>
            <a:endParaRPr lang="ko-KR" alt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472514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+mn-lt"/>
              </a:rPr>
              <a:t>HtoDs</a:t>
            </a:r>
            <a:r>
              <a:rPr lang="en-US" altLang="ko-KR" sz="2400" dirty="0">
                <a:latin typeface="+mn-lt"/>
              </a:rPr>
              <a:t> can not be  overlapped, but </a:t>
            </a:r>
            <a:r>
              <a:rPr lang="en-US" altLang="ko-KR" sz="2400" dirty="0" err="1">
                <a:latin typeface="+mn-lt"/>
              </a:rPr>
              <a:t>DtoH</a:t>
            </a:r>
            <a:r>
              <a:rPr lang="en-US" altLang="ko-KR" sz="2400" dirty="0">
                <a:latin typeface="+mn-lt"/>
              </a:rPr>
              <a:t> and </a:t>
            </a:r>
            <a:r>
              <a:rPr lang="en-US" altLang="ko-KR" sz="2400" dirty="0" err="1">
                <a:latin typeface="+mn-lt"/>
              </a:rPr>
              <a:t>HtoD</a:t>
            </a:r>
            <a:r>
              <a:rPr lang="en-US" altLang="ko-KR" sz="2400" dirty="0">
                <a:latin typeface="+mn-lt"/>
              </a:rPr>
              <a:t> are overlapped, Why?  </a:t>
            </a:r>
          </a:p>
          <a:p>
            <a:r>
              <a:rPr lang="en-US" altLang="ko-KR" sz="2400" dirty="0" err="1">
                <a:latin typeface="+mn-lt"/>
              </a:rPr>
              <a:t>cpu</a:t>
            </a:r>
            <a:r>
              <a:rPr lang="en-US" altLang="ko-KR" sz="2400" dirty="0">
                <a:latin typeface="+mn-lt"/>
              </a:rPr>
              <a:t>  -----------  device</a:t>
            </a:r>
          </a:p>
          <a:p>
            <a:r>
              <a:rPr lang="en-US" altLang="ko-KR" sz="2400" dirty="0">
                <a:latin typeface="+mn-lt"/>
              </a:rPr>
              <a:t>           </a:t>
            </a:r>
            <a:r>
              <a:rPr lang="en-US" altLang="ko-KR" sz="2400" dirty="0" err="1">
                <a:latin typeface="+mn-lt"/>
              </a:rPr>
              <a:t>pcie</a:t>
            </a:r>
            <a:r>
              <a:rPr lang="en-US" altLang="ko-KR" sz="2400" dirty="0">
                <a:latin typeface="+mn-lt"/>
              </a:rPr>
              <a:t> (</a:t>
            </a:r>
            <a:r>
              <a:rPr lang="en-US" altLang="ko-KR" sz="2400" dirty="0" err="1">
                <a:latin typeface="+mn-lt"/>
              </a:rPr>
              <a:t>HtoDs</a:t>
            </a:r>
            <a:r>
              <a:rPr lang="en-US" altLang="ko-KR" sz="2400" dirty="0">
                <a:latin typeface="+mn-lt"/>
              </a:rPr>
              <a:t> overlapped x, </a:t>
            </a:r>
            <a:r>
              <a:rPr lang="en-US" altLang="ko-KR" sz="2400" dirty="0" err="1">
                <a:latin typeface="+mn-lt"/>
              </a:rPr>
              <a:t>DtoH</a:t>
            </a:r>
            <a:r>
              <a:rPr lang="en-US" altLang="ko-KR" sz="2400" dirty="0">
                <a:latin typeface="+mn-lt"/>
              </a:rPr>
              <a:t>, </a:t>
            </a:r>
            <a:r>
              <a:rPr lang="en-US" altLang="ko-KR" sz="2400" dirty="0" err="1">
                <a:latin typeface="+mn-lt"/>
              </a:rPr>
              <a:t>HtoD</a:t>
            </a:r>
            <a:r>
              <a:rPr lang="en-US" altLang="ko-KR" sz="2400" dirty="0">
                <a:latin typeface="+mn-lt"/>
              </a:rPr>
              <a:t> overlapped </a:t>
            </a:r>
            <a:r>
              <a:rPr lang="ko-KR" altLang="en-US" sz="2400" dirty="0">
                <a:latin typeface="+mn-lt"/>
              </a:rPr>
              <a:t>된다</a:t>
            </a:r>
            <a:r>
              <a:rPr lang="en-US" altLang="ko-KR" sz="2400" dirty="0">
                <a:latin typeface="+mn-lt"/>
              </a:rPr>
              <a:t>. physical </a:t>
            </a:r>
            <a:r>
              <a:rPr lang="ko-KR" altLang="en-US" sz="2400" dirty="0">
                <a:latin typeface="+mn-lt"/>
              </a:rPr>
              <a:t>적인 성질 때문에</a:t>
            </a:r>
            <a:r>
              <a:rPr lang="en-US" altLang="ko-KR" sz="2400" dirty="0">
                <a:latin typeface="+mn-lt"/>
              </a:rPr>
              <a:t>)         </a:t>
            </a:r>
            <a:endParaRPr lang="ko-KR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5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811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cudaStreamCreate</a:t>
            </a:r>
            <a:r>
              <a:rPr lang="en-US" altLang="ko-KR" sz="2400" b="1" dirty="0" err="1">
                <a:solidFill>
                  <a:srgbClr val="FF0000"/>
                </a:solidFill>
              </a:rPr>
              <a:t>WithPriority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cudaStream_t</a:t>
            </a:r>
            <a:r>
              <a:rPr lang="en-US" altLang="ko-KR" sz="2400" b="1" dirty="0"/>
              <a:t>* </a:t>
            </a:r>
            <a:r>
              <a:rPr lang="en-US" altLang="ko-KR" sz="2400" b="1" dirty="0" err="1"/>
              <a:t>pStream</a:t>
            </a:r>
            <a:r>
              <a:rPr lang="en-US" altLang="ko-KR" sz="2400" b="1" dirty="0"/>
              <a:t>, unsigned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flags,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priority</a:t>
            </a:r>
            <a:r>
              <a:rPr lang="en-US" altLang="ko-KR" sz="2400" b="1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*</a:t>
            </a:r>
            <a:r>
              <a:rPr lang="en-US" altLang="ko-KR" sz="2400" b="1" dirty="0">
                <a:solidFill>
                  <a:srgbClr val="FF0000"/>
                </a:solidFill>
              </a:rPr>
              <a:t>Grids queued to a higher priority stream may preempt work already executing an a low priority stream.</a:t>
            </a:r>
          </a:p>
          <a:p>
            <a:pPr marL="0" indent="0">
              <a:buNone/>
            </a:pPr>
            <a:r>
              <a:rPr lang="en-US" altLang="ko-KR" sz="2400" dirty="0"/>
              <a:t>*Stream priorities have no effect on data transfer operations, only on compute kernels.</a:t>
            </a:r>
          </a:p>
          <a:p>
            <a:pPr marL="0" indent="0">
              <a:buNone/>
            </a:pPr>
            <a:r>
              <a:rPr lang="en-US" altLang="ko-KR" sz="2400" dirty="0"/>
              <a:t>*The allowable range of priorities for a given device can be queried by the following function:</a:t>
            </a:r>
          </a:p>
          <a:p>
            <a:pPr marL="0" indent="0">
              <a:buNone/>
            </a:pP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cudaDeviceGetStreamPriorityRange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*</a:t>
            </a:r>
            <a:r>
              <a:rPr lang="en-US" altLang="ko-KR" sz="2400" b="1" dirty="0" err="1"/>
              <a:t>leastPriority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r>
              <a:rPr lang="en-US" altLang="ko-KR" sz="2400" b="1" dirty="0" err="1"/>
              <a:t>int</a:t>
            </a:r>
            <a:r>
              <a:rPr lang="en-US" altLang="ko-KR" sz="2400" b="1" dirty="0"/>
              <a:t> *</a:t>
            </a:r>
            <a:r>
              <a:rPr lang="en-US" altLang="ko-KR" sz="2400" b="1" dirty="0" err="1"/>
              <a:t>greatestPriority</a:t>
            </a:r>
            <a:r>
              <a:rPr lang="en-US" altLang="ko-KR" sz="2400" b="1" dirty="0"/>
              <a:t>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event</a:t>
            </a:r>
            <a:r>
              <a:rPr lang="en-US" altLang="ko-KR" sz="2400" dirty="0"/>
              <a:t> : an event in CUDA is a marker in a CUDA stream. The event can be used to synchronize stream execution and monitor device progress.</a:t>
            </a:r>
          </a:p>
          <a:p>
            <a:r>
              <a:rPr lang="en-US" altLang="ko-KR" sz="2400" dirty="0"/>
              <a:t>CUDA API allows you to insert events at any point in a stream as well as query for event completion.</a:t>
            </a:r>
          </a:p>
          <a:p>
            <a:r>
              <a:rPr lang="en-US" altLang="ko-KR" sz="2400" dirty="0"/>
              <a:t>An event declaration, creation and destruction: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event;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cudaEventCreate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* event);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cudaEventDestroy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event);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86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stream: a sequence of operations that execute in issue-order on GPU.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19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cudaEventRecord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event, </a:t>
            </a:r>
            <a:r>
              <a:rPr lang="en-US" altLang="ko-KR" sz="2400" b="1" dirty="0" err="1"/>
              <a:t>cudaStream_t</a:t>
            </a:r>
            <a:r>
              <a:rPr lang="en-US" altLang="ko-KR" sz="2400" b="1" dirty="0"/>
              <a:t> stream=0);</a:t>
            </a:r>
          </a:p>
          <a:p>
            <a:pPr marL="0" indent="0">
              <a:buNone/>
            </a:pPr>
            <a:r>
              <a:rPr lang="en-US" altLang="ko-KR" sz="2400" b="1" dirty="0"/>
              <a:t>    //</a:t>
            </a:r>
            <a:r>
              <a:rPr lang="en-US" altLang="ko-KR" sz="2400" dirty="0"/>
              <a:t>An event is queued to a CUDA stream </a:t>
            </a:r>
            <a:endParaRPr lang="en-US" altLang="ko-KR" sz="2400" b="1" dirty="0"/>
          </a:p>
          <a:p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cudaEventSynchronize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event);</a:t>
            </a:r>
          </a:p>
          <a:p>
            <a:pPr marL="0" indent="0">
              <a:buNone/>
            </a:pPr>
            <a:r>
              <a:rPr lang="en-US" altLang="ko-KR" sz="2400" b="1" dirty="0"/>
              <a:t>    //</a:t>
            </a:r>
            <a:r>
              <a:rPr lang="en-US" altLang="ko-KR" sz="2400" dirty="0"/>
              <a:t>Waiting for an event </a:t>
            </a:r>
            <a:endParaRPr lang="en-US" altLang="ko-KR" sz="2400" b="1" dirty="0"/>
          </a:p>
          <a:p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cudaEventQuery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event);</a:t>
            </a:r>
          </a:p>
          <a:p>
            <a:pPr marL="0" indent="0">
              <a:buNone/>
            </a:pPr>
            <a:r>
              <a:rPr lang="en-US" altLang="ko-KR" sz="2400" b="1" dirty="0"/>
              <a:t>    //</a:t>
            </a:r>
            <a:r>
              <a:rPr lang="en-US" altLang="ko-KR" sz="2400" dirty="0"/>
              <a:t>Test if an event has completed</a:t>
            </a:r>
            <a:endParaRPr lang="en-US" altLang="ko-KR" sz="2400" b="1" dirty="0"/>
          </a:p>
          <a:p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cudaEventElapsedTime</a:t>
            </a:r>
            <a:r>
              <a:rPr lang="en-US" altLang="ko-KR" sz="2400" b="1" dirty="0"/>
              <a:t>(float* </a:t>
            </a:r>
            <a:r>
              <a:rPr lang="en-US" altLang="ko-KR" sz="2400" b="1" dirty="0" err="1"/>
              <a:t>ms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start, 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 stop);</a:t>
            </a:r>
          </a:p>
          <a:p>
            <a:pPr marL="0" indent="0">
              <a:buNone/>
            </a:pPr>
            <a:r>
              <a:rPr lang="en-US" altLang="ko-KR" sz="2400" b="1" dirty="0"/>
              <a:t>    //</a:t>
            </a:r>
            <a:r>
              <a:rPr lang="en-US" altLang="ko-KR" sz="2400" dirty="0"/>
              <a:t>Measure the elapsed time of CUDA operations marked by     	//two events(here, start and stop)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039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648072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//create two events</a:t>
            </a:r>
          </a:p>
          <a:p>
            <a:pPr marL="0" indent="0">
              <a:buNone/>
            </a:pPr>
            <a:r>
              <a:rPr lang="en-US" altLang="ko-KR" sz="2000" b="1" dirty="0" err="1"/>
              <a:t>cudaEvent_t</a:t>
            </a:r>
            <a:r>
              <a:rPr lang="en-US" altLang="ko-KR" sz="2000" b="1" dirty="0"/>
              <a:t> start, stop;</a:t>
            </a:r>
          </a:p>
          <a:p>
            <a:pPr marL="0" indent="0">
              <a:buNone/>
            </a:pPr>
            <a:r>
              <a:rPr lang="en-US" altLang="ko-KR" sz="2000" b="1" dirty="0" err="1"/>
              <a:t>cudaEventCreate</a:t>
            </a:r>
            <a:r>
              <a:rPr lang="en-US" altLang="ko-KR" sz="2000" b="1" dirty="0"/>
              <a:t>(&amp;start);</a:t>
            </a:r>
          </a:p>
          <a:p>
            <a:pPr marL="0" indent="0">
              <a:buNone/>
            </a:pPr>
            <a:r>
              <a:rPr lang="en-US" altLang="ko-KR" sz="2000" b="1" dirty="0" err="1"/>
              <a:t>cudaEventCreate</a:t>
            </a:r>
            <a:r>
              <a:rPr lang="en-US" altLang="ko-KR" sz="2000" b="1" dirty="0"/>
              <a:t>(&amp;stop);</a:t>
            </a:r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en-US" altLang="ko-KR" sz="2000" dirty="0" err="1"/>
              <a:t>recort</a:t>
            </a:r>
            <a:r>
              <a:rPr lang="en-US" altLang="ko-KR" sz="2000" dirty="0"/>
              <a:t> start event on the default stream</a:t>
            </a:r>
          </a:p>
          <a:p>
            <a:pPr marL="0" indent="0">
              <a:buNone/>
            </a:pPr>
            <a:r>
              <a:rPr lang="en-US" altLang="ko-KR" sz="2000" b="1" dirty="0" err="1"/>
              <a:t>cudaEventRecord</a:t>
            </a:r>
            <a:r>
              <a:rPr lang="en-US" altLang="ko-KR" sz="2000" b="1" dirty="0"/>
              <a:t>(start);</a:t>
            </a:r>
          </a:p>
          <a:p>
            <a:pPr marL="0" indent="0">
              <a:buNone/>
            </a:pPr>
            <a:r>
              <a:rPr lang="en-US" altLang="ko-KR" sz="2000" dirty="0"/>
              <a:t>//execute kernel</a:t>
            </a:r>
          </a:p>
          <a:p>
            <a:pPr marL="0" indent="0">
              <a:buNone/>
            </a:pPr>
            <a:r>
              <a:rPr lang="en-US" altLang="ko-KR" sz="2000" b="1" dirty="0"/>
              <a:t>kernel&lt;&lt;&lt;</a:t>
            </a:r>
            <a:r>
              <a:rPr lang="en-US" altLang="ko-KR" sz="2000" b="1" dirty="0" err="1"/>
              <a:t>grid,block</a:t>
            </a:r>
            <a:r>
              <a:rPr lang="en-US" altLang="ko-KR" sz="2000" b="1" dirty="0"/>
              <a:t>&gt;&gt;&gt;(arguments);</a:t>
            </a:r>
          </a:p>
          <a:p>
            <a:pPr marL="0" indent="0">
              <a:buNone/>
            </a:pPr>
            <a:r>
              <a:rPr lang="en-US" altLang="ko-KR" sz="2000" dirty="0"/>
              <a:t>//record stop event on the default stream</a:t>
            </a:r>
          </a:p>
          <a:p>
            <a:pPr marL="0" indent="0">
              <a:buNone/>
            </a:pPr>
            <a:r>
              <a:rPr lang="en-US" altLang="ko-KR" sz="2000" b="1" dirty="0" err="1"/>
              <a:t>cudaEventRecord</a:t>
            </a:r>
            <a:r>
              <a:rPr lang="en-US" altLang="ko-KR" sz="2000" b="1" dirty="0"/>
              <a:t>(stop);</a:t>
            </a:r>
          </a:p>
          <a:p>
            <a:pPr marL="0" indent="0">
              <a:buNone/>
            </a:pPr>
            <a:r>
              <a:rPr lang="en-US" altLang="ko-KR" sz="2000" dirty="0"/>
              <a:t>//wait until the stop event completes</a:t>
            </a:r>
          </a:p>
          <a:p>
            <a:pPr marL="0" indent="0">
              <a:buNone/>
            </a:pPr>
            <a:r>
              <a:rPr lang="en-US" altLang="ko-KR" sz="2000" b="1" dirty="0" err="1"/>
              <a:t>cudaEventSynchronize</a:t>
            </a:r>
            <a:r>
              <a:rPr lang="en-US" altLang="ko-KR" sz="2000" b="1" dirty="0"/>
              <a:t>(stop);</a:t>
            </a:r>
          </a:p>
          <a:p>
            <a:pPr marL="0" indent="0">
              <a:buNone/>
            </a:pPr>
            <a:r>
              <a:rPr lang="en-US" altLang="ko-KR" sz="2000" dirty="0"/>
              <a:t>//calculate the elapsed time between two events</a:t>
            </a:r>
          </a:p>
          <a:p>
            <a:pPr marL="0" indent="0">
              <a:buNone/>
            </a:pPr>
            <a:r>
              <a:rPr lang="en-US" altLang="ko-KR" sz="2000" b="1" dirty="0"/>
              <a:t>float time;</a:t>
            </a:r>
          </a:p>
          <a:p>
            <a:pPr marL="0" indent="0">
              <a:buNone/>
            </a:pPr>
            <a:r>
              <a:rPr lang="en-US" altLang="ko-KR" sz="2000" b="1" dirty="0" err="1"/>
              <a:t>cudaEventElapsedTime</a:t>
            </a:r>
            <a:r>
              <a:rPr lang="en-US" altLang="ko-KR" sz="2000" b="1" dirty="0"/>
              <a:t>(&amp;time, </a:t>
            </a:r>
            <a:r>
              <a:rPr lang="en-US" altLang="ko-KR" sz="2000" b="1" dirty="0" err="1"/>
              <a:t>start,stop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 err="1"/>
              <a:t>cudaEventDestroy</a:t>
            </a:r>
            <a:r>
              <a:rPr lang="en-US" altLang="ko-KR" sz="2000" b="1" dirty="0"/>
              <a:t>(start);</a:t>
            </a:r>
          </a:p>
          <a:p>
            <a:pPr marL="0" indent="0">
              <a:buNone/>
            </a:pPr>
            <a:r>
              <a:rPr lang="en-US" altLang="ko-KR" sz="2000" b="1" dirty="0" err="1"/>
              <a:t>cudaEventDestroy</a:t>
            </a:r>
            <a:r>
              <a:rPr lang="en-US" altLang="ko-KR" sz="2000" b="1" dirty="0"/>
              <a:t>(stop);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630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and stop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The start and stop events are placed into the NULL stream by default. A timestamp is recorded for the start event at the beginning of the NULL stream, and a timestamp for the stop</a:t>
            </a:r>
          </a:p>
          <a:p>
            <a:pPr marL="0" indent="0">
              <a:buNone/>
            </a:pPr>
            <a:r>
              <a:rPr lang="en-US" altLang="ko-KR" sz="2400" dirty="0"/>
              <a:t>    event at the end of the NULL stream.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13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CUDA operations</a:t>
            </a:r>
          </a:p>
          <a:p>
            <a:pPr lvl="1"/>
            <a:r>
              <a:rPr lang="en-US" altLang="ko-KR" dirty="0"/>
              <a:t>Memory-related operations</a:t>
            </a:r>
          </a:p>
          <a:p>
            <a:pPr lvl="1"/>
            <a:r>
              <a:rPr lang="en-US" altLang="ko-KR" dirty="0"/>
              <a:t>Kernel launches</a:t>
            </a:r>
          </a:p>
          <a:p>
            <a:pPr marL="514350" indent="-457200"/>
            <a:r>
              <a:rPr lang="en-US" altLang="ko-KR" dirty="0"/>
              <a:t>Streams</a:t>
            </a:r>
          </a:p>
          <a:p>
            <a:pPr marL="914400" lvl="1" indent="-457200"/>
            <a:r>
              <a:rPr lang="en-US" altLang="ko-KR" dirty="0"/>
              <a:t>Asynchronous streams(non-NULL streams)</a:t>
            </a:r>
          </a:p>
          <a:p>
            <a:pPr marL="914400" lvl="1" indent="-457200"/>
            <a:r>
              <a:rPr lang="en-US" altLang="ko-KR" dirty="0"/>
              <a:t>Synchronous streams(NULL/default stream)</a:t>
            </a:r>
          </a:p>
          <a:p>
            <a:pPr marL="514350" indent="-457200"/>
            <a:r>
              <a:rPr lang="en-US" altLang="ko-KR" dirty="0"/>
              <a:t>Non-NULL streams:</a:t>
            </a:r>
          </a:p>
          <a:p>
            <a:pPr marL="914400" lvl="1" indent="-457200"/>
            <a:r>
              <a:rPr lang="en-US" altLang="ko-KR" dirty="0"/>
              <a:t>Blocking streams</a:t>
            </a:r>
          </a:p>
          <a:p>
            <a:pPr marL="914400" lvl="1" indent="-457200"/>
            <a:r>
              <a:rPr lang="en-US" altLang="ko-KR" dirty="0"/>
              <a:t>Non-blocking streams</a:t>
            </a:r>
          </a:p>
        </p:txBody>
      </p:sp>
    </p:spTree>
    <p:extLst>
      <p:ext uri="{BB962C8B-B14F-4D97-AF65-F5344CB8AC3E}">
        <p14:creationId xmlns:p14="http://schemas.microsoft.com/office/powerpoint/2010/main" val="185037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 and Non-Blocking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Non-NULL streams are non-blocking with respect to the host, but operations within a non-Null stream can be blocked by operations in the NULL stream. If a non-NULL stream is a blocking stream, the NULL stream can block operations in it.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kernel_1&lt;&lt;&lt;1,1,0,stream_1&gt;&gt;&gt;();</a:t>
            </a:r>
          </a:p>
          <a:p>
            <a:pPr marL="0" indent="0">
              <a:buNone/>
            </a:pPr>
            <a:r>
              <a:rPr lang="en-US" altLang="ko-KR" sz="2400" b="1" dirty="0"/>
              <a:t>    kernel_2&lt;&lt;&lt;1,1&gt;&gt;&gt;();</a:t>
            </a:r>
          </a:p>
          <a:p>
            <a:pPr marL="0" indent="0">
              <a:buNone/>
            </a:pPr>
            <a:r>
              <a:rPr lang="en-US" altLang="ko-KR" sz="2400" b="1" dirty="0"/>
              <a:t>    kernel_3&lt;&lt;&lt;1,1,0,stream_2&gt;&gt;&gt;();</a:t>
            </a:r>
          </a:p>
          <a:p>
            <a:pPr marL="0" indent="0">
              <a:buNone/>
            </a:pPr>
            <a:r>
              <a:rPr lang="en-US" altLang="ko-KR" sz="2400" dirty="0"/>
              <a:t>	-kernel_2 does not start executing until kernel_1 completes</a:t>
            </a:r>
          </a:p>
          <a:p>
            <a:pPr marL="0" indent="0">
              <a:buNone/>
            </a:pPr>
            <a:r>
              <a:rPr lang="en-US" altLang="ko-KR" sz="2400" dirty="0"/>
              <a:t>            and kernel_3 does not start until kernel_2 completes.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61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cudaStreamCreateWithFlags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cudaStream_t</a:t>
            </a:r>
            <a:r>
              <a:rPr lang="en-US" altLang="ko-KR" sz="2400" b="1" dirty="0"/>
              <a:t>* </a:t>
            </a:r>
            <a:r>
              <a:rPr lang="en-US" altLang="ko-KR" sz="2400" b="1" dirty="0" err="1"/>
              <a:t>pStream</a:t>
            </a:r>
            <a:r>
              <a:rPr lang="en-US" altLang="ko-KR" sz="2400" b="1" dirty="0"/>
              <a:t>, unsigned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flags</a:t>
            </a:r>
            <a:r>
              <a:rPr lang="en-US" altLang="ko-KR" sz="2400" b="1" dirty="0"/>
              <a:t>);</a:t>
            </a:r>
          </a:p>
          <a:p>
            <a:pPr marL="0" indent="0">
              <a:buNone/>
            </a:pPr>
            <a:r>
              <a:rPr lang="en-US" altLang="ko-KR" sz="2400" b="1" u="sng" dirty="0">
                <a:solidFill>
                  <a:srgbClr val="FF0000"/>
                </a:solidFill>
              </a:rPr>
              <a:t>flags: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B050"/>
                </a:solidFill>
              </a:rPr>
              <a:t>cudaStreamDefault</a:t>
            </a:r>
            <a:r>
              <a:rPr lang="en-US" altLang="ko-KR" sz="2400" dirty="0"/>
              <a:t>: default stream creating flag (blocking).</a:t>
            </a:r>
          </a:p>
          <a:p>
            <a:pPr marL="0" indent="0">
              <a:buNone/>
            </a:pPr>
            <a:r>
              <a:rPr lang="en-US" altLang="ko-KR" sz="2400" dirty="0" err="1"/>
              <a:t>c</a:t>
            </a:r>
            <a:r>
              <a:rPr lang="en-US" altLang="ko-KR" sz="2400" dirty="0" err="1">
                <a:solidFill>
                  <a:srgbClr val="00B050"/>
                </a:solidFill>
              </a:rPr>
              <a:t>udaStreamNonBlocking</a:t>
            </a:r>
            <a:r>
              <a:rPr lang="en-US" altLang="ko-KR" sz="2400" dirty="0"/>
              <a:t>: asynchronous stream creation flag(non-blocking). </a:t>
            </a:r>
            <a:r>
              <a:rPr lang="en-US" altLang="ko-KR" sz="2400" dirty="0">
                <a:solidFill>
                  <a:srgbClr val="00B050"/>
                </a:solidFill>
              </a:rPr>
              <a:t>It disables the blocking behavior of </a:t>
            </a:r>
            <a:r>
              <a:rPr lang="en-US" altLang="ko-KR" sz="2400" dirty="0" err="1">
                <a:solidFill>
                  <a:srgbClr val="00B050"/>
                </a:solidFill>
              </a:rPr>
              <a:t>non_NULL</a:t>
            </a:r>
            <a:r>
              <a:rPr lang="en-US" altLang="ko-KR" sz="2400" dirty="0">
                <a:solidFill>
                  <a:srgbClr val="00B050"/>
                </a:solidFill>
              </a:rPr>
              <a:t> streams relative to the NULL stream.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en-US" altLang="ko-KR" sz="2400" dirty="0">
                <a:solidFill>
                  <a:srgbClr val="00B050"/>
                </a:solidFill>
              </a:rPr>
              <a:t>If stream_1 and stream_2 in the previous slide were created with </a:t>
            </a:r>
            <a:r>
              <a:rPr lang="en-US" altLang="ko-KR" sz="2400" dirty="0" err="1">
                <a:solidFill>
                  <a:srgbClr val="00B050"/>
                </a:solidFill>
              </a:rPr>
              <a:t>cudaStreamNonBlocking</a:t>
            </a:r>
            <a:r>
              <a:rPr lang="en-US" altLang="ko-KR" sz="2400" dirty="0">
                <a:solidFill>
                  <a:srgbClr val="00B050"/>
                </a:solidFill>
              </a:rPr>
              <a:t>, non of the kernel executions would be blocked waiting for completion of any of the other kernels.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Implicit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Many memory related operations imply blocking on all previous operations on the current device:</a:t>
            </a:r>
          </a:p>
          <a:p>
            <a:pPr marL="0" indent="0">
              <a:buNone/>
            </a:pPr>
            <a:r>
              <a:rPr lang="en-US" altLang="ko-KR" sz="2400" dirty="0"/>
              <a:t>	-A page-locked host memory allocation</a:t>
            </a:r>
          </a:p>
          <a:p>
            <a:pPr marL="0" indent="0">
              <a:buNone/>
            </a:pPr>
            <a:r>
              <a:rPr lang="en-US" altLang="ko-KR" sz="2400" dirty="0"/>
              <a:t>	-A device memory allocation</a:t>
            </a:r>
          </a:p>
          <a:p>
            <a:pPr marL="0" indent="0">
              <a:buNone/>
            </a:pPr>
            <a:r>
              <a:rPr lang="en-US" altLang="ko-KR" sz="2400" dirty="0"/>
              <a:t>	-A device </a:t>
            </a:r>
            <a:r>
              <a:rPr lang="en-US" altLang="ko-KR" sz="2400" dirty="0" err="1"/>
              <a:t>memset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-A memory copy between two addresses on the same 	   device</a:t>
            </a:r>
          </a:p>
          <a:p>
            <a:pPr marL="0" indent="0">
              <a:buNone/>
            </a:pPr>
            <a:r>
              <a:rPr lang="en-US" altLang="ko-KR" sz="2400" dirty="0"/>
              <a:t>	-A modification to the L1/shared memory configuration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088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60438"/>
          </a:xfrm>
        </p:spPr>
        <p:txBody>
          <a:bodyPr/>
          <a:lstStyle/>
          <a:p>
            <a:r>
              <a:rPr lang="en-US" altLang="ko-KR" sz="3600" dirty="0"/>
              <a:t>Configuring the Amount of Shared Memory</a:t>
            </a:r>
            <a:br>
              <a:rPr lang="en-US" altLang="ko-KR" sz="3600" dirty="0"/>
            </a:br>
            <a:r>
              <a:rPr lang="en-US" altLang="ko-KR" sz="3600" dirty="0"/>
              <a:t>[Lecture 7 Shared Memory]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US" altLang="ko-KR" sz="2800" dirty="0"/>
              <a:t>Each SM has 64KBytes of on-chip memory which are shared by the Shared memory and L1 cache.</a:t>
            </a:r>
          </a:p>
          <a:p>
            <a:r>
              <a:rPr lang="en-US" altLang="ko-KR" sz="2800" dirty="0"/>
              <a:t>Per-device configuration: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cudaDeviceSetCacheConfig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cudaFuncCache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cacheConfig</a:t>
            </a:r>
            <a:r>
              <a:rPr lang="en-US" altLang="ko-KR" sz="2800" dirty="0"/>
              <a:t>);</a:t>
            </a:r>
          </a:p>
          <a:p>
            <a:r>
              <a:rPr lang="en-US" altLang="ko-KR" sz="2800" dirty="0"/>
              <a:t>Per-kernel configuration: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/>
              <a:t>cudaError_t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cudaFuncSetCacheConfig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void* </a:t>
            </a:r>
            <a:r>
              <a:rPr lang="en-US" altLang="ko-KR" sz="2800" dirty="0" err="1"/>
              <a:t>func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enum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cudaFuncCachecacheConfig</a:t>
            </a:r>
            <a:r>
              <a:rPr lang="en-US" altLang="ko-KR" sz="2800" dirty="0"/>
              <a:t>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113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Explicit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-synchronizing the device</a:t>
            </a:r>
          </a:p>
          <a:p>
            <a:pPr marL="0" indent="0">
              <a:buNone/>
            </a:pPr>
            <a:r>
              <a:rPr lang="en-US" altLang="ko-KR" sz="2400" dirty="0"/>
              <a:t>-synchronizing a stream</a:t>
            </a:r>
          </a:p>
          <a:p>
            <a:pPr marL="0" indent="0">
              <a:buNone/>
            </a:pPr>
            <a:r>
              <a:rPr lang="en-US" altLang="ko-KR" sz="2400" dirty="0"/>
              <a:t>-synchronizing an event in a stream</a:t>
            </a:r>
          </a:p>
          <a:p>
            <a:pPr marL="0" indent="0">
              <a:buNone/>
            </a:pPr>
            <a:r>
              <a:rPr lang="en-US" altLang="ko-KR" sz="2400" dirty="0"/>
              <a:t>-synchronizing across streams using an event: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cudaStreamWaitEvent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cudaStream_t</a:t>
            </a:r>
            <a:r>
              <a:rPr lang="en-US" altLang="ko-KR" sz="2400" dirty="0"/>
              <a:t> stream,  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cudaEvent_t</a:t>
            </a:r>
            <a:r>
              <a:rPr lang="en-US" altLang="ko-KR" sz="2400" dirty="0"/>
              <a:t> event);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71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Configurable Events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cudaEventCreateWithFlags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cudaEvent_t</a:t>
            </a:r>
            <a:r>
              <a:rPr lang="en-US" altLang="ko-KR" sz="2400" b="1" dirty="0"/>
              <a:t>*event, unsigned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flags);</a:t>
            </a:r>
          </a:p>
          <a:p>
            <a:pPr marL="0" indent="0">
              <a:buNone/>
            </a:pPr>
            <a:r>
              <a:rPr lang="en-US" altLang="ko-KR" sz="2400" dirty="0"/>
              <a:t> 	</a:t>
            </a:r>
            <a:r>
              <a:rPr lang="en-US" altLang="ko-KR" sz="2400" b="1" dirty="0"/>
              <a:t>flags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  	</a:t>
            </a:r>
            <a:r>
              <a:rPr lang="en-US" altLang="ko-KR" sz="2400" b="1" dirty="0" err="1"/>
              <a:t>cudaEventDefault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cudaEventBlockingSync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cudaEventDisableTiming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cudaEventInterprocess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12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Execution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CUDA Program Execution Flow:</a:t>
            </a:r>
          </a:p>
          <a:p>
            <a:pPr marL="0" indent="0">
              <a:buNone/>
            </a:pPr>
            <a:r>
              <a:rPr lang="en-US" altLang="ko-KR" sz="2400" dirty="0"/>
              <a:t>	Step1.Host sends Input data to the Device,</a:t>
            </a:r>
          </a:p>
          <a:p>
            <a:pPr marL="0" indent="0">
              <a:buNone/>
            </a:pPr>
            <a:r>
              <a:rPr lang="en-US" altLang="ko-KR" sz="2400" dirty="0"/>
              <a:t>	Step2.The data is processed by Kernel functions,</a:t>
            </a:r>
          </a:p>
          <a:p>
            <a:pPr marL="0" indent="0">
              <a:buNone/>
            </a:pPr>
            <a:r>
              <a:rPr lang="en-US" altLang="ko-KR" sz="2400" dirty="0"/>
              <a:t>	Step3.The result is sent to the Host.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Observation: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*During step1, GPU just waits for the completion of the data transfer.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*If the input data is sliced to small blocks and send them one by one to the device, then the device can process the arrived blocks concurrently. 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Concurrent Kernels in Non-NULL Streams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892480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1.A set of non-null streams are created first:</a:t>
            </a:r>
          </a:p>
          <a:p>
            <a:pPr marL="0" indent="0">
              <a:buNone/>
            </a:pPr>
            <a:r>
              <a:rPr lang="en-US" altLang="ko-KR" sz="2000" b="1" dirty="0" err="1"/>
              <a:t>cudaStream_t</a:t>
            </a:r>
            <a:r>
              <a:rPr lang="en-US" altLang="ko-KR" sz="2000" b="1" dirty="0"/>
              <a:t> *streams=(</a:t>
            </a:r>
            <a:r>
              <a:rPr lang="en-US" altLang="ko-KR" sz="2000" b="1" dirty="0" err="1"/>
              <a:t>cudaStream_t</a:t>
            </a:r>
            <a:r>
              <a:rPr lang="en-US" altLang="ko-KR" sz="2000" b="1" dirty="0"/>
              <a:t> *)</a:t>
            </a:r>
            <a:r>
              <a:rPr lang="en-US" altLang="ko-KR" sz="2000" b="1" dirty="0" err="1"/>
              <a:t>malloc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n_streams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sizeof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cudaStream_t</a:t>
            </a:r>
            <a:r>
              <a:rPr lang="en-US" altLang="ko-KR" sz="2000" b="1" dirty="0"/>
              <a:t>));</a:t>
            </a:r>
          </a:p>
          <a:p>
            <a:pPr marL="0" indent="0">
              <a:buNone/>
            </a:pPr>
            <a:r>
              <a:rPr lang="en-US" altLang="ko-KR" sz="2000" b="1" dirty="0"/>
              <a:t>for(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n_streams</a:t>
            </a:r>
            <a:r>
              <a:rPr lang="en-US" altLang="ko-KR" sz="2000" b="1" dirty="0"/>
              <a:t>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++){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cudaStreamCreate</a:t>
            </a:r>
            <a:r>
              <a:rPr lang="en-US" altLang="ko-KR" sz="2000" b="1" dirty="0"/>
              <a:t>(&amp;streams[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]); }</a:t>
            </a:r>
          </a:p>
          <a:p>
            <a:pPr marL="0" indent="0">
              <a:buNone/>
            </a:pPr>
            <a:r>
              <a:rPr lang="en-US" altLang="ko-KR" sz="2400" dirty="0"/>
              <a:t>2.Kernels:</a:t>
            </a:r>
          </a:p>
          <a:p>
            <a:pPr marL="0" indent="0">
              <a:buNone/>
            </a:pPr>
            <a:r>
              <a:rPr lang="en-US" altLang="ko-KR" sz="2000" b="1" dirty="0"/>
              <a:t>dim3 block(1);</a:t>
            </a:r>
          </a:p>
          <a:p>
            <a:pPr marL="0" indent="0">
              <a:buNone/>
            </a:pPr>
            <a:r>
              <a:rPr lang="en-US" altLang="ko-KR" sz="2000" b="1" dirty="0"/>
              <a:t>dim3 grid(1);</a:t>
            </a:r>
          </a:p>
          <a:p>
            <a:pPr marL="0" indent="0">
              <a:buNone/>
            </a:pPr>
            <a:r>
              <a:rPr lang="en-US" altLang="ko-KR" sz="2000" b="1" dirty="0"/>
              <a:t>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=0;i&lt;</a:t>
            </a:r>
            <a:r>
              <a:rPr lang="en-US" altLang="ko-KR" sz="2000" b="1" dirty="0" err="1"/>
              <a:t>n_streams;i</a:t>
            </a:r>
            <a:r>
              <a:rPr lang="en-US" altLang="ko-KR" sz="2000" b="1" dirty="0"/>
              <a:t>++){</a:t>
            </a:r>
          </a:p>
          <a:p>
            <a:pPr marL="0" indent="0">
              <a:buNone/>
            </a:pPr>
            <a:r>
              <a:rPr lang="en-US" altLang="ko-KR" sz="2000" b="1" dirty="0"/>
              <a:t>	 kernel_1&lt;&lt;&lt;grid,block,0,streams[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]&gt;&gt;&gt;();</a:t>
            </a:r>
          </a:p>
          <a:p>
            <a:pPr marL="0" indent="0">
              <a:buNone/>
            </a:pPr>
            <a:r>
              <a:rPr lang="en-US" altLang="ko-KR" sz="2000" b="1" dirty="0"/>
              <a:t>	 kernel_2&lt;&lt;&lt;grid,block,0,streams[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]&gt;&gt;&gt;();</a:t>
            </a:r>
          </a:p>
          <a:p>
            <a:pPr marL="0" indent="0">
              <a:buNone/>
            </a:pPr>
            <a:r>
              <a:rPr lang="en-US" altLang="ko-KR" sz="2000" b="1" dirty="0"/>
              <a:t>	 kernel_3&lt;&lt;&lt;grid,block,0,streams[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]&gt;&gt;&gt;();</a:t>
            </a:r>
          </a:p>
          <a:p>
            <a:pPr marL="0" indent="0">
              <a:buNone/>
            </a:pPr>
            <a:r>
              <a:rPr lang="en-US" altLang="ko-KR" sz="2000" b="1" dirty="0"/>
              <a:t>	 kernel_4&lt;&lt;&lt;grid,block,0,streams[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]&gt;&gt;&gt;();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19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3.Meaure the elapsed time using start and stop events:</a:t>
            </a:r>
          </a:p>
          <a:p>
            <a:pPr marL="0" indent="0">
              <a:buNone/>
            </a:pPr>
            <a:r>
              <a:rPr lang="en-US" altLang="ko-KR" sz="2400" b="1" dirty="0"/>
              <a:t>   </a:t>
            </a:r>
            <a:r>
              <a:rPr lang="en-US" altLang="ko-KR" sz="2000" b="1" dirty="0" err="1"/>
              <a:t>cudaEvent_t</a:t>
            </a:r>
            <a:r>
              <a:rPr lang="en-US" altLang="ko-KR" sz="2000" b="1" dirty="0"/>
              <a:t> start, stop;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cudaEventCreate</a:t>
            </a:r>
            <a:r>
              <a:rPr lang="en-US" altLang="ko-KR" sz="2000" b="1" dirty="0"/>
              <a:t>(&amp;start);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cudaEventCreate</a:t>
            </a:r>
            <a:r>
              <a:rPr lang="en-US" altLang="ko-KR" sz="2000" b="1" dirty="0"/>
              <a:t>(&amp;stop);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cudaEventRecord</a:t>
            </a:r>
            <a:r>
              <a:rPr lang="en-US" altLang="ko-KR" sz="2000" b="1" dirty="0"/>
              <a:t>(start); </a:t>
            </a:r>
          </a:p>
          <a:p>
            <a:pPr marL="0" indent="0">
              <a:buNone/>
            </a:pPr>
            <a:r>
              <a:rPr lang="en-US" altLang="ko-KR" sz="2000" b="1" dirty="0"/>
              <a:t>    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n_streams</a:t>
            </a:r>
            <a:r>
              <a:rPr lang="en-US" altLang="ko-KR" sz="2000" b="1" dirty="0"/>
              <a:t>;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++) {</a:t>
            </a:r>
          </a:p>
          <a:p>
            <a:pPr marL="0" indent="0">
              <a:buNone/>
            </a:pPr>
            <a:r>
              <a:rPr lang="en-US" altLang="ko-KR" sz="2000" b="1" dirty="0"/>
              <a:t>	….</a:t>
            </a:r>
          </a:p>
          <a:p>
            <a:pPr marL="0" indent="0">
              <a:buNone/>
            </a:pPr>
            <a:r>
              <a:rPr lang="en-US" altLang="ko-KR" sz="2000" b="1" dirty="0"/>
              <a:t>    }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cudaEventRecord</a:t>
            </a:r>
            <a:r>
              <a:rPr lang="en-US" altLang="ko-KR" sz="2000" b="1" dirty="0"/>
              <a:t>(stop);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cudaEventSynchronize</a:t>
            </a:r>
            <a:r>
              <a:rPr lang="en-US" altLang="ko-KR" sz="2000" b="1" dirty="0"/>
              <a:t>(stop);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cudaEventElapsedTime</a:t>
            </a:r>
            <a:r>
              <a:rPr lang="en-US" altLang="ko-KR" sz="2000" b="1" dirty="0"/>
              <a:t>(&amp;</a:t>
            </a:r>
            <a:r>
              <a:rPr lang="en-US" altLang="ko-KR" sz="2000" b="1" dirty="0" err="1"/>
              <a:t>elapsed_time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start,stop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57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Concurrent Kernel in Non-NULL Streams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1026" name="Picture 2" descr="F:\simpleHyperq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771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3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 Dependency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850577" cy="544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6406052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[Hyper-Q </a:t>
            </a:r>
            <a:r>
              <a:rPr lang="en-US" altLang="ko-KR" sz="1200" dirty="0" err="1">
                <a:latin typeface="+mn-lt"/>
              </a:rPr>
              <a:t>Example,Thomas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Bradley,NVIDIA</a:t>
            </a:r>
            <a:r>
              <a:rPr lang="en-US" altLang="ko-KR" sz="1200" dirty="0">
                <a:latin typeface="+mn-lt"/>
              </a:rPr>
              <a:t> 2012]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45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 Dependency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3" y="2204864"/>
            <a:ext cx="810859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6237312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[Hyper-Q </a:t>
            </a:r>
            <a:r>
              <a:rPr lang="en-US" altLang="ko-KR" sz="1200" dirty="0" err="1">
                <a:latin typeface="+mn-lt"/>
              </a:rPr>
              <a:t>Example,Thomas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Bradley,NVIDIA</a:t>
            </a:r>
            <a:r>
              <a:rPr lang="en-US" altLang="ko-KR" sz="1200" dirty="0">
                <a:latin typeface="+mn-lt"/>
              </a:rPr>
              <a:t> 2012]</a:t>
            </a:r>
            <a:endParaRPr lang="ko-KR" altLang="en-US" sz="1200" dirty="0">
              <a:latin typeface="+mn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264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25886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6237312"/>
            <a:ext cx="324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[Hyper-Q </a:t>
            </a:r>
            <a:r>
              <a:rPr lang="en-US" altLang="ko-KR" sz="1200" dirty="0" err="1">
                <a:latin typeface="+mn-lt"/>
              </a:rPr>
              <a:t>Example,Thomas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Bradley,NVIDIA</a:t>
            </a:r>
            <a:r>
              <a:rPr lang="en-US" altLang="ko-KR" sz="1200" dirty="0">
                <a:latin typeface="+mn-lt"/>
              </a:rPr>
              <a:t> 2012]</a:t>
            </a:r>
            <a:endParaRPr lang="ko-KR" altLang="en-US" sz="1200" dirty="0">
              <a:latin typeface="+mn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7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7" y="1772816"/>
            <a:ext cx="754401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683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" y="1196752"/>
            <a:ext cx="887241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0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60438"/>
          </a:xfrm>
        </p:spPr>
        <p:txBody>
          <a:bodyPr/>
          <a:lstStyle/>
          <a:p>
            <a:r>
              <a:rPr lang="en-US" altLang="ko-KR" dirty="0"/>
              <a:t>Hyper-Q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8" y="1341196"/>
            <a:ext cx="6583356" cy="48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6309320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[PCCP]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12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919738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" y="1988840"/>
            <a:ext cx="9061993" cy="36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2036" y="58716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[Justin </a:t>
            </a:r>
            <a:r>
              <a:rPr lang="en-US" altLang="ko-KR" sz="1400" dirty="0" err="1">
                <a:latin typeface="+mn-lt"/>
              </a:rPr>
              <a:t>Luitjens,NVIDIA</a:t>
            </a:r>
            <a:r>
              <a:rPr lang="en-US" altLang="ko-KR" dirty="0">
                <a:latin typeface="+mn-lt"/>
              </a:rPr>
              <a:t>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500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</p:spPr>
        <p:txBody>
          <a:bodyPr/>
          <a:lstStyle/>
          <a:p>
            <a:r>
              <a:rPr lang="en-US" altLang="ko-KR" sz="3200" dirty="0"/>
              <a:t>Adjusting Stream Behavior </a:t>
            </a:r>
            <a:br>
              <a:rPr lang="en-US" altLang="ko-KR" sz="3200" dirty="0"/>
            </a:br>
            <a:r>
              <a:rPr lang="en-US" altLang="ko-KR" sz="3200" dirty="0"/>
              <a:t>Using Environment Variables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 the C host program:</a:t>
            </a:r>
          </a:p>
          <a:p>
            <a:pPr lvl="1"/>
            <a:r>
              <a:rPr lang="en-US" altLang="ko-KR" sz="2400" b="1" dirty="0" err="1"/>
              <a:t>setenv</a:t>
            </a:r>
            <a:r>
              <a:rPr lang="en-US" altLang="ko-KR" sz="2400" b="1" dirty="0"/>
              <a:t>(“CUDA_DEVICE_MAX_CONNECTIONS”,”32”,1);</a:t>
            </a:r>
          </a:p>
          <a:p>
            <a:pPr lvl="1"/>
            <a:r>
              <a:rPr lang="en-US" altLang="ko-KR" sz="2400" b="1" dirty="0"/>
              <a:t>#define NSTREAM 8</a:t>
            </a:r>
          </a:p>
          <a:p>
            <a:pPr lvl="1"/>
            <a:r>
              <a:rPr lang="en-US" altLang="ko-KR" sz="2400" b="1" dirty="0"/>
              <a:t>//set up maximum connection to 4</a:t>
            </a:r>
          </a:p>
          <a:p>
            <a:pPr lvl="1"/>
            <a:r>
              <a:rPr lang="en-US" altLang="ko-KR" sz="2400" b="1" dirty="0"/>
              <a:t>char* </a:t>
            </a:r>
            <a:r>
              <a:rPr lang="en-US" altLang="ko-KR" sz="2400" b="1" dirty="0" err="1"/>
              <a:t>iname</a:t>
            </a:r>
            <a:r>
              <a:rPr lang="en-US" altLang="ko-KR" sz="2400" b="1" dirty="0"/>
              <a:t>=“CUDA_DEVICE_MAX_COMNNECTIONS”;</a:t>
            </a:r>
          </a:p>
          <a:p>
            <a:pPr lvl="1"/>
            <a:r>
              <a:rPr lang="en-US" altLang="ko-KR" sz="2400" b="1" dirty="0" err="1"/>
              <a:t>setenv</a:t>
            </a:r>
            <a:r>
              <a:rPr lang="en-US" altLang="ko-KR" sz="2400" b="1" dirty="0"/>
              <a:t>(iname,”4”,1);</a:t>
            </a:r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7276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" y="188640"/>
            <a:ext cx="8867328" cy="960438"/>
          </a:xfrm>
        </p:spPr>
        <p:txBody>
          <a:bodyPr/>
          <a:lstStyle/>
          <a:p>
            <a:r>
              <a:rPr lang="en-US" altLang="ko-KR" dirty="0"/>
              <a:t>Depth-First and Breadth-First Search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7840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10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Depth-First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dim3 block(1);</a:t>
            </a:r>
          </a:p>
          <a:p>
            <a:pPr marL="0" indent="0">
              <a:buNone/>
            </a:pPr>
            <a:r>
              <a:rPr lang="en-US" altLang="ko-KR" b="1" dirty="0"/>
              <a:t>dim3 grid(1);</a:t>
            </a:r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</a:t>
            </a:r>
            <a:r>
              <a:rPr lang="en-US" altLang="ko-KR" b="1" dirty="0" err="1"/>
              <a:t>n_streams;i</a:t>
            </a:r>
            <a:r>
              <a:rPr lang="en-US" altLang="ko-KR" b="1" dirty="0"/>
              <a:t>++){</a:t>
            </a:r>
          </a:p>
          <a:p>
            <a:pPr marL="0" indent="0">
              <a:buNone/>
            </a:pPr>
            <a:r>
              <a:rPr lang="en-US" altLang="ko-KR" b="1" dirty="0"/>
              <a:t>	 kernel_1&lt;&lt;&lt;grid,block,0,streams[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	 kernel_2&lt;&lt;&lt;grid,block,0,streams[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	 kernel_3&lt;&lt;&lt;grid,block,0,streams[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	 kernel_4&lt;&lt;&lt;grid,block,0,streams[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136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#define NSTREAM 8</a:t>
            </a:r>
          </a:p>
          <a:p>
            <a:r>
              <a:rPr lang="en-US" altLang="ko-KR" dirty="0"/>
              <a:t>There are 8 streams in depth-first order,</a:t>
            </a:r>
          </a:p>
          <a:p>
            <a:pPr marL="0" indent="0">
              <a:buNone/>
            </a:pPr>
            <a:r>
              <a:rPr lang="en-US" altLang="ko-KR" dirty="0"/>
              <a:t> Stream0:  </a:t>
            </a:r>
            <a:r>
              <a:rPr lang="en-US" altLang="ko-KR" b="1" dirty="0"/>
              <a:t>k1(0)-k2(0)-k3(0)-k4(0),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Stream1:  </a:t>
            </a:r>
            <a:r>
              <a:rPr lang="en-US" altLang="ko-KR" b="1" dirty="0"/>
              <a:t>k1(1)-k2(1)-k3(1)-k4(1),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Stream2:  </a:t>
            </a:r>
            <a:r>
              <a:rPr lang="en-US" altLang="ko-KR" b="1" dirty="0"/>
              <a:t>k1(2)-k2(2)-k3(2)-k4(2),</a:t>
            </a:r>
          </a:p>
          <a:p>
            <a:pPr marL="0" indent="0">
              <a:buNone/>
            </a:pPr>
            <a:r>
              <a:rPr lang="en-US" altLang="ko-KR" b="1" dirty="0"/>
              <a:t>   …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Stream7:  </a:t>
            </a:r>
            <a:r>
              <a:rPr lang="en-US" altLang="ko-KR" b="1" dirty="0"/>
              <a:t>k1(7)-k2(7)-k3(7)-k4(7).</a:t>
            </a:r>
          </a:p>
          <a:p>
            <a:pPr marL="0" indent="0">
              <a:buNone/>
            </a:pPr>
            <a:r>
              <a:rPr lang="en-US" altLang="ko-KR" dirty="0"/>
              <a:t>But the system allows only 4-way concurrency, two-streams share each queue.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960438"/>
          </a:xfrm>
        </p:spPr>
        <p:txBody>
          <a:bodyPr/>
          <a:lstStyle/>
          <a:p>
            <a:r>
              <a:rPr lang="en-US" altLang="ko-KR" sz="3200" dirty="0">
                <a:latin typeface="+mn-lt"/>
              </a:rPr>
              <a:t>Dispatching the kernels in Depth-First Order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 descr="F:\simpleHyperqDepth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4" y="802675"/>
            <a:ext cx="7613650" cy="60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51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Breadth-First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</a:t>
            </a:r>
            <a:r>
              <a:rPr lang="en-US" altLang="ko-KR" b="1" dirty="0" err="1"/>
              <a:t>n_streams;i</a:t>
            </a:r>
            <a:r>
              <a:rPr lang="en-US" altLang="ko-KR" b="1" dirty="0"/>
              <a:t>++)</a:t>
            </a:r>
          </a:p>
          <a:p>
            <a:pPr marL="0" indent="0">
              <a:buNone/>
            </a:pPr>
            <a:r>
              <a:rPr lang="en-US" altLang="ko-KR" b="1" dirty="0"/>
              <a:t>	 kernel_1&lt;&lt;&lt;grid,block,0,streams[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</a:t>
            </a:r>
            <a:r>
              <a:rPr lang="en-US" altLang="ko-KR" b="1" dirty="0" err="1"/>
              <a:t>n_streams;i</a:t>
            </a:r>
            <a:r>
              <a:rPr lang="en-US" altLang="ko-KR" b="1" dirty="0"/>
              <a:t>++)</a:t>
            </a:r>
          </a:p>
          <a:p>
            <a:pPr marL="0" indent="0">
              <a:buNone/>
            </a:pPr>
            <a:r>
              <a:rPr lang="en-US" altLang="ko-KR" b="1" dirty="0"/>
              <a:t>	 kernel_2&lt;&lt;&lt;grid,block,0,streams[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</a:t>
            </a:r>
            <a:r>
              <a:rPr lang="en-US" altLang="ko-KR" b="1" dirty="0" err="1"/>
              <a:t>n_streams;i</a:t>
            </a:r>
            <a:r>
              <a:rPr lang="en-US" altLang="ko-KR" b="1" dirty="0"/>
              <a:t>++)</a:t>
            </a:r>
          </a:p>
          <a:p>
            <a:pPr marL="0" indent="0">
              <a:buNone/>
            </a:pPr>
            <a:r>
              <a:rPr lang="en-US" altLang="ko-KR" b="1" dirty="0"/>
              <a:t>	 kernel_3&lt;&lt;&lt;grid,block,0,streams[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=0;i&lt;</a:t>
            </a:r>
            <a:r>
              <a:rPr lang="en-US" altLang="ko-KR" b="1" dirty="0" err="1"/>
              <a:t>n_streams;i</a:t>
            </a:r>
            <a:r>
              <a:rPr lang="en-US" altLang="ko-KR" b="1" dirty="0"/>
              <a:t>++)</a:t>
            </a:r>
          </a:p>
          <a:p>
            <a:pPr marL="0" indent="0">
              <a:buNone/>
            </a:pPr>
            <a:r>
              <a:rPr lang="en-US" altLang="ko-KR" b="1" dirty="0"/>
              <a:t>	 kernel_4&lt;&lt;&lt;grid,block,0,streams[</a:t>
            </a:r>
            <a:r>
              <a:rPr lang="en-US" altLang="ko-KR" b="1" dirty="0" err="1"/>
              <a:t>i</a:t>
            </a:r>
            <a:r>
              <a:rPr lang="en-US" altLang="ko-KR" b="1" dirty="0"/>
              <a:t>]&gt;&gt;&gt;();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545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k1(0)-k1(1)-k1(2)-k1(3)-k1(4)-k1(5)-k1(6)-k1(7),</a:t>
            </a:r>
          </a:p>
          <a:p>
            <a:pPr marL="0" indent="0">
              <a:buNone/>
            </a:pPr>
            <a:r>
              <a:rPr lang="en-US" altLang="ko-KR" b="1" dirty="0"/>
              <a:t>k2(0)-k2(1)-….                                        -k2(7),</a:t>
            </a:r>
          </a:p>
          <a:p>
            <a:pPr marL="0" indent="0">
              <a:buNone/>
            </a:pPr>
            <a:r>
              <a:rPr lang="en-US" altLang="ko-KR" b="1" dirty="0"/>
              <a:t>k3(0)-k3(1)-…..                                       -k3(7),</a:t>
            </a:r>
          </a:p>
          <a:p>
            <a:pPr marL="0" indent="0">
              <a:buNone/>
            </a:pPr>
            <a:r>
              <a:rPr lang="en-US" altLang="ko-KR" b="1" dirty="0"/>
              <a:t>k4(0)-k4(1)-……                                     -k4(7).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Dispatching the breadth-first order removed the false dependency.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24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83" y="29487"/>
            <a:ext cx="8229600" cy="960438"/>
          </a:xfrm>
        </p:spPr>
        <p:txBody>
          <a:bodyPr/>
          <a:lstStyle/>
          <a:p>
            <a:r>
              <a:rPr lang="en-US" altLang="ko-KR" sz="3200" dirty="0">
                <a:latin typeface="+mn-lt"/>
              </a:rPr>
              <a:t>Dispatching the kernels in Breadth-First Order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F:\simpleHyperqBread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219950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46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Blocking Behavior of the Default Stream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47091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//dispatch kernels in depth-first ordering</a:t>
            </a:r>
          </a:p>
          <a:p>
            <a:pPr marL="0" indent="0">
              <a:buNone/>
            </a:pP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i=0;i&lt;</a:t>
            </a:r>
            <a:r>
              <a:rPr lang="en-US" altLang="ko-KR" b="1" dirty="0" err="1"/>
              <a:t>n_stream</a:t>
            </a:r>
            <a:r>
              <a:rPr lang="en-US" altLang="ko-KR" b="1" dirty="0"/>
              <a:t>; i++){</a:t>
            </a:r>
          </a:p>
          <a:p>
            <a:pPr marL="0" indent="0">
              <a:buNone/>
            </a:pPr>
            <a:r>
              <a:rPr lang="en-US" altLang="ko-KR" b="1" dirty="0"/>
              <a:t>	kernel_1&lt;&lt;&lt;grid,block,0,stream[i]&gt;&gt;&gt;( );</a:t>
            </a:r>
          </a:p>
          <a:p>
            <a:pPr marL="0" indent="0">
              <a:buNone/>
            </a:pPr>
            <a:r>
              <a:rPr lang="en-US" altLang="ko-KR" b="1" dirty="0"/>
              <a:t>	kernel_2&lt;&lt;&lt;grid,block,0,stream[i]&gt;&gt;&gt;( );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kernel_3&lt;&lt;&lt;</a:t>
            </a:r>
            <a:r>
              <a:rPr lang="en-US" altLang="ko-KR" b="1" dirty="0" err="1">
                <a:solidFill>
                  <a:srgbClr val="FF0000"/>
                </a:solidFill>
              </a:rPr>
              <a:t>grid,block</a:t>
            </a:r>
            <a:r>
              <a:rPr lang="en-US" altLang="ko-KR" b="1" dirty="0">
                <a:solidFill>
                  <a:srgbClr val="FF0000"/>
                </a:solidFill>
              </a:rPr>
              <a:t>&gt;&gt;&gt;( );//default stream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/>
              <a:t>	kernel_4&lt;&lt;&lt;grid,block,0,stream[i]&gt;&gt;&gt;( );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684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510"/>
            <a:ext cx="8229600" cy="960438"/>
          </a:xfrm>
        </p:spPr>
        <p:txBody>
          <a:bodyPr/>
          <a:lstStyle/>
          <a:p>
            <a:r>
              <a:rPr lang="en-US" altLang="ko-KR" sz="3600" dirty="0"/>
              <a:t>Blocking Behavior of the Default Stream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 descr="F:\simpleHyperqDepth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8" y="812800"/>
            <a:ext cx="743585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2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Amount of Concurrency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0465"/>
            <a:ext cx="8229600" cy="444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61653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[Justin </a:t>
            </a:r>
            <a:r>
              <a:rPr lang="en-US" altLang="ko-KR" sz="1400" dirty="0" err="1">
                <a:latin typeface="+mn-lt"/>
              </a:rPr>
              <a:t>Luitjens,NVIDIA</a:t>
            </a:r>
            <a:r>
              <a:rPr lang="en-US" altLang="ko-KR" sz="1400" dirty="0">
                <a:latin typeface="+mn-lt"/>
              </a:rPr>
              <a:t>]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916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Any later operations on non-NULL streams will be blocked until the operations in the default stream complete.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4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Creating Inter-Stream Dependencies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*It can be useful to introduce inter-stream dependencies that block operations on one stream until operations in another stream have completed.</a:t>
            </a:r>
          </a:p>
          <a:p>
            <a:pPr marL="0" indent="0">
              <a:buNone/>
            </a:pPr>
            <a:r>
              <a:rPr lang="en-US" altLang="ko-KR" dirty="0"/>
              <a:t>*Events can be used to add inter-stream dependencies.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909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60438"/>
          </a:xfrm>
        </p:spPr>
        <p:txBody>
          <a:bodyPr/>
          <a:lstStyle/>
          <a:p>
            <a:r>
              <a:rPr lang="en-US" altLang="ko-KR" sz="3600" dirty="0"/>
              <a:t>Creating Inter-Stream Dependencies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err="1"/>
              <a:t>cudaEvent_t</a:t>
            </a:r>
            <a:r>
              <a:rPr lang="en-US" altLang="ko-KR" sz="2000" b="1" dirty="0"/>
              <a:t> *</a:t>
            </a:r>
            <a:r>
              <a:rPr lang="en-US" altLang="ko-KR" sz="2000" b="1" dirty="0" err="1"/>
              <a:t>kernelEvent</a:t>
            </a:r>
            <a:r>
              <a:rPr lang="en-US" altLang="ko-KR" sz="2000" b="1" dirty="0"/>
              <a:t> = (</a:t>
            </a:r>
            <a:r>
              <a:rPr lang="en-US" altLang="ko-KR" sz="2000" b="1" dirty="0" err="1"/>
              <a:t>cudaEvent_t</a:t>
            </a:r>
            <a:r>
              <a:rPr lang="en-US" altLang="ko-KR" sz="2000" b="1" dirty="0"/>
              <a:t> *)</a:t>
            </a:r>
            <a:r>
              <a:rPr lang="en-US" altLang="ko-KR" sz="2000" b="1" dirty="0" err="1"/>
              <a:t>malloc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n_streams</a:t>
            </a:r>
            <a:r>
              <a:rPr lang="en-US" altLang="ko-KR" sz="2000" b="1" dirty="0"/>
              <a:t> * </a:t>
            </a:r>
            <a:r>
              <a:rPr lang="en-US" altLang="ko-KR" sz="2000" b="1" dirty="0" err="1"/>
              <a:t>sizeof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cudaEvent_t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/>
              <a:t>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i=0; i&lt;</a:t>
            </a:r>
            <a:r>
              <a:rPr lang="en-US" altLang="ko-KR" sz="2000" b="1" dirty="0" err="1"/>
              <a:t>n_streams;i</a:t>
            </a:r>
            <a:r>
              <a:rPr lang="en-US" altLang="ko-KR" sz="2000" b="1" dirty="0"/>
              <a:t>++) {</a:t>
            </a:r>
          </a:p>
          <a:p>
            <a:pPr marL="0" indent="0">
              <a:buNone/>
            </a:pPr>
            <a:r>
              <a:rPr lang="en-US" altLang="ko-KR" sz="2000" b="1" dirty="0" err="1"/>
              <a:t>cudaEventCreateWithFlags</a:t>
            </a:r>
            <a:r>
              <a:rPr lang="en-US" altLang="ko-KR" sz="2000" b="1" dirty="0"/>
              <a:t>(&amp;</a:t>
            </a:r>
            <a:r>
              <a:rPr lang="en-US" altLang="ko-KR" sz="2000" b="1" dirty="0" err="1"/>
              <a:t>kernelEvent</a:t>
            </a:r>
            <a:r>
              <a:rPr lang="en-US" altLang="ko-KR" sz="2000" b="1" dirty="0"/>
              <a:t>[i],</a:t>
            </a:r>
            <a:r>
              <a:rPr lang="en-US" altLang="ko-KR" sz="2000" b="1" dirty="0" err="1"/>
              <a:t>cudaEventDisableTiming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//dispatch job with depth first way</a:t>
            </a:r>
          </a:p>
          <a:p>
            <a:pPr marL="0" indent="0">
              <a:buNone/>
            </a:pPr>
            <a:r>
              <a:rPr lang="en-US" altLang="ko-KR" sz="2000" b="1" dirty="0"/>
              <a:t>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i=0;i&lt;</a:t>
            </a:r>
            <a:r>
              <a:rPr lang="en-US" altLang="ko-KR" sz="2000" b="1" dirty="0" err="1"/>
              <a:t>n_streams;i</a:t>
            </a:r>
            <a:r>
              <a:rPr lang="en-US" altLang="ko-KR" sz="2000" b="1" dirty="0"/>
              <a:t>++){</a:t>
            </a:r>
          </a:p>
          <a:p>
            <a:pPr marL="0" indent="0">
              <a:buNone/>
            </a:pPr>
            <a:r>
              <a:rPr lang="en-US" altLang="ko-KR" sz="2000" b="1" dirty="0"/>
              <a:t>	kernel_1&lt;&lt;&lt;grid,block,0,streams[i]&gt;&gt;&gt;();</a:t>
            </a:r>
          </a:p>
          <a:p>
            <a:pPr marL="0" indent="0">
              <a:buNone/>
            </a:pPr>
            <a:r>
              <a:rPr lang="en-US" altLang="ko-KR" sz="2000" b="1" dirty="0"/>
              <a:t>	kernel_2&lt;&lt;&lt;grid,block,0,streams[i]&gt;&gt;&gt;();</a:t>
            </a:r>
            <a:endParaRPr lang="ko-KR" altLang="en-US" sz="2000" b="1" dirty="0"/>
          </a:p>
          <a:p>
            <a:pPr marL="0" indent="0">
              <a:buNone/>
            </a:pPr>
            <a:r>
              <a:rPr lang="en-US" altLang="ko-KR" sz="2000" b="1" dirty="0"/>
              <a:t>	kernel_3&lt;&lt;&lt;grid,block,0,streams[i]&gt;&gt;&gt;();</a:t>
            </a:r>
            <a:endParaRPr lang="ko-KR" altLang="en-US" sz="2000" b="1" dirty="0"/>
          </a:p>
          <a:p>
            <a:pPr marL="0" indent="0">
              <a:buNone/>
            </a:pPr>
            <a:r>
              <a:rPr lang="en-US" altLang="ko-KR" sz="2000" b="1" dirty="0"/>
              <a:t>	kernel_4&lt;&lt;&lt;grid,block,0,streams[i]&gt;&gt;&gt;();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</a:t>
            </a:r>
            <a:r>
              <a:rPr lang="en-US" altLang="ko-KR" sz="2000" b="1" dirty="0" err="1">
                <a:solidFill>
                  <a:srgbClr val="0070C0"/>
                </a:solidFill>
              </a:rPr>
              <a:t>cudaEventRecord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</a:rPr>
              <a:t>kernelEvent</a:t>
            </a:r>
            <a:r>
              <a:rPr lang="en-US" altLang="ko-KR" sz="2000" b="1" dirty="0">
                <a:solidFill>
                  <a:srgbClr val="0070C0"/>
                </a:solidFill>
              </a:rPr>
              <a:t>[i],streams[i]);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</a:t>
            </a:r>
            <a:r>
              <a:rPr lang="en-US" altLang="ko-KR" sz="2000" b="1" dirty="0" err="1">
                <a:solidFill>
                  <a:srgbClr val="0070C0"/>
                </a:solidFill>
              </a:rPr>
              <a:t>cudaStreamWaitEvent</a:t>
            </a:r>
            <a:r>
              <a:rPr lang="en-US" altLang="ko-KR" sz="2000" b="1" dirty="0">
                <a:solidFill>
                  <a:srgbClr val="0070C0"/>
                </a:solidFill>
              </a:rPr>
              <a:t>(streams[n_streams-1],</a:t>
            </a:r>
            <a:r>
              <a:rPr lang="en-US" altLang="ko-KR" sz="2000" b="1" dirty="0" err="1">
                <a:solidFill>
                  <a:srgbClr val="0070C0"/>
                </a:solidFill>
              </a:rPr>
              <a:t>kernelEvent</a:t>
            </a:r>
            <a:r>
              <a:rPr lang="en-US" altLang="ko-KR" sz="2000" b="1" dirty="0">
                <a:solidFill>
                  <a:srgbClr val="0070C0"/>
                </a:solidFill>
              </a:rPr>
              <a:t>[i],0);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9789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960438"/>
          </a:xfrm>
        </p:spPr>
        <p:txBody>
          <a:bodyPr/>
          <a:lstStyle/>
          <a:p>
            <a:r>
              <a:rPr lang="en-US" altLang="ko-KR" sz="3600" dirty="0"/>
              <a:t>Creating Inter-Stream Dependencies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:\simpleHqDepende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531101" cy="60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6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60438"/>
          </a:xfrm>
        </p:spPr>
        <p:txBody>
          <a:bodyPr/>
          <a:lstStyle/>
          <a:p>
            <a:r>
              <a:rPr lang="en-US" altLang="ko-KR" sz="3200" dirty="0"/>
              <a:t>Overlapping Kernel Execution and Data Transfer</a:t>
            </a:r>
            <a:br>
              <a:rPr lang="en-US" altLang="ko-KR" sz="3200" dirty="0"/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Fermi and Kepler GPUs have two copy engine queues: one for data transfer to the device, and one for data transfer from the device.</a:t>
            </a:r>
          </a:p>
          <a:p>
            <a:r>
              <a:rPr lang="en-US" altLang="ko-KR" sz="2800" dirty="0"/>
              <a:t>Overlapping kernel execution and data transfer:</a:t>
            </a:r>
          </a:p>
          <a:p>
            <a:pPr lvl="1"/>
            <a:r>
              <a:rPr lang="en-US" altLang="ko-KR" sz="2400" dirty="0"/>
              <a:t>If a kernel consumes data D, the data transfer for D must be placed before the kernel launch and in the same stream.</a:t>
            </a:r>
          </a:p>
          <a:p>
            <a:pPr lvl="1"/>
            <a:r>
              <a:rPr lang="en-US" altLang="ko-KR" sz="2400" dirty="0"/>
              <a:t>If a kernel does not consume any one of the data D, the kernel execution and data transfer can be placed in different streams.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3598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Overlap Using Depth-First Scheduling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Vector Addition:</a:t>
            </a:r>
          </a:p>
          <a:p>
            <a:pPr marL="0" indent="0">
              <a:buNone/>
            </a:pPr>
            <a:r>
              <a:rPr lang="en-US" altLang="ko-KR" sz="2000" b="1" dirty="0"/>
              <a:t>__global__ void </a:t>
            </a:r>
            <a:r>
              <a:rPr lang="en-US" altLang="ko-KR" sz="2000" b="1" dirty="0" err="1"/>
              <a:t>sumArrays</a:t>
            </a:r>
            <a:r>
              <a:rPr lang="en-US" altLang="ko-KR" sz="2000" b="1" dirty="0"/>
              <a:t>(float *</a:t>
            </a:r>
            <a:r>
              <a:rPr lang="en-US" altLang="ko-KR" sz="2000" b="1" dirty="0" err="1"/>
              <a:t>A,float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B,float</a:t>
            </a:r>
            <a:r>
              <a:rPr lang="en-US" altLang="ko-KR" sz="2000" b="1" dirty="0"/>
              <a:t> *</a:t>
            </a:r>
            <a:r>
              <a:rPr lang="en-US" altLang="ko-KR" sz="2000" b="1" dirty="0" err="1"/>
              <a:t>C,const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blockIdx.x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blockDim.x+threadIdx.x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if(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&lt;N)</a:t>
            </a:r>
          </a:p>
          <a:p>
            <a:pPr marL="0" indent="0">
              <a:buNone/>
            </a:pPr>
            <a:r>
              <a:rPr lang="en-US" altLang="ko-KR" sz="2000" b="1" dirty="0"/>
              <a:t>		for(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=0;i&lt;</a:t>
            </a:r>
            <a:r>
              <a:rPr lang="en-US" altLang="ko-KR" sz="2000" b="1" dirty="0" err="1"/>
              <a:t>n_repeat;i</a:t>
            </a:r>
            <a:r>
              <a:rPr lang="en-US" altLang="ko-KR" sz="2000" b="1" dirty="0"/>
              <a:t>++){</a:t>
            </a:r>
          </a:p>
          <a:p>
            <a:pPr marL="0" indent="0">
              <a:buNone/>
            </a:pPr>
            <a:r>
              <a:rPr lang="en-US" altLang="ko-KR" sz="2000" b="1" dirty="0"/>
              <a:t>			C[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]=A[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]+B[</a:t>
            </a:r>
            <a:r>
              <a:rPr lang="en-US" altLang="ko-KR" sz="2000" b="1" dirty="0" err="1"/>
              <a:t>idx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		}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r>
              <a:rPr lang="en-US" altLang="ko-KR" sz="2000" dirty="0"/>
              <a:t>To overlap data transfer with kernel execution, asynchronous copy functions have to be used.</a:t>
            </a:r>
          </a:p>
          <a:p>
            <a:r>
              <a:rPr lang="en-US" altLang="ko-KR" sz="2000" dirty="0"/>
              <a:t>Those asynchronous copy functions require pinned host memory: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b="1" dirty="0" err="1"/>
              <a:t>cudaHostAlloc</a:t>
            </a:r>
            <a:r>
              <a:rPr lang="en-US" altLang="ko-KR" sz="2000" b="1" dirty="0"/>
              <a:t>( );</a:t>
            </a:r>
          </a:p>
          <a:p>
            <a:r>
              <a:rPr lang="en-US" altLang="ko-KR" sz="2000" dirty="0"/>
              <a:t>Partition the work equally among NSTREAM streams: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iElem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nElem</a:t>
            </a:r>
            <a:r>
              <a:rPr lang="en-US" altLang="ko-KR" sz="2000" b="1" dirty="0"/>
              <a:t>/NSTREAM;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5639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Overlap Using Depth-First Scheduling</a:t>
            </a:r>
            <a:endParaRPr lang="ko-KR" altLang="en-US" sz="36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507288" cy="46413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for(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=0;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&lt;NSTREAM; ++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){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=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*</a:t>
            </a:r>
            <a:r>
              <a:rPr lang="en-US" altLang="ko-KR" sz="2400" b="1" dirty="0" err="1"/>
              <a:t>iElem</a:t>
            </a:r>
            <a:r>
              <a:rPr lang="en-US" altLang="ko-KR" sz="2400" b="1" dirty="0"/>
              <a:t>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cudaMemcpyAsync</a:t>
            </a:r>
            <a:r>
              <a:rPr lang="en-US" altLang="ko-KR" sz="2400" b="1" dirty="0"/>
              <a:t>(&amp;</a:t>
            </a:r>
            <a:r>
              <a:rPr lang="en-US" altLang="ko-KR" sz="2400" b="1" dirty="0" err="1"/>
              <a:t>d_A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],&amp;</a:t>
            </a:r>
            <a:r>
              <a:rPr lang="en-US" altLang="ko-KR" sz="2400" b="1" dirty="0" err="1"/>
              <a:t>h_A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</a:t>
            </a:r>
            <a:r>
              <a:rPr lang="en-US" altLang="ko-KR" sz="2400" b="1" dirty="0" err="1"/>
              <a:t>iBytes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r>
              <a:rPr lang="en-US" altLang="ko-KR" sz="2400" b="1" dirty="0"/>
              <a:t>		</a:t>
            </a:r>
            <a:r>
              <a:rPr lang="en-US" altLang="ko-KR" sz="2400" b="1" dirty="0" err="1"/>
              <a:t>cudaMemcpyHostToDevice,stream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]);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cudaMemcpyAsync</a:t>
            </a:r>
            <a:r>
              <a:rPr lang="en-US" altLang="ko-KR" sz="2400" b="1" dirty="0"/>
              <a:t>(&amp;</a:t>
            </a:r>
            <a:r>
              <a:rPr lang="en-US" altLang="ko-KR" sz="2400" b="1" dirty="0" err="1"/>
              <a:t>d_B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],&amp;</a:t>
            </a:r>
            <a:r>
              <a:rPr lang="en-US" altLang="ko-KR" sz="2400" b="1" dirty="0" err="1"/>
              <a:t>h_B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</a:t>
            </a:r>
            <a:r>
              <a:rPr lang="en-US" altLang="ko-KR" sz="2400" b="1" dirty="0" err="1"/>
              <a:t>iBytes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r>
              <a:rPr lang="en-US" altLang="ko-KR" sz="2400" b="1" dirty="0"/>
              <a:t>		</a:t>
            </a:r>
            <a:r>
              <a:rPr lang="en-US" altLang="ko-KR" sz="2400" b="1" dirty="0" err="1"/>
              <a:t>cudaMemcpyHostToDevice,stream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]);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sumArrays</a:t>
            </a:r>
            <a:r>
              <a:rPr lang="en-US" altLang="ko-KR" sz="2400" b="1" dirty="0"/>
              <a:t>&lt;&lt;&lt;grid,block,0,stream[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]&gt;&gt;&gt;(&amp;</a:t>
            </a:r>
            <a:r>
              <a:rPr lang="en-US" altLang="ko-KR" sz="2400" b="1" dirty="0" err="1"/>
              <a:t>d_A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</a:t>
            </a:r>
          </a:p>
          <a:p>
            <a:pPr marL="0" indent="0">
              <a:buNone/>
            </a:pPr>
            <a:r>
              <a:rPr lang="en-US" altLang="ko-KR" sz="2400" b="1" dirty="0"/>
              <a:t>		&amp;</a:t>
            </a:r>
            <a:r>
              <a:rPr lang="en-US" altLang="ko-KR" sz="2400" b="1" dirty="0" err="1"/>
              <a:t>d_B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],&amp;</a:t>
            </a:r>
            <a:r>
              <a:rPr lang="en-US" altLang="ko-KR" sz="2400" b="1" dirty="0" err="1"/>
              <a:t>d_C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</a:t>
            </a:r>
            <a:r>
              <a:rPr lang="en-US" altLang="ko-KR" sz="2400" b="1" dirty="0" err="1"/>
              <a:t>iElem</a:t>
            </a:r>
            <a:r>
              <a:rPr lang="en-US" altLang="ko-KR" sz="2400" b="1" dirty="0"/>
              <a:t>);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cudaMemcpyAsync</a:t>
            </a:r>
            <a:r>
              <a:rPr lang="en-US" altLang="ko-KR" sz="2400" b="1" dirty="0"/>
              <a:t>(&amp;</a:t>
            </a:r>
            <a:r>
              <a:rPr lang="en-US" altLang="ko-KR" sz="2400" b="1" dirty="0" err="1"/>
              <a:t>gpuRef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iofffset</a:t>
            </a:r>
            <a:r>
              <a:rPr lang="en-US" altLang="ko-KR" sz="2400" b="1" dirty="0"/>
              <a:t>],&amp;</a:t>
            </a:r>
            <a:r>
              <a:rPr lang="en-US" altLang="ko-KR" sz="2400" b="1" dirty="0" err="1"/>
              <a:t>d_C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ioffset</a:t>
            </a:r>
            <a:r>
              <a:rPr lang="en-US" altLang="ko-KR" sz="2400" b="1" dirty="0"/>
              <a:t>],</a:t>
            </a:r>
            <a:r>
              <a:rPr lang="en-US" altLang="ko-KR" sz="2400" b="1" dirty="0" err="1"/>
              <a:t>iBytes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r>
              <a:rPr lang="en-US" altLang="ko-KR" sz="2400" b="1" dirty="0"/>
              <a:t>		</a:t>
            </a:r>
            <a:r>
              <a:rPr lang="en-US" altLang="ko-KR" sz="2400" b="1" dirty="0" err="1"/>
              <a:t>cudaMemcpyDeviceToHost,stream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]);</a:t>
            </a:r>
          </a:p>
          <a:p>
            <a:pPr marL="0" indent="0">
              <a:buNone/>
            </a:pPr>
            <a:r>
              <a:rPr lang="en-US" altLang="ko-KR" sz="2400" b="1" dirty="0"/>
              <a:t>}		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791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229600" cy="960438"/>
          </a:xfrm>
        </p:spPr>
        <p:txBody>
          <a:bodyPr/>
          <a:lstStyle/>
          <a:p>
            <a:r>
              <a:rPr lang="en-US" altLang="ko-KR" sz="2400" dirty="0">
                <a:latin typeface="+mn-lt"/>
              </a:rPr>
              <a:t>Overlapping Kernel Execution and Data Transfer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Depth-First Scheduling</a:t>
            </a:r>
            <a:endParaRPr lang="ko-KR" altLang="en-US" sz="24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F:\simpleMultiAdd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60400"/>
            <a:ext cx="7480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555776" y="3212976"/>
            <a:ext cx="39604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72200" y="3331411"/>
            <a:ext cx="1080120" cy="9361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6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Breadth-First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100" b="1" dirty="0"/>
              <a:t> // initiate all asynchronous transfers to the device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for 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= 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&lt; NSTREAM; ++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{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* </a:t>
            </a:r>
            <a:r>
              <a:rPr lang="en-US" altLang="ko-KR" sz="1100" b="1" dirty="0" err="1"/>
              <a:t>iElem</a:t>
            </a:r>
            <a:r>
              <a:rPr lang="en-US" altLang="ko-KR" sz="1100" b="1" dirty="0"/>
              <a:t>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CHECK(</a:t>
            </a:r>
            <a:r>
              <a:rPr lang="en-US" altLang="ko-KR" sz="1100" b="1" dirty="0" err="1"/>
              <a:t>cudaMemcpyAsync</a:t>
            </a:r>
            <a:r>
              <a:rPr lang="en-US" altLang="ko-KR" sz="1100" b="1" dirty="0"/>
              <a:t>(&amp;</a:t>
            </a:r>
            <a:r>
              <a:rPr lang="en-US" altLang="ko-KR" sz="1100" b="1" dirty="0" err="1"/>
              <a:t>d_A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&amp;</a:t>
            </a:r>
            <a:r>
              <a:rPr lang="en-US" altLang="ko-KR" sz="1100" b="1" dirty="0" err="1"/>
              <a:t>h_A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</a:t>
            </a:r>
            <a:r>
              <a:rPr lang="en-US" altLang="ko-KR" sz="1100" b="1" dirty="0" err="1"/>
              <a:t>iBytes</a:t>
            </a:r>
            <a:r>
              <a:rPr lang="en-US" altLang="ko-KR" sz="1100" b="1" dirty="0"/>
              <a:t>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                      </a:t>
            </a:r>
            <a:r>
              <a:rPr lang="en-US" altLang="ko-KR" sz="1100" b="1" dirty="0" err="1"/>
              <a:t>cudaMemcpyHostToDevice</a:t>
            </a:r>
            <a:r>
              <a:rPr lang="en-US" altLang="ko-KR" sz="1100" b="1" dirty="0"/>
              <a:t>, stream[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]));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CHECK(</a:t>
            </a:r>
            <a:r>
              <a:rPr lang="en-US" altLang="ko-KR" sz="1100" b="1" dirty="0" err="1"/>
              <a:t>cudaMemcpyAsync</a:t>
            </a:r>
            <a:r>
              <a:rPr lang="en-US" altLang="ko-KR" sz="1100" b="1" dirty="0"/>
              <a:t>(&amp;</a:t>
            </a:r>
            <a:r>
              <a:rPr lang="en-US" altLang="ko-KR" sz="1100" b="1" dirty="0" err="1"/>
              <a:t>d_B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&amp;</a:t>
            </a:r>
            <a:r>
              <a:rPr lang="en-US" altLang="ko-KR" sz="1100" b="1" dirty="0" err="1"/>
              <a:t>h_B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</a:t>
            </a:r>
            <a:r>
              <a:rPr lang="en-US" altLang="ko-KR" sz="1100" b="1" dirty="0" err="1"/>
              <a:t>iBytes</a:t>
            </a:r>
            <a:r>
              <a:rPr lang="en-US" altLang="ko-KR" sz="1100" b="1" dirty="0"/>
              <a:t>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                      </a:t>
            </a:r>
            <a:r>
              <a:rPr lang="en-US" altLang="ko-KR" sz="1100" b="1" dirty="0" err="1"/>
              <a:t>cudaMemcpyHostToDevice</a:t>
            </a:r>
            <a:r>
              <a:rPr lang="en-US" altLang="ko-KR" sz="1100" b="1" dirty="0"/>
              <a:t>, stream[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]));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}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 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// launch a kernel in each stream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for 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= 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&lt; NSTREAM; ++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{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* </a:t>
            </a:r>
            <a:r>
              <a:rPr lang="en-US" altLang="ko-KR" sz="1100" b="1" dirty="0" err="1"/>
              <a:t>iElem</a:t>
            </a:r>
            <a:r>
              <a:rPr lang="en-US" altLang="ko-KR" sz="1100" b="1" dirty="0"/>
              <a:t>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</a:t>
            </a:r>
            <a:r>
              <a:rPr lang="en-US" altLang="ko-KR" sz="1100" b="1" dirty="0" err="1"/>
              <a:t>sumArrays</a:t>
            </a:r>
            <a:r>
              <a:rPr lang="en-US" altLang="ko-KR" sz="1100" b="1" dirty="0"/>
              <a:t>&lt;&lt;&lt;grid, block, 0, stream[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]&gt;&gt;&gt;(&amp;</a:t>
            </a:r>
            <a:r>
              <a:rPr lang="en-US" altLang="ko-KR" sz="1100" b="1" dirty="0" err="1"/>
              <a:t>d_A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&amp;</a:t>
            </a:r>
            <a:r>
              <a:rPr lang="en-US" altLang="ko-KR" sz="1100" b="1" dirty="0" err="1"/>
              <a:t>d_B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        &amp;</a:t>
            </a:r>
            <a:r>
              <a:rPr lang="en-US" altLang="ko-KR" sz="1100" b="1" dirty="0" err="1"/>
              <a:t>d_C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</a:t>
            </a:r>
            <a:r>
              <a:rPr lang="en-US" altLang="ko-KR" sz="1100" b="1" dirty="0" err="1"/>
              <a:t>iElem</a:t>
            </a:r>
            <a:r>
              <a:rPr lang="en-US" altLang="ko-KR" sz="1100" b="1" dirty="0"/>
              <a:t>);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}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 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// </a:t>
            </a:r>
            <a:r>
              <a:rPr lang="en-US" altLang="ko-KR" sz="1100" b="1" dirty="0" err="1"/>
              <a:t>enqueue</a:t>
            </a:r>
            <a:r>
              <a:rPr lang="en-US" altLang="ko-KR" sz="1100" b="1" dirty="0"/>
              <a:t> asynchronous transfers from the device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for 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= 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&lt; NSTREAM; ++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)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{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 * </a:t>
            </a:r>
            <a:r>
              <a:rPr lang="en-US" altLang="ko-KR" sz="1100" b="1" dirty="0" err="1"/>
              <a:t>iElem</a:t>
            </a:r>
            <a:r>
              <a:rPr lang="en-US" altLang="ko-KR" sz="1100" b="1" dirty="0"/>
              <a:t>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CHECK(</a:t>
            </a:r>
            <a:r>
              <a:rPr lang="en-US" altLang="ko-KR" sz="1100" b="1" dirty="0" err="1"/>
              <a:t>cudaMemcpyAsync</a:t>
            </a:r>
            <a:r>
              <a:rPr lang="en-US" altLang="ko-KR" sz="1100" b="1" dirty="0"/>
              <a:t>(&amp;</a:t>
            </a:r>
            <a:r>
              <a:rPr lang="en-US" altLang="ko-KR" sz="1100" b="1" dirty="0" err="1"/>
              <a:t>gpuRef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&amp;</a:t>
            </a:r>
            <a:r>
              <a:rPr lang="en-US" altLang="ko-KR" sz="1100" b="1" dirty="0" err="1"/>
              <a:t>d_C</a:t>
            </a:r>
            <a:r>
              <a:rPr lang="en-US" altLang="ko-KR" sz="1100" b="1" dirty="0"/>
              <a:t>[</a:t>
            </a:r>
            <a:r>
              <a:rPr lang="en-US" altLang="ko-KR" sz="1100" b="1" dirty="0" err="1"/>
              <a:t>ioffset</a:t>
            </a:r>
            <a:r>
              <a:rPr lang="en-US" altLang="ko-KR" sz="1100" b="1" dirty="0"/>
              <a:t>], </a:t>
            </a:r>
            <a:r>
              <a:rPr lang="en-US" altLang="ko-KR" sz="1100" b="1" dirty="0" err="1"/>
              <a:t>iBytes</a:t>
            </a:r>
            <a:r>
              <a:rPr lang="en-US" altLang="ko-KR" sz="1100" b="1" dirty="0"/>
              <a:t>,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                          </a:t>
            </a:r>
            <a:r>
              <a:rPr lang="en-US" altLang="ko-KR" sz="1100" b="1" dirty="0" err="1"/>
              <a:t>cudaMemcpyDeviceToHost</a:t>
            </a:r>
            <a:r>
              <a:rPr lang="en-US" altLang="ko-KR" sz="1100" b="1" dirty="0"/>
              <a:t>, stream[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]));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    }</a:t>
            </a:r>
            <a:endParaRPr lang="ko-KR" altLang="ko-KR" sz="1100" b="1" dirty="0"/>
          </a:p>
          <a:p>
            <a:pPr marL="0" indent="0">
              <a:buNone/>
            </a:pPr>
            <a:r>
              <a:rPr lang="en-US" altLang="ko-KR" sz="1100" dirty="0"/>
              <a:t> 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916832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lt"/>
              </a:rPr>
              <a:t> // sequential operation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cudaEventRecord</a:t>
            </a:r>
            <a:r>
              <a:rPr lang="en-US" altLang="ko-KR" sz="1000" dirty="0">
                <a:latin typeface="+mn-lt"/>
              </a:rPr>
              <a:t>(start, 0));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d_A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h_A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nBytes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d_B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h_B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nBytes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cudaEventRecord</a:t>
            </a:r>
            <a:r>
              <a:rPr lang="en-US" altLang="ko-KR" sz="1000" dirty="0">
                <a:latin typeface="+mn-lt"/>
              </a:rPr>
              <a:t>(stop, 0));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cudaEventSynchronize</a:t>
            </a:r>
            <a:r>
              <a:rPr lang="en-US" altLang="ko-KR" sz="1000" dirty="0">
                <a:latin typeface="+mn-lt"/>
              </a:rPr>
              <a:t>(stop));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float memcpy_h2d_time;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cudaEventElapsedTime</a:t>
            </a:r>
            <a:r>
              <a:rPr lang="en-US" altLang="ko-KR" sz="1000" dirty="0">
                <a:latin typeface="+mn-lt"/>
              </a:rPr>
              <a:t>(&amp;memcpy_h2d_time, start, stop));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 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cudaEventRecord</a:t>
            </a:r>
            <a:r>
              <a:rPr lang="en-US" altLang="ko-KR" sz="1000" dirty="0">
                <a:latin typeface="+mn-lt"/>
              </a:rPr>
              <a:t>(start, 0));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</a:t>
            </a:r>
            <a:r>
              <a:rPr lang="en-US" altLang="ko-KR" sz="1000" dirty="0" err="1">
                <a:latin typeface="+mn-lt"/>
              </a:rPr>
              <a:t>sumArrays</a:t>
            </a:r>
            <a:r>
              <a:rPr lang="en-US" altLang="ko-KR" sz="1000" dirty="0">
                <a:latin typeface="+mn-lt"/>
              </a:rPr>
              <a:t>&lt;&lt;&lt;grid, block&gt;&gt;&gt;(</a:t>
            </a:r>
            <a:r>
              <a:rPr lang="en-US" altLang="ko-KR" sz="1000" dirty="0" err="1">
                <a:latin typeface="+mn-lt"/>
              </a:rPr>
              <a:t>d_A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d_B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d_C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nElem</a:t>
            </a:r>
            <a:r>
              <a:rPr lang="en-US" altLang="ko-KR" sz="1000" dirty="0">
                <a:latin typeface="+mn-lt"/>
              </a:rPr>
              <a:t>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cudaEventRecord</a:t>
            </a:r>
            <a:r>
              <a:rPr lang="en-US" altLang="ko-KR" sz="1000" dirty="0">
                <a:latin typeface="+mn-lt"/>
              </a:rPr>
              <a:t>(stop, 0));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cudaEventSynchronize</a:t>
            </a:r>
            <a:r>
              <a:rPr lang="en-US" altLang="ko-KR" sz="1000" dirty="0">
                <a:latin typeface="+mn-lt"/>
              </a:rPr>
              <a:t>(stop));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float </a:t>
            </a:r>
            <a:r>
              <a:rPr lang="en-US" altLang="ko-KR" sz="1000" dirty="0" err="1">
                <a:latin typeface="+mn-lt"/>
              </a:rPr>
              <a:t>kernel_time</a:t>
            </a:r>
            <a:r>
              <a:rPr lang="en-US" altLang="ko-KR" sz="1000" dirty="0">
                <a:latin typeface="+mn-lt"/>
              </a:rPr>
              <a:t>;</a:t>
            </a:r>
            <a:endParaRPr lang="ko-KR" altLang="ko-KR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    CHECK(</a:t>
            </a:r>
            <a:r>
              <a:rPr lang="en-US" altLang="ko-KR" sz="1000" dirty="0" err="1">
                <a:latin typeface="+mn-lt"/>
              </a:rPr>
              <a:t>cudaEventElapsedTime</a:t>
            </a:r>
            <a:r>
              <a:rPr lang="en-US" altLang="ko-KR" sz="1000" dirty="0">
                <a:latin typeface="+mn-lt"/>
              </a:rPr>
              <a:t>(&amp;</a:t>
            </a:r>
            <a:r>
              <a:rPr lang="en-US" altLang="ko-KR" sz="1000" dirty="0" err="1">
                <a:latin typeface="+mn-lt"/>
              </a:rPr>
              <a:t>kernel_time</a:t>
            </a:r>
            <a:r>
              <a:rPr lang="en-US" altLang="ko-KR" sz="1000" dirty="0">
                <a:latin typeface="+mn-lt"/>
              </a:rPr>
              <a:t>, start, stop));</a:t>
            </a:r>
            <a:endParaRPr lang="ko-KR" altLang="en-US" sz="10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60032" y="1916832"/>
            <a:ext cx="352839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6676988">
            <a:off x="3993533" y="1052248"/>
            <a:ext cx="247093" cy="1498409"/>
          </a:xfrm>
          <a:prstGeom prst="downArrow">
            <a:avLst>
              <a:gd name="adj1" fmla="val 3616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414388"/>
            <a:ext cx="2906583" cy="1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……..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076056" y="4077072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93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960438"/>
          </a:xfrm>
        </p:spPr>
        <p:txBody>
          <a:bodyPr/>
          <a:lstStyle/>
          <a:p>
            <a:r>
              <a:rPr lang="en-US" altLang="ko-KR" sz="3200" dirty="0"/>
              <a:t>Breadth-First Scheduling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F:\simpleMultiAddBread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751205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555776" y="3212976"/>
            <a:ext cx="39604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372200" y="3331411"/>
            <a:ext cx="1080120" cy="9361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in CUDA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 level concurrency:</a:t>
            </a:r>
          </a:p>
          <a:p>
            <a:pPr marL="0" indent="0">
              <a:buNone/>
            </a:pPr>
            <a:r>
              <a:rPr lang="en-US" altLang="ko-KR" dirty="0"/>
              <a:t>   A kernel executed in parallel by many threads.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Grid level concurrency:</a:t>
            </a:r>
          </a:p>
          <a:p>
            <a:pPr marL="0" indent="0">
              <a:buNone/>
            </a:pPr>
            <a:r>
              <a:rPr lang="en-US" altLang="ko-KR" dirty="0"/>
              <a:t>   Multiple kernels are executed simultaneously on a single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46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Overlapping GPU and CPU Execution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All kernel launches are asynchronous by default. Therefore, launching a kernel and immediately doing useful work in the host thread produces overlap of GPU and CPU execution.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2743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60438"/>
          </a:xfrm>
        </p:spPr>
        <p:txBody>
          <a:bodyPr/>
          <a:lstStyle/>
          <a:p>
            <a:r>
              <a:rPr lang="en-US" altLang="ko-KR" sz="3600" dirty="0"/>
              <a:t>Overlapping GPU and CPU Execution</a:t>
            </a:r>
            <a:endParaRPr lang="ko-KR" altLang="en-US" sz="3600" dirty="0"/>
          </a:p>
        </p:txBody>
      </p:sp>
      <p:pic>
        <p:nvPicPr>
          <p:cNvPr id="5122" name="Picture 2" descr="F:\async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9201" cy="46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78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Callbacks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When all of the operations in a stream preceding a stream callback have completed, a host-side function specified by the stream callback is called by the CUDA runtime.</a:t>
            </a:r>
          </a:p>
          <a:p>
            <a:r>
              <a:rPr lang="en-US" altLang="ko-KR" sz="2400" dirty="0"/>
              <a:t>Stream callback function: It is a host function provided by application and registered in a stream with the following:</a:t>
            </a:r>
          </a:p>
          <a:p>
            <a:pPr marL="0" indent="0">
              <a:buNone/>
            </a:pPr>
            <a:r>
              <a:rPr lang="en-US" altLang="ko-KR" sz="2400" b="1" dirty="0" err="1"/>
              <a:t>cudaError_t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cudaStreamAddCallback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cudaStream_t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stream,cudaStreamCallback_t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callbackm</a:t>
            </a:r>
            <a:r>
              <a:rPr lang="en-US" altLang="ko-KR" sz="2400" b="1" dirty="0"/>
              <a:t> void *</a:t>
            </a:r>
            <a:r>
              <a:rPr lang="en-US" altLang="ko-KR" sz="2400" b="1" dirty="0" err="1"/>
              <a:t>userData</a:t>
            </a:r>
            <a:r>
              <a:rPr lang="en-US" altLang="ko-KR" sz="2400" b="1" dirty="0"/>
              <a:t>, unsigned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flags);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6381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Callback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=0;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&lt;</a:t>
            </a:r>
            <a:r>
              <a:rPr lang="en-US" altLang="ko-KR" sz="2400" b="1" dirty="0" err="1"/>
              <a:t>n_stream</a:t>
            </a:r>
            <a:r>
              <a:rPr lang="en-US" altLang="ko-KR" sz="2400" b="1" dirty="0"/>
              <a:t>; 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++){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/>
              <a:t>stream_ids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]=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;</a:t>
            </a:r>
          </a:p>
          <a:p>
            <a:pPr marL="0" indent="0">
              <a:buNone/>
            </a:pPr>
            <a:r>
              <a:rPr lang="en-US" altLang="ko-KR" sz="2400" b="1" dirty="0"/>
              <a:t>	kernel_1&lt;&lt;&lt;grid,block,0,streams[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]&gt;&gt;&gt;();</a:t>
            </a:r>
          </a:p>
          <a:p>
            <a:pPr marL="0" indent="0">
              <a:buNone/>
            </a:pPr>
            <a:r>
              <a:rPr lang="en-US" altLang="ko-KR" sz="2400" b="1" dirty="0"/>
              <a:t>	kernel_2&lt;&lt;&lt;grid,block,0,streams[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]&gt;&gt;&gt;();</a:t>
            </a:r>
          </a:p>
          <a:p>
            <a:pPr marL="0" indent="0">
              <a:buNone/>
            </a:pPr>
            <a:r>
              <a:rPr lang="en-US" altLang="ko-KR" sz="2400" b="1" dirty="0"/>
              <a:t>	kernel_3&lt;&lt;&lt;grid,block,0,streams[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]&gt;&gt;&gt;();</a:t>
            </a:r>
          </a:p>
          <a:p>
            <a:pPr marL="0" indent="0">
              <a:buNone/>
            </a:pPr>
            <a:r>
              <a:rPr lang="en-US" altLang="ko-KR" sz="2400" b="1" dirty="0"/>
              <a:t>	kernel_4&lt;&lt;&lt;grid,block,0,streams[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]&gt;&gt;&gt;();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err="1">
                <a:solidFill>
                  <a:srgbClr val="0070C0"/>
                </a:solidFill>
              </a:rPr>
              <a:t>cudaStreamAddCallback</a:t>
            </a:r>
            <a:r>
              <a:rPr lang="en-US" altLang="ko-KR" sz="2400" b="1" dirty="0">
                <a:solidFill>
                  <a:srgbClr val="0070C0"/>
                </a:solidFill>
              </a:rPr>
              <a:t>(streams[</a:t>
            </a:r>
            <a:r>
              <a:rPr lang="en-US" altLang="ko-KR" sz="2400" b="1" dirty="0" err="1">
                <a:solidFill>
                  <a:srgbClr val="0070C0"/>
                </a:solidFill>
              </a:rPr>
              <a:t>i</a:t>
            </a:r>
            <a:r>
              <a:rPr lang="en-US" altLang="ko-KR" sz="2400" b="1" dirty="0">
                <a:solidFill>
                  <a:srgbClr val="0070C0"/>
                </a:solidFill>
              </a:rPr>
              <a:t>],</a:t>
            </a:r>
            <a:r>
              <a:rPr lang="en-US" altLang="ko-KR" sz="2400" b="1" dirty="0" err="1">
                <a:solidFill>
                  <a:srgbClr val="0070C0"/>
                </a:solidFill>
              </a:rPr>
              <a:t>my_callback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	(void *)(</a:t>
            </a:r>
            <a:r>
              <a:rPr lang="en-US" altLang="ko-KR" sz="2400" b="1" dirty="0" err="1">
                <a:solidFill>
                  <a:srgbClr val="0070C0"/>
                </a:solidFill>
              </a:rPr>
              <a:t>stream_ids+i</a:t>
            </a:r>
            <a:r>
              <a:rPr lang="en-US" altLang="ko-KR" sz="2400" b="1" dirty="0">
                <a:solidFill>
                  <a:srgbClr val="0070C0"/>
                </a:solidFill>
              </a:rPr>
              <a:t>),0);</a:t>
            </a:r>
          </a:p>
          <a:p>
            <a:pPr marL="0" indent="0">
              <a:buNone/>
            </a:pPr>
            <a:r>
              <a:rPr lang="en-US" altLang="ko-KR" sz="2400" b="1" dirty="0"/>
              <a:t>}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9220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Callbacks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F:\simpleCallb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89939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0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Synchronous, Asynchronous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Functions in the CUDA API:</a:t>
            </a:r>
          </a:p>
          <a:p>
            <a:pPr marL="0" indent="0">
              <a:buNone/>
            </a:pPr>
            <a:r>
              <a:rPr lang="en-US" altLang="ko-KR" sz="2400" dirty="0"/>
              <a:t>	Synchronous behavior: They block  the host thread until </a:t>
            </a:r>
          </a:p>
          <a:p>
            <a:pPr marL="0" indent="0">
              <a:buNone/>
            </a:pPr>
            <a:r>
              <a:rPr lang="en-US" altLang="ko-KR" sz="2400" dirty="0"/>
              <a:t>               they complete.</a:t>
            </a:r>
          </a:p>
          <a:p>
            <a:pPr marL="0" indent="0">
              <a:buNone/>
            </a:pPr>
            <a:r>
              <a:rPr lang="en-US" altLang="ko-KR" sz="2400" dirty="0"/>
              <a:t>	Asynchronous behavior: </a:t>
            </a:r>
            <a:r>
              <a:rPr lang="en-US" altLang="ko-KR" sz="2400" dirty="0" err="1"/>
              <a:t>Enqueue</a:t>
            </a:r>
            <a:r>
              <a:rPr lang="en-US" altLang="ko-KR" sz="2400" dirty="0"/>
              <a:t> work and return </a:t>
            </a:r>
          </a:p>
          <a:p>
            <a:pPr marL="0" indent="0">
              <a:buNone/>
            </a:pPr>
            <a:r>
              <a:rPr lang="en-US" altLang="ko-KR" sz="2400" dirty="0"/>
              <a:t>                immediately.</a:t>
            </a:r>
          </a:p>
          <a:p>
            <a:pPr marL="0" indent="0">
              <a:buNone/>
            </a:pPr>
            <a:r>
              <a:rPr lang="en-US" altLang="ko-KR" sz="2400" dirty="0"/>
              <a:t>	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7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All CUDA operations(including kernels and data transfers) either explicitly or implicitly run in a stream.</a:t>
            </a:r>
          </a:p>
          <a:p>
            <a:r>
              <a:rPr lang="en-US" altLang="ko-KR" sz="2800" dirty="0"/>
              <a:t>Two types of streams:</a:t>
            </a:r>
          </a:p>
          <a:p>
            <a:pPr marL="457200" lvl="1" indent="0">
              <a:buNone/>
            </a:pPr>
            <a:r>
              <a:rPr lang="en-US" altLang="ko-KR" sz="2400" dirty="0"/>
              <a:t>-Implicitly declared stream(NULL stream):</a:t>
            </a:r>
          </a:p>
          <a:p>
            <a:pPr marL="457200" lvl="1" indent="0">
              <a:buNone/>
            </a:pPr>
            <a:r>
              <a:rPr lang="en-US" altLang="ko-KR" sz="2400" dirty="0"/>
              <a:t>  It is the default stream if you do not explicitly specify a     	stream.</a:t>
            </a:r>
          </a:p>
          <a:p>
            <a:pPr marL="457200" lvl="1" indent="0">
              <a:buNone/>
            </a:pPr>
            <a:r>
              <a:rPr lang="en-US" altLang="ko-KR" sz="2400" dirty="0"/>
              <a:t>-Explicitly declared stream(non-NULL stream):</a:t>
            </a:r>
          </a:p>
          <a:p>
            <a:pPr marL="457200" lvl="1" indent="0">
              <a:buNone/>
            </a:pPr>
            <a:r>
              <a:rPr lang="en-US" altLang="ko-KR" sz="2400" dirty="0"/>
              <a:t>  If you want to overlap different CUDA operations we use </a:t>
            </a:r>
            <a:r>
              <a:rPr lang="en-US" altLang="ko-KR" sz="2400" dirty="0" err="1"/>
              <a:t>non_NULL</a:t>
            </a:r>
            <a:r>
              <a:rPr lang="en-US" altLang="ko-KR" sz="2400" dirty="0"/>
              <a:t> streams. -&gt; kernel </a:t>
            </a:r>
            <a:r>
              <a:rPr lang="en-US" altLang="ko-KR" sz="2400" dirty="0" err="1"/>
              <a:t>fufnction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&lt;&lt;&lt;</a:t>
            </a:r>
            <a:r>
              <a:rPr lang="en-US" altLang="ko-KR" sz="2400" dirty="0" err="1"/>
              <a:t>G,B,shared</a:t>
            </a:r>
            <a:r>
              <a:rPr lang="en-US" altLang="ko-KR" sz="2400" dirty="0"/>
              <a:t> size, flag(</a:t>
            </a:r>
            <a:r>
              <a:rPr lang="ko-KR" altLang="en-US" sz="2400" dirty="0"/>
              <a:t>이 </a:t>
            </a:r>
            <a:r>
              <a:rPr lang="en-US" altLang="ko-KR" sz="2400" dirty="0"/>
              <a:t>flag</a:t>
            </a:r>
            <a:r>
              <a:rPr lang="ko-KR" altLang="en-US" sz="2400" dirty="0"/>
              <a:t>가 </a:t>
            </a:r>
            <a:r>
              <a:rPr lang="en-US" altLang="ko-KR" sz="2400" dirty="0" err="1"/>
              <a:t>asynchronus</a:t>
            </a:r>
            <a:r>
              <a:rPr lang="ko-KR" altLang="en-US" sz="2400" dirty="0"/>
              <a:t>하게 설정가능</a:t>
            </a:r>
            <a:r>
              <a:rPr lang="en-US" altLang="ko-KR" sz="2400" dirty="0"/>
              <a:t>) &gt;&gt;&gt;</a:t>
            </a:r>
          </a:p>
          <a:p>
            <a:pPr marL="457200" lvl="1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1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Coarse-grain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Overlapped host computation and device computation</a:t>
            </a:r>
          </a:p>
          <a:p>
            <a:r>
              <a:rPr lang="en-US" altLang="ko-KR" sz="2800" dirty="0"/>
              <a:t>Overlapped host computation and host-device data transfer</a:t>
            </a:r>
          </a:p>
          <a:p>
            <a:r>
              <a:rPr lang="en-US" altLang="ko-KR" sz="2800" dirty="0"/>
              <a:t>Overlapped host-device data transfer and device computation</a:t>
            </a:r>
          </a:p>
          <a:p>
            <a:r>
              <a:rPr lang="en-US" altLang="ko-KR" sz="2800" dirty="0"/>
              <a:t>Concurrent device computation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248332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12534</TotalTime>
  <Words>2145</Words>
  <Application>Microsoft Office PowerPoint</Application>
  <PresentationFormat>화면 슬라이드 쇼(4:3)</PresentationFormat>
  <Paragraphs>407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굴림</vt:lpstr>
      <vt:lpstr>맑은 고딕</vt:lpstr>
      <vt:lpstr>Arial</vt:lpstr>
      <vt:lpstr>Tw Cen MT</vt:lpstr>
      <vt:lpstr>Wingdings 3</vt:lpstr>
      <vt:lpstr>심플 테마</vt:lpstr>
      <vt:lpstr>Lecture 9 Streams and Events </vt:lpstr>
      <vt:lpstr>CUDA Stream</vt:lpstr>
      <vt:lpstr>CUDA Execution Flow</vt:lpstr>
      <vt:lpstr>Concurrency</vt:lpstr>
      <vt:lpstr>Amount of Concurrency</vt:lpstr>
      <vt:lpstr>Concurrency in CUDA C</vt:lpstr>
      <vt:lpstr>Synchronous, Asynchronous</vt:lpstr>
      <vt:lpstr>CUDA Streams</vt:lpstr>
      <vt:lpstr>Coarse-grain concurrency</vt:lpstr>
      <vt:lpstr>CUDA Program behavior</vt:lpstr>
      <vt:lpstr>Asynchronous Data Transfer</vt:lpstr>
      <vt:lpstr>Why pinned memory?</vt:lpstr>
      <vt:lpstr>Kernel with non-default stream</vt:lpstr>
      <vt:lpstr>APIs To check all  stream operations</vt:lpstr>
      <vt:lpstr>Example1</vt:lpstr>
      <vt:lpstr>Example 2</vt:lpstr>
      <vt:lpstr>Streams Execution Flow</vt:lpstr>
      <vt:lpstr>Stream Priority</vt:lpstr>
      <vt:lpstr>CUDA Events</vt:lpstr>
      <vt:lpstr>How to use events</vt:lpstr>
      <vt:lpstr>example</vt:lpstr>
      <vt:lpstr>start and stop events</vt:lpstr>
      <vt:lpstr>Stream Synchronization</vt:lpstr>
      <vt:lpstr>Blocking and Non-Blocking Streams</vt:lpstr>
      <vt:lpstr>PowerPoint 프레젠테이션</vt:lpstr>
      <vt:lpstr>Implicit Synchronization</vt:lpstr>
      <vt:lpstr>Configuring the Amount of Shared Memory [Lecture 7 Shared Memory]</vt:lpstr>
      <vt:lpstr>Explicit Synchronization</vt:lpstr>
      <vt:lpstr>Configurable Events</vt:lpstr>
      <vt:lpstr>Concurrent Kernels in Non-NULL Streams</vt:lpstr>
      <vt:lpstr>PowerPoint 프레젠테이션</vt:lpstr>
      <vt:lpstr>Concurrent Kernel in Non-NULL Streams</vt:lpstr>
      <vt:lpstr>False Dependency</vt:lpstr>
      <vt:lpstr>False Dependency</vt:lpstr>
      <vt:lpstr>PowerPoint 프레젠테이션</vt:lpstr>
      <vt:lpstr>PowerPoint 프레젠테이션</vt:lpstr>
      <vt:lpstr>PowerPoint 프레젠테이션</vt:lpstr>
      <vt:lpstr>Hyper-Q</vt:lpstr>
      <vt:lpstr>PowerPoint 프레젠테이션</vt:lpstr>
      <vt:lpstr>Adjusting Stream Behavior  Using Environment Variables </vt:lpstr>
      <vt:lpstr>Depth-First and Breadth-First Search</vt:lpstr>
      <vt:lpstr>Depth-First Approach</vt:lpstr>
      <vt:lpstr>PowerPoint 프레젠테이션</vt:lpstr>
      <vt:lpstr>Dispatching the kernels in Depth-First Order</vt:lpstr>
      <vt:lpstr>Breadth-First approach</vt:lpstr>
      <vt:lpstr>PowerPoint 프레젠테이션</vt:lpstr>
      <vt:lpstr>Dispatching the kernels in Breadth-First Order</vt:lpstr>
      <vt:lpstr>Blocking Behavior of the Default Stream</vt:lpstr>
      <vt:lpstr>Blocking Behavior of the Default Stream</vt:lpstr>
      <vt:lpstr>PowerPoint 프레젠테이션</vt:lpstr>
      <vt:lpstr>Creating Inter-Stream Dependencies</vt:lpstr>
      <vt:lpstr>Creating Inter-Stream Dependencies</vt:lpstr>
      <vt:lpstr>Creating Inter-Stream Dependencies</vt:lpstr>
      <vt:lpstr>Overlapping Kernel Execution and Data Transfer </vt:lpstr>
      <vt:lpstr>Overlap Using Depth-First Scheduling</vt:lpstr>
      <vt:lpstr>Overlap Using Depth-First Scheduling</vt:lpstr>
      <vt:lpstr>Overlapping Kernel Execution and Data Transfer Depth-First Scheduling</vt:lpstr>
      <vt:lpstr>Breadth-First Approach</vt:lpstr>
      <vt:lpstr>Breadth-First Scheduling</vt:lpstr>
      <vt:lpstr>Overlapping GPU and CPU Execution</vt:lpstr>
      <vt:lpstr>Overlapping GPU and CPU Execution</vt:lpstr>
      <vt:lpstr>System Callbacks</vt:lpstr>
      <vt:lpstr>Stream Callback</vt:lpstr>
      <vt:lpstr>Stream Callbacks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970</cp:revision>
  <cp:lastPrinted>2017-04-11T23:27:45Z</cp:lastPrinted>
  <dcterms:created xsi:type="dcterms:W3CDTF">2009-02-06T01:28:03Z</dcterms:created>
  <dcterms:modified xsi:type="dcterms:W3CDTF">2017-04-13T02:42:10Z</dcterms:modified>
</cp:coreProperties>
</file>