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E7F-0D72-490D-BE42-9D979009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4FFF-D0BC-4821-9F7B-E05C1EF5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4C33-055A-456A-B60C-4507D12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1517-D303-405F-82DC-24A34C2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24E4-1F45-45D4-B78D-8D8E1F7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28D-1E53-4FDF-848F-C3048AB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D851-B6CF-4BE8-8080-04EC4D91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DAB7-3FBF-47B8-946B-E076F793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A6DB-CF0A-4C80-8AC2-39D7250E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1674-A04C-4EB0-824E-04AED76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52984-6FC1-46EF-8B92-26602E70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1DD3-BAFD-4DDD-9CA7-6B9EDDC7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ED87-B2D1-4954-BDAD-DBAAFAC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4128-CFA3-4829-8B44-ADAE17B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8712-8F46-4795-96F5-8F10FE7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1E2-AA70-4862-B5E8-1DDF5A2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8942-6C80-4122-ADD0-1772276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3F87-E4D3-4581-861D-C0B276F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9287-AD14-4D5D-B1CF-550DFD8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E850-E814-47B7-ACF2-9B1917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C3A-1B21-4FD4-B67A-52590F7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7074-980F-4C06-8684-984A43C4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AD12-9D47-446E-BB57-DA24D9D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3872-72CA-4CBC-B9BC-86FA5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E21-318B-4CDD-AE99-4EC5617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D2D-8714-4C11-8390-562968E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5D0D-815A-4685-BE53-188E4F35B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65FD-7F38-470B-A500-BD515662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6BCB-50B3-4D60-9207-5FE7C82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801D-EC52-4ECF-8FB3-E5B961D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21EA-D1ED-47C5-9E90-2D46EF2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9772-40C5-4D8C-96CD-C9F10879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727A-E505-4206-9BB8-4D1A47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8D6-2D34-4030-B6EC-8C69ED2D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2096-4AB7-47EE-83FF-9D0ED59AD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E380-D901-40EB-BF0D-2F76D608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46986-462E-45F8-BE9D-CE164B29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D18A-45E7-426D-9C6D-C0087B5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5323-1D42-4394-9DAC-96753D9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B7F-0962-473D-875F-856A23B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9E42-8A8B-4387-970A-1F54384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8EF-089B-4B9A-9D8D-BA96862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0322-8BDA-4BB4-8B87-8296575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7EDD-CE2B-4F0C-9BC8-F493C8D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A1336-7EC3-4345-AF62-1625BFA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F6F8-D583-493B-B925-BD1E7A7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6D5-65A8-449B-A2AC-D0CB2BF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41A4-F346-4E5D-9DDA-69CBA00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D9B-884E-41D7-A4A2-AA3D9D64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6CAA-0DE3-4048-9510-30753566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1254-9847-40D5-AF69-BF6ADCE8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113-3D20-4EDE-9618-3E3981E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F0AC-3360-4E76-B1EB-55AE263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104A-9FC2-4053-82AC-C00FEDC8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51076-C87B-4DE6-AD51-9B42C077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2CF8-D05A-409B-9DCD-6DCE762B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3DF2-4F44-40B4-B7C1-51CBF56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D2CD-6FFB-42C7-A54A-509F069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7D3ED-57C8-4A49-BD87-38387EB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6C56-856B-4219-AAC2-DE403792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0D1D-B19B-4F1C-8F15-5C89374C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0CA6-45EA-44C9-9E1B-CEA7ADA56BD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93F-BBBC-48C9-B452-79062516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53FB-E02F-4ED5-ABA7-A7F3CAE0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71120191854045?watermark/2/text/aHR0cDovL2Jsb2cuY3Nkbi5uZXQvcXFfMzc2NzU4Mjc=/font/5a6L5L2T/fontsize/400/fill/I0JBQkFCMA==/dissolve/70/gravity/Center">
            <a:extLst>
              <a:ext uri="{FF2B5EF4-FFF2-40B4-BE49-F238E27FC236}">
                <a16:creationId xmlns:a16="http://schemas.microsoft.com/office/drawing/2014/main" id="{CD303EDC-B1CA-469C-B466-ED7ED9EF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0"/>
            <a:ext cx="730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9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526139" y="2549268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1AE306-4AB1-4DFE-98ED-4BBE16D27336}"/>
              </a:ext>
            </a:extLst>
          </p:cNvPr>
          <p:cNvSpPr/>
          <p:nvPr/>
        </p:nvSpPr>
        <p:spPr>
          <a:xfrm>
            <a:off x="3785220" y="2644518"/>
            <a:ext cx="3970018" cy="1530350"/>
          </a:xfrm>
          <a:prstGeom prst="roundRect">
            <a:avLst>
              <a:gd name="adj" fmla="val 753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结算账户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301907" y="3291351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收益子账户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3526139" y="1832070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977674" y="3290673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投资人子账户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6532603" y="3265959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借款人子账户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D37B3-27D3-47F0-82E1-9CE9A07294EA}"/>
              </a:ext>
            </a:extLst>
          </p:cNvPr>
          <p:cNvSpPr/>
          <p:nvPr/>
        </p:nvSpPr>
        <p:spPr>
          <a:xfrm>
            <a:off x="8635279" y="327173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7957477" y="3281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2051135" y="3302220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3019943" y="328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F714EC-AD26-450A-808A-EC1E750326F3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3039675" y="3650673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DC8A23-03EA-4296-930B-ACEEF5A83040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5767689" y="2301618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72990-63AF-4550-A9E5-9457C01E57A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612603" y="3625959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4061598" y="2887019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5837366" y="3629102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4061598" y="2169821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4513133" y="3628424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7068062" y="3603710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9170738" y="3609483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8492936" y="3619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2586594" y="3639971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3694259" y="3568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8148062" y="3963709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3573889" y="3891247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303148" y="2639369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3561636" y="4061769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3733079" y="40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2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1993901" y="1511300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3769669" y="2253383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1993901" y="794102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2445436" y="2252705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5000365" y="2227991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7103041" y="2233764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6425239" y="224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518897" y="226425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1626562" y="2192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6080365" y="2587990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1506192" y="2515528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35451" y="1263650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1493939" y="2686050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1665382" y="2659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92DF0-FC8E-4450-901D-DC5104557805}"/>
              </a:ext>
            </a:extLst>
          </p:cNvPr>
          <p:cNvSpPr/>
          <p:nvPr/>
        </p:nvSpPr>
        <p:spPr>
          <a:xfrm>
            <a:off x="2860581" y="334439"/>
            <a:ext cx="5830337" cy="603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应用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系统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DCD34-B8EE-4A89-BA61-38248D2F7D6D}"/>
              </a:ext>
            </a:extLst>
          </p:cNvPr>
          <p:cNvSpPr/>
          <p:nvPr/>
        </p:nvSpPr>
        <p:spPr>
          <a:xfrm>
            <a:off x="3536084" y="465265"/>
            <a:ext cx="1112116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 </a:t>
            </a:r>
            <a:r>
              <a:rPr lang="zh-CN" altLang="en-US" sz="1200" dirty="0"/>
              <a:t>客户端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06A1C-FD9B-467E-819D-8C0109D1079F}"/>
              </a:ext>
            </a:extLst>
          </p:cNvPr>
          <p:cNvSpPr/>
          <p:nvPr/>
        </p:nvSpPr>
        <p:spPr>
          <a:xfrm>
            <a:off x="4862042" y="465265"/>
            <a:ext cx="1100093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 </a:t>
            </a:r>
            <a:r>
              <a:rPr lang="zh-CN" altLang="en-US" sz="1200" dirty="0"/>
              <a:t>网站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87B78-28D0-4BA1-B9B1-ADC9F2BD8C80}"/>
              </a:ext>
            </a:extLst>
          </p:cNvPr>
          <p:cNvSpPr/>
          <p:nvPr/>
        </p:nvSpPr>
        <p:spPr>
          <a:xfrm>
            <a:off x="7454900" y="465265"/>
            <a:ext cx="1060966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管理系统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51A18-0396-4BBC-82AE-500BFFB973B7}"/>
              </a:ext>
            </a:extLst>
          </p:cNvPr>
          <p:cNvSpPr/>
          <p:nvPr/>
        </p:nvSpPr>
        <p:spPr>
          <a:xfrm>
            <a:off x="4305294" y="1720864"/>
            <a:ext cx="4386656" cy="1167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产品管理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E3650-8270-4834-8012-BB9CFA6D0986}"/>
              </a:ext>
            </a:extLst>
          </p:cNvPr>
          <p:cNvSpPr/>
          <p:nvPr/>
        </p:nvSpPr>
        <p:spPr>
          <a:xfrm>
            <a:off x="4704838" y="1809384"/>
            <a:ext cx="687866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理财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8878A-BF6B-4B2B-8D15-A8D92F30C59C}"/>
              </a:ext>
            </a:extLst>
          </p:cNvPr>
          <p:cNvSpPr/>
          <p:nvPr/>
        </p:nvSpPr>
        <p:spPr>
          <a:xfrm>
            <a:off x="5547844" y="1809384"/>
            <a:ext cx="687866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票据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C90A2-2AF3-4E50-BC4C-129B54CDBDAD}"/>
              </a:ext>
            </a:extLst>
          </p:cNvPr>
          <p:cNvSpPr/>
          <p:nvPr/>
        </p:nvSpPr>
        <p:spPr>
          <a:xfrm>
            <a:off x="7542770" y="1809384"/>
            <a:ext cx="974128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直销银行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018DB-A54B-404A-A1AB-F4703A8DABBD}"/>
              </a:ext>
            </a:extLst>
          </p:cNvPr>
          <p:cNvSpPr/>
          <p:nvPr/>
        </p:nvSpPr>
        <p:spPr>
          <a:xfrm>
            <a:off x="4704838" y="2330440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现金管理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F0EC3-1822-4B42-ACF7-3EE007B6F14E}"/>
              </a:ext>
            </a:extLst>
          </p:cNvPr>
          <p:cNvSpPr/>
          <p:nvPr/>
        </p:nvSpPr>
        <p:spPr>
          <a:xfrm>
            <a:off x="6390850" y="1809384"/>
            <a:ext cx="996780" cy="3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存管系统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5B8D1-48F0-4F09-884B-3617559CB3F0}"/>
              </a:ext>
            </a:extLst>
          </p:cNvPr>
          <p:cNvSpPr/>
          <p:nvPr/>
        </p:nvSpPr>
        <p:spPr>
          <a:xfrm>
            <a:off x="6002300" y="2330440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聚合支付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63AE7-6C4E-45E7-A82B-95D897A7BDDA}"/>
              </a:ext>
            </a:extLst>
          </p:cNvPr>
          <p:cNvSpPr/>
          <p:nvPr/>
        </p:nvSpPr>
        <p:spPr>
          <a:xfrm>
            <a:off x="7314176" y="2330440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虚拟账户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02866E-097F-41CB-8EAF-48F0124A2FCC}"/>
              </a:ext>
            </a:extLst>
          </p:cNvPr>
          <p:cNvSpPr/>
          <p:nvPr/>
        </p:nvSpPr>
        <p:spPr>
          <a:xfrm>
            <a:off x="2861613" y="1720863"/>
            <a:ext cx="1348941" cy="374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运营管理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58EB59-67A9-4DA3-82D0-C5D0B45B9EF8}"/>
              </a:ext>
            </a:extLst>
          </p:cNvPr>
          <p:cNvSpPr/>
          <p:nvPr/>
        </p:nvSpPr>
        <p:spPr>
          <a:xfrm>
            <a:off x="4284690" y="3042913"/>
            <a:ext cx="1540494" cy="242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支付管理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72F9A-5B65-4418-8024-2200C020497A}"/>
              </a:ext>
            </a:extLst>
          </p:cNvPr>
          <p:cNvSpPr/>
          <p:nvPr/>
        </p:nvSpPr>
        <p:spPr>
          <a:xfrm>
            <a:off x="6002301" y="3042913"/>
            <a:ext cx="2689650" cy="242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账户账务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A4676-682C-44DF-96E4-D0914102DA6D}"/>
              </a:ext>
            </a:extLst>
          </p:cNvPr>
          <p:cNvSpPr/>
          <p:nvPr/>
        </p:nvSpPr>
        <p:spPr>
          <a:xfrm>
            <a:off x="3030261" y="212469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客户管理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C80B00-7998-4B4F-B9B0-DF04BE8DE2E7}"/>
              </a:ext>
            </a:extLst>
          </p:cNvPr>
          <p:cNvSpPr/>
          <p:nvPr/>
        </p:nvSpPr>
        <p:spPr>
          <a:xfrm>
            <a:off x="4486511" y="3896639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支付服务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D9865A-8A26-4B4D-9FC5-12647753C70C}"/>
              </a:ext>
            </a:extLst>
          </p:cNvPr>
          <p:cNvSpPr/>
          <p:nvPr/>
        </p:nvSpPr>
        <p:spPr>
          <a:xfrm>
            <a:off x="4486511" y="4424861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资金渠道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B146AE-132F-4CD3-B31B-851F6B89426A}"/>
              </a:ext>
            </a:extLst>
          </p:cNvPr>
          <p:cNvSpPr/>
          <p:nvPr/>
        </p:nvSpPr>
        <p:spPr>
          <a:xfrm>
            <a:off x="4503013" y="4953083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订单服务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FA724-5F47-449A-8665-2D46950516ED}"/>
              </a:ext>
            </a:extLst>
          </p:cNvPr>
          <p:cNvSpPr/>
          <p:nvPr/>
        </p:nvSpPr>
        <p:spPr>
          <a:xfrm>
            <a:off x="6111454" y="3361146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科目总账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563CD5-2EC9-4BAA-BE9D-8A27F041F876}"/>
              </a:ext>
            </a:extLst>
          </p:cNvPr>
          <p:cNvSpPr/>
          <p:nvPr/>
        </p:nvSpPr>
        <p:spPr>
          <a:xfrm>
            <a:off x="7406863" y="3361146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总账报表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2E23D9-D71F-41BB-9F81-353B3CE719A6}"/>
              </a:ext>
            </a:extLst>
          </p:cNvPr>
          <p:cNvSpPr/>
          <p:nvPr/>
        </p:nvSpPr>
        <p:spPr>
          <a:xfrm>
            <a:off x="6111454" y="3879081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账户管理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50617-3D02-4101-ACB5-57F57AB050B6}"/>
              </a:ext>
            </a:extLst>
          </p:cNvPr>
          <p:cNvSpPr/>
          <p:nvPr/>
        </p:nvSpPr>
        <p:spPr>
          <a:xfrm>
            <a:off x="7406863" y="3879081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计息结息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4BD314-782C-442C-B6B5-A7C2CD60DEC4}"/>
              </a:ext>
            </a:extLst>
          </p:cNvPr>
          <p:cNvSpPr/>
          <p:nvPr/>
        </p:nvSpPr>
        <p:spPr>
          <a:xfrm>
            <a:off x="6111454" y="4406212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日间清算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D8FDD-49AF-4B3A-BCD6-53456338EBBA}"/>
              </a:ext>
            </a:extLst>
          </p:cNvPr>
          <p:cNvSpPr/>
          <p:nvPr/>
        </p:nvSpPr>
        <p:spPr>
          <a:xfrm>
            <a:off x="7406863" y="4406212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日终结算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64EE-51A4-4233-99C4-F4362D3EB07E}"/>
              </a:ext>
            </a:extLst>
          </p:cNvPr>
          <p:cNvSpPr/>
          <p:nvPr/>
        </p:nvSpPr>
        <p:spPr>
          <a:xfrm>
            <a:off x="6111454" y="494684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记账查询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8272A8-243D-431E-8187-79B530AE36B4}"/>
              </a:ext>
            </a:extLst>
          </p:cNvPr>
          <p:cNvSpPr/>
          <p:nvPr/>
        </p:nvSpPr>
        <p:spPr>
          <a:xfrm>
            <a:off x="7406863" y="494684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报文服务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E5A6BF-13FA-4AD9-AC8D-4838CA442AA8}"/>
              </a:ext>
            </a:extLst>
          </p:cNvPr>
          <p:cNvSpPr/>
          <p:nvPr/>
        </p:nvSpPr>
        <p:spPr>
          <a:xfrm>
            <a:off x="3030261" y="268912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交易管理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F41476-A441-4A37-8F50-F3BEEE6ABB29}"/>
              </a:ext>
            </a:extLst>
          </p:cNvPr>
          <p:cNvSpPr/>
          <p:nvPr/>
        </p:nvSpPr>
        <p:spPr>
          <a:xfrm>
            <a:off x="3030261" y="325355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对账管理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96C3D-5C5D-4DD0-8198-DD631FC8FEF8}"/>
              </a:ext>
            </a:extLst>
          </p:cNvPr>
          <p:cNvSpPr/>
          <p:nvPr/>
        </p:nvSpPr>
        <p:spPr>
          <a:xfrm>
            <a:off x="3030261" y="381798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财务管理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EE971-730C-42F5-855D-0CF5EDAD5913}"/>
              </a:ext>
            </a:extLst>
          </p:cNvPr>
          <p:cNvSpPr/>
          <p:nvPr/>
        </p:nvSpPr>
        <p:spPr>
          <a:xfrm>
            <a:off x="3030261" y="438241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头寸管理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05229-6511-4FE6-AAA8-4C38D4F26DDC}"/>
              </a:ext>
            </a:extLst>
          </p:cNvPr>
          <p:cNvSpPr/>
          <p:nvPr/>
        </p:nvSpPr>
        <p:spPr>
          <a:xfrm>
            <a:off x="3030261" y="494684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风控管理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041B4-3E09-47C9-8C97-8DD92DD0428C}"/>
              </a:ext>
            </a:extLst>
          </p:cNvPr>
          <p:cNvSpPr/>
          <p:nvPr/>
        </p:nvSpPr>
        <p:spPr>
          <a:xfrm>
            <a:off x="4486511" y="3368417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支付网关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A9984-413C-40A7-98BF-4CA86CB80D41}"/>
              </a:ext>
            </a:extLst>
          </p:cNvPr>
          <p:cNvSpPr/>
          <p:nvPr/>
        </p:nvSpPr>
        <p:spPr>
          <a:xfrm>
            <a:off x="6175977" y="465265"/>
            <a:ext cx="1065082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小程序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07B34-1BE3-46BD-95C6-450826F775B5}"/>
              </a:ext>
            </a:extLst>
          </p:cNvPr>
          <p:cNvSpPr/>
          <p:nvPr/>
        </p:nvSpPr>
        <p:spPr>
          <a:xfrm>
            <a:off x="2860581" y="1039887"/>
            <a:ext cx="5830337" cy="603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客户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信息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F7CA1B-41FC-4B45-99D8-A9261510A933}"/>
              </a:ext>
            </a:extLst>
          </p:cNvPr>
          <p:cNvSpPr/>
          <p:nvPr/>
        </p:nvSpPr>
        <p:spPr>
          <a:xfrm>
            <a:off x="3536084" y="1170713"/>
            <a:ext cx="1112116" cy="3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信息采集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504987-7230-4D83-B5FE-014DB52448F7}"/>
              </a:ext>
            </a:extLst>
          </p:cNvPr>
          <p:cNvSpPr/>
          <p:nvPr/>
        </p:nvSpPr>
        <p:spPr>
          <a:xfrm>
            <a:off x="4862042" y="1170713"/>
            <a:ext cx="1100093" cy="3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凭证管理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C734F1-18E8-49A8-9B42-B7B5C2162D66}"/>
              </a:ext>
            </a:extLst>
          </p:cNvPr>
          <p:cNvSpPr/>
          <p:nvPr/>
        </p:nvSpPr>
        <p:spPr>
          <a:xfrm>
            <a:off x="7454900" y="1170713"/>
            <a:ext cx="1060966" cy="3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客户分级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EA1D41-0D99-476C-9C1E-B1664807BE77}"/>
              </a:ext>
            </a:extLst>
          </p:cNvPr>
          <p:cNvSpPr/>
          <p:nvPr/>
        </p:nvSpPr>
        <p:spPr>
          <a:xfrm>
            <a:off x="6175977" y="1170713"/>
            <a:ext cx="1065082" cy="3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信息维护</a:t>
            </a:r>
          </a:p>
        </p:txBody>
      </p:sp>
    </p:spTree>
    <p:extLst>
      <p:ext uri="{BB962C8B-B14F-4D97-AF65-F5344CB8AC3E}">
        <p14:creationId xmlns:p14="http://schemas.microsoft.com/office/powerpoint/2010/main" val="31205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92DF0-FC8E-4450-901D-DC5104557805}"/>
              </a:ext>
            </a:extLst>
          </p:cNvPr>
          <p:cNvSpPr/>
          <p:nvPr/>
        </p:nvSpPr>
        <p:spPr>
          <a:xfrm>
            <a:off x="2860582" y="334439"/>
            <a:ext cx="4410170" cy="603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接口层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DCD34-B8EE-4A89-BA61-38248D2F7D6D}"/>
              </a:ext>
            </a:extLst>
          </p:cNvPr>
          <p:cNvSpPr/>
          <p:nvPr/>
        </p:nvSpPr>
        <p:spPr>
          <a:xfrm>
            <a:off x="3221159" y="479052"/>
            <a:ext cx="1112116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服务总线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06A1C-FD9B-467E-819D-8C0109D1079F}"/>
              </a:ext>
            </a:extLst>
          </p:cNvPr>
          <p:cNvSpPr/>
          <p:nvPr/>
        </p:nvSpPr>
        <p:spPr>
          <a:xfrm>
            <a:off x="4415474" y="479052"/>
            <a:ext cx="1470449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互联网开放平台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87B78-28D0-4BA1-B9B1-ADC9F2BD8C80}"/>
              </a:ext>
            </a:extLst>
          </p:cNvPr>
          <p:cNvSpPr/>
          <p:nvPr/>
        </p:nvSpPr>
        <p:spPr>
          <a:xfrm>
            <a:off x="5968122" y="479052"/>
            <a:ext cx="1060966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外部渠道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51A18-0396-4BBC-82AE-500BFFB973B7}"/>
              </a:ext>
            </a:extLst>
          </p:cNvPr>
          <p:cNvSpPr/>
          <p:nvPr/>
        </p:nvSpPr>
        <p:spPr>
          <a:xfrm>
            <a:off x="4753557" y="5563213"/>
            <a:ext cx="4386656" cy="1167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产品管理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E3650-8270-4834-8012-BB9CFA6D0986}"/>
              </a:ext>
            </a:extLst>
          </p:cNvPr>
          <p:cNvSpPr/>
          <p:nvPr/>
        </p:nvSpPr>
        <p:spPr>
          <a:xfrm>
            <a:off x="5153101" y="5651733"/>
            <a:ext cx="687866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理财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8878A-BF6B-4B2B-8D15-A8D92F30C59C}"/>
              </a:ext>
            </a:extLst>
          </p:cNvPr>
          <p:cNvSpPr/>
          <p:nvPr/>
        </p:nvSpPr>
        <p:spPr>
          <a:xfrm>
            <a:off x="5996107" y="5651733"/>
            <a:ext cx="687866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票据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C90A2-2AF3-4E50-BC4C-129B54CDBDAD}"/>
              </a:ext>
            </a:extLst>
          </p:cNvPr>
          <p:cNvSpPr/>
          <p:nvPr/>
        </p:nvSpPr>
        <p:spPr>
          <a:xfrm>
            <a:off x="7991033" y="5651733"/>
            <a:ext cx="974128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直销银行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018DB-A54B-404A-A1AB-F4703A8DABBD}"/>
              </a:ext>
            </a:extLst>
          </p:cNvPr>
          <p:cNvSpPr/>
          <p:nvPr/>
        </p:nvSpPr>
        <p:spPr>
          <a:xfrm>
            <a:off x="5153101" y="6172789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现金管理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F0EC3-1822-4B42-ACF7-3EE007B6F14E}"/>
              </a:ext>
            </a:extLst>
          </p:cNvPr>
          <p:cNvSpPr/>
          <p:nvPr/>
        </p:nvSpPr>
        <p:spPr>
          <a:xfrm>
            <a:off x="6839113" y="5651733"/>
            <a:ext cx="996780" cy="3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存管系统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5B8D1-48F0-4F09-884B-3617559CB3F0}"/>
              </a:ext>
            </a:extLst>
          </p:cNvPr>
          <p:cNvSpPr/>
          <p:nvPr/>
        </p:nvSpPr>
        <p:spPr>
          <a:xfrm>
            <a:off x="6450563" y="6172789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聚合支付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63AE7-6C4E-45E7-A82B-95D897A7BDDA}"/>
              </a:ext>
            </a:extLst>
          </p:cNvPr>
          <p:cNvSpPr/>
          <p:nvPr/>
        </p:nvSpPr>
        <p:spPr>
          <a:xfrm>
            <a:off x="7762439" y="6172789"/>
            <a:ext cx="120272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虚拟账户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02866E-097F-41CB-8EAF-48F0124A2FCC}"/>
              </a:ext>
            </a:extLst>
          </p:cNvPr>
          <p:cNvSpPr/>
          <p:nvPr/>
        </p:nvSpPr>
        <p:spPr>
          <a:xfrm>
            <a:off x="5992573" y="1033204"/>
            <a:ext cx="1278178" cy="274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运营管理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58EB59-67A9-4DA3-82D0-C5D0B45B9EF8}"/>
              </a:ext>
            </a:extLst>
          </p:cNvPr>
          <p:cNvSpPr/>
          <p:nvPr/>
        </p:nvSpPr>
        <p:spPr>
          <a:xfrm>
            <a:off x="2860581" y="3873830"/>
            <a:ext cx="4410170" cy="774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基础服务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A4676-682C-44DF-96E4-D0914102DA6D}"/>
              </a:ext>
            </a:extLst>
          </p:cNvPr>
          <p:cNvSpPr/>
          <p:nvPr/>
        </p:nvSpPr>
        <p:spPr>
          <a:xfrm>
            <a:off x="6060520" y="1324431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客户管理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C80B00-7998-4B4F-B9B0-DF04BE8DE2E7}"/>
              </a:ext>
            </a:extLst>
          </p:cNvPr>
          <p:cNvSpPr/>
          <p:nvPr/>
        </p:nvSpPr>
        <p:spPr>
          <a:xfrm>
            <a:off x="2871024" y="6576131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支付服务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D9865A-8A26-4B4D-9FC5-12647753C70C}"/>
              </a:ext>
            </a:extLst>
          </p:cNvPr>
          <p:cNvSpPr/>
          <p:nvPr/>
        </p:nvSpPr>
        <p:spPr>
          <a:xfrm>
            <a:off x="2871024" y="7104353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资金渠道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B146AE-132F-4CD3-B31B-851F6B89426A}"/>
              </a:ext>
            </a:extLst>
          </p:cNvPr>
          <p:cNvSpPr/>
          <p:nvPr/>
        </p:nvSpPr>
        <p:spPr>
          <a:xfrm>
            <a:off x="2908130" y="673087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订单服务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E5A6BF-13FA-4AD9-AC8D-4838CA442AA8}"/>
              </a:ext>
            </a:extLst>
          </p:cNvPr>
          <p:cNvSpPr/>
          <p:nvPr/>
        </p:nvSpPr>
        <p:spPr>
          <a:xfrm>
            <a:off x="6060520" y="1723618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交易管理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F41476-A441-4A37-8F50-F3BEEE6ABB29}"/>
              </a:ext>
            </a:extLst>
          </p:cNvPr>
          <p:cNvSpPr/>
          <p:nvPr/>
        </p:nvSpPr>
        <p:spPr>
          <a:xfrm>
            <a:off x="6060520" y="2122805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对账管理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296C3D-5C5D-4DD0-8198-DD631FC8FEF8}"/>
              </a:ext>
            </a:extLst>
          </p:cNvPr>
          <p:cNvSpPr/>
          <p:nvPr/>
        </p:nvSpPr>
        <p:spPr>
          <a:xfrm>
            <a:off x="6060520" y="2521992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财务管理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EE971-730C-42F5-855D-0CF5EDAD5913}"/>
              </a:ext>
            </a:extLst>
          </p:cNvPr>
          <p:cNvSpPr/>
          <p:nvPr/>
        </p:nvSpPr>
        <p:spPr>
          <a:xfrm>
            <a:off x="6060520" y="3320368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头寸管理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05229-6511-4FE6-AAA8-4C38D4F26DDC}"/>
              </a:ext>
            </a:extLst>
          </p:cNvPr>
          <p:cNvSpPr/>
          <p:nvPr/>
        </p:nvSpPr>
        <p:spPr>
          <a:xfrm>
            <a:off x="6060520" y="2921179"/>
            <a:ext cx="108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风控管理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041B4-3E09-47C9-8C97-8DD92DD0428C}"/>
              </a:ext>
            </a:extLst>
          </p:cNvPr>
          <p:cNvSpPr/>
          <p:nvPr/>
        </p:nvSpPr>
        <p:spPr>
          <a:xfrm>
            <a:off x="2988749" y="4169173"/>
            <a:ext cx="865621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支付管理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07B34-1BE3-46BD-95C6-450826F775B5}"/>
              </a:ext>
            </a:extLst>
          </p:cNvPr>
          <p:cNvSpPr/>
          <p:nvPr/>
        </p:nvSpPr>
        <p:spPr>
          <a:xfrm>
            <a:off x="2860581" y="1036597"/>
            <a:ext cx="3025342" cy="2730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客户信息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F7CA1B-41FC-4B45-99D8-A9261510A933}"/>
              </a:ext>
            </a:extLst>
          </p:cNvPr>
          <p:cNvSpPr/>
          <p:nvPr/>
        </p:nvSpPr>
        <p:spPr>
          <a:xfrm>
            <a:off x="2994089" y="1324431"/>
            <a:ext cx="864000" cy="445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P2P</a:t>
            </a:r>
            <a:r>
              <a:rPr lang="zh-CN" altLang="en-US" sz="1200" dirty="0"/>
              <a:t>存管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504987-7230-4D83-B5FE-014DB52448F7}"/>
              </a:ext>
            </a:extLst>
          </p:cNvPr>
          <p:cNvSpPr/>
          <p:nvPr/>
        </p:nvSpPr>
        <p:spPr>
          <a:xfrm>
            <a:off x="3964739" y="1324431"/>
            <a:ext cx="864000" cy="445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交易资金</a:t>
            </a:r>
            <a:endParaRPr lang="en-US" altLang="zh-CN" sz="1200" dirty="0"/>
          </a:p>
          <a:p>
            <a:pPr algn="ctr"/>
            <a:r>
              <a:rPr lang="zh-CN" altLang="en-US" sz="1200" dirty="0"/>
              <a:t>存管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C734F1-18E8-49A8-9B42-B7B5C2162D66}"/>
              </a:ext>
            </a:extLst>
          </p:cNvPr>
          <p:cNvSpPr/>
          <p:nvPr/>
        </p:nvSpPr>
        <p:spPr>
          <a:xfrm>
            <a:off x="2990370" y="1837825"/>
            <a:ext cx="864000" cy="44871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期货</a:t>
            </a:r>
            <a:endParaRPr lang="en-US" altLang="zh-CN" sz="1200" dirty="0"/>
          </a:p>
          <a:p>
            <a:pPr algn="ctr"/>
            <a:r>
              <a:rPr lang="zh-CN" altLang="en-US" sz="1200" dirty="0"/>
              <a:t>保证金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EA1D41-0D99-476C-9C1E-B1664807BE77}"/>
              </a:ext>
            </a:extLst>
          </p:cNvPr>
          <p:cNvSpPr/>
          <p:nvPr/>
        </p:nvSpPr>
        <p:spPr>
          <a:xfrm>
            <a:off x="4935388" y="1324431"/>
            <a:ext cx="864000" cy="445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备付金</a:t>
            </a:r>
            <a:endParaRPr lang="en-US" altLang="zh-CN" sz="1200" dirty="0"/>
          </a:p>
          <a:p>
            <a:pPr algn="ctr"/>
            <a:r>
              <a:rPr lang="zh-CN" altLang="en-US" sz="1200" dirty="0"/>
              <a:t>存管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D984EA-FF7C-49AB-98BC-E14C65DA47CE}"/>
              </a:ext>
            </a:extLst>
          </p:cNvPr>
          <p:cNvSpPr/>
          <p:nvPr/>
        </p:nvSpPr>
        <p:spPr>
          <a:xfrm>
            <a:off x="3962879" y="1837825"/>
            <a:ext cx="864000" cy="445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证券三方</a:t>
            </a:r>
            <a:endParaRPr lang="en-US" altLang="zh-CN" sz="1200" dirty="0"/>
          </a:p>
          <a:p>
            <a:pPr algn="ctr"/>
            <a:r>
              <a:rPr lang="zh-CN" altLang="en-US" sz="1200" dirty="0"/>
              <a:t>存管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27D36A-4A34-49DB-BF00-132939770C36}"/>
              </a:ext>
            </a:extLst>
          </p:cNvPr>
          <p:cNvSpPr/>
          <p:nvPr/>
        </p:nvSpPr>
        <p:spPr>
          <a:xfrm>
            <a:off x="4935388" y="1837825"/>
            <a:ext cx="864000" cy="445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融资融券</a:t>
            </a:r>
            <a:endParaRPr lang="en-US" altLang="zh-CN" sz="1200" dirty="0"/>
          </a:p>
          <a:p>
            <a:pPr algn="ctr"/>
            <a:r>
              <a:rPr lang="zh-CN" altLang="en-US" sz="1200" dirty="0"/>
              <a:t>存管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4D16ED-9185-4F48-86B4-42F8EB94CB46}"/>
              </a:ext>
            </a:extLst>
          </p:cNvPr>
          <p:cNvSpPr/>
          <p:nvPr/>
        </p:nvSpPr>
        <p:spPr>
          <a:xfrm>
            <a:off x="2988750" y="2403355"/>
            <a:ext cx="2810637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存管业务支撑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56585A-B6F5-4C0D-AEE6-277C8E0B1BF8}"/>
              </a:ext>
            </a:extLst>
          </p:cNvPr>
          <p:cNvSpPr/>
          <p:nvPr/>
        </p:nvSpPr>
        <p:spPr>
          <a:xfrm>
            <a:off x="2988750" y="2870555"/>
            <a:ext cx="1294907" cy="3544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资金账务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7AF33C-8FFC-4426-9E16-550CBABDB14E}"/>
              </a:ext>
            </a:extLst>
          </p:cNvPr>
          <p:cNvSpPr/>
          <p:nvPr/>
        </p:nvSpPr>
        <p:spPr>
          <a:xfrm>
            <a:off x="4411826" y="2872796"/>
            <a:ext cx="1388372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交易支付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52A645-25E2-4E50-BB76-89D5DC54FE61}"/>
              </a:ext>
            </a:extLst>
          </p:cNvPr>
          <p:cNvSpPr/>
          <p:nvPr/>
        </p:nvSpPr>
        <p:spPr>
          <a:xfrm>
            <a:off x="2988749" y="3297215"/>
            <a:ext cx="1294907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对账中心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530077-3E12-4CE8-B4F7-485C8AA04164}"/>
              </a:ext>
            </a:extLst>
          </p:cNvPr>
          <p:cNvSpPr/>
          <p:nvPr/>
        </p:nvSpPr>
        <p:spPr>
          <a:xfrm>
            <a:off x="4411825" y="3312461"/>
            <a:ext cx="1387561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清算交收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13EA2A-23E5-4957-83CA-084E8E2B4F03}"/>
              </a:ext>
            </a:extLst>
          </p:cNvPr>
          <p:cNvSpPr/>
          <p:nvPr/>
        </p:nvSpPr>
        <p:spPr>
          <a:xfrm>
            <a:off x="4076220" y="4169173"/>
            <a:ext cx="865621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账户管理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D9A5E2-C388-4A12-ACBD-08FD879463E3}"/>
              </a:ext>
            </a:extLst>
          </p:cNvPr>
          <p:cNvSpPr/>
          <p:nvPr/>
        </p:nvSpPr>
        <p:spPr>
          <a:xfrm>
            <a:off x="5163691" y="4162898"/>
            <a:ext cx="865621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清分清算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B27C6-D485-40C2-A950-A71AAB8E4A8D}"/>
              </a:ext>
            </a:extLst>
          </p:cNvPr>
          <p:cNvSpPr/>
          <p:nvPr/>
        </p:nvSpPr>
        <p:spPr>
          <a:xfrm>
            <a:off x="6251162" y="4162898"/>
            <a:ext cx="865621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安全风控</a:t>
            </a:r>
          </a:p>
        </p:txBody>
      </p:sp>
    </p:spTree>
    <p:extLst>
      <p:ext uri="{BB962C8B-B14F-4D97-AF65-F5344CB8AC3E}">
        <p14:creationId xmlns:p14="http://schemas.microsoft.com/office/powerpoint/2010/main" val="225163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90FAFBF-D019-4340-8F45-13E4F40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30" y="443556"/>
            <a:ext cx="68865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6B527-7940-429A-9B0B-BF003098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52450"/>
            <a:ext cx="92487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1824228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4276805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4277800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1824228" y="470643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6662104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6662104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4276806" y="4509403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662104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8766243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1824229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6662105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524445" y="1128583"/>
            <a:ext cx="4571" cy="2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77022" y="1836659"/>
            <a:ext cx="995" cy="3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77239" y="4928851"/>
            <a:ext cx="9848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2090432" y="119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4466305" y="12007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7156221" y="11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F4D25-355E-440F-BCE8-A057472F26FE}"/>
              </a:ext>
            </a:extLst>
          </p:cNvPr>
          <p:cNvSpPr/>
          <p:nvPr/>
        </p:nvSpPr>
        <p:spPr>
          <a:xfrm>
            <a:off x="4276806" y="290747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满标复审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CD040B2-8AF1-430D-9565-FADCFC7F12E4}"/>
              </a:ext>
            </a:extLst>
          </p:cNvPr>
          <p:cNvCxnSpPr>
            <a:cxnSpLocks/>
            <a:stCxn id="9" idx="2"/>
            <a:endCxn id="37" idx="3"/>
          </p:cNvCxnSpPr>
          <p:nvPr/>
        </p:nvCxnSpPr>
        <p:spPr>
          <a:xfrm rot="5400000">
            <a:off x="6262174" y="2029752"/>
            <a:ext cx="515212" cy="168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563AD09-D141-4C80-849E-252917B6869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3224661" y="4928852"/>
            <a:ext cx="1052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D9809C8-DF1A-4101-85A1-D5922A08F68D}"/>
              </a:ext>
            </a:extLst>
          </p:cNvPr>
          <p:cNvSpPr/>
          <p:nvPr/>
        </p:nvSpPr>
        <p:spPr>
          <a:xfrm>
            <a:off x="4276805" y="3671151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发放贷款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B9EA44-4C60-450B-A6EF-7AE62BD24E1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62537" y="4928851"/>
            <a:ext cx="70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24F982-9C29-4EB3-A1E8-F9118B9CC06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24662" y="5734632"/>
            <a:ext cx="343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2986074-4BB4-4DEA-932D-F47BC73C7F3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24445" y="5151273"/>
            <a:ext cx="1" cy="36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D13F9-8B97-45FF-AAC2-818419B17C85}"/>
              </a:ext>
            </a:extLst>
          </p:cNvPr>
          <p:cNvSpPr/>
          <p:nvPr/>
        </p:nvSpPr>
        <p:spPr>
          <a:xfrm>
            <a:off x="6662105" y="631798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提现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939BE4-2540-451A-9DBD-F9219F6C10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62321" y="1128583"/>
            <a:ext cx="0" cy="10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61EE46-77C7-482C-8F22-2321D1CEA3EA}"/>
              </a:ext>
            </a:extLst>
          </p:cNvPr>
          <p:cNvCxnSpPr/>
          <p:nvPr/>
        </p:nvCxnSpPr>
        <p:spPr>
          <a:xfrm>
            <a:off x="1128584" y="543697"/>
            <a:ext cx="799894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F42BBD-00BD-4A36-9497-8BC0ED21F5CD}"/>
              </a:ext>
            </a:extLst>
          </p:cNvPr>
          <p:cNvCxnSpPr>
            <a:cxnSpLocks/>
          </p:cNvCxnSpPr>
          <p:nvPr/>
        </p:nvCxnSpPr>
        <p:spPr>
          <a:xfrm>
            <a:off x="3750733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DBA1A8A-023A-405A-A1B1-10E24634913D}"/>
              </a:ext>
            </a:extLst>
          </p:cNvPr>
          <p:cNvCxnSpPr>
            <a:cxnSpLocks/>
          </p:cNvCxnSpPr>
          <p:nvPr/>
        </p:nvCxnSpPr>
        <p:spPr>
          <a:xfrm>
            <a:off x="6169671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FA1183-A431-46DB-9F1C-7F424431F524}"/>
              </a:ext>
            </a:extLst>
          </p:cNvPr>
          <p:cNvCxnSpPr>
            <a:stCxn id="14" idx="2"/>
            <a:endCxn id="135" idx="0"/>
          </p:cNvCxnSpPr>
          <p:nvPr/>
        </p:nvCxnSpPr>
        <p:spPr>
          <a:xfrm>
            <a:off x="7362322" y="5957053"/>
            <a:ext cx="0" cy="3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A08C1-6795-49DF-BA77-7950A4A22BBD}"/>
              </a:ext>
            </a:extLst>
          </p:cNvPr>
          <p:cNvCxnSpPr>
            <a:stCxn id="37" idx="2"/>
            <a:endCxn id="115" idx="0"/>
          </p:cNvCxnSpPr>
          <p:nvPr/>
        </p:nvCxnSpPr>
        <p:spPr>
          <a:xfrm flipH="1">
            <a:off x="4977022" y="3352320"/>
            <a:ext cx="1" cy="3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99B1D1-55EF-42D0-B3E4-DCC4C6B8B9BF}"/>
              </a:ext>
            </a:extLst>
          </p:cNvPr>
          <p:cNvCxnSpPr>
            <a:stCxn id="115" idx="2"/>
            <a:endCxn id="10" idx="0"/>
          </p:cNvCxnSpPr>
          <p:nvPr/>
        </p:nvCxnSpPr>
        <p:spPr>
          <a:xfrm>
            <a:off x="4977022" y="4115994"/>
            <a:ext cx="1" cy="39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09D77D-DE2B-45F6-9309-11E1A4FE16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4661" y="1614238"/>
            <a:ext cx="10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F76C12-FBD0-4048-BAAE-667A4D2A2C9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78233" y="2392266"/>
            <a:ext cx="9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3530556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3530556" y="182809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5236882" y="182809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6943209" y="68373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1828798" y="3887088"/>
            <a:ext cx="1400432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注册平台账号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5236880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6943206" y="1631067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943207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6943206" y="47847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9027160" y="683512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9027159" y="388708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29232" y="906162"/>
            <a:ext cx="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2F231-8C66-410D-93EE-697E6D5417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0773" y="1128583"/>
            <a:ext cx="0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0989" y="2050518"/>
            <a:ext cx="30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08974A-3280-4102-A3C9-338454F90F2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637315" y="2050517"/>
            <a:ext cx="305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BEAD65-69A4-4863-9914-54C7E1AB05E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643423" y="1128582"/>
            <a:ext cx="3" cy="50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3423" y="2469966"/>
            <a:ext cx="1" cy="14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1F5405-56D4-4E39-B68A-12ECA9E0EB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29230" y="4109510"/>
            <a:ext cx="20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733A86-1588-492E-8B39-FB32F4A708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937097" y="2272939"/>
            <a:ext cx="2" cy="1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1B3F1-8C2F-4CDF-9443-C12E9B1EA43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637313" y="4109510"/>
            <a:ext cx="30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16049-4660-4980-99FC-FCC20C717C7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8343640" y="4109509"/>
            <a:ext cx="683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71351-114D-4A14-BA1A-0EFA605FE4B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643423" y="4331931"/>
            <a:ext cx="1" cy="45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AAF403-4D09-4A78-81C5-83405E221BA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27376" y="1128355"/>
            <a:ext cx="1" cy="275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BDD6A-1740-4164-863B-B40DAB6C165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30989" y="906161"/>
            <a:ext cx="2012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660800" y="721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516531" y="186585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660800" y="3924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5A573F-89B7-48B9-94CD-FB6FB82749A9}"/>
              </a:ext>
            </a:extLst>
          </p:cNvPr>
          <p:cNvSpPr/>
          <p:nvPr/>
        </p:nvSpPr>
        <p:spPr>
          <a:xfrm>
            <a:off x="1828797" y="286766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注册托管账户</a:t>
            </a:r>
          </a:p>
        </p:txBody>
      </p:sp>
    </p:spTree>
    <p:extLst>
      <p:ext uri="{BB962C8B-B14F-4D97-AF65-F5344CB8AC3E}">
        <p14:creationId xmlns:p14="http://schemas.microsoft.com/office/powerpoint/2010/main" val="24095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2916195" y="2940909"/>
            <a:ext cx="2891481" cy="1532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3237470" y="3171568"/>
            <a:ext cx="2232454" cy="77435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公司支付账户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2743201" y="955590"/>
            <a:ext cx="3229232" cy="1532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2916195" y="1615995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4790302" y="1610502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借款人账户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9D5F32-D6CC-4F85-A924-C827D763F4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84572" y="2318955"/>
            <a:ext cx="0" cy="840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5865318" y="3714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005016" y="2932668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9D083B-D655-4E95-859E-E86C7825C68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10465" y="2324448"/>
            <a:ext cx="0" cy="8567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293465" y="3424192"/>
            <a:ext cx="95344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259291" y="31444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 flipV="1">
            <a:off x="5474043" y="3707024"/>
            <a:ext cx="10050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6479061" y="2932667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/>
          <p:nvPr/>
        </p:nvCxnSpPr>
        <p:spPr>
          <a:xfrm flipH="1">
            <a:off x="5482195" y="3429681"/>
            <a:ext cx="9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276945" y="37337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5865318" y="31444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/>
          <p:nvPr/>
        </p:nvCxnSpPr>
        <p:spPr>
          <a:xfrm flipH="1">
            <a:off x="2268747" y="3724861"/>
            <a:ext cx="9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03249-8453-4FBF-9563-33EAFEB9C59A}"/>
              </a:ext>
            </a:extLst>
          </p:cNvPr>
          <p:cNvCxnSpPr>
            <a:cxnSpLocks/>
          </p:cNvCxnSpPr>
          <p:nvPr/>
        </p:nvCxnSpPr>
        <p:spPr>
          <a:xfrm>
            <a:off x="3898238" y="1795512"/>
            <a:ext cx="88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FE7F0B-98E9-4B14-9EEB-5B820A77A8A9}"/>
              </a:ext>
            </a:extLst>
          </p:cNvPr>
          <p:cNvCxnSpPr>
            <a:cxnSpLocks/>
          </p:cNvCxnSpPr>
          <p:nvPr/>
        </p:nvCxnSpPr>
        <p:spPr>
          <a:xfrm flipH="1">
            <a:off x="3898239" y="2125025"/>
            <a:ext cx="88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BF2B26-530D-4B2C-9CB7-CC913E27A745}"/>
              </a:ext>
            </a:extLst>
          </p:cNvPr>
          <p:cNvSpPr txBox="1"/>
          <p:nvPr/>
        </p:nvSpPr>
        <p:spPr>
          <a:xfrm>
            <a:off x="4034502" y="14955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借款</a:t>
            </a:r>
            <a:endParaRPr lang="en-US" altLang="zh-C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E9B1-F8E5-48F8-B9F7-89FFABAF92B4}"/>
              </a:ext>
            </a:extLst>
          </p:cNvPr>
          <p:cNvSpPr txBox="1"/>
          <p:nvPr/>
        </p:nvSpPr>
        <p:spPr>
          <a:xfrm>
            <a:off x="4034502" y="21188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6977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1375717"/>
            <a:ext cx="5249480" cy="388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016843" y="1665411"/>
            <a:ext cx="1907400" cy="6590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P2P</a:t>
            </a:r>
            <a:r>
              <a:rPr lang="zh-CN" altLang="en-US" sz="1600" dirty="0"/>
              <a:t>托管主账户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429156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借款人子账户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8247943" y="21497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467302" y="1368853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755751" y="1860377"/>
            <a:ext cx="222087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721577" y="15806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>
            <a:off x="6964459" y="2141839"/>
            <a:ext cx="18972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8861686" y="136748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>
            <a:cxnSpLocks/>
          </p:cNvCxnSpPr>
          <p:nvPr/>
        </p:nvCxnSpPr>
        <p:spPr>
          <a:xfrm flipH="1">
            <a:off x="6924243" y="1864496"/>
            <a:ext cx="1895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739231" y="21699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8247943" y="15792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>
            <a:cxnSpLocks/>
          </p:cNvCxnSpPr>
          <p:nvPr/>
        </p:nvCxnSpPr>
        <p:spPr>
          <a:xfrm flipH="1">
            <a:off x="2731034" y="2161046"/>
            <a:ext cx="224559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子账户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FD94A41-4594-49CC-A4B2-F5059B75700B}"/>
              </a:ext>
            </a:extLst>
          </p:cNvPr>
          <p:cNvCxnSpPr>
            <a:cxnSpLocks/>
          </p:cNvCxnSpPr>
          <p:nvPr/>
        </p:nvCxnSpPr>
        <p:spPr>
          <a:xfrm rot="5400000">
            <a:off x="4489041" y="1976565"/>
            <a:ext cx="620582" cy="131633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1AD67C-3C88-44C3-89FB-C7493C87330E}"/>
              </a:ext>
            </a:extLst>
          </p:cNvPr>
          <p:cNvSpPr txBox="1"/>
          <p:nvPr/>
        </p:nvSpPr>
        <p:spPr>
          <a:xfrm>
            <a:off x="4374648" y="23555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r>
              <a:rPr lang="en-US" altLang="zh-CN" sz="1400" dirty="0"/>
              <a:t>/</a:t>
            </a:r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9A1CA8-0879-4860-9B5A-C92393CCF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3549" y="1881354"/>
            <a:ext cx="620583" cy="1511297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8C403A-FEF8-48FA-BD45-DCFCE59ABDAF}"/>
              </a:ext>
            </a:extLst>
          </p:cNvPr>
          <p:cNvSpPr txBox="1"/>
          <p:nvPr/>
        </p:nvSpPr>
        <p:spPr>
          <a:xfrm>
            <a:off x="6484199" y="23555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r>
              <a:rPr lang="en-US" altLang="zh-CN" sz="1400" dirty="0"/>
              <a:t>/</a:t>
            </a:r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07501-BCA1-464C-A4BA-683FD715CBBB}"/>
              </a:ext>
            </a:extLst>
          </p:cNvPr>
          <p:cNvSpPr txBox="1"/>
          <p:nvPr/>
        </p:nvSpPr>
        <p:spPr>
          <a:xfrm>
            <a:off x="4666120" y="2985230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投标资金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AEE462-6C79-4418-945B-452DDFC28A57}"/>
              </a:ext>
            </a:extLst>
          </p:cNvPr>
          <p:cNvCxnSpPr>
            <a:cxnSpLocks/>
          </p:cNvCxnSpPr>
          <p:nvPr/>
        </p:nvCxnSpPr>
        <p:spPr>
          <a:xfrm flipV="1">
            <a:off x="4392634" y="2303623"/>
            <a:ext cx="1277205" cy="9853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投资人子账户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201FC-1650-45BA-AFC7-52BCA2B155A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5970543" y="2324442"/>
            <a:ext cx="0" cy="17039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335B62-30B7-4CCF-AEF4-51A85057E3A1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6141789" y="2153196"/>
            <a:ext cx="985316" cy="132780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AEAA37-8E79-4691-B716-44E24676F781}"/>
              </a:ext>
            </a:extLst>
          </p:cNvPr>
          <p:cNvSpPr txBox="1"/>
          <p:nvPr/>
        </p:nvSpPr>
        <p:spPr>
          <a:xfrm>
            <a:off x="6171325" y="30379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借款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A79EE-1EC3-4C77-8C72-51C4A034E8F0}"/>
              </a:ext>
            </a:extLst>
          </p:cNvPr>
          <p:cNvSpPr txBox="1"/>
          <p:nvPr/>
        </p:nvSpPr>
        <p:spPr>
          <a:xfrm>
            <a:off x="5982639" y="363240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手续费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912448"/>
            <a:ext cx="0" cy="46326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1D960E-0BBC-4D8D-A647-A06567420014}"/>
              </a:ext>
            </a:extLst>
          </p:cNvPr>
          <p:cNvSpPr txBox="1"/>
          <p:nvPr/>
        </p:nvSpPr>
        <p:spPr>
          <a:xfrm>
            <a:off x="5908580" y="9407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调用接口操作账户</a:t>
            </a:r>
          </a:p>
        </p:txBody>
      </p:sp>
    </p:spTree>
    <p:extLst>
      <p:ext uri="{BB962C8B-B14F-4D97-AF65-F5344CB8AC3E}">
        <p14:creationId xmlns:p14="http://schemas.microsoft.com/office/powerpoint/2010/main" val="323743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2331308"/>
            <a:ext cx="5249480" cy="2932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1476158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8521040" y="3433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484832" y="2662864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</p:cNvCxnSpPr>
          <p:nvPr/>
        </p:nvCxnSpPr>
        <p:spPr>
          <a:xfrm>
            <a:off x="2773281" y="3154388"/>
            <a:ext cx="9315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739107" y="2874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D07B4-8190-4B4C-A29A-C19A65CAE7E8}"/>
              </a:ext>
            </a:extLst>
          </p:cNvPr>
          <p:cNvCxnSpPr>
            <a:cxnSpLocks/>
          </p:cNvCxnSpPr>
          <p:nvPr/>
        </p:nvCxnSpPr>
        <p:spPr>
          <a:xfrm>
            <a:off x="8286891" y="3425330"/>
            <a:ext cx="847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B12DA1-B305-45C0-B7BA-40D767774E44}"/>
              </a:ext>
            </a:extLst>
          </p:cNvPr>
          <p:cNvSpPr/>
          <p:nvPr/>
        </p:nvSpPr>
        <p:spPr>
          <a:xfrm>
            <a:off x="9134783" y="265097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791F4-C3CE-4A04-897B-3BFA6D1879E6}"/>
              </a:ext>
            </a:extLst>
          </p:cNvPr>
          <p:cNvCxnSpPr>
            <a:cxnSpLocks/>
          </p:cNvCxnSpPr>
          <p:nvPr/>
        </p:nvCxnSpPr>
        <p:spPr>
          <a:xfrm flipH="1">
            <a:off x="8286891" y="3147986"/>
            <a:ext cx="806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F42C-C89A-4479-B8A3-08479A28EC14}"/>
              </a:ext>
            </a:extLst>
          </p:cNvPr>
          <p:cNvSpPr txBox="1"/>
          <p:nvPr/>
        </p:nvSpPr>
        <p:spPr>
          <a:xfrm>
            <a:off x="2756761" y="34639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11909-57AB-440C-83D2-A6B68F8B0E67}"/>
              </a:ext>
            </a:extLst>
          </p:cNvPr>
          <p:cNvSpPr txBox="1"/>
          <p:nvPr/>
        </p:nvSpPr>
        <p:spPr>
          <a:xfrm>
            <a:off x="8521040" y="28627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120F9-5D11-44F0-BFA4-FF9CDF55D7E8}"/>
              </a:ext>
            </a:extLst>
          </p:cNvPr>
          <p:cNvCxnSpPr>
            <a:cxnSpLocks/>
          </p:cNvCxnSpPr>
          <p:nvPr/>
        </p:nvCxnSpPr>
        <p:spPr>
          <a:xfrm flipH="1">
            <a:off x="2748565" y="3455057"/>
            <a:ext cx="95623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账户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投资人账户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1959450"/>
            <a:ext cx="0" cy="37185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C8A90C-2A47-4AF3-8139-E514E90F2A19}"/>
              </a:ext>
            </a:extLst>
          </p:cNvPr>
          <p:cNvCxnSpPr>
            <a:endCxn id="6" idx="1"/>
          </p:cNvCxnSpPr>
          <p:nvPr/>
        </p:nvCxnSpPr>
        <p:spPr>
          <a:xfrm>
            <a:off x="4693338" y="3309757"/>
            <a:ext cx="2605013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49A8F0-04A8-4ACB-A01D-1955AB905FF4}"/>
              </a:ext>
            </a:extLst>
          </p:cNvPr>
          <p:cNvCxnSpPr>
            <a:endCxn id="23" idx="0"/>
          </p:cNvCxnSpPr>
          <p:nvPr/>
        </p:nvCxnSpPr>
        <p:spPr>
          <a:xfrm>
            <a:off x="4710993" y="3309757"/>
            <a:ext cx="1259550" cy="718603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184F04-26DD-43E5-86FD-65A3C3ED5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753" y="2825846"/>
            <a:ext cx="234900" cy="494270"/>
          </a:xfrm>
          <a:prstGeom prst="bentConnector4">
            <a:avLst>
              <a:gd name="adj1" fmla="val -97318"/>
              <a:gd name="adj2" fmla="val 14625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93A260-724D-494C-A9FB-8DAA1E957713}"/>
              </a:ext>
            </a:extLst>
          </p:cNvPr>
          <p:cNvSpPr txBox="1"/>
          <p:nvPr/>
        </p:nvSpPr>
        <p:spPr>
          <a:xfrm>
            <a:off x="3993240" y="2388476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冻结资金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9B7E9-5903-4669-BF7F-4312920FB539}"/>
              </a:ext>
            </a:extLst>
          </p:cNvPr>
          <p:cNvSpPr txBox="1"/>
          <p:nvPr/>
        </p:nvSpPr>
        <p:spPr>
          <a:xfrm>
            <a:off x="6028370" y="295553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标的本金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DB9B7-2BED-428B-888D-8536E52A6533}"/>
              </a:ext>
            </a:extLst>
          </p:cNvPr>
          <p:cNvSpPr txBox="1"/>
          <p:nvPr/>
        </p:nvSpPr>
        <p:spPr>
          <a:xfrm>
            <a:off x="6006065" y="364375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服务费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41B854-3C54-4E7F-8B1F-10E1C51EC71C}"/>
              </a:ext>
            </a:extLst>
          </p:cNvPr>
          <p:cNvSpPr txBox="1"/>
          <p:nvPr/>
        </p:nvSpPr>
        <p:spPr>
          <a:xfrm>
            <a:off x="5970542" y="19770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同步流水</a:t>
            </a:r>
          </a:p>
        </p:txBody>
      </p:sp>
    </p:spTree>
    <p:extLst>
      <p:ext uri="{BB962C8B-B14F-4D97-AF65-F5344CB8AC3E}">
        <p14:creationId xmlns:p14="http://schemas.microsoft.com/office/powerpoint/2010/main" val="336153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3300501" y="1375717"/>
            <a:ext cx="5249480" cy="388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5016843" y="1665411"/>
            <a:ext cx="1907400" cy="6590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P2P</a:t>
            </a:r>
            <a:r>
              <a:rPr lang="zh-CN" altLang="en-US" sz="1600" dirty="0"/>
              <a:t>托管主账户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4902006" y="429156"/>
            <a:ext cx="2046470" cy="48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7298351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883220-FC67-4B61-BD40-324B2BB139BD}"/>
              </a:ext>
            </a:extLst>
          </p:cNvPr>
          <p:cNvSpPr/>
          <p:nvPr/>
        </p:nvSpPr>
        <p:spPr>
          <a:xfrm>
            <a:off x="5369136" y="4028360"/>
            <a:ext cx="1202813" cy="70845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服务费</a:t>
            </a:r>
            <a:endParaRPr lang="en-US" altLang="zh-CN" sz="1600" dirty="0"/>
          </a:p>
          <a:p>
            <a:pPr algn="ctr"/>
            <a:r>
              <a:rPr lang="zh-CN" altLang="en-US" sz="1600" dirty="0"/>
              <a:t>子账户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07501-BCA1-464C-A4BA-683FD715CBBB}"/>
              </a:ext>
            </a:extLst>
          </p:cNvPr>
          <p:cNvSpPr txBox="1"/>
          <p:nvPr/>
        </p:nvSpPr>
        <p:spPr>
          <a:xfrm>
            <a:off x="4666120" y="2985230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投标资金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AEE462-6C79-4418-945B-452DDFC28A57}"/>
              </a:ext>
            </a:extLst>
          </p:cNvPr>
          <p:cNvCxnSpPr>
            <a:cxnSpLocks/>
          </p:cNvCxnSpPr>
          <p:nvPr/>
        </p:nvCxnSpPr>
        <p:spPr>
          <a:xfrm flipV="1">
            <a:off x="4392634" y="2303623"/>
            <a:ext cx="1277205" cy="9853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704798" y="2955531"/>
            <a:ext cx="988540" cy="70845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投资人</a:t>
            </a:r>
            <a:endParaRPr lang="en-US" altLang="zh-CN" sz="1600" dirty="0"/>
          </a:p>
          <a:p>
            <a:pPr algn="ctr"/>
            <a:r>
              <a:rPr lang="zh-CN" altLang="en-US" sz="1600" dirty="0"/>
              <a:t>账户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201FC-1650-45BA-AFC7-52BCA2B155A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5970543" y="2324442"/>
            <a:ext cx="0" cy="17039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335B62-30B7-4CCF-AEF4-51A85057E3A1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6141789" y="2153196"/>
            <a:ext cx="985316" cy="132780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AEAA37-8E79-4691-B716-44E24676F781}"/>
              </a:ext>
            </a:extLst>
          </p:cNvPr>
          <p:cNvSpPr txBox="1"/>
          <p:nvPr/>
        </p:nvSpPr>
        <p:spPr>
          <a:xfrm>
            <a:off x="6171325" y="30379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</a:t>
            </a:r>
            <a:r>
              <a:rPr lang="zh-CN" altLang="en-US" sz="1200" dirty="0"/>
              <a:t>借款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A79EE-1EC3-4C77-8C72-51C4A034E8F0}"/>
              </a:ext>
            </a:extLst>
          </p:cNvPr>
          <p:cNvSpPr txBox="1"/>
          <p:nvPr/>
        </p:nvSpPr>
        <p:spPr>
          <a:xfrm>
            <a:off x="5982639" y="363240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 </a:t>
            </a:r>
            <a:r>
              <a:rPr lang="zh-CN" altLang="en-US" sz="1200" dirty="0"/>
              <a:t>手续费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E69D12-E57C-471F-BF78-48594C07D65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5241" y="912448"/>
            <a:ext cx="0" cy="46326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521AE2-64B3-4BD9-96DB-0F8D0841AE4A}"/>
              </a:ext>
            </a:extLst>
          </p:cNvPr>
          <p:cNvSpPr/>
          <p:nvPr/>
        </p:nvSpPr>
        <p:spPr>
          <a:xfrm>
            <a:off x="1484832" y="2662864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A14BD9-88ED-4F71-928A-EC6F2AB0B935}"/>
              </a:ext>
            </a:extLst>
          </p:cNvPr>
          <p:cNvCxnSpPr>
            <a:cxnSpLocks/>
          </p:cNvCxnSpPr>
          <p:nvPr/>
        </p:nvCxnSpPr>
        <p:spPr>
          <a:xfrm>
            <a:off x="2773281" y="3154388"/>
            <a:ext cx="9315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B4709B-C385-44C3-8DB4-4E603DCAB3ED}"/>
              </a:ext>
            </a:extLst>
          </p:cNvPr>
          <p:cNvSpPr txBox="1"/>
          <p:nvPr/>
        </p:nvSpPr>
        <p:spPr>
          <a:xfrm>
            <a:off x="2739107" y="28746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A5EFA-4CEF-42A5-B93D-FEDF03270A94}"/>
              </a:ext>
            </a:extLst>
          </p:cNvPr>
          <p:cNvSpPr txBox="1"/>
          <p:nvPr/>
        </p:nvSpPr>
        <p:spPr>
          <a:xfrm>
            <a:off x="2756761" y="34639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DBFCA-7A63-4118-9C59-9F09228D9EEC}"/>
              </a:ext>
            </a:extLst>
          </p:cNvPr>
          <p:cNvCxnSpPr>
            <a:cxnSpLocks/>
          </p:cNvCxnSpPr>
          <p:nvPr/>
        </p:nvCxnSpPr>
        <p:spPr>
          <a:xfrm flipH="1">
            <a:off x="2748565" y="3455057"/>
            <a:ext cx="95623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0BF212-36DF-46C1-8FC3-175C3F13439D}"/>
              </a:ext>
            </a:extLst>
          </p:cNvPr>
          <p:cNvSpPr txBox="1"/>
          <p:nvPr/>
        </p:nvSpPr>
        <p:spPr>
          <a:xfrm>
            <a:off x="8521040" y="3433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提现</a:t>
            </a:r>
            <a:endParaRPr lang="en-US" altLang="zh-CN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D5A94E-222E-4B0A-A3C7-06819434B31A}"/>
              </a:ext>
            </a:extLst>
          </p:cNvPr>
          <p:cNvCxnSpPr>
            <a:cxnSpLocks/>
          </p:cNvCxnSpPr>
          <p:nvPr/>
        </p:nvCxnSpPr>
        <p:spPr>
          <a:xfrm>
            <a:off x="8286891" y="3425330"/>
            <a:ext cx="8478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AD42FE-F5FA-4ED3-8E9B-9B945323ED39}"/>
              </a:ext>
            </a:extLst>
          </p:cNvPr>
          <p:cNvSpPr/>
          <p:nvPr/>
        </p:nvSpPr>
        <p:spPr>
          <a:xfrm>
            <a:off x="9134783" y="2650972"/>
            <a:ext cx="1279010" cy="125214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</a:t>
            </a:r>
            <a:endParaRPr lang="en-US" altLang="zh-CN" dirty="0"/>
          </a:p>
          <a:p>
            <a:pPr algn="ctr"/>
            <a:r>
              <a:rPr lang="zh-CN" altLang="en-US" dirty="0"/>
              <a:t>外部账户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2EDBC0-0924-42AB-914A-D5012890672E}"/>
              </a:ext>
            </a:extLst>
          </p:cNvPr>
          <p:cNvCxnSpPr>
            <a:cxnSpLocks/>
          </p:cNvCxnSpPr>
          <p:nvPr/>
        </p:nvCxnSpPr>
        <p:spPr>
          <a:xfrm flipH="1">
            <a:off x="8286891" y="3147986"/>
            <a:ext cx="806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E76194-E7F3-4760-8672-51B9B5A76C47}"/>
              </a:ext>
            </a:extLst>
          </p:cNvPr>
          <p:cNvSpPr txBox="1"/>
          <p:nvPr/>
        </p:nvSpPr>
        <p:spPr>
          <a:xfrm>
            <a:off x="8521040" y="28627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充值</a:t>
            </a:r>
            <a:endParaRPr lang="en-US" altLang="zh-C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13E71-BD67-4A91-9F9F-4CF783DB0A4A}"/>
              </a:ext>
            </a:extLst>
          </p:cNvPr>
          <p:cNvSpPr txBox="1"/>
          <p:nvPr/>
        </p:nvSpPr>
        <p:spPr>
          <a:xfrm>
            <a:off x="5982639" y="9843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同步流水</a:t>
            </a:r>
          </a:p>
        </p:txBody>
      </p:sp>
    </p:spTree>
    <p:extLst>
      <p:ext uri="{BB962C8B-B14F-4D97-AF65-F5344CB8AC3E}">
        <p14:creationId xmlns:p14="http://schemas.microsoft.com/office/powerpoint/2010/main" val="283986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825</Words>
  <Application>Microsoft Office PowerPoint</Application>
  <PresentationFormat>Widescreen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雄峰</dc:creator>
  <cp:lastModifiedBy>李 雄峰</cp:lastModifiedBy>
  <cp:revision>77</cp:revision>
  <dcterms:created xsi:type="dcterms:W3CDTF">2018-05-24T06:17:04Z</dcterms:created>
  <dcterms:modified xsi:type="dcterms:W3CDTF">2018-06-15T17:10:55Z</dcterms:modified>
</cp:coreProperties>
</file>