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4" r:id="rId1"/>
  </p:sldMasterIdLst>
  <p:notesMasterIdLst>
    <p:notesMasterId r:id="rId31"/>
  </p:notesMasterIdLst>
  <p:sldIdLst>
    <p:sldId id="256" r:id="rId2"/>
    <p:sldId id="269" r:id="rId3"/>
    <p:sldId id="257" r:id="rId4"/>
    <p:sldId id="266" r:id="rId5"/>
    <p:sldId id="267" r:id="rId6"/>
    <p:sldId id="268" r:id="rId7"/>
    <p:sldId id="258" r:id="rId8"/>
    <p:sldId id="259" r:id="rId9"/>
    <p:sldId id="276" r:id="rId10"/>
    <p:sldId id="260" r:id="rId11"/>
    <p:sldId id="271" r:id="rId12"/>
    <p:sldId id="272" r:id="rId13"/>
    <p:sldId id="261" r:id="rId14"/>
    <p:sldId id="273" r:id="rId15"/>
    <p:sldId id="274" r:id="rId16"/>
    <p:sldId id="275" r:id="rId17"/>
    <p:sldId id="262" r:id="rId18"/>
    <p:sldId id="263" r:id="rId19"/>
    <p:sldId id="264" r:id="rId20"/>
    <p:sldId id="282" r:id="rId21"/>
    <p:sldId id="283" r:id="rId22"/>
    <p:sldId id="284" r:id="rId23"/>
    <p:sldId id="277" r:id="rId24"/>
    <p:sldId id="280" r:id="rId25"/>
    <p:sldId id="265" r:id="rId26"/>
    <p:sldId id="278" r:id="rId27"/>
    <p:sldId id="279" r:id="rId28"/>
    <p:sldId id="27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33" autoAdjust="0"/>
  </p:normalViewPr>
  <p:slideViewPr>
    <p:cSldViewPr>
      <p:cViewPr varScale="1">
        <p:scale>
          <a:sx n="68" d="100"/>
          <a:sy n="68" d="100"/>
        </p:scale>
        <p:origin x="-4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CFD9B-D8EE-4E0F-BE6A-83EBD460068A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254F2-6B53-4ED3-A557-531AFB272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254F2-6B53-4ED3-A557-531AFB2722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44583E-7335-4F47-B466-0AB9CD126BAD}" type="datetimeFigureOut">
              <a:rPr lang="en-US" smtClean="0"/>
              <a:pPr/>
              <a:t>12/5/2008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A04E61-F377-46E7-AB6B-55F811C2D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psc.ucalgary.ca/~aycock/spark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.org/licenses/bsd-license.php" TargetMode="External"/><Relationship Id="rId2" Type="http://schemas.openxmlformats.org/officeDocument/2006/relationships/hyperlink" Target="http://code.google.com/p/cookc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marker.sourceforge.net/" TargetMode="External"/><Relationship Id="rId2" Type="http://schemas.openxmlformats.org/officeDocument/2006/relationships/hyperlink" Target="http://code.google.com/p/cookcc/source/browse/trunk/src/resources/cookcc.dt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/ Parse the Easy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CookCC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CookCC</a:t>
            </a:r>
            <a:r>
              <a:rPr lang="en-US" dirty="0" smtClean="0"/>
              <a:t> Java Annotation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 Input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7848600" cy="2874264"/>
          </a:xfrm>
        </p:spPr>
        <p:txBody>
          <a:bodyPr>
            <a:normAutofit fontScale="85000" lnSpcReduction="20000"/>
          </a:bodyPr>
          <a:lstStyle/>
          <a:p>
            <a:pPr rtl="0" eaLnBrk="1" latinLnBrk="0" hangingPunct="1"/>
            <a:r>
              <a:rPr lang="en-US" dirty="0" smtClean="0"/>
              <a:t>Put cookcc.jar in the project library path.</a:t>
            </a:r>
          </a:p>
          <a:p>
            <a:pPr lvl="1"/>
            <a:r>
              <a:rPr lang="en-US" dirty="0" smtClean="0"/>
              <a:t>This jar is only required for compile time.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CookCC</a:t>
            </a:r>
            <a:r>
              <a:rPr lang="en-US" dirty="0" smtClean="0"/>
              <a:t> annotations are compile time annotations (not required for runtime).</a:t>
            </a:r>
            <a:endParaRPr kumimoji="0"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kumimoji="0" lang="en-U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CookCCOption</a:t>
            </a:r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 a class that needs the </a:t>
            </a:r>
            <a:r>
              <a:rPr kumimoji="0" lang="en-U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lexer</a:t>
            </a:r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parser.</a:t>
            </a:r>
          </a:p>
          <a:p>
            <a:pPr lvl="1" rtl="0" eaLnBrk="1" latinLnBrk="0" hangingPunct="1"/>
            <a:r>
              <a:rPr kumimoji="0"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 class would be the parent class of the current class.   In this example, it would be Parser.</a:t>
            </a:r>
            <a:endParaRPr lang="en-US" sz="800" dirty="0" smtClean="0"/>
          </a:p>
          <a:p>
            <a:pPr lvl="1" rtl="0" eaLnBrk="1" latinLnBrk="0" hangingPunct="1"/>
            <a:r>
              <a:rPr kumimoji="0"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lexerTable</a:t>
            </a:r>
            <a:r>
              <a:rPr kumimoji="0"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kumimoji="0"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parserTable</a:t>
            </a:r>
            <a:r>
              <a:rPr kumimoji="0"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options are optional</a:t>
            </a: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105400"/>
            <a:ext cx="790910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Dummy Parent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Parser is an empty class</a:t>
            </a:r>
          </a:p>
          <a:p>
            <a:pPr lvl="1"/>
            <a:r>
              <a:rPr lang="en-US" dirty="0" err="1" smtClean="0"/>
              <a:t>CookCCByte</a:t>
            </a:r>
            <a:r>
              <a:rPr lang="en-US" dirty="0" smtClean="0"/>
              <a:t> contains functions that would appear in the generated class.</a:t>
            </a:r>
          </a:p>
          <a:p>
            <a:pPr lvl="2"/>
            <a:r>
              <a:rPr lang="en-US" dirty="0" smtClean="0"/>
              <a:t>Generated class no longer extends </a:t>
            </a:r>
            <a:r>
              <a:rPr lang="en-US" dirty="0" err="1" smtClean="0"/>
              <a:t>CookCCByte</a:t>
            </a:r>
            <a:endParaRPr lang="en-US" dirty="0" smtClean="0"/>
          </a:p>
          <a:p>
            <a:pPr lvl="2"/>
            <a:r>
              <a:rPr lang="en-US" dirty="0" err="1" smtClean="0"/>
              <a:t>CookCCByte</a:t>
            </a:r>
            <a:r>
              <a:rPr lang="en-US" dirty="0" smtClean="0"/>
              <a:t> is not required for runtime</a:t>
            </a:r>
          </a:p>
          <a:p>
            <a:pPr lvl="1"/>
            <a:r>
              <a:rPr lang="en-US" dirty="0" smtClean="0"/>
              <a:t>Extend </a:t>
            </a:r>
            <a:r>
              <a:rPr lang="en-US" dirty="0" err="1" smtClean="0"/>
              <a:t>CookCCByte</a:t>
            </a:r>
            <a:r>
              <a:rPr lang="en-US" dirty="0" smtClean="0"/>
              <a:t> for byte parsing and </a:t>
            </a:r>
            <a:r>
              <a:rPr lang="en-US" dirty="0" err="1" smtClean="0"/>
              <a:t>CookCCChar</a:t>
            </a:r>
            <a:r>
              <a:rPr lang="en-US" dirty="0" smtClean="0"/>
              <a:t> for </a:t>
            </a:r>
            <a:r>
              <a:rPr lang="en-US" dirty="0" err="1" smtClean="0"/>
              <a:t>unicode</a:t>
            </a:r>
            <a:r>
              <a:rPr lang="en-US" dirty="0" smtClean="0"/>
              <a:t> parsing.</a:t>
            </a:r>
          </a:p>
          <a:p>
            <a:pPr lvl="1"/>
            <a:r>
              <a:rPr lang="en-US" dirty="0" smtClean="0"/>
              <a:t>Class scope is copied to the generated class.</a:t>
            </a:r>
          </a:p>
          <a:p>
            <a:pPr lvl="1"/>
            <a:r>
              <a:rPr lang="en-US" dirty="0" smtClean="0"/>
              <a:t>File header (i.e. the copyright message) and class header will be copied to the generated class.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362575" y="3261519"/>
            <a:ext cx="26098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2874264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@Shortcut specifies name of the regular expressions patterns that would be used regularly later on.</a:t>
            </a:r>
          </a:p>
          <a:p>
            <a:pPr lvl="1"/>
            <a:r>
              <a:rPr lang="en-US" sz="2400" dirty="0" smtClean="0"/>
              <a:t>Can be annotated on any functions in any order.</a:t>
            </a:r>
          </a:p>
          <a:p>
            <a:pPr lvl="1"/>
            <a:r>
              <a:rPr lang="en-US" dirty="0" smtClean="0"/>
              <a:t>Avoid creating cyclic name references.</a:t>
            </a:r>
            <a:endParaRPr kumimoji="0"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@Shortcuts is a collection of shortcuts.</a:t>
            </a:r>
          </a:p>
          <a:p>
            <a:pPr lvl="0"/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kumimoji="0" lang="en-U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</a:t>
            </a:r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 the regular expression pattern, and which states this pattern is used in.  The function this annotation marked is called when the pattern is matched.</a:t>
            </a:r>
          </a:p>
          <a:p>
            <a:pPr lvl="1"/>
            <a:r>
              <a:rPr lang="en-US" sz="2400" dirty="0" smtClean="0"/>
              <a:t>Usually the function scope should be either protected or package since they are called by the generated class only.</a:t>
            </a:r>
            <a:endParaRPr kumimoji="0"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/>
              <a:t>Backslash (\) needs to be escaped inside Java string, resulting in double backslash (\\)</a:t>
            </a:r>
            <a:endParaRPr kumimoji="0" lang="en-U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724400"/>
            <a:ext cx="5106194" cy="143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Function</a:t>
            </a:r>
            <a:r>
              <a:rPr lang="en-US" baseline="0" dirty="0" smtClean="0"/>
              <a:t> Case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returns void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would call this function and then move on to match the next potential pattern.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038600"/>
            <a:ext cx="4413597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Function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returns a non-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Lex</a:t>
            </a:r>
            <a:r>
              <a:rPr lang="en-US" dirty="0" smtClean="0"/>
              <a:t> needs to contain the terminal token that would be returned. The return value from the function is going to be the value associated with this terminal.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495800"/>
            <a:ext cx="46005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Function Case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returns an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would return the value immediately.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657600"/>
            <a:ext cx="364874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Lexer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kumimoji="0" lang="en-US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Lexs</a:t>
            </a:r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collection of @</a:t>
            </a:r>
            <a:r>
              <a:rPr kumimoji="0" lang="en-US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</a:t>
            </a:r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patterns</a:t>
            </a:r>
            <a:endParaRPr 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4343400" cy="391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@</a:t>
            </a:r>
            <a:r>
              <a:rPr lang="en-US" sz="1600" dirty="0" err="1" smtClean="0"/>
              <a:t>CookCCToken</a:t>
            </a:r>
            <a:r>
              <a:rPr lang="en-US" sz="1600" dirty="0" smtClean="0"/>
              <a:t> marks a </a:t>
            </a:r>
            <a:r>
              <a:rPr lang="en-US" sz="1600" dirty="0" err="1" smtClean="0"/>
              <a:t>Enum</a:t>
            </a:r>
            <a:r>
              <a:rPr lang="en-US" sz="1600" dirty="0" smtClean="0"/>
              <a:t> to specify tokens shared between the </a:t>
            </a:r>
            <a:r>
              <a:rPr lang="en-US" sz="1600" dirty="0" err="1" smtClean="0"/>
              <a:t>lexer</a:t>
            </a:r>
            <a:r>
              <a:rPr lang="en-US" sz="1600" dirty="0" smtClean="0"/>
              <a:t>/parser</a:t>
            </a:r>
          </a:p>
          <a:p>
            <a:r>
              <a:rPr lang="en-US" sz="1600" dirty="0" smtClean="0"/>
              <a:t>@</a:t>
            </a:r>
            <a:r>
              <a:rPr lang="en-US" sz="1600" dirty="0" err="1" smtClean="0"/>
              <a:t>TokenGroup</a:t>
            </a:r>
            <a:r>
              <a:rPr lang="en-US" sz="1600" dirty="0" smtClean="0"/>
              <a:t> specify the token type.  Tokens marked with @</a:t>
            </a:r>
            <a:r>
              <a:rPr lang="en-US" sz="1600" dirty="0" err="1" smtClean="0"/>
              <a:t>TokenGroup</a:t>
            </a:r>
            <a:r>
              <a:rPr lang="en-US" sz="1600" dirty="0" smtClean="0"/>
              <a:t>  later on have higher </a:t>
            </a:r>
            <a:r>
              <a:rPr lang="en-US" sz="1600" dirty="0" err="1" smtClean="0"/>
              <a:t>precedences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Tokens not marked with @</a:t>
            </a:r>
            <a:r>
              <a:rPr lang="en-US" sz="1600" dirty="0" err="1" smtClean="0"/>
              <a:t>TokenGroup</a:t>
            </a:r>
            <a:r>
              <a:rPr lang="en-US" sz="1600" dirty="0" smtClean="0"/>
              <a:t> would inherit the type and precedence of the previous token.</a:t>
            </a:r>
          </a:p>
          <a:p>
            <a:r>
              <a:rPr lang="en-US" sz="1600" dirty="0" smtClean="0"/>
              <a:t>Symbols such as + - * / &lt; &gt; etc would have to have a name since they can’t be fit in the </a:t>
            </a:r>
            <a:r>
              <a:rPr lang="en-US" sz="1600" dirty="0" err="1" smtClean="0"/>
              <a:t>enum</a:t>
            </a:r>
            <a:r>
              <a:rPr lang="en-US" sz="1600" dirty="0" smtClean="0"/>
              <a:t> declaration.  This restriction is imposed by </a:t>
            </a:r>
            <a:r>
              <a:rPr lang="en-US" sz="1600" dirty="0" err="1" smtClean="0"/>
              <a:t>CookCC</a:t>
            </a:r>
            <a:r>
              <a:rPr lang="en-US" sz="1600" dirty="0" smtClean="0"/>
              <a:t> per se, not annotation based parsing in general.</a:t>
            </a:r>
            <a:endParaRPr lang="en-US" sz="1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1025" y="1600200"/>
            <a:ext cx="47529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 fontScale="77500" lnSpcReduction="20000"/>
          </a:bodyPr>
          <a:lstStyle/>
          <a:p>
            <a:pPr rtl="0" eaLnBrk="1" latinLnBrk="0" hangingPunct="1"/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@Rule specifies a single grammar rule.</a:t>
            </a:r>
            <a:endParaRPr lang="en-US" sz="3200" dirty="0" smtClean="0"/>
          </a:p>
          <a:p>
            <a:pPr lvl="1" rtl="0" eaLnBrk="1" latinLnBrk="0" hangingPunct="1"/>
            <a:r>
              <a:rPr kumimoji="0" lang="en-U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specifies the arguments to be passed to the function</a:t>
            </a:r>
            <a:endParaRPr lang="en-US" sz="800" dirty="0" smtClean="0"/>
          </a:p>
          <a:p>
            <a:pPr rtl="0" eaLnBrk="1" latinLnBrk="0" hangingPunct="1"/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</a:t>
            </a:r>
          </a:p>
          <a:p>
            <a:pPr lvl="1"/>
            <a:r>
              <a:rPr kumimoji="0"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more cryptic names like $1 $2 or having to specify the types of the variable elsewhere.</a:t>
            </a:r>
            <a:endParaRPr lang="en-US" sz="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600200"/>
            <a:ext cx="5791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Old Way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Function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returns void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value associated with the non-terminal of the LHS is null.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191000"/>
            <a:ext cx="443405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Function Case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returns a non-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return value is automatically associated with the non-terminal on the LHS.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81400"/>
            <a:ext cx="558912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Function Case</a:t>
            </a:r>
            <a:r>
              <a:rPr lang="en-US" baseline="0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3396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 returns an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This function is used by the grammar start non-terminal to signal the exit of the parser with the particular </a:t>
            </a:r>
            <a:r>
              <a:rPr lang="en-US" dirty="0" smtClean="0"/>
              <a:t>value.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can be used by error processing functions as well.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962400"/>
            <a:ext cx="7169287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Parser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870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@Rules is a collection of @Rule productions.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18477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</a:t>
            </a:r>
            <a:r>
              <a:rPr lang="en-US" dirty="0" err="1" smtClean="0"/>
              <a:t>Lexer</a:t>
            </a:r>
            <a:r>
              <a:rPr lang="en-US" dirty="0" smtClean="0"/>
              <a:t> /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setInput</a:t>
            </a:r>
            <a:r>
              <a:rPr lang="en-US" dirty="0" smtClean="0"/>
              <a:t> (…) to set up the input source</a:t>
            </a:r>
          </a:p>
          <a:p>
            <a:pPr lvl="1"/>
            <a:r>
              <a:rPr lang="en-US" dirty="0" err="1" smtClean="0"/>
              <a:t>setBufferSize</a:t>
            </a:r>
            <a:r>
              <a:rPr lang="en-US" dirty="0" smtClean="0"/>
              <a:t> to improve </a:t>
            </a:r>
            <a:r>
              <a:rPr lang="en-US" dirty="0" err="1" smtClean="0"/>
              <a:t>lexer</a:t>
            </a:r>
            <a:r>
              <a:rPr lang="en-US" dirty="0" smtClean="0"/>
              <a:t> speed.</a:t>
            </a:r>
          </a:p>
          <a:p>
            <a:r>
              <a:rPr lang="en-US" dirty="0" err="1" smtClean="0"/>
              <a:t>yyLex</a:t>
            </a:r>
            <a:r>
              <a:rPr lang="en-US" dirty="0" smtClean="0"/>
              <a:t> () for </a:t>
            </a:r>
            <a:r>
              <a:rPr lang="en-US" dirty="0" err="1" smtClean="0"/>
              <a:t>lexer</a:t>
            </a:r>
            <a:r>
              <a:rPr lang="en-US" dirty="0" smtClean="0"/>
              <a:t> only </a:t>
            </a:r>
            <a:r>
              <a:rPr lang="en-US" dirty="0" smtClean="0"/>
              <a:t>scanner</a:t>
            </a:r>
            <a:endParaRPr lang="en-US" dirty="0" smtClean="0"/>
          </a:p>
          <a:p>
            <a:r>
              <a:rPr lang="en-US" dirty="0" err="1" smtClean="0"/>
              <a:t>yyParse</a:t>
            </a:r>
            <a:r>
              <a:rPr lang="en-US" dirty="0" smtClean="0"/>
              <a:t> () for parser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962400"/>
            <a:ext cx="595988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java annotation processing tool (APT) using </a:t>
            </a:r>
            <a:r>
              <a:rPr lang="en-US" dirty="0" err="1" smtClean="0"/>
              <a:t>CookCC</a:t>
            </a:r>
            <a:r>
              <a:rPr lang="en-US" dirty="0" smtClean="0"/>
              <a:t> as the processor to generate the class needed.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apt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–s .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cookcc.jar;. Calculator.java</a:t>
            </a:r>
          </a:p>
          <a:p>
            <a:r>
              <a:rPr lang="en-US" dirty="0" smtClean="0"/>
              <a:t>Unless the </a:t>
            </a:r>
            <a:r>
              <a:rPr lang="en-US" dirty="0" err="1" smtClean="0"/>
              <a:t>lex</a:t>
            </a:r>
            <a:r>
              <a:rPr lang="en-US" dirty="0" smtClean="0"/>
              <a:t>/parse patterns/rules are changed, it is not necessary to re-generate new classes.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refactored</a:t>
            </a:r>
            <a:r>
              <a:rPr lang="en-US" dirty="0" smtClean="0"/>
              <a:t> at anytime.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Ant task is easier.</a:t>
            </a:r>
          </a:p>
          <a:p>
            <a:r>
              <a:rPr lang="en-US" dirty="0" smtClean="0"/>
              <a:t>Setup &lt;</a:t>
            </a:r>
            <a:r>
              <a:rPr lang="en-US" dirty="0" err="1" smtClean="0"/>
              <a:t>cookcc</a:t>
            </a:r>
            <a:r>
              <a:rPr lang="en-US" dirty="0" smtClean="0"/>
              <a:t>&gt; task</a:t>
            </a:r>
          </a:p>
          <a:p>
            <a:pPr lvl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Execute task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971800"/>
            <a:ext cx="8686800" cy="59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43400"/>
            <a:ext cx="660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task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24200"/>
            <a:ext cx="79121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Stott Parker</a:t>
            </a:r>
          </a:p>
          <a:p>
            <a:pPr lvl="1"/>
            <a:r>
              <a:rPr lang="en-US" dirty="0" smtClean="0"/>
              <a:t>For helpful discussions</a:t>
            </a:r>
          </a:p>
          <a:p>
            <a:r>
              <a:rPr lang="en-US" dirty="0" smtClean="0"/>
              <a:t>Related Work</a:t>
            </a:r>
          </a:p>
          <a:p>
            <a:pPr lvl="1"/>
            <a:r>
              <a:rPr lang="en-US" dirty="0" smtClean="0">
                <a:hlinkClick r:id="rId2"/>
              </a:rPr>
              <a:t>SPARK</a:t>
            </a:r>
            <a:r>
              <a:rPr lang="en-US" dirty="0" smtClean="0"/>
              <a:t> for Python</a:t>
            </a:r>
          </a:p>
          <a:p>
            <a:pPr lvl="2"/>
            <a:r>
              <a:rPr lang="en-US" dirty="0" smtClean="0"/>
              <a:t>Uses Python doc string to specify the </a:t>
            </a:r>
            <a:r>
              <a:rPr lang="en-US" dirty="0" err="1" smtClean="0"/>
              <a:t>lexer</a:t>
            </a:r>
            <a:r>
              <a:rPr lang="en-US" dirty="0" smtClean="0"/>
              <a:t> / parser.</a:t>
            </a:r>
          </a:p>
          <a:p>
            <a:pPr lvl="2"/>
            <a:r>
              <a:rPr lang="en-US" dirty="0" err="1" smtClean="0"/>
              <a:t>Aycock</a:t>
            </a:r>
            <a:r>
              <a:rPr lang="en-US" dirty="0" smtClean="0"/>
              <a:t>, J. "Compiling Little Languages in Python", Proceedings of the Seventh International Python Conference, p100, 1998.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CookCC</a:t>
            </a:r>
            <a:r>
              <a:rPr lang="en-US" dirty="0" smtClean="0"/>
              <a:t>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home:</a:t>
            </a:r>
          </a:p>
          <a:p>
            <a:pPr lvl="1"/>
            <a:r>
              <a:rPr lang="en-US" dirty="0" smtClean="0">
                <a:hlinkClick r:id="rId2"/>
              </a:rPr>
              <a:t>http://code.google.com/p/cookcc/</a:t>
            </a:r>
            <a:endParaRPr lang="en-US" dirty="0" smtClean="0"/>
          </a:p>
          <a:p>
            <a:r>
              <a:rPr lang="en-US" dirty="0" smtClean="0"/>
              <a:t>License</a:t>
            </a:r>
          </a:p>
          <a:p>
            <a:pPr lvl="1"/>
            <a:r>
              <a:rPr lang="en-US" dirty="0" smtClean="0">
                <a:hlinkClick r:id="rId3"/>
              </a:rPr>
              <a:t>New BSD License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+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*.l and *.y files.</a:t>
            </a:r>
          </a:p>
          <a:p>
            <a:r>
              <a:rPr kumimoji="0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file format</a:t>
            </a:r>
            <a:endParaRPr lang="en-US" dirty="0" smtClean="0"/>
          </a:p>
          <a:p>
            <a:pPr lvl="1"/>
            <a:r>
              <a:rPr lang="en-US" dirty="0" smtClean="0"/>
              <a:t>Poor</a:t>
            </a:r>
            <a:r>
              <a:rPr lang="en-US" baseline="0" dirty="0" smtClean="0"/>
              <a:t> IDE support</a:t>
            </a:r>
          </a:p>
          <a:p>
            <a:pPr lvl="1"/>
            <a:r>
              <a:rPr lang="en-US" baseline="0" dirty="0" smtClean="0"/>
              <a:t>Do not work well for some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The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Difficult</a:t>
            </a:r>
            <a:r>
              <a:rPr lang="en-US" baseline="0" dirty="0" smtClean="0"/>
              <a:t> to read</a:t>
            </a:r>
          </a:p>
          <a:p>
            <a:pPr lvl="2"/>
            <a:r>
              <a:rPr lang="en-US" dirty="0" smtClean="0"/>
              <a:t>No syntax </a:t>
            </a:r>
            <a:r>
              <a:rPr lang="en-US" dirty="0" smtClean="0"/>
              <a:t>highlighting</a:t>
            </a:r>
          </a:p>
          <a:p>
            <a:pPr lvl="2"/>
            <a:r>
              <a: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variable / function usage highlight and analysis etc.</a:t>
            </a:r>
            <a:endParaRPr lang="en-US" dirty="0" smtClean="0"/>
          </a:p>
          <a:p>
            <a:pPr lvl="1"/>
            <a:r>
              <a:rPr lang="en-US" dirty="0" smtClean="0"/>
              <a:t>Difficult to write</a:t>
            </a:r>
          </a:p>
          <a:p>
            <a:pPr lvl="2"/>
            <a:r>
              <a:rPr lang="en-US" dirty="0" smtClean="0"/>
              <a:t>Need</a:t>
            </a:r>
            <a:r>
              <a:rPr lang="en-US" baseline="0" dirty="0" smtClean="0"/>
              <a:t> to hook up </a:t>
            </a:r>
            <a:r>
              <a:rPr lang="en-US" baseline="0" dirty="0" err="1" smtClean="0"/>
              <a:t>lexer</a:t>
            </a:r>
            <a:r>
              <a:rPr lang="en-US" baseline="0" dirty="0" smtClean="0"/>
              <a:t> and parser manually</a:t>
            </a:r>
            <a:endParaRPr lang="en-US" dirty="0" smtClean="0"/>
          </a:p>
          <a:p>
            <a:pPr lvl="2"/>
            <a:r>
              <a:rPr lang="en-US" dirty="0" smtClean="0"/>
              <a:t>No context sensitive hints (function call</a:t>
            </a:r>
            <a:r>
              <a:rPr lang="en-US" baseline="0" dirty="0" smtClean="0"/>
              <a:t> and parameter hints)</a:t>
            </a:r>
            <a:endParaRPr lang="en-US" dirty="0" smtClean="0"/>
          </a:p>
          <a:p>
            <a:pPr lvl="2"/>
            <a:r>
              <a:rPr lang="en-US" dirty="0" smtClean="0"/>
              <a:t>No instant code error checking within the</a:t>
            </a:r>
            <a:r>
              <a:rPr lang="en-US" baseline="0" dirty="0" smtClean="0"/>
              <a:t> IDE</a:t>
            </a:r>
            <a:endParaRPr lang="en-US" dirty="0" smtClean="0"/>
          </a:p>
          <a:p>
            <a:pPr lvl="2"/>
            <a:r>
              <a:rPr lang="en-US" dirty="0" smtClean="0"/>
              <a:t>No auto-completions</a:t>
            </a:r>
            <a:r>
              <a:rPr lang="en-US" baseline="0" dirty="0" smtClean="0"/>
              <a:t> (auto-casting, auto-import, etc)</a:t>
            </a:r>
          </a:p>
          <a:p>
            <a:pPr lvl="2"/>
            <a:r>
              <a:rPr lang="en-US" dirty="0" smtClean="0"/>
              <a:t>Fragmented code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2"/>
            <a:r>
              <a:rPr lang="en-US" dirty="0" smtClean="0"/>
              <a:t>Multiple</a:t>
            </a:r>
            <a:r>
              <a:rPr lang="en-US" baseline="0" dirty="0" smtClean="0"/>
              <a:t> files to manage (*.l and *.y)</a:t>
            </a:r>
          </a:p>
          <a:p>
            <a:pPr marL="99669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▪"/>
              <a:tabLst/>
              <a:defRPr/>
            </a:pPr>
            <a:r>
              <a:rPr kumimoji="0"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code reformatting</a:t>
            </a:r>
            <a:endParaRPr lang="en-US" dirty="0" smtClean="0"/>
          </a:p>
          <a:p>
            <a:pPr lvl="2"/>
            <a:r>
              <a:rPr lang="en-US" dirty="0" smtClean="0"/>
              <a:t>No</a:t>
            </a:r>
            <a:r>
              <a:rPr lang="en-US" baseline="0" dirty="0" smtClean="0"/>
              <a:t> refactoring</a:t>
            </a:r>
            <a:endParaRPr lang="en-US" dirty="0" smtClean="0"/>
          </a:p>
          <a:p>
            <a:pPr lvl="1"/>
            <a:r>
              <a:rPr lang="en-US" dirty="0" smtClean="0"/>
              <a:t>Difficult to document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Lex</a:t>
            </a:r>
            <a:r>
              <a:rPr lang="en-US" baseline="0" dirty="0" smtClean="0"/>
              <a:t>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BEGIN(FIRSTCCL);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return '[';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"{-}"       return CCL_OP_DIFF;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"{+}"       return CCL_OP_UNION;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/* Check for :space: at the end of the rule so we don't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* wrap the expanded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'(' ')' -- breaking trailing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* context.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"{"{NAME}"}"[[:space:]]?	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register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nmdefptr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end_is_ws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[yyleng-1];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end_is_ws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end_ch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!= '}' ? 1 :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if(yyleng-1 &lt; MAXLINE)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		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nmstr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 err="1" smtClean="0"/>
              <a:t>Yacc</a:t>
            </a:r>
            <a:r>
              <a:rPr lang="en-US" dirty="0" smtClean="0"/>
              <a:t>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for 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$2;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$4; ++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$1,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&amp;&amp; ($2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$4;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$$ = $1;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|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$1, $2 );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&amp;&amp; ($2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$2;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/* Do it again for upper/lowercase */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sf_case_ins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has_case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($2)){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$2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reverse_case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($2);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($1, $2);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cclsorted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&amp;&amp; ($2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XML input</a:t>
            </a:r>
          </a:p>
          <a:p>
            <a:pPr lvl="1"/>
            <a:r>
              <a:rPr lang="en-US" dirty="0" smtClean="0"/>
              <a:t>Solves the problem related to file format.</a:t>
            </a:r>
          </a:p>
          <a:p>
            <a:pPr lvl="2"/>
            <a:r>
              <a:rPr lang="en-US" dirty="0" smtClean="0"/>
              <a:t>Better support for different languages</a:t>
            </a:r>
          </a:p>
          <a:p>
            <a:pPr lvl="2"/>
            <a:r>
              <a:rPr lang="en-US" dirty="0" smtClean="0"/>
              <a:t>Patterns / Rules stand out more</a:t>
            </a:r>
          </a:p>
          <a:p>
            <a:pPr lvl="1"/>
            <a:r>
              <a:rPr lang="en-US" dirty="0" smtClean="0"/>
              <a:t>Still do not solve other problems.</a:t>
            </a:r>
          </a:p>
          <a:p>
            <a:r>
              <a:rPr lang="en-US" dirty="0" smtClean="0"/>
              <a:t>Integrated </a:t>
            </a:r>
            <a:r>
              <a:rPr lang="en-US" dirty="0" err="1" smtClean="0"/>
              <a:t>lexer</a:t>
            </a:r>
            <a:r>
              <a:rPr lang="en-US" dirty="0" smtClean="0"/>
              <a:t> and parser generator</a:t>
            </a:r>
          </a:p>
          <a:p>
            <a:pPr lvl="1"/>
            <a:r>
              <a:rPr lang="en-US" dirty="0" smtClean="0"/>
              <a:t>Unfortunately, most still require manual hook up between the generated </a:t>
            </a:r>
            <a:r>
              <a:rPr lang="en-US" dirty="0" err="1" smtClean="0"/>
              <a:t>lexer</a:t>
            </a:r>
            <a:r>
              <a:rPr lang="en-US" dirty="0" smtClean="0"/>
              <a:t> and parser.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 </a:t>
            </a:r>
            <a:r>
              <a:rPr lang="en-US" dirty="0" err="1" smtClean="0"/>
              <a:t>Lexer</a:t>
            </a:r>
            <a:r>
              <a:rPr lang="en-US" dirty="0" smtClean="0"/>
              <a:t> </a:t>
            </a:r>
            <a:r>
              <a:rPr lang="en-US" dirty="0" smtClean="0"/>
              <a:t>/ Parser </a:t>
            </a:r>
            <a:r>
              <a:rPr lang="en-US" dirty="0" smtClean="0"/>
              <a:t>using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Write code as normal and take the full advantage of the modern IDEs</a:t>
            </a:r>
          </a:p>
          <a:p>
            <a:pPr lvl="2"/>
            <a:r>
              <a:rPr lang="en-US" dirty="0" smtClean="0"/>
              <a:t>Syntax highlighting</a:t>
            </a:r>
          </a:p>
          <a:p>
            <a:pPr lvl="2"/>
            <a:r>
              <a:rPr lang="en-US" dirty="0" smtClean="0"/>
              <a:t>Context sensitive hints</a:t>
            </a:r>
          </a:p>
          <a:p>
            <a:pPr lvl="2"/>
            <a:r>
              <a:rPr lang="en-US" dirty="0" smtClean="0"/>
              <a:t>Code usage and analysis</a:t>
            </a:r>
          </a:p>
          <a:p>
            <a:pPr lvl="2"/>
            <a:r>
              <a:rPr lang="en-US" dirty="0" smtClean="0"/>
              <a:t>Refactoring</a:t>
            </a:r>
          </a:p>
          <a:p>
            <a:pPr lvl="2"/>
            <a:r>
              <a:rPr lang="en-US" dirty="0" smtClean="0"/>
              <a:t>Auto-completion</a:t>
            </a:r>
          </a:p>
          <a:p>
            <a:pPr lvl="2"/>
            <a:r>
              <a:rPr lang="en-US" dirty="0" smtClean="0"/>
              <a:t>Instant error checking</a:t>
            </a:r>
          </a:p>
          <a:p>
            <a:pPr lvl="2"/>
            <a:r>
              <a:rPr lang="en-US" dirty="0" smtClean="0"/>
              <a:t>etc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Need to write a language specific annotation parser</a:t>
            </a:r>
          </a:p>
          <a:p>
            <a:pPr lvl="2"/>
            <a:r>
              <a:rPr lang="en-US" dirty="0" smtClean="0"/>
              <a:t>Java rules and nothing else matters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CookCC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Integrated </a:t>
            </a:r>
            <a:r>
              <a:rPr lang="en-US" dirty="0" err="1" smtClean="0"/>
              <a:t>lexer</a:t>
            </a:r>
            <a:r>
              <a:rPr lang="en-US" dirty="0" smtClean="0"/>
              <a:t> and parser (LALR (1))</a:t>
            </a:r>
          </a:p>
          <a:p>
            <a:pPr lvl="1"/>
            <a:r>
              <a:rPr lang="en-US" dirty="0" smtClean="0"/>
              <a:t>Can specify </a:t>
            </a:r>
            <a:r>
              <a:rPr lang="en-US" dirty="0" err="1" smtClean="0"/>
              <a:t>lexer</a:t>
            </a:r>
            <a:r>
              <a:rPr lang="en-US" dirty="0" smtClean="0"/>
              <a:t> and parser separately.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lexer</a:t>
            </a:r>
            <a:r>
              <a:rPr lang="en-US" dirty="0" smtClean="0"/>
              <a:t> / parser are specified together, they are automatically hooked up.</a:t>
            </a:r>
          </a:p>
          <a:p>
            <a:r>
              <a:rPr lang="en-US" dirty="0" smtClean="0"/>
              <a:t>Supports multiple input file types</a:t>
            </a:r>
          </a:p>
          <a:p>
            <a:pPr lvl="1"/>
            <a:r>
              <a:rPr lang="en-US" dirty="0" smtClean="0"/>
              <a:t>XML (</a:t>
            </a:r>
            <a:r>
              <a:rPr lang="en-US" dirty="0" smtClean="0">
                <a:hlinkClick r:id="rId2"/>
              </a:rPr>
              <a:t>DTD</a:t>
            </a:r>
            <a:r>
              <a:rPr lang="en-US" dirty="0" smtClean="0"/>
              <a:t>): *.xcc</a:t>
            </a:r>
          </a:p>
          <a:p>
            <a:pPr lvl="1"/>
            <a:r>
              <a:rPr lang="en-US" dirty="0" err="1" smtClean="0"/>
              <a:t>Yacc</a:t>
            </a:r>
            <a:r>
              <a:rPr lang="en-US" dirty="0" smtClean="0"/>
              <a:t>: *.y</a:t>
            </a:r>
          </a:p>
          <a:p>
            <a:pPr lvl="1"/>
            <a:r>
              <a:rPr lang="en-US" dirty="0" smtClean="0"/>
              <a:t>Java annotation: *.java (launched within Java APT)</a:t>
            </a:r>
          </a:p>
          <a:p>
            <a:r>
              <a:rPr lang="en-US" dirty="0" smtClean="0"/>
              <a:t>Support multiple output formats</a:t>
            </a:r>
          </a:p>
          <a:p>
            <a:pPr lvl="1"/>
            <a:r>
              <a:rPr lang="en-US" dirty="0" smtClean="0"/>
              <a:t>Uses the powerful </a:t>
            </a:r>
            <a:r>
              <a:rPr lang="en-US" dirty="0" err="1" smtClean="0">
                <a:hlinkClick r:id="rId3"/>
              </a:rPr>
              <a:t>FreeMarker</a:t>
            </a:r>
            <a:r>
              <a:rPr lang="en-US" dirty="0" smtClean="0"/>
              <a:t> template engine for code generation.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Case by case optimized </a:t>
            </a:r>
            <a:r>
              <a:rPr lang="en-US" dirty="0" err="1" smtClean="0"/>
              <a:t>lexer</a:t>
            </a:r>
            <a:r>
              <a:rPr lang="en-US" dirty="0" smtClean="0"/>
              <a:t> and parser</a:t>
            </a:r>
          </a:p>
          <a:p>
            <a:pPr lvl="2"/>
            <a:r>
              <a:rPr lang="en-US" dirty="0" smtClean="0"/>
              <a:t>No runtime library required.  Very small footprint.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 err="1" smtClean="0"/>
              <a:t>lexer</a:t>
            </a:r>
            <a:r>
              <a:rPr lang="en-US" dirty="0" smtClean="0"/>
              <a:t> / parser DFA tables options (</a:t>
            </a:r>
            <a:r>
              <a:rPr lang="en-US" dirty="0" err="1" smtClean="0"/>
              <a:t>ecs</a:t>
            </a:r>
            <a:r>
              <a:rPr lang="en-US" dirty="0" smtClean="0"/>
              <a:t>, compressed).</a:t>
            </a:r>
          </a:p>
          <a:p>
            <a:pPr lvl="1"/>
            <a:r>
              <a:rPr lang="en-US" dirty="0" smtClean="0"/>
              <a:t>Plain text (for table extraction)</a:t>
            </a:r>
          </a:p>
          <a:p>
            <a:pPr lvl="1"/>
            <a:r>
              <a:rPr lang="en-US" dirty="0" smtClean="0"/>
              <a:t>XML (for input file conversion)</a:t>
            </a:r>
          </a:p>
          <a:p>
            <a:pPr lvl="1"/>
            <a:r>
              <a:rPr lang="en-US" dirty="0" err="1" smtClean="0"/>
              <a:t>Yacc</a:t>
            </a:r>
            <a:r>
              <a:rPr lang="en-US" dirty="0" smtClean="0"/>
              <a:t> (for input file conversion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output languages can be added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725</TotalTime>
  <Words>1140</Words>
  <Application>Microsoft Office PowerPoint</Application>
  <PresentationFormat>On-screen Show (4:3)</PresentationFormat>
  <Paragraphs>203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Module</vt:lpstr>
      <vt:lpstr>Lex / Parse the Easy Way</vt:lpstr>
      <vt:lpstr>The Old Way</vt:lpstr>
      <vt:lpstr>Lex + Yacc</vt:lpstr>
      <vt:lpstr>The Difficulties</vt:lpstr>
      <vt:lpstr>Difficult Lex Code Example</vt:lpstr>
      <vt:lpstr>Difficult Yacc Code Example</vt:lpstr>
      <vt:lpstr>Partial Solutions</vt:lpstr>
      <vt:lpstr>Specify Lexer / Parser using Annotations</vt:lpstr>
      <vt:lpstr>CookCC Features</vt:lpstr>
      <vt:lpstr>CookCC Java Annotation Input</vt:lpstr>
      <vt:lpstr>Annotate Input Class</vt:lpstr>
      <vt:lpstr>Create Dummy Parent Class</vt:lpstr>
      <vt:lpstr>Lexer Annotations</vt:lpstr>
      <vt:lpstr>Lexer Function Case 1</vt:lpstr>
      <vt:lpstr>Lexer Function Case 2</vt:lpstr>
      <vt:lpstr>Lexer Function Case 3</vt:lpstr>
      <vt:lpstr>More Lexer Annotations</vt:lpstr>
      <vt:lpstr>Token Annotations</vt:lpstr>
      <vt:lpstr>Parser Annotations</vt:lpstr>
      <vt:lpstr>Parser Function Case 1</vt:lpstr>
      <vt:lpstr>Parser Function Case 2</vt:lpstr>
      <vt:lpstr>Parser Function Case 3</vt:lpstr>
      <vt:lpstr>More Parser Annotations</vt:lpstr>
      <vt:lpstr>Execute Lexer / Parser</vt:lpstr>
      <vt:lpstr>Generate Class</vt:lpstr>
      <vt:lpstr>Ant task</vt:lpstr>
      <vt:lpstr>Ant task (continued…)</vt:lpstr>
      <vt:lpstr>Acknowledgement</vt:lpstr>
      <vt:lpstr>CookCC Web 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Lex/Parse the Easy Way</dc:title>
  <dc:creator>heng</dc:creator>
  <cp:lastModifiedBy>heng</cp:lastModifiedBy>
  <cp:revision>125</cp:revision>
  <dcterms:created xsi:type="dcterms:W3CDTF">2008-11-05T20:09:54Z</dcterms:created>
  <dcterms:modified xsi:type="dcterms:W3CDTF">2008-12-06T01:48:08Z</dcterms:modified>
</cp:coreProperties>
</file>