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59" r:id="rId1"/>
  </p:sldMasterIdLst>
  <p:notesMasterIdLst>
    <p:notesMasterId r:id="rId22"/>
  </p:notesMasterIdLst>
  <p:handoutMasterIdLst>
    <p:handoutMasterId r:id="rId23"/>
  </p:handoutMasterIdLst>
  <p:sldIdLst>
    <p:sldId id="337" r:id="rId2"/>
    <p:sldId id="470" r:id="rId3"/>
    <p:sldId id="472" r:id="rId4"/>
    <p:sldId id="473" r:id="rId5"/>
    <p:sldId id="474" r:id="rId6"/>
    <p:sldId id="475" r:id="rId7"/>
    <p:sldId id="476" r:id="rId8"/>
    <p:sldId id="471" r:id="rId9"/>
    <p:sldId id="477" r:id="rId10"/>
    <p:sldId id="478" r:id="rId11"/>
    <p:sldId id="469" r:id="rId12"/>
    <p:sldId id="479" r:id="rId13"/>
    <p:sldId id="468" r:id="rId14"/>
    <p:sldId id="467" r:id="rId15"/>
    <p:sldId id="466" r:id="rId16"/>
    <p:sldId id="465" r:id="rId17"/>
    <p:sldId id="464" r:id="rId18"/>
    <p:sldId id="463" r:id="rId19"/>
    <p:sldId id="462" r:id="rId20"/>
    <p:sldId id="448" r:id="rId21"/>
  </p:sldIdLst>
  <p:sldSz cx="9144000" cy="6858000" type="screen4x3"/>
  <p:notesSz cx="6888163" cy="9623425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66FF33"/>
    <a:srgbClr val="00FF99"/>
    <a:srgbClr val="99FF33"/>
    <a:srgbClr val="FF5050"/>
    <a:srgbClr val="009900"/>
    <a:srgbClr val="FFFF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6" autoAdjust="0"/>
    <p:restoredTop sz="94689" autoAdjust="0"/>
  </p:normalViewPr>
  <p:slideViewPr>
    <p:cSldViewPr>
      <p:cViewPr>
        <p:scale>
          <a:sx n="100" d="100"/>
          <a:sy n="100" d="100"/>
        </p:scale>
        <p:origin x="-132" y="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1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1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4810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0554204-DF62-4A8D-9A65-F7F8B78C25E4}" type="datetimeFigureOut">
              <a:rPr lang="ru-RU"/>
              <a:pPr>
                <a:defRPr/>
              </a:pPr>
              <a:t>11.02.2014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140825"/>
            <a:ext cx="2984500" cy="4810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902075" y="9140825"/>
            <a:ext cx="2984500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835B376-292E-46D9-B170-97785240A60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481013"/>
          </a:xfrm>
          <a:prstGeom prst="rect">
            <a:avLst/>
          </a:prstGeom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481013"/>
          </a:xfrm>
          <a:prstGeom prst="rect">
            <a:avLst/>
          </a:prstGeom>
        </p:spPr>
        <p:txBody>
          <a:bodyPr vert="horz" lIns="94348" tIns="47174" rIns="94348" bIns="47174" rtlCol="0"/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F017C0F-DE97-4621-ACBA-9E7B50FBD501}" type="datetimeFigureOut">
              <a:rPr lang="ru-RU"/>
              <a:pPr>
                <a:defRPr/>
              </a:pPr>
              <a:t>11.02.2014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039813" y="722313"/>
            <a:ext cx="4808537" cy="3608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348" tIns="47174" rIns="94348" bIns="47174" rtlCol="0" anchor="ctr"/>
          <a:lstStyle/>
          <a:p>
            <a:pPr lvl="0"/>
            <a:endParaRPr lang="ru-RU" noProof="0" dirty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8975" y="4570413"/>
            <a:ext cx="5510213" cy="4330700"/>
          </a:xfrm>
          <a:prstGeom prst="rect">
            <a:avLst/>
          </a:prstGeom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140825"/>
            <a:ext cx="2984500" cy="481013"/>
          </a:xfrm>
          <a:prstGeom prst="rect">
            <a:avLst/>
          </a:prstGeom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902075" y="9140825"/>
            <a:ext cx="2984500" cy="481013"/>
          </a:xfrm>
          <a:prstGeom prst="rect">
            <a:avLst/>
          </a:prstGeom>
        </p:spPr>
        <p:txBody>
          <a:bodyPr vert="horz" lIns="94348" tIns="47174" rIns="94348" bIns="47174" rtlCol="0" anchor="b"/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A8CEE67-0553-489C-B358-75AE4FA9C54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A68E1B17-9FB2-4793-A959-AC00A9CAC07C}" type="datetimeFigureOut">
              <a:rPr lang="ru-RU"/>
              <a:pPr>
                <a:defRPr/>
              </a:pPr>
              <a:t>11.02.2014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E60E6A-6636-44CA-9711-7F97821FB141}" type="slidenum">
              <a:rPr lang="ru-RU"/>
              <a:pPr>
                <a:defRPr/>
              </a:pPr>
              <a:t>1</a:t>
            </a:fld>
            <a:endParaRPr lang="ru-RU" dirty="0"/>
          </a:p>
        </p:txBody>
      </p:sp>
      <p:sp>
        <p:nvSpPr>
          <p:cNvPr id="798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38225" y="722313"/>
            <a:ext cx="4811713" cy="36083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1FBB72CC-4E56-4C47-A11A-9B4B70C4D57A}" type="datetimeFigureOut">
              <a:rPr lang="ru-RU"/>
              <a:pPr>
                <a:defRPr/>
              </a:pPr>
              <a:t>11.02.2014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086825-0D53-41DA-9489-92B2BB53A693}" type="slidenum">
              <a:rPr lang="ru-RU"/>
              <a:pPr>
                <a:defRPr/>
              </a:pPr>
              <a:t>10</a:t>
            </a:fld>
            <a:endParaRPr lang="ru-RU" dirty="0"/>
          </a:p>
        </p:txBody>
      </p:sp>
      <p:sp>
        <p:nvSpPr>
          <p:cNvPr id="69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01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5C4EC3F1-E2FF-4A3F-B28B-A12B4671DBBB}" type="datetimeFigureOut">
              <a:rPr lang="ru-RU"/>
              <a:pPr>
                <a:defRPr/>
              </a:pPr>
              <a:t>11.02.2014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408FBA-29C8-47D0-AE14-538BA380B4A4}" type="slidenum">
              <a:rPr lang="ru-RU"/>
              <a:pPr>
                <a:defRPr/>
              </a:pPr>
              <a:t>11</a:t>
            </a:fld>
            <a:endParaRPr lang="ru-RU" dirty="0"/>
          </a:p>
        </p:txBody>
      </p:sp>
      <p:sp>
        <p:nvSpPr>
          <p:cNvPr id="68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81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5C4EC3F1-E2FF-4A3F-B28B-A12B4671DBBB}" type="datetimeFigureOut">
              <a:rPr lang="ru-RU"/>
              <a:pPr>
                <a:defRPr/>
              </a:pPr>
              <a:t>12.02.2014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408FBA-29C8-47D0-AE14-538BA380B4A4}" type="slidenum">
              <a:rPr lang="ru-RU"/>
              <a:pPr>
                <a:defRPr/>
              </a:pPr>
              <a:t>12</a:t>
            </a:fld>
            <a:endParaRPr lang="ru-RU" dirty="0"/>
          </a:p>
        </p:txBody>
      </p:sp>
      <p:sp>
        <p:nvSpPr>
          <p:cNvPr id="68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81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56D36014-675B-4C42-8BB6-654FE09D94E2}" type="datetimeFigureOut">
              <a:rPr lang="ru-RU"/>
              <a:pPr>
                <a:defRPr/>
              </a:pPr>
              <a:t>12.02.2014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2EBA1B-F539-4C30-9E57-117F5196BC51}" type="slidenum">
              <a:rPr lang="ru-RU"/>
              <a:pPr>
                <a:defRPr/>
              </a:pPr>
              <a:t>13</a:t>
            </a:fld>
            <a:endParaRPr lang="ru-RU" dirty="0"/>
          </a:p>
        </p:txBody>
      </p:sp>
      <p:sp>
        <p:nvSpPr>
          <p:cNvPr id="68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0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8F48F26-F4C6-4390-8798-8F4071FD2401}" type="datetimeFigureOut">
              <a:rPr lang="ru-RU"/>
              <a:pPr>
                <a:defRPr/>
              </a:pPr>
              <a:t>12.02.2014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9A92B-F3C4-4B08-AE5C-6AC032321703}" type="slidenum">
              <a:rPr lang="ru-RU"/>
              <a:pPr>
                <a:defRPr/>
              </a:pPr>
              <a:t>14</a:t>
            </a:fld>
            <a:endParaRPr lang="ru-RU" dirty="0"/>
          </a:p>
        </p:txBody>
      </p:sp>
      <p:sp>
        <p:nvSpPr>
          <p:cNvPr id="68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40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A419157-12C1-4E85-8679-5721D90D224E}" type="datetimeFigureOut">
              <a:rPr lang="ru-RU"/>
              <a:pPr>
                <a:defRPr/>
              </a:pPr>
              <a:t>11.02.2014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DC8B1B-1EE0-463D-A10F-7463D9C372F5}" type="slidenum">
              <a:rPr lang="ru-RU"/>
              <a:pPr>
                <a:defRPr/>
              </a:pPr>
              <a:t>15</a:t>
            </a:fld>
            <a:endParaRPr lang="ru-RU" dirty="0"/>
          </a:p>
        </p:txBody>
      </p:sp>
      <p:sp>
        <p:nvSpPr>
          <p:cNvPr id="68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198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70307CF-3625-4B08-9300-AFA226E2040A}" type="datetimeFigureOut">
              <a:rPr lang="ru-RU"/>
              <a:pPr>
                <a:defRPr/>
              </a:pPr>
              <a:t>11.02.2014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EC421C-7810-4371-A392-5A82471D2EBC}" type="slidenum">
              <a:rPr lang="ru-RU"/>
              <a:pPr>
                <a:defRPr/>
              </a:pPr>
              <a:t>16</a:t>
            </a:fld>
            <a:endParaRPr lang="ru-RU" dirty="0"/>
          </a:p>
        </p:txBody>
      </p:sp>
      <p:sp>
        <p:nvSpPr>
          <p:cNvPr id="67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993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DF78F23-D2F2-4D55-A57E-63C758A3275E}" type="datetimeFigureOut">
              <a:rPr lang="ru-RU"/>
              <a:pPr>
                <a:defRPr/>
              </a:pPr>
              <a:t>11.02.2014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CC44C2-1A9B-400C-939A-E352D14CAA37}" type="slidenum">
              <a:rPr lang="ru-RU"/>
              <a:pPr>
                <a:defRPr/>
              </a:pPr>
              <a:t>17</a:t>
            </a:fld>
            <a:endParaRPr lang="ru-RU" dirty="0"/>
          </a:p>
        </p:txBody>
      </p:sp>
      <p:sp>
        <p:nvSpPr>
          <p:cNvPr id="67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789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55BC246-F523-4E14-9713-6808FE43EAFE}" type="datetimeFigureOut">
              <a:rPr lang="ru-RU"/>
              <a:pPr>
                <a:defRPr/>
              </a:pPr>
              <a:t>11.02.2014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486C04-692F-4D26-93C0-70AF2947C713}" type="slidenum">
              <a:rPr lang="ru-RU"/>
              <a:pPr>
                <a:defRPr/>
              </a:pPr>
              <a:t>18</a:t>
            </a:fld>
            <a:endParaRPr lang="ru-RU" dirty="0"/>
          </a:p>
        </p:txBody>
      </p:sp>
      <p:sp>
        <p:nvSpPr>
          <p:cNvPr id="67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D452775-1C52-4F0D-A6E6-0003C69B39C8}" type="datetimeFigureOut">
              <a:rPr lang="ru-RU"/>
              <a:pPr>
                <a:defRPr/>
              </a:pPr>
              <a:t>11.02.2014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0356DA-2981-433C-B941-3C89BC031BF9}" type="slidenum">
              <a:rPr lang="ru-RU"/>
              <a:pPr>
                <a:defRPr/>
              </a:pPr>
              <a:t>19</a:t>
            </a:fld>
            <a:endParaRPr lang="ru-RU" dirty="0"/>
          </a:p>
        </p:txBody>
      </p:sp>
      <p:sp>
        <p:nvSpPr>
          <p:cNvPr id="67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379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1FBB72CC-4E56-4C47-A11A-9B4B70C4D57A}" type="datetimeFigureOut">
              <a:rPr lang="ru-RU"/>
              <a:pPr>
                <a:defRPr/>
              </a:pPr>
              <a:t>11.02.2014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086825-0D53-41DA-9489-92B2BB53A693}" type="slidenum">
              <a:rPr lang="ru-RU"/>
              <a:pPr>
                <a:defRPr/>
              </a:pPr>
              <a:t>2</a:t>
            </a:fld>
            <a:endParaRPr lang="ru-RU" dirty="0"/>
          </a:p>
        </p:txBody>
      </p:sp>
      <p:sp>
        <p:nvSpPr>
          <p:cNvPr id="69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01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26B9E59-7A95-45B6-ADF4-33D86B525C65}" type="datetimeFigureOut">
              <a:rPr lang="ru-RU"/>
              <a:pPr>
                <a:defRPr/>
              </a:pPr>
              <a:t>11.02.2014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332F65-CE70-4BFC-9CF5-1BDC840F8209}" type="slidenum">
              <a:rPr lang="ru-RU"/>
              <a:pPr>
                <a:defRPr/>
              </a:pPr>
              <a:t>20</a:t>
            </a:fld>
            <a:endParaRPr lang="ru-RU" dirty="0"/>
          </a:p>
        </p:txBody>
      </p:sp>
      <p:sp>
        <p:nvSpPr>
          <p:cNvPr id="5079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79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1FBB72CC-4E56-4C47-A11A-9B4B70C4D57A}" type="datetimeFigureOut">
              <a:rPr lang="ru-RU"/>
              <a:pPr>
                <a:defRPr/>
              </a:pPr>
              <a:t>11.02.2014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086825-0D53-41DA-9489-92B2BB53A693}" type="slidenum">
              <a:rPr lang="ru-RU"/>
              <a:pPr>
                <a:defRPr/>
              </a:pPr>
              <a:t>3</a:t>
            </a:fld>
            <a:endParaRPr lang="ru-RU" dirty="0"/>
          </a:p>
        </p:txBody>
      </p:sp>
      <p:sp>
        <p:nvSpPr>
          <p:cNvPr id="69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01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1FBB72CC-4E56-4C47-A11A-9B4B70C4D57A}" type="datetimeFigureOut">
              <a:rPr lang="ru-RU"/>
              <a:pPr>
                <a:defRPr/>
              </a:pPr>
              <a:t>11.02.2014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086825-0D53-41DA-9489-92B2BB53A693}" type="slidenum">
              <a:rPr lang="ru-RU"/>
              <a:pPr>
                <a:defRPr/>
              </a:pPr>
              <a:t>4</a:t>
            </a:fld>
            <a:endParaRPr lang="ru-RU" dirty="0"/>
          </a:p>
        </p:txBody>
      </p:sp>
      <p:sp>
        <p:nvSpPr>
          <p:cNvPr id="69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01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1FBB72CC-4E56-4C47-A11A-9B4B70C4D57A}" type="datetimeFigureOut">
              <a:rPr lang="ru-RU"/>
              <a:pPr>
                <a:defRPr/>
              </a:pPr>
              <a:t>11.02.2014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086825-0D53-41DA-9489-92B2BB53A693}" type="slidenum">
              <a:rPr lang="ru-RU"/>
              <a:pPr>
                <a:defRPr/>
              </a:pPr>
              <a:t>5</a:t>
            </a:fld>
            <a:endParaRPr lang="ru-RU" dirty="0"/>
          </a:p>
        </p:txBody>
      </p:sp>
      <p:sp>
        <p:nvSpPr>
          <p:cNvPr id="69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01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1FBB72CC-4E56-4C47-A11A-9B4B70C4D57A}" type="datetimeFigureOut">
              <a:rPr lang="ru-RU"/>
              <a:pPr>
                <a:defRPr/>
              </a:pPr>
              <a:t>11.02.2014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086825-0D53-41DA-9489-92B2BB53A693}" type="slidenum">
              <a:rPr lang="ru-RU"/>
              <a:pPr>
                <a:defRPr/>
              </a:pPr>
              <a:t>6</a:t>
            </a:fld>
            <a:endParaRPr lang="ru-RU" dirty="0"/>
          </a:p>
        </p:txBody>
      </p:sp>
      <p:sp>
        <p:nvSpPr>
          <p:cNvPr id="69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01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1FBB72CC-4E56-4C47-A11A-9B4B70C4D57A}" type="datetimeFigureOut">
              <a:rPr lang="ru-RU"/>
              <a:pPr>
                <a:defRPr/>
              </a:pPr>
              <a:t>11.02.2014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086825-0D53-41DA-9489-92B2BB53A693}" type="slidenum">
              <a:rPr lang="ru-RU"/>
              <a:pPr>
                <a:defRPr/>
              </a:pPr>
              <a:t>7</a:t>
            </a:fld>
            <a:endParaRPr lang="ru-RU" dirty="0"/>
          </a:p>
        </p:txBody>
      </p:sp>
      <p:sp>
        <p:nvSpPr>
          <p:cNvPr id="69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01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1FBB72CC-4E56-4C47-A11A-9B4B70C4D57A}" type="datetimeFigureOut">
              <a:rPr lang="ru-RU"/>
              <a:pPr>
                <a:defRPr/>
              </a:pPr>
              <a:t>11.02.2014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086825-0D53-41DA-9489-92B2BB53A693}" type="slidenum">
              <a:rPr lang="ru-RU"/>
              <a:pPr>
                <a:defRPr/>
              </a:pPr>
              <a:t>8</a:t>
            </a:fld>
            <a:endParaRPr lang="ru-RU" dirty="0"/>
          </a:p>
        </p:txBody>
      </p:sp>
      <p:sp>
        <p:nvSpPr>
          <p:cNvPr id="69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01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5C4EC3F1-E2FF-4A3F-B28B-A12B4671DBBB}" type="datetimeFigureOut">
              <a:rPr lang="ru-RU"/>
              <a:pPr>
                <a:defRPr/>
              </a:pPr>
              <a:t>11.02.2014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408FBA-29C8-47D0-AE14-538BA380B4A4}" type="slidenum">
              <a:rPr lang="ru-RU"/>
              <a:pPr>
                <a:defRPr/>
              </a:pPr>
              <a:t>9</a:t>
            </a:fld>
            <a:endParaRPr lang="ru-RU" dirty="0"/>
          </a:p>
        </p:txBody>
      </p:sp>
      <p:sp>
        <p:nvSpPr>
          <p:cNvPr id="68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81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9C6C47-9E1B-48E6-ACE7-4021E5A4A072}" type="datetime5">
              <a:rPr lang="en-US"/>
              <a:pPr/>
              <a:t>11-Feb-14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Software Engineering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8E85CC-519E-423F-A51C-1B17B0E2AB2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293121-57FA-4800-99C7-F169DED7D80E}" type="datetime5">
              <a:rPr lang="en-US"/>
              <a:pPr/>
              <a:t>11-Feb-14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Software Engineering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CB40A0-9E6A-4496-A0A7-986803BF91D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E432E8-7D5C-415F-B084-B34DA2E049DE}" type="datetime5">
              <a:rPr lang="en-US"/>
              <a:pPr/>
              <a:t>11-Feb-14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Software Engineering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09D4D-88E3-405B-ACB8-3B7634DC3DA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BBFE0FA-2D31-4E06-A8C7-586B63A845CF}" type="datetime5">
              <a:rPr lang="en-US"/>
              <a:pPr/>
              <a:t>11-Feb-14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Software Engineering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E8CA6B1-01B6-4774-8F37-DF131CF8BBB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FCD3EA-7BE4-454A-A952-DD64337F204C}" type="datetime5">
              <a:rPr lang="en-US"/>
              <a:pPr/>
              <a:t>11-Feb-14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Software Engineering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6AD9C-9BCC-4339-8A21-A345A1386DF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CBA546-C800-4A37-81CD-E0BBF3D4260C}" type="datetime5">
              <a:rPr lang="en-US"/>
              <a:pPr/>
              <a:t>11-Feb-14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Software Engineering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47B72-E7A2-4827-8645-82B66BA6B01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ADC337-7A48-493B-A92D-87E815FBA269}" type="datetime5">
              <a:rPr lang="en-US"/>
              <a:pPr/>
              <a:t>11-Feb-14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Software Engineering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5E57B4-ABFA-43B1-8B96-A08731FCDFE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04C90C-3D9B-4144-A8B5-F87649DF41E1}" type="datetime5">
              <a:rPr lang="en-US"/>
              <a:pPr/>
              <a:t>11-Feb-14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Software Engineering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24ED8-517D-4A20-B312-80F8D504D25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D9F9A1-6C7E-4E97-AF14-3621D653C4EC}" type="datetime5">
              <a:rPr lang="en-US"/>
              <a:pPr/>
              <a:t>11-Feb-14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Software Engineering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18168D-9C98-4F5B-A382-87263E7A063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2BCFFB-1342-4950-9891-1F8FDFDC01AF}" type="datetime5">
              <a:rPr lang="en-US"/>
              <a:pPr/>
              <a:t>11-Feb-14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Software Engineering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3824C9-CCBF-4979-AEB4-A9E03BEFDE9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54EAE7-EC2F-4D9F-B38B-04D912835649}" type="datetime5">
              <a:rPr lang="en-US"/>
              <a:pPr/>
              <a:t>11-Feb-14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Software Engineering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2238F5-C52A-47C2-819A-015AF11E672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A391C3-2CE0-4F91-80A3-189033615545}" type="datetime5">
              <a:rPr lang="en-US"/>
              <a:pPr/>
              <a:t>11-Feb-14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Software Engineering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E82FA2-1665-4A24-AF26-11179B6347E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5478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28AC8A50-E864-4567-8256-AD0231232069}" type="datetime5">
              <a:rPr lang="en-US"/>
              <a:pPr/>
              <a:t>11-Feb-14</a:t>
            </a:fld>
            <a:endParaRPr lang="ru-RU"/>
          </a:p>
        </p:txBody>
      </p:sp>
      <p:sp>
        <p:nvSpPr>
          <p:cNvPr id="5478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r>
              <a:rPr lang="ru-RU"/>
              <a:t>Software Engineering</a:t>
            </a:r>
          </a:p>
        </p:txBody>
      </p:sp>
      <p:sp>
        <p:nvSpPr>
          <p:cNvPr id="5478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EAD27AA5-2D0A-4A3A-912E-E8F18053D91E}" type="slidenum">
              <a:rPr lang="ru-RU"/>
              <a:pPr/>
              <a:t>‹#›</a:t>
            </a:fld>
            <a:endParaRPr lang="ru-RU"/>
          </a:p>
        </p:txBody>
      </p:sp>
      <p:pic>
        <p:nvPicPr>
          <p:cNvPr id="547847" name="Picture 4" descr="Логотип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7848" name="Picture 4" descr="Логотип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60" r:id="rId1"/>
    <p:sldLayoutId id="2147484161" r:id="rId2"/>
    <p:sldLayoutId id="2147484162" r:id="rId3"/>
    <p:sldLayoutId id="2147484163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  <p:sldLayoutId id="2147484171" r:id="rId12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http://upload.wikimedia.org/wikipedia/commons/9/90/CATIA_Rendering.jp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0DBA6-77AE-4FB3-8FBB-5E8B2290463B}" type="datetime5">
              <a:rPr lang="en-US"/>
              <a:pPr/>
              <a:t>11-Feb-14</a:t>
            </a:fld>
            <a:endParaRPr lang="ru-RU"/>
          </a:p>
        </p:txBody>
      </p:sp>
      <p:sp>
        <p:nvSpPr>
          <p:cNvPr id="7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Software Engineering</a:t>
            </a:r>
          </a:p>
        </p:txBody>
      </p:sp>
      <p:sp>
        <p:nvSpPr>
          <p:cNvPr id="8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239F1-B195-4DC8-B2A3-1F50224536EB}" type="slidenum">
              <a:rPr lang="ru-RU"/>
              <a:pPr/>
              <a:t>1</a:t>
            </a:fld>
            <a:endParaRPr lang="ru-RU" dirty="0"/>
          </a:p>
        </p:txBody>
      </p:sp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2257425" y="2063750"/>
            <a:ext cx="45577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ru-RU" sz="2400" b="1"/>
              <a:t>Вычислительная геометрия </a:t>
            </a:r>
          </a:p>
          <a:p>
            <a:pPr algn="ctr"/>
            <a:r>
              <a:rPr lang="en-US" sz="2400" b="1"/>
              <a:t>(Computational Geometry)</a:t>
            </a:r>
            <a:endParaRPr lang="ru-RU" sz="2400" b="1"/>
          </a:p>
        </p:txBody>
      </p:sp>
      <p:sp>
        <p:nvSpPr>
          <p:cNvPr id="78857" name="Rectangle 9"/>
          <p:cNvSpPr>
            <a:spLocks noChangeArrowheads="1"/>
          </p:cNvSpPr>
          <p:nvPr/>
        </p:nvSpPr>
        <p:spPr bwMode="auto">
          <a:xfrm>
            <a:off x="1908175" y="4796116"/>
            <a:ext cx="628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ru-RU" dirty="0" err="1"/>
              <a:t>д</a:t>
            </a:r>
            <a:r>
              <a:rPr lang="ru-RU" dirty="0" err="1" smtClean="0"/>
              <a:t>.ф.-м.н.,проф</a:t>
            </a:r>
            <a:r>
              <a:rPr lang="ru-RU" dirty="0" smtClean="0"/>
              <a:t>. Воронова Л.И. </a:t>
            </a:r>
            <a:r>
              <a:rPr lang="ru-RU" dirty="0"/>
              <a:t>(</a:t>
            </a:r>
            <a:r>
              <a:rPr lang="ru-RU" dirty="0" err="1"/>
              <a:t>email</a:t>
            </a:r>
            <a:r>
              <a:rPr lang="ru-RU" dirty="0"/>
              <a:t>: </a:t>
            </a:r>
            <a:r>
              <a:rPr lang="en-US" dirty="0" err="1" smtClean="0"/>
              <a:t>lvoronova</a:t>
            </a:r>
            <a:r>
              <a:rPr lang="ru-RU" dirty="0" smtClean="0"/>
              <a:t>@</a:t>
            </a:r>
            <a:r>
              <a:rPr lang="ru-RU" dirty="0" err="1" smtClean="0"/>
              <a:t>hse.ru</a:t>
            </a:r>
            <a:r>
              <a:rPr lang="ru-RU" dirty="0"/>
              <a:t>) </a:t>
            </a:r>
          </a:p>
        </p:txBody>
      </p:sp>
      <p:sp>
        <p:nvSpPr>
          <p:cNvPr id="78858" name="Rectangle 10"/>
          <p:cNvSpPr>
            <a:spLocks noChangeArrowheads="1"/>
          </p:cNvSpPr>
          <p:nvPr/>
        </p:nvSpPr>
        <p:spPr bwMode="auto">
          <a:xfrm>
            <a:off x="2426634" y="3425895"/>
            <a:ext cx="408118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ru-RU" sz="2000" b="1" dirty="0"/>
              <a:t>Лекция </a:t>
            </a:r>
            <a:r>
              <a:rPr lang="ru-RU" sz="2000" b="1" dirty="0" smtClean="0"/>
              <a:t>5. </a:t>
            </a:r>
            <a:endParaRPr lang="en-US" sz="2000" b="1" dirty="0"/>
          </a:p>
          <a:p>
            <a:pPr algn="ctr"/>
            <a:r>
              <a:rPr lang="ru-RU" sz="2000" b="1" dirty="0"/>
              <a:t>Пересечение сегментов </a:t>
            </a:r>
            <a:r>
              <a:rPr lang="ru-RU" sz="2000" b="1" dirty="0" smtClean="0"/>
              <a:t>линий</a:t>
            </a:r>
            <a:endParaRPr lang="ru-RU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88224" y="6381750"/>
            <a:ext cx="2133600" cy="476250"/>
          </a:xfrm>
        </p:spPr>
        <p:txBody>
          <a:bodyPr/>
          <a:lstStyle/>
          <a:p>
            <a:fld id="{D790D23B-303F-48B3-BD82-9DC51FB546C4}" type="slidenum">
              <a:rPr lang="ru-RU"/>
              <a:pPr/>
              <a:t>10</a:t>
            </a:fld>
            <a:endParaRPr lang="ru-RU"/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48" y="1844824"/>
            <a:ext cx="8429652" cy="2155680"/>
          </a:xfrm>
        </p:spPr>
        <p:txBody>
          <a:bodyPr/>
          <a:lstStyle/>
          <a:p>
            <a:pPr marL="0">
              <a:spcBef>
                <a:spcPts val="600"/>
              </a:spcBef>
              <a:buNone/>
            </a:pPr>
            <a:endParaRPr lang="en-US" sz="1800" b="1" i="1" dirty="0" smtClean="0">
              <a:solidFill>
                <a:srgbClr val="C00000"/>
              </a:solidFill>
            </a:endParaRPr>
          </a:p>
          <a:p>
            <a:pPr marL="0">
              <a:spcBef>
                <a:spcPts val="600"/>
              </a:spcBef>
              <a:buNone/>
            </a:pPr>
            <a:endParaRPr lang="en-US" sz="1800" dirty="0" smtClean="0"/>
          </a:p>
          <a:p>
            <a:pPr marL="0">
              <a:spcBef>
                <a:spcPts val="600"/>
              </a:spcBef>
              <a:buNone/>
            </a:pPr>
            <a:r>
              <a:rPr lang="ru-RU" sz="1800" dirty="0" smtClean="0"/>
              <a:t> </a:t>
            </a:r>
            <a:endParaRPr lang="ru-RU" sz="18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51520" y="3500437"/>
            <a:ext cx="8713093" cy="262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571612"/>
            <a:ext cx="219710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Прямоугольник 11"/>
          <p:cNvSpPr/>
          <p:nvPr/>
        </p:nvSpPr>
        <p:spPr>
          <a:xfrm>
            <a:off x="2643174" y="1714488"/>
            <a:ext cx="62865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Моменты, когда линия обзора достигает конечной точки, являются единственными моментами, когда алгоритм фактически что-то делает: он модифицирует состояние линии обзора и производит некоторые проверки </a:t>
            </a:r>
            <a:r>
              <a:rPr lang="ru-RU" dirty="0" smtClean="0"/>
              <a:t>пересечений.</a:t>
            </a:r>
          </a:p>
          <a:p>
            <a:r>
              <a:rPr lang="ru-RU" dirty="0" smtClean="0"/>
              <a:t>НО! еще </a:t>
            </a:r>
            <a:r>
              <a:rPr lang="ru-RU" dirty="0" smtClean="0"/>
              <a:t>могут быть ситуации, где мы проверяем квадратичное количество пар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57158" y="3718679"/>
            <a:ext cx="83582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Упорядочим </a:t>
            </a:r>
            <a:r>
              <a:rPr lang="ru-RU" dirty="0" smtClean="0"/>
              <a:t>сегменты слева направо, </a:t>
            </a:r>
            <a:r>
              <a:rPr lang="ru-RU" dirty="0" smtClean="0"/>
              <a:t>при пересечении </a:t>
            </a:r>
            <a:r>
              <a:rPr lang="en-US" dirty="0" smtClean="0"/>
              <a:t>L </a:t>
            </a:r>
          </a:p>
          <a:p>
            <a:r>
              <a:rPr lang="en-US" dirty="0" smtClean="0"/>
              <a:t>(</a:t>
            </a:r>
            <a:r>
              <a:rPr lang="ru-RU" dirty="0" smtClean="0"/>
              <a:t>задействуем </a:t>
            </a:r>
            <a:r>
              <a:rPr lang="ru-RU" dirty="0" smtClean="0"/>
              <a:t>идею близости в горизонтальном </a:t>
            </a:r>
            <a:r>
              <a:rPr lang="ru-RU" dirty="0" smtClean="0"/>
              <a:t>направлении). Проверяем только </a:t>
            </a:r>
            <a:r>
              <a:rPr lang="ru-RU" b="1" i="1" dirty="0" smtClean="0"/>
              <a:t>смежные</a:t>
            </a:r>
            <a:r>
              <a:rPr lang="ru-RU" dirty="0" smtClean="0"/>
              <a:t> </a:t>
            </a:r>
            <a:r>
              <a:rPr lang="ru-RU" dirty="0" smtClean="0"/>
              <a:t>при </a:t>
            </a:r>
            <a:r>
              <a:rPr lang="ru-RU" dirty="0" err="1" smtClean="0"/>
              <a:t>горизонт.упорядочивании</a:t>
            </a:r>
            <a:r>
              <a:rPr lang="ru-RU" dirty="0" smtClean="0"/>
              <a:t> сегменты.</a:t>
            </a:r>
          </a:p>
          <a:p>
            <a:r>
              <a:rPr lang="ru-RU" dirty="0" smtClean="0"/>
              <a:t>Состояние </a:t>
            </a:r>
            <a:r>
              <a:rPr lang="ru-RU" dirty="0" smtClean="0"/>
              <a:t>теперь соответствует </a:t>
            </a:r>
            <a:r>
              <a:rPr lang="ru-RU" b="1" i="1" dirty="0" smtClean="0"/>
              <a:t>упорядоченной</a:t>
            </a:r>
            <a:r>
              <a:rPr lang="ru-RU" dirty="0" smtClean="0"/>
              <a:t> последовательности </a:t>
            </a:r>
            <a:r>
              <a:rPr lang="ru-RU" dirty="0" smtClean="0"/>
              <a:t>сегментов</a:t>
            </a:r>
            <a:r>
              <a:rPr lang="en-US" dirty="0" smtClean="0"/>
              <a:t> </a:t>
            </a:r>
            <a:r>
              <a:rPr lang="ru-RU" dirty="0" smtClean="0"/>
              <a:t>пересекающих </a:t>
            </a:r>
            <a:r>
              <a:rPr lang="en-US" dirty="0" smtClean="0"/>
              <a:t>L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 smtClean="0"/>
              <a:t>Новое состояние </a:t>
            </a:r>
            <a:r>
              <a:rPr lang="ru-RU" dirty="0" smtClean="0"/>
              <a:t>меняется и на </a:t>
            </a:r>
            <a:r>
              <a:rPr lang="ru-RU" dirty="0" smtClean="0"/>
              <a:t>концах </a:t>
            </a:r>
            <a:r>
              <a:rPr lang="ru-RU" dirty="0" smtClean="0"/>
              <a:t>сегментов </a:t>
            </a:r>
            <a:r>
              <a:rPr lang="ru-RU" b="1" dirty="0" smtClean="0"/>
              <a:t>И</a:t>
            </a:r>
            <a:r>
              <a:rPr lang="ru-RU" dirty="0" smtClean="0"/>
              <a:t> </a:t>
            </a:r>
            <a:r>
              <a:rPr lang="ru-RU" i="1" dirty="0" smtClean="0"/>
              <a:t>в </a:t>
            </a:r>
            <a:r>
              <a:rPr lang="ru-RU" i="1" dirty="0" smtClean="0"/>
              <a:t>точках пересечений</a:t>
            </a:r>
            <a:r>
              <a:rPr lang="ru-RU" dirty="0" smtClean="0"/>
              <a:t>, где меняется порядок пересекающихся сегментов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 smtClean="0"/>
              <a:t>Когда это происходит, </a:t>
            </a:r>
            <a:r>
              <a:rPr lang="ru-RU" dirty="0" smtClean="0"/>
              <a:t>нужно проверить </a:t>
            </a:r>
            <a:r>
              <a:rPr lang="ru-RU" dirty="0" smtClean="0"/>
              <a:t>два сегмента, которые меняют свою позицию относительно своих новых соседей</a:t>
            </a:r>
            <a:r>
              <a:rPr lang="ru-RU" dirty="0" smtClean="0"/>
              <a:t>.</a:t>
            </a:r>
          </a:p>
          <a:p>
            <a:r>
              <a:rPr lang="ru-RU" dirty="0" smtClean="0"/>
              <a:t>Это </a:t>
            </a:r>
            <a:r>
              <a:rPr lang="ru-RU" dirty="0" smtClean="0"/>
              <a:t>– новый тип точки события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9E43-F632-4F56-ACC4-2EC414857648}" type="datetime5">
              <a:rPr lang="en-US"/>
              <a:pPr/>
              <a:t>11-Feb-14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Software Engineering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97B4-5E10-45F6-B606-30E5AA822F90}" type="slidenum">
              <a:rPr lang="ru-RU"/>
              <a:pPr/>
              <a:t>11</a:t>
            </a:fld>
            <a:endParaRPr lang="ru-RU"/>
          </a:p>
        </p:txBody>
      </p:sp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557338"/>
            <a:ext cx="8229600" cy="346075"/>
          </a:xfrm>
        </p:spPr>
        <p:txBody>
          <a:bodyPr/>
          <a:lstStyle/>
          <a:p>
            <a:r>
              <a:rPr lang="ru-RU" sz="2400" b="1"/>
              <a:t>Метод решения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060575"/>
            <a:ext cx="8713093" cy="4065588"/>
          </a:xfrm>
        </p:spPr>
        <p:txBody>
          <a:bodyPr/>
          <a:lstStyle/>
          <a:p>
            <a:r>
              <a:rPr lang="ru-RU" sz="2000" dirty="0" smtClean="0"/>
              <a:t>метод«выметания</a:t>
            </a:r>
            <a:r>
              <a:rPr lang="ru-RU" sz="2000" dirty="0"/>
              <a:t>» </a:t>
            </a:r>
            <a:r>
              <a:rPr lang="en-US" sz="2000" dirty="0"/>
              <a:t>(sweeping)</a:t>
            </a:r>
            <a:r>
              <a:rPr lang="ru-RU" sz="2000" dirty="0"/>
              <a:t>, </a:t>
            </a:r>
            <a:r>
              <a:rPr lang="ru-RU" sz="2000" dirty="0" smtClean="0"/>
              <a:t>часто </a:t>
            </a:r>
            <a:r>
              <a:rPr lang="ru-RU" sz="2000" dirty="0"/>
              <a:t>используется в алгоритмах </a:t>
            </a:r>
            <a:r>
              <a:rPr lang="ru-RU" sz="2000" dirty="0" smtClean="0"/>
              <a:t>ВГ </a:t>
            </a:r>
            <a:r>
              <a:rPr lang="en-US" sz="2000" dirty="0" smtClean="0"/>
              <a:t>(</a:t>
            </a:r>
            <a:r>
              <a:rPr lang="ru-RU" sz="2000" dirty="0"/>
              <a:t>и для решения других задач</a:t>
            </a:r>
            <a:r>
              <a:rPr lang="en-US" sz="2000" dirty="0"/>
              <a:t>)</a:t>
            </a:r>
            <a:endParaRPr lang="ru-RU" sz="2000" dirty="0"/>
          </a:p>
          <a:p>
            <a:r>
              <a:rPr lang="ru-RU" sz="2000" dirty="0" smtClean="0"/>
              <a:t>В </a:t>
            </a:r>
            <a:r>
              <a:rPr lang="ru-RU" sz="2000" dirty="0"/>
              <a:t>методе «выметания» по заданному множеству геометрических объектов проводится воображаемая </a:t>
            </a:r>
            <a:r>
              <a:rPr lang="ru-RU" sz="2000" dirty="0" smtClean="0"/>
              <a:t>вертикальная(или горизонтальная) </a:t>
            </a:r>
            <a:r>
              <a:rPr lang="ru-RU" sz="2000" b="1" i="1" dirty="0"/>
              <a:t>выметающая линия</a:t>
            </a:r>
            <a:r>
              <a:rPr lang="ru-RU" sz="2000" dirty="0"/>
              <a:t> (</a:t>
            </a:r>
            <a:r>
              <a:rPr lang="en-US" sz="2000" i="1" dirty="0"/>
              <a:t>sweeping line</a:t>
            </a:r>
            <a:r>
              <a:rPr lang="ru-RU" sz="2000" dirty="0"/>
              <a:t>), которая</a:t>
            </a:r>
            <a:r>
              <a:rPr lang="en-US" sz="2000" dirty="0"/>
              <a:t> </a:t>
            </a:r>
            <a:r>
              <a:rPr lang="ru-RU" sz="2000" dirty="0"/>
              <a:t>движется слева </a:t>
            </a:r>
            <a:r>
              <a:rPr lang="ru-RU" sz="2000" dirty="0" smtClean="0"/>
              <a:t>направо(сверху вниз)</a:t>
            </a:r>
          </a:p>
          <a:p>
            <a:r>
              <a:rPr lang="ru-RU" sz="2000" i="1" dirty="0" smtClean="0"/>
              <a:t>чувствителен к выходным данным</a:t>
            </a:r>
            <a:r>
              <a:rPr lang="ru-RU" sz="2000" dirty="0" smtClean="0"/>
              <a:t>: время выполнения такого алгоритма зависит от размера выходной информации(</a:t>
            </a:r>
            <a:r>
              <a:rPr lang="ru-RU" sz="2000" i="1" dirty="0" smtClean="0"/>
              <a:t>от пересечений</a:t>
            </a:r>
            <a:r>
              <a:rPr lang="ru-RU" sz="2000" dirty="0" smtClean="0"/>
              <a:t>)</a:t>
            </a:r>
          </a:p>
          <a:p>
            <a:r>
              <a:rPr lang="en-US" sz="2000" i="1" dirty="0" smtClean="0"/>
              <a:t>L</a:t>
            </a:r>
            <a:r>
              <a:rPr lang="en-US" sz="2000" dirty="0" smtClean="0"/>
              <a:t> </a:t>
            </a:r>
            <a:r>
              <a:rPr lang="ru-RU" sz="2000" dirty="0" smtClean="0"/>
              <a:t>– </a:t>
            </a:r>
            <a:r>
              <a:rPr lang="ru-RU" sz="2000" i="1" dirty="0" smtClean="0"/>
              <a:t>линия обзора</a:t>
            </a:r>
            <a:r>
              <a:rPr lang="ru-RU" sz="2000" dirty="0" smtClean="0"/>
              <a:t>. </a:t>
            </a:r>
            <a:r>
              <a:rPr lang="ru-RU" sz="2000" i="1" dirty="0" smtClean="0"/>
              <a:t>Состояние</a:t>
            </a:r>
            <a:r>
              <a:rPr lang="ru-RU" sz="2000" dirty="0" smtClean="0"/>
              <a:t> </a:t>
            </a:r>
            <a:r>
              <a:rPr lang="en-US" sz="2000" i="1" dirty="0" smtClean="0"/>
              <a:t>L</a:t>
            </a:r>
            <a:r>
              <a:rPr lang="ru-RU" sz="2000" dirty="0" smtClean="0"/>
              <a:t>– это множество сегментов, которые она пересекает. Это состояния изменяется, когда линия обзора движется вниз, в </a:t>
            </a:r>
            <a:r>
              <a:rPr lang="ru-RU" sz="2000" i="1" dirty="0" smtClean="0"/>
              <a:t> точках событий (</a:t>
            </a:r>
            <a:r>
              <a:rPr lang="ru-RU" sz="2000" dirty="0" smtClean="0"/>
              <a:t>конечные точки сегментов).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9E43-F632-4F56-ACC4-2EC414857648}" type="datetime5">
              <a:rPr lang="en-US"/>
              <a:pPr/>
              <a:t>12-Feb-14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Software Engineering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97B4-5E10-45F6-B606-30E5AA822F90}" type="slidenum">
              <a:rPr lang="ru-RU"/>
              <a:pPr/>
              <a:t>12</a:t>
            </a:fld>
            <a:endParaRPr lang="ru-RU"/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1736" y="1571612"/>
            <a:ext cx="6392877" cy="4554551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 smtClean="0"/>
              <a:t>Когда </a:t>
            </a:r>
            <a:r>
              <a:rPr lang="ru-RU" sz="1800" dirty="0" err="1" smtClean="0"/>
              <a:t>тчк.соб-я</a:t>
            </a:r>
            <a:r>
              <a:rPr lang="ru-RU" sz="1800" dirty="0" smtClean="0"/>
              <a:t> </a:t>
            </a:r>
            <a:r>
              <a:rPr lang="ru-RU" sz="1800" dirty="0" err="1" smtClean="0"/>
              <a:t>я</a:t>
            </a:r>
            <a:r>
              <a:rPr lang="ru-RU" sz="1800" dirty="0" err="1" smtClean="0"/>
              <a:t>вл</a:t>
            </a:r>
            <a:r>
              <a:rPr lang="ru-RU" sz="1800" dirty="0" smtClean="0"/>
              <a:t>. </a:t>
            </a:r>
            <a:r>
              <a:rPr lang="ru-RU" sz="1800" dirty="0" smtClean="0"/>
              <a:t>верхним концом </a:t>
            </a:r>
            <a:r>
              <a:rPr lang="en-US" sz="1800" dirty="0" smtClean="0"/>
              <a:t>s</a:t>
            </a:r>
            <a:r>
              <a:rPr lang="ru-RU" sz="1800" dirty="0" smtClean="0"/>
              <a:t>, </a:t>
            </a:r>
            <a:r>
              <a:rPr lang="ru-RU" sz="1800" dirty="0" smtClean="0"/>
              <a:t>имеется новый </a:t>
            </a:r>
            <a:r>
              <a:rPr lang="en-US" sz="1800" dirty="0" smtClean="0"/>
              <a:t>s</a:t>
            </a:r>
            <a:r>
              <a:rPr lang="ru-RU" sz="1800" dirty="0" smtClean="0"/>
              <a:t>, </a:t>
            </a:r>
            <a:r>
              <a:rPr lang="ru-RU" sz="1800" dirty="0" smtClean="0"/>
              <a:t>который пересекает </a:t>
            </a:r>
            <a:r>
              <a:rPr lang="en-US" sz="1800" dirty="0" smtClean="0"/>
              <a:t>L</a:t>
            </a:r>
            <a:r>
              <a:rPr lang="ru-RU" sz="1800" dirty="0" smtClean="0"/>
              <a:t>. </a:t>
            </a:r>
            <a:r>
              <a:rPr lang="ru-RU" sz="1800" dirty="0" smtClean="0"/>
              <a:t>Этот </a:t>
            </a:r>
            <a:r>
              <a:rPr lang="en-US" sz="1800" dirty="0" smtClean="0"/>
              <a:t>s  </a:t>
            </a:r>
            <a:r>
              <a:rPr lang="ru-RU" sz="1800" dirty="0" err="1" smtClean="0"/>
              <a:t>д</a:t>
            </a:r>
            <a:r>
              <a:rPr lang="en-US" sz="1800" dirty="0" smtClean="0"/>
              <a:t>.</a:t>
            </a:r>
            <a:r>
              <a:rPr lang="ru-RU" sz="1800" dirty="0" smtClean="0"/>
              <a:t>быть </a:t>
            </a:r>
            <a:r>
              <a:rPr lang="ru-RU" sz="1800" dirty="0" smtClean="0"/>
              <a:t>проверен на пересечение с двумя соседями вдоль </a:t>
            </a:r>
            <a:r>
              <a:rPr lang="en-US" sz="1800" dirty="0" smtClean="0"/>
              <a:t>L</a:t>
            </a:r>
            <a:r>
              <a:rPr lang="ru-RU" sz="1800" dirty="0" smtClean="0"/>
              <a:t>. </a:t>
            </a:r>
            <a:r>
              <a:rPr lang="ru-RU" sz="1800" dirty="0" smtClean="0"/>
              <a:t>Важными являются только точки пересечения ниже </a:t>
            </a:r>
            <a:r>
              <a:rPr lang="en-US" sz="1800" dirty="0" smtClean="0"/>
              <a:t>L</a:t>
            </a:r>
            <a:r>
              <a:rPr lang="ru-RU" sz="1800" dirty="0" smtClean="0"/>
              <a:t>; </a:t>
            </a:r>
            <a:r>
              <a:rPr lang="ru-RU" sz="1800" dirty="0" smtClean="0"/>
              <a:t>те, что выше, уже были проверены и </a:t>
            </a:r>
            <a:r>
              <a:rPr lang="ru-RU" sz="1800" dirty="0" smtClean="0"/>
              <a:t>определены</a:t>
            </a:r>
            <a:r>
              <a:rPr lang="en-US" sz="1800" dirty="0" smtClean="0"/>
              <a:t>. 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Когда </a:t>
            </a:r>
            <a:r>
              <a:rPr lang="ru-RU" sz="1800" dirty="0" err="1" smtClean="0"/>
              <a:t>т.соб-я</a:t>
            </a:r>
            <a:r>
              <a:rPr lang="ru-RU" sz="1800" dirty="0" smtClean="0"/>
              <a:t> </a:t>
            </a:r>
            <a:r>
              <a:rPr lang="ru-RU" sz="1800" dirty="0" err="1" smtClean="0"/>
              <a:t>явл.пересечением</a:t>
            </a:r>
            <a:r>
              <a:rPr lang="ru-RU" sz="1800" dirty="0" smtClean="0"/>
              <a:t>, два пересекающихся </a:t>
            </a:r>
            <a:r>
              <a:rPr lang="en-US" sz="1800" dirty="0" smtClean="0"/>
              <a:t>s</a:t>
            </a:r>
            <a:r>
              <a:rPr lang="ru-RU" sz="1800" dirty="0" smtClean="0"/>
              <a:t> </a:t>
            </a:r>
            <a:r>
              <a:rPr lang="ru-RU" sz="1800" dirty="0" smtClean="0"/>
              <a:t>изменяют </a:t>
            </a:r>
            <a:r>
              <a:rPr lang="ru-RU" sz="1800" dirty="0" smtClean="0"/>
              <a:t>свой порядок. Каждый из них получает (самое большее) одного нового соседа, относительно которого он проверяется на пересечение. </a:t>
            </a:r>
            <a:r>
              <a:rPr lang="ru-RU" sz="1800" dirty="0" smtClean="0"/>
              <a:t>(Интересны пересечения</a:t>
            </a:r>
            <a:r>
              <a:rPr lang="ru-RU" sz="1800" dirty="0" smtClean="0"/>
              <a:t>, </a:t>
            </a:r>
            <a:r>
              <a:rPr lang="ru-RU" sz="1800" dirty="0" smtClean="0"/>
              <a:t>только </a:t>
            </a:r>
            <a:r>
              <a:rPr lang="ru-RU" sz="1800" dirty="0" smtClean="0"/>
              <a:t>ниже линии </a:t>
            </a:r>
            <a:r>
              <a:rPr lang="ru-RU" sz="1800" dirty="0" smtClean="0"/>
              <a:t>обзора).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Когда </a:t>
            </a:r>
            <a:r>
              <a:rPr lang="ru-RU" sz="1800" dirty="0" smtClean="0"/>
              <a:t>точка события является нижней точкой сегмента, его два соседа становятся смежными и должны проверяться на пересечение</a:t>
            </a:r>
            <a:endParaRPr lang="en-US" sz="1800" dirty="0" smtClean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1500174"/>
            <a:ext cx="2257425" cy="189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3500438"/>
            <a:ext cx="2411412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282" y="4929198"/>
            <a:ext cx="24352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3A12-33CF-4928-A101-AA270BDF3760}" type="datetime5">
              <a:rPr lang="en-US"/>
              <a:pPr/>
              <a:t>12-Feb-14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/>
              <a:t>Software</a:t>
            </a:r>
            <a:r>
              <a:rPr lang="ru-RU" dirty="0"/>
              <a:t> </a:t>
            </a:r>
            <a:r>
              <a:rPr lang="ru-RU" dirty="0" err="1"/>
              <a:t>Engineering</a:t>
            </a:r>
            <a:endParaRPr lang="ru-RU" dirty="0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27AB-04BC-42F6-A4B2-923669DFFB4B}" type="slidenum">
              <a:rPr lang="ru-RU"/>
              <a:pPr/>
              <a:t>13</a:t>
            </a:fld>
            <a:endParaRPr lang="ru-RU" dirty="0"/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484313"/>
            <a:ext cx="9001156" cy="464185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1800" b="1" i="1" dirty="0"/>
              <a:t>Выметание</a:t>
            </a:r>
            <a:r>
              <a:rPr lang="ru-RU" sz="1800" dirty="0"/>
              <a:t> – это способ упорядочения </a:t>
            </a:r>
            <a:r>
              <a:rPr lang="ru-RU" sz="1800" dirty="0" err="1" smtClean="0"/>
              <a:t>геом</a:t>
            </a:r>
            <a:r>
              <a:rPr lang="en-US" sz="1800" dirty="0" smtClean="0"/>
              <a:t>.</a:t>
            </a:r>
            <a:r>
              <a:rPr lang="ru-RU" sz="1800" dirty="0" smtClean="0"/>
              <a:t>объектов </a:t>
            </a:r>
            <a:r>
              <a:rPr lang="ru-RU" sz="1800" dirty="0"/>
              <a:t>путем размещения их параметров в динамической структуре данных, </a:t>
            </a:r>
            <a:r>
              <a:rPr lang="ru-RU" sz="1800" dirty="0" smtClean="0"/>
              <a:t>для использования  взаимоотношений </a:t>
            </a:r>
            <a:r>
              <a:rPr lang="ru-RU" sz="1800" dirty="0"/>
              <a:t>между этими </a:t>
            </a:r>
            <a:r>
              <a:rPr lang="ru-RU" sz="1800" dirty="0" smtClean="0"/>
              <a:t>объектами</a:t>
            </a:r>
          </a:p>
          <a:p>
            <a:pPr>
              <a:lnSpc>
                <a:spcPct val="90000"/>
              </a:lnSpc>
              <a:buNone/>
            </a:pPr>
            <a:r>
              <a:rPr lang="ru-RU" sz="1800" b="1" dirty="0" smtClean="0"/>
              <a:t>Опишем структуры данных, которые использует алгоритм</a:t>
            </a:r>
          </a:p>
          <a:p>
            <a:pPr>
              <a:lnSpc>
                <a:spcPct val="90000"/>
              </a:lnSpc>
              <a:buNone/>
            </a:pPr>
            <a:r>
              <a:rPr lang="ru-RU" sz="1800" b="1" dirty="0" smtClean="0">
                <a:solidFill>
                  <a:srgbClr val="C00000"/>
                </a:solidFill>
              </a:rPr>
              <a:t>1.   </a:t>
            </a:r>
            <a:r>
              <a:rPr lang="ru-RU" sz="1800" b="1" i="1" dirty="0" smtClean="0">
                <a:solidFill>
                  <a:srgbClr val="C00000"/>
                </a:solidFill>
              </a:rPr>
              <a:t>очередь событий </a:t>
            </a:r>
            <a:r>
              <a:rPr lang="en-US" sz="1800" b="1" dirty="0" smtClean="0"/>
              <a:t>Q</a:t>
            </a:r>
            <a:r>
              <a:rPr lang="ru-RU" sz="1800" b="1" dirty="0" smtClean="0">
                <a:solidFill>
                  <a:srgbClr val="C00000"/>
                </a:solidFill>
              </a:rPr>
              <a:t> </a:t>
            </a:r>
            <a:r>
              <a:rPr lang="ru-RU" sz="1800" b="1" i="1" dirty="0" smtClean="0">
                <a:solidFill>
                  <a:srgbClr val="C00000"/>
                </a:solidFill>
              </a:rPr>
              <a:t> </a:t>
            </a:r>
            <a:endParaRPr lang="ru-RU" sz="1600" dirty="0" smtClean="0"/>
          </a:p>
          <a:p>
            <a:pPr>
              <a:lnSpc>
                <a:spcPct val="90000"/>
              </a:lnSpc>
            </a:pPr>
            <a:r>
              <a:rPr lang="ru-RU" sz="1800" dirty="0" smtClean="0"/>
              <a:t>Определим порядок </a:t>
            </a:r>
            <a:r>
              <a:rPr lang="en-US" sz="1800" dirty="0" smtClean="0"/>
              <a:t>   </a:t>
            </a:r>
            <a:r>
              <a:rPr lang="ru-RU" sz="1800" dirty="0" smtClean="0"/>
              <a:t> </a:t>
            </a:r>
            <a:r>
              <a:rPr lang="en-US" sz="1800" dirty="0" smtClean="0"/>
              <a:t>  </a:t>
            </a:r>
            <a:r>
              <a:rPr lang="ru-RU" sz="1800" dirty="0" smtClean="0"/>
              <a:t>для </a:t>
            </a:r>
            <a:r>
              <a:rPr lang="ru-RU" sz="1800" dirty="0" smtClean="0"/>
              <a:t>точек событий</a:t>
            </a:r>
            <a:r>
              <a:rPr lang="en-US" sz="1800" dirty="0" smtClean="0"/>
              <a:t>  </a:t>
            </a:r>
            <a:r>
              <a:rPr lang="en-US" sz="1800" i="1" dirty="0" smtClean="0"/>
              <a:t>p</a:t>
            </a:r>
            <a:r>
              <a:rPr lang="ru-RU" sz="1800" i="1" dirty="0" smtClean="0"/>
              <a:t> и </a:t>
            </a:r>
            <a:r>
              <a:rPr lang="en-US" sz="1800" i="1" dirty="0" smtClean="0"/>
              <a:t>q</a:t>
            </a:r>
            <a:r>
              <a:rPr lang="ru-RU" sz="1800" i="1" dirty="0" smtClean="0"/>
              <a:t>, в соотв.с </a:t>
            </a:r>
            <a:r>
              <a:rPr lang="ru-RU" sz="1800" i="1" dirty="0" smtClean="0"/>
              <a:t>которым они обслуживаются: </a:t>
            </a:r>
            <a:r>
              <a:rPr lang="en-US" sz="1800" i="1" dirty="0" smtClean="0"/>
              <a:t>p &lt; q </a:t>
            </a:r>
            <a:r>
              <a:rPr lang="ru-RU" sz="1800" dirty="0" err="1" smtClean="0"/>
              <a:t>тттк</a:t>
            </a:r>
            <a:r>
              <a:rPr lang="ru-RU" sz="1800" dirty="0" smtClean="0"/>
              <a:t>, </a:t>
            </a:r>
            <a:r>
              <a:rPr lang="ru-RU" sz="1800" dirty="0" smtClean="0"/>
              <a:t>(</a:t>
            </a:r>
            <a:r>
              <a:rPr lang="en-US" sz="1800" i="1" dirty="0" err="1" smtClean="0"/>
              <a:t>py</a:t>
            </a:r>
            <a:r>
              <a:rPr lang="ru-RU" sz="1800" i="1" dirty="0" smtClean="0"/>
              <a:t> &gt; </a:t>
            </a:r>
            <a:r>
              <a:rPr lang="en-US" sz="1800" i="1" dirty="0" err="1" smtClean="0"/>
              <a:t>qy</a:t>
            </a:r>
            <a:r>
              <a:rPr lang="ru-RU" sz="1800" dirty="0" smtClean="0"/>
              <a:t>, или </a:t>
            </a:r>
            <a:r>
              <a:rPr lang="en-US" sz="1800" i="1" dirty="0" err="1" smtClean="0"/>
              <a:t>py</a:t>
            </a:r>
            <a:r>
              <a:rPr lang="ru-RU" sz="1800" i="1" dirty="0" smtClean="0"/>
              <a:t> = </a:t>
            </a:r>
            <a:r>
              <a:rPr lang="en-US" sz="1800" i="1" dirty="0" err="1" smtClean="0"/>
              <a:t>q</a:t>
            </a:r>
            <a:r>
              <a:rPr lang="en-US" sz="1800" dirty="0" err="1" smtClean="0"/>
              <a:t>y</a:t>
            </a:r>
            <a:r>
              <a:rPr lang="en-US" sz="1800" dirty="0" smtClean="0"/>
              <a:t> </a:t>
            </a:r>
            <a:r>
              <a:rPr lang="ru-RU" sz="1800" i="1" dirty="0" smtClean="0"/>
              <a:t>и </a:t>
            </a:r>
            <a:r>
              <a:rPr lang="en-US" sz="1800" i="1" dirty="0" err="1" smtClean="0"/>
              <a:t>px</a:t>
            </a:r>
            <a:r>
              <a:rPr lang="ru-RU" sz="1800" i="1" dirty="0" smtClean="0"/>
              <a:t> &lt; </a:t>
            </a:r>
            <a:r>
              <a:rPr lang="en-US" sz="1800" i="1" dirty="0" smtClean="0"/>
              <a:t>q</a:t>
            </a:r>
            <a:r>
              <a:rPr lang="ru-RU" sz="1800" dirty="0" smtClean="0"/>
              <a:t>)</a:t>
            </a: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ru-RU" sz="1800" dirty="0" smtClean="0"/>
              <a:t>Храним т.событий </a:t>
            </a:r>
            <a:r>
              <a:rPr lang="ru-RU" sz="1800" i="1" dirty="0" smtClean="0"/>
              <a:t>в сбалансированном дереве бинарного </a:t>
            </a:r>
            <a:r>
              <a:rPr lang="ru-RU" sz="1800" i="1" dirty="0" smtClean="0"/>
              <a:t>поиска </a:t>
            </a:r>
            <a:r>
              <a:rPr lang="en-US" sz="1800" i="1" dirty="0" smtClean="0"/>
              <a:t>T</a:t>
            </a:r>
            <a:r>
              <a:rPr lang="ru-RU" sz="1800" dirty="0" smtClean="0"/>
              <a:t>, </a:t>
            </a:r>
            <a:r>
              <a:rPr lang="ru-RU" sz="1800" dirty="0" smtClean="0"/>
              <a:t>упорядоченном в соответствии </a:t>
            </a:r>
            <a:r>
              <a:rPr lang="ru-RU" sz="1800" dirty="0" smtClean="0"/>
              <a:t>с</a:t>
            </a:r>
            <a:endParaRPr lang="ru-RU" sz="1800" dirty="0" smtClean="0"/>
          </a:p>
          <a:p>
            <a:pPr>
              <a:lnSpc>
                <a:spcPct val="90000"/>
              </a:lnSpc>
            </a:pPr>
            <a:r>
              <a:rPr lang="ru-RU" sz="1800" dirty="0" smtClean="0"/>
              <a:t>Вместе с каждой т.событий </a:t>
            </a:r>
            <a:r>
              <a:rPr lang="en-US" sz="1800" dirty="0" smtClean="0"/>
              <a:t>p </a:t>
            </a:r>
            <a:r>
              <a:rPr lang="ru-RU" sz="1800" dirty="0" smtClean="0"/>
              <a:t>в </a:t>
            </a:r>
            <a:r>
              <a:rPr lang="en-US" sz="1800" b="1" i="1" dirty="0" smtClean="0"/>
              <a:t>Q</a:t>
            </a:r>
            <a:r>
              <a:rPr lang="en-US" sz="1800" dirty="0" smtClean="0"/>
              <a:t> </a:t>
            </a:r>
            <a:r>
              <a:rPr lang="ru-RU" sz="1800" dirty="0" smtClean="0"/>
              <a:t>храним сегменты, начинающиеся в </a:t>
            </a:r>
            <a:r>
              <a:rPr lang="en-US" sz="1800" dirty="0" smtClean="0"/>
              <a:t>p</a:t>
            </a:r>
            <a:r>
              <a:rPr lang="ru-RU" sz="1800" dirty="0" smtClean="0"/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ru-RU" sz="1800" dirty="0" smtClean="0"/>
              <a:t> </a:t>
            </a:r>
            <a:r>
              <a:rPr lang="ru-RU" sz="1800" dirty="0" smtClean="0"/>
              <a:t>                                                                       </a:t>
            </a:r>
            <a:r>
              <a:rPr lang="ru-RU" sz="1800" dirty="0" smtClean="0"/>
              <a:t>( </a:t>
            </a:r>
            <a:r>
              <a:rPr lang="ru-RU" sz="1800" dirty="0" smtClean="0"/>
              <a:t>верхний конец находится в точке </a:t>
            </a:r>
            <a:r>
              <a:rPr lang="en-US" sz="1800" dirty="0" smtClean="0"/>
              <a:t>p</a:t>
            </a:r>
            <a:r>
              <a:rPr lang="ru-RU" sz="1800" dirty="0" smtClean="0"/>
              <a:t>).</a:t>
            </a: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ru-RU" sz="1800" dirty="0" smtClean="0"/>
              <a:t>Обе операции – извлечение события и вставление события – занимают время </a:t>
            </a:r>
            <a:r>
              <a:rPr lang="ru-RU" sz="1800" i="1" dirty="0" smtClean="0"/>
              <a:t>О(</a:t>
            </a:r>
            <a:r>
              <a:rPr lang="en-US" sz="1800" i="1" dirty="0" smtClean="0"/>
              <a:t>log m)</a:t>
            </a:r>
            <a:r>
              <a:rPr lang="ru-RU" sz="1800" dirty="0" smtClean="0"/>
              <a:t>, где </a:t>
            </a:r>
            <a:r>
              <a:rPr lang="en-US" sz="1800" i="1" dirty="0" smtClean="0"/>
              <a:t>m</a:t>
            </a:r>
            <a:r>
              <a:rPr lang="ru-RU" sz="1800" dirty="0" smtClean="0"/>
              <a:t> – это количество событий в </a:t>
            </a:r>
            <a:r>
              <a:rPr lang="en-US" sz="1800" b="1" i="1" dirty="0" smtClean="0"/>
              <a:t>Q</a:t>
            </a:r>
            <a:r>
              <a:rPr lang="ru-RU" sz="1800" dirty="0" smtClean="0"/>
              <a:t>. </a:t>
            </a:r>
            <a:endParaRPr lang="en-US" sz="1800" dirty="0" smtClean="0"/>
          </a:p>
          <a:p>
            <a:pPr>
              <a:lnSpc>
                <a:spcPct val="90000"/>
              </a:lnSpc>
            </a:pPr>
            <a:endParaRPr lang="ru-RU" sz="18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050" y="2928934"/>
            <a:ext cx="28803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3372" y="3714752"/>
            <a:ext cx="28803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91387" y="2143116"/>
            <a:ext cx="1852613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EE98-7943-4373-AF10-CEA369FED686}" type="datetime5">
              <a:rPr lang="en-US"/>
              <a:pPr/>
              <a:t>12-Feb-14</a:t>
            </a:fld>
            <a:endParaRPr lang="ru-RU" dirty="0"/>
          </a:p>
        </p:txBody>
      </p:sp>
      <p:sp>
        <p:nvSpPr>
          <p:cNvPr id="5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Software Engineering</a:t>
            </a:r>
          </a:p>
        </p:txBody>
      </p:sp>
      <p:sp>
        <p:nvSpPr>
          <p:cNvPr id="6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0305-C67B-4A66-BB41-6208C0D700AE}" type="slidenum">
              <a:rPr lang="ru-RU"/>
              <a:pPr/>
              <a:t>14</a:t>
            </a:fld>
            <a:endParaRPr lang="ru-RU"/>
          </a:p>
        </p:txBody>
      </p:sp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285992"/>
            <a:ext cx="8229600" cy="346075"/>
          </a:xfrm>
        </p:spPr>
        <p:txBody>
          <a:bodyPr/>
          <a:lstStyle/>
          <a:p>
            <a:r>
              <a:rPr lang="ru-RU" sz="1800" b="1" i="1" dirty="0" smtClean="0"/>
              <a:t>Сбалансированное </a:t>
            </a:r>
            <a:r>
              <a:rPr lang="ru-RU" sz="1800" b="1" i="1" dirty="0" smtClean="0"/>
              <a:t>дерево бинарного поиска Т</a:t>
            </a:r>
            <a:endParaRPr lang="ru-RU" sz="1800" b="1" i="1" dirty="0"/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786182" y="2632056"/>
            <a:ext cx="5176844" cy="3154398"/>
          </a:xfrm>
        </p:spPr>
        <p:txBody>
          <a:bodyPr/>
          <a:lstStyle/>
          <a:p>
            <a:pPr marL="0" lvl="1" indent="0">
              <a:spcBef>
                <a:spcPts val="0"/>
              </a:spcBef>
              <a:buNone/>
            </a:pPr>
            <a:r>
              <a:rPr lang="ru-RU" sz="1800" dirty="0" smtClean="0"/>
              <a:t>храним сегменты, пересекающие л.обзора, упорядоченными в листьях </a:t>
            </a:r>
            <a:r>
              <a:rPr lang="ru-RU" sz="1800" dirty="0" err="1" smtClean="0"/>
              <a:t>сдбп</a:t>
            </a:r>
            <a:r>
              <a:rPr lang="ru-RU" sz="1800" dirty="0" smtClean="0"/>
              <a:t> </a:t>
            </a:r>
            <a:r>
              <a:rPr lang="ru-RU" sz="1800" b="1" i="1" dirty="0" smtClean="0"/>
              <a:t>Т</a:t>
            </a:r>
          </a:p>
          <a:p>
            <a:pPr marL="0" lvl="1" indent="0">
              <a:spcBef>
                <a:spcPts val="0"/>
              </a:spcBef>
              <a:buNone/>
            </a:pPr>
            <a:endParaRPr lang="ru-RU" sz="1800" dirty="0" smtClean="0"/>
          </a:p>
          <a:p>
            <a:pPr marL="0" lvl="1" indent="0">
              <a:spcBef>
                <a:spcPts val="0"/>
              </a:spcBef>
              <a:buNone/>
            </a:pPr>
            <a:r>
              <a:rPr lang="ru-RU" sz="1800" dirty="0" smtClean="0"/>
              <a:t>Порядок </a:t>
            </a:r>
            <a:r>
              <a:rPr lang="ru-RU" sz="1800" dirty="0" err="1" smtClean="0"/>
              <a:t>слева-направо</a:t>
            </a:r>
            <a:endParaRPr lang="ru-RU" sz="1800" dirty="0" smtClean="0"/>
          </a:p>
          <a:p>
            <a:pPr marL="0" lvl="1" indent="0">
              <a:spcBef>
                <a:spcPts val="0"/>
              </a:spcBef>
              <a:buNone/>
            </a:pPr>
            <a:endParaRPr lang="ru-RU" sz="1800" dirty="0" smtClean="0"/>
          </a:p>
          <a:p>
            <a:pPr marL="0" lvl="1" indent="0">
              <a:spcBef>
                <a:spcPts val="0"/>
              </a:spcBef>
              <a:buNone/>
            </a:pPr>
            <a:r>
              <a:rPr lang="ru-RU" sz="1800" dirty="0" smtClean="0"/>
              <a:t>При </a:t>
            </a:r>
            <a:r>
              <a:rPr lang="ru-RU" sz="1800" dirty="0" smtClean="0"/>
              <a:t>каждом внутреннем узле храним </a:t>
            </a:r>
            <a:r>
              <a:rPr lang="ru-RU" sz="1800" b="1" dirty="0" smtClean="0"/>
              <a:t>сегмент</a:t>
            </a:r>
            <a:r>
              <a:rPr lang="ru-RU" sz="1800" dirty="0" smtClean="0"/>
              <a:t> от самого </a:t>
            </a:r>
            <a:r>
              <a:rPr lang="ru-RU" sz="1800" b="1" i="1" dirty="0" smtClean="0"/>
              <a:t>правого</a:t>
            </a:r>
            <a:r>
              <a:rPr lang="ru-RU" sz="1800" dirty="0" smtClean="0"/>
              <a:t> листа в его </a:t>
            </a:r>
            <a:r>
              <a:rPr lang="ru-RU" sz="1800" b="1" i="1" dirty="0" smtClean="0"/>
              <a:t>левом</a:t>
            </a:r>
            <a:r>
              <a:rPr lang="ru-RU" sz="1800" dirty="0" smtClean="0"/>
              <a:t> </a:t>
            </a:r>
            <a:endParaRPr lang="ru-RU" sz="1800" dirty="0" smtClean="0"/>
          </a:p>
          <a:p>
            <a:pPr marL="0" lvl="1" indent="0">
              <a:spcBef>
                <a:spcPts val="0"/>
              </a:spcBef>
              <a:buNone/>
            </a:pPr>
            <a:r>
              <a:rPr lang="ru-RU" sz="1800" dirty="0" smtClean="0"/>
              <a:t>поддереве</a:t>
            </a:r>
            <a:r>
              <a:rPr lang="ru-RU" sz="1800" dirty="0" smtClean="0"/>
              <a:t>.</a:t>
            </a:r>
          </a:p>
          <a:p>
            <a:pPr marL="0" lvl="1" indent="0">
              <a:spcBef>
                <a:spcPts val="0"/>
              </a:spcBef>
              <a:buNone/>
            </a:pPr>
            <a:endParaRPr lang="ru-RU" sz="1800" dirty="0" smtClean="0"/>
          </a:p>
          <a:p>
            <a:pPr marL="0" lvl="1" indent="0">
              <a:spcBef>
                <a:spcPts val="0"/>
              </a:spcBef>
              <a:buNone/>
            </a:pPr>
            <a:r>
              <a:rPr lang="ru-RU" sz="1800" dirty="0" smtClean="0"/>
              <a:t>каждая </a:t>
            </a:r>
            <a:r>
              <a:rPr lang="ru-RU" sz="1800" dirty="0" smtClean="0"/>
              <a:t>операция модификации или поиска соседа </a:t>
            </a:r>
            <a:r>
              <a:rPr lang="ru-RU" sz="2000" dirty="0" smtClean="0"/>
              <a:t>занимает </a:t>
            </a:r>
            <a:r>
              <a:rPr lang="ru-RU" sz="2000" dirty="0" smtClean="0"/>
              <a:t>время</a:t>
            </a:r>
            <a:r>
              <a:rPr lang="en-US" sz="2000" dirty="0" smtClean="0"/>
              <a:t> </a:t>
            </a:r>
            <a:endParaRPr lang="ru-RU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571744"/>
            <a:ext cx="3168352" cy="4112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285720" y="1500174"/>
            <a:ext cx="8572560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b="1" i="1" dirty="0" smtClean="0">
                <a:solidFill>
                  <a:srgbClr val="C00000"/>
                </a:solidFill>
              </a:rPr>
              <a:t>2. </a:t>
            </a:r>
            <a:r>
              <a:rPr lang="ru-RU" b="1" i="1" dirty="0" smtClean="0">
                <a:solidFill>
                  <a:srgbClr val="C00000"/>
                </a:solidFill>
              </a:rPr>
              <a:t>состояние алгоритма</a:t>
            </a:r>
            <a:r>
              <a:rPr lang="en-US" b="1" i="1" dirty="0" smtClean="0">
                <a:solidFill>
                  <a:srgbClr val="C00000"/>
                </a:solidFill>
              </a:rPr>
              <a:t> </a:t>
            </a:r>
            <a:r>
              <a:rPr lang="ru-RU" b="1" i="1" dirty="0" smtClean="0"/>
              <a:t>Т </a:t>
            </a:r>
            <a:r>
              <a:rPr lang="en-US" b="1" i="1" dirty="0" smtClean="0"/>
              <a:t>- </a:t>
            </a:r>
            <a:r>
              <a:rPr lang="ru-RU" dirty="0" smtClean="0"/>
              <a:t>упорядоченная </a:t>
            </a:r>
            <a:r>
              <a:rPr lang="ru-RU" dirty="0" smtClean="0"/>
              <a:t>последовательность </a:t>
            </a:r>
            <a:r>
              <a:rPr lang="ru-RU" dirty="0" smtClean="0"/>
              <a:t>сегментов, пересекающих </a:t>
            </a:r>
            <a:r>
              <a:rPr lang="en-US" dirty="0" smtClean="0"/>
              <a:t>L</a:t>
            </a:r>
            <a:r>
              <a:rPr lang="ru-RU" dirty="0" smtClean="0"/>
              <a:t>. </a:t>
            </a:r>
            <a:r>
              <a:rPr lang="ru-RU" dirty="0" smtClean="0"/>
              <a:t>Т</a:t>
            </a:r>
            <a:r>
              <a:rPr lang="ru-RU" dirty="0" smtClean="0"/>
              <a:t>, </a:t>
            </a:r>
            <a:r>
              <a:rPr lang="ru-RU" dirty="0" smtClean="0"/>
              <a:t>используется для доступа к соседям данного сегмента </a:t>
            </a:r>
            <a:r>
              <a:rPr lang="en-US" i="1" dirty="0" smtClean="0"/>
              <a:t>s</a:t>
            </a:r>
            <a:r>
              <a:rPr lang="ru-RU" dirty="0" smtClean="0"/>
              <a:t>, чтобы они могли проверяться на пересечение с </a:t>
            </a:r>
            <a:r>
              <a:rPr lang="en-US" b="1" i="1" dirty="0" smtClean="0"/>
              <a:t>s</a:t>
            </a:r>
            <a:r>
              <a:rPr lang="ru-RU" dirty="0" smtClean="0"/>
              <a:t>. </a:t>
            </a:r>
            <a:endParaRPr lang="ru-RU" b="1" i="1" dirty="0" smtClean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5500702"/>
            <a:ext cx="720080" cy="22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879A-1B90-40B5-AFF0-479103AB5A15}" type="datetime5">
              <a:rPr lang="en-US"/>
              <a:pPr/>
              <a:t>11-Feb-14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Software Engineering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424F-8893-4338-9DED-5456C48934B0}" type="slidenum">
              <a:rPr lang="ru-RU"/>
              <a:pPr/>
              <a:t>15</a:t>
            </a:fld>
            <a:endParaRPr lang="ru-RU" dirty="0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484313"/>
            <a:ext cx="8229600" cy="346075"/>
          </a:xfrm>
        </p:spPr>
        <p:txBody>
          <a:bodyPr/>
          <a:lstStyle/>
          <a:p>
            <a:r>
              <a:rPr lang="ru-RU" sz="2400" b="1" dirty="0" smtClean="0"/>
              <a:t>Алгоритм </a:t>
            </a:r>
            <a:r>
              <a:rPr lang="en-US" sz="2400" dirty="0" err="1" smtClean="0"/>
              <a:t>FindIntersections</a:t>
            </a:r>
            <a:r>
              <a:rPr lang="ru-RU" sz="2400" dirty="0" smtClean="0"/>
              <a:t> (</a:t>
            </a:r>
            <a:r>
              <a:rPr lang="en-US" sz="2400" dirty="0" smtClean="0"/>
              <a:t>S</a:t>
            </a:r>
            <a:r>
              <a:rPr lang="ru-RU" sz="2400" dirty="0" smtClean="0"/>
              <a:t>)</a:t>
            </a:r>
            <a:endParaRPr lang="ru-RU" sz="2400" dirty="0"/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132856"/>
            <a:ext cx="8229600" cy="3959969"/>
          </a:xfrm>
        </p:spPr>
        <p:txBody>
          <a:bodyPr/>
          <a:lstStyle/>
          <a:p>
            <a:r>
              <a:rPr lang="ru-RU" sz="1800" i="1" dirty="0" smtClean="0"/>
              <a:t>Вход</a:t>
            </a:r>
            <a:r>
              <a:rPr lang="ru-RU" sz="1800" dirty="0" smtClean="0"/>
              <a:t>: Множество </a:t>
            </a:r>
            <a:r>
              <a:rPr lang="en-US" sz="1800" dirty="0" smtClean="0"/>
              <a:t>S </a:t>
            </a:r>
            <a:r>
              <a:rPr lang="ru-RU" sz="1800" dirty="0" smtClean="0"/>
              <a:t>сегментов линий на плоскости</a:t>
            </a:r>
          </a:p>
          <a:p>
            <a:r>
              <a:rPr lang="ru-RU" sz="1800" i="1" dirty="0" smtClean="0"/>
              <a:t>Выход</a:t>
            </a:r>
            <a:r>
              <a:rPr lang="ru-RU" sz="1800" dirty="0" smtClean="0"/>
              <a:t>: </a:t>
            </a:r>
            <a:r>
              <a:rPr lang="ru-RU" sz="1800" b="1" dirty="0" smtClean="0">
                <a:solidFill>
                  <a:srgbClr val="C00000"/>
                </a:solidFill>
              </a:rPr>
              <a:t>Множество</a:t>
            </a:r>
            <a:r>
              <a:rPr lang="ru-RU" sz="1800" dirty="0" smtClean="0"/>
              <a:t> точек пересечений между сегментами из </a:t>
            </a:r>
            <a:r>
              <a:rPr lang="en-US" sz="1800" dirty="0" smtClean="0"/>
              <a:t>S</a:t>
            </a:r>
            <a:r>
              <a:rPr lang="ru-RU" sz="1800" dirty="0" smtClean="0"/>
              <a:t>, где для каждой точки пересечения указаны сегменты, ее содержащие</a:t>
            </a:r>
            <a:endParaRPr lang="en-US" sz="1800" dirty="0" smtClean="0"/>
          </a:p>
          <a:p>
            <a:pPr>
              <a:buNone/>
            </a:pPr>
            <a:endParaRPr lang="ru-RU" sz="18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ru-RU" sz="1600" dirty="0" smtClean="0"/>
              <a:t>Инициализировать пустую очередь событий </a:t>
            </a:r>
            <a:r>
              <a:rPr lang="en-US" sz="1600" b="1" i="1" dirty="0" smtClean="0"/>
              <a:t>Q </a:t>
            </a:r>
            <a:r>
              <a:rPr lang="ru-RU" sz="1600" dirty="0" smtClean="0"/>
              <a:t>. Затем, вставить концы сегмента в</a:t>
            </a:r>
            <a:r>
              <a:rPr lang="en-US" sz="1600" dirty="0" smtClean="0"/>
              <a:t> </a:t>
            </a:r>
            <a:r>
              <a:rPr lang="en-US" sz="1600" b="1" i="1" dirty="0" smtClean="0"/>
              <a:t>Q</a:t>
            </a:r>
            <a:r>
              <a:rPr lang="ru-RU" sz="1600" dirty="0" smtClean="0"/>
              <a:t> ; когда верхний конец вставляется, соответствующий сегмент должен с ним запомниться.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600" dirty="0" smtClean="0"/>
              <a:t>Инициализировать пустую структуру состояния </a:t>
            </a:r>
            <a:r>
              <a:rPr lang="en-US" sz="1600" b="1" i="1" dirty="0" smtClean="0"/>
              <a:t>T</a:t>
            </a:r>
            <a:r>
              <a:rPr lang="ru-RU" sz="1600" dirty="0" smtClean="0"/>
              <a:t>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b="1" dirty="0" smtClean="0"/>
              <a:t>while</a:t>
            </a:r>
            <a:r>
              <a:rPr lang="en-US" sz="1600" dirty="0" smtClean="0"/>
              <a:t>  </a:t>
            </a:r>
            <a:r>
              <a:rPr lang="en-US" sz="1600" b="1" i="1" dirty="0" smtClean="0"/>
              <a:t>Q </a:t>
            </a:r>
            <a:r>
              <a:rPr lang="en-US" sz="1600" dirty="0" smtClean="0"/>
              <a:t>- </a:t>
            </a:r>
            <a:r>
              <a:rPr lang="ru-RU" sz="1600" dirty="0" smtClean="0"/>
              <a:t>не пусто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600" dirty="0" smtClean="0"/>
              <a:t>	</a:t>
            </a:r>
            <a:r>
              <a:rPr lang="en-US" sz="1600" b="1" dirty="0" smtClean="0"/>
              <a:t>do</a:t>
            </a:r>
            <a:r>
              <a:rPr lang="ru-RU" sz="1600" dirty="0" smtClean="0"/>
              <a:t> Определить следующую точку события </a:t>
            </a:r>
            <a:r>
              <a:rPr lang="ru-RU" sz="1600" dirty="0" err="1" smtClean="0"/>
              <a:t>р</a:t>
            </a:r>
            <a:r>
              <a:rPr lang="ru-RU" sz="1600" dirty="0" smtClean="0"/>
              <a:t> в </a:t>
            </a:r>
            <a:r>
              <a:rPr lang="en-US" sz="1600" b="1" i="1" dirty="0" smtClean="0"/>
              <a:t>Q </a:t>
            </a:r>
            <a:r>
              <a:rPr lang="ru-RU" sz="1600" dirty="0" smtClean="0"/>
              <a:t>и удалить ее.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600" dirty="0" smtClean="0"/>
              <a:t>		</a:t>
            </a:r>
            <a:r>
              <a:rPr lang="en-US" sz="1600" b="1" i="1" dirty="0" err="1" smtClean="0"/>
              <a:t>HandleEventPoint</a:t>
            </a:r>
            <a:r>
              <a:rPr lang="en-US" sz="1600" b="1" i="1" dirty="0" smtClean="0"/>
              <a:t> (p)</a:t>
            </a:r>
            <a:r>
              <a:rPr lang="ru-RU" sz="2000" dirty="0" smtClean="0"/>
              <a:t> </a:t>
            </a:r>
            <a:endParaRPr lang="en-US" sz="2000" dirty="0" smtClean="0"/>
          </a:p>
          <a:p>
            <a:pPr marL="800100" lvl="1" indent="-342900">
              <a:buNone/>
            </a:pPr>
            <a:r>
              <a:rPr lang="ru-RU" sz="2000" dirty="0" smtClean="0"/>
              <a:t>	</a:t>
            </a:r>
            <a:r>
              <a:rPr lang="ru-RU" sz="2000" dirty="0" smtClean="0">
                <a:solidFill>
                  <a:srgbClr val="0070C0"/>
                </a:solidFill>
              </a:rPr>
              <a:t>	Как обрабатываются точки событий?</a:t>
            </a:r>
          </a:p>
          <a:p>
            <a:pPr algn="ctr">
              <a:buFontTx/>
              <a:buNone/>
            </a:pP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D6C5-B849-46BE-AEBD-3DD0FEF60A5E}" type="datetime5">
              <a:rPr lang="en-US"/>
              <a:pPr/>
              <a:t>11-Feb-14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Software Engineering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63AA-38F8-4FB7-8CFD-85E29D9C0459}" type="slidenum">
              <a:rPr lang="ru-RU"/>
              <a:pPr/>
              <a:t>16</a:t>
            </a:fld>
            <a:endParaRPr lang="ru-RU"/>
          </a:p>
        </p:txBody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568825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2000" dirty="0" smtClean="0"/>
              <a:t>В </a:t>
            </a:r>
            <a:r>
              <a:rPr lang="ru-RU" sz="2000" dirty="0" err="1" smtClean="0"/>
              <a:t>тчк-сбт</a:t>
            </a:r>
            <a:r>
              <a:rPr lang="ru-RU" sz="2000" dirty="0" smtClean="0"/>
              <a:t>  «конец сегмента» нужно </a:t>
            </a:r>
            <a:r>
              <a:rPr lang="ru-RU" sz="2000" i="1" dirty="0" smtClean="0">
                <a:solidFill>
                  <a:srgbClr val="C00000"/>
                </a:solidFill>
              </a:rPr>
              <a:t>вставлять</a:t>
            </a:r>
            <a:r>
              <a:rPr lang="en-US" sz="2000" i="1" dirty="0" smtClean="0">
                <a:solidFill>
                  <a:srgbClr val="C00000"/>
                </a:solidFill>
              </a:rPr>
              <a:t>/</a:t>
            </a:r>
            <a:r>
              <a:rPr lang="ru-RU" sz="2000" i="1" dirty="0" smtClean="0">
                <a:solidFill>
                  <a:srgbClr val="C00000"/>
                </a:solidFill>
              </a:rPr>
              <a:t>удалять </a:t>
            </a:r>
            <a:r>
              <a:rPr lang="ru-RU" sz="2000" dirty="0" smtClean="0"/>
              <a:t>сегменты в/из структуры состояния  </a:t>
            </a:r>
            <a:r>
              <a:rPr lang="en-US" sz="2000" b="1" i="1" dirty="0" smtClean="0"/>
              <a:t>T</a:t>
            </a:r>
            <a:r>
              <a:rPr lang="ru-RU" sz="2000" dirty="0" smtClean="0"/>
              <a:t>, и при точках пересечения мы должны </a:t>
            </a:r>
            <a:r>
              <a:rPr lang="ru-RU" sz="2000" i="1" dirty="0" smtClean="0">
                <a:solidFill>
                  <a:srgbClr val="C00000"/>
                </a:solidFill>
              </a:rPr>
              <a:t>менять порядок </a:t>
            </a:r>
            <a:r>
              <a:rPr lang="ru-RU" sz="2000" dirty="0" smtClean="0"/>
              <a:t>для двух сегментов.</a:t>
            </a:r>
            <a:endParaRPr lang="en-US" sz="2000" dirty="0" smtClean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2000" dirty="0" smtClean="0"/>
              <a:t>+ </a:t>
            </a:r>
            <a:r>
              <a:rPr lang="ru-RU" sz="2000" i="1" dirty="0" smtClean="0">
                <a:solidFill>
                  <a:srgbClr val="C00000"/>
                </a:solidFill>
              </a:rPr>
              <a:t>проверки на пересечение </a:t>
            </a:r>
            <a:r>
              <a:rPr lang="ru-RU" sz="2000" dirty="0" smtClean="0"/>
              <a:t>между сегментами, которые становятся соседями после события.</a:t>
            </a:r>
            <a:endParaRPr lang="ru-RU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3071810"/>
            <a:ext cx="5710237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02FA-A9BD-422C-B2A0-D143742C7286}" type="slidenum">
              <a:rPr lang="ru-RU"/>
              <a:pPr/>
              <a:t>17</a:t>
            </a:fld>
            <a:endParaRPr lang="ru-RU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844824"/>
            <a:ext cx="8964612" cy="4680520"/>
          </a:xfrm>
        </p:spPr>
        <p:txBody>
          <a:bodyPr/>
          <a:lstStyle/>
          <a:p>
            <a:pPr marL="0" lvl="1" indent="0">
              <a:buFont typeface="+mj-lt"/>
              <a:buAutoNum type="arabicPeriod"/>
            </a:pPr>
            <a:r>
              <a:rPr lang="ru-RU" sz="1600" dirty="0" smtClean="0"/>
              <a:t> </a:t>
            </a:r>
            <a:r>
              <a:rPr lang="ru-RU" sz="1600" i="1" dirty="0" smtClean="0"/>
              <a:t>Пусть</a:t>
            </a:r>
            <a:r>
              <a:rPr lang="ru-RU" sz="1600" dirty="0" smtClean="0"/>
              <a:t> </a:t>
            </a:r>
            <a:r>
              <a:rPr lang="en-US" sz="1600" b="1" dirty="0" smtClean="0"/>
              <a:t>U</a:t>
            </a:r>
            <a:r>
              <a:rPr lang="ru-RU" sz="1600" b="1" dirty="0" smtClean="0"/>
              <a:t>(</a:t>
            </a:r>
            <a:r>
              <a:rPr lang="en-US" sz="1600" b="1" dirty="0" smtClean="0"/>
              <a:t>p</a:t>
            </a:r>
            <a:r>
              <a:rPr lang="ru-RU" sz="1600" dirty="0" smtClean="0"/>
              <a:t>) – </a:t>
            </a:r>
            <a:r>
              <a:rPr lang="ru-RU" sz="1600" dirty="0" err="1" smtClean="0"/>
              <a:t>мн-во</a:t>
            </a:r>
            <a:r>
              <a:rPr lang="ru-RU" sz="1600" dirty="0" smtClean="0"/>
              <a:t> отрезков, чей верхний конец – точка </a:t>
            </a:r>
            <a:r>
              <a:rPr lang="en-US" sz="1600" b="1" i="1" dirty="0" smtClean="0"/>
              <a:t>p</a:t>
            </a:r>
            <a:r>
              <a:rPr lang="ru-RU" sz="1600" dirty="0" smtClean="0"/>
              <a:t> (хранятся при т.события </a:t>
            </a:r>
            <a:r>
              <a:rPr lang="en-US" sz="1600" b="1" i="1" dirty="0" smtClean="0"/>
              <a:t>p</a:t>
            </a:r>
            <a:r>
              <a:rPr lang="ru-RU" sz="1600" dirty="0" smtClean="0"/>
              <a:t>).     </a:t>
            </a:r>
          </a:p>
          <a:p>
            <a:pPr marL="0" lvl="1" indent="0">
              <a:buFont typeface="+mj-lt"/>
              <a:buAutoNum type="arabicPeriod"/>
            </a:pPr>
            <a:r>
              <a:rPr lang="ru-RU" sz="1600" i="1" dirty="0" smtClean="0"/>
              <a:t> Найти</a:t>
            </a:r>
            <a:r>
              <a:rPr lang="ru-RU" sz="1600" dirty="0" smtClean="0"/>
              <a:t>  все сегменты, хранящиеся в  </a:t>
            </a:r>
            <a:r>
              <a:rPr lang="en-US" sz="1600" b="1" i="1" dirty="0" smtClean="0"/>
              <a:t>T</a:t>
            </a:r>
            <a:r>
              <a:rPr lang="ru-RU" sz="1600" dirty="0" smtClean="0"/>
              <a:t>, которые </a:t>
            </a:r>
            <a:r>
              <a:rPr lang="ru-RU" sz="1600" b="1" dirty="0" smtClean="0"/>
              <a:t>содержат</a:t>
            </a:r>
            <a:r>
              <a:rPr lang="ru-RU" sz="1600" dirty="0" smtClean="0"/>
              <a:t> </a:t>
            </a:r>
            <a:r>
              <a:rPr lang="en-US" sz="1600" b="1" i="1" dirty="0" smtClean="0"/>
              <a:t>p</a:t>
            </a:r>
            <a:r>
              <a:rPr lang="ru-RU" sz="1600" dirty="0" smtClean="0"/>
              <a:t>; они </a:t>
            </a:r>
            <a:r>
              <a:rPr lang="ru-RU" sz="1600" dirty="0" err="1" smtClean="0"/>
              <a:t>явл</a:t>
            </a:r>
            <a:r>
              <a:rPr lang="en-US" sz="1600" dirty="0" smtClean="0"/>
              <a:t>.</a:t>
            </a:r>
            <a:r>
              <a:rPr lang="ru-RU" sz="1600" dirty="0" smtClean="0"/>
              <a:t> </a:t>
            </a:r>
            <a:r>
              <a:rPr lang="ru-RU" sz="1600" b="1" i="1" dirty="0" smtClean="0">
                <a:solidFill>
                  <a:srgbClr val="C00000"/>
                </a:solidFill>
              </a:rPr>
              <a:t>смежными</a:t>
            </a:r>
            <a:r>
              <a:rPr lang="ru-RU" sz="1600" dirty="0" smtClean="0"/>
              <a:t> в</a:t>
            </a:r>
            <a:r>
              <a:rPr lang="en-US" sz="1600" dirty="0" smtClean="0"/>
              <a:t> </a:t>
            </a:r>
            <a:r>
              <a:rPr lang="en-US" sz="1600" b="1" i="1" dirty="0" smtClean="0"/>
              <a:t>T</a:t>
            </a:r>
            <a:r>
              <a:rPr lang="ru-RU" sz="1600" dirty="0" smtClean="0"/>
              <a:t> . </a:t>
            </a:r>
            <a:r>
              <a:rPr lang="en-US" sz="1600" dirty="0" smtClean="0"/>
              <a:t>    </a:t>
            </a:r>
            <a:r>
              <a:rPr lang="ru-RU" sz="1600" dirty="0" smtClean="0"/>
              <a:t>Пусть</a:t>
            </a:r>
            <a:r>
              <a:rPr lang="en-US" sz="1600" dirty="0" smtClean="0"/>
              <a:t>  </a:t>
            </a:r>
            <a:r>
              <a:rPr lang="en-US" sz="1600" b="1" i="1" dirty="0" smtClean="0"/>
              <a:t>L</a:t>
            </a:r>
            <a:r>
              <a:rPr lang="ru-RU" sz="1600" b="1" i="1" dirty="0" smtClean="0"/>
              <a:t>(</a:t>
            </a:r>
            <a:r>
              <a:rPr lang="en-US" sz="1600" b="1" i="1" dirty="0" smtClean="0"/>
              <a:t>p</a:t>
            </a:r>
            <a:r>
              <a:rPr lang="ru-RU" sz="1600" dirty="0" smtClean="0"/>
              <a:t>), </a:t>
            </a:r>
            <a:r>
              <a:rPr lang="en-US" sz="1600" b="1" i="1" dirty="0" smtClean="0"/>
              <a:t>C</a:t>
            </a:r>
            <a:r>
              <a:rPr lang="ru-RU" sz="1600" b="1" i="1" dirty="0" smtClean="0"/>
              <a:t>(</a:t>
            </a:r>
            <a:r>
              <a:rPr lang="en-US" sz="1600" b="1" i="1" dirty="0" smtClean="0"/>
              <a:t>p</a:t>
            </a:r>
            <a:r>
              <a:rPr lang="ru-RU" sz="1600" b="1" i="1" dirty="0" smtClean="0"/>
              <a:t>)</a:t>
            </a:r>
            <a:r>
              <a:rPr lang="ru-RU" sz="1600" dirty="0" smtClean="0"/>
              <a:t> </a:t>
            </a:r>
            <a:r>
              <a:rPr lang="en-US" sz="1600" dirty="0" smtClean="0"/>
              <a:t>– </a:t>
            </a:r>
            <a:r>
              <a:rPr lang="ru-RU" sz="1600" dirty="0" err="1" smtClean="0"/>
              <a:t>подмн</a:t>
            </a:r>
            <a:r>
              <a:rPr lang="en-US" sz="1600" dirty="0" smtClean="0"/>
              <a:t>-</a:t>
            </a:r>
            <a:r>
              <a:rPr lang="ru-RU" sz="1600" dirty="0" err="1" smtClean="0"/>
              <a:t>ва</a:t>
            </a:r>
            <a:r>
              <a:rPr lang="ru-RU" sz="1600" dirty="0" smtClean="0"/>
              <a:t> отрезков: </a:t>
            </a:r>
            <a:r>
              <a:rPr lang="ru-RU" sz="1600" i="1" dirty="0" smtClean="0"/>
              <a:t>нижний</a:t>
            </a:r>
            <a:r>
              <a:rPr lang="ru-RU" sz="1600" dirty="0" smtClean="0"/>
              <a:t> конец есть точка </a:t>
            </a:r>
            <a:r>
              <a:rPr lang="en-US" sz="1600" b="1" i="1" dirty="0" smtClean="0"/>
              <a:t>p</a:t>
            </a:r>
            <a:r>
              <a:rPr lang="ru-RU" sz="1600" dirty="0" smtClean="0"/>
              <a:t>; содержат </a:t>
            </a:r>
            <a:r>
              <a:rPr lang="en-US" sz="1600" b="1" i="1" dirty="0" smtClean="0"/>
              <a:t>p</a:t>
            </a:r>
            <a:r>
              <a:rPr lang="en-US" sz="1600" dirty="0" smtClean="0"/>
              <a:t> </a:t>
            </a:r>
            <a:r>
              <a:rPr lang="ru-RU" sz="1600" dirty="0" smtClean="0"/>
              <a:t>внутри себя;</a:t>
            </a:r>
          </a:p>
          <a:p>
            <a:pPr marL="0" lvl="1" indent="0">
              <a:buFont typeface="+mj-lt"/>
              <a:buAutoNum type="arabicPeriod"/>
            </a:pPr>
            <a:r>
              <a:rPr lang="en-US" sz="1600" b="1" dirty="0" smtClean="0"/>
              <a:t>If </a:t>
            </a:r>
            <a:r>
              <a:rPr lang="en-US" sz="1600" dirty="0" smtClean="0"/>
              <a:t>                                      </a:t>
            </a:r>
            <a:r>
              <a:rPr lang="ru-RU" sz="1600" dirty="0" smtClean="0"/>
              <a:t>   содержит более одного сегмента, </a:t>
            </a:r>
          </a:p>
          <a:p>
            <a:pPr marL="0" lvl="1" indent="0">
              <a:buFont typeface="+mj-lt"/>
              <a:buAutoNum type="arabicPeriod"/>
            </a:pPr>
            <a:r>
              <a:rPr lang="ru-RU" sz="1600" dirty="0" smtClean="0"/>
              <a:t>	</a:t>
            </a:r>
            <a:r>
              <a:rPr lang="en-US" sz="1600" b="1" dirty="0" smtClean="0"/>
              <a:t>then</a:t>
            </a:r>
            <a:r>
              <a:rPr lang="en-US" sz="1600" dirty="0" smtClean="0"/>
              <a:t> </a:t>
            </a:r>
            <a:r>
              <a:rPr lang="ru-RU" sz="1600" dirty="0" smtClean="0"/>
              <a:t>Сообщить про пересечение </a:t>
            </a:r>
            <a:r>
              <a:rPr lang="en-US" sz="1600" dirty="0" smtClean="0"/>
              <a:t>p </a:t>
            </a:r>
            <a:r>
              <a:rPr lang="ru-RU" sz="1600" dirty="0" smtClean="0"/>
              <a:t>вместе с </a:t>
            </a:r>
            <a:r>
              <a:rPr lang="en-US" sz="1600" b="1" i="1" dirty="0" smtClean="0"/>
              <a:t>L</a:t>
            </a:r>
            <a:r>
              <a:rPr lang="ru-RU" sz="1600" b="1" i="1" dirty="0" smtClean="0"/>
              <a:t>(</a:t>
            </a:r>
            <a:r>
              <a:rPr lang="en-US" sz="1600" b="1" i="1" dirty="0" smtClean="0"/>
              <a:t>p</a:t>
            </a:r>
            <a:r>
              <a:rPr lang="ru-RU" sz="1600" b="1" i="1" dirty="0" smtClean="0"/>
              <a:t>), </a:t>
            </a:r>
            <a:r>
              <a:rPr lang="en-US" sz="1600" b="1" i="1" dirty="0" smtClean="0"/>
              <a:t>U</a:t>
            </a:r>
            <a:r>
              <a:rPr lang="ru-RU" sz="1600" b="1" i="1" dirty="0" smtClean="0"/>
              <a:t>(</a:t>
            </a:r>
            <a:r>
              <a:rPr lang="en-US" sz="1600" b="1" i="1" dirty="0" smtClean="0"/>
              <a:t>p</a:t>
            </a:r>
            <a:r>
              <a:rPr lang="ru-RU" sz="1600" b="1" i="1" dirty="0" smtClean="0"/>
              <a:t>) и </a:t>
            </a:r>
            <a:r>
              <a:rPr lang="en-US" sz="1600" b="1" i="1" dirty="0" smtClean="0"/>
              <a:t>C</a:t>
            </a:r>
            <a:r>
              <a:rPr lang="ru-RU" sz="1600" b="1" i="1" dirty="0" smtClean="0"/>
              <a:t>(</a:t>
            </a:r>
            <a:r>
              <a:rPr lang="en-US" sz="1600" b="1" i="1" dirty="0" smtClean="0"/>
              <a:t>p</a:t>
            </a:r>
            <a:r>
              <a:rPr lang="ru-RU" sz="1600" b="1" i="1" dirty="0" smtClean="0"/>
              <a:t>).</a:t>
            </a:r>
          </a:p>
          <a:p>
            <a:pPr marL="0" lvl="1" indent="0">
              <a:buFont typeface="+mj-lt"/>
              <a:buAutoNum type="arabicPeriod"/>
            </a:pPr>
            <a:r>
              <a:rPr lang="ru-RU" sz="1600" dirty="0" smtClean="0"/>
              <a:t>Удалить сегменты из </a:t>
            </a:r>
            <a:r>
              <a:rPr lang="en-US" sz="1600" b="1" i="1" dirty="0" smtClean="0"/>
              <a:t>L</a:t>
            </a:r>
            <a:r>
              <a:rPr lang="ru-RU" sz="1600" b="1" i="1" dirty="0" smtClean="0"/>
              <a:t>(</a:t>
            </a:r>
            <a:r>
              <a:rPr lang="en-US" sz="1600" b="1" i="1" dirty="0" smtClean="0"/>
              <a:t>p</a:t>
            </a:r>
            <a:r>
              <a:rPr lang="ru-RU" sz="1600" b="1" i="1" dirty="0" smtClean="0"/>
              <a:t>)</a:t>
            </a:r>
            <a:r>
              <a:rPr lang="en-US" sz="1600" b="1" i="1" dirty="0" smtClean="0"/>
              <a:t> </a:t>
            </a:r>
            <a:r>
              <a:rPr lang="en-US" sz="1600" b="1" dirty="0" smtClean="0"/>
              <a:t>U</a:t>
            </a:r>
            <a:r>
              <a:rPr lang="ru-RU" sz="1600" b="1" dirty="0" smtClean="0"/>
              <a:t> </a:t>
            </a:r>
            <a:r>
              <a:rPr lang="en-US" sz="1600" b="1" i="1" dirty="0" smtClean="0"/>
              <a:t>C</a:t>
            </a:r>
            <a:r>
              <a:rPr lang="ru-RU" sz="1600" b="1" i="1" dirty="0" smtClean="0"/>
              <a:t>(</a:t>
            </a:r>
            <a:r>
              <a:rPr lang="en-US" sz="1600" b="1" i="1" dirty="0" smtClean="0"/>
              <a:t>p</a:t>
            </a:r>
            <a:r>
              <a:rPr lang="ru-RU" sz="1600" b="1" i="1" dirty="0" smtClean="0"/>
              <a:t>)</a:t>
            </a:r>
            <a:r>
              <a:rPr lang="en-US" sz="1600" b="1" i="1" dirty="0" smtClean="0"/>
              <a:t> </a:t>
            </a:r>
            <a:r>
              <a:rPr lang="ru-RU" sz="1600" dirty="0" smtClean="0"/>
              <a:t>из </a:t>
            </a:r>
            <a:r>
              <a:rPr lang="en-US" sz="1600" b="1" i="1" dirty="0" smtClean="0"/>
              <a:t>T</a:t>
            </a:r>
            <a:r>
              <a:rPr lang="ru-RU" sz="1600" dirty="0" smtClean="0"/>
              <a:t>. </a:t>
            </a:r>
          </a:p>
          <a:p>
            <a:pPr marL="0" lvl="1" indent="0">
              <a:buFont typeface="+mj-lt"/>
              <a:buAutoNum type="arabicPeriod"/>
            </a:pPr>
            <a:r>
              <a:rPr lang="ru-RU" sz="1600" dirty="0" smtClean="0"/>
              <a:t>Вставить сегменты из </a:t>
            </a:r>
            <a:r>
              <a:rPr lang="en-US" sz="1600" b="1" i="1" dirty="0" smtClean="0"/>
              <a:t>U</a:t>
            </a:r>
            <a:r>
              <a:rPr lang="ru-RU" sz="1600" b="1" i="1" dirty="0" smtClean="0"/>
              <a:t>(</a:t>
            </a:r>
            <a:r>
              <a:rPr lang="en-US" sz="1600" b="1" i="1" dirty="0" smtClean="0"/>
              <a:t>p</a:t>
            </a:r>
            <a:r>
              <a:rPr lang="ru-RU" sz="1600" b="1" i="1" dirty="0" smtClean="0"/>
              <a:t>)</a:t>
            </a:r>
            <a:r>
              <a:rPr lang="en-US" sz="1600" b="1" i="1" dirty="0" smtClean="0"/>
              <a:t> </a:t>
            </a:r>
            <a:r>
              <a:rPr lang="en-US" sz="1600" b="1" dirty="0" smtClean="0"/>
              <a:t>U</a:t>
            </a:r>
            <a:r>
              <a:rPr lang="ru-RU" sz="1600" b="1" dirty="0" smtClean="0"/>
              <a:t> </a:t>
            </a:r>
            <a:r>
              <a:rPr lang="en-US" sz="1600" b="1" i="1" dirty="0" smtClean="0"/>
              <a:t>C</a:t>
            </a:r>
            <a:r>
              <a:rPr lang="ru-RU" sz="1600" b="1" i="1" dirty="0" smtClean="0"/>
              <a:t>(</a:t>
            </a:r>
            <a:r>
              <a:rPr lang="en-US" sz="1600" b="1" i="1" dirty="0" smtClean="0"/>
              <a:t>p</a:t>
            </a:r>
            <a:r>
              <a:rPr lang="ru-RU" sz="1600" b="1" i="1" dirty="0" smtClean="0"/>
              <a:t>)</a:t>
            </a:r>
            <a:r>
              <a:rPr lang="en-US" sz="1600" b="1" i="1" dirty="0" smtClean="0"/>
              <a:t> </a:t>
            </a:r>
            <a:r>
              <a:rPr lang="ru-RU" sz="1600" dirty="0" smtClean="0"/>
              <a:t>в </a:t>
            </a:r>
            <a:r>
              <a:rPr lang="en-US" sz="1600" b="1" i="1" dirty="0" smtClean="0"/>
              <a:t>T </a:t>
            </a:r>
            <a:r>
              <a:rPr lang="ru-RU" sz="1600" dirty="0" smtClean="0"/>
              <a:t>. Порядок сегментов в  </a:t>
            </a:r>
            <a:r>
              <a:rPr lang="ru-RU" sz="1600" b="1" i="1" dirty="0" smtClean="0"/>
              <a:t>Т </a:t>
            </a:r>
            <a:r>
              <a:rPr lang="ru-RU" sz="1600" dirty="0" smtClean="0"/>
              <a:t>должен соотв.порядку в котором они пересекаются л.обзора </a:t>
            </a:r>
            <a:r>
              <a:rPr lang="ru-RU" sz="1600" dirty="0" err="1" smtClean="0"/>
              <a:t>непосред.ниже</a:t>
            </a:r>
            <a:r>
              <a:rPr lang="ru-RU" sz="1600" dirty="0" smtClean="0"/>
              <a:t> </a:t>
            </a:r>
            <a:r>
              <a:rPr lang="en-US" sz="1600" dirty="0" smtClean="0"/>
              <a:t>p</a:t>
            </a:r>
            <a:r>
              <a:rPr lang="ru-RU" sz="1600" dirty="0" smtClean="0"/>
              <a:t>. Если есть </a:t>
            </a:r>
            <a:r>
              <a:rPr lang="ru-RU" sz="1600" dirty="0" err="1" smtClean="0"/>
              <a:t>горизонт.сегмент</a:t>
            </a:r>
            <a:r>
              <a:rPr lang="ru-RU" sz="1600" dirty="0" smtClean="0"/>
              <a:t>, он идет последним из всех сегментов, содержащих </a:t>
            </a:r>
            <a:r>
              <a:rPr lang="en-US" sz="1600" dirty="0" smtClean="0"/>
              <a:t>p</a:t>
            </a:r>
            <a:r>
              <a:rPr lang="ru-RU" sz="1600" dirty="0" smtClean="0"/>
              <a:t>. </a:t>
            </a:r>
          </a:p>
          <a:p>
            <a:pPr marL="0" lvl="1" indent="0">
              <a:buFont typeface="+mj-lt"/>
              <a:buAutoNum type="arabicPeriod"/>
            </a:pPr>
            <a:r>
              <a:rPr lang="ru-RU" sz="1600" dirty="0" smtClean="0"/>
              <a:t>(* Удаление и вставление сегментов </a:t>
            </a:r>
            <a:r>
              <a:rPr lang="en-US" sz="1600" dirty="0" smtClean="0"/>
              <a:t>C</a:t>
            </a:r>
            <a:r>
              <a:rPr lang="ru-RU" sz="1600" dirty="0" smtClean="0"/>
              <a:t>(</a:t>
            </a:r>
            <a:r>
              <a:rPr lang="en-US" sz="1600" dirty="0" smtClean="0"/>
              <a:t>p</a:t>
            </a:r>
            <a:r>
              <a:rPr lang="ru-RU" sz="1600" dirty="0" smtClean="0"/>
              <a:t>) изменяет их порядок. * )</a:t>
            </a:r>
          </a:p>
          <a:p>
            <a:pPr marL="0" lvl="1" indent="0">
              <a:buFont typeface="+mj-lt"/>
              <a:buAutoNum type="arabicPeriod"/>
            </a:pPr>
            <a:r>
              <a:rPr lang="ru-RU" sz="1600" b="1" dirty="0" smtClean="0"/>
              <a:t> </a:t>
            </a:r>
            <a:r>
              <a:rPr lang="en-US" sz="1600" b="1" dirty="0" smtClean="0"/>
              <a:t>If</a:t>
            </a:r>
            <a:r>
              <a:rPr lang="ru-RU" sz="1600" b="1" dirty="0" smtClean="0"/>
              <a:t>    </a:t>
            </a:r>
            <a:r>
              <a:rPr lang="en-US" sz="1600" dirty="0" smtClean="0"/>
              <a:t> </a:t>
            </a:r>
            <a:r>
              <a:rPr lang="en-US" sz="1600" b="1" i="1" dirty="0" smtClean="0"/>
              <a:t>U</a:t>
            </a:r>
            <a:r>
              <a:rPr lang="ru-RU" sz="1600" b="1" i="1" dirty="0" smtClean="0"/>
              <a:t>(</a:t>
            </a:r>
            <a:r>
              <a:rPr lang="en-US" sz="1600" b="1" i="1" dirty="0" smtClean="0"/>
              <a:t>p</a:t>
            </a:r>
            <a:r>
              <a:rPr lang="ru-RU" sz="1600" b="1" i="1" dirty="0" smtClean="0"/>
              <a:t>)</a:t>
            </a:r>
            <a:r>
              <a:rPr lang="en-US" sz="1600" b="1" i="1" dirty="0" smtClean="0"/>
              <a:t> </a:t>
            </a:r>
            <a:r>
              <a:rPr lang="en-US" sz="1600" b="1" dirty="0" smtClean="0"/>
              <a:t>U</a:t>
            </a:r>
            <a:r>
              <a:rPr lang="ru-RU" sz="1600" b="1" dirty="0" smtClean="0"/>
              <a:t> </a:t>
            </a:r>
            <a:r>
              <a:rPr lang="en-US" sz="1600" b="1" i="1" dirty="0" smtClean="0"/>
              <a:t>C</a:t>
            </a:r>
            <a:r>
              <a:rPr lang="ru-RU" sz="1600" b="1" i="1" dirty="0" smtClean="0"/>
              <a:t>(</a:t>
            </a:r>
            <a:r>
              <a:rPr lang="en-US" sz="1600" b="1" i="1" dirty="0" smtClean="0"/>
              <a:t>p</a:t>
            </a:r>
            <a:r>
              <a:rPr lang="ru-RU" sz="1600" b="1" i="1" dirty="0" smtClean="0"/>
              <a:t>)</a:t>
            </a:r>
            <a:r>
              <a:rPr lang="en-US" sz="1600" b="1" i="1" dirty="0" smtClean="0"/>
              <a:t> </a:t>
            </a:r>
            <a:r>
              <a:rPr lang="ru-RU" sz="1600" b="1" i="1" dirty="0" smtClean="0"/>
              <a:t>=0</a:t>
            </a:r>
          </a:p>
          <a:p>
            <a:pPr marL="0" lvl="1" indent="0">
              <a:buFont typeface="+mj-lt"/>
              <a:buAutoNum type="arabicPeriod"/>
            </a:pPr>
            <a:r>
              <a:rPr lang="ru-RU" sz="1600" b="1" dirty="0" smtClean="0"/>
              <a:t>       </a:t>
            </a:r>
            <a:r>
              <a:rPr lang="en-US" sz="1600" b="1" dirty="0" smtClean="0"/>
              <a:t>then</a:t>
            </a:r>
            <a:r>
              <a:rPr lang="ru-RU" sz="1600" dirty="0" smtClean="0"/>
              <a:t>  Пусть </a:t>
            </a:r>
            <a:r>
              <a:rPr lang="en-US" sz="1600" dirty="0" err="1" smtClean="0"/>
              <a:t>sl</a:t>
            </a:r>
            <a:r>
              <a:rPr lang="en-US" sz="1600" dirty="0" smtClean="0"/>
              <a:t> </a:t>
            </a:r>
            <a:r>
              <a:rPr lang="ru-RU" sz="1600" dirty="0" smtClean="0"/>
              <a:t>и </a:t>
            </a:r>
            <a:r>
              <a:rPr lang="en-US" sz="1600" dirty="0" err="1" smtClean="0"/>
              <a:t>sr</a:t>
            </a:r>
            <a:r>
              <a:rPr lang="en-US" sz="1600" dirty="0" smtClean="0"/>
              <a:t> </a:t>
            </a:r>
            <a:r>
              <a:rPr lang="ru-RU" sz="1600" dirty="0" smtClean="0"/>
              <a:t>– левый и правый соседи точки </a:t>
            </a:r>
            <a:r>
              <a:rPr lang="ru-RU" sz="1600" dirty="0" err="1" smtClean="0"/>
              <a:t>р</a:t>
            </a:r>
            <a:r>
              <a:rPr lang="ru-RU" sz="1600" dirty="0" smtClean="0"/>
              <a:t> в </a:t>
            </a:r>
            <a:r>
              <a:rPr lang="ru-RU" sz="1600" b="1" i="1" dirty="0" smtClean="0"/>
              <a:t>Т.</a:t>
            </a:r>
            <a:r>
              <a:rPr lang="ru-RU" sz="1600" dirty="0" smtClean="0"/>
              <a:t>      </a:t>
            </a:r>
            <a:r>
              <a:rPr lang="en-US" sz="1600" b="1" dirty="0" err="1" smtClean="0">
                <a:solidFill>
                  <a:schemeClr val="accent2"/>
                </a:solidFill>
              </a:rPr>
              <a:t>FindNewEven</a:t>
            </a:r>
            <a:r>
              <a:rPr lang="en-US" sz="1600" dirty="0" err="1" smtClean="0"/>
              <a:t>t</a:t>
            </a:r>
            <a:r>
              <a:rPr lang="en-US" sz="1600" dirty="0" smtClean="0"/>
              <a:t> ( </a:t>
            </a:r>
            <a:r>
              <a:rPr lang="en-US" sz="1600" dirty="0" err="1" smtClean="0"/>
              <a:t>sl</a:t>
            </a:r>
            <a:r>
              <a:rPr lang="en-US" sz="1600" dirty="0" smtClean="0"/>
              <a:t>, </a:t>
            </a:r>
            <a:r>
              <a:rPr lang="en-US" sz="1600" dirty="0" err="1" smtClean="0"/>
              <a:t>sr</a:t>
            </a:r>
            <a:r>
              <a:rPr lang="en-US" sz="1600" dirty="0" smtClean="0"/>
              <a:t>, p)</a:t>
            </a:r>
            <a:endParaRPr lang="ru-RU" sz="1600" dirty="0" smtClean="0"/>
          </a:p>
          <a:p>
            <a:pPr marL="0" lvl="1" indent="0">
              <a:buFont typeface="+mj-lt"/>
              <a:buAutoNum type="arabicPeriod"/>
            </a:pPr>
            <a:r>
              <a:rPr lang="ru-RU" sz="1600" dirty="0" smtClean="0"/>
              <a:t>     </a:t>
            </a:r>
            <a:r>
              <a:rPr lang="en-US" sz="1600" b="1" dirty="0" smtClean="0"/>
              <a:t>else</a:t>
            </a:r>
            <a:r>
              <a:rPr lang="ru-RU" sz="1600" dirty="0" smtClean="0"/>
              <a:t>   Пусть </a:t>
            </a:r>
            <a:r>
              <a:rPr lang="en-US" sz="1600" dirty="0" smtClean="0"/>
              <a:t>s</a:t>
            </a:r>
            <a:r>
              <a:rPr lang="ru-RU" sz="1600" dirty="0" smtClean="0"/>
              <a:t>’ – самый левый сегмент из </a:t>
            </a:r>
            <a:r>
              <a:rPr lang="en-US" sz="1600" b="1" i="1" dirty="0" smtClean="0"/>
              <a:t>U</a:t>
            </a:r>
            <a:r>
              <a:rPr lang="ru-RU" sz="1600" b="1" i="1" dirty="0" smtClean="0"/>
              <a:t>(</a:t>
            </a:r>
            <a:r>
              <a:rPr lang="en-US" sz="1600" b="1" i="1" dirty="0" smtClean="0"/>
              <a:t>p</a:t>
            </a:r>
            <a:r>
              <a:rPr lang="ru-RU" sz="1600" b="1" i="1" dirty="0" smtClean="0"/>
              <a:t>)</a:t>
            </a:r>
            <a:r>
              <a:rPr lang="en-US" sz="1600" b="1" i="1" dirty="0" smtClean="0"/>
              <a:t> </a:t>
            </a:r>
            <a:r>
              <a:rPr lang="en-US" sz="1600" b="1" dirty="0" smtClean="0"/>
              <a:t>U</a:t>
            </a:r>
            <a:r>
              <a:rPr lang="ru-RU" sz="1600" b="1" dirty="0" smtClean="0"/>
              <a:t> </a:t>
            </a:r>
            <a:r>
              <a:rPr lang="en-US" sz="1600" b="1" i="1" dirty="0" smtClean="0"/>
              <a:t>C</a:t>
            </a:r>
            <a:r>
              <a:rPr lang="ru-RU" sz="1600" b="1" i="1" dirty="0" smtClean="0"/>
              <a:t>(</a:t>
            </a:r>
            <a:r>
              <a:rPr lang="en-US" sz="1600" b="1" i="1" dirty="0" smtClean="0"/>
              <a:t>p</a:t>
            </a:r>
            <a:r>
              <a:rPr lang="ru-RU" sz="1600" b="1" i="1" dirty="0" smtClean="0"/>
              <a:t>)</a:t>
            </a:r>
            <a:r>
              <a:rPr lang="en-US" sz="1600" b="1" i="1" dirty="0" smtClean="0"/>
              <a:t> </a:t>
            </a:r>
            <a:r>
              <a:rPr lang="ru-RU" sz="1600" dirty="0" smtClean="0"/>
              <a:t>в </a:t>
            </a:r>
            <a:r>
              <a:rPr lang="ru-RU" sz="1600" b="1" i="1" dirty="0" smtClean="0"/>
              <a:t>Т</a:t>
            </a:r>
            <a:r>
              <a:rPr lang="ru-RU" sz="1600" dirty="0" smtClean="0"/>
              <a:t> .</a:t>
            </a:r>
          </a:p>
          <a:p>
            <a:pPr marL="0" lvl="1" indent="0">
              <a:buFont typeface="+mj-lt"/>
              <a:buAutoNum type="arabicPeriod"/>
            </a:pPr>
            <a:r>
              <a:rPr lang="ru-RU" sz="1600" dirty="0" smtClean="0"/>
              <a:t>	        Пусть </a:t>
            </a:r>
            <a:r>
              <a:rPr lang="en-US" sz="1600" dirty="0" err="1" smtClean="0"/>
              <a:t>sl</a:t>
            </a:r>
            <a:r>
              <a:rPr lang="ru-RU" sz="1600" dirty="0" smtClean="0"/>
              <a:t> – левый сосед сегмента </a:t>
            </a:r>
            <a:r>
              <a:rPr lang="en-US" sz="1600" dirty="0" smtClean="0"/>
              <a:t>s</a:t>
            </a:r>
            <a:r>
              <a:rPr lang="ru-RU" sz="1600" dirty="0" smtClean="0"/>
              <a:t>’ в </a:t>
            </a:r>
            <a:r>
              <a:rPr lang="ru-RU" sz="1600" b="1" i="1" dirty="0" smtClean="0"/>
              <a:t>Т. </a:t>
            </a:r>
            <a:r>
              <a:rPr lang="ru-RU" sz="1600" dirty="0" smtClean="0"/>
              <a:t>       </a:t>
            </a:r>
            <a:r>
              <a:rPr lang="en-US" sz="1600" b="1" dirty="0" err="1" smtClean="0">
                <a:solidFill>
                  <a:schemeClr val="accent2"/>
                </a:solidFill>
              </a:rPr>
              <a:t>FindNewEven</a:t>
            </a:r>
            <a:r>
              <a:rPr lang="en-US" sz="1600" dirty="0" err="1" smtClean="0"/>
              <a:t>t</a:t>
            </a:r>
            <a:r>
              <a:rPr lang="en-US" sz="1600" dirty="0" smtClean="0"/>
              <a:t> (</a:t>
            </a:r>
            <a:r>
              <a:rPr lang="en-US" sz="1600" dirty="0" err="1" smtClean="0"/>
              <a:t>sl</a:t>
            </a:r>
            <a:r>
              <a:rPr lang="en-US" sz="1600" dirty="0" smtClean="0"/>
              <a:t>, s’, p)</a:t>
            </a:r>
            <a:endParaRPr lang="ru-RU" sz="1600" dirty="0" smtClean="0"/>
          </a:p>
          <a:p>
            <a:pPr marL="0" lvl="1" indent="0">
              <a:buFont typeface="+mj-lt"/>
              <a:buAutoNum type="arabicPeriod"/>
            </a:pPr>
            <a:r>
              <a:rPr lang="en-US" sz="1600" dirty="0" smtClean="0"/>
              <a:t>	</a:t>
            </a:r>
            <a:r>
              <a:rPr lang="ru-RU" sz="1600" dirty="0" smtClean="0"/>
              <a:t>     Пусть </a:t>
            </a:r>
            <a:r>
              <a:rPr lang="en-US" sz="1600" dirty="0" smtClean="0"/>
              <a:t>s</a:t>
            </a:r>
            <a:r>
              <a:rPr lang="ru-RU" sz="1600" dirty="0" smtClean="0"/>
              <a:t>’’ – самый правый сегмент из </a:t>
            </a:r>
            <a:r>
              <a:rPr lang="en-US" sz="1600" b="1" i="1" dirty="0" smtClean="0"/>
              <a:t>U</a:t>
            </a:r>
            <a:r>
              <a:rPr lang="ru-RU" sz="1600" b="1" i="1" dirty="0" smtClean="0"/>
              <a:t>(</a:t>
            </a:r>
            <a:r>
              <a:rPr lang="en-US" sz="1600" b="1" i="1" dirty="0" smtClean="0"/>
              <a:t>p</a:t>
            </a:r>
            <a:r>
              <a:rPr lang="ru-RU" sz="1600" b="1" i="1" dirty="0" smtClean="0"/>
              <a:t>)</a:t>
            </a:r>
            <a:r>
              <a:rPr lang="en-US" sz="1600" b="1" i="1" dirty="0" smtClean="0"/>
              <a:t> </a:t>
            </a:r>
            <a:r>
              <a:rPr lang="en-US" sz="1600" b="1" dirty="0" smtClean="0"/>
              <a:t>U</a:t>
            </a:r>
            <a:r>
              <a:rPr lang="ru-RU" sz="1600" b="1" dirty="0" smtClean="0"/>
              <a:t> </a:t>
            </a:r>
            <a:r>
              <a:rPr lang="en-US" sz="1600" b="1" i="1" dirty="0" smtClean="0"/>
              <a:t>C</a:t>
            </a:r>
            <a:r>
              <a:rPr lang="ru-RU" sz="1600" b="1" i="1" dirty="0" smtClean="0"/>
              <a:t>(</a:t>
            </a:r>
            <a:r>
              <a:rPr lang="en-US" sz="1600" b="1" i="1" dirty="0" smtClean="0"/>
              <a:t>p</a:t>
            </a:r>
            <a:r>
              <a:rPr lang="ru-RU" sz="1600" b="1" i="1" dirty="0" smtClean="0"/>
              <a:t>)</a:t>
            </a:r>
            <a:r>
              <a:rPr lang="ru-RU" sz="1600" dirty="0" smtClean="0"/>
              <a:t> в </a:t>
            </a:r>
            <a:r>
              <a:rPr lang="ru-RU" sz="1600" b="1" i="1" dirty="0" smtClean="0"/>
              <a:t>Т</a:t>
            </a:r>
            <a:r>
              <a:rPr lang="ru-RU" sz="1600" dirty="0" smtClean="0"/>
              <a:t>. </a:t>
            </a:r>
          </a:p>
          <a:p>
            <a:pPr marL="0" lvl="1" indent="0">
              <a:buFont typeface="+mj-lt"/>
              <a:buAutoNum type="arabicPeriod"/>
            </a:pPr>
            <a:r>
              <a:rPr lang="ru-RU" sz="1600" dirty="0" smtClean="0"/>
              <a:t>                   Пусть </a:t>
            </a:r>
            <a:r>
              <a:rPr lang="en-US" sz="1600" dirty="0" err="1" smtClean="0"/>
              <a:t>sr</a:t>
            </a:r>
            <a:r>
              <a:rPr lang="ru-RU" sz="1600" dirty="0" smtClean="0"/>
              <a:t> – правый сосед сегмента </a:t>
            </a:r>
            <a:r>
              <a:rPr lang="en-US" sz="1600" dirty="0" smtClean="0"/>
              <a:t>s</a:t>
            </a:r>
            <a:r>
              <a:rPr lang="ru-RU" sz="1600" dirty="0" smtClean="0"/>
              <a:t>’’ в </a:t>
            </a:r>
            <a:r>
              <a:rPr lang="ru-RU" sz="1600" b="1" i="1" dirty="0" smtClean="0"/>
              <a:t>Т</a:t>
            </a:r>
            <a:r>
              <a:rPr lang="ru-RU" sz="1600" b="1" dirty="0" smtClean="0"/>
              <a:t>.  </a:t>
            </a:r>
            <a:r>
              <a:rPr lang="ru-RU" sz="1600" dirty="0" smtClean="0"/>
              <a:t>   </a:t>
            </a:r>
            <a:r>
              <a:rPr lang="en-US" sz="1600" b="1" dirty="0" err="1" smtClean="0">
                <a:solidFill>
                  <a:schemeClr val="accent2"/>
                </a:solidFill>
              </a:rPr>
              <a:t>FindNewEven</a:t>
            </a:r>
            <a:r>
              <a:rPr lang="en-US" sz="1600" dirty="0" err="1" smtClean="0"/>
              <a:t>t</a:t>
            </a:r>
            <a:r>
              <a:rPr lang="en-US" sz="1600" dirty="0" smtClean="0"/>
              <a:t> (s’’, </a:t>
            </a:r>
            <a:r>
              <a:rPr lang="en-US" sz="1600" dirty="0" err="1" smtClean="0"/>
              <a:t>sr</a:t>
            </a:r>
            <a:r>
              <a:rPr lang="en-US" sz="1600" dirty="0" smtClean="0"/>
              <a:t>, p)</a:t>
            </a:r>
            <a:endParaRPr lang="ru-RU" dirty="0" smtClean="0"/>
          </a:p>
          <a:p>
            <a:pPr>
              <a:lnSpc>
                <a:spcPct val="90000"/>
              </a:lnSpc>
              <a:buNone/>
            </a:pPr>
            <a:endParaRPr lang="ru-RU" sz="1600" b="1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340768"/>
            <a:ext cx="3240360" cy="360040"/>
          </a:xfrm>
        </p:spPr>
        <p:txBody>
          <a:bodyPr/>
          <a:lstStyle/>
          <a:p>
            <a:r>
              <a:rPr lang="en-US" sz="2000" b="1" i="1" dirty="0" err="1" smtClean="0"/>
              <a:t>HandleEventPoint</a:t>
            </a:r>
            <a:r>
              <a:rPr lang="en-US" sz="2000" b="1" i="1" dirty="0" smtClean="0"/>
              <a:t> (p)</a:t>
            </a:r>
            <a:endParaRPr lang="ru-RU" sz="2000" b="1" i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780928"/>
            <a:ext cx="184667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2DC7-F9A2-4D58-B348-83A11164D461}" type="datetime5">
              <a:rPr lang="en-US"/>
              <a:pPr/>
              <a:t>11-Feb-14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Software Engineering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1498-0567-4D4B-B079-4E9DFF64E927}" type="slidenum">
              <a:rPr lang="ru-RU"/>
              <a:pPr/>
              <a:t>18</a:t>
            </a:fld>
            <a:endParaRPr lang="ru-RU"/>
          </a:p>
        </p:txBody>
      </p:sp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557338"/>
            <a:ext cx="8229600" cy="346075"/>
          </a:xfrm>
        </p:spPr>
        <p:txBody>
          <a:bodyPr/>
          <a:lstStyle/>
          <a:p>
            <a:r>
              <a:rPr lang="en-US" sz="2400" b="1" dirty="0" err="1" smtClean="0"/>
              <a:t>FindNewEvent</a:t>
            </a:r>
            <a:r>
              <a:rPr lang="en-US" sz="2400" b="1" dirty="0" smtClean="0"/>
              <a:t> (</a:t>
            </a:r>
            <a:r>
              <a:rPr lang="en-US" sz="2400" b="1" dirty="0" err="1" smtClean="0"/>
              <a:t>sl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sr</a:t>
            </a:r>
            <a:r>
              <a:rPr lang="en-US" sz="2400" b="1" dirty="0" smtClean="0"/>
              <a:t>, p)</a:t>
            </a:r>
            <a:endParaRPr lang="ru-RU" sz="2400" b="1" dirty="0"/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060575"/>
            <a:ext cx="8435975" cy="4065588"/>
          </a:xfrm>
        </p:spPr>
        <p:txBody>
          <a:bodyPr/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ea typeface="Times New Roman"/>
              </a:rPr>
              <a:t>Процедура нахождения новых пересечений – просто проверяют два сегмента на пересечение.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ru-RU" sz="1800" dirty="0" smtClean="0">
              <a:ea typeface="Times New Roman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ea typeface="Times New Roman"/>
              </a:rPr>
              <a:t>Проблема - с горизонтальными сегментами (рассматриваются точки пересечения, лежащими </a:t>
            </a:r>
            <a:r>
              <a:rPr lang="ru-RU" sz="1800" b="1" dirty="0" smtClean="0">
                <a:ea typeface="Times New Roman"/>
              </a:rPr>
              <a:t>справа</a:t>
            </a:r>
            <a:r>
              <a:rPr lang="ru-RU" sz="1800" dirty="0" smtClean="0">
                <a:ea typeface="Times New Roman"/>
              </a:rPr>
              <a:t> от текущей точки события.</a:t>
            </a:r>
            <a:r>
              <a:rPr lang="ru-RU" sz="2000" dirty="0" smtClean="0">
                <a:ea typeface="Times New Roman"/>
              </a:rPr>
              <a:t>)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ru-RU" sz="2000" dirty="0" smtClean="0">
              <a:ea typeface="Times New Roman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>
                <a:ea typeface="Times New Roman"/>
              </a:rPr>
              <a:t> </a:t>
            </a:r>
            <a:r>
              <a:rPr lang="en-US" sz="1800" b="1" i="1" dirty="0" err="1" smtClean="0">
                <a:ea typeface="Times New Roman"/>
              </a:rPr>
              <a:t>FindNewEvent</a:t>
            </a:r>
            <a:r>
              <a:rPr lang="en-US" sz="1800" b="1" i="1" dirty="0" smtClean="0">
                <a:ea typeface="Times New Roman"/>
              </a:rPr>
              <a:t> (</a:t>
            </a:r>
            <a:r>
              <a:rPr lang="en-US" sz="1800" b="1" i="1" dirty="0" err="1" smtClean="0">
                <a:ea typeface="Times New Roman"/>
              </a:rPr>
              <a:t>sl</a:t>
            </a:r>
            <a:r>
              <a:rPr lang="en-US" sz="1800" b="1" i="1" dirty="0" smtClean="0">
                <a:ea typeface="Times New Roman"/>
              </a:rPr>
              <a:t>, </a:t>
            </a:r>
            <a:r>
              <a:rPr lang="en-US" sz="1800" b="1" i="1" dirty="0" err="1" smtClean="0">
                <a:ea typeface="Times New Roman"/>
              </a:rPr>
              <a:t>sr</a:t>
            </a:r>
            <a:r>
              <a:rPr lang="en-US" sz="1800" b="1" i="1" dirty="0" smtClean="0">
                <a:ea typeface="Times New Roman"/>
              </a:rPr>
              <a:t>, p)</a:t>
            </a:r>
            <a:endParaRPr lang="ru-RU" sz="2000" b="1" i="1" dirty="0" smtClean="0">
              <a:ea typeface="Times New Roman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 smtClean="0">
                <a:ea typeface="Times New Roman"/>
              </a:rPr>
              <a:t>  	1. </a:t>
            </a:r>
            <a:r>
              <a:rPr lang="en-US" sz="1800" b="1" dirty="0" smtClean="0">
                <a:ea typeface="Times New Roman"/>
              </a:rPr>
              <a:t>if</a:t>
            </a:r>
            <a:r>
              <a:rPr lang="en-US" sz="1800" dirty="0" smtClean="0">
                <a:ea typeface="Times New Roman"/>
              </a:rPr>
              <a:t> </a:t>
            </a:r>
            <a:r>
              <a:rPr lang="en-US" sz="1800" dirty="0" err="1" smtClean="0">
                <a:ea typeface="Times New Roman"/>
              </a:rPr>
              <a:t>sl</a:t>
            </a:r>
            <a:r>
              <a:rPr lang="en-US" sz="1800" dirty="0" smtClean="0">
                <a:ea typeface="Times New Roman"/>
              </a:rPr>
              <a:t> </a:t>
            </a:r>
            <a:r>
              <a:rPr lang="ru-RU" sz="1800" dirty="0" smtClean="0">
                <a:ea typeface="Times New Roman"/>
              </a:rPr>
              <a:t>и </a:t>
            </a:r>
            <a:r>
              <a:rPr lang="en-US" sz="1800" dirty="0" err="1" smtClean="0">
                <a:ea typeface="Times New Roman"/>
              </a:rPr>
              <a:t>sr</a:t>
            </a:r>
            <a:r>
              <a:rPr lang="en-US" sz="1800" dirty="0" smtClean="0">
                <a:ea typeface="Times New Roman"/>
              </a:rPr>
              <a:t> </a:t>
            </a:r>
            <a:r>
              <a:rPr lang="ru-RU" sz="1800" dirty="0" smtClean="0">
                <a:ea typeface="Times New Roman"/>
              </a:rPr>
              <a:t>пересекаются ниже линии обзора или на ней и справа от текущей точки события </a:t>
            </a:r>
            <a:r>
              <a:rPr lang="en-US" sz="1800" dirty="0" smtClean="0">
                <a:ea typeface="Times New Roman"/>
              </a:rPr>
              <a:t>p</a:t>
            </a:r>
            <a:r>
              <a:rPr lang="ru-RU" sz="1800" dirty="0" smtClean="0">
                <a:ea typeface="Times New Roman"/>
              </a:rPr>
              <a:t>, и это пересечение еще не представлено в очереди событий </a:t>
            </a:r>
          </a:p>
          <a:p>
            <a:pPr marL="0" lvl="1" indent="0" algn="just">
              <a:spcBef>
                <a:spcPts val="0"/>
              </a:spcBef>
              <a:spcAft>
                <a:spcPts val="0"/>
              </a:spcAft>
              <a:buNone/>
              <a:tabLst>
                <a:tab pos="540385" algn="l"/>
              </a:tabLst>
            </a:pPr>
            <a:r>
              <a:rPr lang="ru-RU" sz="1800" b="1" dirty="0" smtClean="0">
                <a:ea typeface="Times New Roman"/>
              </a:rPr>
              <a:t>	2. </a:t>
            </a:r>
            <a:r>
              <a:rPr lang="en-US" sz="1800" b="1" dirty="0" smtClean="0">
                <a:ea typeface="Times New Roman"/>
              </a:rPr>
              <a:t>then</a:t>
            </a:r>
            <a:r>
              <a:rPr lang="en-US" sz="1800" dirty="0" smtClean="0">
                <a:ea typeface="Times New Roman"/>
              </a:rPr>
              <a:t> </a:t>
            </a:r>
            <a:r>
              <a:rPr lang="ru-RU" sz="1800" dirty="0" smtClean="0">
                <a:ea typeface="Times New Roman"/>
              </a:rPr>
              <a:t>Вставить точку пересечения как событие в .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ea typeface="Times New Roman"/>
              </a:rPr>
              <a:t>	</a:t>
            </a:r>
            <a:r>
              <a:rPr lang="ru-RU" sz="2000" dirty="0" smtClean="0">
                <a:ea typeface="Times New Roman"/>
              </a:rPr>
              <a:t> 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ru-RU" sz="2000" dirty="0" smtClean="0">
              <a:ea typeface="Times New Roman"/>
            </a:endParaRPr>
          </a:p>
          <a:p>
            <a:pPr>
              <a:buNone/>
            </a:pPr>
            <a:endParaRPr lang="ru-RU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A93B-44B3-49D1-A5BB-B4EBE8F9863F}" type="datetime5">
              <a:rPr lang="en-US"/>
              <a:pPr/>
              <a:t>11-Feb-14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Software Engineering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5CA5-3310-4427-A3E4-0499AFA46427}" type="slidenum">
              <a:rPr lang="ru-RU"/>
              <a:pPr/>
              <a:t>19</a:t>
            </a:fld>
            <a:endParaRPr lang="ru-RU"/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556792"/>
            <a:ext cx="8435975" cy="456882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ea typeface="Times New Roman"/>
              </a:rPr>
              <a:t>Лемма </a:t>
            </a:r>
            <a:r>
              <a:rPr lang="en-US" sz="1800" b="1" dirty="0" smtClean="0">
                <a:ea typeface="Times New Roman"/>
              </a:rPr>
              <a:t>I</a:t>
            </a:r>
            <a:r>
              <a:rPr lang="ru-RU" sz="1800" b="1" dirty="0" smtClean="0">
                <a:ea typeface="Times New Roman"/>
              </a:rPr>
              <a:t>.</a:t>
            </a:r>
            <a:r>
              <a:rPr lang="en-US" sz="1800" b="1" dirty="0" smtClean="0">
                <a:ea typeface="Times New Roman"/>
              </a:rPr>
              <a:t>1</a:t>
            </a:r>
            <a:r>
              <a:rPr lang="ru-RU" sz="1800" b="1" dirty="0" smtClean="0">
                <a:ea typeface="Times New Roman"/>
              </a:rPr>
              <a:t>.</a:t>
            </a:r>
            <a:r>
              <a:rPr lang="ru-RU" sz="1800" dirty="0" smtClean="0">
                <a:ea typeface="Times New Roman"/>
              </a:rPr>
              <a:t> </a:t>
            </a:r>
            <a:r>
              <a:rPr lang="ru-RU" sz="1800" i="1" dirty="0" smtClean="0">
                <a:ea typeface="Times New Roman"/>
              </a:rPr>
              <a:t>Алгоритм </a:t>
            </a:r>
            <a:r>
              <a:rPr lang="en-US" sz="1800" b="1" i="1" dirty="0" err="1" smtClean="0">
                <a:ea typeface="Times New Roman"/>
              </a:rPr>
              <a:t>FindIntersections</a:t>
            </a:r>
            <a:r>
              <a:rPr lang="ru-RU" sz="1800" i="1" dirty="0" smtClean="0">
                <a:ea typeface="Times New Roman"/>
              </a:rPr>
              <a:t> вычисляет все точки пересечения и сегменты, содержащие их, корректно.</a:t>
            </a:r>
            <a:endParaRPr lang="en-US" sz="1800" i="1" dirty="0" smtClean="0">
              <a:ea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i="1" dirty="0" smtClean="0">
              <a:ea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/>
              <a:t>Лемма </a:t>
            </a:r>
            <a:r>
              <a:rPr lang="en-US" sz="1800" b="1" dirty="0" smtClean="0"/>
              <a:t>I</a:t>
            </a:r>
            <a:r>
              <a:rPr lang="ru-RU" sz="1800" b="1" dirty="0" smtClean="0"/>
              <a:t>.</a:t>
            </a:r>
            <a:r>
              <a:rPr lang="en-US" sz="1800" b="1" dirty="0" smtClean="0"/>
              <a:t>2</a:t>
            </a:r>
            <a:r>
              <a:rPr lang="ru-RU" sz="1800" b="1" dirty="0" smtClean="0"/>
              <a:t>.  </a:t>
            </a:r>
            <a:r>
              <a:rPr lang="ru-RU" sz="1800" i="1" dirty="0" smtClean="0"/>
              <a:t>Время выполнения алгоритма </a:t>
            </a:r>
            <a:r>
              <a:rPr lang="en-US" sz="1800" b="1" i="1" dirty="0" err="1" smtClean="0"/>
              <a:t>FindIntersections</a:t>
            </a:r>
            <a:r>
              <a:rPr lang="en-US" sz="1800" dirty="0" smtClean="0"/>
              <a:t> </a:t>
            </a:r>
            <a:r>
              <a:rPr lang="ru-RU" sz="1800" i="1" dirty="0" smtClean="0"/>
              <a:t>для множества </a:t>
            </a:r>
            <a:r>
              <a:rPr lang="en-US" sz="1800" i="1" dirty="0" smtClean="0"/>
              <a:t>S</a:t>
            </a:r>
            <a:r>
              <a:rPr lang="ru-RU" sz="1800" i="1" dirty="0" smtClean="0"/>
              <a:t> из </a:t>
            </a:r>
            <a:r>
              <a:rPr lang="en-US" sz="1800" i="1" dirty="0" smtClean="0"/>
              <a:t>n</a:t>
            </a:r>
            <a:r>
              <a:rPr lang="ru-RU" sz="1800" i="1" dirty="0" smtClean="0"/>
              <a:t> сегментов линий на плоскости составляет </a:t>
            </a:r>
            <a:endParaRPr lang="en-US" sz="1800" i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i="1" dirty="0" smtClean="0"/>
              <a:t>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i="1" dirty="0" smtClean="0"/>
              <a:t>                                  </a:t>
            </a:r>
            <a:r>
              <a:rPr lang="ru-RU" sz="1800" i="1" dirty="0" smtClean="0"/>
              <a:t>где </a:t>
            </a:r>
            <a:r>
              <a:rPr lang="en-US" sz="1800" i="1" dirty="0" smtClean="0"/>
              <a:t>I</a:t>
            </a:r>
            <a:r>
              <a:rPr lang="ru-RU" sz="1800" i="1" dirty="0" smtClean="0"/>
              <a:t> – число точек пересечения сегментов из </a:t>
            </a:r>
            <a:r>
              <a:rPr lang="en-US" sz="1800" i="1" dirty="0" smtClean="0"/>
              <a:t>S</a:t>
            </a:r>
            <a:r>
              <a:rPr lang="ru-RU" sz="1800" i="1" dirty="0" smtClean="0"/>
              <a:t>. </a:t>
            </a:r>
            <a:endParaRPr lang="ru-RU" sz="18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ea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/>
              <a:t>Теорема </a:t>
            </a:r>
            <a:r>
              <a:rPr lang="en-US" sz="1800" b="1" dirty="0" smtClean="0"/>
              <a:t>I.3</a:t>
            </a:r>
            <a:r>
              <a:rPr lang="ru-RU" sz="1800" b="1" dirty="0" smtClean="0"/>
              <a:t>.</a:t>
            </a:r>
            <a:r>
              <a:rPr lang="ru-RU" sz="1800" dirty="0" smtClean="0"/>
              <a:t> </a:t>
            </a:r>
            <a:r>
              <a:rPr lang="ru-RU" sz="1800" i="1" dirty="0" smtClean="0"/>
              <a:t>Пусть </a:t>
            </a:r>
            <a:r>
              <a:rPr lang="en-US" sz="1800" i="1" dirty="0" smtClean="0"/>
              <a:t>S</a:t>
            </a:r>
            <a:r>
              <a:rPr lang="ru-RU" sz="1800" i="1" dirty="0" smtClean="0"/>
              <a:t> – множество из </a:t>
            </a:r>
            <a:r>
              <a:rPr lang="en-US" sz="1800" i="1" dirty="0" smtClean="0"/>
              <a:t>n</a:t>
            </a:r>
            <a:r>
              <a:rPr lang="ru-RU" sz="1800" i="1" dirty="0" smtClean="0"/>
              <a:t> сегментов линий на плоскости. Все точки пересечения в </a:t>
            </a:r>
            <a:r>
              <a:rPr lang="en-US" sz="1800" i="1" dirty="0" smtClean="0"/>
              <a:t>S c</a:t>
            </a:r>
            <a:r>
              <a:rPr lang="ru-RU" sz="1800" i="1" dirty="0" smtClean="0"/>
              <a:t> </a:t>
            </a:r>
            <a:r>
              <a:rPr lang="ru-RU" sz="1800" i="1" dirty="0" err="1" smtClean="0"/>
              <a:t>указаннием</a:t>
            </a:r>
            <a:r>
              <a:rPr lang="ru-RU" sz="1800" i="1" dirty="0" smtClean="0"/>
              <a:t> соответствующих им сегментов могут быть выданы за время </a:t>
            </a:r>
            <a:r>
              <a:rPr lang="ru-RU" sz="1800" dirty="0" smtClean="0"/>
              <a:t> </a:t>
            </a: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800" i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800" i="1" dirty="0" smtClean="0"/>
              <a:t>с использованием пространства памяти</a:t>
            </a:r>
            <a:r>
              <a:rPr lang="ru-RU" sz="1800" dirty="0" smtClean="0"/>
              <a:t> </a:t>
            </a:r>
            <a:r>
              <a:rPr lang="en-US" sz="1800" b="1" i="1" dirty="0" smtClean="0"/>
              <a:t>O</a:t>
            </a:r>
            <a:r>
              <a:rPr lang="ru-RU" sz="1800" b="1" i="1" dirty="0" smtClean="0"/>
              <a:t>(</a:t>
            </a:r>
            <a:r>
              <a:rPr lang="en-US" sz="1800" b="1" i="1" dirty="0" smtClean="0"/>
              <a:t>n</a:t>
            </a:r>
            <a:r>
              <a:rPr lang="ru-RU" sz="1800" b="1" i="1" dirty="0" smtClean="0"/>
              <a:t>)</a:t>
            </a:r>
            <a:r>
              <a:rPr lang="ru-RU" sz="1800" dirty="0" smtClean="0"/>
              <a:t>, </a:t>
            </a:r>
            <a:r>
              <a:rPr lang="ru-RU" sz="1800" i="1" dirty="0" smtClean="0"/>
              <a:t>где </a:t>
            </a:r>
            <a:r>
              <a:rPr lang="en-US" sz="1800" i="1" dirty="0" smtClean="0"/>
              <a:t>I</a:t>
            </a:r>
            <a:r>
              <a:rPr lang="ru-RU" sz="1800" i="1" dirty="0" smtClean="0"/>
              <a:t> – количество точек пересечений.</a:t>
            </a:r>
            <a:endParaRPr lang="ru-RU" sz="18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068960"/>
            <a:ext cx="205702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4437112"/>
            <a:ext cx="205702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88224" y="6381750"/>
            <a:ext cx="2133600" cy="476250"/>
          </a:xfrm>
        </p:spPr>
        <p:txBody>
          <a:bodyPr/>
          <a:lstStyle/>
          <a:p>
            <a:fld id="{D790D23B-303F-48B3-BD82-9DC51FB546C4}" type="slidenum">
              <a:rPr lang="ru-RU"/>
              <a:pPr/>
              <a:t>2</a:t>
            </a:fld>
            <a:endParaRPr lang="ru-RU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412776"/>
            <a:ext cx="8229600" cy="346075"/>
          </a:xfrm>
        </p:spPr>
        <p:txBody>
          <a:bodyPr/>
          <a:lstStyle/>
          <a:p>
            <a:r>
              <a:rPr lang="ru-RU" sz="2400" b="1" dirty="0" smtClean="0"/>
              <a:t>Области применения </a:t>
            </a:r>
            <a:endParaRPr lang="ru-RU" sz="2400" b="1" dirty="0"/>
          </a:p>
        </p:txBody>
      </p:sp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357158" y="1928802"/>
            <a:ext cx="8572560" cy="4286279"/>
          </a:xfrm>
        </p:spPr>
        <p:txBody>
          <a:bodyPr/>
          <a:lstStyle/>
          <a:p>
            <a:pPr algn="ctr">
              <a:buNone/>
            </a:pPr>
            <a:r>
              <a:rPr lang="ru-RU" sz="2400" dirty="0" smtClean="0">
                <a:solidFill>
                  <a:srgbClr val="C00000"/>
                </a:solidFill>
              </a:rPr>
              <a:t>Компьютерная</a:t>
            </a:r>
            <a:r>
              <a:rPr lang="ru-RU" sz="2400" dirty="0" smtClean="0"/>
              <a:t> </a:t>
            </a:r>
            <a:r>
              <a:rPr lang="ru-RU" sz="2400" dirty="0" smtClean="0">
                <a:solidFill>
                  <a:srgbClr val="C00000"/>
                </a:solidFill>
              </a:rPr>
              <a:t>графика</a:t>
            </a:r>
          </a:p>
          <a:p>
            <a:r>
              <a:rPr lang="ru-RU" sz="1800" dirty="0" err="1" smtClean="0"/>
              <a:t>трех-мерные</a:t>
            </a:r>
            <a:r>
              <a:rPr lang="ru-RU" sz="1800" dirty="0" smtClean="0"/>
              <a:t> сцены, включающих источники света, текстуры и т.п. могут содержать </a:t>
            </a:r>
            <a:r>
              <a:rPr lang="en-US" sz="1800" dirty="0" smtClean="0"/>
              <a:t>&gt; </a:t>
            </a:r>
            <a:r>
              <a:rPr lang="ru-RU" sz="1800" dirty="0" smtClean="0"/>
              <a:t>миллиона полигонов или элементов </a:t>
            </a:r>
            <a:r>
              <a:rPr lang="ru-RU" sz="1800" dirty="0" smtClean="0"/>
              <a:t>криволинейных поверхностей</a:t>
            </a:r>
          </a:p>
          <a:p>
            <a:r>
              <a:rPr lang="ru-RU" sz="1800" dirty="0" smtClean="0"/>
              <a:t>Для </a:t>
            </a:r>
            <a:r>
              <a:rPr lang="ru-RU" sz="1800" dirty="0" smtClean="0"/>
              <a:t>2-мерной графики типичными вопросами являются пересечение некоторых примитивов, нахождение примитива, указанного мышью, или определение подмножества примитивов, которое лежит в заданном </a:t>
            </a:r>
            <a:r>
              <a:rPr lang="ru-RU" sz="1800" dirty="0" smtClean="0"/>
              <a:t>объеме</a:t>
            </a:r>
            <a:endParaRPr lang="ru-RU" sz="1800" dirty="0" smtClean="0"/>
          </a:p>
          <a:p>
            <a:r>
              <a:rPr lang="ru-RU" sz="1800" dirty="0" smtClean="0"/>
              <a:t>	При 3-мерной графике геометрические проблемы становятся более сложными. </a:t>
            </a:r>
            <a:r>
              <a:rPr lang="ru-RU" sz="1800" dirty="0" smtClean="0"/>
              <a:t>Принципиально -- отбрасывание </a:t>
            </a:r>
            <a:r>
              <a:rPr lang="ru-RU" sz="1800" dirty="0" smtClean="0"/>
              <a:t>скрытых поверхностей: определение части сцены, видимой из конкретной точки </a:t>
            </a:r>
            <a:r>
              <a:rPr lang="ru-RU" sz="1800" dirty="0" smtClean="0"/>
              <a:t>зрения.</a:t>
            </a:r>
            <a:endParaRPr lang="en-US" sz="1800" dirty="0" smtClean="0"/>
          </a:p>
          <a:p>
            <a:r>
              <a:rPr lang="ru-RU" sz="1800" dirty="0" smtClean="0"/>
              <a:t>Для создания реалистически выглядящих сцен </a:t>
            </a:r>
            <a:r>
              <a:rPr lang="ru-RU" sz="1800" dirty="0" smtClean="0"/>
              <a:t>нужно </a:t>
            </a:r>
            <a:r>
              <a:rPr lang="ru-RU" sz="1800" dirty="0" smtClean="0"/>
              <a:t>учитывать освещение. </a:t>
            </a:r>
            <a:r>
              <a:rPr lang="ru-RU" sz="1800" dirty="0" smtClean="0"/>
              <a:t>Вычисление теней!!!</a:t>
            </a: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D4730-645E-4AA5-80DF-A53A3468A69A}" type="datetime5">
              <a:rPr lang="en-US"/>
              <a:pPr/>
              <a:t>11-Feb-14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Software Engineering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73E1-271A-4854-98D4-287A84DD0C99}" type="slidenum">
              <a:rPr lang="ru-RU"/>
              <a:pPr/>
              <a:t>20</a:t>
            </a:fld>
            <a:endParaRPr lang="ru-RU"/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628800"/>
            <a:ext cx="8374062" cy="431800"/>
          </a:xfrm>
        </p:spPr>
        <p:txBody>
          <a:bodyPr/>
          <a:lstStyle/>
          <a:p>
            <a:r>
              <a:rPr lang="ru-RU" sz="2400" b="1" dirty="0"/>
              <a:t>Литература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276872"/>
            <a:ext cx="8291512" cy="1224285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800" dirty="0" smtClean="0"/>
              <a:t>	Mark </a:t>
            </a:r>
            <a:r>
              <a:rPr lang="en-US" sz="1800" dirty="0"/>
              <a:t>de Berg, </a:t>
            </a:r>
            <a:r>
              <a:rPr lang="en-US" sz="1800" dirty="0" err="1"/>
              <a:t>Otfried</a:t>
            </a:r>
            <a:r>
              <a:rPr lang="en-US" sz="1800" dirty="0"/>
              <a:t> Cheong, Mark van </a:t>
            </a:r>
            <a:r>
              <a:rPr lang="en-US" sz="1800" dirty="0" err="1"/>
              <a:t>Kreveld</a:t>
            </a:r>
            <a:r>
              <a:rPr lang="en-US" sz="1800" dirty="0"/>
              <a:t>, Mark </a:t>
            </a:r>
            <a:r>
              <a:rPr lang="en-US" sz="1800" dirty="0" err="1"/>
              <a:t>Overmars</a:t>
            </a:r>
            <a:r>
              <a:rPr lang="en-US" sz="1800" dirty="0"/>
              <a:t>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800" dirty="0"/>
              <a:t>	Computational Geometry. Algorithms and Applications. Springer, 3d Edition</a:t>
            </a:r>
            <a:r>
              <a:rPr lang="en-US" sz="1800" dirty="0" smtClean="0"/>
              <a:t>.</a:t>
            </a:r>
            <a:r>
              <a:rPr lang="ru-RU" sz="1800" dirty="0" smtClean="0"/>
              <a:t> </a:t>
            </a:r>
            <a:r>
              <a:rPr lang="en-US" sz="1800" dirty="0" smtClean="0"/>
              <a:t>Chapter 2</a:t>
            </a:r>
            <a:r>
              <a:rPr lang="en-US" sz="1800" i="1" dirty="0" smtClean="0"/>
              <a:t>. Line segment intersection</a:t>
            </a:r>
            <a:r>
              <a:rPr lang="en-US" sz="1800" dirty="0" smtClean="0"/>
              <a:t>. P.19-41.</a:t>
            </a:r>
            <a:endParaRPr lang="ru-RU" sz="1800" dirty="0">
              <a:solidFill>
                <a:srgbClr val="FF0000"/>
              </a:solidFill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ru-RU" sz="1800" dirty="0">
                <a:solidFill>
                  <a:srgbClr val="FF0000"/>
                </a:solidFill>
              </a:rPr>
              <a:t>	</a:t>
            </a:r>
            <a:endParaRPr lang="ru-RU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88224" y="6381750"/>
            <a:ext cx="2133600" cy="476250"/>
          </a:xfrm>
        </p:spPr>
        <p:txBody>
          <a:bodyPr/>
          <a:lstStyle/>
          <a:p>
            <a:fld id="{D790D23B-303F-48B3-BD82-9DC51FB546C4}" type="slidenum">
              <a:rPr lang="ru-RU"/>
              <a:pPr/>
              <a:t>3</a:t>
            </a:fld>
            <a:endParaRPr lang="ru-RU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412776"/>
            <a:ext cx="8229600" cy="346075"/>
          </a:xfrm>
        </p:spPr>
        <p:txBody>
          <a:bodyPr/>
          <a:lstStyle/>
          <a:p>
            <a:r>
              <a:rPr lang="ru-RU" sz="2400" b="1" dirty="0" smtClean="0"/>
              <a:t>Области применения </a:t>
            </a:r>
            <a:endParaRPr lang="ru-RU" sz="2400" b="1" dirty="0"/>
          </a:p>
        </p:txBody>
      </p:sp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357158" y="1785927"/>
            <a:ext cx="8572560" cy="2286016"/>
          </a:xfrm>
        </p:spPr>
        <p:txBody>
          <a:bodyPr/>
          <a:lstStyle/>
          <a:p>
            <a:pPr algn="ctr">
              <a:buNone/>
            </a:pPr>
            <a:r>
              <a:rPr lang="ru-RU" sz="2400" dirty="0" smtClean="0">
                <a:solidFill>
                  <a:srgbClr val="C00000"/>
                </a:solidFill>
              </a:rPr>
              <a:t>Робототехника</a:t>
            </a:r>
          </a:p>
          <a:p>
            <a:pPr algn="ctr">
              <a:buNone/>
            </a:pPr>
            <a:endParaRPr lang="ru-RU" sz="1800" dirty="0"/>
          </a:p>
        </p:txBody>
      </p:sp>
      <p:sp>
        <p:nvSpPr>
          <p:cNvPr id="7" name="Содержимое 8"/>
          <p:cNvSpPr txBox="1">
            <a:spLocks/>
          </p:cNvSpPr>
          <p:nvPr/>
        </p:nvSpPr>
        <p:spPr bwMode="auto">
          <a:xfrm>
            <a:off x="357158" y="2428869"/>
            <a:ext cx="872496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ru-RU" dirty="0" smtClean="0"/>
              <a:t>роботы - геометрические объекты, </a:t>
            </a:r>
            <a:r>
              <a:rPr lang="ru-RU" dirty="0" smtClean="0"/>
              <a:t>которые оперируют в 3-мерном пространстве – в реальном </a:t>
            </a:r>
            <a:r>
              <a:rPr lang="ru-RU" dirty="0" smtClean="0"/>
              <a:t>мире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ru-RU" dirty="0" smtClean="0"/>
              <a:t>Планирование движения – это один их аспектов более общей проблемы планирования </a:t>
            </a:r>
            <a:r>
              <a:rPr lang="ru-RU" dirty="0" smtClean="0"/>
              <a:t>задач</a:t>
            </a:r>
            <a:endParaRPr lang="ru-RU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3857628"/>
            <a:ext cx="1971675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2857488" y="3643314"/>
            <a:ext cx="55006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spcBef>
                <a:spcPct val="20000"/>
              </a:spcBef>
            </a:pPr>
            <a:r>
              <a:rPr lang="ru-RU" dirty="0" smtClean="0"/>
              <a:t>Другие геометрические проблемы возникают при разработке роботов и рабочих ячеек, в которых робот должен функционировать. Большинство промышленных роботов – это роботизированные руки с фиксированной базой</a:t>
            </a:r>
            <a:endParaRPr lang="ru-RU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88224" y="6381750"/>
            <a:ext cx="2133600" cy="476250"/>
          </a:xfrm>
        </p:spPr>
        <p:txBody>
          <a:bodyPr/>
          <a:lstStyle/>
          <a:p>
            <a:fld id="{D790D23B-303F-48B3-BD82-9DC51FB546C4}" type="slidenum">
              <a:rPr lang="ru-RU"/>
              <a:pPr/>
              <a:t>4</a:t>
            </a:fld>
            <a:endParaRPr lang="ru-RU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412776"/>
            <a:ext cx="8229600" cy="346075"/>
          </a:xfrm>
        </p:spPr>
        <p:txBody>
          <a:bodyPr/>
          <a:lstStyle/>
          <a:p>
            <a:r>
              <a:rPr lang="ru-RU" sz="2400" b="1" dirty="0" smtClean="0"/>
              <a:t>Области применения </a:t>
            </a:r>
            <a:endParaRPr lang="ru-RU" sz="2400" b="1" dirty="0"/>
          </a:p>
        </p:txBody>
      </p:sp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357158" y="1785927"/>
            <a:ext cx="8572560" cy="2286016"/>
          </a:xfrm>
        </p:spPr>
        <p:txBody>
          <a:bodyPr/>
          <a:lstStyle/>
          <a:p>
            <a:pPr algn="ctr">
              <a:buNone/>
            </a:pPr>
            <a:r>
              <a:rPr lang="ru-RU" sz="2400" dirty="0" smtClean="0">
                <a:solidFill>
                  <a:srgbClr val="C00000"/>
                </a:solidFill>
              </a:rPr>
              <a:t>Географические информационные системы</a:t>
            </a:r>
            <a:endParaRPr lang="ru-RU" sz="1800" dirty="0"/>
          </a:p>
        </p:txBody>
      </p:sp>
      <p:sp>
        <p:nvSpPr>
          <p:cNvPr id="7" name="Содержимое 8"/>
          <p:cNvSpPr txBox="1">
            <a:spLocks/>
          </p:cNvSpPr>
          <p:nvPr/>
        </p:nvSpPr>
        <p:spPr bwMode="auto">
          <a:xfrm>
            <a:off x="357158" y="2428869"/>
            <a:ext cx="872496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ru-RU" dirty="0" smtClean="0"/>
              <a:t>Географическая информационная </a:t>
            </a:r>
            <a:r>
              <a:rPr lang="ru-RU" dirty="0" smtClean="0"/>
              <a:t>система – </a:t>
            </a:r>
            <a:r>
              <a:rPr lang="en-US" dirty="0" smtClean="0"/>
              <a:t>GIS</a:t>
            </a:r>
            <a:r>
              <a:rPr lang="ru-RU" dirty="0" smtClean="0"/>
              <a:t>,  </a:t>
            </a:r>
            <a:r>
              <a:rPr lang="ru-RU" dirty="0" smtClean="0"/>
              <a:t>хранит географические </a:t>
            </a:r>
            <a:r>
              <a:rPr lang="ru-RU" dirty="0" smtClean="0"/>
              <a:t>данные</a:t>
            </a:r>
          </a:p>
          <a:p>
            <a:pPr marL="342900" lvl="0" indent="-342900" eaLnBrk="1" hangingPunct="1">
              <a:spcBef>
                <a:spcPct val="20000"/>
              </a:spcBef>
              <a:buFontTx/>
              <a:buChar char="•"/>
            </a:pPr>
            <a:r>
              <a:rPr lang="ru-RU" dirty="0" smtClean="0"/>
              <a:t>объемы данных так велики, что требуются эффективные алгоритмы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ru-RU" dirty="0" smtClean="0"/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786050" y="3500438"/>
            <a:ext cx="6072230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spcBef>
                <a:spcPct val="20000"/>
              </a:spcBef>
            </a:pPr>
            <a:r>
              <a:rPr lang="ru-RU" i="1" dirty="0" smtClean="0"/>
              <a:t>1 вопрос </a:t>
            </a:r>
            <a:r>
              <a:rPr lang="ru-RU" dirty="0" smtClean="0"/>
              <a:t>– хранение географических </a:t>
            </a:r>
            <a:r>
              <a:rPr lang="ru-RU" dirty="0" smtClean="0"/>
              <a:t>данных, </a:t>
            </a:r>
            <a:r>
              <a:rPr lang="ru-RU" dirty="0" smtClean="0"/>
              <a:t>необходимы эффективные структуры данных</a:t>
            </a:r>
            <a:r>
              <a:rPr lang="ru-RU" dirty="0" smtClean="0"/>
              <a:t> </a:t>
            </a:r>
          </a:p>
          <a:p>
            <a:pPr lvl="0" eaLnBrk="1" hangingPunct="1">
              <a:spcBef>
                <a:spcPct val="20000"/>
              </a:spcBef>
            </a:pPr>
            <a:r>
              <a:rPr lang="ru-RU" dirty="0" smtClean="0"/>
              <a:t>2. Информация </a:t>
            </a:r>
            <a:r>
              <a:rPr lang="ru-RU" dirty="0" smtClean="0"/>
              <a:t>о высоте на поверхности некоторых гор обычно имеется только для некоторых специальных опорных </a:t>
            </a:r>
            <a:r>
              <a:rPr lang="ru-RU" dirty="0" smtClean="0"/>
              <a:t>точек. Проблема интерполяции.</a:t>
            </a:r>
          </a:p>
          <a:p>
            <a:pPr lvl="0" eaLnBrk="1" hangingPunct="1">
              <a:spcBef>
                <a:spcPct val="20000"/>
              </a:spcBef>
            </a:pPr>
            <a:r>
              <a:rPr lang="ru-RU" dirty="0" smtClean="0"/>
              <a:t>3. Комбинация </a:t>
            </a:r>
            <a:r>
              <a:rPr lang="ru-RU" dirty="0" smtClean="0"/>
              <a:t>различных типов данных </a:t>
            </a:r>
            <a:r>
              <a:rPr lang="ru-RU" dirty="0" smtClean="0"/>
              <a:t>- наиболее важная операция </a:t>
            </a:r>
            <a:r>
              <a:rPr lang="ru-RU" dirty="0" smtClean="0"/>
              <a:t>в </a:t>
            </a:r>
            <a:r>
              <a:rPr lang="en-US" dirty="0" smtClean="0"/>
              <a:t>GIS</a:t>
            </a:r>
            <a:endParaRPr lang="ru-RU" dirty="0" smtClean="0"/>
          </a:p>
          <a:p>
            <a:pPr lvl="0" eaLnBrk="1" hangingPunct="1">
              <a:spcBef>
                <a:spcPct val="20000"/>
              </a:spcBef>
            </a:pPr>
            <a:r>
              <a:rPr lang="ru-RU" kern="0" dirty="0" smtClean="0"/>
              <a:t>4. Нахождение ближайших объектов - </a:t>
            </a:r>
            <a:r>
              <a:rPr lang="ru-RU" dirty="0" smtClean="0"/>
              <a:t>вычисление </a:t>
            </a:r>
            <a:r>
              <a:rPr lang="ru-RU" dirty="0" smtClean="0"/>
              <a:t>диаграммы Вороного</a:t>
            </a:r>
            <a:endParaRPr lang="ru-RU" kern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3571876"/>
            <a:ext cx="2300287" cy="185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88224" y="6381750"/>
            <a:ext cx="2133600" cy="476250"/>
          </a:xfrm>
        </p:spPr>
        <p:txBody>
          <a:bodyPr/>
          <a:lstStyle/>
          <a:p>
            <a:fld id="{D790D23B-303F-48B3-BD82-9DC51FB546C4}" type="slidenum">
              <a:rPr lang="ru-RU"/>
              <a:pPr/>
              <a:t>5</a:t>
            </a:fld>
            <a:endParaRPr lang="ru-RU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412776"/>
            <a:ext cx="8229600" cy="346075"/>
          </a:xfrm>
        </p:spPr>
        <p:txBody>
          <a:bodyPr/>
          <a:lstStyle/>
          <a:p>
            <a:r>
              <a:rPr lang="ru-RU" sz="2400" b="1" dirty="0" smtClean="0"/>
              <a:t>Области применения </a:t>
            </a:r>
            <a:endParaRPr lang="ru-RU" sz="2400" b="1" dirty="0"/>
          </a:p>
        </p:txBody>
      </p:sp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357158" y="1785927"/>
            <a:ext cx="8572560" cy="2286016"/>
          </a:xfrm>
        </p:spPr>
        <p:txBody>
          <a:bodyPr/>
          <a:lstStyle/>
          <a:p>
            <a:pPr algn="ctr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CAD/CAM</a:t>
            </a:r>
            <a:endParaRPr lang="ru-RU" sz="1800" dirty="0"/>
          </a:p>
        </p:txBody>
      </p:sp>
      <p:sp>
        <p:nvSpPr>
          <p:cNvPr id="7" name="Содержимое 8"/>
          <p:cNvSpPr txBox="1">
            <a:spLocks/>
          </p:cNvSpPr>
          <p:nvPr/>
        </p:nvSpPr>
        <p:spPr bwMode="auto">
          <a:xfrm>
            <a:off x="214282" y="2214554"/>
            <a:ext cx="872496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ru-RU" dirty="0" smtClean="0"/>
              <a:t>Компьютерный дизайн (</a:t>
            </a:r>
            <a:r>
              <a:rPr lang="en-US" dirty="0" smtClean="0"/>
              <a:t>CAD</a:t>
            </a:r>
            <a:r>
              <a:rPr lang="ru-RU" dirty="0" smtClean="0"/>
              <a:t>) имеет дело с разработкой продуктов на </a:t>
            </a:r>
            <a:r>
              <a:rPr lang="ru-RU" dirty="0" smtClean="0"/>
              <a:t>компьютере. Результирующий </a:t>
            </a:r>
            <a:r>
              <a:rPr lang="ru-RU" dirty="0" smtClean="0"/>
              <a:t>продукт – это геометрической объект</a:t>
            </a:r>
            <a:r>
              <a:rPr lang="ru-RU" dirty="0" smtClean="0"/>
              <a:t>,             </a:t>
            </a:r>
            <a:r>
              <a:rPr lang="ru-RU" dirty="0" smtClean="0"/>
              <a:t>и, </a:t>
            </a:r>
            <a:r>
              <a:rPr lang="ru-RU" dirty="0" smtClean="0"/>
              <a:t>след. </a:t>
            </a:r>
            <a:r>
              <a:rPr lang="en-US" dirty="0" smtClean="0">
                <a:latin typeface="Times New Roman"/>
                <a:cs typeface="Times New Roman"/>
              </a:rPr>
              <a:t>Ǝ</a:t>
            </a:r>
            <a:r>
              <a:rPr lang="ru-RU" dirty="0" smtClean="0">
                <a:latin typeface="Times New Roman"/>
                <a:cs typeface="Times New Roman"/>
              </a:rPr>
              <a:t>  </a:t>
            </a:r>
            <a:r>
              <a:rPr lang="ru-RU" dirty="0" smtClean="0"/>
              <a:t>всевозможные </a:t>
            </a:r>
            <a:r>
              <a:rPr lang="ru-RU" dirty="0" smtClean="0"/>
              <a:t>геометрические </a:t>
            </a:r>
            <a:r>
              <a:rPr lang="ru-RU" dirty="0" smtClean="0"/>
              <a:t>проблемы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786050" y="3214686"/>
            <a:ext cx="6072230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spcBef>
                <a:spcPct val="20000"/>
              </a:spcBef>
            </a:pPr>
            <a:r>
              <a:rPr lang="ru-RU" dirty="0" smtClean="0"/>
              <a:t>Пересечение, объединение, декомпозиция объектов </a:t>
            </a:r>
            <a:r>
              <a:rPr lang="ru-RU" dirty="0" smtClean="0"/>
              <a:t>и </a:t>
            </a:r>
            <a:r>
              <a:rPr lang="ru-RU" dirty="0" smtClean="0"/>
              <a:t>их границ в </a:t>
            </a:r>
            <a:r>
              <a:rPr lang="ru-RU" dirty="0" smtClean="0"/>
              <a:t>более простые </a:t>
            </a:r>
            <a:r>
              <a:rPr lang="ru-RU" dirty="0" smtClean="0"/>
              <a:t>формы + визуализация</a:t>
            </a:r>
          </a:p>
          <a:p>
            <a:pPr lvl="0" eaLnBrk="1" hangingPunct="1">
              <a:spcBef>
                <a:spcPct val="20000"/>
              </a:spcBef>
            </a:pPr>
            <a:r>
              <a:rPr lang="ru-RU" kern="0" dirty="0" smtClean="0"/>
              <a:t>Моделирование – «обход» тестирования.</a:t>
            </a:r>
          </a:p>
          <a:p>
            <a:pPr lvl="0" eaLnBrk="1" hangingPunct="1">
              <a:spcBef>
                <a:spcPct val="20000"/>
              </a:spcBef>
            </a:pPr>
            <a:r>
              <a:rPr lang="ru-RU" dirty="0" smtClean="0"/>
              <a:t>Пакет </a:t>
            </a:r>
            <a:r>
              <a:rPr lang="ru-RU" dirty="0" smtClean="0"/>
              <a:t>компьютерного производства – </a:t>
            </a:r>
            <a:r>
              <a:rPr lang="en-US" dirty="0" smtClean="0"/>
              <a:t>computer aided manufacturing</a:t>
            </a:r>
            <a:r>
              <a:rPr lang="ru-RU" dirty="0" smtClean="0"/>
              <a:t> (</a:t>
            </a:r>
            <a:r>
              <a:rPr lang="en-US" dirty="0" smtClean="0"/>
              <a:t>CAM</a:t>
            </a:r>
            <a:r>
              <a:rPr lang="ru-RU" dirty="0" smtClean="0"/>
              <a:t>)</a:t>
            </a:r>
          </a:p>
          <a:p>
            <a:pPr lvl="0" eaLnBrk="1" hangingPunct="1">
              <a:spcBef>
                <a:spcPct val="20000"/>
              </a:spcBef>
            </a:pPr>
            <a:r>
              <a:rPr lang="ru-RU" dirty="0" smtClean="0"/>
              <a:t>Современная </a:t>
            </a:r>
            <a:r>
              <a:rPr lang="ru-RU" dirty="0" smtClean="0"/>
              <a:t>тенденция – дизайн для сборки (</a:t>
            </a:r>
            <a:r>
              <a:rPr lang="en-US" dirty="0" smtClean="0"/>
              <a:t>design for assembly</a:t>
            </a:r>
            <a:r>
              <a:rPr lang="ru-RU" dirty="0" smtClean="0"/>
              <a:t>). </a:t>
            </a:r>
          </a:p>
          <a:p>
            <a:pPr lvl="0" eaLnBrk="1" hangingPunct="1">
              <a:spcBef>
                <a:spcPct val="20000"/>
              </a:spcBef>
            </a:pPr>
            <a:r>
              <a:rPr lang="en-US" dirty="0" smtClean="0"/>
              <a:t>CAD </a:t>
            </a:r>
            <a:r>
              <a:rPr lang="ru-RU" dirty="0" smtClean="0"/>
              <a:t>система  проверяет качество и дает ответ можно </a:t>
            </a:r>
            <a:r>
              <a:rPr lang="ru-RU" dirty="0" smtClean="0"/>
              <a:t>ли данный продукт </a:t>
            </a:r>
            <a:r>
              <a:rPr lang="ru-RU" dirty="0" smtClean="0"/>
              <a:t>легко собрать с </a:t>
            </a:r>
            <a:r>
              <a:rPr lang="ru-RU" dirty="0" smtClean="0"/>
              <a:t>помощью некоторого технологического процесса</a:t>
            </a:r>
            <a:r>
              <a:rPr lang="ru-RU" dirty="0" smtClean="0"/>
              <a:t>?</a:t>
            </a:r>
            <a:endParaRPr lang="ru-RU" kern="0" dirty="0" smtClean="0"/>
          </a:p>
        </p:txBody>
      </p:sp>
      <p:pic>
        <p:nvPicPr>
          <p:cNvPr id="4098" name="Picture 2" descr="http://upload.wikimedia.org/wikipedia/commons/thumb/4/4a/FAE_visualization.jpg/120px-FAE_visualiza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3286124"/>
            <a:ext cx="2095515" cy="1571636"/>
          </a:xfrm>
          <a:prstGeom prst="rect">
            <a:avLst/>
          </a:prstGeom>
          <a:noFill/>
        </p:spPr>
      </p:pic>
      <p:pic>
        <p:nvPicPr>
          <p:cNvPr id="4100" name="Picture 4" descr="File:CATIA Rendering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58" y="4929198"/>
            <a:ext cx="2143140" cy="16073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88224" y="6381750"/>
            <a:ext cx="2133600" cy="476250"/>
          </a:xfrm>
        </p:spPr>
        <p:txBody>
          <a:bodyPr/>
          <a:lstStyle/>
          <a:p>
            <a:fld id="{D790D23B-303F-48B3-BD82-9DC51FB546C4}" type="slidenum">
              <a:rPr lang="ru-RU"/>
              <a:pPr/>
              <a:t>6</a:t>
            </a:fld>
            <a:endParaRPr lang="ru-RU" dirty="0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412776"/>
            <a:ext cx="8229600" cy="346075"/>
          </a:xfrm>
        </p:spPr>
        <p:txBody>
          <a:bodyPr/>
          <a:lstStyle/>
          <a:p>
            <a:r>
              <a:rPr lang="ru-RU" sz="2400" b="1" dirty="0" smtClean="0"/>
              <a:t>Области применения </a:t>
            </a:r>
            <a:endParaRPr lang="ru-RU" sz="2400" b="1" dirty="0"/>
          </a:p>
        </p:txBody>
      </p:sp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357158" y="1785927"/>
            <a:ext cx="8572560" cy="2286016"/>
          </a:xfrm>
        </p:spPr>
        <p:txBody>
          <a:bodyPr/>
          <a:lstStyle/>
          <a:p>
            <a:pPr algn="ctr">
              <a:buNone/>
            </a:pPr>
            <a:r>
              <a:rPr lang="ru-RU" sz="2400" dirty="0" smtClean="0">
                <a:solidFill>
                  <a:srgbClr val="C00000"/>
                </a:solidFill>
              </a:rPr>
              <a:t>Другие области применения</a:t>
            </a:r>
            <a:endParaRPr lang="ru-RU" sz="1800" dirty="0"/>
          </a:p>
        </p:txBody>
      </p:sp>
      <p:sp>
        <p:nvSpPr>
          <p:cNvPr id="7" name="Содержимое 8"/>
          <p:cNvSpPr txBox="1">
            <a:spLocks/>
          </p:cNvSpPr>
          <p:nvPr/>
        </p:nvSpPr>
        <p:spPr bwMode="auto">
          <a:xfrm>
            <a:off x="357158" y="2428869"/>
            <a:ext cx="872496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Ǝ </a:t>
            </a:r>
            <a:r>
              <a:rPr lang="ru-RU" dirty="0" smtClean="0"/>
              <a:t>прикладные области, где </a:t>
            </a:r>
            <a:r>
              <a:rPr lang="ru-RU" dirty="0" smtClean="0"/>
              <a:t>встречаются геометрические проблемы и требуются геометрические алгоритмы и структуры данных для их решения</a:t>
            </a:r>
            <a:endParaRPr lang="ru-RU" dirty="0" smtClean="0"/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ru-RU" dirty="0" smtClean="0"/>
              <a:t>молекулярное моделирование</a:t>
            </a:r>
            <a:endParaRPr lang="ru-RU" dirty="0" smtClean="0"/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ru-RU" dirty="0" smtClean="0"/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786050" y="3500438"/>
            <a:ext cx="6072230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spcBef>
                <a:spcPct val="20000"/>
              </a:spcBef>
            </a:pPr>
            <a:r>
              <a:rPr lang="ru-RU" dirty="0" smtClean="0"/>
              <a:t>Статистико-геометрическое моделирование в физической химии </a:t>
            </a:r>
          </a:p>
          <a:p>
            <a:pPr lvl="0" eaLnBrk="1" hangingPunct="1">
              <a:spcBef>
                <a:spcPct val="20000"/>
              </a:spcBef>
            </a:pPr>
            <a:r>
              <a:rPr lang="ru-RU" dirty="0" smtClean="0"/>
              <a:t>Распознавание образов</a:t>
            </a:r>
            <a:endParaRPr lang="ru-RU" dirty="0" smtClean="0"/>
          </a:p>
          <a:p>
            <a:pPr lvl="0" eaLnBrk="1" hangingPunct="1">
              <a:spcBef>
                <a:spcPct val="20000"/>
              </a:spcBef>
            </a:pPr>
            <a:r>
              <a:rPr lang="ru-RU" dirty="0" smtClean="0"/>
              <a:t> Оптимизация запросов в БД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3714752"/>
            <a:ext cx="17303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88224" y="6381750"/>
            <a:ext cx="2133600" cy="476250"/>
          </a:xfrm>
        </p:spPr>
        <p:txBody>
          <a:bodyPr/>
          <a:lstStyle/>
          <a:p>
            <a:fld id="{D790D23B-303F-48B3-BD82-9DC51FB546C4}" type="slidenum">
              <a:rPr lang="ru-RU"/>
              <a:pPr/>
              <a:t>7</a:t>
            </a:fld>
            <a:endParaRPr lang="ru-RU" dirty="0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412776"/>
            <a:ext cx="8229600" cy="346075"/>
          </a:xfrm>
        </p:spPr>
        <p:txBody>
          <a:bodyPr/>
          <a:lstStyle/>
          <a:p>
            <a:r>
              <a:rPr lang="ru-RU" sz="2400" b="1" dirty="0" smtClean="0"/>
              <a:t>Области применения </a:t>
            </a:r>
            <a:endParaRPr lang="ru-RU" sz="2400" b="1" dirty="0"/>
          </a:p>
        </p:txBody>
      </p:sp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357158" y="1785927"/>
            <a:ext cx="8572560" cy="2286016"/>
          </a:xfrm>
        </p:spPr>
        <p:txBody>
          <a:bodyPr/>
          <a:lstStyle/>
          <a:p>
            <a:pPr algn="ctr">
              <a:buNone/>
            </a:pPr>
            <a:r>
              <a:rPr lang="ru-RU" sz="2400" dirty="0" smtClean="0">
                <a:solidFill>
                  <a:srgbClr val="C00000"/>
                </a:solidFill>
              </a:rPr>
              <a:t>Замечания</a:t>
            </a:r>
            <a:endParaRPr lang="ru-RU" sz="1800" dirty="0"/>
          </a:p>
        </p:txBody>
      </p:sp>
      <p:sp>
        <p:nvSpPr>
          <p:cNvPr id="7" name="Содержимое 8"/>
          <p:cNvSpPr txBox="1">
            <a:spLocks/>
          </p:cNvSpPr>
          <p:nvPr/>
        </p:nvSpPr>
        <p:spPr bwMode="auto">
          <a:xfrm>
            <a:off x="357158" y="2214554"/>
            <a:ext cx="8724960" cy="3929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600"/>
              </a:spcBef>
            </a:pPr>
            <a:r>
              <a:rPr lang="ru-RU" dirty="0" smtClean="0"/>
              <a:t>вычисление </a:t>
            </a:r>
            <a:r>
              <a:rPr lang="ru-RU" dirty="0" smtClean="0"/>
              <a:t>выпуклой оболочки </a:t>
            </a:r>
            <a:r>
              <a:rPr lang="ru-RU" dirty="0" err="1" smtClean="0"/>
              <a:t>мн-ва</a:t>
            </a:r>
            <a:r>
              <a:rPr lang="ru-RU" dirty="0" smtClean="0"/>
              <a:t> </a:t>
            </a:r>
            <a:r>
              <a:rPr lang="ru-RU" dirty="0" smtClean="0"/>
              <a:t>точек на </a:t>
            </a:r>
            <a:r>
              <a:rPr lang="ru-RU" dirty="0" smtClean="0"/>
              <a:t>плоскости </a:t>
            </a:r>
            <a:r>
              <a:rPr lang="ru-RU" dirty="0" smtClean="0"/>
              <a:t>– классическая проблема в </a:t>
            </a:r>
            <a:r>
              <a:rPr lang="ru-RU" dirty="0" smtClean="0"/>
              <a:t>ВГ, </a:t>
            </a:r>
            <a:r>
              <a:rPr lang="ru-RU" dirty="0" smtClean="0"/>
              <a:t>и о ней есть множество </a:t>
            </a:r>
            <a:r>
              <a:rPr lang="ru-RU" dirty="0" smtClean="0"/>
              <a:t>публикаций.</a:t>
            </a:r>
          </a:p>
          <a:p>
            <a:pPr eaLnBrk="1" hangingPunct="1">
              <a:spcBef>
                <a:spcPts val="600"/>
              </a:spcBef>
            </a:pPr>
            <a:r>
              <a:rPr lang="ru-RU" i="1" dirty="0" smtClean="0"/>
              <a:t>сканирование </a:t>
            </a:r>
            <a:r>
              <a:rPr lang="ru-RU" i="1" dirty="0" err="1" smtClean="0"/>
              <a:t>Грехэма</a:t>
            </a:r>
            <a:r>
              <a:rPr lang="ru-RU" i="1" dirty="0" smtClean="0"/>
              <a:t> -</a:t>
            </a:r>
            <a:r>
              <a:rPr lang="ru-RU" dirty="0" smtClean="0"/>
              <a:t> </a:t>
            </a:r>
            <a:r>
              <a:rPr lang="ru-RU" dirty="0" smtClean="0"/>
              <a:t>базируется на </a:t>
            </a:r>
            <a:r>
              <a:rPr lang="ru-RU" dirty="0" smtClean="0"/>
              <a:t>модификации </a:t>
            </a:r>
            <a:r>
              <a:rPr lang="ru-RU" i="1" dirty="0" err="1" smtClean="0"/>
              <a:t>Энрью</a:t>
            </a:r>
            <a:r>
              <a:rPr lang="ru-RU" dirty="0" smtClean="0"/>
              <a:t> </a:t>
            </a:r>
            <a:r>
              <a:rPr lang="ru-RU" dirty="0" smtClean="0"/>
              <a:t>для одного из ранних алгоритмов </a:t>
            </a:r>
            <a:r>
              <a:rPr lang="ru-RU" i="1" dirty="0" err="1" smtClean="0"/>
              <a:t>Грехэма</a:t>
            </a:r>
            <a:r>
              <a:rPr lang="ru-RU" dirty="0" smtClean="0"/>
              <a:t>. </a:t>
            </a:r>
            <a:r>
              <a:rPr lang="ru-RU" dirty="0" smtClean="0"/>
              <a:t>Это </a:t>
            </a:r>
            <a:r>
              <a:rPr lang="ru-RU" dirty="0" smtClean="0"/>
              <a:t>один </a:t>
            </a:r>
            <a:r>
              <a:rPr lang="ru-RU" dirty="0" smtClean="0"/>
              <a:t>их многих алгоритмов </a:t>
            </a:r>
            <a:r>
              <a:rPr lang="en-US" dirty="0" smtClean="0"/>
              <a:t>O</a:t>
            </a:r>
            <a:r>
              <a:rPr lang="ru-RU" dirty="0" smtClean="0"/>
              <a:t> (</a:t>
            </a:r>
            <a:r>
              <a:rPr lang="en-US" dirty="0" smtClean="0"/>
              <a:t>n</a:t>
            </a:r>
            <a:r>
              <a:rPr lang="ru-RU" dirty="0" smtClean="0"/>
              <a:t> * </a:t>
            </a:r>
            <a:r>
              <a:rPr lang="en-US" dirty="0" smtClean="0"/>
              <a:t>log n</a:t>
            </a:r>
            <a:r>
              <a:rPr lang="ru-RU" dirty="0" smtClean="0"/>
              <a:t>).</a:t>
            </a:r>
          </a:p>
          <a:p>
            <a:pPr eaLnBrk="1" hangingPunct="1">
              <a:spcBef>
                <a:spcPts val="600"/>
              </a:spcBef>
            </a:pPr>
            <a:r>
              <a:rPr lang="ru-RU" dirty="0" smtClean="0"/>
              <a:t>Подход «разделяй и властвуй» был предложен </a:t>
            </a:r>
            <a:r>
              <a:rPr lang="ru-RU" dirty="0" smtClean="0"/>
              <a:t>Препарата </a:t>
            </a:r>
            <a:r>
              <a:rPr lang="ru-RU" dirty="0" smtClean="0"/>
              <a:t>и </a:t>
            </a:r>
            <a:r>
              <a:rPr lang="ru-RU" dirty="0" err="1" smtClean="0"/>
              <a:t>Хонгом</a:t>
            </a:r>
            <a:r>
              <a:rPr lang="ru-RU" dirty="0" smtClean="0"/>
              <a:t>.</a:t>
            </a:r>
          </a:p>
          <a:p>
            <a:pPr eaLnBrk="1" hangingPunct="1">
              <a:spcBef>
                <a:spcPts val="600"/>
              </a:spcBef>
            </a:pPr>
            <a:r>
              <a:rPr lang="ru-RU" dirty="0" smtClean="0"/>
              <a:t>Инкрементальный </a:t>
            </a:r>
            <a:r>
              <a:rPr lang="ru-RU" dirty="0" smtClean="0"/>
              <a:t>метод, который вставляет точки одну за другой за время </a:t>
            </a:r>
            <a:r>
              <a:rPr lang="en-US" dirty="0" smtClean="0"/>
              <a:t>O</a:t>
            </a:r>
            <a:r>
              <a:rPr lang="ru-RU" dirty="0" smtClean="0"/>
              <a:t>(</a:t>
            </a:r>
            <a:r>
              <a:rPr lang="en-US" dirty="0" smtClean="0"/>
              <a:t>log n</a:t>
            </a:r>
            <a:r>
              <a:rPr lang="ru-RU" dirty="0" smtClean="0"/>
              <a:t>) на </a:t>
            </a:r>
            <a:r>
              <a:rPr lang="ru-RU" dirty="0" smtClean="0"/>
              <a:t>вставку</a:t>
            </a:r>
          </a:p>
          <a:p>
            <a:pPr eaLnBrk="1" hangingPunct="1">
              <a:spcBef>
                <a:spcPts val="600"/>
              </a:spcBef>
            </a:pPr>
            <a:r>
              <a:rPr lang="ru-RU" dirty="0" smtClean="0"/>
              <a:t>Есть обобщения </a:t>
            </a:r>
            <a:r>
              <a:rPr lang="en-US" dirty="0" smtClean="0"/>
              <a:t>O</a:t>
            </a:r>
            <a:r>
              <a:rPr lang="ru-RU" dirty="0" smtClean="0"/>
              <a:t>(</a:t>
            </a:r>
            <a:r>
              <a:rPr lang="en-US" dirty="0" smtClean="0"/>
              <a:t>log n</a:t>
            </a:r>
            <a:r>
              <a:rPr lang="ru-RU" dirty="0" smtClean="0"/>
              <a:t> * </a:t>
            </a:r>
            <a:r>
              <a:rPr lang="en-US" dirty="0" smtClean="0"/>
              <a:t>log n</a:t>
            </a:r>
            <a:r>
              <a:rPr lang="ru-RU" dirty="0" smtClean="0"/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ru-RU" i="1" dirty="0" smtClean="0"/>
              <a:t>Метод Джарвиса </a:t>
            </a:r>
            <a:r>
              <a:rPr lang="ru-RU" dirty="0" smtClean="0"/>
              <a:t>- вычисляет </a:t>
            </a:r>
            <a:r>
              <a:rPr lang="ru-RU" dirty="0" smtClean="0"/>
              <a:t>выпуклую оболочку за время </a:t>
            </a:r>
            <a:r>
              <a:rPr lang="en-US" dirty="0" smtClean="0"/>
              <a:t>O</a:t>
            </a:r>
            <a:r>
              <a:rPr lang="ru-RU" dirty="0" smtClean="0"/>
              <a:t>(</a:t>
            </a:r>
            <a:r>
              <a:rPr lang="en-US" dirty="0" smtClean="0"/>
              <a:t>h</a:t>
            </a:r>
            <a:r>
              <a:rPr lang="ru-RU" dirty="0" smtClean="0"/>
              <a:t> * </a:t>
            </a:r>
            <a:r>
              <a:rPr lang="en-US" dirty="0" smtClean="0"/>
              <a:t>n</a:t>
            </a:r>
            <a:r>
              <a:rPr lang="ru-RU" dirty="0" smtClean="0"/>
              <a:t>), где </a:t>
            </a:r>
            <a:r>
              <a:rPr lang="en-US" dirty="0" smtClean="0"/>
              <a:t>h </a:t>
            </a:r>
            <a:r>
              <a:rPr lang="ru-RU" dirty="0" smtClean="0"/>
              <a:t>– коэффициент сложности выпуклой </a:t>
            </a:r>
            <a:r>
              <a:rPr lang="ru-RU" dirty="0" smtClean="0"/>
              <a:t>оболочки</a:t>
            </a:r>
          </a:p>
          <a:p>
            <a:pPr eaLnBrk="1" hangingPunct="1">
              <a:spcBef>
                <a:spcPts val="600"/>
              </a:spcBef>
            </a:pPr>
            <a:r>
              <a:rPr lang="ru-RU" i="1" dirty="0" smtClean="0"/>
              <a:t>схемы символических возмущений</a:t>
            </a:r>
            <a:r>
              <a:rPr lang="ru-RU" dirty="0" smtClean="0"/>
              <a:t> (</a:t>
            </a:r>
            <a:r>
              <a:rPr lang="en-US" dirty="0" smtClean="0"/>
              <a:t>symbolic perturbation schemes</a:t>
            </a:r>
            <a:r>
              <a:rPr lang="ru-RU" dirty="0" smtClean="0"/>
              <a:t>) перерабатывают входные данные так, что все вырожденные случаи пропадают</a:t>
            </a:r>
            <a:endParaRPr lang="ru-RU" dirty="0" smtClean="0"/>
          </a:p>
          <a:p>
            <a:pPr eaLnBrk="1" hangingPunct="1">
              <a:spcBef>
                <a:spcPts val="600"/>
              </a:spcBef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88224" y="6381750"/>
            <a:ext cx="2133600" cy="476250"/>
          </a:xfrm>
        </p:spPr>
        <p:txBody>
          <a:bodyPr/>
          <a:lstStyle/>
          <a:p>
            <a:fld id="{D790D23B-303F-48B3-BD82-9DC51FB546C4}" type="slidenum">
              <a:rPr lang="ru-RU"/>
              <a:pPr/>
              <a:t>8</a:t>
            </a:fld>
            <a:endParaRPr lang="ru-RU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412776"/>
            <a:ext cx="8229600" cy="346075"/>
          </a:xfrm>
        </p:spPr>
        <p:txBody>
          <a:bodyPr/>
          <a:lstStyle/>
          <a:p>
            <a:r>
              <a:rPr lang="ru-RU" sz="2400" b="1" dirty="0"/>
              <a:t>Постановка задачи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7904" y="1844824"/>
            <a:ext cx="5436096" cy="4464496"/>
          </a:xfrm>
        </p:spPr>
        <p:txBody>
          <a:bodyPr/>
          <a:lstStyle/>
          <a:p>
            <a:pPr marL="0">
              <a:spcBef>
                <a:spcPts val="600"/>
              </a:spcBef>
              <a:buNone/>
            </a:pPr>
            <a:r>
              <a:rPr lang="ru-RU" sz="1800" dirty="0" smtClean="0"/>
              <a:t>ГИС разбивают карты на уровни (слои) с разным типом географической информации</a:t>
            </a:r>
          </a:p>
          <a:p>
            <a:pPr marL="0">
              <a:spcBef>
                <a:spcPts val="600"/>
              </a:spcBef>
              <a:buNone/>
            </a:pPr>
            <a:r>
              <a:rPr lang="ru-RU" sz="1800" dirty="0" smtClean="0"/>
              <a:t>Важная проблема - </a:t>
            </a:r>
            <a:r>
              <a:rPr lang="ru-RU" sz="1800" i="1" dirty="0" smtClean="0"/>
              <a:t>наложение</a:t>
            </a:r>
            <a:r>
              <a:rPr lang="ru-RU" sz="1800" dirty="0" smtClean="0"/>
              <a:t> нескольких карт:</a:t>
            </a:r>
            <a:endParaRPr lang="en-US" sz="1800" dirty="0" smtClean="0"/>
          </a:p>
          <a:p>
            <a:pPr marL="0">
              <a:spcBef>
                <a:spcPts val="600"/>
              </a:spcBef>
              <a:buNone/>
            </a:pPr>
            <a:r>
              <a:rPr lang="ru-RU" sz="1800" dirty="0" smtClean="0"/>
              <a:t>даны два множества сегментов линий,   нужно вычислить </a:t>
            </a:r>
            <a:r>
              <a:rPr lang="ru-RU" sz="1800" b="1" i="1" dirty="0" smtClean="0"/>
              <a:t>все</a:t>
            </a:r>
            <a:r>
              <a:rPr lang="ru-RU" sz="1800" dirty="0" smtClean="0"/>
              <a:t> пересечения между сегментом из одного множества и сегментами другого.</a:t>
            </a:r>
          </a:p>
          <a:p>
            <a:pPr marL="0">
              <a:spcBef>
                <a:spcPts val="600"/>
              </a:spcBef>
              <a:buNone/>
            </a:pPr>
            <a:r>
              <a:rPr lang="ru-RU" sz="1800" i="1" dirty="0" smtClean="0"/>
              <a:t>или</a:t>
            </a:r>
          </a:p>
          <a:p>
            <a:pPr marL="0">
              <a:spcBef>
                <a:spcPts val="600"/>
              </a:spcBef>
              <a:buNone/>
            </a:pPr>
            <a:r>
              <a:rPr lang="ru-RU" sz="1800" b="1" i="1" dirty="0" smtClean="0">
                <a:solidFill>
                  <a:srgbClr val="C00000"/>
                </a:solidFill>
              </a:rPr>
              <a:t>дано множество </a:t>
            </a:r>
            <a:r>
              <a:rPr lang="en-US" sz="1800" b="1" i="1" dirty="0" smtClean="0">
                <a:solidFill>
                  <a:srgbClr val="C00000"/>
                </a:solidFill>
              </a:rPr>
              <a:t>S </a:t>
            </a:r>
            <a:r>
              <a:rPr lang="ru-RU" sz="1800" b="1" i="1" dirty="0" smtClean="0">
                <a:solidFill>
                  <a:srgbClr val="C00000"/>
                </a:solidFill>
              </a:rPr>
              <a:t>из </a:t>
            </a:r>
            <a:r>
              <a:rPr lang="en-US" sz="1800" b="1" i="1" dirty="0" smtClean="0">
                <a:solidFill>
                  <a:srgbClr val="C00000"/>
                </a:solidFill>
              </a:rPr>
              <a:t>n </a:t>
            </a:r>
            <a:r>
              <a:rPr lang="ru-RU" sz="1800" b="1" i="1" dirty="0" smtClean="0">
                <a:solidFill>
                  <a:srgbClr val="C00000"/>
                </a:solidFill>
              </a:rPr>
              <a:t>замкнутых сегментов на плоскости; надо перечислить все точки пересечения между сегментами из </a:t>
            </a:r>
            <a:r>
              <a:rPr lang="en-US" sz="1800" b="1" i="1" dirty="0" smtClean="0">
                <a:solidFill>
                  <a:srgbClr val="C00000"/>
                </a:solidFill>
              </a:rPr>
              <a:t>S</a:t>
            </a:r>
          </a:p>
          <a:p>
            <a:pPr marL="0">
              <a:spcBef>
                <a:spcPts val="600"/>
              </a:spcBef>
              <a:buNone/>
            </a:pPr>
            <a:endParaRPr lang="en-US" sz="1800" dirty="0" smtClean="0"/>
          </a:p>
          <a:p>
            <a:pPr marL="0">
              <a:spcBef>
                <a:spcPts val="600"/>
              </a:spcBef>
              <a:buNone/>
            </a:pPr>
            <a:r>
              <a:rPr lang="ru-RU" sz="1800" dirty="0" smtClean="0"/>
              <a:t> </a:t>
            </a:r>
            <a:endParaRPr lang="ru-RU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16832"/>
            <a:ext cx="3707904" cy="3780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0" y="5733256"/>
            <a:ext cx="3275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Города, реки, железные дороги и их наложение для западной Канады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9E43-F632-4F56-ACC4-2EC414857648}" type="datetime5">
              <a:rPr lang="en-US"/>
              <a:pPr/>
              <a:t>11-Feb-14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97B4-5E10-45F6-B606-30E5AA822F90}" type="slidenum">
              <a:rPr lang="ru-RU"/>
              <a:pPr/>
              <a:t>9</a:t>
            </a:fld>
            <a:endParaRPr lang="ru-RU"/>
          </a:p>
        </p:txBody>
      </p:sp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557338"/>
            <a:ext cx="8229600" cy="346075"/>
          </a:xfrm>
        </p:spPr>
        <p:txBody>
          <a:bodyPr/>
          <a:lstStyle/>
          <a:p>
            <a:r>
              <a:rPr lang="ru-RU" sz="2400" b="1" dirty="0" smtClean="0"/>
              <a:t>Пересечение сегментов линий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500306"/>
            <a:ext cx="1460500" cy="148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571472" y="3929066"/>
            <a:ext cx="8429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Как </a:t>
            </a:r>
            <a:r>
              <a:rPr lang="ru-RU" dirty="0" smtClean="0"/>
              <a:t>мы можем обойти проверку каждой пары сегментов на пересечение</a:t>
            </a:r>
            <a:r>
              <a:rPr lang="ru-RU" dirty="0" smtClean="0"/>
              <a:t>?</a:t>
            </a:r>
            <a:endParaRPr lang="ru-RU" dirty="0" smtClean="0"/>
          </a:p>
        </p:txBody>
      </p:sp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1500166" y="2714620"/>
            <a:ext cx="7500990" cy="1285884"/>
          </a:xfrm>
        </p:spPr>
        <p:txBody>
          <a:bodyPr/>
          <a:lstStyle/>
          <a:p>
            <a:pPr marL="0" lvl="0" indent="0" eaLnBrk="0" hangingPunct="0">
              <a:spcBef>
                <a:spcPct val="0"/>
              </a:spcBef>
              <a:buNone/>
            </a:pPr>
            <a:r>
              <a:rPr lang="ru-RU" sz="1800" kern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время «метода грубой силы» </a:t>
            </a:r>
            <a:r>
              <a:rPr lang="en-US" sz="1800" kern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~ O</a:t>
            </a:r>
            <a:r>
              <a:rPr lang="ru-RU" sz="1800" kern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</a:t>
            </a:r>
            <a:r>
              <a:rPr lang="en-US" sz="1800" kern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ru-RU" sz="1800" kern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  <a:r>
              <a:rPr lang="en-US" sz="1800" kern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ru-RU" sz="1800" kern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ru-RU" sz="1800" kern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Желателен алгоритм </a:t>
            </a:r>
            <a:r>
              <a:rPr lang="ru-RU" sz="1800" i="1" kern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чувствительный к выходным данным</a:t>
            </a:r>
            <a:r>
              <a:rPr lang="ru-RU" sz="1800" kern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 </a:t>
            </a:r>
            <a:endParaRPr lang="ru-RU" sz="1800" kern="120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ru-RU" sz="1800" kern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время </a:t>
            </a:r>
            <a:r>
              <a:rPr lang="ru-RU" sz="1800" kern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выполнения зависит от размера выходной информации (алгоритм </a:t>
            </a:r>
            <a:r>
              <a:rPr lang="ru-RU" sz="1800" i="1" kern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зависящий от пересечений)</a:t>
            </a:r>
            <a:r>
              <a:rPr lang="ru-RU" sz="1800" kern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286256"/>
            <a:ext cx="2008188" cy="201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Прямоугольник 10"/>
          <p:cNvSpPr/>
          <p:nvPr/>
        </p:nvSpPr>
        <p:spPr>
          <a:xfrm>
            <a:off x="2143108" y="4272677"/>
            <a:ext cx="67151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S</a:t>
            </a:r>
            <a:r>
              <a:rPr lang="ru-RU" dirty="0" smtClean="0"/>
              <a:t>  = {</a:t>
            </a:r>
            <a:r>
              <a:rPr lang="en-US" dirty="0" smtClean="0"/>
              <a:t>s</a:t>
            </a:r>
            <a:r>
              <a:rPr lang="ru-RU" dirty="0" smtClean="0"/>
              <a:t>1, </a:t>
            </a:r>
            <a:r>
              <a:rPr lang="en-US" dirty="0" smtClean="0"/>
              <a:t>s</a:t>
            </a:r>
            <a:r>
              <a:rPr lang="ru-RU" dirty="0" smtClean="0"/>
              <a:t>2, …, </a:t>
            </a:r>
            <a:r>
              <a:rPr lang="en-US" dirty="0" err="1" smtClean="0"/>
              <a:t>sn</a:t>
            </a:r>
            <a:r>
              <a:rPr lang="ru-RU" dirty="0" smtClean="0"/>
              <a:t>} – множество сегментов, для которых мы хотим вычислить все пересечения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Определим </a:t>
            </a:r>
            <a:r>
              <a:rPr lang="en-US" dirty="0" smtClean="0"/>
              <a:t>y</a:t>
            </a:r>
            <a:r>
              <a:rPr lang="ru-RU" dirty="0" smtClean="0"/>
              <a:t>-интервал сегмента как его ортогональную проекцию на ось </a:t>
            </a:r>
            <a:r>
              <a:rPr lang="en-US" dirty="0" smtClean="0"/>
              <a:t>y</a:t>
            </a:r>
            <a:r>
              <a:rPr lang="ru-RU" dirty="0" smtClean="0"/>
              <a:t>.</a:t>
            </a:r>
          </a:p>
          <a:p>
            <a:r>
              <a:rPr lang="en-US" i="1" dirty="0" smtClean="0"/>
              <a:t>L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ru-RU" i="1" dirty="0" smtClean="0"/>
              <a:t>линия обзора</a:t>
            </a:r>
            <a:r>
              <a:rPr lang="ru-RU" dirty="0" smtClean="0"/>
              <a:t>. </a:t>
            </a:r>
            <a:r>
              <a:rPr lang="ru-RU" i="1" dirty="0" smtClean="0"/>
              <a:t>Состояние</a:t>
            </a:r>
            <a:r>
              <a:rPr lang="ru-RU" dirty="0" smtClean="0"/>
              <a:t> </a:t>
            </a:r>
            <a:r>
              <a:rPr lang="en-US" i="1" dirty="0" smtClean="0"/>
              <a:t>L</a:t>
            </a:r>
            <a:r>
              <a:rPr lang="ru-RU" dirty="0" smtClean="0"/>
              <a:t>– это множество сегментов, которые она пересекает. Это состояния изменяется, когда линия обзора движется вниз, в </a:t>
            </a:r>
            <a:r>
              <a:rPr lang="ru-RU" i="1" dirty="0" smtClean="0"/>
              <a:t> точках событий (</a:t>
            </a:r>
            <a:r>
              <a:rPr lang="ru-RU" dirty="0" smtClean="0"/>
              <a:t>конечные точки сегментов</a:t>
            </a:r>
            <a:r>
              <a:rPr lang="ru-RU" dirty="0" smtClean="0"/>
              <a:t>).</a:t>
            </a:r>
            <a:endParaRPr lang="ru-RU" dirty="0" smtClean="0"/>
          </a:p>
        </p:txBody>
      </p:sp>
      <p:sp>
        <p:nvSpPr>
          <p:cNvPr id="12" name="Прямоугольник 11"/>
          <p:cNvSpPr/>
          <p:nvPr/>
        </p:nvSpPr>
        <p:spPr>
          <a:xfrm>
            <a:off x="214282" y="1970139"/>
            <a:ext cx="8572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ru-RU" i="1" kern="0" dirty="0" smtClean="0"/>
              <a:t>сегменты </a:t>
            </a:r>
            <a:r>
              <a:rPr lang="ru-RU" i="1" kern="0" dirty="0" smtClean="0"/>
              <a:t>должны быть замкнутыми, и конечная точка одного сегмента, лежащая на другом сегменте, считается как пересечения</a:t>
            </a:r>
            <a:endParaRPr lang="ru-RU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56130</TotalTime>
  <Words>1628</Words>
  <Application>Microsoft Office PowerPoint</Application>
  <PresentationFormat>Экран (4:3)</PresentationFormat>
  <Paragraphs>236</Paragraphs>
  <Slides>20</Slides>
  <Notes>20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Default Design</vt:lpstr>
      <vt:lpstr> </vt:lpstr>
      <vt:lpstr>Области применения </vt:lpstr>
      <vt:lpstr>Области применения </vt:lpstr>
      <vt:lpstr>Области применения </vt:lpstr>
      <vt:lpstr>Области применения </vt:lpstr>
      <vt:lpstr>Области применения </vt:lpstr>
      <vt:lpstr>Области применения </vt:lpstr>
      <vt:lpstr>Постановка задачи</vt:lpstr>
      <vt:lpstr>Пересечение сегментов линий</vt:lpstr>
      <vt:lpstr>Слайд 10</vt:lpstr>
      <vt:lpstr>Метод решения</vt:lpstr>
      <vt:lpstr>Слайд 12</vt:lpstr>
      <vt:lpstr>Слайд 13</vt:lpstr>
      <vt:lpstr>Сбалансированное дерево бинарного поиска Т</vt:lpstr>
      <vt:lpstr>Алгоритм FindIntersections (S)</vt:lpstr>
      <vt:lpstr>Слайд 16</vt:lpstr>
      <vt:lpstr>HandleEventPoint (p)</vt:lpstr>
      <vt:lpstr>FindNewEvent (sl, sr, p)</vt:lpstr>
      <vt:lpstr>Слайд 19</vt:lpstr>
      <vt:lpstr>Литература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Реорганизация факультета бизнес-информатики</dc:title>
  <dc:creator>Administrator</dc:creator>
  <cp:lastModifiedBy>Лилия</cp:lastModifiedBy>
  <cp:revision>1430</cp:revision>
  <dcterms:created xsi:type="dcterms:W3CDTF">2007-07-18T06:51:45Z</dcterms:created>
  <dcterms:modified xsi:type="dcterms:W3CDTF">2014-02-11T20:26:53Z</dcterms:modified>
</cp:coreProperties>
</file>