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9" r:id="rId1"/>
  </p:sldMasterIdLst>
  <p:notesMasterIdLst>
    <p:notesMasterId r:id="rId26"/>
  </p:notesMasterIdLst>
  <p:handoutMasterIdLst>
    <p:handoutMasterId r:id="rId27"/>
  </p:handoutMasterIdLst>
  <p:sldIdLst>
    <p:sldId id="337" r:id="rId2"/>
    <p:sldId id="461" r:id="rId3"/>
    <p:sldId id="472" r:id="rId4"/>
    <p:sldId id="460" r:id="rId5"/>
    <p:sldId id="473" r:id="rId6"/>
    <p:sldId id="459" r:id="rId7"/>
    <p:sldId id="458" r:id="rId8"/>
    <p:sldId id="474" r:id="rId9"/>
    <p:sldId id="457" r:id="rId10"/>
    <p:sldId id="456" r:id="rId11"/>
    <p:sldId id="475" r:id="rId12"/>
    <p:sldId id="471" r:id="rId13"/>
    <p:sldId id="476" r:id="rId14"/>
    <p:sldId id="477" r:id="rId15"/>
    <p:sldId id="478" r:id="rId16"/>
    <p:sldId id="448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79" r:id="rId25"/>
  </p:sldIdLst>
  <p:sldSz cx="9144000" cy="6858000" type="screen4x3"/>
  <p:notesSz cx="6888163" cy="96234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66FF33"/>
    <a:srgbClr val="00FF99"/>
    <a:srgbClr val="99FF33"/>
    <a:srgbClr val="FF505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6" autoAdjust="0"/>
    <p:restoredTop sz="94658" autoAdjust="0"/>
  </p:normalViewPr>
  <p:slideViewPr>
    <p:cSldViewPr>
      <p:cViewPr>
        <p:scale>
          <a:sx n="90" d="100"/>
          <a:sy n="90" d="100"/>
        </p:scale>
        <p:origin x="-8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554204-DF62-4A8D-9A65-F7F8B78C25E4}" type="datetimeFigureOut">
              <a:rPr lang="ru-RU"/>
              <a:pPr>
                <a:defRPr/>
              </a:pPr>
              <a:t>28.02.2014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35B376-292E-46D9-B170-97785240A6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017C0F-DE97-4621-ACBA-9E7B50FBD501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722313"/>
            <a:ext cx="4808537" cy="3608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570413"/>
            <a:ext cx="5510213" cy="4330700"/>
          </a:xfrm>
          <a:prstGeom prst="rect">
            <a:avLst/>
          </a:prstGeom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40825"/>
            <a:ext cx="2984500" cy="481013"/>
          </a:xfrm>
          <a:prstGeom prst="rect">
            <a:avLst/>
          </a:prstGeom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140825"/>
            <a:ext cx="2984500" cy="481013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8CEE67-0553-489C-B358-75AE4FA9C54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68E1B17-9FB2-4793-A959-AC00A9CAC07C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E60E6A-6636-44CA-9711-7F97821FB141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8225" y="722313"/>
            <a:ext cx="4811713" cy="3608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995076-D11B-45FD-880D-175E287EE974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D2121-4BB8-40D4-B6F8-59490A79796A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6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995076-D11B-45FD-880D-175E287EE974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D2121-4BB8-40D4-B6F8-59490A79796A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6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EA2CDC-C1F0-41F0-97F4-2FAAD50DD652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E8BBB-2DD8-44E8-A651-21E54B7399F2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67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EA2CDC-C1F0-41F0-97F4-2FAAD50DD652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E8BBB-2DD8-44E8-A651-21E54B7399F2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67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EA2CDC-C1F0-41F0-97F4-2FAAD50DD652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E8BBB-2DD8-44E8-A651-21E54B7399F2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67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EA2CDC-C1F0-41F0-97F4-2FAAD50DD652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E8BBB-2DD8-44E8-A651-21E54B7399F2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7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6B9E59-7A95-45B6-ADF4-33D86B525C65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32F65-CE70-4BFC-9CF5-1BDC840F8209}" type="slidenum">
              <a:rPr lang="ru-RU"/>
              <a:pPr>
                <a:defRPr/>
              </a:pPr>
              <a:t>24</a:t>
            </a:fld>
            <a:endParaRPr lang="ru-RU" dirty="0"/>
          </a:p>
        </p:txBody>
      </p:sp>
      <p:sp>
        <p:nvSpPr>
          <p:cNvPr id="507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EA2CDC-C1F0-41F0-97F4-2FAAD50DD652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E8BBB-2DD8-44E8-A651-21E54B7399F2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7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FA3D88A-42FC-4EA5-94CF-C98AC9911C5E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0E870C-FEE2-4147-8E71-A6C3D6C27E8D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6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17AF9FD-8F15-4CCD-93B3-F9FC9D938FF8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CF492-3155-48F8-A926-49BF873689FC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6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17AF9FD-8F15-4CCD-93B3-F9FC9D938FF8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CF492-3155-48F8-A926-49BF873689FC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6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358DFA-1D52-4CB2-B141-0AA67F3554D9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FCF65-9816-4217-9AF4-17C87861A21E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6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6358DFA-1D52-4CB2-B141-0AA67F3554D9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FCF65-9816-4217-9AF4-17C87861A21E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6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ED6D5E6-C86F-47FB-87ED-04B89B59C7C8}" type="datetimeFigureOut">
              <a:rPr lang="ru-RU"/>
              <a:pPr>
                <a:defRPr/>
              </a:pPr>
              <a:t>28.02.2014</a:t>
            </a:fld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69B693-EADB-4E5C-B105-CF34A2803E09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6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C6C47-9E1B-48E6-ACE7-4021E5A4A072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E85CC-519E-423F-A51C-1B17B0E2AB2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93121-57FA-4800-99C7-F169DED7D80E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B40A0-9E6A-4496-A0A7-986803BF91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432E8-7D5C-415F-B084-B34DA2E049DE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9D4D-88E3-405B-ACB8-3B7634DC3D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BFE0FA-2D31-4E06-A8C7-586B63A845CF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8CA6B1-01B6-4774-8F37-DF131CF8BB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CD3EA-7BE4-454A-A952-DD64337F204C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6AD9C-9BCC-4339-8A21-A345A1386D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BA546-C800-4A37-81CD-E0BBF3D4260C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47B72-E7A2-4827-8645-82B66BA6B0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ADC337-7A48-493B-A92D-87E815FBA269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E57B4-ABFA-43B1-8B96-A08731FCDF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C90C-3D9B-4144-A8B5-F87649DF41E1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4ED8-517D-4A20-B312-80F8D504D25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D9F9A1-6C7E-4E97-AF14-3621D653C4EC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8168D-9C98-4F5B-A382-87263E7A06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BCFFB-1342-4950-9891-1F8FDFDC01AF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824C9-CCBF-4979-AEB4-A9E03BEFDE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4EAE7-EC2F-4D9F-B38B-04D912835649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238F5-C52A-47C2-819A-015AF11E672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391C3-2CE0-4F91-80A3-189033615545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82FA2-1665-4A24-AF26-11179B6347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28AC8A50-E864-4567-8256-AD0231232069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47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ru-RU"/>
              <a:t>Software Engineering</a:t>
            </a:r>
          </a:p>
        </p:txBody>
      </p:sp>
      <p:sp>
        <p:nvSpPr>
          <p:cNvPr id="547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AD27AA5-2D0A-4A3A-912E-E8F18053D91E}" type="slidenum">
              <a:rPr lang="ru-RU"/>
              <a:pPr/>
              <a:t>‹#›</a:t>
            </a:fld>
            <a:endParaRPr lang="ru-RU"/>
          </a:p>
        </p:txBody>
      </p:sp>
      <p:pic>
        <p:nvPicPr>
          <p:cNvPr id="547847" name="Picture 4" descr="Логотип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7848" name="Picture 4" descr="Логотип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DBA6-77AE-4FB3-8FBB-5E8B2290463B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39F1-B195-4DC8-B2A3-1F50224536EB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7425" y="2063750"/>
            <a:ext cx="4557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400" b="1"/>
              <a:t>Вычислительная геометрия </a:t>
            </a:r>
          </a:p>
          <a:p>
            <a:pPr algn="ctr"/>
            <a:r>
              <a:rPr lang="en-US" sz="2400" b="1"/>
              <a:t>(Computational Geometry)</a:t>
            </a:r>
            <a:endParaRPr lang="ru-RU" sz="2400" b="1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908175" y="4796116"/>
            <a:ext cx="628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dirty="0" err="1"/>
              <a:t>д</a:t>
            </a:r>
            <a:r>
              <a:rPr lang="ru-RU" dirty="0" err="1" smtClean="0"/>
              <a:t>.ф.-м.н.,проф</a:t>
            </a:r>
            <a:r>
              <a:rPr lang="ru-RU" dirty="0" smtClean="0"/>
              <a:t>. Воронова Л.И. </a:t>
            </a:r>
            <a:r>
              <a:rPr lang="ru-RU" dirty="0"/>
              <a:t>(</a:t>
            </a:r>
            <a:r>
              <a:rPr lang="ru-RU" dirty="0" err="1"/>
              <a:t>email</a:t>
            </a:r>
            <a:r>
              <a:rPr lang="ru-RU" dirty="0"/>
              <a:t>: </a:t>
            </a:r>
            <a:r>
              <a:rPr lang="en-US" dirty="0" err="1" smtClean="0"/>
              <a:t>lvoronova</a:t>
            </a:r>
            <a:r>
              <a:rPr lang="ru-RU" dirty="0" smtClean="0"/>
              <a:t>@</a:t>
            </a:r>
            <a:r>
              <a:rPr lang="ru-RU" dirty="0" err="1" smtClean="0"/>
              <a:t>hse.ru</a:t>
            </a:r>
            <a:r>
              <a:rPr lang="ru-RU" dirty="0"/>
              <a:t>) 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453565" y="3425895"/>
            <a:ext cx="4027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ru-RU" sz="2000" b="1" dirty="0"/>
              <a:t>Лекция </a:t>
            </a:r>
            <a:r>
              <a:rPr lang="ru-RU" sz="2000" b="1" dirty="0" smtClean="0"/>
              <a:t>5-6. </a:t>
            </a:r>
            <a:endParaRPr lang="en-US" sz="2000" b="1" dirty="0"/>
          </a:p>
          <a:p>
            <a:pPr algn="ctr"/>
            <a:r>
              <a:rPr lang="ru-RU" sz="2000" b="1" dirty="0" smtClean="0"/>
              <a:t>Наложение </a:t>
            </a:r>
            <a:r>
              <a:rPr lang="ru-RU" sz="2000" b="1" dirty="0"/>
              <a:t>тематических </a:t>
            </a:r>
            <a:r>
              <a:rPr lang="ru-RU" sz="2000" b="1" dirty="0" smtClean="0"/>
              <a:t>карт</a:t>
            </a:r>
            <a:endParaRPr lang="ru-RU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6C5F-FB1A-4919-9025-414E702382EF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C1F2-E484-4A34-B56B-16A5B837FCDA}" type="slidenum">
              <a:rPr lang="ru-RU"/>
              <a:pPr/>
              <a:t>10</a:t>
            </a:fld>
            <a:endParaRPr lang="ru-RU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89599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1600" b="1" dirty="0" smtClean="0"/>
              <a:t>Вычисление наложения двух подразделений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dirty="0" smtClean="0"/>
              <a:t>. Мы определяем наложение двух подразделений </a:t>
            </a:r>
            <a:r>
              <a:rPr lang="en-US" sz="1600" b="1" i="1" dirty="0" smtClean="0"/>
              <a:t>S1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S2</a:t>
            </a:r>
            <a:r>
              <a:rPr lang="en-US" sz="1600" dirty="0" smtClean="0"/>
              <a:t> </a:t>
            </a:r>
            <a:r>
              <a:rPr lang="ru-RU" sz="1600" dirty="0" smtClean="0"/>
              <a:t>как подразделение</a:t>
            </a:r>
            <a:r>
              <a:rPr lang="en-US" sz="1600" dirty="0" smtClean="0"/>
              <a:t> </a:t>
            </a:r>
            <a:r>
              <a:rPr lang="en-US" sz="1600" b="1" i="1" dirty="0" smtClean="0"/>
              <a:t>O(S1,S2)</a:t>
            </a:r>
            <a:r>
              <a:rPr lang="ru-RU" sz="1600" dirty="0" smtClean="0"/>
              <a:t> , такое что имеется поверхность </a:t>
            </a:r>
            <a:r>
              <a:rPr lang="en-US" sz="1600" b="1" i="1" dirty="0" smtClean="0"/>
              <a:t>f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b="1" i="1" dirty="0" smtClean="0"/>
              <a:t>O(S1,S2) </a:t>
            </a:r>
            <a:r>
              <a:rPr lang="ru-RU" sz="1600" dirty="0" smtClean="0"/>
              <a:t>тогда и только тогда, когда имеются поверхности </a:t>
            </a:r>
            <a:r>
              <a:rPr lang="en-US" sz="1600" b="1" i="1" dirty="0" smtClean="0"/>
              <a:t>f</a:t>
            </a:r>
            <a:r>
              <a:rPr lang="ru-RU" sz="1600" b="1" i="1" dirty="0" smtClean="0"/>
              <a:t>1</a:t>
            </a:r>
            <a:r>
              <a:rPr lang="ru-RU" sz="1600" dirty="0" smtClean="0"/>
              <a:t> в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1</a:t>
            </a:r>
            <a:r>
              <a:rPr lang="ru-RU" sz="1600" dirty="0" smtClean="0"/>
              <a:t> </a:t>
            </a:r>
            <a:r>
              <a:rPr lang="ru-RU" sz="1600" b="1" i="1" dirty="0" smtClean="0"/>
              <a:t>и </a:t>
            </a:r>
            <a:r>
              <a:rPr lang="en-US" sz="1600" b="1" i="1" dirty="0" smtClean="0"/>
              <a:t>f</a:t>
            </a:r>
            <a:r>
              <a:rPr lang="ru-RU" sz="1600" b="1" i="1" dirty="0" smtClean="0"/>
              <a:t>2 </a:t>
            </a:r>
            <a:r>
              <a:rPr lang="ru-RU" sz="1600" dirty="0" smtClean="0"/>
              <a:t>в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2</a:t>
            </a:r>
            <a:r>
              <a:rPr lang="ru-RU" sz="1600" dirty="0" smtClean="0"/>
              <a:t>, такие что </a:t>
            </a:r>
            <a:r>
              <a:rPr lang="en-US" sz="1600" b="1" i="1" dirty="0" smtClean="0"/>
              <a:t>f</a:t>
            </a:r>
            <a:r>
              <a:rPr lang="ru-RU" sz="1600" b="1" i="1" dirty="0" smtClean="0"/>
              <a:t> </a:t>
            </a:r>
            <a:r>
              <a:rPr lang="ru-RU" sz="1600" dirty="0" smtClean="0"/>
              <a:t>– есть макс</a:t>
            </a:r>
            <a:r>
              <a:rPr lang="en-US" sz="1600" dirty="0" smtClean="0"/>
              <a:t>.</a:t>
            </a:r>
            <a:r>
              <a:rPr lang="ru-RU" sz="1600" dirty="0" smtClean="0"/>
              <a:t>связанное подмножество</a:t>
            </a:r>
            <a:r>
              <a:rPr lang="en-US" sz="1600" dirty="0" smtClean="0"/>
              <a:t> </a:t>
            </a:r>
            <a:r>
              <a:rPr lang="en-US" sz="1600" b="1" i="1" dirty="0" smtClean="0"/>
              <a:t>f</a:t>
            </a:r>
            <a:r>
              <a:rPr lang="ru-RU" sz="1600" b="1" i="1" dirty="0" smtClean="0"/>
              <a:t>1</a:t>
            </a:r>
            <a:r>
              <a:rPr lang="ru-RU" sz="1600" dirty="0" smtClean="0"/>
              <a:t> </a:t>
            </a:r>
            <a:r>
              <a:rPr lang="ru-RU" sz="1600" b="1" dirty="0" smtClean="0"/>
              <a:t>∩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f</a:t>
            </a:r>
            <a:r>
              <a:rPr lang="ru-RU" sz="1600" b="1" i="1" dirty="0" smtClean="0"/>
              <a:t>2</a:t>
            </a:r>
            <a:endParaRPr lang="en-US" sz="1600" b="1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1600" i="1" dirty="0" smtClean="0"/>
              <a:t>Проще говоря,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наложение есть подразделение плоскости, полученное из ребер от  </a:t>
            </a:r>
            <a:r>
              <a:rPr lang="en-US" sz="1600" b="1" i="1" dirty="0" smtClean="0"/>
              <a:t>S1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S</a:t>
            </a:r>
            <a:r>
              <a:rPr lang="ru-RU" sz="1600" b="1" dirty="0" smtClean="0"/>
              <a:t>2</a:t>
            </a:r>
            <a:r>
              <a:rPr lang="ru-RU" sz="160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400" dirty="0" smtClean="0"/>
              <a:t>Накладывание двух подразделени</a:t>
            </a:r>
            <a:r>
              <a:rPr lang="ru-RU" sz="1200" dirty="0" smtClean="0"/>
              <a:t>й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dirty="0" smtClean="0"/>
              <a:t>Общая проблема наложения карт заключается в вычислении двусвязного списка ребер для </a:t>
            </a:r>
            <a:r>
              <a:rPr lang="en-US" sz="1800" b="1" i="1" dirty="0" smtClean="0"/>
              <a:t>O(S1,S2)</a:t>
            </a:r>
            <a:r>
              <a:rPr lang="ru-RU" sz="1800" dirty="0" smtClean="0"/>
              <a:t>, имея двусвязные списки ребер для </a:t>
            </a:r>
            <a:r>
              <a:rPr lang="en-US" sz="1800" b="1" i="1" dirty="0" smtClean="0"/>
              <a:t>S1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S2</a:t>
            </a:r>
            <a:r>
              <a:rPr lang="ru-RU" sz="1800" dirty="0" smtClean="0"/>
              <a:t>.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16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212976"/>
            <a:ext cx="5544616" cy="212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C1F2-E484-4A34-B56B-16A5B837FCDA}" type="slidenum">
              <a:rPr lang="ru-RU"/>
              <a:pPr/>
              <a:t>11</a:t>
            </a:fld>
            <a:endParaRPr lang="ru-RU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89599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ru-RU" sz="1600" dirty="0" smtClean="0"/>
              <a:t>Что из ДСР для </a:t>
            </a:r>
            <a:r>
              <a:rPr lang="en-US" sz="1600" dirty="0" smtClean="0"/>
              <a:t> </a:t>
            </a:r>
            <a:r>
              <a:rPr lang="en-US" sz="1600" b="1" i="1" dirty="0" smtClean="0"/>
              <a:t>S1</a:t>
            </a:r>
            <a:r>
              <a:rPr lang="ru-RU" sz="1600" dirty="0" smtClean="0"/>
              <a:t> и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2</a:t>
            </a:r>
            <a:r>
              <a:rPr lang="ru-RU" sz="1600" dirty="0" smtClean="0"/>
              <a:t> можно </a:t>
            </a:r>
            <a:r>
              <a:rPr lang="ru-RU" sz="1600" dirty="0" err="1" smtClean="0"/>
              <a:t>переиспользовать</a:t>
            </a:r>
            <a:r>
              <a:rPr lang="ru-RU" sz="1600" dirty="0" smtClean="0"/>
              <a:t> в ДСР для </a:t>
            </a:r>
            <a:r>
              <a:rPr lang="en-US" sz="1600" b="1" i="1" dirty="0" smtClean="0"/>
              <a:t>O(S1,S2)</a:t>
            </a:r>
            <a:r>
              <a:rPr lang="ru-RU" sz="1600" b="1" i="1" dirty="0" smtClean="0"/>
              <a:t>?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dirty="0" smtClean="0"/>
              <a:t> Рассмотрим сеть из ребер и вертексов </a:t>
            </a:r>
            <a:r>
              <a:rPr lang="en-US" sz="1600" b="1" i="1" dirty="0" smtClean="0"/>
              <a:t>S1</a:t>
            </a:r>
            <a:r>
              <a:rPr lang="ru-RU" sz="1600" dirty="0" smtClean="0"/>
              <a:t> . Эта сеть разрезана на части ребрами из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2</a:t>
            </a:r>
            <a:r>
              <a:rPr lang="ru-RU" sz="1600" dirty="0" smtClean="0"/>
              <a:t> . </a:t>
            </a:r>
            <a:r>
              <a:rPr lang="ru-RU" sz="1600" i="1" dirty="0" smtClean="0"/>
              <a:t>Только  те ребра, которые были порезаны ребрами из</a:t>
            </a:r>
            <a:r>
              <a:rPr lang="en-US" sz="1600" b="1" i="1" dirty="0" smtClean="0"/>
              <a:t> S</a:t>
            </a:r>
            <a:r>
              <a:rPr lang="ru-RU" sz="1600" b="1" i="1" dirty="0" smtClean="0"/>
              <a:t>2</a:t>
            </a:r>
            <a:r>
              <a:rPr lang="ru-RU" sz="1600" i="1" dirty="0" smtClean="0"/>
              <a:t> , должны быть обновлены</a:t>
            </a:r>
            <a:r>
              <a:rPr lang="ru-RU" sz="1600" dirty="0" smtClean="0"/>
              <a:t>.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dirty="0" smtClean="0"/>
              <a:t>Это справедливо и для записей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 в ДСР (Ориентация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 не изменяется, т.к. поверхность, которую они ограничивают, лежит слева.  Форма поверхности может измениться в наложении, но она остается с той же стороны от </a:t>
            </a:r>
            <a:r>
              <a:rPr lang="ru-RU" sz="1600" dirty="0" err="1" smtClean="0"/>
              <a:t>полуребра</a:t>
            </a:r>
            <a:r>
              <a:rPr lang="ru-RU" sz="1600" dirty="0" smtClean="0"/>
              <a:t>).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dirty="0" smtClean="0"/>
              <a:t> След., можно переиспользовать записи полуребер, соотв. ребрам, которые не пересекаются ребрами из другой карты. Иначе говоря, мы не можем взять в двусвязный список ребер для </a:t>
            </a:r>
            <a:r>
              <a:rPr lang="en-US" sz="1600" b="1" i="1" dirty="0" smtClean="0"/>
              <a:t>O(S1,S2)</a:t>
            </a:r>
            <a:r>
              <a:rPr lang="ru-RU" sz="1600" dirty="0" smtClean="0"/>
              <a:t> из </a:t>
            </a:r>
            <a:r>
              <a:rPr lang="en-US" sz="1600" b="1" i="1" dirty="0" smtClean="0"/>
              <a:t>S1</a:t>
            </a:r>
            <a:r>
              <a:rPr lang="ru-RU" sz="1600" dirty="0" smtClean="0"/>
              <a:t> и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2</a:t>
            </a:r>
            <a:r>
              <a:rPr lang="ru-RU" sz="1600" dirty="0" smtClean="0"/>
              <a:t>  только те записи, которые связаны с </a:t>
            </a:r>
            <a:r>
              <a:rPr lang="ru-RU" sz="1600" i="1" dirty="0" smtClean="0"/>
              <a:t>пересечениям</a:t>
            </a:r>
            <a:r>
              <a:rPr lang="ru-RU" sz="1600" dirty="0" smtClean="0"/>
              <a:t> и ребер из разных карт.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600" dirty="0" smtClean="0"/>
              <a:t>Рассмотрим подход.</a:t>
            </a:r>
          </a:p>
          <a:p>
            <a:pPr>
              <a:spcBef>
                <a:spcPts val="300"/>
              </a:spcBef>
              <a:buAutoNum type="arabicPeriod"/>
            </a:pPr>
            <a:r>
              <a:rPr lang="ru-RU" sz="1600" dirty="0" smtClean="0"/>
              <a:t>Скопировать двусвязные списки ребер для </a:t>
            </a:r>
            <a:r>
              <a:rPr lang="en-US" sz="1600" b="1" i="1" dirty="0" smtClean="0"/>
              <a:t>S1</a:t>
            </a:r>
            <a:r>
              <a:rPr lang="ru-RU" sz="1600" dirty="0" smtClean="0"/>
              <a:t> и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2</a:t>
            </a:r>
            <a:r>
              <a:rPr lang="ru-RU" sz="1600" dirty="0" smtClean="0"/>
              <a:t>  и  в один новый ДСР.</a:t>
            </a:r>
          </a:p>
          <a:p>
            <a:pPr>
              <a:spcBef>
                <a:spcPts val="300"/>
              </a:spcBef>
              <a:buAutoNum type="arabicPeriod"/>
            </a:pPr>
            <a:r>
              <a:rPr lang="ru-RU" sz="1600" dirty="0" smtClean="0"/>
              <a:t> Новый ДСР </a:t>
            </a:r>
            <a:r>
              <a:rPr lang="ru-RU" sz="1600" b="1" i="1" dirty="0" smtClean="0"/>
              <a:t>не является правильным</a:t>
            </a:r>
            <a:r>
              <a:rPr lang="ru-RU" sz="1600" dirty="0" smtClean="0"/>
              <a:t>, так как он еще не представляет собой планарное подразбиение. </a:t>
            </a:r>
          </a:p>
          <a:p>
            <a:pPr>
              <a:spcBef>
                <a:spcPts val="300"/>
              </a:spcBef>
              <a:buAutoNum type="arabicPeriod"/>
            </a:pPr>
            <a:r>
              <a:rPr lang="ru-RU" sz="1600" dirty="0" smtClean="0"/>
              <a:t>Это – задача алгоритма наложения: он должен преобразовать этот ДСР в правильный ДСР путем вычисления пересечений между ребрами двух сетей и связывания вместе соответствующих частей двух ДСР.</a:t>
            </a:r>
          </a:p>
          <a:p>
            <a:pPr marL="0" indent="0" algn="ctr">
              <a:spcBef>
                <a:spcPts val="300"/>
              </a:spcBef>
              <a:buNone/>
            </a:pP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064896" cy="48965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Наш алгоритм основан на </a:t>
            </a:r>
            <a:r>
              <a:rPr lang="ru-RU" sz="1600" i="1" dirty="0" smtClean="0"/>
              <a:t>алгоритме обзора плоскости</a:t>
            </a:r>
            <a:r>
              <a:rPr lang="en-US" sz="1600" i="1" dirty="0" smtClean="0"/>
              <a:t> </a:t>
            </a:r>
            <a:endParaRPr lang="ru-RU" sz="1600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для</a:t>
            </a:r>
            <a:r>
              <a:rPr lang="en-US" sz="1600" dirty="0" smtClean="0"/>
              <a:t> </a:t>
            </a:r>
            <a:r>
              <a:rPr lang="ru-RU" sz="1600" dirty="0" smtClean="0"/>
              <a:t>вычисления пересечений в множестве отрезков линий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i="1" dirty="0" smtClean="0"/>
              <a:t>Структуры данных</a:t>
            </a:r>
            <a:r>
              <a:rPr lang="ru-RU" sz="16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      Очередь событий </a:t>
            </a:r>
            <a:r>
              <a:rPr lang="en-US" sz="1600" b="1" dirty="0" smtClean="0"/>
              <a:t>Q</a:t>
            </a:r>
            <a:r>
              <a:rPr lang="en-US" sz="1600" dirty="0" smtClean="0"/>
              <a:t> (</a:t>
            </a:r>
            <a:r>
              <a:rPr lang="ru-RU" sz="1600" dirty="0" smtClean="0"/>
              <a:t>хранит точки событий</a:t>
            </a:r>
            <a:r>
              <a:rPr lang="en-US" sz="1600" dirty="0" smtClean="0"/>
              <a:t>),</a:t>
            </a: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      Структура состояния </a:t>
            </a:r>
            <a:r>
              <a:rPr lang="ru-RU" sz="1600" b="1" i="1" dirty="0" smtClean="0"/>
              <a:t> Т </a:t>
            </a:r>
            <a:r>
              <a:rPr lang="ru-RU" sz="1600" dirty="0" smtClean="0"/>
              <a:t>=  дерево бинарного поиска,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       хранит отрезки, пересекающие </a:t>
            </a:r>
            <a:r>
              <a:rPr lang="en-US" sz="1600" b="1" i="1" dirty="0" smtClean="0"/>
              <a:t>L</a:t>
            </a:r>
            <a:r>
              <a:rPr lang="ru-RU" sz="1600" dirty="0" smtClean="0"/>
              <a:t>, слева направо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          +</a:t>
            </a:r>
            <a:r>
              <a:rPr lang="ru-RU" sz="1600" dirty="0" smtClean="0"/>
              <a:t>     </a:t>
            </a:r>
            <a:r>
              <a:rPr lang="ru-RU" sz="1600" b="1" i="1" dirty="0" smtClean="0"/>
              <a:t>Д </a:t>
            </a:r>
            <a:r>
              <a:rPr lang="en-US" sz="1600" b="1" i="1" dirty="0" smtClean="0"/>
              <a:t>=&gt; D </a:t>
            </a:r>
            <a:r>
              <a:rPr lang="ru-RU" sz="1600" dirty="0" smtClean="0"/>
              <a:t>для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O(S1,S2)</a:t>
            </a:r>
            <a:endParaRPr lang="ru-RU" sz="16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(</a:t>
            </a:r>
            <a:r>
              <a:rPr lang="ru-RU" sz="1400" dirty="0" smtClean="0"/>
              <a:t>Изначально </a:t>
            </a:r>
            <a:r>
              <a:rPr lang="ru-RU" sz="1400" b="1" i="1" dirty="0" smtClean="0"/>
              <a:t>Д </a:t>
            </a:r>
            <a:r>
              <a:rPr lang="ru-RU" sz="1400" dirty="0" smtClean="0"/>
              <a:t>содержит копию ДСР для </a:t>
            </a:r>
            <a:r>
              <a:rPr lang="en-US" sz="1400" dirty="0" smtClean="0"/>
              <a:t>S1 </a:t>
            </a:r>
            <a:r>
              <a:rPr lang="ru-RU" sz="1400" dirty="0" smtClean="0"/>
              <a:t>и копию ДСР для </a:t>
            </a:r>
            <a:r>
              <a:rPr lang="en-US" sz="1400" dirty="0" smtClean="0"/>
              <a:t>S2</a:t>
            </a:r>
            <a:r>
              <a:rPr lang="ru-RU" sz="1400" dirty="0" smtClean="0"/>
              <a:t> . По мере обзора плоскости мы преобразуем </a:t>
            </a:r>
            <a:r>
              <a:rPr lang="ru-RU" sz="1400" b="1" i="1" dirty="0" smtClean="0"/>
              <a:t>Д </a:t>
            </a:r>
            <a:r>
              <a:rPr lang="ru-RU" sz="1400" dirty="0" smtClean="0"/>
              <a:t>в корректный ДСР для </a:t>
            </a:r>
            <a:r>
              <a:rPr lang="en-US" sz="1400" b="1" i="1" dirty="0" smtClean="0"/>
              <a:t>O(S1,S2)</a:t>
            </a:r>
            <a:r>
              <a:rPr lang="ru-RU" sz="14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ru-RU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Это относится к записям вертексов и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; информация для поверхностей будет вычислена позднее.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Мы храним перекрестные указатели ребер в структуре состояния Т и записи соответствующих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  в Д.  При этом мы можем обращаться к той части Д, которая должна быть изменена, когда мы обнаруживаем точку пересечения.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Инвариант, который мы всегда обеспечиваем, заключается в том, что в любой момент обзора часть наложения выше линии обзора вычисляется корректно.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b="1" i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AD9C-9BCC-4339-8A21-A345A1386DF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556792"/>
            <a:ext cx="22225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7569-F076-4B84-BBDC-07F771D68350}" type="slidenum">
              <a:rPr lang="ru-RU"/>
              <a:pPr/>
              <a:t>13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484784"/>
            <a:ext cx="8820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достигаем точки события, то модифицируем  </a:t>
            </a:r>
            <a:r>
              <a:rPr lang="ru-RU" b="1" i="1" dirty="0" smtClean="0"/>
              <a:t>Т</a:t>
            </a:r>
            <a:r>
              <a:rPr lang="ru-RU" dirty="0" smtClean="0"/>
              <a:t> и </a:t>
            </a:r>
            <a:r>
              <a:rPr lang="en-US" b="1" i="1" dirty="0" smtClean="0"/>
              <a:t>Q</a:t>
            </a:r>
            <a:r>
              <a:rPr lang="ru-RU" dirty="0" smtClean="0"/>
              <a:t> как в алгоритме пересечения сегментов. </a:t>
            </a:r>
            <a:endParaRPr lang="en-US" dirty="0" smtClean="0"/>
          </a:p>
          <a:p>
            <a:r>
              <a:rPr lang="ru-RU" dirty="0" smtClean="0"/>
              <a:t>1. Если событие связано только с ребрами одного из двух подразбиений,  то точка события – это вертекс, который может быть </a:t>
            </a:r>
            <a:r>
              <a:rPr lang="ru-RU" dirty="0" err="1" smtClean="0"/>
              <a:t>переиспользован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2. Если событие связано с ребрами из обоих подразбиений, то </a:t>
            </a:r>
            <a:r>
              <a:rPr lang="en-US" dirty="0" smtClean="0"/>
              <a:t> </a:t>
            </a:r>
            <a:r>
              <a:rPr lang="ru-RU" dirty="0" smtClean="0"/>
              <a:t>связываем  ДСР двух сходных подразбиений в точке пересечения. 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 рис.показана  последовательность действий, когда ребро одного подразбиения, проходит через вертекс другого.</a:t>
            </a:r>
            <a:r>
              <a:rPr lang="en-US" dirty="0" smtClean="0"/>
              <a:t> </a:t>
            </a:r>
            <a:r>
              <a:rPr lang="ru-RU" dirty="0" smtClean="0"/>
              <a:t>Например, ребро </a:t>
            </a:r>
            <a:r>
              <a:rPr lang="ru-RU" b="1" i="1" dirty="0" smtClean="0"/>
              <a:t>е</a:t>
            </a:r>
            <a:r>
              <a:rPr lang="en-US" b="1" i="1" dirty="0" smtClean="0"/>
              <a:t>’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b="1" i="1" dirty="0" smtClean="0"/>
              <a:t>S1</a:t>
            </a:r>
            <a:r>
              <a:rPr lang="en-US" dirty="0" smtClean="0"/>
              <a:t> </a:t>
            </a:r>
            <a:r>
              <a:rPr lang="ru-RU" dirty="0" smtClean="0"/>
              <a:t>проходит  через вертекс </a:t>
            </a:r>
            <a:r>
              <a:rPr lang="en-US" b="1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b="1" i="1" dirty="0" smtClean="0"/>
              <a:t>S2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 </a:t>
            </a:r>
          </a:p>
          <a:p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12976"/>
            <a:ext cx="685876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7569-F076-4B84-BBDC-07F771D68350}" type="slidenum">
              <a:rPr lang="ru-RU"/>
              <a:pPr/>
              <a:t>14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556792"/>
            <a:ext cx="882047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Ребро </a:t>
            </a:r>
            <a:r>
              <a:rPr lang="en-US" b="1" i="1" dirty="0" smtClean="0"/>
              <a:t>e</a:t>
            </a:r>
            <a:r>
              <a:rPr lang="ru-RU" dirty="0" smtClean="0"/>
              <a:t> должно быть заменено двумя ребрами</a:t>
            </a:r>
            <a:r>
              <a:rPr lang="en-US" dirty="0" smtClean="0"/>
              <a:t> </a:t>
            </a:r>
            <a:r>
              <a:rPr lang="en-US" b="1" i="1" dirty="0" smtClean="0"/>
              <a:t>e’</a:t>
            </a:r>
            <a:r>
              <a:rPr lang="ru-RU" dirty="0" smtClean="0"/>
              <a:t> </a:t>
            </a:r>
            <a:r>
              <a:rPr lang="en-US" b="1" i="1" dirty="0" smtClean="0"/>
              <a:t>e’’. </a:t>
            </a:r>
            <a:endParaRPr lang="ru-RU" b="1" i="1" dirty="0" smtClean="0"/>
          </a:p>
          <a:p>
            <a:r>
              <a:rPr lang="ru-RU" dirty="0" smtClean="0"/>
              <a:t>ДСР двух </a:t>
            </a:r>
            <a:r>
              <a:rPr lang="ru-RU" dirty="0" err="1" smtClean="0"/>
              <a:t>полуребер</a:t>
            </a:r>
            <a:r>
              <a:rPr lang="ru-RU" dirty="0" smtClean="0"/>
              <a:t> для </a:t>
            </a:r>
            <a:r>
              <a:rPr lang="en-US" b="1" i="1" dirty="0" smtClean="0"/>
              <a:t>e</a:t>
            </a:r>
            <a:r>
              <a:rPr lang="ru-RU" dirty="0" smtClean="0"/>
              <a:t>  увеличивается до четырех: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Создаем две новые записи </a:t>
            </a:r>
            <a:r>
              <a:rPr lang="ru-RU" dirty="0" err="1" smtClean="0"/>
              <a:t>полуребер</a:t>
            </a:r>
            <a:r>
              <a:rPr lang="ru-RU" dirty="0" smtClean="0"/>
              <a:t>, обе – с вершиной </a:t>
            </a:r>
            <a:r>
              <a:rPr lang="ru-RU" b="1" i="1" dirty="0" smtClean="0"/>
              <a:t>е</a:t>
            </a:r>
            <a:r>
              <a:rPr lang="ru-RU" dirty="0" smtClean="0"/>
              <a:t> в качестве их начала. Два существующих </a:t>
            </a:r>
            <a:r>
              <a:rPr lang="ru-RU" dirty="0" err="1" smtClean="0"/>
              <a:t>полуребра</a:t>
            </a:r>
            <a:r>
              <a:rPr lang="ru-RU" dirty="0" smtClean="0"/>
              <a:t> для </a:t>
            </a:r>
            <a:r>
              <a:rPr lang="ru-RU" b="1" i="1" dirty="0" smtClean="0"/>
              <a:t>е </a:t>
            </a:r>
            <a:r>
              <a:rPr lang="ru-RU" dirty="0" smtClean="0"/>
              <a:t>сохраняют конечные точки </a:t>
            </a:r>
            <a:r>
              <a:rPr lang="ru-RU" b="1" i="1" dirty="0" smtClean="0"/>
              <a:t>е</a:t>
            </a:r>
            <a:r>
              <a:rPr lang="ru-RU" dirty="0" smtClean="0"/>
              <a:t> как свои начала (рис на предыдущем слайде). 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Соединяем существующие </a:t>
            </a:r>
            <a:r>
              <a:rPr lang="ru-RU" dirty="0" err="1" smtClean="0"/>
              <a:t>полуребра</a:t>
            </a:r>
            <a:r>
              <a:rPr lang="ru-RU" dirty="0" smtClean="0"/>
              <a:t> с новыми </a:t>
            </a:r>
            <a:r>
              <a:rPr lang="ru-RU" dirty="0" err="1" smtClean="0"/>
              <a:t>полуребрами</a:t>
            </a:r>
            <a:r>
              <a:rPr lang="ru-RU" dirty="0" smtClean="0"/>
              <a:t> с помощью </a:t>
            </a:r>
            <a:r>
              <a:rPr lang="ru-RU" dirty="0" err="1" smtClean="0"/>
              <a:t>уставновки</a:t>
            </a:r>
            <a:r>
              <a:rPr lang="ru-RU" dirty="0" smtClean="0"/>
              <a:t> указателей </a:t>
            </a:r>
            <a:r>
              <a:rPr lang="en-US" i="1" dirty="0" smtClean="0"/>
              <a:t>Twin</a:t>
            </a:r>
            <a:r>
              <a:rPr lang="ru-RU" i="1" dirty="0" smtClean="0"/>
              <a:t>()</a:t>
            </a:r>
            <a:r>
              <a:rPr lang="ru-RU" dirty="0" smtClean="0"/>
              <a:t>. То есть </a:t>
            </a:r>
            <a:r>
              <a:rPr lang="ru-RU" b="1" i="1" dirty="0" smtClean="0"/>
              <a:t>е</a:t>
            </a:r>
            <a:r>
              <a:rPr lang="en-US" b="1" i="1" dirty="0" smtClean="0"/>
              <a:t>’</a:t>
            </a:r>
            <a:r>
              <a:rPr lang="ru-RU" dirty="0" smtClean="0"/>
              <a:t>, представляется одним новым и одним существующим </a:t>
            </a:r>
            <a:r>
              <a:rPr lang="ru-RU" dirty="0" err="1" smtClean="0"/>
              <a:t>полуребром</a:t>
            </a:r>
            <a:r>
              <a:rPr lang="ru-RU" dirty="0" smtClean="0"/>
              <a:t>; аналогично – и для</a:t>
            </a:r>
            <a:r>
              <a:rPr lang="en-US" dirty="0" smtClean="0"/>
              <a:t> </a:t>
            </a:r>
            <a:r>
              <a:rPr lang="ru-RU" b="1" i="1" dirty="0" smtClean="0"/>
              <a:t>е</a:t>
            </a:r>
            <a:r>
              <a:rPr lang="en-US" b="1" i="1" dirty="0" smtClean="0"/>
              <a:t>’’</a:t>
            </a:r>
            <a:r>
              <a:rPr lang="ru-RU" dirty="0" smtClean="0"/>
              <a:t> 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Устанавливаем число  </a:t>
            </a:r>
            <a:r>
              <a:rPr lang="en-US" b="1" i="1" dirty="0" err="1" smtClean="0"/>
              <a:t>Prev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r>
              <a:rPr lang="ru-RU" dirty="0" smtClean="0"/>
              <a:t>и указатели </a:t>
            </a:r>
            <a:r>
              <a:rPr lang="en-US" b="1" i="1" dirty="0" smtClean="0"/>
              <a:t>Next()</a:t>
            </a:r>
            <a:r>
              <a:rPr lang="en-US" dirty="0" smtClean="0"/>
              <a:t>  c</a:t>
            </a:r>
            <a:r>
              <a:rPr lang="ru-RU" dirty="0" smtClean="0"/>
              <a:t>начала для  конечных точек</a:t>
            </a:r>
            <a:r>
              <a:rPr lang="ru-RU" b="1" i="1" dirty="0" smtClean="0"/>
              <a:t> е</a:t>
            </a:r>
            <a:r>
              <a:rPr lang="ru-RU" dirty="0" smtClean="0"/>
              <a:t> ; потом для </a:t>
            </a:r>
            <a:r>
              <a:rPr lang="en-US" b="1" i="1" dirty="0" smtClean="0"/>
              <a:t>v</a:t>
            </a:r>
            <a:r>
              <a:rPr lang="ru-RU" dirty="0" smtClean="0"/>
              <a:t> . </a:t>
            </a:r>
            <a:endParaRPr lang="en-US" dirty="0" smtClean="0"/>
          </a:p>
          <a:p>
            <a:pPr indent="-342900"/>
            <a:r>
              <a:rPr lang="ru-RU" dirty="0" smtClean="0"/>
              <a:t>3.1. Для </a:t>
            </a:r>
            <a:r>
              <a:rPr lang="ru-RU" b="1" i="1" dirty="0" smtClean="0"/>
              <a:t>е:</a:t>
            </a:r>
            <a:endParaRPr lang="ru-RU" dirty="0" smtClean="0"/>
          </a:p>
          <a:p>
            <a:pPr indent="-342900"/>
            <a:r>
              <a:rPr lang="ru-RU" dirty="0" smtClean="0"/>
              <a:t>Указатели </a:t>
            </a:r>
            <a:r>
              <a:rPr lang="en-US" b="1" i="1" dirty="0" smtClean="0"/>
              <a:t>Next()</a:t>
            </a:r>
            <a:r>
              <a:rPr lang="ru-RU" dirty="0" smtClean="0"/>
              <a:t> двух новых </a:t>
            </a:r>
            <a:r>
              <a:rPr lang="ru-RU" dirty="0" err="1" smtClean="0"/>
              <a:t>полуребер</a:t>
            </a:r>
            <a:r>
              <a:rPr lang="ru-RU" dirty="0" smtClean="0"/>
              <a:t> каждый копируют</a:t>
            </a:r>
          </a:p>
          <a:p>
            <a:pPr indent="-342900"/>
            <a:r>
              <a:rPr lang="ru-RU" dirty="0" smtClean="0"/>
              <a:t> указатель </a:t>
            </a:r>
            <a:r>
              <a:rPr lang="en-US" b="1" i="1" dirty="0" smtClean="0"/>
              <a:t>Next()</a:t>
            </a:r>
            <a:r>
              <a:rPr lang="ru-RU" dirty="0" smtClean="0"/>
              <a:t> </a:t>
            </a:r>
            <a:r>
              <a:rPr lang="ru-RU" dirty="0" err="1" smtClean="0"/>
              <a:t>полуребра</a:t>
            </a:r>
            <a:r>
              <a:rPr lang="ru-RU" dirty="0" smtClean="0"/>
              <a:t>, которое не </a:t>
            </a:r>
            <a:r>
              <a:rPr lang="ru-RU" dirty="0" err="1" smtClean="0"/>
              <a:t>явл.их</a:t>
            </a:r>
            <a:r>
              <a:rPr lang="ru-RU" dirty="0" smtClean="0"/>
              <a:t> близнецом.</a:t>
            </a:r>
          </a:p>
          <a:p>
            <a:pPr indent="-342900"/>
            <a:r>
              <a:rPr lang="ru-RU" dirty="0" err="1" smtClean="0"/>
              <a:t>Полуребра</a:t>
            </a:r>
            <a:r>
              <a:rPr lang="ru-RU" dirty="0" smtClean="0"/>
              <a:t>, на которые указывают эти указатели, должны </a:t>
            </a:r>
          </a:p>
          <a:p>
            <a:pPr indent="-342900"/>
            <a:r>
              <a:rPr lang="ru-RU" dirty="0" smtClean="0"/>
              <a:t>также смодифицировать свои указатели  </a:t>
            </a:r>
            <a:r>
              <a:rPr lang="en-US" b="1" i="1" dirty="0" err="1" smtClean="0"/>
              <a:t>Prev</a:t>
            </a:r>
            <a:r>
              <a:rPr lang="en-US" b="1" i="1" dirty="0" smtClean="0"/>
              <a:t>()  </a:t>
            </a:r>
            <a:r>
              <a:rPr lang="ru-RU" dirty="0" smtClean="0"/>
              <a:t>и</a:t>
            </a:r>
          </a:p>
          <a:p>
            <a:pPr indent="-342900"/>
            <a:r>
              <a:rPr lang="ru-RU" dirty="0" smtClean="0"/>
              <a:t> установить их на новые </a:t>
            </a:r>
            <a:r>
              <a:rPr lang="ru-RU" dirty="0" err="1" smtClean="0"/>
              <a:t>полуребра</a:t>
            </a:r>
            <a:r>
              <a:rPr lang="ru-RU" dirty="0" smtClean="0"/>
              <a:t> (см.рис.). 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149080"/>
            <a:ext cx="2237482" cy="247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7569-F076-4B84-BBDC-07F771D6835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32" name="Заголовок 13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ru-RU" sz="1600" dirty="0" smtClean="0"/>
              <a:t>3.</a:t>
            </a:r>
            <a:r>
              <a:rPr lang="en-US" sz="1600" dirty="0" smtClean="0"/>
              <a:t>2</a:t>
            </a:r>
            <a:r>
              <a:rPr lang="ru-RU" sz="1600" dirty="0" smtClean="0"/>
              <a:t>. Для </a:t>
            </a:r>
            <a:r>
              <a:rPr lang="en-US" sz="1600" b="1" i="1" dirty="0" smtClean="0"/>
              <a:t>v</a:t>
            </a:r>
            <a:r>
              <a:rPr lang="ru-RU" sz="1600" b="1" i="1" dirty="0" smtClean="0"/>
              <a:t>:</a:t>
            </a:r>
            <a:endParaRPr lang="ru-RU" sz="16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Установить указатели </a:t>
            </a:r>
            <a:r>
              <a:rPr lang="en-US" sz="1600" b="1" i="1" dirty="0" smtClean="0"/>
              <a:t>Next() </a:t>
            </a:r>
            <a:r>
              <a:rPr lang="ru-RU" sz="1600" dirty="0" smtClean="0"/>
              <a:t>и </a:t>
            </a:r>
            <a:r>
              <a:rPr lang="en-US" sz="1600" b="1" i="1" dirty="0" err="1" smtClean="0"/>
              <a:t>Prev</a:t>
            </a:r>
            <a:r>
              <a:rPr lang="en-US" sz="1600" b="1" i="1" dirty="0" smtClean="0"/>
              <a:t>()</a:t>
            </a:r>
            <a:r>
              <a:rPr lang="ru-RU" sz="1600" b="1" i="1" dirty="0" smtClean="0"/>
              <a:t> </a:t>
            </a:r>
            <a:r>
              <a:rPr lang="ru-RU" sz="1600" dirty="0" smtClean="0"/>
              <a:t>четырех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, представляющих </a:t>
            </a:r>
            <a:r>
              <a:rPr lang="ru-RU" sz="1600" b="1" i="1" dirty="0" smtClean="0"/>
              <a:t>е</a:t>
            </a:r>
            <a:r>
              <a:rPr lang="en-US" sz="1600" b="1" i="1" dirty="0" smtClean="0"/>
              <a:t>’ </a:t>
            </a:r>
            <a:r>
              <a:rPr lang="ru-RU" sz="1600" dirty="0" smtClean="0"/>
              <a:t>и </a:t>
            </a:r>
            <a:r>
              <a:rPr lang="en-US" sz="1600" b="1" i="1" dirty="0" smtClean="0"/>
              <a:t>e’’ </a:t>
            </a:r>
            <a:r>
              <a:rPr lang="ru-RU" sz="1600" dirty="0" smtClean="0"/>
              <a:t>и четырех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 от </a:t>
            </a:r>
            <a:r>
              <a:rPr lang="en-US" sz="1600" b="1" i="1" dirty="0" smtClean="0"/>
              <a:t>S2</a:t>
            </a:r>
            <a:r>
              <a:rPr lang="en-US" sz="1600" dirty="0" smtClean="0"/>
              <a:t> </a:t>
            </a:r>
            <a:r>
              <a:rPr lang="ru-RU" sz="1600" dirty="0" smtClean="0"/>
              <a:t>к </a:t>
            </a:r>
            <a:r>
              <a:rPr lang="en-US" sz="1600" b="1" i="1" dirty="0" smtClean="0"/>
              <a:t>v</a:t>
            </a:r>
            <a:r>
              <a:rPr lang="ru-RU" sz="1600" dirty="0" smtClean="0"/>
              <a:t>. Мы обнаруживаем эти четыре </a:t>
            </a:r>
            <a:r>
              <a:rPr lang="ru-RU" sz="1600" dirty="0" err="1" smtClean="0"/>
              <a:t>полуребра</a:t>
            </a:r>
            <a:r>
              <a:rPr lang="ru-RU" sz="1600" dirty="0" smtClean="0"/>
              <a:t> от </a:t>
            </a:r>
            <a:r>
              <a:rPr lang="en-US" sz="1600" b="1" i="1" dirty="0" smtClean="0"/>
              <a:t>S2</a:t>
            </a:r>
            <a:r>
              <a:rPr lang="en-US" sz="1600" dirty="0" smtClean="0"/>
              <a:t> </a:t>
            </a:r>
            <a:r>
              <a:rPr lang="ru-RU" sz="1600" dirty="0" smtClean="0"/>
              <a:t>путем проверки, где должны быть </a:t>
            </a:r>
            <a:r>
              <a:rPr lang="ru-RU" sz="1600" b="1" i="1" dirty="0" smtClean="0"/>
              <a:t>е</a:t>
            </a:r>
            <a:r>
              <a:rPr lang="en-US" sz="1600" b="1" i="1" dirty="0" smtClean="0"/>
              <a:t>’ </a:t>
            </a:r>
            <a:r>
              <a:rPr lang="ru-RU" sz="1600" dirty="0" smtClean="0"/>
              <a:t>и </a:t>
            </a:r>
            <a:r>
              <a:rPr lang="en-US" sz="1600" b="1" i="1" dirty="0" smtClean="0"/>
              <a:t>e </a:t>
            </a:r>
            <a:r>
              <a:rPr lang="ru-RU" sz="1600" b="1" i="1" dirty="0" smtClean="0"/>
              <a:t> </a:t>
            </a:r>
            <a:r>
              <a:rPr lang="ru-RU" sz="1600" dirty="0" smtClean="0"/>
              <a:t>в циклическом порядке ребер вокруг вертекса  </a:t>
            </a:r>
            <a:r>
              <a:rPr lang="en-US" sz="1600" b="1" i="1" dirty="0" smtClean="0"/>
              <a:t>v</a:t>
            </a:r>
            <a:r>
              <a:rPr lang="ru-RU" sz="1600" dirty="0" smtClean="0"/>
              <a:t>. Имеется четыре пары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, которые становятся связанными указателя </a:t>
            </a:r>
            <a:r>
              <a:rPr lang="en-US" sz="1600" b="1" i="1" dirty="0" smtClean="0"/>
              <a:t>Next()</a:t>
            </a:r>
            <a:r>
              <a:rPr lang="ru-RU" sz="1600" dirty="0" smtClean="0"/>
              <a:t> от одного и указателя </a:t>
            </a:r>
            <a:r>
              <a:rPr lang="en-US" sz="1600" b="1" i="1" dirty="0" err="1" smtClean="0"/>
              <a:t>Prev</a:t>
            </a:r>
            <a:r>
              <a:rPr lang="en-US" sz="1600" b="1" i="1" dirty="0" smtClean="0"/>
              <a:t>() </a:t>
            </a:r>
            <a:r>
              <a:rPr lang="ru-RU" sz="1600" dirty="0" smtClean="0"/>
              <a:t>от другого. </a:t>
            </a:r>
            <a:endParaRPr lang="en-US" sz="16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Рассмотрим </a:t>
            </a:r>
            <a:r>
              <a:rPr lang="ru-RU" sz="1600" dirty="0" err="1" smtClean="0"/>
              <a:t>полуребро</a:t>
            </a:r>
            <a:r>
              <a:rPr lang="en-US" sz="1600" dirty="0" smtClean="0"/>
              <a:t> </a:t>
            </a:r>
            <a:r>
              <a:rPr lang="ru-RU" sz="1600" dirty="0" smtClean="0"/>
              <a:t> для </a:t>
            </a:r>
            <a:r>
              <a:rPr lang="en-US" sz="1600" dirty="0" smtClean="0"/>
              <a:t> </a:t>
            </a:r>
            <a:r>
              <a:rPr lang="ru-RU" sz="1600" b="1" i="1" dirty="0" smtClean="0"/>
              <a:t>е</a:t>
            </a:r>
            <a:r>
              <a:rPr lang="en-US" sz="1600" b="1" i="1" dirty="0" smtClean="0"/>
              <a:t>’ </a:t>
            </a:r>
            <a:r>
              <a:rPr lang="ru-RU" sz="1600" dirty="0" smtClean="0"/>
              <a:t>, которое имеет</a:t>
            </a:r>
            <a:r>
              <a:rPr lang="en-US" sz="1600" dirty="0" smtClean="0"/>
              <a:t> </a:t>
            </a:r>
            <a:r>
              <a:rPr lang="en-US" sz="1600" b="1" i="1" dirty="0" smtClean="0"/>
              <a:t>v</a:t>
            </a:r>
            <a:r>
              <a:rPr lang="ru-RU" sz="1600" dirty="0" smtClean="0"/>
              <a:t>  в качестве конца.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Оно должно быть связано с первым </a:t>
            </a:r>
            <a:r>
              <a:rPr lang="ru-RU" sz="1600" dirty="0" err="1" smtClean="0"/>
              <a:t>полуребром</a:t>
            </a:r>
            <a:r>
              <a:rPr lang="ru-RU" sz="1600" dirty="0" smtClean="0"/>
              <a:t> –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глядя по часовой стрелке – имеющим начало в</a:t>
            </a:r>
            <a:r>
              <a:rPr lang="en-US" sz="1600" dirty="0" smtClean="0"/>
              <a:t> </a:t>
            </a:r>
            <a:r>
              <a:rPr lang="en-US" sz="1600" b="1" i="1" dirty="0" smtClean="0"/>
              <a:t>v</a:t>
            </a:r>
            <a:r>
              <a:rPr lang="ru-RU" sz="1600" dirty="0" smtClean="0"/>
              <a:t> 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err="1" smtClean="0"/>
              <a:t>Полуребро</a:t>
            </a:r>
            <a:r>
              <a:rPr lang="ru-RU" sz="1600" dirty="0" smtClean="0"/>
              <a:t> для</a:t>
            </a:r>
            <a:r>
              <a:rPr lang="ru-RU" sz="1600" b="1" i="1" dirty="0" smtClean="0"/>
              <a:t> е</a:t>
            </a:r>
            <a:r>
              <a:rPr lang="en-US" sz="1600" b="1" i="1" dirty="0" smtClean="0"/>
              <a:t>’</a:t>
            </a:r>
            <a:r>
              <a:rPr lang="ru-RU" sz="1600" dirty="0" smtClean="0"/>
              <a:t> с началом</a:t>
            </a:r>
            <a:r>
              <a:rPr lang="en-US" sz="1600" dirty="0" smtClean="0"/>
              <a:t> </a:t>
            </a:r>
            <a:r>
              <a:rPr lang="en-US" sz="1600" b="1" i="1" dirty="0" smtClean="0"/>
              <a:t>v</a:t>
            </a:r>
            <a:r>
              <a:rPr lang="ru-RU" sz="1600" dirty="0" smtClean="0"/>
              <a:t> должно быть связано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 с первым – против часовой стрелки – </a:t>
            </a:r>
            <a:r>
              <a:rPr lang="ru-RU" sz="1600" dirty="0" err="1" smtClean="0"/>
              <a:t>полуребром</a:t>
            </a:r>
            <a:r>
              <a:rPr lang="ru-RU" sz="1600" dirty="0" smtClean="0"/>
              <a:t>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/>
              <a:t>с концом в</a:t>
            </a:r>
            <a:r>
              <a:rPr lang="en-US" sz="1600" dirty="0" smtClean="0"/>
              <a:t> </a:t>
            </a:r>
            <a:r>
              <a:rPr lang="en-US" sz="1600" b="1" i="1" dirty="0" smtClean="0"/>
              <a:t>v</a:t>
            </a:r>
            <a:r>
              <a:rPr lang="ru-RU" sz="1600" dirty="0" smtClean="0"/>
              <a:t> .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C00000"/>
                </a:solidFill>
              </a:rPr>
              <a:t>Эти же утверждения справедливы для </a:t>
            </a:r>
            <a:r>
              <a:rPr lang="ru-RU" sz="1600" b="1" i="1" dirty="0" smtClean="0">
                <a:solidFill>
                  <a:srgbClr val="C00000"/>
                </a:solidFill>
              </a:rPr>
              <a:t>е</a:t>
            </a:r>
            <a:r>
              <a:rPr lang="en-US" sz="1600" b="1" i="1" dirty="0" smtClean="0">
                <a:solidFill>
                  <a:srgbClr val="C00000"/>
                </a:solidFill>
              </a:rPr>
              <a:t>’’</a:t>
            </a:r>
            <a:r>
              <a:rPr lang="ru-RU" sz="1600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spcBef>
                <a:spcPts val="400"/>
              </a:spcBef>
              <a:buNone/>
            </a:pPr>
            <a:endParaRPr lang="ru-RU" sz="1600" dirty="0"/>
          </a:p>
        </p:txBody>
      </p:sp>
      <p:pic>
        <p:nvPicPr>
          <p:cNvPr id="62589" name="Picture 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573016"/>
            <a:ext cx="211296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4730-645E-4AA5-80DF-A53A3468A69A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16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12776"/>
            <a:ext cx="8374062" cy="431800"/>
          </a:xfrm>
        </p:spPr>
        <p:txBody>
          <a:bodyPr/>
          <a:lstStyle/>
          <a:p>
            <a:r>
              <a:rPr lang="ru-RU" sz="2400" b="1" dirty="0" smtClean="0"/>
              <a:t>Сложность подхода</a:t>
            </a:r>
            <a:endParaRPr lang="ru-RU" sz="2400" b="1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91512" cy="4392488"/>
          </a:xfrm>
        </p:spPr>
        <p:txBody>
          <a:bodyPr/>
          <a:lstStyle/>
          <a:p>
            <a:r>
              <a:rPr lang="ru-RU" sz="1800" dirty="0" smtClean="0"/>
              <a:t>Большинство операций в приведенном выше обсуждении занимают постоянное время. Только циклическое обнаружение </a:t>
            </a:r>
            <a:r>
              <a:rPr lang="ru-RU" sz="1800" dirty="0" err="1" smtClean="0"/>
              <a:t>полуребер</a:t>
            </a:r>
            <a:r>
              <a:rPr lang="ru-RU" sz="1800" dirty="0" smtClean="0"/>
              <a:t> вокруг вертекса, требует времени, зависящего линейно от его степени . </a:t>
            </a:r>
          </a:p>
          <a:p>
            <a:r>
              <a:rPr lang="ru-RU" sz="1800" dirty="0" smtClean="0"/>
              <a:t>Другие случаи, которые могут встретиться – пересечения двух ребер от разных карт и совпадающие вертексы – не являются более сложными., </a:t>
            </a:r>
          </a:p>
          <a:p>
            <a:r>
              <a:rPr lang="ru-RU" sz="1800" dirty="0" smtClean="0"/>
              <a:t>Эти случаи тоже требуют время</a:t>
            </a:r>
            <a:r>
              <a:rPr lang="en-US" sz="1800" dirty="0" smtClean="0"/>
              <a:t> O(m)</a:t>
            </a:r>
            <a:r>
              <a:rPr lang="ru-RU" sz="1800" dirty="0" smtClean="0"/>
              <a:t> , где </a:t>
            </a:r>
            <a:r>
              <a:rPr lang="en-US" sz="1800" dirty="0" smtClean="0"/>
              <a:t>m</a:t>
            </a:r>
            <a:r>
              <a:rPr lang="ru-RU" sz="1800" dirty="0" smtClean="0"/>
              <a:t> – число ребер, соответствующих точке события. Это означает, что модификация  </a:t>
            </a:r>
            <a:r>
              <a:rPr lang="en-US" sz="1800" dirty="0" smtClean="0"/>
              <a:t>D </a:t>
            </a:r>
            <a:r>
              <a:rPr lang="ru-RU" sz="1800" dirty="0" smtClean="0"/>
              <a:t>не увеличивает время выполнения алгоритма пересечения сегментов линий асимптотически. </a:t>
            </a:r>
            <a:endParaRPr lang="en-US" sz="1800" dirty="0" smtClean="0"/>
          </a:p>
          <a:p>
            <a:r>
              <a:rPr lang="ru-RU" sz="1800" dirty="0" smtClean="0"/>
              <a:t>Отметим, что каждое пересечение, которое мы находим, является вертексом наложения. Это означает, что записи вертексов и записи </a:t>
            </a:r>
            <a:r>
              <a:rPr lang="ru-RU" sz="1800" dirty="0" err="1" smtClean="0"/>
              <a:t>полуребер</a:t>
            </a:r>
            <a:r>
              <a:rPr lang="ru-RU" sz="1800" dirty="0" smtClean="0"/>
              <a:t>  ДСР для  </a:t>
            </a:r>
            <a:r>
              <a:rPr lang="en-US" sz="1800" dirty="0" smtClean="0"/>
              <a:t>O(S1,S2) </a:t>
            </a:r>
            <a:r>
              <a:rPr lang="ru-RU" sz="1800" dirty="0" smtClean="0"/>
              <a:t>могут быть вычислены за время ,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O(n*log n + k* log n), </a:t>
            </a:r>
            <a:r>
              <a:rPr lang="ru-RU" sz="1800" dirty="0" smtClean="0"/>
              <a:t> где </a:t>
            </a:r>
            <a:r>
              <a:rPr lang="en-US" sz="1800" dirty="0" smtClean="0"/>
              <a:t>n </a:t>
            </a:r>
            <a:r>
              <a:rPr lang="ru-RU" sz="1800" dirty="0" smtClean="0"/>
              <a:t>– это сумма сложностей</a:t>
            </a:r>
            <a:r>
              <a:rPr lang="en-US" sz="1800" dirty="0" smtClean="0"/>
              <a:t> S1 </a:t>
            </a:r>
            <a:r>
              <a:rPr lang="ru-RU" sz="1800" dirty="0" smtClean="0"/>
              <a:t>и </a:t>
            </a:r>
            <a:r>
              <a:rPr lang="en-US" sz="1800" dirty="0" smtClean="0"/>
              <a:t> S2</a:t>
            </a:r>
            <a:r>
              <a:rPr lang="ru-RU" sz="1800" dirty="0" smtClean="0"/>
              <a:t>, а </a:t>
            </a:r>
            <a:r>
              <a:rPr lang="en-US" sz="1800" dirty="0" smtClean="0"/>
              <a:t>k </a:t>
            </a:r>
            <a:r>
              <a:rPr lang="ru-RU" sz="1800" dirty="0" smtClean="0"/>
              <a:t>– это сложность наложения.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endParaRPr lang="ru-RU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4730-645E-4AA5-80DF-A53A3468A69A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17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84784"/>
            <a:ext cx="8748464" cy="360040"/>
          </a:xfrm>
        </p:spPr>
        <p:txBody>
          <a:bodyPr/>
          <a:lstStyle/>
          <a:p>
            <a:r>
              <a:rPr lang="ru-RU" sz="2200" dirty="0" smtClean="0"/>
              <a:t>Вычисление информации о поверхностях (</a:t>
            </a:r>
            <a:r>
              <a:rPr lang="en-US" sz="2200" dirty="0" smtClean="0"/>
              <a:t>faces</a:t>
            </a:r>
            <a:r>
              <a:rPr lang="ru-RU" sz="2200" dirty="0" smtClean="0"/>
              <a:t>) для  </a:t>
            </a:r>
            <a:r>
              <a:rPr lang="en-US" sz="2200" b="1" i="1" dirty="0" smtClean="0"/>
              <a:t>O(S1,S2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ru-RU" sz="2200" b="1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676456" cy="4536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Чтобы создаем </a:t>
            </a:r>
            <a:r>
              <a:rPr lang="ru-RU" sz="1800" i="1" dirty="0" smtClean="0"/>
              <a:t>запись поверхности </a:t>
            </a:r>
            <a:r>
              <a:rPr lang="ru-RU" sz="1800" dirty="0" smtClean="0"/>
              <a:t>для каждой поверхности </a:t>
            </a:r>
            <a:r>
              <a:rPr lang="en-US" sz="1800" dirty="0" smtClean="0"/>
              <a:t>f </a:t>
            </a:r>
            <a:r>
              <a:rPr lang="ru-RU" sz="1800" dirty="0" smtClean="0"/>
              <a:t>в </a:t>
            </a:r>
            <a:r>
              <a:rPr lang="en-US" sz="1800" b="1" i="1" dirty="0" smtClean="0"/>
              <a:t>O(S1,S2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нужно: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сделать указатель </a:t>
            </a:r>
            <a:r>
              <a:rPr lang="en-US" sz="1800" i="1" dirty="0" err="1" smtClean="0"/>
              <a:t>OuterComponent</a:t>
            </a:r>
            <a:r>
              <a:rPr lang="en-US" sz="1800" i="1" dirty="0" smtClean="0"/>
              <a:t>(f)</a:t>
            </a:r>
            <a:r>
              <a:rPr lang="ru-RU" sz="1800" dirty="0" smtClean="0"/>
              <a:t> на </a:t>
            </a:r>
            <a:r>
              <a:rPr lang="ru-RU" sz="1800" dirty="0" err="1" smtClean="0"/>
              <a:t>полуребро</a:t>
            </a:r>
            <a:r>
              <a:rPr lang="ru-RU" sz="1800" dirty="0" smtClean="0"/>
              <a:t> </a:t>
            </a:r>
            <a:r>
              <a:rPr lang="ru-RU" sz="1800" dirty="0" err="1" smtClean="0"/>
              <a:t>на</a:t>
            </a:r>
            <a:r>
              <a:rPr lang="ru-RU" sz="1800" dirty="0" smtClean="0"/>
              <a:t> внешней границе </a:t>
            </a:r>
            <a:r>
              <a:rPr lang="en-US" sz="1800" dirty="0" smtClean="0"/>
              <a:t>f </a:t>
            </a:r>
            <a:r>
              <a:rPr lang="ru-RU" sz="1800" dirty="0" smtClean="0"/>
              <a:t>,</a:t>
            </a:r>
            <a:endParaRPr lang="en-US" sz="18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сделать список указателей </a:t>
            </a:r>
            <a:r>
              <a:rPr lang="en-US" sz="1800" i="1" dirty="0" err="1" smtClean="0"/>
              <a:t>InnerComponents</a:t>
            </a:r>
            <a:r>
              <a:rPr lang="en-US" sz="1800" i="1" dirty="0" smtClean="0"/>
              <a:t>(f)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ru-RU" sz="1800" dirty="0" err="1" smtClean="0"/>
              <a:t>полуребра</a:t>
            </a:r>
            <a:r>
              <a:rPr lang="ru-RU" sz="1800" dirty="0" smtClean="0"/>
              <a:t> </a:t>
            </a:r>
            <a:r>
              <a:rPr lang="ru-RU" sz="1800" dirty="0" err="1" smtClean="0"/>
              <a:t>на</a:t>
            </a:r>
            <a:r>
              <a:rPr lang="ru-RU" sz="1800" dirty="0" smtClean="0"/>
              <a:t> границах дыр внутри </a:t>
            </a:r>
            <a:r>
              <a:rPr lang="en-US" sz="1800" dirty="0" smtClean="0"/>
              <a:t>f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установить поля </a:t>
            </a:r>
            <a:r>
              <a:rPr lang="en-US" sz="1800" dirty="0" smtClean="0"/>
              <a:t> </a:t>
            </a:r>
            <a:r>
              <a:rPr lang="en-US" sz="1800" i="1" dirty="0" err="1" smtClean="0"/>
              <a:t>IncidentFace</a:t>
            </a:r>
            <a:r>
              <a:rPr lang="en-US" sz="1800" i="1" dirty="0" smtClean="0"/>
              <a:t>() </a:t>
            </a:r>
            <a:r>
              <a:rPr lang="ru-RU" sz="1800" dirty="0" err="1" smtClean="0"/>
              <a:t>полуребер</a:t>
            </a:r>
            <a:r>
              <a:rPr lang="ru-RU" sz="1800" dirty="0" smtClean="0"/>
              <a:t> на границах </a:t>
            </a:r>
            <a:r>
              <a:rPr lang="en-US" sz="1800" i="1" dirty="0" smtClean="0"/>
              <a:t>f</a:t>
            </a:r>
            <a:r>
              <a:rPr lang="en-US" sz="1800" dirty="0" smtClean="0"/>
              <a:t> </a:t>
            </a:r>
            <a:r>
              <a:rPr lang="ru-RU" sz="1800" dirty="0" smtClean="0"/>
              <a:t>так, что они указывают на запись поверхности </a:t>
            </a:r>
            <a:r>
              <a:rPr lang="en-US" sz="1800" i="1" dirty="0" smtClean="0"/>
              <a:t>f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каждая новая поверхность должна быть помечена именами поверхностей в старых подразбиениях, которые ее содержат.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Кол-во записей поверхностей = равно количеству внешних границ плюс единица  (за исключением неограниченной поверхности, каждая поверхность имеет уникальную внешнюю границу)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 </a:t>
            </a:r>
            <a:endParaRPr lang="ru-RU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4730-645E-4AA5-80DF-A53A3468A69A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18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84784"/>
            <a:ext cx="8748464" cy="360040"/>
          </a:xfrm>
        </p:spPr>
        <p:txBody>
          <a:bodyPr/>
          <a:lstStyle/>
          <a:p>
            <a:r>
              <a:rPr lang="ru-RU" sz="2200" dirty="0" smtClean="0"/>
              <a:t>О дырах для  </a:t>
            </a:r>
            <a:r>
              <a:rPr lang="en-US" sz="2200" b="1" i="1" dirty="0" smtClean="0"/>
              <a:t>O(S1,S2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ru-RU" sz="2200" b="1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8964488" cy="4536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Из полученного ДСР легко извлечь все граничные циклы и определить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является ли цикл внешней границей или границей дыры в поверхности.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Используем  самый левый вертекс цикла,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или – в случае «пучка» - самый нижний из самых левых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 smtClean="0"/>
              <a:t>Полуребра</a:t>
            </a:r>
            <a:r>
              <a:rPr lang="ru-RU" sz="1800" dirty="0" smtClean="0"/>
              <a:t>  всегда направлены так, что их соотв.поверхность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лежит локально слева. Вычисляем угол, образованный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при вертексе двумя </a:t>
            </a:r>
            <a:r>
              <a:rPr lang="ru-RU" sz="1800" dirty="0" err="1" smtClean="0"/>
              <a:t>полуребрами</a:t>
            </a:r>
            <a:r>
              <a:rPr lang="ru-RU" sz="1800" dirty="0" smtClean="0"/>
              <a:t> внутри поверхности.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Если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угол </a:t>
            </a:r>
            <a:r>
              <a:rPr lang="en-US" sz="1800" dirty="0" smtClean="0"/>
              <a:t>&lt;</a:t>
            </a:r>
            <a:r>
              <a:rPr lang="ru-RU" sz="1800" dirty="0" smtClean="0"/>
              <a:t>180 град, то цикл </a:t>
            </a:r>
            <a:r>
              <a:rPr lang="ru-RU" sz="1800" dirty="0" err="1" smtClean="0"/>
              <a:t>явл.внешней</a:t>
            </a:r>
            <a:r>
              <a:rPr lang="ru-RU" sz="1800" dirty="0" smtClean="0"/>
              <a:t> границей,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 в противном случае – это граница дыры.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Это свойство справедливо для самого левого вертекса цикла, но не обязательно для других вертексов этого цикла.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endParaRPr lang="ru-RU" sz="18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75" y="2708920"/>
            <a:ext cx="22701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19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84784"/>
            <a:ext cx="8748464" cy="360040"/>
          </a:xfrm>
        </p:spPr>
        <p:txBody>
          <a:bodyPr/>
          <a:lstStyle/>
          <a:p>
            <a:r>
              <a:rPr lang="ru-RU" sz="2200" dirty="0" smtClean="0"/>
              <a:t>О дырах для  </a:t>
            </a:r>
            <a:r>
              <a:rPr lang="en-US" sz="2200" b="1" i="1" dirty="0" smtClean="0"/>
              <a:t>O(S1,S2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ru-RU" sz="2200" b="1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8964488" cy="4536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Для поиска ограничивающих циклов одной и той</a:t>
            </a:r>
            <a:r>
              <a:rPr lang="en-US" sz="1600" dirty="0" smtClean="0"/>
              <a:t> </a:t>
            </a:r>
            <a:r>
              <a:rPr lang="ru-RU" sz="1600" dirty="0" smtClean="0"/>
              <a:t>же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поверхности, конструируем граф </a:t>
            </a:r>
            <a:r>
              <a:rPr lang="en-US" sz="1600" b="1" i="1" dirty="0" smtClean="0"/>
              <a:t>G</a:t>
            </a:r>
            <a:r>
              <a:rPr lang="ru-RU" sz="1600" dirty="0" smtClean="0"/>
              <a:t>, содержащий: 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1. узел - для каждого граничного цикла –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/>
              <a:t> внутреннего или внешнего;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2. один узел для воображаемой внешней границы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неограниченной поверхности.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3. дуга между двумя вершинами </a:t>
            </a:r>
            <a:r>
              <a:rPr lang="ru-RU" sz="1600" dirty="0" err="1" smtClean="0"/>
              <a:t>ттт,к</a:t>
            </a:r>
            <a:r>
              <a:rPr lang="ru-RU" sz="16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один из циклов </a:t>
            </a:r>
            <a:r>
              <a:rPr lang="ru-RU" sz="1600" dirty="0" err="1" smtClean="0"/>
              <a:t>явл.границей</a:t>
            </a:r>
            <a:r>
              <a:rPr lang="ru-RU" sz="1600" dirty="0" smtClean="0"/>
              <a:t> дыры,  а другой цикл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имеет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непосредственно слева от самого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левого вертекса этого цикла дыры.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Если  такого </a:t>
            </a:r>
            <a:r>
              <a:rPr lang="ru-RU" sz="1600" dirty="0" err="1" smtClean="0"/>
              <a:t>полуребра</a:t>
            </a:r>
            <a:r>
              <a:rPr lang="ru-RU" sz="1600" dirty="0" smtClean="0"/>
              <a:t>  нет, то узел, представляющий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цикл, соединяется с  узлом, представляющим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неограниченную поверхность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Пример приведен на рис.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				        Рис. Подразбиение и соответствующий граф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/>
              <a:t>Линии, показанные точками на рисунке, изображают связь циклов дыр с другими циклами. На рисунке также показан граф, соответствующий подразбиению. Циклы дыр показаны одиночными кружками, а циклы внешних границ – двойными (см. </a:t>
            </a:r>
            <a:r>
              <a:rPr lang="ru-RU" sz="1400" dirty="0" err="1" smtClean="0"/>
              <a:t>лит-ру</a:t>
            </a:r>
            <a:r>
              <a:rPr lang="ru-RU" sz="1400" dirty="0" smtClean="0"/>
              <a:t>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  </a:t>
            </a:r>
            <a:endParaRPr lang="ru-RU" sz="16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6225" y="1772816"/>
            <a:ext cx="37877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7569-F076-4B84-BBDC-07F771D68350}" type="slidenum">
              <a:rPr lang="ru-RU"/>
              <a:pPr/>
              <a:t>2</a:t>
            </a:fld>
            <a:endParaRPr lang="ru-RU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0" y="1988840"/>
            <a:ext cx="5770984" cy="2088231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700" dirty="0" smtClean="0"/>
              <a:t>Тематические карты имеют довольно сложную структуру: они являются </a:t>
            </a:r>
            <a:r>
              <a:rPr lang="ru-RU" sz="1700" i="1" dirty="0" smtClean="0">
                <a:solidFill>
                  <a:schemeClr val="accent2"/>
                </a:solidFill>
              </a:rPr>
              <a:t>разбиениями</a:t>
            </a:r>
            <a:r>
              <a:rPr lang="ru-RU" sz="1700" dirty="0" smtClean="0"/>
              <a:t> плоскости на </a:t>
            </a:r>
            <a:r>
              <a:rPr lang="ru-RU" sz="1700" i="1" dirty="0" smtClean="0">
                <a:solidFill>
                  <a:schemeClr val="accent2"/>
                </a:solidFill>
              </a:rPr>
              <a:t>помеченные</a:t>
            </a:r>
            <a:r>
              <a:rPr lang="ru-RU" sz="1700" dirty="0" smtClean="0"/>
              <a:t> регионы. </a:t>
            </a:r>
            <a:endParaRPr lang="en-US" sz="1700" i="1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700" i="1" dirty="0" err="1" smtClean="0"/>
              <a:t>разбиения=подразделы=слои=подразбиения</a:t>
            </a:r>
            <a:endParaRPr lang="ru-RU" sz="1700" i="1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700" dirty="0" smtClean="0"/>
              <a:t>Нам нужен алгоритм для вычисления наложения двух подразделов, но сначала мы должны разработать подходящее представление для подраздела</a:t>
            </a:r>
            <a:r>
              <a:rPr lang="en-US" sz="1700" dirty="0" smtClean="0"/>
              <a:t>/</a:t>
            </a:r>
            <a:r>
              <a:rPr lang="ru-RU" sz="1700" dirty="0" smtClean="0"/>
              <a:t>слоя.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2792413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Двусвязный список ребер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861048"/>
            <a:ext cx="2664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 smtClean="0"/>
              <a:t>Типы лесов в Канаде</a:t>
            </a:r>
            <a:endParaRPr lang="ru-RU" sz="14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4149080"/>
            <a:ext cx="882047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Карты - </a:t>
            </a:r>
            <a:r>
              <a:rPr lang="ru-RU" i="1" dirty="0" smtClean="0"/>
              <a:t>планарные разбиения</a:t>
            </a:r>
            <a:r>
              <a:rPr lang="ru-RU" dirty="0" smtClean="0"/>
              <a:t> на слои = планарные встраивания графов.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Подраздел связный - если соответствующий граф связанный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Вертекс, ребро – встраивание узла, дуги графа.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Мы рассматриваем только те построения, где каждое ребро является сегментом прямой линии. (</a:t>
            </a:r>
            <a:r>
              <a:rPr lang="ru-RU" sz="1400" dirty="0" smtClean="0">
                <a:solidFill>
                  <a:srgbClr val="7030A0"/>
                </a:solidFill>
              </a:rPr>
              <a:t>В принципе, ребра подраздела не обязаны быть прямыми. Подраздел не обязан даже быть планарным встраиванием графа, так как он может имеет неограниченные ребра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r>
              <a:rPr lang="ru-RU" sz="1400" dirty="0" smtClean="0">
                <a:solidFill>
                  <a:srgbClr val="7030A0"/>
                </a:solidFill>
              </a:rPr>
              <a:t>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20</a:t>
            </a:fld>
            <a:endParaRPr lang="ru-RU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8964488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Лемма 2.5.</a:t>
            </a:r>
            <a:r>
              <a:rPr lang="en-US" sz="1800" b="1" dirty="0" smtClean="0"/>
              <a:t> </a:t>
            </a:r>
            <a:r>
              <a:rPr lang="ru-RU" sz="1800" i="1" dirty="0" smtClean="0"/>
              <a:t>Каждый связанный компонент графа точно соответствует множеству циклов, относящихся к одной поверхности.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(Доказательство  разобрать  самостоятельно).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Итак, граф позволит создать запись поверхности для каждого компонента. Информация, необходимая для конструирования, определяется при </a:t>
            </a:r>
            <a:r>
              <a:rPr lang="ru-RU" sz="1800" i="1" dirty="0" smtClean="0"/>
              <a:t>обзоре плоскости: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делаем узел для каждого цикла.</a:t>
            </a:r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чтобы найти дуги для </a:t>
            </a:r>
            <a:r>
              <a:rPr lang="en-US" sz="1800" i="1" dirty="0" smtClean="0"/>
              <a:t>G</a:t>
            </a:r>
            <a:r>
              <a:rPr lang="ru-RU" sz="1800" dirty="0" smtClean="0"/>
              <a:t>, мы рассматриваем самый левый вертекс </a:t>
            </a:r>
            <a:r>
              <a:rPr lang="en-US" sz="1800" i="1" dirty="0" smtClean="0"/>
              <a:t>v</a:t>
            </a:r>
            <a:r>
              <a:rPr lang="ru-RU" sz="1800" dirty="0" smtClean="0"/>
              <a:t> каждого цикла, ограничивающего дыру. Если  - </a:t>
            </a:r>
            <a:r>
              <a:rPr lang="en-US" sz="1800" b="1" i="1" dirty="0" smtClean="0"/>
              <a:t>e </a:t>
            </a:r>
            <a:r>
              <a:rPr lang="ru-RU" sz="1800" dirty="0" smtClean="0"/>
              <a:t>это </a:t>
            </a:r>
            <a:r>
              <a:rPr lang="ru-RU" sz="1800" dirty="0" err="1" smtClean="0"/>
              <a:t>полуребро</a:t>
            </a:r>
            <a:r>
              <a:rPr lang="ru-RU" sz="1800" dirty="0" smtClean="0"/>
              <a:t> непосредственно слева от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ru-RU" sz="1800" dirty="0" smtClean="0"/>
              <a:t> , то мы добавляем дугу между двумя узлами в</a:t>
            </a:r>
            <a:r>
              <a:rPr lang="en-US" sz="1800" dirty="0" smtClean="0"/>
              <a:t> G</a:t>
            </a:r>
            <a:r>
              <a:rPr lang="ru-RU" sz="1800" dirty="0" smtClean="0"/>
              <a:t> , представляющими цикл, содержащий </a:t>
            </a:r>
            <a:r>
              <a:rPr lang="en-US" sz="1800" b="1" i="1" dirty="0" smtClean="0"/>
              <a:t>e </a:t>
            </a:r>
            <a:r>
              <a:rPr lang="ru-RU" sz="1800" dirty="0" smtClean="0"/>
              <a:t>, и цикл дыры, у которой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ru-RU" sz="1800" dirty="0" smtClean="0"/>
              <a:t>  является самым левым вертексом. </a:t>
            </a:r>
            <a:endParaRPr lang="en-US" sz="18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ru-RU" sz="1800" dirty="0" smtClean="0"/>
              <a:t>Чтобы эффективно находить эти узлы в</a:t>
            </a:r>
            <a:r>
              <a:rPr lang="en-US" sz="1800" dirty="0" smtClean="0"/>
              <a:t> </a:t>
            </a:r>
            <a:r>
              <a:rPr lang="en-US" sz="1800" i="1" dirty="0" smtClean="0"/>
              <a:t>G</a:t>
            </a:r>
            <a:r>
              <a:rPr lang="ru-RU" sz="1800" dirty="0" smtClean="0"/>
              <a:t> , нам нужны указатели от каждой записи </a:t>
            </a:r>
            <a:r>
              <a:rPr lang="ru-RU" sz="1800" dirty="0" err="1" smtClean="0"/>
              <a:t>полуребра</a:t>
            </a:r>
            <a:r>
              <a:rPr lang="ru-RU" sz="1800" dirty="0" smtClean="0"/>
              <a:t> к узлу в </a:t>
            </a:r>
            <a:r>
              <a:rPr lang="en-US" sz="1800" i="1" dirty="0" smtClean="0"/>
              <a:t>G</a:t>
            </a:r>
            <a:r>
              <a:rPr lang="ru-RU" sz="1800" dirty="0" smtClean="0"/>
              <a:t> , представляющему цикл, в котором оно есть. Т</a:t>
            </a:r>
            <a:r>
              <a:rPr lang="en-US" sz="1800" dirty="0" smtClean="0"/>
              <a:t>.</a:t>
            </a:r>
            <a:r>
              <a:rPr lang="ru-RU" sz="1800" dirty="0" smtClean="0"/>
              <a:t>о</a:t>
            </a:r>
            <a:r>
              <a:rPr lang="en-US" sz="1800" dirty="0" smtClean="0"/>
              <a:t>/.</a:t>
            </a:r>
            <a:r>
              <a:rPr lang="ru-RU" sz="1800" dirty="0" smtClean="0"/>
              <a:t> информация о поверхности из двусвязного списка ребер может быть установлена за дополнительное время</a:t>
            </a:r>
            <a:r>
              <a:rPr lang="en-US" sz="1800" dirty="0" smtClean="0"/>
              <a:t> O(</a:t>
            </a:r>
            <a:r>
              <a:rPr lang="en-US" sz="1800" dirty="0" err="1" smtClean="0"/>
              <a:t>n+k</a:t>
            </a:r>
            <a:r>
              <a:rPr lang="en-US" sz="1800" dirty="0" smtClean="0"/>
              <a:t>)</a:t>
            </a:r>
            <a:r>
              <a:rPr lang="ru-RU" sz="1800" dirty="0" smtClean="0"/>
              <a:t> после обзора плоскости.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21</a:t>
            </a:fld>
            <a:endParaRPr lang="ru-RU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8964488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!!! </a:t>
            </a:r>
            <a:endParaRPr lang="ru-RU" sz="18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 Каждая поверхность </a:t>
            </a:r>
            <a:r>
              <a:rPr lang="en-US" sz="1800" dirty="0" smtClean="0"/>
              <a:t>f </a:t>
            </a:r>
            <a:r>
              <a:rPr lang="ru-RU" sz="1800" dirty="0" smtClean="0"/>
              <a:t>в наложении должна быть помечена</a:t>
            </a:r>
            <a:endParaRPr lang="en-US" sz="18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 именами поверхностей из старых подразбиений.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 Рассмотрим произвольный вертекс </a:t>
            </a:r>
            <a:r>
              <a:rPr lang="en-US" sz="1800" dirty="0" smtClean="0"/>
              <a:t>v</a:t>
            </a:r>
            <a:r>
              <a:rPr lang="ru-RU" sz="1800" dirty="0" smtClean="0"/>
              <a:t> от </a:t>
            </a:r>
            <a:r>
              <a:rPr lang="en-US" sz="1800" dirty="0" smtClean="0"/>
              <a:t>f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 Если  </a:t>
            </a:r>
            <a:r>
              <a:rPr lang="en-US" sz="1800" dirty="0" smtClean="0"/>
              <a:t>v</a:t>
            </a:r>
            <a:r>
              <a:rPr lang="ru-RU" sz="1800" dirty="0" smtClean="0"/>
              <a:t>- это пересечение ребра </a:t>
            </a:r>
            <a:r>
              <a:rPr lang="en-US" sz="1800" dirty="0" smtClean="0"/>
              <a:t>e1</a:t>
            </a:r>
            <a:r>
              <a:rPr lang="ru-RU" sz="1800" dirty="0" smtClean="0"/>
              <a:t> из</a:t>
            </a:r>
            <a:r>
              <a:rPr lang="en-US" sz="1800" dirty="0" smtClean="0"/>
              <a:t> S1</a:t>
            </a:r>
            <a:r>
              <a:rPr lang="ru-RU" sz="1800" dirty="0" smtClean="0"/>
              <a:t> и ребра</a:t>
            </a:r>
            <a:r>
              <a:rPr lang="en-US" sz="1800" dirty="0" smtClean="0"/>
              <a:t> e2 </a:t>
            </a:r>
            <a:r>
              <a:rPr lang="ru-RU" sz="1800" dirty="0" smtClean="0"/>
              <a:t>из</a:t>
            </a:r>
            <a:r>
              <a:rPr lang="en-US" sz="1800" dirty="0" smtClean="0"/>
              <a:t> S2</a:t>
            </a:r>
            <a:r>
              <a:rPr lang="ru-RU" sz="1800" dirty="0" smtClean="0"/>
              <a:t> , </a:t>
            </a:r>
            <a:endParaRPr lang="en-US" sz="18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то можно определить «старые» </a:t>
            </a:r>
            <a:r>
              <a:rPr lang="ru-RU" sz="1800" dirty="0" err="1" smtClean="0"/>
              <a:t>пов-ти</a:t>
            </a:r>
            <a:r>
              <a:rPr lang="ru-RU" sz="1800" dirty="0" smtClean="0"/>
              <a:t>  через </a:t>
            </a:r>
            <a:r>
              <a:rPr lang="en-US" sz="1800" dirty="0" err="1" smtClean="0"/>
              <a:t>IncidentFace</a:t>
            </a:r>
            <a:r>
              <a:rPr lang="en-US" sz="1800" dirty="0" smtClean="0"/>
              <a:t>()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Если  </a:t>
            </a:r>
            <a:r>
              <a:rPr lang="en-US" sz="1800" dirty="0" smtClean="0"/>
              <a:t> v </a:t>
            </a:r>
            <a:r>
              <a:rPr lang="ru-RU" sz="1800" dirty="0" smtClean="0"/>
              <a:t>–вертекс из </a:t>
            </a:r>
            <a:r>
              <a:rPr lang="en-US" sz="1800" dirty="0" smtClean="0"/>
              <a:t>S1</a:t>
            </a:r>
            <a:r>
              <a:rPr lang="ru-RU" sz="1800" dirty="0" smtClean="0"/>
              <a:t>, тогда мы знаем</a:t>
            </a:r>
            <a:r>
              <a:rPr lang="en-US" sz="1800" dirty="0" smtClean="0"/>
              <a:t> </a:t>
            </a:r>
            <a:r>
              <a:rPr lang="ru-RU" sz="1800" dirty="0" smtClean="0"/>
              <a:t>только одну</a:t>
            </a:r>
            <a:endParaRPr lang="en-US" sz="1800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 поверхность</a:t>
            </a:r>
            <a:r>
              <a:rPr lang="en-US" sz="1800" dirty="0" smtClean="0"/>
              <a:t>(S1)</a:t>
            </a:r>
            <a:r>
              <a:rPr lang="ru-RU" sz="1800" dirty="0" smtClean="0"/>
              <a:t>, содержащую </a:t>
            </a:r>
            <a:r>
              <a:rPr lang="en-US" sz="1800" dirty="0" smtClean="0"/>
              <a:t>f</a:t>
            </a:r>
            <a:r>
              <a:rPr lang="ru-RU" sz="1800" dirty="0" smtClean="0"/>
              <a:t>. Чтобы найти другую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dirty="0" smtClean="0"/>
              <a:t>Поверхность</a:t>
            </a:r>
            <a:r>
              <a:rPr lang="en-US" sz="1800" dirty="0" smtClean="0"/>
              <a:t>(S2)</a:t>
            </a:r>
            <a:r>
              <a:rPr lang="ru-RU" sz="1800" dirty="0" smtClean="0"/>
              <a:t>, надо найти поверхность</a:t>
            </a:r>
            <a:r>
              <a:rPr lang="en-US" sz="1800" dirty="0" smtClean="0"/>
              <a:t> S2</a:t>
            </a:r>
            <a:r>
              <a:rPr lang="ru-RU" sz="1800" dirty="0" smtClean="0"/>
              <a:t>, содержащую</a:t>
            </a:r>
            <a:r>
              <a:rPr lang="en-US" sz="1800" dirty="0" smtClean="0"/>
              <a:t> v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Вновь применяем </a:t>
            </a:r>
            <a:r>
              <a:rPr lang="ru-RU" sz="1800" i="1" dirty="0" smtClean="0"/>
              <a:t>обзор плоскости – </a:t>
            </a:r>
            <a:r>
              <a:rPr lang="ru-RU" sz="1800" i="1" dirty="0" smtClean="0">
                <a:solidFill>
                  <a:srgbClr val="009900"/>
                </a:solidFill>
              </a:rPr>
              <a:t>самостоятельно.</a:t>
            </a:r>
            <a:endParaRPr lang="ru-RU" sz="1800" dirty="0" smtClean="0">
              <a:solidFill>
                <a:srgbClr val="0099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060848"/>
            <a:ext cx="1997199" cy="255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22</a:t>
            </a:fld>
            <a:endParaRPr lang="ru-RU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8964488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/>
              <a:t>Алгоритм  </a:t>
            </a:r>
            <a:r>
              <a:rPr lang="en-US" sz="1600" b="1" i="1" dirty="0" err="1" smtClean="0"/>
              <a:t>MapOverlay</a:t>
            </a:r>
            <a:r>
              <a:rPr lang="ru-RU" sz="1600" b="1" i="1" dirty="0" smtClean="0"/>
              <a:t> (</a:t>
            </a:r>
            <a:r>
              <a:rPr lang="en-US" sz="1600" b="1" i="1" dirty="0" smtClean="0"/>
              <a:t> S1, S2</a:t>
            </a:r>
            <a:r>
              <a:rPr lang="ru-RU" sz="1600" b="1" i="1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smtClean="0"/>
              <a:t>Input</a:t>
            </a:r>
            <a:r>
              <a:rPr lang="ru-RU" sz="1600" dirty="0" smtClean="0"/>
              <a:t>. Два планарных подразбиения</a:t>
            </a:r>
            <a:r>
              <a:rPr lang="en-US" sz="1600" dirty="0" smtClean="0"/>
              <a:t> </a:t>
            </a:r>
            <a:r>
              <a:rPr lang="en-US" sz="1600" i="1" dirty="0" smtClean="0"/>
              <a:t>S1,S2</a:t>
            </a:r>
            <a:r>
              <a:rPr lang="ru-RU" sz="1600" dirty="0" smtClean="0"/>
              <a:t>, хранящихся в двусвязных списках ребер.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smtClean="0"/>
              <a:t>Output</a:t>
            </a:r>
            <a:r>
              <a:rPr lang="ru-RU" sz="1600" i="1" dirty="0" smtClean="0"/>
              <a:t>.</a:t>
            </a:r>
            <a:r>
              <a:rPr lang="ru-RU" sz="1600" dirty="0" smtClean="0"/>
              <a:t> Наложение </a:t>
            </a:r>
            <a:r>
              <a:rPr lang="en-US" sz="1600" i="1" dirty="0" smtClean="0"/>
              <a:t>S1 </a:t>
            </a:r>
            <a:r>
              <a:rPr lang="ru-RU" sz="1600" dirty="0" smtClean="0"/>
              <a:t>и</a:t>
            </a:r>
            <a:r>
              <a:rPr lang="en-US" sz="1600" dirty="0" smtClean="0"/>
              <a:t> </a:t>
            </a:r>
            <a:r>
              <a:rPr lang="en-US" sz="1600" i="1" dirty="0" smtClean="0"/>
              <a:t>S2</a:t>
            </a:r>
            <a:r>
              <a:rPr lang="ru-RU" sz="1600" dirty="0" smtClean="0"/>
              <a:t>, и , хранящееся в двусвязном списке ребер </a:t>
            </a:r>
            <a:r>
              <a:rPr lang="en-US" sz="1600" i="1" dirty="0" smtClean="0"/>
              <a:t>D</a:t>
            </a:r>
            <a:r>
              <a:rPr lang="ru-RU" sz="160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Скопировать двусвязные списки ребер </a:t>
            </a:r>
            <a:r>
              <a:rPr lang="en-US" sz="1600" dirty="0" smtClean="0"/>
              <a:t>S1,S2</a:t>
            </a:r>
            <a:r>
              <a:rPr lang="ru-RU" sz="1600" dirty="0" smtClean="0"/>
              <a:t>, в новый двусвязный список ребер</a:t>
            </a:r>
            <a:r>
              <a:rPr lang="en-US" sz="1600" dirty="0" smtClean="0"/>
              <a:t> </a:t>
            </a:r>
            <a:r>
              <a:rPr lang="en-US" sz="1600" i="1" dirty="0" smtClean="0"/>
              <a:t>D</a:t>
            </a:r>
            <a:r>
              <a:rPr lang="ru-RU" sz="1600" dirty="0" smtClean="0"/>
              <a:t> 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2. </a:t>
            </a:r>
            <a:r>
              <a:rPr lang="ru-RU" sz="1600" dirty="0" smtClean="0"/>
              <a:t>Вычислить все пересечения между ребрами из </a:t>
            </a:r>
            <a:r>
              <a:rPr lang="en-US" sz="1600" i="1" dirty="0" smtClean="0"/>
              <a:t>S1 </a:t>
            </a:r>
            <a:r>
              <a:rPr lang="ru-RU" sz="1600" dirty="0" smtClean="0"/>
              <a:t>и</a:t>
            </a:r>
            <a:r>
              <a:rPr lang="en-US" sz="1600" dirty="0" smtClean="0"/>
              <a:t> </a:t>
            </a:r>
            <a:r>
              <a:rPr lang="en-US" sz="1600" i="1" dirty="0" smtClean="0"/>
              <a:t>S2</a:t>
            </a:r>
            <a:r>
              <a:rPr lang="ru-RU" sz="1600" dirty="0" smtClean="0"/>
              <a:t> с помощью алгоритма обзора плоскости</a:t>
            </a:r>
            <a:r>
              <a:rPr lang="en-US" sz="1600" dirty="0" smtClean="0"/>
              <a:t>. </a:t>
            </a:r>
            <a:r>
              <a:rPr lang="ru-RU" sz="1600" dirty="0" smtClean="0"/>
              <a:t> В добавление к действиям над </a:t>
            </a:r>
            <a:r>
              <a:rPr lang="en-US" sz="1600" dirty="0" smtClean="0"/>
              <a:t> </a:t>
            </a:r>
            <a:r>
              <a:rPr lang="en-US" sz="1600" i="1" dirty="0" smtClean="0"/>
              <a:t>T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i="1" dirty="0" smtClean="0"/>
              <a:t>Q</a:t>
            </a:r>
            <a:r>
              <a:rPr lang="ru-RU" sz="1600" dirty="0" smtClean="0"/>
              <a:t>, требуемым для точек событий, проделать следующее:</a:t>
            </a:r>
            <a:r>
              <a:rPr lang="en-US" sz="1600" dirty="0" smtClean="0"/>
              <a:t>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ru-RU" sz="1600" dirty="0" smtClean="0"/>
              <a:t>модифицировать</a:t>
            </a:r>
            <a:r>
              <a:rPr lang="en-US" sz="1600" dirty="0" smtClean="0"/>
              <a:t> </a:t>
            </a:r>
            <a:r>
              <a:rPr lang="en-US" sz="1600" i="1" dirty="0" smtClean="0"/>
              <a:t>D</a:t>
            </a:r>
            <a:r>
              <a:rPr lang="en-US" sz="1600" dirty="0" smtClean="0"/>
              <a:t> </a:t>
            </a:r>
            <a:r>
              <a:rPr lang="ru-RU" sz="1600" dirty="0" smtClean="0"/>
              <a:t> как пояснено выше, если событие связано с ребрами как из </a:t>
            </a:r>
            <a:r>
              <a:rPr lang="en-US" sz="1600" i="1" dirty="0" smtClean="0"/>
              <a:t>S</a:t>
            </a:r>
            <a:r>
              <a:rPr lang="en-US" sz="1600" dirty="0" smtClean="0"/>
              <a:t>1</a:t>
            </a:r>
            <a:r>
              <a:rPr lang="ru-RU" sz="1600" dirty="0" smtClean="0"/>
              <a:t>, так и из</a:t>
            </a:r>
            <a:r>
              <a:rPr lang="en-US" sz="1600" dirty="0" smtClean="0"/>
              <a:t> </a:t>
            </a:r>
            <a:r>
              <a:rPr lang="en-US" sz="1600" i="1" dirty="0" smtClean="0"/>
              <a:t>S2</a:t>
            </a:r>
            <a:r>
              <a:rPr lang="ru-RU" sz="1600" dirty="0" smtClean="0"/>
              <a:t> (Это было объяснено для случая, когда ребро из </a:t>
            </a:r>
            <a:r>
              <a:rPr lang="en-US" sz="1600" i="1" dirty="0" smtClean="0"/>
              <a:t>S1</a:t>
            </a:r>
            <a:r>
              <a:rPr lang="en-US" sz="1600" dirty="0" smtClean="0"/>
              <a:t> </a:t>
            </a:r>
            <a:r>
              <a:rPr lang="ru-RU" sz="1600" dirty="0" smtClean="0"/>
              <a:t>проходит через вертекс из </a:t>
            </a:r>
            <a:r>
              <a:rPr lang="en-US" sz="1600" i="1" dirty="0" smtClean="0"/>
              <a:t>S2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ru-RU" sz="1600" dirty="0" smtClean="0"/>
              <a:t>сохранить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непосредственно слева от точки события при вертексе</a:t>
            </a:r>
            <a:r>
              <a:rPr lang="en-US" sz="1600" dirty="0" smtClean="0"/>
              <a:t> </a:t>
            </a:r>
            <a:r>
              <a:rPr lang="en-US" sz="1600" i="1" dirty="0" smtClean="0"/>
              <a:t>D</a:t>
            </a:r>
            <a:r>
              <a:rPr lang="ru-RU" sz="1600" dirty="0" smtClean="0"/>
              <a:t>, его </a:t>
            </a:r>
            <a:r>
              <a:rPr lang="en-US" sz="1600" dirty="0" smtClean="0"/>
              <a:t> </a:t>
            </a:r>
            <a:r>
              <a:rPr lang="ru-RU" sz="1600" dirty="0" smtClean="0"/>
              <a:t>представляющем.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 3.  </a:t>
            </a:r>
            <a:r>
              <a:rPr lang="ru-RU" sz="1600" dirty="0" smtClean="0"/>
              <a:t>(* Теперь </a:t>
            </a:r>
            <a:r>
              <a:rPr lang="en-US" sz="1600" i="1" dirty="0" smtClean="0"/>
              <a:t>D</a:t>
            </a:r>
            <a:r>
              <a:rPr lang="ru-RU" sz="1600" dirty="0" smtClean="0"/>
              <a:t> - это двусвязный список ребер для</a:t>
            </a:r>
            <a:r>
              <a:rPr lang="en-US" sz="1600" dirty="0" smtClean="0"/>
              <a:t> </a:t>
            </a:r>
            <a:r>
              <a:rPr lang="en-US" sz="1600" i="1" dirty="0" smtClean="0"/>
              <a:t>O(S1,S2</a:t>
            </a:r>
            <a:r>
              <a:rPr lang="en-US" sz="1600" dirty="0" smtClean="0"/>
              <a:t>)</a:t>
            </a:r>
            <a:r>
              <a:rPr lang="ru-RU" sz="1600" dirty="0" smtClean="0"/>
              <a:t> , за исключением того, что информация о поверхностях еще не была вычислена. *)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4. </a:t>
            </a:r>
            <a:r>
              <a:rPr lang="ru-RU" sz="1600" dirty="0" smtClean="0"/>
              <a:t>Определить ограничивающие циклы в </a:t>
            </a:r>
            <a:r>
              <a:rPr lang="en-US" sz="1600" i="1" dirty="0" smtClean="0"/>
              <a:t>O(S1,S2)</a:t>
            </a:r>
            <a:r>
              <a:rPr lang="en-US" sz="1600" dirty="0" smtClean="0"/>
              <a:t> </a:t>
            </a:r>
            <a:r>
              <a:rPr lang="ru-RU" sz="1600" dirty="0" smtClean="0"/>
              <a:t>путем </a:t>
            </a:r>
            <a:r>
              <a:rPr lang="ru-RU" sz="1600" dirty="0" err="1" smtClean="0"/>
              <a:t>траверсирования</a:t>
            </a:r>
            <a:r>
              <a:rPr lang="ru-RU" sz="1600" dirty="0" smtClean="0"/>
              <a:t> </a:t>
            </a:r>
            <a:r>
              <a:rPr lang="en-US" sz="1600" i="1" dirty="0" smtClean="0"/>
              <a:t>D</a:t>
            </a:r>
            <a:r>
              <a:rPr lang="ru-RU" sz="160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5. </a:t>
            </a:r>
            <a:r>
              <a:rPr lang="ru-RU" sz="1600" dirty="0" smtClean="0"/>
              <a:t>Сконструировать граф</a:t>
            </a:r>
            <a:r>
              <a:rPr lang="en-US" sz="1600" dirty="0" smtClean="0"/>
              <a:t> </a:t>
            </a:r>
            <a:r>
              <a:rPr lang="en-US" sz="1600" i="1" dirty="0" smtClean="0"/>
              <a:t>G</a:t>
            </a:r>
            <a:r>
              <a:rPr lang="ru-RU" sz="1600" dirty="0" smtClean="0"/>
              <a:t>, узлы которого соответствуют ограничивающим циклам, а дуги – соединяют каждый цикл дыры с циклом слева от его самого левого вертекса, и вычислить его связанные компоненты. (Информация для определения дуг</a:t>
            </a:r>
            <a:r>
              <a:rPr lang="en-US" sz="1600" dirty="0" smtClean="0"/>
              <a:t> </a:t>
            </a:r>
            <a:r>
              <a:rPr lang="en-US" sz="1600" i="1" dirty="0" smtClean="0"/>
              <a:t>G</a:t>
            </a:r>
            <a:r>
              <a:rPr lang="en-US" sz="1600" dirty="0" smtClean="0"/>
              <a:t> </a:t>
            </a:r>
            <a:r>
              <a:rPr lang="ru-RU" sz="1600" dirty="0" smtClean="0"/>
              <a:t> была вычислена в строке 2, во втором элементе.)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23</a:t>
            </a:fld>
            <a:endParaRPr lang="ru-RU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8964488" cy="50405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6. </a:t>
            </a:r>
            <a:r>
              <a:rPr lang="en-US" sz="1600" b="1" dirty="0" smtClean="0"/>
              <a:t>for </a:t>
            </a:r>
            <a:r>
              <a:rPr lang="ru-RU" sz="1600" dirty="0" smtClean="0"/>
              <a:t>– для каждого связанного компонента в </a:t>
            </a:r>
            <a:r>
              <a:rPr lang="en-US" sz="1600" i="1" dirty="0" smtClean="0"/>
              <a:t>G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7.</a:t>
            </a:r>
            <a:r>
              <a:rPr lang="ru-RU" sz="1600" b="1" dirty="0" smtClean="0"/>
              <a:t>	</a:t>
            </a:r>
            <a:r>
              <a:rPr lang="en-US" sz="1600" b="1" dirty="0" smtClean="0"/>
              <a:t>do </a:t>
            </a:r>
            <a:r>
              <a:rPr lang="ru-RU" sz="1600" dirty="0" smtClean="0"/>
              <a:t>проделать следующее: Пусть  - </a:t>
            </a:r>
            <a:r>
              <a:rPr lang="en-US" sz="1600" i="1" dirty="0" smtClean="0"/>
              <a:t>J </a:t>
            </a:r>
            <a:r>
              <a:rPr lang="ru-RU" sz="1600" dirty="0" smtClean="0"/>
              <a:t>это уникальный внешний 	ограничивающий цикл компонента и пусть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ru-RU" sz="1600" dirty="0" smtClean="0"/>
              <a:t>– обозначает поверхность, 	ограниченную этим циклом. Создать запись поверхности для </a:t>
            </a:r>
            <a:r>
              <a:rPr lang="en-US" sz="1600" i="1" dirty="0" smtClean="0"/>
              <a:t>f</a:t>
            </a:r>
            <a:r>
              <a:rPr lang="ru-RU" sz="1600" dirty="0" smtClean="0"/>
              <a:t>, установить</a:t>
            </a:r>
            <a:endParaRPr lang="en-US" sz="16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sz="1600" dirty="0" smtClean="0"/>
              <a:t> 	</a:t>
            </a:r>
            <a:r>
              <a:rPr lang="en-US" sz="1600" i="1" dirty="0" err="1" smtClean="0"/>
              <a:t>OuterComponent</a:t>
            </a:r>
            <a:r>
              <a:rPr lang="en-US" sz="1600" i="1" dirty="0" smtClean="0"/>
              <a:t>(f)</a:t>
            </a:r>
            <a:r>
              <a:rPr lang="en-US" sz="1600" dirty="0" smtClean="0"/>
              <a:t> </a:t>
            </a:r>
            <a:r>
              <a:rPr lang="ru-RU" sz="1600" dirty="0" smtClean="0"/>
              <a:t> на некоторое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от</a:t>
            </a:r>
            <a:r>
              <a:rPr lang="en-US" sz="1600" dirty="0" smtClean="0"/>
              <a:t> </a:t>
            </a:r>
            <a:r>
              <a:rPr lang="en-US" sz="1600" i="1" dirty="0" smtClean="0"/>
              <a:t>J</a:t>
            </a:r>
            <a:r>
              <a:rPr lang="ru-RU" sz="1600" dirty="0" smtClean="0"/>
              <a:t>  и сконструировать список  , </a:t>
            </a:r>
            <a:r>
              <a:rPr lang="en-US" sz="1600" dirty="0" smtClean="0"/>
              <a:t>	</a:t>
            </a:r>
            <a:r>
              <a:rPr lang="en-US" sz="1600" i="1" dirty="0" err="1" smtClean="0"/>
              <a:t>InnerComponents</a:t>
            </a:r>
            <a:r>
              <a:rPr lang="en-US" sz="1600" i="1" dirty="0" smtClean="0"/>
              <a:t>(f)</a:t>
            </a:r>
            <a:r>
              <a:rPr lang="en-US" sz="1600" dirty="0" smtClean="0"/>
              <a:t>, </a:t>
            </a:r>
            <a:r>
              <a:rPr lang="ru-RU" sz="1600" dirty="0" smtClean="0"/>
              <a:t>состоящий из указателей на одно </a:t>
            </a:r>
            <a:endParaRPr lang="en-US" sz="16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ru-RU" sz="1600" dirty="0" smtClean="0"/>
              <a:t>	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в каждом цикле в компоненте. Пусть – </a:t>
            </a:r>
            <a:r>
              <a:rPr lang="en-US" sz="1600" i="1" dirty="0" err="1" smtClean="0"/>
              <a:t>IncidentFace</a:t>
            </a:r>
            <a:r>
              <a:rPr lang="en-US" sz="1600" i="1" dirty="0" smtClean="0"/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1600" dirty="0" smtClean="0"/>
              <a:t>	указатели всех </a:t>
            </a:r>
            <a:r>
              <a:rPr lang="ru-RU" sz="1600" dirty="0" err="1" smtClean="0"/>
              <a:t>полуребер</a:t>
            </a:r>
            <a:r>
              <a:rPr lang="ru-RU" sz="1600" dirty="0" smtClean="0"/>
              <a:t> в циклах указывают на запись поверхности </a:t>
            </a:r>
            <a:r>
              <a:rPr lang="en-US" sz="1600" i="1" dirty="0" smtClean="0"/>
              <a:t>f</a:t>
            </a:r>
            <a:r>
              <a:rPr lang="ru-RU" sz="1600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/>
              <a:t>8. </a:t>
            </a:r>
            <a:r>
              <a:rPr lang="ru-RU" sz="1600" dirty="0" smtClean="0"/>
              <a:t>Пометить каждую поверхность из </a:t>
            </a:r>
            <a:r>
              <a:rPr lang="en-US" sz="1600" i="1" dirty="0" smtClean="0"/>
              <a:t>O(S1,S2</a:t>
            </a:r>
            <a:r>
              <a:rPr lang="en-US" sz="1600" dirty="0" smtClean="0"/>
              <a:t>)</a:t>
            </a:r>
            <a:r>
              <a:rPr lang="ru-RU" sz="1600" dirty="0" smtClean="0"/>
              <a:t> именами поверхностей из  </a:t>
            </a:r>
            <a:r>
              <a:rPr lang="en-US" sz="1600" i="1" dirty="0" smtClean="0"/>
              <a:t>S1 </a:t>
            </a:r>
            <a:r>
              <a:rPr lang="ru-RU" sz="1600" dirty="0" smtClean="0"/>
              <a:t>и</a:t>
            </a:r>
            <a:r>
              <a:rPr lang="en-US" sz="1600" dirty="0" smtClean="0"/>
              <a:t> </a:t>
            </a:r>
            <a:r>
              <a:rPr lang="en-US" sz="1600" i="1" dirty="0" smtClean="0"/>
              <a:t>S2</a:t>
            </a:r>
            <a:r>
              <a:rPr lang="ru-RU" sz="1600" dirty="0" smtClean="0"/>
              <a:t> , содержащих ее, как было пояснено выше. </a:t>
            </a:r>
          </a:p>
          <a:p>
            <a:pPr marL="0" indent="0">
              <a:spcBef>
                <a:spcPts val="0"/>
              </a:spcBef>
            </a:pPr>
            <a:r>
              <a:rPr lang="ru-RU" sz="1600" dirty="0" smtClean="0"/>
              <a:t> </a:t>
            </a:r>
          </a:p>
          <a:p>
            <a:pPr marL="0" indent="0">
              <a:spcBef>
                <a:spcPts val="0"/>
              </a:spcBef>
            </a:pPr>
            <a:r>
              <a:rPr lang="ru-RU" sz="1600" b="1" dirty="0" smtClean="0"/>
              <a:t>Теорема 2.6. </a:t>
            </a:r>
            <a:r>
              <a:rPr lang="ru-RU" sz="1600" dirty="0" smtClean="0"/>
              <a:t>Пусть - </a:t>
            </a:r>
            <a:r>
              <a:rPr lang="en-US" sz="1600" dirty="0" smtClean="0"/>
              <a:t> </a:t>
            </a:r>
            <a:r>
              <a:rPr lang="en-US" sz="1600" i="1" dirty="0" smtClean="0"/>
              <a:t>S1</a:t>
            </a:r>
            <a:r>
              <a:rPr lang="en-US" sz="1600" dirty="0" smtClean="0"/>
              <a:t> </a:t>
            </a:r>
            <a:r>
              <a:rPr lang="ru-RU" sz="1600" dirty="0" smtClean="0"/>
              <a:t>планарное подразбиение сложности  </a:t>
            </a:r>
            <a:r>
              <a:rPr lang="en-US" sz="1600" i="1" dirty="0" smtClean="0"/>
              <a:t>n1</a:t>
            </a:r>
            <a:r>
              <a:rPr lang="en-US" sz="1600" dirty="0" smtClean="0"/>
              <a:t> </a:t>
            </a:r>
            <a:r>
              <a:rPr lang="ru-RU" sz="1600" dirty="0" smtClean="0"/>
              <a:t>и пусть </a:t>
            </a:r>
            <a:r>
              <a:rPr lang="en-US" sz="1600" i="1" dirty="0" smtClean="0"/>
              <a:t>S2</a:t>
            </a:r>
            <a:r>
              <a:rPr lang="ru-RU" sz="1600" dirty="0" smtClean="0"/>
              <a:t> - планарное подразбиение сложности</a:t>
            </a:r>
            <a:r>
              <a:rPr lang="en-US" sz="1600" dirty="0" smtClean="0"/>
              <a:t>  </a:t>
            </a:r>
            <a:r>
              <a:rPr lang="en-US" sz="1600" i="1" dirty="0" smtClean="0"/>
              <a:t>n2</a:t>
            </a:r>
            <a:r>
              <a:rPr lang="ru-RU" sz="1600" dirty="0" smtClean="0"/>
              <a:t> . Пусть </a:t>
            </a:r>
            <a:r>
              <a:rPr lang="en-US" sz="1600" i="1" dirty="0" smtClean="0"/>
              <a:t>n:= n1 +n2</a:t>
            </a:r>
            <a:r>
              <a:rPr lang="ru-RU" sz="1600" dirty="0" smtClean="0"/>
              <a:t>. Наложение </a:t>
            </a:r>
            <a:r>
              <a:rPr lang="en-US" sz="1600" i="1" dirty="0" smtClean="0"/>
              <a:t>S1 </a:t>
            </a:r>
            <a:r>
              <a:rPr lang="ru-RU" sz="1600" dirty="0" smtClean="0"/>
              <a:t> и </a:t>
            </a:r>
            <a:r>
              <a:rPr lang="en-US" sz="1600" i="1" dirty="0" smtClean="0"/>
              <a:t>S2</a:t>
            </a:r>
            <a:r>
              <a:rPr lang="ru-RU" sz="1600" dirty="0" smtClean="0"/>
              <a:t> может быть сконструировано за время</a:t>
            </a:r>
            <a:r>
              <a:rPr lang="en-US" sz="1600" dirty="0" smtClean="0"/>
              <a:t> </a:t>
            </a:r>
            <a:r>
              <a:rPr lang="en-US" sz="1600" i="1" dirty="0" smtClean="0"/>
              <a:t>O(n*log n + k log n)</a:t>
            </a:r>
            <a:r>
              <a:rPr lang="ru-RU" sz="1600" dirty="0" smtClean="0"/>
              <a:t> , где  </a:t>
            </a:r>
            <a:r>
              <a:rPr lang="en-US" sz="1600" i="1" dirty="0" smtClean="0"/>
              <a:t>k</a:t>
            </a:r>
            <a:r>
              <a:rPr lang="en-US" sz="1600" dirty="0" smtClean="0"/>
              <a:t> </a:t>
            </a:r>
            <a:r>
              <a:rPr lang="ru-RU" sz="1600" dirty="0" smtClean="0"/>
              <a:t>- это сложность наложения.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i="1" dirty="0" smtClean="0"/>
              <a:t>Доказательство.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самостоятельно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4730-645E-4AA5-80DF-A53A3468A69A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73E1-271A-4854-98D4-287A84DD0C99}" type="slidenum">
              <a:rPr lang="ru-RU"/>
              <a:pPr/>
              <a:t>24</a:t>
            </a:fld>
            <a:endParaRPr lang="ru-RU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28800"/>
            <a:ext cx="8374062" cy="431800"/>
          </a:xfrm>
        </p:spPr>
        <p:txBody>
          <a:bodyPr/>
          <a:lstStyle/>
          <a:p>
            <a:r>
              <a:rPr lang="ru-RU" sz="2400" b="1" dirty="0"/>
              <a:t>Литература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291512" cy="122428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 smtClean="0"/>
              <a:t>	Mark </a:t>
            </a:r>
            <a:r>
              <a:rPr lang="en-US" sz="1800" dirty="0"/>
              <a:t>de Berg, </a:t>
            </a:r>
            <a:r>
              <a:rPr lang="en-US" sz="1800" dirty="0" err="1"/>
              <a:t>Otfried</a:t>
            </a:r>
            <a:r>
              <a:rPr lang="en-US" sz="1800" dirty="0"/>
              <a:t> Cheong, Mark van </a:t>
            </a:r>
            <a:r>
              <a:rPr lang="en-US" sz="1800" dirty="0" err="1"/>
              <a:t>Kreveld</a:t>
            </a:r>
            <a:r>
              <a:rPr lang="en-US" sz="1800" dirty="0"/>
              <a:t>, Mark </a:t>
            </a:r>
            <a:r>
              <a:rPr lang="en-US" sz="1800" dirty="0" err="1"/>
              <a:t>Overmars</a:t>
            </a:r>
            <a:r>
              <a:rPr lang="en-US" sz="18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/>
              <a:t>	Computational Geometry. Algorithms and Applications. Springer, 3d Edition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en-US" sz="1800" dirty="0" smtClean="0"/>
              <a:t>Chapter 2</a:t>
            </a:r>
            <a:r>
              <a:rPr lang="en-US" sz="1800" i="1" dirty="0" smtClean="0"/>
              <a:t>. Line segment intersection</a:t>
            </a:r>
            <a:r>
              <a:rPr lang="en-US" sz="1800" dirty="0" smtClean="0"/>
              <a:t>. P.19-41.</a:t>
            </a:r>
            <a:endParaRPr lang="ru-RU" sz="18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7569-F076-4B84-BBDC-07F771D68350}" type="slidenum">
              <a:rPr lang="ru-RU"/>
              <a:pPr/>
              <a:t>3</a:t>
            </a:fld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8229600" cy="346075"/>
          </a:xfrm>
        </p:spPr>
        <p:txBody>
          <a:bodyPr/>
          <a:lstStyle/>
          <a:p>
            <a:r>
              <a:rPr lang="ru-RU" sz="2400" b="1" dirty="0" smtClean="0"/>
              <a:t>Двусвязный список ребер (ДСР)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916832"/>
            <a:ext cx="882047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Мы считаем, что ребро является </a:t>
            </a:r>
            <a:r>
              <a:rPr lang="ru-RU" b="1" i="1" dirty="0" smtClean="0"/>
              <a:t>открытым</a:t>
            </a:r>
            <a:r>
              <a:rPr lang="ru-RU" dirty="0" smtClean="0"/>
              <a:t>, то есть его конечные точки – которые являются вершинами подраздела, - не принадлежат ребру.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ru-RU" i="1" dirty="0" smtClean="0"/>
              <a:t>Поверхность</a:t>
            </a:r>
            <a:r>
              <a:rPr lang="ru-RU" dirty="0" smtClean="0"/>
              <a:t> (</a:t>
            </a:r>
            <a:r>
              <a:rPr lang="en-US" dirty="0" smtClean="0"/>
              <a:t>face</a:t>
            </a:r>
            <a:r>
              <a:rPr lang="ru-RU" dirty="0" smtClean="0"/>
              <a:t>) подраздела – это максимальное связанное подмножество плоскости, которое не содержит точки на ребре или вертексе. Таким образом, поверхность – это открытый полигональный регион, чьи границы формируются ребрами и вертексами из подраздела.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ru-RU" i="1" dirty="0" smtClean="0"/>
              <a:t>Сложность</a:t>
            </a:r>
            <a:r>
              <a:rPr lang="ru-RU" dirty="0" smtClean="0"/>
              <a:t> подраздела определяется как сумма числа вертексов, числа ребер и числа поверхностей, из которых он состоит.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Если вертекс является конечной точкой ребра, мы говорим, что вертекс и ребро являются </a:t>
            </a:r>
            <a:r>
              <a:rPr lang="ru-RU" i="1" dirty="0" smtClean="0"/>
              <a:t>свойственными (</a:t>
            </a:r>
            <a:r>
              <a:rPr lang="en-US" i="1" dirty="0" smtClean="0"/>
              <a:t>incident</a:t>
            </a:r>
            <a:r>
              <a:rPr lang="ru-RU" i="1" dirty="0" smtClean="0"/>
              <a:t>)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Аналогично, поверхность и ребро на ее границе являются свойственными, и поверхность и вертекс на ее границе являются свойственными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9B38-787D-42B4-8627-0830426D1A92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C533-C0EB-4BE0-928C-DE36B2F52C3E}" type="slidenum">
              <a:rPr lang="ru-RU"/>
              <a:pPr/>
              <a:t>4</a:t>
            </a:fld>
            <a:endParaRPr lang="ru-RU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060575"/>
            <a:ext cx="6203032" cy="4065588"/>
          </a:xfrm>
        </p:spPr>
        <p:txBody>
          <a:bodyPr/>
          <a:lstStyle/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Что мы требуем от представления подраздела?  Например, </a:t>
            </a:r>
          </a:p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определение поверхности, содержащей данную точку(пока слишком сложно)</a:t>
            </a:r>
            <a:r>
              <a:rPr lang="en-US" sz="1800" i="1" dirty="0" smtClean="0">
                <a:latin typeface="+mj-lt"/>
              </a:rPr>
              <a:t>;</a:t>
            </a:r>
            <a:r>
              <a:rPr lang="ru-RU" sz="1800" i="1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обход границы данной поверхности</a:t>
            </a:r>
            <a:r>
              <a:rPr lang="en-US" sz="1800" i="1" dirty="0" smtClean="0">
                <a:latin typeface="+mj-lt"/>
              </a:rPr>
              <a:t>;</a:t>
            </a:r>
            <a:endParaRPr lang="ru-RU" sz="1800" i="1" dirty="0" smtClean="0">
              <a:latin typeface="+mj-lt"/>
            </a:endParaRPr>
          </a:p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получить поверхность, имея смежную с ней, задав общее ребро</a:t>
            </a:r>
            <a:r>
              <a:rPr lang="en-US" sz="1800" i="1" dirty="0" smtClean="0">
                <a:latin typeface="+mj-lt"/>
              </a:rPr>
              <a:t>;</a:t>
            </a:r>
            <a:endParaRPr lang="ru-RU" sz="1800" i="1" dirty="0" smtClean="0">
              <a:latin typeface="+mj-lt"/>
            </a:endParaRPr>
          </a:p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получить все ребра вокруг заданного вертекса. </a:t>
            </a:r>
          </a:p>
          <a:p>
            <a:pPr marL="0" indent="0">
              <a:buNone/>
            </a:pPr>
            <a:r>
              <a:rPr lang="ru-RU" sz="1800" i="1" dirty="0" smtClean="0">
                <a:latin typeface="+mj-lt"/>
              </a:rPr>
              <a:t>Представление, поддерживающее все эти операции.  называется </a:t>
            </a:r>
            <a:r>
              <a:rPr lang="ru-RU" sz="1800" b="1" i="1" dirty="0" smtClean="0">
                <a:latin typeface="+mj-lt"/>
              </a:rPr>
              <a:t>двусвязный список ребер</a:t>
            </a:r>
            <a:r>
              <a:rPr lang="ru-RU" sz="1800" i="1" dirty="0" smtClean="0">
                <a:latin typeface="+mj-lt"/>
              </a:rPr>
              <a:t> (ДСР).</a:t>
            </a:r>
            <a:endParaRPr lang="ru-RU" sz="1800" i="1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235978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DB00-598A-4A35-8D15-E16199E5741E}" type="slidenum">
              <a:rPr lang="ru-RU"/>
              <a:pPr/>
              <a:t>5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484784"/>
            <a:ext cx="85689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 smtClean="0">
                <a:solidFill>
                  <a:srgbClr val="FF0000"/>
                </a:solidFill>
              </a:rPr>
              <a:t>Двусвязный список ребер(ДСР)</a:t>
            </a:r>
            <a:r>
              <a:rPr lang="ru-RU" dirty="0" smtClean="0">
                <a:solidFill>
                  <a:srgbClr val="FF0000"/>
                </a:solidFill>
              </a:rPr>
              <a:t> содержит </a:t>
            </a:r>
            <a:r>
              <a:rPr lang="ru-RU" b="1" dirty="0" smtClean="0">
                <a:solidFill>
                  <a:srgbClr val="FF0000"/>
                </a:solidFill>
              </a:rPr>
              <a:t>запись</a:t>
            </a:r>
            <a:r>
              <a:rPr lang="ru-RU" dirty="0" smtClean="0">
                <a:solidFill>
                  <a:srgbClr val="FF0000"/>
                </a:solidFill>
              </a:rPr>
              <a:t> для каждой поверхности, каждого ребра и каждого вертекса подраздела. 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Помимо геометрической и топологической информации каждая запись может также хранить дополнительную информацию (</a:t>
            </a:r>
            <a:r>
              <a:rPr lang="ru-RU" i="1" dirty="0" smtClean="0"/>
              <a:t>информация атрибута</a:t>
            </a:r>
            <a:r>
              <a:rPr lang="ru-RU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Чтобы уметь обходить поверхность </a:t>
            </a:r>
            <a:r>
              <a:rPr lang="ru-RU" i="1" dirty="0" smtClean="0"/>
              <a:t>по часовой стрелке</a:t>
            </a:r>
            <a:r>
              <a:rPr lang="ru-RU" dirty="0" smtClean="0"/>
              <a:t>, мы храним </a:t>
            </a:r>
            <a:r>
              <a:rPr lang="ru-RU" i="1" dirty="0" smtClean="0"/>
              <a:t>указатель</a:t>
            </a:r>
            <a:r>
              <a:rPr lang="ru-RU" dirty="0" smtClean="0"/>
              <a:t> от одного ребра к </a:t>
            </a:r>
            <a:r>
              <a:rPr lang="ru-RU" i="1" dirty="0" smtClean="0"/>
              <a:t>следующему</a:t>
            </a:r>
            <a:r>
              <a:rPr lang="ru-RU" dirty="0" smtClean="0"/>
              <a:t>. Для обхода поверхности  в другую сторону, мы храним также указатель на </a:t>
            </a:r>
            <a:r>
              <a:rPr lang="ru-RU" i="1" dirty="0" smtClean="0"/>
              <a:t>предыдущее</a:t>
            </a:r>
            <a:r>
              <a:rPr lang="ru-RU" dirty="0" smtClean="0"/>
              <a:t> ребро.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 Ребро обычно ограничивает две поверхности, поэтому нам нужна пара указателей на них. Удобно рассматривать разные стороны ребра как два отдельных </a:t>
            </a:r>
            <a:r>
              <a:rPr lang="ru-RU" i="1" dirty="0" err="1" smtClean="0"/>
              <a:t>полуребра</a:t>
            </a:r>
            <a:r>
              <a:rPr lang="ru-RU" dirty="0" smtClean="0"/>
              <a:t>, имея при этом для каждого </a:t>
            </a:r>
            <a:r>
              <a:rPr lang="ru-RU" dirty="0" err="1" smtClean="0"/>
              <a:t>полуребра</a:t>
            </a:r>
            <a:r>
              <a:rPr lang="ru-RU" dirty="0" smtClean="0"/>
              <a:t> уникальное следующее </a:t>
            </a:r>
            <a:r>
              <a:rPr lang="ru-RU" dirty="0" err="1" smtClean="0"/>
              <a:t>полуребро</a:t>
            </a:r>
            <a:r>
              <a:rPr lang="ru-RU" dirty="0" smtClean="0"/>
              <a:t> и предыдущее </a:t>
            </a:r>
            <a:r>
              <a:rPr lang="ru-RU" dirty="0" err="1" smtClean="0"/>
              <a:t>полуребро</a:t>
            </a:r>
            <a:r>
              <a:rPr lang="ru-RU" dirty="0" smtClean="0"/>
              <a:t>. Это также означает, что </a:t>
            </a:r>
            <a:r>
              <a:rPr lang="ru-RU" dirty="0" err="1" smtClean="0"/>
              <a:t>полуребро</a:t>
            </a:r>
            <a:r>
              <a:rPr lang="ru-RU" dirty="0" smtClean="0"/>
              <a:t> ограничивает только одну поверхность.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 Два </a:t>
            </a:r>
            <a:r>
              <a:rPr lang="ru-RU" dirty="0" err="1" smtClean="0"/>
              <a:t>полуребра</a:t>
            </a:r>
            <a:r>
              <a:rPr lang="ru-RU" dirty="0" smtClean="0"/>
              <a:t>, которые мы получаем для данного ребра, называются </a:t>
            </a:r>
            <a:r>
              <a:rPr lang="ru-RU" i="1" dirty="0" smtClean="0">
                <a:solidFill>
                  <a:srgbClr val="C00000"/>
                </a:solidFill>
              </a:rPr>
              <a:t>близнецами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DB00-598A-4A35-8D15-E16199E5741E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628800"/>
            <a:ext cx="63367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Определение следующего </a:t>
            </a:r>
            <a:r>
              <a:rPr lang="ru-RU" dirty="0" err="1" smtClean="0"/>
              <a:t>полуребра</a:t>
            </a:r>
            <a:r>
              <a:rPr lang="ru-RU" dirty="0" smtClean="0"/>
              <a:t> для данного </a:t>
            </a:r>
            <a:r>
              <a:rPr lang="ru-RU" dirty="0" err="1" smtClean="0"/>
              <a:t>полуребра</a:t>
            </a:r>
            <a:r>
              <a:rPr lang="ru-RU" dirty="0" smtClean="0"/>
              <a:t> с учетом обхода поверхности </a:t>
            </a:r>
            <a:r>
              <a:rPr lang="ru-RU" i="1" dirty="0" smtClean="0"/>
              <a:t>против часовой стрелки </a:t>
            </a:r>
            <a:r>
              <a:rPr lang="ru-RU" dirty="0" smtClean="0"/>
              <a:t>задает ориентацию каждого </a:t>
            </a:r>
            <a:r>
              <a:rPr lang="ru-RU" dirty="0" err="1" smtClean="0"/>
              <a:t>полуребра</a:t>
            </a:r>
            <a:r>
              <a:rPr lang="ru-RU" dirty="0" smtClean="0"/>
              <a:t>: оно ориентировано так, что поверхность, которую оно ограничивает, лежит </a:t>
            </a:r>
            <a:r>
              <a:rPr lang="ru-RU" i="1" dirty="0" smtClean="0"/>
              <a:t>слева </a:t>
            </a:r>
            <a:r>
              <a:rPr lang="ru-RU" dirty="0" smtClean="0"/>
              <a:t>для того, кто проходит вдоль ребра.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 Поскольку </a:t>
            </a:r>
            <a:r>
              <a:rPr lang="ru-RU" dirty="0" err="1" smtClean="0"/>
              <a:t>полуребра</a:t>
            </a:r>
            <a:r>
              <a:rPr lang="ru-RU" dirty="0" smtClean="0"/>
              <a:t> являются ориентированными, мы можем говорить о </a:t>
            </a:r>
            <a:r>
              <a:rPr lang="ru-RU" i="1" dirty="0" smtClean="0"/>
              <a:t>начале</a:t>
            </a:r>
            <a:r>
              <a:rPr lang="ru-RU" dirty="0" smtClean="0"/>
              <a:t> и </a:t>
            </a:r>
            <a:r>
              <a:rPr lang="ru-RU" i="1" dirty="0" smtClean="0"/>
              <a:t>конце</a:t>
            </a:r>
            <a:r>
              <a:rPr lang="ru-RU" dirty="0" smtClean="0"/>
              <a:t> </a:t>
            </a:r>
            <a:r>
              <a:rPr lang="ru-RU" dirty="0" err="1" smtClean="0"/>
              <a:t>полуребра</a:t>
            </a:r>
            <a:r>
              <a:rPr lang="ru-RU" dirty="0" smtClean="0"/>
              <a:t>. Если </a:t>
            </a:r>
            <a:r>
              <a:rPr lang="ru-RU" dirty="0" err="1" smtClean="0"/>
              <a:t>полуребро</a:t>
            </a:r>
            <a:r>
              <a:rPr lang="ru-RU" dirty="0" smtClean="0"/>
              <a:t> имеет начало </a:t>
            </a:r>
            <a:r>
              <a:rPr lang="en-US" dirty="0" smtClean="0"/>
              <a:t>v </a:t>
            </a:r>
            <a:r>
              <a:rPr lang="ru-RU" dirty="0" smtClean="0"/>
              <a:t>и конец </a:t>
            </a:r>
            <a:r>
              <a:rPr lang="en-US" dirty="0" smtClean="0"/>
              <a:t>w</a:t>
            </a:r>
            <a:r>
              <a:rPr lang="ru-RU" dirty="0" smtClean="0"/>
              <a:t>, то его близнец  </a:t>
            </a:r>
            <a:r>
              <a:rPr lang="en-US" b="1" i="1" dirty="0" smtClean="0"/>
              <a:t>Twin (e) </a:t>
            </a:r>
            <a:r>
              <a:rPr lang="ru-RU" dirty="0" smtClean="0"/>
              <a:t>имеет начало </a:t>
            </a:r>
            <a:r>
              <a:rPr lang="en-US" dirty="0" smtClean="0"/>
              <a:t>w </a:t>
            </a:r>
            <a:r>
              <a:rPr lang="ru-RU" dirty="0" smtClean="0"/>
              <a:t>и конец </a:t>
            </a:r>
            <a:r>
              <a:rPr lang="en-US" dirty="0" smtClean="0"/>
              <a:t>v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Чтобы получить границы поверхности мы должны просто хранить один указатель в записи поверхности на произвольное </a:t>
            </a:r>
            <a:r>
              <a:rPr lang="ru-RU" dirty="0" err="1" smtClean="0"/>
              <a:t>полуребро</a:t>
            </a:r>
            <a:r>
              <a:rPr lang="ru-RU" dirty="0" smtClean="0"/>
              <a:t>, ограничивающее поверхность. Начиная с него мы можем по </a:t>
            </a:r>
            <a:r>
              <a:rPr lang="ru-RU" dirty="0" err="1" smtClean="0"/>
              <a:t>полуребрам</a:t>
            </a:r>
            <a:r>
              <a:rPr lang="ru-RU" dirty="0" smtClean="0"/>
              <a:t> обойти всю поверхность. 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3777" y="3786190"/>
            <a:ext cx="2540223" cy="223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7506" y="1700808"/>
            <a:ext cx="195409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46E8-A482-4EF9-9EC2-864C1F403C64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4859338" y="2276475"/>
            <a:ext cx="39608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ru-RU" b="1">
              <a:solidFill>
                <a:schemeClr val="tx2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0" y="1484784"/>
            <a:ext cx="7236296" cy="511256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То, что мы сейчас сказали, не вполне соответствует случаю, когда есть дыры в поверхности: если они обходятся против часовой стрелке, то поверхность лежит справа. 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Было бы удобно сориентировать </a:t>
            </a:r>
            <a:r>
              <a:rPr lang="ru-RU" sz="1800" dirty="0" err="1" smtClean="0"/>
              <a:t>полуребра</a:t>
            </a:r>
            <a:r>
              <a:rPr lang="ru-RU" sz="1800" dirty="0" smtClean="0"/>
              <a:t> так, чтобы их поверхность всегда лежала с одной стороны, поэтому мы </a:t>
            </a:r>
            <a:r>
              <a:rPr lang="ru-RU" sz="1800" dirty="0" smtClean="0">
                <a:solidFill>
                  <a:schemeClr val="accent2"/>
                </a:solidFill>
              </a:rPr>
              <a:t>изменяем направление обхода границ дырок на направление по часовой стрелке.</a:t>
            </a:r>
            <a:r>
              <a:rPr lang="ru-RU" sz="1800" dirty="0" smtClean="0"/>
              <a:t> Тогда поверхность всегда лежит слева от любого </a:t>
            </a:r>
            <a:r>
              <a:rPr lang="ru-RU" sz="1800" dirty="0" err="1" smtClean="0"/>
              <a:t>полуребра</a:t>
            </a:r>
            <a:r>
              <a:rPr lang="ru-RU" sz="1800" dirty="0" smtClean="0"/>
              <a:t> на ее границе.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полуребра – близнецы всегда имеют противоположную ориентацию. Наличие дыр в поверхности означает также, что одного указателя от поверхности к произвольному </a:t>
            </a:r>
            <a:r>
              <a:rPr lang="ru-RU" sz="1800" dirty="0" err="1" smtClean="0"/>
              <a:t>полуребру</a:t>
            </a:r>
            <a:r>
              <a:rPr lang="ru-RU" sz="1800" dirty="0" smtClean="0"/>
              <a:t> на ее границе – не достаточно для обхода всей границы: нам нужен указатель на </a:t>
            </a:r>
            <a:r>
              <a:rPr lang="ru-RU" sz="1800" dirty="0" err="1" smtClean="0"/>
              <a:t>полуребро</a:t>
            </a:r>
            <a:r>
              <a:rPr lang="ru-RU" sz="1800" dirty="0" smtClean="0"/>
              <a:t> в каждом </a:t>
            </a:r>
            <a:r>
              <a:rPr lang="ru-RU" sz="1800" i="1" dirty="0" smtClean="0"/>
              <a:t>ограничивающем компоненте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 Если поверхность имеет изолированные вертексы, которые не имеют какого-нибудь связанного ребра, мы можем хранить и указатели к ним. </a:t>
            </a:r>
            <a:r>
              <a:rPr lang="ru-RU" sz="1400" dirty="0" smtClean="0"/>
              <a:t>Но для простоты мы будем игнорировать такой случай. </a:t>
            </a:r>
            <a:endParaRPr lang="ru-RU" sz="1800" dirty="0" smtClean="0"/>
          </a:p>
          <a:p>
            <a:pPr>
              <a:buNone/>
            </a:pP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348880"/>
            <a:ext cx="16589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346E8-A482-4EF9-9EC2-864C1F403C64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4859338" y="2276475"/>
            <a:ext cx="39608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ru-RU" b="1">
              <a:solidFill>
                <a:schemeClr val="tx2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0" y="1484784"/>
            <a:ext cx="7020272" cy="4680520"/>
          </a:xfrm>
        </p:spPr>
        <p:txBody>
          <a:bodyPr/>
          <a:lstStyle/>
          <a:p>
            <a:pPr marL="0" indent="0"/>
            <a:r>
              <a:rPr lang="ru-RU" sz="1400" b="1" i="1" dirty="0" smtClean="0"/>
              <a:t>Итак, суммируем</a:t>
            </a:r>
          </a:p>
          <a:p>
            <a:pPr marL="0" indent="0"/>
            <a:r>
              <a:rPr lang="ru-RU" sz="1600" dirty="0" smtClean="0"/>
              <a:t>Двусвязный список ребер состоит из трех коллекций записей: для вертексов, для поверхностей и для </a:t>
            </a:r>
            <a:r>
              <a:rPr lang="ru-RU" sz="1600" i="1" dirty="0" err="1" smtClean="0"/>
              <a:t>полуребер</a:t>
            </a:r>
            <a:r>
              <a:rPr lang="ru-RU" sz="1600" dirty="0" smtClean="0"/>
              <a:t>. Записи хранят следующую геометрическую и топологическую информацию: </a:t>
            </a:r>
          </a:p>
          <a:p>
            <a:pPr marL="0" lvl="0" indent="0"/>
            <a:r>
              <a:rPr lang="ru-RU" sz="1600" i="1" dirty="0" smtClean="0">
                <a:solidFill>
                  <a:schemeClr val="accent2"/>
                </a:solidFill>
              </a:rPr>
              <a:t>Запись для вертекса </a:t>
            </a:r>
            <a:r>
              <a:rPr lang="en-US" sz="1600" b="1" i="1" dirty="0" smtClean="0">
                <a:solidFill>
                  <a:schemeClr val="accent2"/>
                </a:solidFill>
              </a:rPr>
              <a:t>v</a:t>
            </a:r>
            <a:r>
              <a:rPr lang="en-US" sz="1600" i="1" dirty="0" smtClean="0">
                <a:solidFill>
                  <a:schemeClr val="accent2"/>
                </a:solidFill>
              </a:rPr>
              <a:t> </a:t>
            </a:r>
            <a:r>
              <a:rPr lang="ru-RU" sz="1600" dirty="0" smtClean="0"/>
              <a:t>хранит координаты </a:t>
            </a:r>
            <a:r>
              <a:rPr lang="en-US" sz="1600" dirty="0" smtClean="0"/>
              <a:t>v </a:t>
            </a:r>
            <a:r>
              <a:rPr lang="ru-RU" sz="1600" dirty="0" smtClean="0"/>
              <a:t>в поле </a:t>
            </a:r>
            <a:r>
              <a:rPr lang="en-US" sz="1600" dirty="0" smtClean="0"/>
              <a:t>Coordinates</a:t>
            </a:r>
            <a:r>
              <a:rPr lang="ru-RU" sz="1600" dirty="0" smtClean="0"/>
              <a:t>(</a:t>
            </a:r>
            <a:r>
              <a:rPr lang="en-US" sz="1600" dirty="0" smtClean="0"/>
              <a:t>v</a:t>
            </a:r>
            <a:r>
              <a:rPr lang="ru-RU" sz="1600" dirty="0" smtClean="0"/>
              <a:t>); указатель </a:t>
            </a:r>
            <a:r>
              <a:rPr lang="en-US" sz="1600" i="1" dirty="0" err="1" smtClean="0"/>
              <a:t>IncidentEdge</a:t>
            </a:r>
            <a:r>
              <a:rPr lang="ru-RU" sz="1600" i="1" dirty="0" smtClean="0"/>
              <a:t>(</a:t>
            </a:r>
            <a:r>
              <a:rPr lang="en-US" sz="1600" i="1" dirty="0" smtClean="0"/>
              <a:t>v</a:t>
            </a:r>
            <a:r>
              <a:rPr lang="ru-RU" sz="1600" dirty="0" smtClean="0"/>
              <a:t>) для </a:t>
            </a:r>
            <a:r>
              <a:rPr lang="ru-RU" sz="1600" b="1" dirty="0" err="1" smtClean="0"/>
              <a:t>произв.полуребра</a:t>
            </a:r>
            <a:r>
              <a:rPr lang="ru-RU" sz="1600" dirty="0" smtClean="0"/>
              <a:t>, имеющего начало </a:t>
            </a:r>
            <a:r>
              <a:rPr lang="en-US" sz="1600" dirty="0" smtClean="0"/>
              <a:t>v</a:t>
            </a:r>
            <a:r>
              <a:rPr lang="ru-RU" sz="1600" dirty="0" smtClean="0"/>
              <a:t>. </a:t>
            </a:r>
          </a:p>
          <a:p>
            <a:pPr marL="0" lvl="0" indent="0"/>
            <a:r>
              <a:rPr lang="ru-RU" sz="1600" i="1" dirty="0" smtClean="0">
                <a:solidFill>
                  <a:schemeClr val="accent2"/>
                </a:solidFill>
              </a:rPr>
              <a:t>Запись для поверхности</a:t>
            </a:r>
            <a:r>
              <a:rPr lang="ru-RU" sz="1600" b="1" i="1" dirty="0" smtClean="0">
                <a:solidFill>
                  <a:schemeClr val="accent2"/>
                </a:solidFill>
              </a:rPr>
              <a:t> </a:t>
            </a:r>
            <a:r>
              <a:rPr lang="en-US" sz="1600" b="1" i="1" dirty="0" smtClean="0">
                <a:solidFill>
                  <a:schemeClr val="accent2"/>
                </a:solidFill>
              </a:rPr>
              <a:t>f </a:t>
            </a:r>
            <a:r>
              <a:rPr lang="ru-RU" sz="1600" dirty="0" smtClean="0"/>
              <a:t>хранит указатель </a:t>
            </a:r>
            <a:r>
              <a:rPr lang="en-US" sz="1600" i="1" dirty="0" err="1" smtClean="0"/>
              <a:t>OuterComponent</a:t>
            </a:r>
            <a:r>
              <a:rPr lang="ru-RU" sz="1600" i="1" dirty="0" smtClean="0"/>
              <a:t>(</a:t>
            </a:r>
            <a:r>
              <a:rPr lang="en-US" sz="1600" i="1" dirty="0" smtClean="0"/>
              <a:t>f</a:t>
            </a:r>
            <a:r>
              <a:rPr lang="ru-RU" sz="1600" dirty="0" smtClean="0"/>
              <a:t>) на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на ее внешней границе. Для </a:t>
            </a:r>
            <a:r>
              <a:rPr lang="ru-RU" sz="1600" dirty="0" err="1" smtClean="0"/>
              <a:t>неогр.поверхностей</a:t>
            </a:r>
            <a:r>
              <a:rPr lang="ru-RU" sz="1600" dirty="0" smtClean="0"/>
              <a:t> этот указатель пуст (</a:t>
            </a:r>
            <a:r>
              <a:rPr lang="en-US" sz="1600" b="1" dirty="0" smtClean="0"/>
              <a:t>nil</a:t>
            </a:r>
            <a:r>
              <a:rPr lang="ru-RU" sz="1600" dirty="0" smtClean="0"/>
              <a:t>); список </a:t>
            </a:r>
            <a:r>
              <a:rPr lang="en-US" sz="1600" i="1" dirty="0" err="1" smtClean="0"/>
              <a:t>InnerComponents</a:t>
            </a:r>
            <a:r>
              <a:rPr lang="ru-RU" sz="1600" i="1" dirty="0" smtClean="0"/>
              <a:t>(</a:t>
            </a:r>
            <a:r>
              <a:rPr lang="en-US" sz="1600" i="1" dirty="0" smtClean="0"/>
              <a:t>f</a:t>
            </a:r>
            <a:r>
              <a:rPr lang="ru-RU" sz="1600" i="1" dirty="0" smtClean="0"/>
              <a:t>)</a:t>
            </a:r>
            <a:r>
              <a:rPr lang="ru-RU" sz="1600" dirty="0" smtClean="0"/>
              <a:t>, который содержит для каждой дыры поверхности указатель на некоторое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из границы дыры. </a:t>
            </a:r>
          </a:p>
          <a:p>
            <a:pPr marL="0" lvl="0" indent="0"/>
            <a:r>
              <a:rPr lang="ru-RU" sz="1600" dirty="0" smtClean="0">
                <a:solidFill>
                  <a:schemeClr val="accent2"/>
                </a:solidFill>
              </a:rPr>
              <a:t>Запись для </a:t>
            </a:r>
            <a:r>
              <a:rPr lang="ru-RU" sz="1600" dirty="0" err="1" smtClean="0">
                <a:solidFill>
                  <a:schemeClr val="accent2"/>
                </a:solidFill>
              </a:rPr>
              <a:t>полуребра</a:t>
            </a:r>
            <a:r>
              <a:rPr lang="ru-RU" sz="1600" dirty="0" smtClean="0">
                <a:solidFill>
                  <a:schemeClr val="accent2"/>
                </a:solidFill>
              </a:rPr>
              <a:t>  </a:t>
            </a:r>
            <a:r>
              <a:rPr lang="en-US" sz="1600" b="1" i="1" dirty="0" smtClean="0">
                <a:solidFill>
                  <a:schemeClr val="accent2"/>
                </a:solidFill>
              </a:rPr>
              <a:t>e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ru-RU" sz="1600" dirty="0" smtClean="0"/>
              <a:t>хранит указатель </a:t>
            </a:r>
            <a:r>
              <a:rPr lang="ru-RU" sz="1600" b="1" i="1" dirty="0" smtClean="0"/>
              <a:t>О</a:t>
            </a:r>
            <a:r>
              <a:rPr lang="en-US" sz="1600" b="1" i="1" dirty="0" err="1" smtClean="0"/>
              <a:t>rigin</a:t>
            </a:r>
            <a:r>
              <a:rPr lang="en-US" sz="1600" b="1" i="1" dirty="0" smtClean="0"/>
              <a:t>(e)</a:t>
            </a:r>
            <a:r>
              <a:rPr lang="ru-RU" sz="1600" dirty="0" smtClean="0"/>
              <a:t>   для своего начала, указатель на свое </a:t>
            </a:r>
            <a:r>
              <a:rPr lang="ru-RU" sz="1600" dirty="0" err="1" smtClean="0"/>
              <a:t>полуребро-близнеца</a:t>
            </a:r>
            <a:r>
              <a:rPr lang="en-US" sz="1600" dirty="0" smtClean="0"/>
              <a:t> </a:t>
            </a:r>
            <a:r>
              <a:rPr lang="en-US" sz="1600" b="1" i="1" dirty="0" smtClean="0"/>
              <a:t>Twin(e)</a:t>
            </a:r>
            <a:r>
              <a:rPr lang="ru-RU" sz="1600" dirty="0" smtClean="0"/>
              <a:t> и указатель  </a:t>
            </a:r>
            <a:r>
              <a:rPr lang="en-US" sz="1600" b="1" i="1" dirty="0" err="1" smtClean="0"/>
              <a:t>IncidentFace</a:t>
            </a:r>
            <a:r>
              <a:rPr lang="en-US" sz="1600" b="1" i="1" dirty="0" smtClean="0"/>
              <a:t>(e)</a:t>
            </a:r>
            <a:r>
              <a:rPr lang="en-US" sz="1600" dirty="0" smtClean="0"/>
              <a:t> </a:t>
            </a:r>
            <a:r>
              <a:rPr lang="ru-RU" sz="1600" dirty="0" smtClean="0"/>
              <a:t>на поверхность, которую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ограничивает; указатели </a:t>
            </a:r>
            <a:r>
              <a:rPr lang="en-US" sz="1600" b="1" i="1" dirty="0" smtClean="0"/>
              <a:t>Next(e)</a:t>
            </a:r>
            <a:r>
              <a:rPr lang="ru-RU" sz="1600" b="1" i="1" dirty="0" smtClean="0"/>
              <a:t> </a:t>
            </a:r>
            <a:r>
              <a:rPr lang="ru-RU" sz="1600" dirty="0" smtClean="0"/>
              <a:t>и</a:t>
            </a:r>
            <a:r>
              <a:rPr lang="ru-RU" sz="1600" b="1" i="1" dirty="0" smtClean="0"/>
              <a:t>  </a:t>
            </a:r>
            <a:r>
              <a:rPr lang="en-US" sz="1600" b="1" i="1" dirty="0" err="1" smtClean="0"/>
              <a:t>Prev</a:t>
            </a:r>
            <a:r>
              <a:rPr lang="en-US" sz="1600" b="1" i="1" dirty="0" smtClean="0"/>
              <a:t>(e)</a:t>
            </a:r>
            <a:r>
              <a:rPr lang="ru-RU" sz="1600" dirty="0" smtClean="0"/>
              <a:t>  на следующее и предыдущее </a:t>
            </a:r>
            <a:r>
              <a:rPr lang="ru-RU" sz="1600" dirty="0" err="1" smtClean="0"/>
              <a:t>полуребро</a:t>
            </a:r>
            <a:r>
              <a:rPr lang="ru-RU" sz="1600" dirty="0" smtClean="0"/>
              <a:t> на границе </a:t>
            </a:r>
            <a:r>
              <a:rPr lang="en-US" sz="1600" b="1" i="1" dirty="0" err="1" smtClean="0"/>
              <a:t>IncidentFace</a:t>
            </a:r>
            <a:r>
              <a:rPr lang="en-US" sz="1600" b="1" i="1" dirty="0" smtClean="0"/>
              <a:t>(e)</a:t>
            </a:r>
            <a:endParaRPr lang="en-US" sz="1600" dirty="0" smtClean="0"/>
          </a:p>
          <a:p>
            <a:pPr marL="0" lvl="0" indent="0">
              <a:buNone/>
            </a:pPr>
            <a:r>
              <a:rPr lang="ru-RU" sz="1600" dirty="0" smtClean="0"/>
              <a:t>Начало выбрано так, что лежит слева от </a:t>
            </a:r>
            <a:r>
              <a:rPr lang="en-US" sz="1600" b="1" i="1" dirty="0" smtClean="0"/>
              <a:t>e</a:t>
            </a:r>
            <a:r>
              <a:rPr lang="ru-RU" sz="1600" dirty="0" smtClean="0"/>
              <a:t> , когда он проходится от начала к концу. </a:t>
            </a:r>
          </a:p>
          <a:p>
            <a:pPr lvl="0">
              <a:buNone/>
            </a:pPr>
            <a:r>
              <a:rPr lang="ru-RU" sz="1400" dirty="0" smtClean="0"/>
              <a:t> Нам не надо хранить указатель конца ребра</a:t>
            </a:r>
            <a:r>
              <a:rPr lang="en-US" sz="1400" dirty="0" smtClean="0"/>
              <a:t> (</a:t>
            </a:r>
            <a:r>
              <a:rPr lang="ru-RU" sz="1400" dirty="0" smtClean="0"/>
              <a:t>Почему?</a:t>
            </a:r>
            <a:r>
              <a:rPr lang="en-US" sz="1400" dirty="0" smtClean="0"/>
              <a:t>)</a:t>
            </a:r>
            <a:endParaRPr lang="ru-RU" sz="1400" dirty="0" smtClean="0"/>
          </a:p>
          <a:p>
            <a:pPr>
              <a:buNone/>
            </a:pPr>
            <a:endParaRPr lang="ru-RU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5788" y="2132856"/>
            <a:ext cx="22082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59FE-48EF-444D-9F05-2BFECF9D5C1F}" type="datetime5">
              <a:rPr lang="en-US"/>
              <a:pPr/>
              <a:t>28-Feb-14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Software Engineering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25CB-6CA7-4F9A-97E3-18662E771D0A}" type="slidenum">
              <a:rPr lang="ru-RU"/>
              <a:pPr/>
              <a:t>9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3265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Пример двусвязного списка ребер для простого подраздела </a:t>
            </a:r>
            <a:endParaRPr lang="ru-RU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032" y="1916832"/>
            <a:ext cx="8015780" cy="479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56613</TotalTime>
  <Words>2603</Words>
  <Application>Microsoft Office PowerPoint</Application>
  <PresentationFormat>Экран (4:3)</PresentationFormat>
  <Paragraphs>310</Paragraphs>
  <Slides>24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Default Design</vt:lpstr>
      <vt:lpstr> </vt:lpstr>
      <vt:lpstr>Двусвязный список ребер</vt:lpstr>
      <vt:lpstr>Двусвязный список ребер (ДСР)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Сложность подхода</vt:lpstr>
      <vt:lpstr>Вычисление информации о поверхностях (faces) для  O(S1,S2) </vt:lpstr>
      <vt:lpstr>О дырах для  O(S1,S2) </vt:lpstr>
      <vt:lpstr>О дырах для  O(S1,S2) </vt:lpstr>
      <vt:lpstr>Слайд 20</vt:lpstr>
      <vt:lpstr>Слайд 21</vt:lpstr>
      <vt:lpstr>Слайд 22</vt:lpstr>
      <vt:lpstr>Слайд 23</vt:lpstr>
      <vt:lpstr>Литература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Реорганизация факультета бизнес-информатики</dc:title>
  <dc:creator>Administrator</dc:creator>
  <cp:lastModifiedBy>Лилия</cp:lastModifiedBy>
  <cp:revision>1476</cp:revision>
  <dcterms:created xsi:type="dcterms:W3CDTF">2007-07-18T06:51:45Z</dcterms:created>
  <dcterms:modified xsi:type="dcterms:W3CDTF">2014-02-28T10:40:00Z</dcterms:modified>
</cp:coreProperties>
</file>