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9" r:id="rId1"/>
  </p:sldMasterIdLst>
  <p:notesMasterIdLst>
    <p:notesMasterId r:id="rId28"/>
  </p:notesMasterIdLst>
  <p:handoutMasterIdLst>
    <p:handoutMasterId r:id="rId29"/>
  </p:handoutMasterIdLst>
  <p:sldIdLst>
    <p:sldId id="337" r:id="rId2"/>
    <p:sldId id="470" r:id="rId3"/>
    <p:sldId id="466" r:id="rId4"/>
    <p:sldId id="465" r:id="rId5"/>
    <p:sldId id="463" r:id="rId6"/>
    <p:sldId id="461" r:id="rId7"/>
    <p:sldId id="459" r:id="rId8"/>
    <p:sldId id="457" r:id="rId9"/>
    <p:sldId id="455" r:id="rId10"/>
    <p:sldId id="453" r:id="rId11"/>
    <p:sldId id="452" r:id="rId12"/>
    <p:sldId id="485" r:id="rId13"/>
    <p:sldId id="474" r:id="rId14"/>
    <p:sldId id="473" r:id="rId15"/>
    <p:sldId id="472" r:id="rId16"/>
    <p:sldId id="471" r:id="rId17"/>
    <p:sldId id="475" r:id="rId18"/>
    <p:sldId id="451" r:id="rId19"/>
    <p:sldId id="450" r:id="rId20"/>
    <p:sldId id="487" r:id="rId21"/>
    <p:sldId id="484" r:id="rId22"/>
    <p:sldId id="483" r:id="rId23"/>
    <p:sldId id="482" r:id="rId24"/>
    <p:sldId id="480" r:id="rId25"/>
    <p:sldId id="486" r:id="rId26"/>
    <p:sldId id="448" r:id="rId27"/>
  </p:sldIdLst>
  <p:sldSz cx="9144000" cy="6858000" type="screen4x3"/>
  <p:notesSz cx="6888163" cy="96234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6FF33"/>
    <a:srgbClr val="00FF99"/>
    <a:srgbClr val="99FF33"/>
    <a:srgbClr val="FF5050"/>
    <a:srgbClr val="009900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93" autoAdjust="0"/>
    <p:restoredTop sz="94689" autoAdjust="0"/>
  </p:normalViewPr>
  <p:slideViewPr>
    <p:cSldViewPr>
      <p:cViewPr>
        <p:scale>
          <a:sx n="70" d="100"/>
          <a:sy n="70" d="100"/>
        </p:scale>
        <p:origin x="-2004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10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603F7A6-EDA1-4AF1-9E83-0638BFDEFE3D}" type="datetimeFigureOut">
              <a:rPr lang="ru-RU"/>
              <a:pPr>
                <a:defRPr/>
              </a:pPr>
              <a:t>01.04.2014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140825"/>
            <a:ext cx="2984500" cy="481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2075" y="9140825"/>
            <a:ext cx="2984500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A8A87A-6534-4CA8-9B8E-DCFF20A2B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1013"/>
          </a:xfrm>
          <a:prstGeom prst="rect">
            <a:avLst/>
          </a:prstGeom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481013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85EC026-CD2D-4DE2-8CA7-CA2D371E2731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722313"/>
            <a:ext cx="4808537" cy="3608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48" tIns="47174" rIns="94348" bIns="47174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570413"/>
            <a:ext cx="5510213" cy="4330700"/>
          </a:xfrm>
          <a:prstGeom prst="rect">
            <a:avLst/>
          </a:prstGeom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140825"/>
            <a:ext cx="2984500" cy="481013"/>
          </a:xfrm>
          <a:prstGeom prst="rect">
            <a:avLst/>
          </a:prstGeom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075" y="9140825"/>
            <a:ext cx="2984500" cy="481013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E99CED7-3881-4108-ACD9-A1C48121509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6E7AAA6-2A54-4DD9-8093-88EDD3EDBFBD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927F49-F1A0-419B-A48D-AB3049420BB6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38225" y="722313"/>
            <a:ext cx="4811713" cy="3608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78E0FB-8D55-4878-B208-A89B978DDCC7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E18220-647B-43E7-808D-1D8346C1B908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558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8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AECDB82-1BEB-43F0-8C08-159049BFF2F4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82DAB4-EBD5-49E9-9155-C242A7854F2C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556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6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AECDB82-1BEB-43F0-8C08-159049BFF2F4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82DAB4-EBD5-49E9-9155-C242A7854F2C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556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6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BA72307-502C-41BF-B1C4-0232BA5F2325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CFB17B-579D-4B3A-ABC1-9FF26E22D965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601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B7A84CD-5F66-49ED-B31F-26C3292382C7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5D599-513B-493A-98B5-072FDCACF27A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599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48A3FC1-B4E6-4343-A04D-2B6615ABEC49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D8A76A-085D-4956-8871-7E7F6D0AA24B}" type="slidenum">
              <a:rPr lang="ru-RU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596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7738A99-1724-4946-9814-249714A78D63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0BE8F1-5057-4980-8264-4041CCE30A99}" type="slidenum">
              <a:rPr lang="ru-RU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594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1A6006B-FB31-41B8-8306-2E0A02052A4C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F7060B-D022-4CB2-B71D-74AB269750A7}" type="slidenum">
              <a:rPr lang="ru-RU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603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31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BF67C8F-6D0C-4749-9229-2689BE5259F7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950D2-825E-435D-A14E-1F763BD37593}" type="slidenum">
              <a:rPr lang="ru-RU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553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BBCD4B5-F582-41DD-98BB-20D9259C3E66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AA45F9-8DFE-46F5-8664-665B9830522E}" type="slidenum">
              <a:rPr lang="ru-RU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551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1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F48AE4-11F7-40E9-9E13-C304A1206627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2D56A5-DD06-43AA-B6C4-7A4E8DC94AD2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592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BBCD4B5-F582-41DD-98BB-20D9259C3E66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AA45F9-8DFE-46F5-8664-665B9830522E}" type="slidenum">
              <a:rPr lang="ru-RU"/>
              <a:pPr>
                <a:defRPr/>
              </a:pPr>
              <a:t>20</a:t>
            </a:fld>
            <a:endParaRPr lang="ru-RU" dirty="0"/>
          </a:p>
        </p:txBody>
      </p:sp>
      <p:sp>
        <p:nvSpPr>
          <p:cNvPr id="551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1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AF36624A-208F-42BA-91B8-6A6C3F9C5B2E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1BBBCD-8E41-4F79-9DFD-D05C701CACD5}" type="slidenum">
              <a:rPr lang="ru-RU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621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15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38D2B148-440C-46C4-967E-AE11A29CD553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CC2132-984D-44C8-B136-4F2C3DE5C4F1}" type="slidenum">
              <a:rPr lang="ru-RU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619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6F7C964-2B94-4D36-8D0D-F28E1B415E27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16E0A-AC9F-4590-9D0E-9ED83734EF27}" type="slidenum">
              <a:rPr lang="ru-RU"/>
              <a:pPr>
                <a:defRPr/>
              </a:pPr>
              <a:t>23</a:t>
            </a:fld>
            <a:endParaRPr lang="ru-RU" dirty="0"/>
          </a:p>
        </p:txBody>
      </p:sp>
      <p:sp>
        <p:nvSpPr>
          <p:cNvPr id="617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74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B05A41F-3D8B-4DE2-B7CC-2221D93EEAA1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A1631-231C-4D4C-AF27-5F89E81406CA}" type="slidenum">
              <a:rPr lang="ru-RU"/>
              <a:pPr>
                <a:defRPr/>
              </a:pPr>
              <a:t>24</a:t>
            </a:fld>
            <a:endParaRPr lang="ru-RU" dirty="0"/>
          </a:p>
        </p:txBody>
      </p:sp>
      <p:sp>
        <p:nvSpPr>
          <p:cNvPr id="613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33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B05A41F-3D8B-4DE2-B7CC-2221D93EEAA1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A1631-231C-4D4C-AF27-5F89E81406CA}" type="slidenum">
              <a:rPr lang="ru-RU"/>
              <a:pPr>
                <a:defRPr/>
              </a:pPr>
              <a:t>25</a:t>
            </a:fld>
            <a:endParaRPr lang="ru-RU" dirty="0"/>
          </a:p>
        </p:txBody>
      </p:sp>
      <p:sp>
        <p:nvSpPr>
          <p:cNvPr id="613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33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831AD4F-2843-45D2-8D2A-9436177A55B0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37AC8-97D7-4E08-9682-DB3807D71CBD}" type="slidenum">
              <a:rPr lang="ru-RU"/>
              <a:pPr>
                <a:defRPr/>
              </a:pPr>
              <a:t>26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352D87FD-76DB-4F0A-9089-1CE5ECD50F46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64104D-839E-4EB8-B53D-DDB1FFA2A2C4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584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35555C8-4B22-44D7-AC31-67A938DA52B7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375158-9516-448B-BA7E-B7A6B60BC72D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582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5712FFD-9258-44D7-A34E-E5A70F20E9DD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B20E96-F946-45A9-9AEC-59B0A384CD4C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578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8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2B7049B-58C4-4724-99E7-6C30554F9506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DE4F6-9F10-477A-925D-CF5C625B8AF8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574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DDB0ACB9-2C05-4131-89C7-D9B880CE5800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2909AD-67F4-49D4-A2E6-0E1FDA992ECB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570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3A311163-E125-4599-9059-8D605C823259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A141A5-4A10-4DF4-A197-D1807DE48BDD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566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6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64917CB-F6CA-4370-A038-8ECF6DF755BA}" type="datetimeFigureOut">
              <a:rPr lang="ru-RU"/>
              <a:pPr>
                <a:defRPr/>
              </a:pPr>
              <a:t>01.04.2014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28310-6D45-4110-B74F-27464855B01B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562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2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6990A8-6E98-4571-9C52-8774BADD6A26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9138D-EE68-479E-85C4-C89860095C1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C3123F-A754-489B-BDE9-1CA4A94FB27C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F7868-6C72-432B-8930-07EBA350329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D2ED4A-74EB-4823-B428-E817FB242AB0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BB3B6-1254-4681-82E1-1552CC4E8D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00532-3278-41E2-9885-BBD613AE4981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A1B49-9FF3-454F-91BB-D857F0BD9F0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3B8633-BDBE-4EB0-A3A1-C3CCDC7CF25A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09B4E-C638-4992-8371-0AC6FB95996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006AC-DD14-4376-97CD-C4F8D1B50C01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AF38D-6A5D-425B-A306-45BC8A0B840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18E04-C630-4272-B730-2C870F702484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AF109-20A8-4A6B-A849-2BE4EA60E2A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EB60C6-FE72-448F-8EEC-4AE3D04054CC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B7E34-D404-4848-AA86-65548991BC9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D7C622-2B83-49F3-B636-A005B0A2D8AE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0EA11-E75B-4397-8C14-9BFB0CE9613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1C03F-8379-4302-A2BF-8F9F55A6738C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365B4-13E2-4CCB-A776-D3CAD2F1506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74BB6-FC9E-491F-8AC8-6942FC78B48F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14E2E-6F44-4A00-927B-46CDCBE3F9E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DA0100A4-6013-4535-99E0-24FC5C561FE6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47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547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103D3BD-E340-4F9D-B0BA-FC0F6729E9AA}" type="slidenum">
              <a:rPr lang="ru-RU"/>
              <a:pPr/>
              <a:t>‹#›</a:t>
            </a:fld>
            <a:endParaRPr lang="ru-RU"/>
          </a:p>
        </p:txBody>
      </p:sp>
      <p:pic>
        <p:nvPicPr>
          <p:cNvPr id="547847" name="Picture 4" descr="Логотип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7848" name="Picture 4" descr="Логотип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0C6B-2C37-4426-B22C-41F62AF984AE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238F-5BDE-45CB-B2DB-F81EB96447A7}" type="slidenum">
              <a:rPr lang="ru-RU"/>
              <a:pPr/>
              <a:t>1</a:t>
            </a:fld>
            <a:endParaRPr lang="ru-RU"/>
          </a:p>
        </p:txBody>
      </p:sp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2257425" y="2063750"/>
            <a:ext cx="45577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ru-RU" sz="2400" b="1"/>
              <a:t>Вычислительная геометрия </a:t>
            </a:r>
          </a:p>
          <a:p>
            <a:pPr algn="ctr"/>
            <a:r>
              <a:rPr lang="en-US" sz="2400" b="1"/>
              <a:t>(Computational Geometry)</a:t>
            </a:r>
            <a:endParaRPr lang="ru-RU" sz="2400" b="1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354068" y="3272006"/>
            <a:ext cx="41898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ru-RU" sz="2000" b="1" dirty="0"/>
              <a:t>Лекция </a:t>
            </a:r>
            <a:r>
              <a:rPr lang="en-US" sz="2000" b="1" dirty="0"/>
              <a:t>7- 8</a:t>
            </a:r>
            <a:r>
              <a:rPr lang="ru-RU" sz="2000" b="1" dirty="0"/>
              <a:t>. </a:t>
            </a:r>
          </a:p>
          <a:p>
            <a:pPr algn="ctr"/>
            <a:r>
              <a:rPr lang="ru-RU" sz="2000" b="1" dirty="0" smtClean="0"/>
              <a:t>Линейное программирование. </a:t>
            </a:r>
          </a:p>
          <a:p>
            <a:pPr algn="ctr"/>
            <a:r>
              <a:rPr lang="ru-RU" sz="2000" b="1" dirty="0" smtClean="0"/>
              <a:t>Геометрические </a:t>
            </a:r>
            <a:r>
              <a:rPr lang="ru-RU" sz="2000" b="1" dirty="0"/>
              <a:t>аспекты литья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71A2-E91D-4284-8D63-BDBDB8FF5F1B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3B6A-EF01-4B66-B61A-11DC5C157A14}" type="slidenum">
              <a:rPr lang="ru-RU"/>
              <a:pPr/>
              <a:t>10</a:t>
            </a:fld>
            <a:endParaRPr lang="ru-RU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57338"/>
            <a:ext cx="8229600" cy="417512"/>
          </a:xfrm>
        </p:spPr>
        <p:txBody>
          <a:bodyPr/>
          <a:lstStyle/>
          <a:p>
            <a:r>
              <a:rPr lang="ru-RU" sz="2400" b="1"/>
              <a:t>Примеры пересечения полуплоскостей</a:t>
            </a:r>
          </a:p>
        </p:txBody>
      </p:sp>
      <p:pic>
        <p:nvPicPr>
          <p:cNvPr id="5570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713" y="1989138"/>
            <a:ext cx="5616575" cy="3149600"/>
          </a:xfrm>
          <a:noFill/>
          <a:ln/>
        </p:spPr>
      </p:pic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395288" y="5157788"/>
            <a:ext cx="83185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ru-RU"/>
              <a:t>Как видно на рисунке для (</a:t>
            </a:r>
            <a:r>
              <a:rPr lang="en-US"/>
              <a:t>ii</a:t>
            </a:r>
            <a:r>
              <a:rPr lang="ru-RU"/>
              <a:t>) и (</a:t>
            </a:r>
            <a:r>
              <a:rPr lang="en-US"/>
              <a:t>iii</a:t>
            </a:r>
            <a:r>
              <a:rPr lang="ru-RU"/>
              <a:t>), пересечение не обязано быть  ограниченным. Пересечение может также свестись к отрезку или к точке, как в (</a:t>
            </a:r>
            <a:r>
              <a:rPr lang="en-US"/>
              <a:t>iv</a:t>
            </a:r>
            <a:r>
              <a:rPr lang="ru-RU"/>
              <a:t>), или быть пустым, как в (</a:t>
            </a:r>
            <a:r>
              <a:rPr lang="en-US"/>
              <a:t>v</a:t>
            </a:r>
            <a:r>
              <a:rPr lang="ru-RU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1F39-DE4B-450B-835D-BB6EF7CE03C9}" type="slidenum">
              <a:rPr lang="ru-RU"/>
              <a:pPr/>
              <a:t>11</a:t>
            </a:fld>
            <a:endParaRPr lang="ru-RU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736"/>
            <a:ext cx="8229600" cy="417512"/>
          </a:xfrm>
        </p:spPr>
        <p:txBody>
          <a:bodyPr/>
          <a:lstStyle/>
          <a:p>
            <a:r>
              <a:rPr lang="ru-RU" sz="2400" b="1" dirty="0"/>
              <a:t>Общий алгоритм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00241"/>
            <a:ext cx="8785225" cy="3643338"/>
          </a:xfrm>
        </p:spPr>
        <p:txBody>
          <a:bodyPr/>
          <a:lstStyle/>
          <a:p>
            <a:pPr>
              <a:buNone/>
            </a:pPr>
            <a:r>
              <a:rPr lang="ru-RU" sz="1800" b="1" dirty="0"/>
              <a:t>Алгоритм </a:t>
            </a:r>
            <a:r>
              <a:rPr lang="en-US" sz="1800" dirty="0"/>
              <a:t> </a:t>
            </a:r>
            <a:r>
              <a:rPr lang="en-US" sz="1800" dirty="0" err="1"/>
              <a:t>IntersectHalfplanes</a:t>
            </a:r>
            <a:r>
              <a:rPr lang="en-US" sz="1800" dirty="0"/>
              <a:t> (H) </a:t>
            </a:r>
            <a:endParaRPr lang="ru-RU" sz="1800" i="1" dirty="0"/>
          </a:p>
          <a:p>
            <a:pPr>
              <a:buFontTx/>
              <a:buNone/>
            </a:pPr>
            <a:r>
              <a:rPr lang="ru-RU" sz="1800" i="1" dirty="0"/>
              <a:t>	Вход.</a:t>
            </a:r>
            <a:r>
              <a:rPr lang="ru-RU" sz="1800" dirty="0"/>
              <a:t> Множество </a:t>
            </a:r>
            <a:r>
              <a:rPr lang="en-US" sz="1800" dirty="0"/>
              <a:t>H </a:t>
            </a:r>
            <a:r>
              <a:rPr lang="ru-RU" sz="1800" dirty="0"/>
              <a:t>из </a:t>
            </a:r>
            <a:r>
              <a:rPr lang="en-US" sz="1800" dirty="0"/>
              <a:t>n </a:t>
            </a:r>
            <a:r>
              <a:rPr lang="ru-RU" sz="1800" dirty="0"/>
              <a:t>полуплоскостей на плоскости.</a:t>
            </a:r>
            <a:endParaRPr lang="ru-RU" sz="1800" i="1" dirty="0"/>
          </a:p>
          <a:p>
            <a:pPr>
              <a:buFontTx/>
              <a:buNone/>
            </a:pPr>
            <a:r>
              <a:rPr lang="ru-RU" sz="1800" i="1" dirty="0"/>
              <a:t>	Выход</a:t>
            </a:r>
            <a:r>
              <a:rPr lang="ru-RU" sz="1800" dirty="0"/>
              <a:t>. Выпуклый полигональный регион </a:t>
            </a:r>
            <a:r>
              <a:rPr lang="ru-RU" sz="1800" dirty="0" smtClean="0"/>
              <a:t>С </a:t>
            </a:r>
            <a:r>
              <a:rPr lang="ru-RU" sz="1800" dirty="0"/>
              <a:t>– пересечение </a:t>
            </a:r>
            <a:r>
              <a:rPr lang="ru-RU" sz="1800" b="1" dirty="0"/>
              <a:t>всех </a:t>
            </a:r>
            <a:r>
              <a:rPr lang="ru-RU" sz="1800" dirty="0"/>
              <a:t>полуплоскостей из </a:t>
            </a:r>
            <a:r>
              <a:rPr lang="en-US" sz="1800" dirty="0"/>
              <a:t>H</a:t>
            </a:r>
            <a:r>
              <a:rPr lang="ru-RU" sz="1800" dirty="0"/>
              <a:t>.</a:t>
            </a:r>
            <a:endParaRPr lang="en-US" sz="1800" dirty="0"/>
          </a:p>
          <a:p>
            <a:pPr>
              <a:buFontTx/>
              <a:buNone/>
            </a:pPr>
            <a:r>
              <a:rPr lang="ru-RU" sz="1800" dirty="0"/>
              <a:t>1. </a:t>
            </a:r>
            <a:r>
              <a:rPr lang="en-US" sz="1800" dirty="0"/>
              <a:t>if  card(H) == 1</a:t>
            </a:r>
          </a:p>
          <a:p>
            <a:pPr>
              <a:buFontTx/>
              <a:buNone/>
            </a:pPr>
            <a:r>
              <a:rPr lang="ru-RU" sz="1800" dirty="0"/>
              <a:t>2. </a:t>
            </a:r>
            <a:r>
              <a:rPr lang="en-US" sz="1800" dirty="0"/>
              <a:t>then</a:t>
            </a:r>
            <a:r>
              <a:rPr lang="ru-RU" sz="1800" dirty="0"/>
              <a:t>  </a:t>
            </a:r>
            <a:r>
              <a:rPr lang="en-US" sz="1800" dirty="0"/>
              <a:t>C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ru-RU" sz="1800" dirty="0"/>
              <a:t>уникальная полуплоскость </a:t>
            </a:r>
            <a:r>
              <a:rPr lang="en-US" sz="1800" dirty="0"/>
              <a:t>h </a:t>
            </a:r>
            <a:r>
              <a:rPr lang="ru-RU" sz="1800" dirty="0"/>
              <a:t>из </a:t>
            </a:r>
            <a:r>
              <a:rPr lang="en-US" sz="1800" dirty="0"/>
              <a:t>H</a:t>
            </a:r>
          </a:p>
          <a:p>
            <a:pPr>
              <a:buFontTx/>
              <a:buNone/>
            </a:pPr>
            <a:r>
              <a:rPr lang="ru-RU" sz="1800" dirty="0"/>
              <a:t>3. </a:t>
            </a:r>
            <a:r>
              <a:rPr lang="en-US" sz="1800" dirty="0"/>
              <a:t>else</a:t>
            </a:r>
            <a:r>
              <a:rPr lang="ru-RU" sz="1800" dirty="0"/>
              <a:t>  Разбить </a:t>
            </a:r>
            <a:r>
              <a:rPr lang="en-US" sz="1800" dirty="0"/>
              <a:t>H </a:t>
            </a:r>
            <a:r>
              <a:rPr lang="ru-RU" sz="1800" dirty="0"/>
              <a:t>на множества </a:t>
            </a:r>
            <a:r>
              <a:rPr lang="en-US" sz="1800" dirty="0"/>
              <a:t>H</a:t>
            </a:r>
            <a:r>
              <a:rPr lang="ru-RU" sz="1800" dirty="0"/>
              <a:t>1 и </a:t>
            </a:r>
            <a:r>
              <a:rPr lang="en-US" sz="1800" dirty="0"/>
              <a:t>H</a:t>
            </a:r>
            <a:r>
              <a:rPr lang="ru-RU" sz="1800" dirty="0"/>
              <a:t>2 размером </a:t>
            </a:r>
            <a:r>
              <a:rPr lang="ru-RU" sz="1800" i="1" dirty="0"/>
              <a:t>верх</a:t>
            </a:r>
            <a:r>
              <a:rPr lang="en-US" sz="1800" dirty="0"/>
              <a:t>[n/2]</a:t>
            </a:r>
            <a:r>
              <a:rPr lang="ru-RU" sz="1800" dirty="0"/>
              <a:t> и </a:t>
            </a:r>
            <a:r>
              <a:rPr lang="ru-RU" sz="1800" i="1" dirty="0"/>
              <a:t>низ</a:t>
            </a:r>
            <a:r>
              <a:rPr lang="en-US" sz="1800" dirty="0"/>
              <a:t>[n/2]</a:t>
            </a:r>
            <a:endParaRPr lang="ru-RU" sz="1800" dirty="0"/>
          </a:p>
          <a:p>
            <a:pPr>
              <a:buFontTx/>
              <a:buNone/>
            </a:pPr>
            <a:r>
              <a:rPr lang="ru-RU" sz="1800" dirty="0"/>
              <a:t>4. 		С1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IntersectHalfplanes</a:t>
            </a:r>
            <a:r>
              <a:rPr lang="en-US" sz="1800" dirty="0"/>
              <a:t> (H1)</a:t>
            </a:r>
          </a:p>
          <a:p>
            <a:pPr>
              <a:buFontTx/>
              <a:buNone/>
            </a:pPr>
            <a:r>
              <a:rPr lang="ru-RU" sz="1800" dirty="0"/>
              <a:t>5. </a:t>
            </a:r>
            <a:r>
              <a:rPr lang="en-US" sz="1800" dirty="0"/>
              <a:t>	</a:t>
            </a:r>
            <a:r>
              <a:rPr lang="ru-RU" sz="1800" dirty="0"/>
              <a:t>	</a:t>
            </a:r>
            <a:r>
              <a:rPr lang="en-US" sz="1800" dirty="0"/>
              <a:t>C2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IntersectHalfplanes</a:t>
            </a:r>
            <a:r>
              <a:rPr lang="en-US" sz="1800" dirty="0"/>
              <a:t> (H2)</a:t>
            </a:r>
          </a:p>
          <a:p>
            <a:pPr>
              <a:buFontTx/>
              <a:buNone/>
            </a:pPr>
            <a:r>
              <a:rPr lang="ru-RU" sz="1800" dirty="0"/>
              <a:t>6. </a:t>
            </a:r>
            <a:r>
              <a:rPr lang="en-US" sz="1800" dirty="0"/>
              <a:t>	</a:t>
            </a:r>
            <a:r>
              <a:rPr lang="ru-RU" sz="1800" dirty="0"/>
              <a:t>	</a:t>
            </a:r>
            <a:r>
              <a:rPr lang="en-US" sz="1800" dirty="0"/>
              <a:t>C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 err="1" smtClean="0"/>
              <a:t>IntersectConvexRegions</a:t>
            </a:r>
            <a:r>
              <a:rPr lang="en-US" sz="1800" dirty="0" smtClean="0"/>
              <a:t> </a:t>
            </a:r>
            <a:r>
              <a:rPr lang="en-US" sz="1800" dirty="0"/>
              <a:t>(C1, C2</a:t>
            </a:r>
            <a:r>
              <a:rPr lang="en-US" sz="1800" dirty="0" smtClean="0"/>
              <a:t>)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5286388"/>
            <a:ext cx="8286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Алгоритм «разделяй и властвуй» - для вычисления пересечения набора из </a:t>
            </a:r>
            <a:r>
              <a:rPr lang="en-US" dirty="0" smtClean="0"/>
              <a:t>n </a:t>
            </a:r>
            <a:r>
              <a:rPr lang="ru-RU" dirty="0" smtClean="0"/>
              <a:t>полуплоскостей.</a:t>
            </a:r>
          </a:p>
          <a:p>
            <a:r>
              <a:rPr lang="ru-RU" dirty="0" smtClean="0"/>
              <a:t>Опишем  процедуру </a:t>
            </a:r>
            <a:r>
              <a:rPr lang="en-US" dirty="0" err="1" smtClean="0"/>
              <a:t>IntersectConvexRegions</a:t>
            </a:r>
            <a:r>
              <a:rPr lang="ru-RU" dirty="0" smtClean="0"/>
              <a:t>.   Проблема  встречалась ранее.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1F39-DE4B-450B-835D-BB6EF7CE03C9}" type="slidenum">
              <a:rPr lang="ru-RU"/>
              <a:pPr/>
              <a:t>12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85720" y="1571612"/>
            <a:ext cx="8715436" cy="4714908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ru-RU" sz="1800" dirty="0" smtClean="0"/>
              <a:t>Теор.2.6 : можно вычислить Р1</a:t>
            </a:r>
            <a:r>
              <a:rPr lang="ru-RU" sz="1800" dirty="0" smtClean="0">
                <a:sym typeface="Symbol"/>
              </a:rPr>
              <a:t> Р2 </a:t>
            </a:r>
            <a:r>
              <a:rPr lang="ru-RU" sz="1800" dirty="0" smtClean="0"/>
              <a:t>за время </a:t>
            </a:r>
            <a:r>
              <a:rPr lang="en-US" sz="1800" dirty="0" smtClean="0"/>
              <a:t>O</a:t>
            </a:r>
            <a:r>
              <a:rPr lang="ru-RU" sz="1800" dirty="0" smtClean="0"/>
              <a:t>(</a:t>
            </a:r>
            <a:r>
              <a:rPr lang="en-US" sz="1800" dirty="0" smtClean="0"/>
              <a:t>n log n</a:t>
            </a:r>
            <a:r>
              <a:rPr lang="ru-RU" sz="1800" dirty="0" smtClean="0"/>
              <a:t> + </a:t>
            </a:r>
            <a:r>
              <a:rPr lang="en-US" sz="1800" dirty="0" smtClean="0"/>
              <a:t>k log n</a:t>
            </a:r>
            <a:r>
              <a:rPr lang="ru-RU" sz="1800" dirty="0" smtClean="0"/>
              <a:t>), где </a:t>
            </a:r>
            <a:r>
              <a:rPr lang="en-US" sz="1800" dirty="0" smtClean="0"/>
              <a:t>n</a:t>
            </a:r>
            <a:r>
              <a:rPr lang="ru-RU" sz="1800" dirty="0" smtClean="0"/>
              <a:t>–общее число вертексов в двух полигонах. </a:t>
            </a:r>
          </a:p>
          <a:p>
            <a:pPr marL="0">
              <a:spcBef>
                <a:spcPts val="600"/>
              </a:spcBef>
              <a:buNone/>
            </a:pPr>
            <a:r>
              <a:rPr lang="ru-RU" sz="1800" dirty="0" smtClean="0"/>
              <a:t>НО регионы не обязательно </a:t>
            </a:r>
            <a:r>
              <a:rPr lang="ru-RU" sz="1800" dirty="0" err="1" smtClean="0"/>
              <a:t>явл.полигонами</a:t>
            </a:r>
            <a:r>
              <a:rPr lang="ru-RU" sz="1800" dirty="0" smtClean="0"/>
              <a:t>. </a:t>
            </a:r>
          </a:p>
          <a:p>
            <a:pPr marL="0">
              <a:spcBef>
                <a:spcPts val="600"/>
              </a:spcBef>
              <a:buNone/>
            </a:pPr>
            <a:r>
              <a:rPr lang="ru-RU" sz="1600" dirty="0" smtClean="0"/>
              <a:t>Модифицируем алгоритм и проанализируем подход</a:t>
            </a:r>
            <a:r>
              <a:rPr lang="ru-RU" sz="1800" dirty="0" smtClean="0"/>
              <a:t>. </a:t>
            </a:r>
          </a:p>
          <a:p>
            <a:pPr marL="0">
              <a:spcBef>
                <a:spcPts val="600"/>
              </a:spcBef>
              <a:buNone/>
            </a:pPr>
            <a:r>
              <a:rPr lang="ru-RU" sz="1800" i="1" dirty="0" smtClean="0"/>
              <a:t>Пусть</a:t>
            </a:r>
            <a:r>
              <a:rPr lang="ru-RU" sz="1800" dirty="0" smtClean="0"/>
              <a:t>  мы уже вычислили два региона </a:t>
            </a:r>
            <a:r>
              <a:rPr lang="en-US" sz="1800" dirty="0" smtClean="0"/>
              <a:t>C</a:t>
            </a:r>
            <a:r>
              <a:rPr lang="ru-RU" sz="1800" dirty="0" smtClean="0"/>
              <a:t>1 и </a:t>
            </a:r>
            <a:r>
              <a:rPr lang="en-US" sz="1800" dirty="0" smtClean="0"/>
              <a:t>C</a:t>
            </a:r>
            <a:r>
              <a:rPr lang="ru-RU" sz="1800" dirty="0" smtClean="0"/>
              <a:t>2 с помощью рекурсии.  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smtClean="0"/>
              <a:t>Т.к. они оба определяют  </a:t>
            </a:r>
            <a:r>
              <a:rPr lang="en-US" sz="1800" dirty="0" smtClean="0"/>
              <a:t>&lt;= </a:t>
            </a:r>
            <a:r>
              <a:rPr lang="ru-RU" sz="1800" dirty="0" smtClean="0"/>
              <a:t> </a:t>
            </a:r>
            <a:r>
              <a:rPr lang="en-US" sz="1800" dirty="0" smtClean="0"/>
              <a:t>n</a:t>
            </a:r>
            <a:r>
              <a:rPr lang="ru-RU" sz="1800" dirty="0" smtClean="0"/>
              <a:t>/2 +1 </a:t>
            </a:r>
            <a:r>
              <a:rPr lang="ru-RU" sz="1800" dirty="0" err="1" smtClean="0"/>
              <a:t>п-п</a:t>
            </a:r>
            <a:r>
              <a:rPr lang="ru-RU" sz="1800" dirty="0" smtClean="0"/>
              <a:t>, они оба имеют </a:t>
            </a:r>
            <a:r>
              <a:rPr lang="en-US" sz="1800" dirty="0" smtClean="0"/>
              <a:t>&lt;= n</a:t>
            </a:r>
            <a:r>
              <a:rPr lang="ru-RU" sz="1800" dirty="0" smtClean="0"/>
              <a:t>/2 + 1 ребер. 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smtClean="0"/>
              <a:t>Алгоритм из Гл.2 вычисляет перекрытие за время </a:t>
            </a:r>
            <a:r>
              <a:rPr lang="en-US" sz="1800" dirty="0" smtClean="0"/>
              <a:t>O</a:t>
            </a:r>
            <a:r>
              <a:rPr lang="ru-RU" sz="1800" dirty="0" smtClean="0"/>
              <a:t>((</a:t>
            </a:r>
            <a:r>
              <a:rPr lang="en-US" sz="1800" dirty="0" smtClean="0"/>
              <a:t>n</a:t>
            </a:r>
            <a:r>
              <a:rPr lang="ru-RU" sz="1800" dirty="0" smtClean="0"/>
              <a:t> + </a:t>
            </a:r>
            <a:r>
              <a:rPr lang="en-US" sz="1800" dirty="0" smtClean="0"/>
              <a:t>k</a:t>
            </a:r>
            <a:r>
              <a:rPr lang="ru-RU" sz="1800" dirty="0" smtClean="0"/>
              <a:t>) </a:t>
            </a:r>
            <a:r>
              <a:rPr lang="en-US" sz="1800" dirty="0" smtClean="0"/>
              <a:t>log n</a:t>
            </a:r>
            <a:r>
              <a:rPr lang="ru-RU" sz="1800" dirty="0" smtClean="0"/>
              <a:t>),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smtClean="0"/>
              <a:t> где </a:t>
            </a:r>
            <a:r>
              <a:rPr lang="en-US" sz="1800" dirty="0" smtClean="0"/>
              <a:t>k </a:t>
            </a:r>
            <a:r>
              <a:rPr lang="ru-RU" sz="1800" dirty="0" smtClean="0"/>
              <a:t>– число точек </a:t>
            </a:r>
            <a:r>
              <a:rPr lang="ru-RU" sz="1800" dirty="0" smtClean="0">
                <a:sym typeface="Symbol"/>
              </a:rPr>
              <a:t> </a:t>
            </a:r>
            <a:r>
              <a:rPr lang="ru-RU" sz="1800" dirty="0" smtClean="0"/>
              <a:t>между ребрами </a:t>
            </a:r>
            <a:r>
              <a:rPr lang="en-US" sz="1800" dirty="0" smtClean="0"/>
              <a:t>C</a:t>
            </a:r>
            <a:r>
              <a:rPr lang="ru-RU" sz="1800" dirty="0" smtClean="0"/>
              <a:t>1 и ребрами С2. </a:t>
            </a:r>
          </a:p>
          <a:p>
            <a:pPr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 smtClean="0"/>
              <a:t> Что такое </a:t>
            </a:r>
            <a:r>
              <a:rPr lang="en-US" sz="1800" dirty="0" smtClean="0"/>
              <a:t>k</a:t>
            </a:r>
            <a:r>
              <a:rPr lang="ru-RU" sz="1800" dirty="0" smtClean="0"/>
              <a:t>? 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smtClean="0"/>
              <a:t>Посмотрим на т.</a:t>
            </a:r>
            <a:r>
              <a:rPr lang="ru-RU" sz="1800" dirty="0" smtClean="0">
                <a:sym typeface="Symbol"/>
              </a:rPr>
              <a:t></a:t>
            </a:r>
            <a:r>
              <a:rPr lang="ru-RU" sz="1800" dirty="0" smtClean="0"/>
              <a:t> </a:t>
            </a:r>
            <a:r>
              <a:rPr lang="en-US" sz="1800" dirty="0" smtClean="0"/>
              <a:t>v </a:t>
            </a:r>
            <a:r>
              <a:rPr lang="ru-RU" sz="1800" dirty="0" smtClean="0"/>
              <a:t>ребер </a:t>
            </a:r>
            <a:r>
              <a:rPr lang="en-US" sz="1800" dirty="0" smtClean="0"/>
              <a:t>e</a:t>
            </a:r>
            <a:r>
              <a:rPr lang="ru-RU" sz="1800" dirty="0" smtClean="0"/>
              <a:t>1 из С1 и </a:t>
            </a:r>
            <a:r>
              <a:rPr lang="en-US" sz="1800" dirty="0" smtClean="0"/>
              <a:t>e</a:t>
            </a:r>
            <a:r>
              <a:rPr lang="ru-RU" sz="1800" dirty="0" smtClean="0"/>
              <a:t>2 из С2.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smtClean="0"/>
              <a:t> Вне зависимости от того, как </a:t>
            </a:r>
            <a:r>
              <a:rPr lang="ru-RU" sz="1800" dirty="0" smtClean="0">
                <a:sym typeface="Symbol"/>
              </a:rPr>
              <a:t></a:t>
            </a:r>
            <a:r>
              <a:rPr lang="ru-RU" sz="1800" dirty="0" smtClean="0"/>
              <a:t> </a:t>
            </a:r>
            <a:r>
              <a:rPr lang="en-US" sz="1800" dirty="0" smtClean="0"/>
              <a:t>e</a:t>
            </a:r>
            <a:r>
              <a:rPr lang="ru-RU" sz="1800" dirty="0" smtClean="0"/>
              <a:t>1 и </a:t>
            </a:r>
            <a:r>
              <a:rPr lang="en-US" sz="1800" dirty="0" smtClean="0"/>
              <a:t>e</a:t>
            </a:r>
            <a:r>
              <a:rPr lang="ru-RU" sz="1800" dirty="0" smtClean="0"/>
              <a:t>2, </a:t>
            </a:r>
            <a:r>
              <a:rPr lang="en-US" sz="1800" dirty="0" smtClean="0"/>
              <a:t>v </a:t>
            </a:r>
            <a:r>
              <a:rPr lang="ru-RU" sz="1800" dirty="0" smtClean="0"/>
              <a:t>должен быть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smtClean="0"/>
              <a:t> вертексом </a:t>
            </a:r>
            <a:r>
              <a:rPr lang="en-US" sz="1800" dirty="0" smtClean="0"/>
              <a:t>C</a:t>
            </a:r>
            <a:r>
              <a:rPr lang="ru-RU" sz="1800" dirty="0" smtClean="0"/>
              <a:t>1 </a:t>
            </a:r>
            <a:r>
              <a:rPr lang="ru-RU" sz="1800" dirty="0" smtClean="0">
                <a:sym typeface="Symbol"/>
              </a:rPr>
              <a:t></a:t>
            </a:r>
            <a:r>
              <a:rPr lang="ru-RU" sz="1800" dirty="0" smtClean="0"/>
              <a:t> С2. Но С1 </a:t>
            </a:r>
            <a:r>
              <a:rPr lang="ru-RU" sz="1800" dirty="0" smtClean="0">
                <a:sym typeface="Symbol"/>
              </a:rPr>
              <a:t></a:t>
            </a:r>
            <a:r>
              <a:rPr lang="ru-RU" sz="1800" dirty="0" smtClean="0"/>
              <a:t> С2 есть  </a:t>
            </a:r>
            <a:r>
              <a:rPr lang="ru-RU" sz="1800" dirty="0" smtClean="0">
                <a:sym typeface="Symbol"/>
              </a:rPr>
              <a:t> </a:t>
            </a:r>
            <a:r>
              <a:rPr lang="en-US" sz="1800" dirty="0" smtClean="0"/>
              <a:t>N</a:t>
            </a:r>
            <a:r>
              <a:rPr lang="ru-RU" sz="1800" dirty="0" smtClean="0"/>
              <a:t> </a:t>
            </a:r>
            <a:r>
              <a:rPr lang="en-US" sz="1800" dirty="0" smtClean="0"/>
              <a:t> </a:t>
            </a:r>
            <a:r>
              <a:rPr lang="ru-RU" sz="1800" dirty="0" err="1" smtClean="0"/>
              <a:t>п-п</a:t>
            </a:r>
            <a:r>
              <a:rPr lang="ru-RU" sz="1800" dirty="0" smtClean="0"/>
              <a:t>, и, след.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smtClean="0"/>
              <a:t> имеет не более </a:t>
            </a:r>
            <a:r>
              <a:rPr lang="en-US" sz="1800" dirty="0" smtClean="0"/>
              <a:t>n </a:t>
            </a:r>
            <a:r>
              <a:rPr lang="ru-RU" sz="1800" dirty="0" smtClean="0"/>
              <a:t>ребер и вертексов. </a:t>
            </a:r>
          </a:p>
          <a:p>
            <a:pPr marL="0">
              <a:spcBef>
                <a:spcPts val="600"/>
              </a:spcBef>
              <a:buNone/>
            </a:pPr>
            <a:r>
              <a:rPr lang="ru-RU" sz="1800" dirty="0" smtClean="0"/>
              <a:t>Отсюда следует, что </a:t>
            </a:r>
            <a:r>
              <a:rPr lang="en-US" sz="1800" dirty="0" smtClean="0"/>
              <a:t>k</a:t>
            </a:r>
            <a:r>
              <a:rPr lang="ru-RU" sz="1800" dirty="0" smtClean="0"/>
              <a:t> &lt;= </a:t>
            </a:r>
            <a:r>
              <a:rPr lang="en-US" sz="1800" dirty="0" smtClean="0"/>
              <a:t>n</a:t>
            </a:r>
            <a:r>
              <a:rPr lang="ru-RU" sz="1800" dirty="0" smtClean="0"/>
              <a:t>, а значит С1 </a:t>
            </a:r>
            <a:r>
              <a:rPr lang="ru-RU" sz="1800" dirty="0" smtClean="0">
                <a:sym typeface="Symbol"/>
              </a:rPr>
              <a:t> </a:t>
            </a:r>
            <a:r>
              <a:rPr lang="ru-RU" sz="1800" dirty="0" smtClean="0"/>
              <a:t>С2 занимает</a:t>
            </a:r>
          </a:p>
          <a:p>
            <a:pPr marL="0">
              <a:spcBef>
                <a:spcPts val="0"/>
              </a:spcBef>
              <a:buNone/>
            </a:pPr>
            <a:r>
              <a:rPr lang="ru-RU" sz="1800" dirty="0" smtClean="0"/>
              <a:t> время </a:t>
            </a:r>
            <a:r>
              <a:rPr lang="en-US" sz="1800" dirty="0" smtClean="0"/>
              <a:t>O</a:t>
            </a:r>
            <a:r>
              <a:rPr lang="ru-RU" sz="1800" dirty="0" smtClean="0"/>
              <a:t>( </a:t>
            </a:r>
            <a:r>
              <a:rPr lang="en-US" sz="1800" dirty="0" smtClean="0"/>
              <a:t>n log n</a:t>
            </a:r>
            <a:r>
              <a:rPr lang="ru-RU" sz="1800" dirty="0" smtClean="0"/>
              <a:t>). </a:t>
            </a: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ru-RU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4000504"/>
            <a:ext cx="1935162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327E-E224-4299-A1A4-EE30169BD413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560-3172-4DCF-A50D-A357CB7DB60F}" type="slidenum">
              <a:rPr lang="ru-RU"/>
              <a:pPr/>
              <a:t>13</a:t>
            </a:fld>
            <a:endParaRPr lang="ru-RU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472518" cy="449738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 smtClean="0"/>
              <a:t>Время вычисления </a:t>
            </a:r>
            <a:r>
              <a:rPr lang="ru-RU" sz="2000" dirty="0"/>
              <a:t>пересечения </a:t>
            </a:r>
            <a:r>
              <a:rPr lang="ru-RU" sz="2000" i="1" dirty="0"/>
              <a:t>произвольных</a:t>
            </a:r>
            <a:r>
              <a:rPr lang="ru-RU" sz="2000" dirty="0"/>
              <a:t> </a:t>
            </a:r>
            <a:r>
              <a:rPr lang="ru-RU" sz="2000" dirty="0" smtClean="0"/>
              <a:t>полигонов: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/>
              <a:t>		</a:t>
            </a:r>
            <a:endParaRPr lang="ru-RU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dirty="0" smtClean="0"/>
              <a:t>	где </a:t>
            </a:r>
            <a:r>
              <a:rPr lang="en-US" sz="2000" dirty="0"/>
              <a:t>n</a:t>
            </a:r>
            <a:r>
              <a:rPr lang="ru-RU" sz="2000" dirty="0"/>
              <a:t> – это общее число вертексов в двух полигонах.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				</a:t>
            </a:r>
            <a:endParaRPr lang="ru-RU" sz="2000" dirty="0" smtClean="0"/>
          </a:p>
          <a:p>
            <a:pPr>
              <a:lnSpc>
                <a:spcPct val="80000"/>
              </a:lnSpc>
              <a:buNone/>
            </a:pPr>
            <a:r>
              <a:rPr lang="ru-RU" sz="2000" dirty="0" smtClean="0"/>
              <a:t>					Отсюда</a:t>
            </a:r>
            <a:r>
              <a:rPr lang="en-US" sz="2000" dirty="0" smtClean="0"/>
              <a:t>  </a:t>
            </a:r>
            <a:r>
              <a:rPr lang="ru-RU" sz="2000" dirty="0" smtClean="0"/>
              <a:t> </a:t>
            </a:r>
            <a:r>
              <a:rPr lang="ru-RU" sz="2000" dirty="0" smtClean="0">
                <a:sym typeface="Wingdings" pitchFamily="2" charset="2"/>
              </a:rPr>
              <a:t></a:t>
            </a:r>
            <a:r>
              <a:rPr lang="en-US" sz="2000" dirty="0" smtClean="0">
                <a:sym typeface="Wingdings" pitchFamily="2" charset="2"/>
              </a:rPr>
              <a:t>  </a:t>
            </a:r>
            <a:r>
              <a:rPr lang="en-US" sz="2000" dirty="0" smtClean="0"/>
              <a:t>T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en-US" sz="2000" dirty="0"/>
              <a:t>n</a:t>
            </a:r>
            <a:r>
              <a:rPr lang="ru-RU" sz="2000" dirty="0"/>
              <a:t>)  = </a:t>
            </a:r>
            <a:r>
              <a:rPr lang="en-US" sz="2000" dirty="0"/>
              <a:t>O</a:t>
            </a:r>
            <a:r>
              <a:rPr lang="ru-RU" sz="2000" dirty="0"/>
              <a:t>( </a:t>
            </a:r>
            <a:r>
              <a:rPr lang="en-US" sz="2000" dirty="0"/>
              <a:t>n log</a:t>
            </a:r>
            <a:r>
              <a:rPr lang="ru-RU" sz="2000" dirty="0"/>
              <a:t>^2 </a:t>
            </a:r>
            <a:r>
              <a:rPr lang="en-US" sz="2000" dirty="0"/>
              <a:t>n</a:t>
            </a:r>
            <a:r>
              <a:rPr lang="ru-RU" sz="2000" dirty="0"/>
              <a:t>).</a:t>
            </a:r>
          </a:p>
          <a:p>
            <a:pPr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 smtClean="0"/>
              <a:t>Для выпуклых полигонов (наш случай) </a:t>
            </a:r>
            <a:r>
              <a:rPr lang="ru-RU" sz="2000" dirty="0"/>
              <a:t>можно достичь лучшего результата.  </a:t>
            </a:r>
          </a:p>
          <a:p>
            <a:pPr>
              <a:lnSpc>
                <a:spcPct val="80000"/>
              </a:lnSpc>
            </a:pPr>
            <a:endParaRPr lang="ru-RU" sz="2000" dirty="0"/>
          </a:p>
        </p:txBody>
      </p:sp>
      <p:pic>
        <p:nvPicPr>
          <p:cNvPr id="600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643182"/>
            <a:ext cx="432117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51F9-CAB7-48CA-8BDE-FD5853F978EC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893A-F789-4346-9E56-E15356F555EC}" type="slidenum">
              <a:rPr lang="ru-RU"/>
              <a:pPr/>
              <a:t>14</a:t>
            </a:fld>
            <a:endParaRPr lang="ru-RU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12874"/>
            <a:ext cx="8229600" cy="587366"/>
          </a:xfrm>
        </p:spPr>
        <p:txBody>
          <a:bodyPr/>
          <a:lstStyle/>
          <a:p>
            <a:r>
              <a:rPr lang="ru-RU" sz="2400" b="1" dirty="0">
                <a:solidFill>
                  <a:srgbClr val="FF0000"/>
                </a:solidFill>
              </a:rPr>
              <a:t>Пересечение выпуклых полигональных регионов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8642350" cy="4281488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ru-RU" sz="2000" dirty="0" smtClean="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Ɣ</a:t>
            </a:r>
            <a:r>
              <a:rPr lang="ru-RU" sz="2000" dirty="0" smtClean="0">
                <a:latin typeface="Times New Roman"/>
                <a:cs typeface="Times New Roman"/>
              </a:rPr>
              <a:t>  </a:t>
            </a:r>
            <a:r>
              <a:rPr lang="ru-RU" sz="2000" dirty="0" smtClean="0"/>
              <a:t>выпуклый </a:t>
            </a:r>
            <a:r>
              <a:rPr lang="ru-RU" sz="2000" dirty="0"/>
              <a:t>полигональный регион С хранится в виде двух его границ – отдельно – правой и левой;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Каждая граница – это </a:t>
            </a:r>
            <a:r>
              <a:rPr lang="ru-RU" sz="2000" i="1" dirty="0"/>
              <a:t>отсортированный</a:t>
            </a:r>
            <a:r>
              <a:rPr lang="ru-RU" sz="2000" dirty="0"/>
              <a:t> список </a:t>
            </a:r>
            <a:r>
              <a:rPr lang="ru-RU" sz="2000" i="1" dirty="0" err="1" smtClean="0"/>
              <a:t>пп</a:t>
            </a:r>
            <a:r>
              <a:rPr lang="ru-RU" sz="2000" dirty="0" smtClean="0"/>
              <a:t>    в </a:t>
            </a:r>
            <a:r>
              <a:rPr lang="ru-RU" sz="2000" dirty="0"/>
              <a:t>порядке, в котором граничные линии </a:t>
            </a:r>
            <a:r>
              <a:rPr lang="ru-RU" sz="2000" i="1" dirty="0" err="1" smtClean="0"/>
              <a:t>пп</a:t>
            </a:r>
            <a:r>
              <a:rPr lang="ru-RU" sz="2000" i="1" dirty="0" smtClean="0"/>
              <a:t> </a:t>
            </a:r>
            <a:r>
              <a:rPr lang="ru-RU" sz="2000" dirty="0"/>
              <a:t>встречаются, когда (левая или правая) граница траверсируется </a:t>
            </a:r>
            <a:r>
              <a:rPr lang="en-US" sz="2000" dirty="0"/>
              <a:t>(</a:t>
            </a:r>
            <a:r>
              <a:rPr lang="ru-RU" sz="2000" dirty="0"/>
              <a:t>линией выметания</a:t>
            </a:r>
            <a:r>
              <a:rPr lang="en-US" sz="2000" dirty="0"/>
              <a:t>) </a:t>
            </a:r>
            <a:r>
              <a:rPr lang="ru-RU" sz="2000" dirty="0"/>
              <a:t>сверху вниз. 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Обозначим список левой границы </a:t>
            </a:r>
            <a:r>
              <a:rPr lang="en-US" sz="2000" dirty="0"/>
              <a:t>L</a:t>
            </a:r>
            <a:r>
              <a:rPr lang="ru-RU" sz="2000" dirty="0"/>
              <a:t>_</a:t>
            </a:r>
            <a:r>
              <a:rPr lang="en-US" sz="2000" dirty="0"/>
              <a:t>left</a:t>
            </a:r>
            <a:r>
              <a:rPr lang="ru-RU" sz="2000" dirty="0"/>
              <a:t>(</a:t>
            </a:r>
            <a:r>
              <a:rPr lang="en-US" sz="2000" dirty="0"/>
              <a:t>C</a:t>
            </a:r>
            <a:r>
              <a:rPr lang="ru-RU" sz="2000" dirty="0"/>
              <a:t>), а правой </a:t>
            </a:r>
            <a:r>
              <a:rPr lang="ru-RU" sz="2000" dirty="0" smtClean="0"/>
              <a:t> </a:t>
            </a:r>
            <a:r>
              <a:rPr lang="en-US" sz="2000" dirty="0"/>
              <a:t>L</a:t>
            </a:r>
            <a:r>
              <a:rPr lang="ru-RU" sz="2000" dirty="0"/>
              <a:t>_</a:t>
            </a:r>
            <a:r>
              <a:rPr lang="en-US" sz="2000" dirty="0"/>
              <a:t>right</a:t>
            </a:r>
            <a:r>
              <a:rPr lang="ru-RU" sz="2000" dirty="0"/>
              <a:t>(</a:t>
            </a:r>
            <a:r>
              <a:rPr lang="en-US" sz="2000" dirty="0"/>
              <a:t>C</a:t>
            </a:r>
            <a:r>
              <a:rPr lang="ru-RU" sz="2000" dirty="0"/>
              <a:t>),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Вертексы явно не хранятся; они вычисляются путем пересечения смежных линий границы.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Для упрощения </a:t>
            </a:r>
            <a:r>
              <a:rPr lang="ru-RU" sz="2000" dirty="0" smtClean="0"/>
              <a:t>предполагаем, </a:t>
            </a:r>
            <a:r>
              <a:rPr lang="ru-RU" sz="2000" dirty="0"/>
              <a:t>что нет горизонтальных ребер. 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18A-CA22-4A40-83D9-7F26D763B350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7C49-4608-4DA8-9126-3AFCA5A34EAE}" type="slidenum">
              <a:rPr lang="ru-RU"/>
              <a:pPr/>
              <a:t>15</a:t>
            </a:fld>
            <a:endParaRPr lang="ru-RU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57338"/>
            <a:ext cx="8229600" cy="417512"/>
          </a:xfrm>
        </p:spPr>
        <p:txBody>
          <a:bodyPr/>
          <a:lstStyle/>
          <a:p>
            <a:r>
              <a:rPr lang="ru-RU" sz="2400" b="1"/>
              <a:t>Алгоритм выметания плоскости сверху вниз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5038"/>
            <a:ext cx="4043363" cy="3921125"/>
          </a:xfrm>
        </p:spPr>
        <p:txBody>
          <a:bodyPr/>
          <a:lstStyle/>
          <a:p>
            <a:r>
              <a:rPr lang="en-US" sz="2000" dirty="0" smtClean="0"/>
              <a:t>SL </a:t>
            </a:r>
            <a:r>
              <a:rPr lang="ru-RU" sz="2000" dirty="0" smtClean="0"/>
              <a:t>движется вниз </a:t>
            </a:r>
            <a:r>
              <a:rPr lang="ru-RU" sz="2000" dirty="0"/>
              <a:t>по плоскости и </a:t>
            </a:r>
            <a:r>
              <a:rPr lang="ru-RU" sz="2000" dirty="0" smtClean="0"/>
              <a:t>мы поддерживаем </a:t>
            </a:r>
            <a:r>
              <a:rPr lang="ru-RU" sz="2000" dirty="0"/>
              <a:t>список ребер из </a:t>
            </a:r>
            <a:r>
              <a:rPr lang="en-US" sz="2000" dirty="0"/>
              <a:t>C</a:t>
            </a:r>
            <a:r>
              <a:rPr lang="ru-RU" sz="2000" dirty="0"/>
              <a:t>1 и </a:t>
            </a:r>
            <a:r>
              <a:rPr lang="en-US" sz="2000" dirty="0"/>
              <a:t>C</a:t>
            </a:r>
            <a:r>
              <a:rPr lang="ru-RU" sz="2000" dirty="0"/>
              <a:t>2, пересекающих линию </a:t>
            </a:r>
            <a:r>
              <a:rPr lang="ru-RU" sz="2000" dirty="0" smtClean="0"/>
              <a:t>выметания;</a:t>
            </a:r>
            <a:endParaRPr lang="en-US" sz="2000" dirty="0" smtClean="0"/>
          </a:p>
          <a:p>
            <a:pPr>
              <a:buNone/>
            </a:pPr>
            <a:endParaRPr lang="ru-RU" sz="2000" dirty="0"/>
          </a:p>
          <a:p>
            <a:r>
              <a:rPr lang="ru-RU" sz="2000" dirty="0"/>
              <a:t>Поскольку С1 и С2 – выпуклые, таких ребер всегда </a:t>
            </a:r>
            <a:r>
              <a:rPr lang="en-US" sz="2000" dirty="0" smtClean="0"/>
              <a:t>&lt;= 4</a:t>
            </a:r>
            <a:r>
              <a:rPr lang="ru-RU" sz="2000" dirty="0" smtClean="0"/>
              <a:t>. </a:t>
            </a:r>
            <a:endParaRPr lang="ru-RU" sz="2000" dirty="0"/>
          </a:p>
          <a:p>
            <a:pPr>
              <a:buNone/>
            </a:pPr>
            <a:endParaRPr lang="ru-RU" sz="2000" i="1" dirty="0"/>
          </a:p>
        </p:txBody>
      </p:sp>
      <p:pic>
        <p:nvPicPr>
          <p:cNvPr id="595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2205038"/>
            <a:ext cx="3960812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F4-B182-4E36-9B97-A44685A071DE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6205-1AE4-4179-A981-562B6236AECA}" type="slidenum">
              <a:rPr lang="ru-RU"/>
              <a:pPr/>
              <a:t>16</a:t>
            </a:fld>
            <a:endParaRPr lang="ru-RU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3960812" cy="4497388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используем указатели</a:t>
            </a:r>
          </a:p>
          <a:p>
            <a:pPr>
              <a:buNone/>
            </a:pPr>
            <a:r>
              <a:rPr lang="en-US" sz="2000" dirty="0" smtClean="0"/>
              <a:t>left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1, 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right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1, 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left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2 и 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right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2 на эти ребра. </a:t>
            </a:r>
          </a:p>
        </p:txBody>
      </p:sp>
      <p:pic>
        <p:nvPicPr>
          <p:cNvPr id="593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214422"/>
            <a:ext cx="5148262" cy="298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357158" y="3857628"/>
            <a:ext cx="333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Инициализация указателей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4214818"/>
            <a:ext cx="86439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/>
              <a:t>Пусть </a:t>
            </a:r>
            <a:r>
              <a:rPr lang="en-US" sz="2000" dirty="0" smtClean="0"/>
              <a:t>y</a:t>
            </a:r>
            <a:r>
              <a:rPr lang="ru-RU" sz="2000" dirty="0" smtClean="0"/>
              <a:t>1</a:t>
            </a:r>
            <a:r>
              <a:rPr lang="en-US" sz="2000" dirty="0" smtClean="0"/>
              <a:t>, y2</a:t>
            </a:r>
            <a:r>
              <a:rPr lang="ru-RU" sz="2000" dirty="0" smtClean="0"/>
              <a:t> – это </a:t>
            </a:r>
            <a:r>
              <a:rPr lang="en-US" sz="2000" dirty="0" smtClean="0"/>
              <a:t>y</a:t>
            </a:r>
            <a:r>
              <a:rPr lang="ru-RU" sz="2000" dirty="0" smtClean="0"/>
              <a:t>-координата самого верхнего вертекса </a:t>
            </a:r>
            <a:r>
              <a:rPr lang="en-US" sz="2000" dirty="0" smtClean="0"/>
              <a:t>C</a:t>
            </a:r>
            <a:r>
              <a:rPr lang="ru-RU" sz="2000" dirty="0" smtClean="0"/>
              <a:t>1; </a:t>
            </a:r>
            <a:r>
              <a:rPr lang="en-US" sz="2000" dirty="0" smtClean="0"/>
              <a:t>C</a:t>
            </a:r>
            <a:r>
              <a:rPr lang="ru-RU" sz="2000" dirty="0" smtClean="0"/>
              <a:t>2.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y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 = </a:t>
            </a:r>
            <a:r>
              <a:rPr lang="en-US" sz="2000" dirty="0" smtClean="0"/>
              <a:t>min</a:t>
            </a:r>
            <a:r>
              <a:rPr lang="ru-RU" sz="2000" dirty="0" smtClean="0"/>
              <a:t> (</a:t>
            </a:r>
            <a:r>
              <a:rPr lang="en-US" sz="2000" dirty="0" smtClean="0"/>
              <a:t>y</a:t>
            </a:r>
            <a:r>
              <a:rPr lang="ru-RU" sz="2000" dirty="0" smtClean="0"/>
              <a:t>1, </a:t>
            </a:r>
            <a:r>
              <a:rPr lang="en-US" sz="2000" dirty="0" smtClean="0"/>
              <a:t>y</a:t>
            </a:r>
            <a:r>
              <a:rPr lang="ru-RU" sz="2000" dirty="0" smtClean="0"/>
              <a:t>2)</a:t>
            </a:r>
            <a:r>
              <a:rPr lang="en-US" sz="2000" dirty="0" smtClean="0"/>
              <a:t>: 	</a:t>
            </a:r>
            <a:r>
              <a:rPr lang="ru-RU" sz="2000" dirty="0" smtClean="0"/>
              <a:t>Рассматриваем </a:t>
            </a:r>
            <a:r>
              <a:rPr lang="en-US" sz="2000" dirty="0" smtClean="0"/>
              <a:t>y &lt;=</a:t>
            </a:r>
            <a:r>
              <a:rPr lang="ru-RU" sz="2000" dirty="0" smtClean="0"/>
              <a:t>  </a:t>
            </a:r>
            <a:r>
              <a:rPr lang="en-US" sz="2000" dirty="0" smtClean="0"/>
              <a:t>y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Y0(SL) =</a:t>
            </a:r>
            <a:r>
              <a:rPr lang="ru-RU" sz="2000" dirty="0" smtClean="0"/>
              <a:t> </a:t>
            </a:r>
            <a:r>
              <a:rPr lang="en-US" sz="2000" dirty="0" smtClean="0"/>
              <a:t>y</a:t>
            </a:r>
            <a:r>
              <a:rPr lang="ru-RU" sz="2000" dirty="0" smtClean="0"/>
              <a:t>_</a:t>
            </a:r>
            <a:r>
              <a:rPr lang="en-US" sz="2000" dirty="0" smtClean="0"/>
              <a:t>start   </a:t>
            </a:r>
            <a:r>
              <a:rPr lang="ru-RU" sz="2000" dirty="0" smtClean="0"/>
              <a:t>и инициализируем указатели все указатели значениями, </a:t>
            </a:r>
            <a:r>
              <a:rPr lang="ru-RU" sz="2000" dirty="0" err="1" smtClean="0"/>
              <a:t>соотв</a:t>
            </a:r>
            <a:r>
              <a:rPr lang="en-US" sz="2000" dirty="0" smtClean="0"/>
              <a:t>.</a:t>
            </a:r>
            <a:r>
              <a:rPr lang="ru-RU" sz="2000" dirty="0" smtClean="0"/>
              <a:t>пересечению </a:t>
            </a:r>
            <a:r>
              <a:rPr lang="en-US" sz="2000" dirty="0" smtClean="0"/>
              <a:t>SL</a:t>
            </a:r>
            <a:r>
              <a:rPr lang="ru-RU" sz="2000" dirty="0" smtClean="0"/>
              <a:t> </a:t>
            </a:r>
            <a:r>
              <a:rPr lang="en-US" sz="2000" dirty="0" smtClean="0"/>
              <a:t>y</a:t>
            </a:r>
            <a:r>
              <a:rPr lang="ru-RU" sz="2000" dirty="0" smtClean="0"/>
              <a:t> = </a:t>
            </a:r>
            <a:r>
              <a:rPr lang="en-US" sz="2000" dirty="0" smtClean="0"/>
              <a:t>y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FDB7-786B-4F72-AF5B-9D865927E52E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9B9-29B1-4CB3-A116-C7D601648F97}" type="slidenum">
              <a:rPr lang="ru-RU"/>
              <a:pPr/>
              <a:t>17</a:t>
            </a:fld>
            <a:endParaRPr lang="ru-RU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57338"/>
            <a:ext cx="8678893" cy="4568825"/>
          </a:xfrm>
        </p:spPr>
        <p:txBody>
          <a:bodyPr/>
          <a:lstStyle/>
          <a:p>
            <a:r>
              <a:rPr lang="ru-RU" sz="2000" dirty="0" smtClean="0"/>
              <a:t>В алгоритме выметания плоскости надо также иметь очередь для хранения событий. </a:t>
            </a:r>
          </a:p>
          <a:p>
            <a:r>
              <a:rPr lang="ru-RU" sz="2000" dirty="0" smtClean="0">
                <a:solidFill>
                  <a:srgbClr val="C00000"/>
                </a:solidFill>
              </a:rPr>
              <a:t>События   это  точки</a:t>
            </a:r>
            <a:r>
              <a:rPr lang="ru-RU" sz="2000" dirty="0">
                <a:solidFill>
                  <a:srgbClr val="C00000"/>
                </a:solidFill>
              </a:rPr>
              <a:t>, где ребра С1 или С2 </a:t>
            </a:r>
            <a:r>
              <a:rPr lang="ru-RU" sz="2000" dirty="0" smtClean="0">
                <a:solidFill>
                  <a:srgbClr val="C00000"/>
                </a:solidFill>
              </a:rPr>
              <a:t>начинают</a:t>
            </a:r>
            <a:r>
              <a:rPr lang="en-US" sz="2000" dirty="0" smtClean="0">
                <a:solidFill>
                  <a:srgbClr val="C00000"/>
                </a:solidFill>
              </a:rPr>
              <a:t>/</a:t>
            </a:r>
            <a:r>
              <a:rPr lang="ru-RU" sz="2000" dirty="0" smtClean="0">
                <a:solidFill>
                  <a:srgbClr val="C00000"/>
                </a:solidFill>
              </a:rPr>
              <a:t>заканчивают </a:t>
            </a:r>
            <a:r>
              <a:rPr lang="ru-RU" sz="2000" dirty="0">
                <a:solidFill>
                  <a:srgbClr val="C00000"/>
                </a:solidFill>
              </a:rPr>
              <a:t>пересекаться с </a:t>
            </a:r>
            <a:r>
              <a:rPr lang="en-US" sz="2000" dirty="0" smtClean="0">
                <a:solidFill>
                  <a:srgbClr val="C00000"/>
                </a:solidFill>
              </a:rPr>
              <a:t>SL</a:t>
            </a:r>
            <a:r>
              <a:rPr lang="ru-RU" sz="2000" dirty="0" smtClean="0">
                <a:solidFill>
                  <a:srgbClr val="C00000"/>
                </a:solidFill>
              </a:rPr>
              <a:t>. </a:t>
            </a:r>
            <a:endParaRPr lang="ru-RU" sz="2000" dirty="0">
              <a:solidFill>
                <a:srgbClr val="C00000"/>
              </a:solidFill>
            </a:endParaRPr>
          </a:p>
          <a:p>
            <a:r>
              <a:rPr lang="ru-RU" sz="2000" dirty="0" smtClean="0"/>
              <a:t>Значит след. </a:t>
            </a:r>
            <a:r>
              <a:rPr lang="ru-RU" sz="2000" dirty="0" err="1" smtClean="0"/>
              <a:t>тчк</a:t>
            </a:r>
            <a:r>
              <a:rPr lang="ru-RU" sz="2000" dirty="0" smtClean="0"/>
              <a:t>  события</a:t>
            </a:r>
            <a:r>
              <a:rPr lang="ru-RU" sz="2000" dirty="0"/>
              <a:t>, </a:t>
            </a:r>
            <a:r>
              <a:rPr lang="ru-RU" sz="2000" dirty="0" smtClean="0"/>
              <a:t>определяющая </a:t>
            </a:r>
            <a:r>
              <a:rPr lang="ru-RU" sz="2000" dirty="0"/>
              <a:t>следующее </a:t>
            </a:r>
            <a:r>
              <a:rPr lang="ru-RU" sz="2000" dirty="0" err="1" smtClean="0"/>
              <a:t>обрабат-е</a:t>
            </a:r>
            <a:r>
              <a:rPr lang="ru-RU" sz="2000" dirty="0" smtClean="0"/>
              <a:t> </a:t>
            </a:r>
            <a:r>
              <a:rPr lang="ru-RU" sz="2000" dirty="0"/>
              <a:t>ребро, является самой высокой из более нижних конечных точек ребер, пересекающих линию выметания. </a:t>
            </a:r>
          </a:p>
          <a:p>
            <a:pPr marL="342900" lvl="1" indent="-342900">
              <a:buFontTx/>
              <a:buChar char="•"/>
            </a:pPr>
            <a:r>
              <a:rPr lang="ru-RU" sz="1800" dirty="0" smtClean="0"/>
              <a:t>(Конечные точки с одинаковыми </a:t>
            </a:r>
            <a:r>
              <a:rPr lang="en-US" sz="1800" dirty="0" smtClean="0"/>
              <a:t>y</a:t>
            </a:r>
            <a:r>
              <a:rPr lang="ru-RU" sz="1800" dirty="0" smtClean="0"/>
              <a:t>-координатами обрабатываются слева направо. Если две конечные точки совпадают, самое левое ребро рассматривается первым.)  </a:t>
            </a:r>
          </a:p>
          <a:p>
            <a:r>
              <a:rPr lang="ru-RU" sz="2000" dirty="0" smtClean="0"/>
              <a:t>Следующее событие </a:t>
            </a:r>
            <a:r>
              <a:rPr lang="ru-RU" sz="2000" dirty="0"/>
              <a:t>можно найти за константное время, используя указатели </a:t>
            </a:r>
            <a:r>
              <a:rPr lang="en-US" sz="2000" dirty="0"/>
              <a:t>left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1, </a:t>
            </a:r>
            <a:r>
              <a:rPr lang="ru-RU" sz="2000" dirty="0" smtClean="0"/>
              <a:t>, ,      </a:t>
            </a:r>
            <a:r>
              <a:rPr lang="en-US" sz="2000" dirty="0"/>
              <a:t>right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2</a:t>
            </a:r>
            <a:r>
              <a:rPr lang="ru-RU" sz="20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Т.е. очередь</a:t>
            </a:r>
            <a:r>
              <a:rPr lang="ru-RU" sz="2000" dirty="0" smtClean="0"/>
              <a:t> для хранения событий </a:t>
            </a:r>
            <a:r>
              <a:rPr lang="en-US" sz="2000" dirty="0" smtClean="0"/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НЕ нужна!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17D-BB80-47C1-BA4D-43D1DADB6B83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1F30-4FE6-432A-A295-713D78302578}" type="slidenum">
              <a:rPr lang="ru-RU"/>
              <a:pPr/>
              <a:t>18</a:t>
            </a:fld>
            <a:endParaRPr lang="ru-RU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4"/>
            <a:ext cx="8785225" cy="4873645"/>
          </a:xfrm>
        </p:spPr>
        <p:txBody>
          <a:bodyPr/>
          <a:lstStyle/>
          <a:p>
            <a:r>
              <a:rPr lang="ru-RU" sz="2000" dirty="0"/>
              <a:t>При каждой точке события некоторое ребро </a:t>
            </a:r>
            <a:r>
              <a:rPr lang="ru-RU" sz="2000" i="1" dirty="0"/>
              <a:t>е</a:t>
            </a:r>
            <a:r>
              <a:rPr lang="ru-RU" sz="2000" dirty="0"/>
              <a:t> появляется на границе. </a:t>
            </a:r>
          </a:p>
          <a:p>
            <a:r>
              <a:rPr lang="ru-RU" sz="2000" dirty="0" smtClean="0"/>
              <a:t>Обработка </a:t>
            </a:r>
            <a:r>
              <a:rPr lang="ru-RU" sz="2000" dirty="0"/>
              <a:t>ребра </a:t>
            </a:r>
            <a:r>
              <a:rPr lang="ru-RU" sz="2000" i="1" dirty="0" smtClean="0"/>
              <a:t>е: </a:t>
            </a:r>
          </a:p>
          <a:p>
            <a:pPr>
              <a:buNone/>
            </a:pPr>
            <a:r>
              <a:rPr lang="ru-RU" sz="2000" i="1" dirty="0" smtClean="0"/>
              <a:t>	 </a:t>
            </a:r>
            <a:r>
              <a:rPr lang="ru-RU" sz="2000" dirty="0" smtClean="0"/>
              <a:t>проверяем его </a:t>
            </a:r>
            <a:r>
              <a:rPr lang="en-US" sz="2000" dirty="0" smtClean="0">
                <a:latin typeface="Times New Roman"/>
                <a:cs typeface="Times New Roman"/>
              </a:rPr>
              <a:t>Ɛ</a:t>
            </a:r>
            <a:r>
              <a:rPr lang="ru-RU" sz="2000" dirty="0" smtClean="0">
                <a:latin typeface="Times New Roman"/>
                <a:cs typeface="Times New Roman"/>
              </a:rPr>
              <a:t> </a:t>
            </a:r>
            <a:r>
              <a:rPr lang="ru-RU" sz="2000" dirty="0" smtClean="0"/>
              <a:t> С1 </a:t>
            </a:r>
            <a:r>
              <a:rPr lang="ru-RU" sz="2000" dirty="0"/>
              <a:t>или С2, </a:t>
            </a:r>
            <a:r>
              <a:rPr lang="ru-RU" sz="2000" dirty="0" smtClean="0">
                <a:sym typeface="Wingdings" pitchFamily="2" charset="2"/>
              </a:rPr>
              <a:t>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ru-RU" sz="2000" dirty="0" smtClean="0"/>
              <a:t>его </a:t>
            </a:r>
            <a:r>
              <a:rPr lang="en-US" sz="2000" dirty="0" smtClean="0">
                <a:latin typeface="Times New Roman"/>
                <a:cs typeface="Times New Roman"/>
              </a:rPr>
              <a:t>Ɛ </a:t>
            </a:r>
            <a:r>
              <a:rPr lang="ru-RU" sz="2000" dirty="0" smtClean="0"/>
              <a:t>левой </a:t>
            </a:r>
            <a:r>
              <a:rPr lang="ru-RU" sz="2000" dirty="0"/>
              <a:t>или правой границе, </a:t>
            </a:r>
            <a:r>
              <a:rPr lang="ru-RU" sz="2000" dirty="0" smtClean="0">
                <a:sym typeface="Wingdings" pitchFamily="2" charset="2"/>
              </a:rPr>
              <a:t> вызов </a:t>
            </a:r>
            <a:r>
              <a:rPr lang="ru-RU" sz="2000" dirty="0" smtClean="0"/>
              <a:t>соотв.процедуры. </a:t>
            </a:r>
            <a:endParaRPr lang="ru-RU" sz="2000" dirty="0"/>
          </a:p>
          <a:p>
            <a:r>
              <a:rPr lang="ru-RU" sz="2000" dirty="0" smtClean="0"/>
              <a:t>Пример процедуры, вызываемой если  </a:t>
            </a:r>
            <a:r>
              <a:rPr lang="ru-RU" sz="2000" i="1" dirty="0"/>
              <a:t>е</a:t>
            </a:r>
            <a:r>
              <a:rPr lang="ru-RU" sz="2000" dirty="0"/>
              <a:t> </a:t>
            </a:r>
            <a:r>
              <a:rPr lang="ru-RU" sz="2000" dirty="0" smtClean="0"/>
              <a:t>  </a:t>
            </a:r>
            <a:r>
              <a:rPr lang="en-US" sz="2000" dirty="0" smtClean="0">
                <a:latin typeface="Times New Roman"/>
                <a:cs typeface="Times New Roman"/>
              </a:rPr>
              <a:t>Ɛ </a:t>
            </a:r>
            <a:r>
              <a:rPr lang="ru-RU" sz="2000" dirty="0" smtClean="0"/>
              <a:t> левой </a:t>
            </a:r>
            <a:r>
              <a:rPr lang="ru-RU" sz="2000" dirty="0"/>
              <a:t>границе С1. Остальные процедуры </a:t>
            </a:r>
            <a:r>
              <a:rPr lang="ru-RU" sz="2000" i="1" dirty="0"/>
              <a:t>аналогичны</a:t>
            </a:r>
            <a:r>
              <a:rPr lang="ru-RU" sz="2000" dirty="0"/>
              <a:t>.</a:t>
            </a:r>
          </a:p>
          <a:p>
            <a:r>
              <a:rPr lang="ru-RU" sz="2000" dirty="0"/>
              <a:t>Пусть </a:t>
            </a:r>
            <a:r>
              <a:rPr lang="en-US" sz="2000" i="1" dirty="0"/>
              <a:t>p</a:t>
            </a:r>
            <a:r>
              <a:rPr lang="ru-RU" sz="2000" dirty="0"/>
              <a:t> – это верхняя конечная точка </a:t>
            </a:r>
            <a:r>
              <a:rPr lang="en-US" sz="2000" i="1" dirty="0"/>
              <a:t>e</a:t>
            </a:r>
            <a:r>
              <a:rPr lang="ru-RU" sz="2000" dirty="0"/>
              <a:t>. Процедура, </a:t>
            </a:r>
            <a:r>
              <a:rPr lang="ru-RU" sz="2000" dirty="0" smtClean="0"/>
              <a:t>обрабатывающая </a:t>
            </a:r>
            <a:r>
              <a:rPr lang="ru-RU" sz="2000" i="1" dirty="0" smtClean="0"/>
              <a:t>е</a:t>
            </a:r>
            <a:r>
              <a:rPr lang="ru-RU" sz="2000" dirty="0"/>
              <a:t>, будет находить три возможных ребра, которые С может иметь: </a:t>
            </a:r>
          </a:p>
          <a:p>
            <a:pPr lvl="1">
              <a:spcBef>
                <a:spcPts val="1200"/>
              </a:spcBef>
            </a:pPr>
            <a:r>
              <a:rPr lang="ru-RU" sz="1800" dirty="0"/>
              <a:t>ребро с точкой </a:t>
            </a:r>
            <a:r>
              <a:rPr lang="ru-RU" sz="1800" i="1" dirty="0" err="1"/>
              <a:t>р</a:t>
            </a:r>
            <a:r>
              <a:rPr lang="ru-RU" sz="1800" dirty="0"/>
              <a:t> в качестве верхней конечной точки, </a:t>
            </a:r>
          </a:p>
          <a:p>
            <a:pPr lvl="1">
              <a:spcBef>
                <a:spcPts val="1200"/>
              </a:spcBef>
            </a:pPr>
            <a:r>
              <a:rPr lang="ru-RU" sz="1800" dirty="0"/>
              <a:t>ребро </a:t>
            </a:r>
            <a:r>
              <a:rPr lang="ru-RU" sz="1800" dirty="0" smtClean="0"/>
              <a:t>с   </a:t>
            </a:r>
            <a:r>
              <a:rPr lang="ru-RU" sz="1800" i="1" dirty="0" smtClean="0"/>
              <a:t>                                     </a:t>
            </a:r>
            <a:r>
              <a:rPr lang="ru-RU" sz="1800" dirty="0" smtClean="0"/>
              <a:t> </a:t>
            </a:r>
            <a:r>
              <a:rPr lang="ru-RU" sz="1800" dirty="0"/>
              <a:t>в качестве верхней конечной точки, и </a:t>
            </a:r>
          </a:p>
          <a:p>
            <a:pPr lvl="1">
              <a:spcBef>
                <a:spcPts val="1200"/>
              </a:spcBef>
            </a:pPr>
            <a:r>
              <a:rPr lang="ru-RU" sz="1800" dirty="0"/>
              <a:t>ребро с </a:t>
            </a:r>
            <a:r>
              <a:rPr lang="ru-RU" sz="1800" dirty="0" smtClean="0"/>
              <a:t>                                         в </a:t>
            </a:r>
            <a:r>
              <a:rPr lang="ru-RU" sz="1800" dirty="0"/>
              <a:t>качестве верхней конечной точки. </a:t>
            </a:r>
          </a:p>
        </p:txBody>
      </p:sp>
      <p:pic>
        <p:nvPicPr>
          <p:cNvPr id="552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357826"/>
            <a:ext cx="18716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5786454"/>
            <a:ext cx="19431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AF8C-F615-43E1-BE43-D02474DF8332}" type="slidenum">
              <a:rPr lang="ru-RU"/>
              <a:pPr/>
              <a:t>19</a:t>
            </a:fld>
            <a:endParaRPr lang="ru-RU"/>
          </a:p>
        </p:txBody>
      </p:sp>
      <p:pic>
        <p:nvPicPr>
          <p:cNvPr id="8" name="Picture 2" descr="F:\Учиться!!!\4 курс\Вычислительная геометрия\литье_рисунки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428736"/>
            <a:ext cx="5357850" cy="53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32DA-4C87-4B1C-A48A-8EDB143FEE14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00826" y="6215082"/>
            <a:ext cx="2133600" cy="476250"/>
          </a:xfrm>
        </p:spPr>
        <p:txBody>
          <a:bodyPr/>
          <a:lstStyle/>
          <a:p>
            <a:fld id="{4B102A38-14A0-4CF3-A586-783A9D80904F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794" y="1571612"/>
            <a:ext cx="4554540" cy="417512"/>
          </a:xfrm>
        </p:spPr>
        <p:txBody>
          <a:bodyPr/>
          <a:lstStyle/>
          <a:p>
            <a:r>
              <a:rPr lang="ru-RU" sz="2400" b="1" dirty="0" smtClean="0"/>
              <a:t>Формовочное литье</a:t>
            </a:r>
            <a:endParaRPr lang="ru-RU" sz="2400" b="1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ru-RU" sz="2000" dirty="0" smtClean="0"/>
              <a:t>Литье - процесс производства с использованием форм…</a:t>
            </a:r>
          </a:p>
          <a:p>
            <a:r>
              <a:rPr lang="ru-RU" sz="2000" dirty="0" smtClean="0"/>
              <a:t>Рассмотрим его некоторые геометрические аспекты</a:t>
            </a:r>
          </a:p>
          <a:p>
            <a:endParaRPr lang="ru-RU" sz="2000" i="1" dirty="0"/>
          </a:p>
        </p:txBody>
      </p:sp>
      <p:pic>
        <p:nvPicPr>
          <p:cNvPr id="5918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3204970"/>
            <a:ext cx="3857652" cy="166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642910" y="3071810"/>
            <a:ext cx="3606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Общая постановка проблемы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00438"/>
            <a:ext cx="4929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/>
              <a:t>дан объект  --- имеется ли форма, из которой он может быть извлечен?</a:t>
            </a:r>
          </a:p>
          <a:p>
            <a:r>
              <a:rPr lang="ru-RU" sz="1400" i="1" dirty="0" smtClean="0"/>
              <a:t>(без разбивания формы  -  сфера)</a:t>
            </a:r>
            <a:endParaRPr lang="ru-RU" i="1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00100" y="4500570"/>
            <a:ext cx="250033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ограничения</a:t>
            </a:r>
            <a:endParaRPr kumimoji="0" lang="ru-RU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71472" y="4929198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конструируемый объект является многоугольником;</a:t>
            </a:r>
          </a:p>
          <a:p>
            <a:r>
              <a:rPr lang="ru-RU" dirty="0" smtClean="0"/>
              <a:t>2. рассматриваем формы только из одной части;</a:t>
            </a:r>
          </a:p>
          <a:p>
            <a:r>
              <a:rPr lang="ru-RU" dirty="0" smtClean="0"/>
              <a:t>3. разрешаем вынимать объект из формы только с помощью одной трансляции (</a:t>
            </a:r>
            <a:r>
              <a:rPr lang="ru-RU" i="1" dirty="0" smtClean="0"/>
              <a:t>перемещения вдоль одного вектора</a:t>
            </a:r>
            <a:r>
              <a:rPr lang="ru-RU" dirty="0" smtClean="0"/>
              <a:t>).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27BA-E245-40E7-B035-7252F447A2D7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AF8C-F615-43E1-BE43-D02474DF8332}" type="slidenum">
              <a:rPr lang="ru-RU"/>
              <a:pPr/>
              <a:t>20</a:t>
            </a:fld>
            <a:endParaRPr lang="ru-RU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57338"/>
            <a:ext cx="8229600" cy="417512"/>
          </a:xfrm>
        </p:spPr>
        <p:txBody>
          <a:bodyPr/>
          <a:lstStyle/>
          <a:p>
            <a:r>
              <a:rPr lang="ru-RU" sz="2400"/>
              <a:t>Две возможности, когда </a:t>
            </a:r>
            <a:r>
              <a:rPr lang="ru-RU" sz="2400" i="1"/>
              <a:t>е</a:t>
            </a:r>
            <a:r>
              <a:rPr lang="ru-RU" sz="2400"/>
              <a:t> пересекает </a:t>
            </a:r>
            <a:r>
              <a:rPr lang="en-US" sz="2400"/>
              <a:t>right</a:t>
            </a:r>
            <a:r>
              <a:rPr lang="ru-RU" sz="2400"/>
              <a:t>_</a:t>
            </a:r>
            <a:r>
              <a:rPr lang="en-US" sz="2400"/>
              <a:t>edge</a:t>
            </a:r>
            <a:r>
              <a:rPr lang="ru-RU" sz="2400"/>
              <a:t>_</a:t>
            </a:r>
            <a:r>
              <a:rPr lang="en-US" sz="2400"/>
              <a:t>C</a:t>
            </a:r>
            <a:r>
              <a:rPr lang="ru-RU" sz="2400"/>
              <a:t>2</a:t>
            </a:r>
          </a:p>
        </p:txBody>
      </p:sp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349500"/>
            <a:ext cx="7775575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F938-9E28-419E-8671-6C2C6FCCFB87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134F-F5DF-41CC-BF7E-8D9203DF5C36}" type="slidenum">
              <a:rPr lang="ru-RU"/>
              <a:pPr/>
              <a:t>21</a:t>
            </a:fld>
            <a:endParaRPr lang="ru-RU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75"/>
            <a:ext cx="8229600" cy="346075"/>
          </a:xfrm>
        </p:spPr>
        <p:txBody>
          <a:bodyPr/>
          <a:lstStyle/>
          <a:p>
            <a:r>
              <a:rPr lang="ru-RU" sz="2400"/>
              <a:t>Действия процедуры обработки ребра </a:t>
            </a:r>
            <a:r>
              <a:rPr lang="ru-RU" sz="2400" i="1"/>
              <a:t>е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713788" cy="4941887"/>
          </a:xfrm>
        </p:spPr>
        <p:txBody>
          <a:bodyPr/>
          <a:lstStyle/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r>
              <a:rPr lang="ru-RU" sz="2000" dirty="0" smtClean="0"/>
              <a:t>1. Проверка: </a:t>
            </a:r>
            <a:r>
              <a:rPr lang="ru-RU" sz="2000" dirty="0" err="1" smtClean="0"/>
              <a:t>р</a:t>
            </a:r>
            <a:r>
              <a:rPr lang="ru-RU" sz="2000" dirty="0" smtClean="0"/>
              <a:t> лежит </a:t>
            </a:r>
            <a:r>
              <a:rPr lang="ru-RU" sz="2000" dirty="0" smtClean="0">
                <a:solidFill>
                  <a:srgbClr val="C00000"/>
                </a:solidFill>
              </a:rPr>
              <a:t>между</a:t>
            </a:r>
            <a:r>
              <a:rPr lang="ru-RU" sz="2000" dirty="0" smtClean="0"/>
              <a:t> </a:t>
            </a:r>
            <a:r>
              <a:rPr lang="en-US" sz="2000" dirty="0"/>
              <a:t>left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2 и </a:t>
            </a:r>
            <a:r>
              <a:rPr lang="en-US" sz="2000" dirty="0"/>
              <a:t>right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 smtClean="0"/>
              <a:t>2?</a:t>
            </a:r>
          </a:p>
          <a:p>
            <a:pPr algn="just">
              <a:buNone/>
            </a:pPr>
            <a:r>
              <a:rPr lang="ru-RU" sz="2000" dirty="0" smtClean="0"/>
              <a:t>	если да</a:t>
            </a:r>
            <a:r>
              <a:rPr lang="en-US" sz="2000" dirty="0" smtClean="0"/>
              <a:t> </a:t>
            </a:r>
            <a:r>
              <a:rPr lang="ru-RU" sz="2000" dirty="0" smtClean="0"/>
              <a:t>-</a:t>
            </a:r>
            <a:r>
              <a:rPr lang="en-US" sz="2000" dirty="0" smtClean="0"/>
              <a:t>&gt; </a:t>
            </a:r>
            <a:r>
              <a:rPr lang="ru-RU" sz="2000" i="1" dirty="0" smtClean="0"/>
              <a:t>е</a:t>
            </a:r>
            <a:r>
              <a:rPr lang="ru-RU" sz="2000" dirty="0" smtClean="0"/>
              <a:t> </a:t>
            </a:r>
            <a:r>
              <a:rPr lang="ru-RU" sz="2000" dirty="0"/>
              <a:t>дает ребро в С, </a:t>
            </a:r>
            <a:r>
              <a:rPr lang="ru-RU" sz="2000" dirty="0" smtClean="0"/>
              <a:t>с началом </a:t>
            </a:r>
            <a:r>
              <a:rPr lang="ru-RU" sz="2000" dirty="0"/>
              <a:t>в </a:t>
            </a:r>
            <a:r>
              <a:rPr lang="ru-RU" sz="2000" dirty="0" err="1" smtClean="0"/>
              <a:t>р</a:t>
            </a:r>
            <a:r>
              <a:rPr lang="ru-RU" sz="2000" dirty="0" smtClean="0"/>
              <a:t>  -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ru-RU" sz="2000" dirty="0"/>
              <a:t>к списку </a:t>
            </a:r>
            <a:r>
              <a:rPr lang="en-US" sz="2000" dirty="0"/>
              <a:t>L</a:t>
            </a:r>
            <a:r>
              <a:rPr lang="ru-RU" sz="2000" dirty="0"/>
              <a:t>_</a:t>
            </a:r>
            <a:r>
              <a:rPr lang="en-US" sz="2000" dirty="0"/>
              <a:t>left</a:t>
            </a:r>
            <a:r>
              <a:rPr lang="ru-RU" sz="2000" dirty="0"/>
              <a:t>(</a:t>
            </a:r>
            <a:r>
              <a:rPr lang="en-US" sz="2000" dirty="0"/>
              <a:t>C</a:t>
            </a:r>
            <a:r>
              <a:rPr lang="ru-RU" sz="2000" dirty="0" smtClean="0"/>
              <a:t>)</a:t>
            </a:r>
            <a:r>
              <a:rPr lang="en-US" sz="2000" dirty="0" smtClean="0"/>
              <a:t> + </a:t>
            </a:r>
            <a:r>
              <a:rPr lang="ru-RU" sz="2000" dirty="0" err="1" smtClean="0"/>
              <a:t>пп</a:t>
            </a:r>
            <a:r>
              <a:rPr lang="ru-RU" sz="2000" dirty="0" smtClean="0"/>
              <a:t>, чья граничная линия содержит </a:t>
            </a:r>
            <a:r>
              <a:rPr lang="ru-RU" sz="2000" i="1" dirty="0" smtClean="0"/>
              <a:t>е</a:t>
            </a:r>
            <a:r>
              <a:rPr lang="ru-RU" sz="2000" dirty="0" smtClean="0"/>
              <a:t>. </a:t>
            </a:r>
            <a:endParaRPr lang="ru-RU" sz="2000" dirty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2. Проверка: </a:t>
            </a:r>
            <a:r>
              <a:rPr lang="ru-RU" sz="2000" i="1" dirty="0" smtClean="0"/>
              <a:t>е</a:t>
            </a:r>
            <a:r>
              <a:rPr lang="ru-RU" sz="2000" dirty="0" smtClean="0"/>
              <a:t> пересекает </a:t>
            </a:r>
            <a:r>
              <a:rPr lang="en-US" sz="2000" dirty="0" smtClean="0"/>
              <a:t>right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 smtClean="0"/>
              <a:t>2?</a:t>
            </a:r>
          </a:p>
          <a:p>
            <a:pPr>
              <a:buNone/>
            </a:pPr>
            <a:r>
              <a:rPr lang="ru-RU" sz="2000" dirty="0" smtClean="0"/>
              <a:t>	если да -</a:t>
            </a:r>
            <a:r>
              <a:rPr lang="en-US" sz="2000" dirty="0" smtClean="0"/>
              <a:t>&gt;</a:t>
            </a:r>
            <a:r>
              <a:rPr lang="ru-RU" sz="2000" dirty="0" smtClean="0"/>
              <a:t> т</a:t>
            </a:r>
            <a:r>
              <a:rPr lang="en-US" sz="2000" dirty="0" smtClean="0"/>
              <a:t>.</a:t>
            </a:r>
            <a:r>
              <a:rPr lang="ru-RU" sz="2000" dirty="0" smtClean="0"/>
              <a:t>пересечения </a:t>
            </a:r>
            <a:r>
              <a:rPr lang="ru-RU" sz="2000" dirty="0" err="1" smtClean="0"/>
              <a:t>явл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r>
              <a:rPr lang="ru-RU" sz="2000" dirty="0"/>
              <a:t>вертексом </a:t>
            </a:r>
            <a:r>
              <a:rPr lang="ru-RU" sz="2000" dirty="0" smtClean="0"/>
              <a:t>С: </a:t>
            </a:r>
            <a:endParaRPr lang="en-US" sz="2000" dirty="0"/>
          </a:p>
          <a:p>
            <a:pPr>
              <a:spcBef>
                <a:spcPts val="600"/>
              </a:spcBef>
              <a:buNone/>
            </a:pPr>
            <a:r>
              <a:rPr lang="ru-RU" sz="2000" dirty="0" smtClean="0"/>
              <a:t>	-  либо </a:t>
            </a:r>
            <a:r>
              <a:rPr lang="ru-RU" sz="2000" dirty="0"/>
              <a:t>оба </a:t>
            </a:r>
            <a:r>
              <a:rPr lang="ru-RU" sz="2000" dirty="0" smtClean="0"/>
              <a:t>ребра дают ребра </a:t>
            </a:r>
            <a:r>
              <a:rPr lang="ru-RU" sz="2000" dirty="0"/>
              <a:t>С, </a:t>
            </a:r>
            <a:r>
              <a:rPr lang="ru-RU" sz="2000" dirty="0" smtClean="0"/>
              <a:t>начин</a:t>
            </a:r>
            <a:r>
              <a:rPr lang="en-US" sz="2000" dirty="0" smtClean="0"/>
              <a:t>.</a:t>
            </a:r>
            <a:r>
              <a:rPr lang="ru-RU" sz="2000" dirty="0" smtClean="0"/>
              <a:t>в т</a:t>
            </a:r>
            <a:r>
              <a:rPr lang="en-US" sz="2000" dirty="0" smtClean="0"/>
              <a:t>.</a:t>
            </a:r>
            <a:r>
              <a:rPr lang="ru-RU" sz="2000" dirty="0" smtClean="0"/>
              <a:t>пересечения </a:t>
            </a:r>
            <a:endParaRPr lang="en-US" sz="2000" dirty="0"/>
          </a:p>
          <a:p>
            <a:pPr lvl="1">
              <a:buNone/>
            </a:pPr>
            <a:r>
              <a:rPr lang="ru-RU" sz="2000" dirty="0" smtClean="0"/>
              <a:t>( </a:t>
            </a:r>
            <a:r>
              <a:rPr lang="ru-RU" sz="2000" dirty="0" err="1"/>
              <a:t>р</a:t>
            </a:r>
            <a:r>
              <a:rPr lang="ru-RU" sz="2000" dirty="0"/>
              <a:t> лежит справа от </a:t>
            </a:r>
            <a:r>
              <a:rPr lang="en-US" sz="2000" dirty="0"/>
              <a:t>right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 smtClean="0"/>
              <a:t>2)    рис</a:t>
            </a:r>
            <a:r>
              <a:rPr lang="ru-RU" sz="2000" dirty="0"/>
              <a:t>.(</a:t>
            </a:r>
            <a:r>
              <a:rPr lang="en-US" sz="2000" dirty="0" err="1"/>
              <a:t>i</a:t>
            </a:r>
            <a:r>
              <a:rPr lang="ru-RU" sz="2000" dirty="0" smtClean="0"/>
              <a:t>), 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либо оба </a:t>
            </a:r>
            <a:r>
              <a:rPr lang="ru-RU" sz="2000" dirty="0"/>
              <a:t>ребра дают </a:t>
            </a:r>
            <a:r>
              <a:rPr lang="ru-RU" sz="2000" dirty="0" smtClean="0"/>
              <a:t>ребра, которые </a:t>
            </a:r>
            <a:r>
              <a:rPr lang="ru-RU" sz="2000" dirty="0"/>
              <a:t>там заканчивается </a:t>
            </a:r>
            <a:endParaRPr lang="en-US" sz="2000" dirty="0"/>
          </a:p>
          <a:p>
            <a:pPr lvl="1">
              <a:buNone/>
            </a:pPr>
            <a:r>
              <a:rPr lang="ru-RU" sz="2000" dirty="0" smtClean="0"/>
              <a:t>(</a:t>
            </a:r>
            <a:r>
              <a:rPr lang="ru-RU" sz="2000" dirty="0" err="1" smtClean="0"/>
              <a:t>р</a:t>
            </a:r>
            <a:r>
              <a:rPr lang="ru-RU" sz="2000" dirty="0" smtClean="0"/>
              <a:t> </a:t>
            </a:r>
            <a:r>
              <a:rPr lang="ru-RU" sz="2000" dirty="0"/>
              <a:t>лежит слева от </a:t>
            </a:r>
            <a:r>
              <a:rPr lang="en-US" sz="2000" dirty="0"/>
              <a:t>right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 smtClean="0"/>
              <a:t>2)  рис</a:t>
            </a:r>
            <a:r>
              <a:rPr lang="ru-RU" sz="2000" dirty="0"/>
              <a:t>.(</a:t>
            </a:r>
            <a:r>
              <a:rPr lang="en-US" sz="2000" dirty="0"/>
              <a:t>ii</a:t>
            </a:r>
            <a:r>
              <a:rPr lang="ru-RU" sz="2000" dirty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3FB-41CB-4E33-9D9D-A3FAD456946A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F4F1-549A-4145-B0D5-80573F6CE394}" type="slidenum">
              <a:rPr lang="ru-RU"/>
              <a:pPr/>
              <a:t>22</a:t>
            </a:fld>
            <a:endParaRPr lang="ru-RU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435975" cy="4729182"/>
          </a:xfrm>
        </p:spPr>
        <p:txBody>
          <a:bodyPr/>
          <a:lstStyle/>
          <a:p>
            <a:pPr algn="just">
              <a:spcBef>
                <a:spcPts val="1200"/>
              </a:spcBef>
              <a:buFont typeface="Symbol" pitchFamily="18" charset="2"/>
              <a:buChar char=""/>
            </a:pPr>
            <a:r>
              <a:rPr lang="ru-RU" sz="2000" dirty="0"/>
              <a:t>Если оба ребра дают </a:t>
            </a:r>
            <a:r>
              <a:rPr lang="ru-RU" sz="2000" dirty="0" smtClean="0"/>
              <a:t>ребра </a:t>
            </a:r>
            <a:r>
              <a:rPr lang="ru-RU" sz="2000" i="1" dirty="0" smtClean="0"/>
              <a:t>начинающиеся</a:t>
            </a:r>
            <a:r>
              <a:rPr lang="ru-RU" sz="2000" dirty="0" smtClean="0"/>
              <a:t> в </a:t>
            </a:r>
            <a:r>
              <a:rPr lang="ru-RU" sz="2000" dirty="0" err="1" smtClean="0"/>
              <a:t>т.прсч</a:t>
            </a:r>
            <a:r>
              <a:rPr lang="ru-RU" sz="2000" dirty="0" smtClean="0"/>
              <a:t>,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000" dirty="0" smtClean="0"/>
              <a:t>	к </a:t>
            </a:r>
            <a:r>
              <a:rPr lang="en-US" sz="2000" dirty="0"/>
              <a:t>L</a:t>
            </a:r>
            <a:r>
              <a:rPr lang="ru-RU" sz="2000" dirty="0"/>
              <a:t>_</a:t>
            </a:r>
            <a:r>
              <a:rPr lang="en-US" sz="2000" dirty="0"/>
              <a:t>left</a:t>
            </a:r>
            <a:r>
              <a:rPr lang="ru-RU" sz="2000" dirty="0"/>
              <a:t>(</a:t>
            </a:r>
            <a:r>
              <a:rPr lang="en-US" sz="2000" dirty="0"/>
              <a:t>C</a:t>
            </a:r>
            <a:r>
              <a:rPr lang="ru-RU" sz="2000" dirty="0" smtClean="0"/>
              <a:t>) +  </a:t>
            </a:r>
            <a:r>
              <a:rPr lang="ru-RU" sz="2000" dirty="0" err="1" smtClean="0"/>
              <a:t>п-п</a:t>
            </a:r>
            <a:r>
              <a:rPr lang="ru-RU" sz="2000" dirty="0" smtClean="0"/>
              <a:t> </a:t>
            </a:r>
            <a:r>
              <a:rPr lang="el-GR" sz="2000" dirty="0" smtClean="0">
                <a:latin typeface="Times New Roman"/>
                <a:cs typeface="Times New Roman"/>
              </a:rPr>
              <a:t>ϵ</a:t>
            </a:r>
            <a:r>
              <a:rPr lang="ru-RU" sz="2000" dirty="0" smtClean="0">
                <a:latin typeface="Times New Roman"/>
                <a:cs typeface="Times New Roman"/>
              </a:rPr>
              <a:t> </a:t>
            </a:r>
            <a:r>
              <a:rPr lang="ru-RU" sz="2000" i="1" dirty="0" smtClean="0"/>
              <a:t>е;  </a:t>
            </a:r>
            <a:r>
              <a:rPr lang="ru-RU" sz="2000" dirty="0" smtClean="0"/>
              <a:t> </a:t>
            </a:r>
            <a:r>
              <a:rPr lang="ru-RU" sz="2000" dirty="0"/>
              <a:t>к </a:t>
            </a:r>
            <a:r>
              <a:rPr lang="en-US" sz="2000" dirty="0"/>
              <a:t>L</a:t>
            </a:r>
            <a:r>
              <a:rPr lang="ru-RU" sz="2000" dirty="0"/>
              <a:t>_</a:t>
            </a:r>
            <a:r>
              <a:rPr lang="en-US" sz="2000" dirty="0"/>
              <a:t>right</a:t>
            </a:r>
            <a:r>
              <a:rPr lang="ru-RU" sz="2000" dirty="0"/>
              <a:t>(</a:t>
            </a:r>
            <a:r>
              <a:rPr lang="en-US" sz="2000" dirty="0"/>
              <a:t>C</a:t>
            </a:r>
            <a:r>
              <a:rPr lang="ru-RU" sz="2000" dirty="0" smtClean="0"/>
              <a:t>)+ </a:t>
            </a:r>
            <a:r>
              <a:rPr lang="ru-RU" sz="2000" dirty="0" err="1" smtClean="0"/>
              <a:t>п-п</a:t>
            </a:r>
            <a:r>
              <a:rPr lang="ru-RU" sz="2000" dirty="0" smtClean="0"/>
              <a:t> </a:t>
            </a:r>
            <a:r>
              <a:rPr lang="el-GR" sz="2000" dirty="0" smtClean="0">
                <a:latin typeface="Times New Roman"/>
                <a:cs typeface="Times New Roman"/>
              </a:rPr>
              <a:t>ϵ </a:t>
            </a:r>
            <a:r>
              <a:rPr lang="en-US" sz="2000" dirty="0" smtClean="0"/>
              <a:t>right</a:t>
            </a:r>
            <a:r>
              <a:rPr lang="ru-RU" sz="2000" dirty="0" smtClean="0"/>
              <a:t>_</a:t>
            </a:r>
            <a:r>
              <a:rPr lang="en-US" sz="2000" dirty="0" smtClean="0"/>
              <a:t>edge</a:t>
            </a:r>
            <a:r>
              <a:rPr lang="ru-RU" sz="2000" dirty="0" smtClean="0"/>
              <a:t>_</a:t>
            </a:r>
            <a:r>
              <a:rPr lang="en-US" sz="2000" dirty="0" smtClean="0"/>
              <a:t>C</a:t>
            </a:r>
            <a:r>
              <a:rPr lang="ru-RU" sz="2000" dirty="0" smtClean="0"/>
              <a:t>2</a:t>
            </a:r>
            <a:endParaRPr lang="en-US" sz="2000" dirty="0"/>
          </a:p>
          <a:p>
            <a:pPr algn="just">
              <a:spcBef>
                <a:spcPts val="1200"/>
              </a:spcBef>
              <a:buFont typeface="Symbol" pitchFamily="18" charset="2"/>
              <a:buChar char=""/>
            </a:pPr>
            <a:r>
              <a:rPr lang="ru-RU" sz="2000" dirty="0"/>
              <a:t>Если они дают </a:t>
            </a:r>
            <a:r>
              <a:rPr lang="ru-RU" sz="2000" dirty="0" smtClean="0"/>
              <a:t>ребра, </a:t>
            </a:r>
            <a:r>
              <a:rPr lang="ru-RU" sz="2000" i="1" dirty="0"/>
              <a:t>заканчивающееся</a:t>
            </a:r>
            <a:r>
              <a:rPr lang="ru-RU" sz="2000" dirty="0"/>
              <a:t> в </a:t>
            </a:r>
            <a:r>
              <a:rPr lang="ru-RU" sz="2000" dirty="0" err="1" smtClean="0"/>
              <a:t>т.прсч</a:t>
            </a:r>
            <a:r>
              <a:rPr lang="ru-RU" sz="2000" dirty="0" smtClean="0"/>
              <a:t>,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000" dirty="0" smtClean="0"/>
              <a:t>	не </a:t>
            </a:r>
            <a:r>
              <a:rPr lang="ru-RU" sz="2000" dirty="0"/>
              <a:t>делаем ничего; ребра </a:t>
            </a:r>
            <a:r>
              <a:rPr lang="ru-RU" sz="2000" i="1" dirty="0"/>
              <a:t>уже</a:t>
            </a:r>
            <a:r>
              <a:rPr lang="ru-RU" sz="2000" dirty="0"/>
              <a:t> были обнаружены </a:t>
            </a:r>
            <a:r>
              <a:rPr lang="ru-RU" sz="2000" dirty="0" smtClean="0"/>
              <a:t>раньше.</a:t>
            </a:r>
            <a:endParaRPr lang="en-US" sz="2000" dirty="0"/>
          </a:p>
          <a:p>
            <a:pPr algn="just">
              <a:spcBef>
                <a:spcPts val="1200"/>
              </a:spcBef>
              <a:buFont typeface="Symbol" pitchFamily="18" charset="2"/>
              <a:buChar char=""/>
            </a:pPr>
            <a:r>
              <a:rPr lang="ru-RU" sz="2000" dirty="0" smtClean="0"/>
              <a:t>Проверка: </a:t>
            </a:r>
            <a:r>
              <a:rPr lang="ru-RU" sz="2000" i="1" dirty="0" smtClean="0"/>
              <a:t>е </a:t>
            </a:r>
            <a:r>
              <a:rPr lang="ru-RU" sz="2000" dirty="0" smtClean="0"/>
              <a:t>пересекает </a:t>
            </a:r>
            <a:r>
              <a:rPr lang="en-US" sz="2000" dirty="0" smtClean="0"/>
              <a:t>left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 smtClean="0"/>
              <a:t>2?</a:t>
            </a:r>
          </a:p>
          <a:p>
            <a:pPr algn="just">
              <a:spcBef>
                <a:spcPts val="600"/>
              </a:spcBef>
              <a:buNone/>
            </a:pPr>
            <a:r>
              <a:rPr lang="ru-RU" sz="2000" dirty="0" smtClean="0"/>
              <a:t>	 если да -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ru-RU" sz="2000" dirty="0" err="1" smtClean="0"/>
              <a:t>т.прсч</a:t>
            </a:r>
            <a:r>
              <a:rPr lang="ru-RU" sz="2000" dirty="0" smtClean="0"/>
              <a:t>. </a:t>
            </a:r>
            <a:r>
              <a:rPr lang="ru-RU" sz="2000" dirty="0" err="1" smtClean="0"/>
              <a:t>явл</a:t>
            </a:r>
            <a:r>
              <a:rPr lang="ru-RU" sz="2000" dirty="0" smtClean="0"/>
              <a:t>. вертексом </a:t>
            </a:r>
            <a:r>
              <a:rPr lang="ru-RU" sz="2000" dirty="0"/>
              <a:t>С. Ребро, начинающееся </a:t>
            </a:r>
            <a:r>
              <a:rPr lang="ru-RU" sz="2000" i="1" dirty="0"/>
              <a:t>в этом вертексе</a:t>
            </a:r>
            <a:r>
              <a:rPr lang="ru-RU" sz="2000" dirty="0"/>
              <a:t>, </a:t>
            </a:r>
            <a:r>
              <a:rPr lang="ru-RU" sz="2000" dirty="0" smtClean="0"/>
              <a:t>либо часть </a:t>
            </a:r>
            <a:r>
              <a:rPr lang="ru-RU" sz="2000" i="1" dirty="0"/>
              <a:t>е</a:t>
            </a:r>
            <a:r>
              <a:rPr lang="ru-RU" sz="2000" dirty="0"/>
              <a:t>, либо </a:t>
            </a:r>
            <a:r>
              <a:rPr lang="ru-RU" sz="2000" dirty="0" smtClean="0"/>
              <a:t>часть </a:t>
            </a:r>
            <a:r>
              <a:rPr lang="en-US" sz="2000" dirty="0"/>
              <a:t>left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2. </a:t>
            </a:r>
            <a:endParaRPr lang="en-US" sz="2000" dirty="0"/>
          </a:p>
          <a:p>
            <a:pPr algn="just">
              <a:spcBef>
                <a:spcPts val="600"/>
              </a:spcBef>
              <a:buFont typeface="Symbol" pitchFamily="18" charset="2"/>
              <a:buChar char=""/>
            </a:pPr>
            <a:r>
              <a:rPr lang="ru-RU" sz="2000" dirty="0" smtClean="0"/>
              <a:t>Выбор можно сделать за </a:t>
            </a:r>
            <a:r>
              <a:rPr lang="ru-RU" sz="2000" dirty="0"/>
              <a:t>константное время: </a:t>
            </a:r>
            <a:endParaRPr lang="ru-RU" sz="2000" dirty="0" smtClean="0"/>
          </a:p>
          <a:p>
            <a:pPr algn="just">
              <a:spcBef>
                <a:spcPts val="600"/>
              </a:spcBef>
              <a:buNone/>
            </a:pPr>
            <a:r>
              <a:rPr lang="ru-RU" sz="2000" dirty="0" smtClean="0"/>
              <a:t>	если </a:t>
            </a:r>
            <a:r>
              <a:rPr lang="ru-RU" sz="2000" dirty="0" err="1"/>
              <a:t>р</a:t>
            </a:r>
            <a:r>
              <a:rPr lang="ru-RU" sz="2000" dirty="0"/>
              <a:t> лежит слева от  </a:t>
            </a:r>
            <a:r>
              <a:rPr lang="en-US" sz="2000" dirty="0"/>
              <a:t>left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2, то это – часть </a:t>
            </a:r>
            <a:r>
              <a:rPr lang="ru-RU" sz="2000" i="1" dirty="0"/>
              <a:t>е</a:t>
            </a:r>
            <a:r>
              <a:rPr lang="ru-RU" sz="2000" dirty="0"/>
              <a:t>, </a:t>
            </a:r>
            <a:r>
              <a:rPr lang="ru-RU" sz="2000" dirty="0" smtClean="0"/>
              <a:t> иначе          – </a:t>
            </a:r>
            <a:r>
              <a:rPr lang="ru-RU" sz="2000" dirty="0"/>
              <a:t>это часть </a:t>
            </a:r>
            <a:r>
              <a:rPr lang="en-US" sz="2000" dirty="0"/>
              <a:t>left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 smtClean="0"/>
              <a:t>2   -</a:t>
            </a:r>
            <a:r>
              <a:rPr lang="en-US" sz="2000" dirty="0" smtClean="0"/>
              <a:t>&gt; </a:t>
            </a:r>
            <a:r>
              <a:rPr lang="ru-RU" sz="2000" dirty="0" smtClean="0"/>
              <a:t> </a:t>
            </a:r>
            <a:r>
              <a:rPr lang="ru-RU" sz="2000" dirty="0"/>
              <a:t>добавляем </a:t>
            </a:r>
            <a:r>
              <a:rPr lang="ru-RU" sz="2000" dirty="0" err="1" smtClean="0"/>
              <a:t>соотв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r>
              <a:rPr lang="ru-RU" sz="2000" dirty="0" err="1" smtClean="0"/>
              <a:t>пп</a:t>
            </a:r>
            <a:r>
              <a:rPr lang="ru-RU" sz="2000" dirty="0" smtClean="0"/>
              <a:t> к </a:t>
            </a:r>
            <a:r>
              <a:rPr lang="en-US" sz="2000" dirty="0"/>
              <a:t>L</a:t>
            </a:r>
            <a:r>
              <a:rPr lang="ru-RU" sz="2000" dirty="0"/>
              <a:t>_</a:t>
            </a:r>
            <a:r>
              <a:rPr lang="en-US" sz="2000" dirty="0"/>
              <a:t>left</a:t>
            </a:r>
            <a:r>
              <a:rPr lang="ru-RU" sz="2000" dirty="0"/>
              <a:t>(</a:t>
            </a:r>
            <a:r>
              <a:rPr lang="en-US" sz="2000" dirty="0"/>
              <a:t>C</a:t>
            </a:r>
            <a:r>
              <a:rPr lang="ru-RU" sz="2000" dirty="0"/>
              <a:t>). </a:t>
            </a:r>
          </a:p>
          <a:p>
            <a:pPr algn="just">
              <a:spcBef>
                <a:spcPts val="600"/>
              </a:spcBef>
              <a:buFont typeface="Symbol" pitchFamily="18" charset="2"/>
              <a:buChar char=""/>
            </a:pPr>
            <a:endParaRPr lang="ru-RU" sz="2000" dirty="0"/>
          </a:p>
          <a:p>
            <a:pPr>
              <a:lnSpc>
                <a:spcPct val="80000"/>
              </a:lnSpc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F9A-9BF5-490E-916D-79BCD4554553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07A3-8C21-4CB6-AE33-050B5E81BC05}" type="slidenum">
              <a:rPr lang="ru-RU"/>
              <a:pPr/>
              <a:t>23</a:t>
            </a:fld>
            <a:endParaRPr lang="ru-RU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6321438" cy="44973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sz="2000" dirty="0" smtClean="0"/>
              <a:t>Можно </a:t>
            </a:r>
            <a:r>
              <a:rPr lang="ru-RU" sz="2000" dirty="0"/>
              <a:t>добавить две полуплоскости к </a:t>
            </a:r>
            <a:r>
              <a:rPr lang="en-US" sz="2000" dirty="0"/>
              <a:t>L</a:t>
            </a:r>
            <a:r>
              <a:rPr lang="ru-RU" sz="2000" dirty="0"/>
              <a:t>_</a:t>
            </a:r>
            <a:r>
              <a:rPr lang="en-US" sz="2000" dirty="0"/>
              <a:t>left</a:t>
            </a:r>
            <a:r>
              <a:rPr lang="ru-RU" sz="2000" dirty="0"/>
              <a:t>(</a:t>
            </a:r>
            <a:r>
              <a:rPr lang="en-US" sz="2000" dirty="0"/>
              <a:t>C</a:t>
            </a:r>
            <a:r>
              <a:rPr lang="ru-RU" sz="2000" dirty="0"/>
              <a:t>): </a:t>
            </a:r>
            <a:endParaRPr lang="en-US" sz="2000" dirty="0"/>
          </a:p>
          <a:p>
            <a:pPr marL="0" lvl="1" indent="0">
              <a:lnSpc>
                <a:spcPct val="80000"/>
              </a:lnSpc>
            </a:pPr>
            <a:r>
              <a:rPr lang="ru-RU" sz="1800" dirty="0"/>
              <a:t>полуплоскость, ограничивающую е и</a:t>
            </a:r>
            <a:endParaRPr lang="en-US" sz="1800" dirty="0"/>
          </a:p>
          <a:p>
            <a:pPr marL="0" lvl="1" indent="0">
              <a:lnSpc>
                <a:spcPct val="80000"/>
              </a:lnSpc>
            </a:pPr>
            <a:r>
              <a:rPr lang="ru-RU" sz="1800" dirty="0"/>
              <a:t>полуплоскость, ограничивающую </a:t>
            </a:r>
            <a:r>
              <a:rPr lang="en-US" sz="1800" dirty="0"/>
              <a:t>left</a:t>
            </a:r>
            <a:r>
              <a:rPr lang="ru-RU" sz="1800" dirty="0"/>
              <a:t>_</a:t>
            </a:r>
            <a:r>
              <a:rPr lang="en-US" sz="1800" dirty="0"/>
              <a:t>edge</a:t>
            </a:r>
            <a:r>
              <a:rPr lang="ru-RU" sz="1800" dirty="0"/>
              <a:t>_</a:t>
            </a:r>
            <a:r>
              <a:rPr lang="en-US" sz="1800" dirty="0"/>
              <a:t>C</a:t>
            </a:r>
            <a:r>
              <a:rPr lang="ru-RU" sz="1800" dirty="0"/>
              <a:t>2</a:t>
            </a:r>
            <a:r>
              <a:rPr lang="ru-RU" sz="1800" dirty="0" smtClean="0"/>
              <a:t>.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000" dirty="0" smtClean="0"/>
              <a:t>Порядок добавления?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 smtClean="0"/>
              <a:t>+ </a:t>
            </a:r>
            <a:r>
              <a:rPr lang="en-US" sz="2000" dirty="0" smtClean="0"/>
              <a:t>left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2, только если это определяет ребро С, начинающееся в точке пересечения  </a:t>
            </a:r>
            <a:r>
              <a:rPr lang="en-US" sz="2000" dirty="0"/>
              <a:t>left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2 и </a:t>
            </a:r>
            <a:r>
              <a:rPr lang="ru-RU" sz="2000" i="1" dirty="0"/>
              <a:t>е</a:t>
            </a:r>
            <a:r>
              <a:rPr lang="ru-RU" sz="2000" dirty="0"/>
              <a:t>. </a:t>
            </a:r>
            <a:endParaRPr lang="en-US" sz="2000" dirty="0"/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000" dirty="0" smtClean="0"/>
              <a:t>+ </a:t>
            </a:r>
            <a:r>
              <a:rPr lang="ru-RU" sz="2000" dirty="0" err="1" smtClean="0"/>
              <a:t>пп</a:t>
            </a:r>
            <a:r>
              <a:rPr lang="ru-RU" sz="2000" dirty="0" smtClean="0"/>
              <a:t> </a:t>
            </a:r>
            <a:r>
              <a:rPr lang="ru-RU" sz="2000" dirty="0"/>
              <a:t>от </a:t>
            </a:r>
            <a:r>
              <a:rPr lang="ru-RU" sz="2000" i="1" dirty="0"/>
              <a:t>е</a:t>
            </a:r>
            <a:r>
              <a:rPr lang="ru-RU" sz="2000" dirty="0"/>
              <a:t>, </a:t>
            </a:r>
            <a:r>
              <a:rPr lang="ru-RU" sz="2000" dirty="0" smtClean="0"/>
              <a:t>если  </a:t>
            </a:r>
            <a:r>
              <a:rPr lang="ru-RU" sz="2000" i="1" dirty="0"/>
              <a:t>е</a:t>
            </a:r>
            <a:r>
              <a:rPr lang="ru-RU" sz="2000" dirty="0"/>
              <a:t> определяет ребро С, начинающееся с его верхнего конца или его точки пересечения с </a:t>
            </a:r>
            <a:r>
              <a:rPr lang="en-US" sz="2000" dirty="0"/>
              <a:t>right</a:t>
            </a:r>
            <a:r>
              <a:rPr lang="ru-RU" sz="2000" dirty="0"/>
              <a:t>_</a:t>
            </a:r>
            <a:r>
              <a:rPr lang="en-US" sz="2000" dirty="0"/>
              <a:t>edge</a:t>
            </a:r>
            <a:r>
              <a:rPr lang="ru-RU" sz="2000" dirty="0"/>
              <a:t>_</a:t>
            </a:r>
            <a:r>
              <a:rPr lang="en-US" sz="2000" dirty="0"/>
              <a:t>C</a:t>
            </a:r>
            <a:r>
              <a:rPr lang="ru-RU" sz="2000" dirty="0"/>
              <a:t>2. 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ru-RU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 smtClean="0"/>
              <a:t>В </a:t>
            </a:r>
            <a:r>
              <a:rPr lang="ru-RU" sz="2000" dirty="0"/>
              <a:t>обеих случаях </a:t>
            </a:r>
            <a:r>
              <a:rPr lang="ru-RU" sz="2000" dirty="0" smtClean="0"/>
              <a:t> сперва </a:t>
            </a:r>
            <a:r>
              <a:rPr lang="ru-RU" sz="2000" dirty="0"/>
              <a:t>добавить </a:t>
            </a:r>
            <a:r>
              <a:rPr lang="ru-RU" sz="2000" i="1" dirty="0" err="1" smtClean="0"/>
              <a:t>пп</a:t>
            </a:r>
            <a:r>
              <a:rPr lang="ru-RU" sz="2000" i="1" dirty="0" smtClean="0"/>
              <a:t> от </a:t>
            </a:r>
            <a:r>
              <a:rPr lang="ru-RU" sz="2000" i="1" dirty="0"/>
              <a:t>е</a:t>
            </a:r>
            <a:r>
              <a:rPr lang="ru-RU" sz="2000" dirty="0"/>
              <a:t>, что гарантируется порядком проверок, указанным выше.</a:t>
            </a:r>
          </a:p>
        </p:txBody>
      </p:sp>
      <p:pic>
        <p:nvPicPr>
          <p:cNvPr id="6164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2205038"/>
            <a:ext cx="2627312" cy="2505075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6072198" y="4357694"/>
            <a:ext cx="28574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Вывод</a:t>
            </a:r>
            <a:r>
              <a:rPr lang="ru-RU" dirty="0" smtClean="0"/>
              <a:t> - обработка ребра требует константного времени, </a:t>
            </a:r>
            <a:r>
              <a:rPr lang="ru-RU" dirty="0" err="1" smtClean="0"/>
              <a:t>след-но</a:t>
            </a:r>
            <a:r>
              <a:rPr lang="ru-RU" dirty="0" smtClean="0"/>
              <a:t>  вычисление пересечения выпуклых полигонов можно сделать за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C3FA-9D49-4B83-9BA0-37E54A5E9707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DAE-A50C-4973-B11C-A123A5C3F576}" type="slidenum">
              <a:rPr lang="ru-RU"/>
              <a:pPr/>
              <a:t>24</a:t>
            </a:fld>
            <a:endParaRPr lang="ru-RU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None/>
            </a:pPr>
            <a:r>
              <a:rPr lang="ru-RU" sz="2000" dirty="0" smtClean="0"/>
              <a:t>	Обработка ребра требует </a:t>
            </a:r>
            <a:r>
              <a:rPr lang="ru-RU" sz="2000" dirty="0" err="1" smtClean="0"/>
              <a:t>конст</a:t>
            </a:r>
            <a:r>
              <a:rPr lang="ru-RU" sz="2000" dirty="0" smtClean="0"/>
              <a:t>. времени, так что вычисление пересечения выпуклых полигонов может быть сделано за </a:t>
            </a:r>
            <a:r>
              <a:rPr lang="en-US" sz="2000" dirty="0" smtClean="0"/>
              <a:t>O</a:t>
            </a:r>
            <a:r>
              <a:rPr lang="ru-RU" sz="2000" dirty="0" smtClean="0"/>
              <a:t>(</a:t>
            </a:r>
            <a:r>
              <a:rPr lang="en-US" sz="2000" dirty="0" smtClean="0"/>
              <a:t>n</a:t>
            </a:r>
            <a:r>
              <a:rPr lang="ru-RU" sz="2000" dirty="0" smtClean="0"/>
              <a:t>). 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ru-RU" sz="2000" dirty="0" smtClean="0"/>
              <a:t>Для </a:t>
            </a:r>
            <a:r>
              <a:rPr lang="ru-RU" sz="2000" dirty="0" err="1" smtClean="0"/>
              <a:t>док-ва</a:t>
            </a:r>
            <a:r>
              <a:rPr lang="ru-RU" sz="2000" dirty="0" smtClean="0"/>
              <a:t> корректности алгоритма нужно показать, что он добавляет </a:t>
            </a:r>
            <a:r>
              <a:rPr lang="ru-RU" sz="2000" dirty="0" err="1" smtClean="0"/>
              <a:t>пп</a:t>
            </a:r>
            <a:r>
              <a:rPr lang="ru-RU" sz="2000" dirty="0" smtClean="0"/>
              <a:t>, определяющие ребра С в правильном порядке. </a:t>
            </a:r>
          </a:p>
          <a:p>
            <a:pPr eaLnBrk="1" hangingPunct="1">
              <a:spcBef>
                <a:spcPts val="1200"/>
              </a:spcBef>
            </a:pPr>
            <a:r>
              <a:rPr lang="ru-RU" sz="2000" dirty="0" smtClean="0"/>
              <a:t>Рассмотрим ребро С , и пусть </a:t>
            </a:r>
            <a:r>
              <a:rPr lang="ru-RU" sz="2000" dirty="0" err="1" smtClean="0"/>
              <a:t>р</a:t>
            </a:r>
            <a:r>
              <a:rPr lang="ru-RU" sz="2000" dirty="0" smtClean="0"/>
              <a:t> – его верхний конец. Тогда </a:t>
            </a:r>
            <a:r>
              <a:rPr lang="ru-RU" sz="2000" dirty="0" err="1" smtClean="0"/>
              <a:t>р</a:t>
            </a:r>
            <a:r>
              <a:rPr lang="ru-RU" sz="2000" dirty="0" smtClean="0"/>
              <a:t> – это верхний конец ребра в С1 или С2, или это – пересечение двух ребер </a:t>
            </a:r>
            <a:r>
              <a:rPr lang="ru-RU" sz="2000" i="1" dirty="0" smtClean="0"/>
              <a:t>е</a:t>
            </a:r>
            <a:r>
              <a:rPr lang="ru-RU" sz="2000" dirty="0" smtClean="0"/>
              <a:t> и </a:t>
            </a:r>
            <a:r>
              <a:rPr lang="ru-RU" sz="2000" i="1" dirty="0" smtClean="0"/>
              <a:t>е’</a:t>
            </a:r>
            <a:r>
              <a:rPr lang="ru-RU" sz="2000" dirty="0" smtClean="0"/>
              <a:t> из С1 и С2, соответственно. В первом случае обнаруживаем ребро С, когда достигается </a:t>
            </a:r>
            <a:r>
              <a:rPr lang="ru-RU" sz="2000" dirty="0" err="1" smtClean="0"/>
              <a:t>р</a:t>
            </a:r>
            <a:r>
              <a:rPr lang="ru-RU" sz="2000" dirty="0" smtClean="0"/>
              <a:t>, а во втором случае – когда достигается нижний из верхних концов </a:t>
            </a:r>
            <a:r>
              <a:rPr lang="ru-RU" sz="2000" i="1" dirty="0" smtClean="0"/>
              <a:t>е</a:t>
            </a:r>
            <a:r>
              <a:rPr lang="ru-RU" sz="2000" dirty="0" smtClean="0"/>
              <a:t> и </a:t>
            </a:r>
            <a:r>
              <a:rPr lang="en-US" sz="2000" i="1" dirty="0" smtClean="0"/>
              <a:t>e</a:t>
            </a:r>
            <a:r>
              <a:rPr lang="ru-RU" sz="2000" i="1" dirty="0" smtClean="0"/>
              <a:t>’.</a:t>
            </a:r>
            <a:r>
              <a:rPr lang="ru-RU" sz="2000" dirty="0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ru-RU" sz="2000" dirty="0" smtClean="0"/>
              <a:t>След., все </a:t>
            </a:r>
            <a:r>
              <a:rPr lang="ru-RU" sz="2000" dirty="0" err="1" smtClean="0"/>
              <a:t>пп</a:t>
            </a:r>
            <a:r>
              <a:rPr lang="ru-RU" sz="2000" dirty="0" smtClean="0"/>
              <a:t>, определяющие ребра С, добавляются. Несложно доказать, что они добавляются в правильном порядке.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C3FA-9D49-4B83-9BA0-37E54A5E9707}" type="datetime5">
              <a:rPr lang="en-US"/>
              <a:pPr/>
              <a:t>1-Apr-14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1DAE-A50C-4973-B11C-A123A5C3F576}" type="slidenum">
              <a:rPr lang="ru-RU"/>
              <a:pPr/>
              <a:t>25</a:t>
            </a:fld>
            <a:endParaRPr lang="ru-RU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57338"/>
            <a:ext cx="8858312" cy="45688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000" b="1" dirty="0"/>
              <a:t>Теорема. </a:t>
            </a:r>
            <a:r>
              <a:rPr lang="ru-RU" sz="2000" dirty="0"/>
              <a:t> </a:t>
            </a:r>
            <a:r>
              <a:rPr lang="ru-RU" sz="2000" i="1" dirty="0"/>
              <a:t>Пересечение двух выпуклых полигональных регионов на плоскости можно вычислить за время </a:t>
            </a:r>
            <a:r>
              <a:rPr lang="en-US" sz="2000" i="1" dirty="0"/>
              <a:t>O</a:t>
            </a:r>
            <a:r>
              <a:rPr lang="ru-RU" sz="2000" i="1" dirty="0"/>
              <a:t>(</a:t>
            </a:r>
            <a:r>
              <a:rPr lang="en-US" sz="2000" i="1" dirty="0"/>
              <a:t>n</a:t>
            </a:r>
            <a:r>
              <a:rPr lang="ru-RU" sz="2000" i="1" dirty="0"/>
              <a:t>).</a:t>
            </a:r>
            <a:r>
              <a:rPr lang="ru-RU" sz="2000" dirty="0"/>
              <a:t> </a:t>
            </a:r>
            <a:endParaRPr lang="ru-RU" sz="2000" dirty="0" smtClean="0"/>
          </a:p>
          <a:p>
            <a:pPr>
              <a:spcBef>
                <a:spcPts val="600"/>
              </a:spcBef>
              <a:buNone/>
            </a:pPr>
            <a:r>
              <a:rPr lang="ru-RU" sz="2000" dirty="0" smtClean="0"/>
              <a:t>Т.е. можем выполнить шаг в алгоритме </a:t>
            </a:r>
            <a:r>
              <a:rPr lang="en-US" sz="2000" dirty="0" err="1" smtClean="0"/>
              <a:t>IntersectHalfplanes</a:t>
            </a:r>
            <a:r>
              <a:rPr lang="en-US" sz="2000" dirty="0" smtClean="0"/>
              <a:t> </a:t>
            </a:r>
            <a:r>
              <a:rPr lang="ru-RU" sz="2000" dirty="0" smtClean="0"/>
              <a:t>за линейное время. След. время выполнения алгоритма:</a:t>
            </a:r>
          </a:p>
          <a:p>
            <a:pPr>
              <a:spcBef>
                <a:spcPts val="600"/>
              </a:spcBef>
              <a:buNone/>
            </a:pPr>
            <a:endParaRPr lang="ru-RU" sz="2000" dirty="0" smtClean="0"/>
          </a:p>
          <a:p>
            <a:pPr>
              <a:spcBef>
                <a:spcPts val="600"/>
              </a:spcBef>
              <a:buNone/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b="1" dirty="0"/>
              <a:t>Следствие.</a:t>
            </a:r>
            <a:r>
              <a:rPr lang="ru-RU" sz="2000" dirty="0"/>
              <a:t> </a:t>
            </a:r>
            <a:r>
              <a:rPr lang="ru-RU" sz="2000" i="1" dirty="0"/>
              <a:t>Общее пересечение множества из </a:t>
            </a:r>
            <a:r>
              <a:rPr lang="en-US" sz="2000" i="1" dirty="0"/>
              <a:t>n</a:t>
            </a:r>
            <a:r>
              <a:rPr lang="ru-RU" sz="2000" i="1" dirty="0"/>
              <a:t> полуплоскостей на плоскости можно вычислить за время </a:t>
            </a:r>
            <a:r>
              <a:rPr lang="ru-RU" sz="2000" i="1" dirty="0" smtClean="0"/>
              <a:t> </a:t>
            </a:r>
            <a:r>
              <a:rPr lang="en-US" sz="2000" i="1" dirty="0" smtClean="0"/>
              <a:t>O</a:t>
            </a:r>
            <a:r>
              <a:rPr lang="ru-RU" sz="2000" i="1" dirty="0"/>
              <a:t>(</a:t>
            </a:r>
            <a:r>
              <a:rPr lang="en-US" sz="2000" i="1" dirty="0"/>
              <a:t>n log n</a:t>
            </a:r>
            <a:r>
              <a:rPr lang="ru-RU" sz="2000" i="1" dirty="0"/>
              <a:t>), используя линейный объем памяти</a:t>
            </a:r>
            <a:r>
              <a:rPr lang="ru-RU" sz="2000" dirty="0"/>
              <a:t>.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ru-RU" sz="2000" dirty="0"/>
              <a:t>	</a:t>
            </a:r>
            <a:r>
              <a:rPr lang="ru-RU" sz="1800" dirty="0"/>
              <a:t>(Проблема вычисления пересечения полуплоскостей непосредственно связана с вычислением выпуклой оболочки, и можно привести альтернативный алгоритм, который почти идентичен алгоритму вычисления выпуклой оболочки...)</a:t>
            </a:r>
            <a:endParaRPr lang="ru-R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49" y="2928934"/>
            <a:ext cx="355122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53D7-A668-48AC-8727-4CC8DEFDBFC5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C78-A33F-4DA1-8FA3-674BFB8E9215}" type="slidenum">
              <a:rPr lang="ru-RU"/>
              <a:pPr/>
              <a:t>26</a:t>
            </a:fld>
            <a:endParaRPr lang="ru-RU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57338"/>
            <a:ext cx="8374062" cy="431800"/>
          </a:xfrm>
        </p:spPr>
        <p:txBody>
          <a:bodyPr/>
          <a:lstStyle/>
          <a:p>
            <a:r>
              <a:rPr lang="ru-RU" sz="2400" b="1"/>
              <a:t>Литература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91513" cy="187166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/>
              <a:t>Mark de Berg at al.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/>
              <a:t>Computational Geometry. Algorithms and Applications. 3d Edition. Chapter 4.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1800"/>
              <a:t>	Про связь между алгоритмами вычисления выпуклых оболочек и пересечений полуплоскостей см. также разделы 8.2 и 11.4 этого учебника.</a:t>
            </a:r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395288" y="4221163"/>
            <a:ext cx="8374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2400" b="1">
                <a:solidFill>
                  <a:schemeClr val="tx2"/>
                </a:solidFill>
              </a:rPr>
              <a:t>Q &amp; A</a:t>
            </a:r>
            <a:endParaRPr lang="ru-RU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B364-17DD-4536-86A2-D5A62E2A576B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C2C38-B6DC-4CAD-987A-5EDBD0BC2AA5}" type="slidenum">
              <a:rPr lang="ru-RU"/>
              <a:pPr/>
              <a:t>3</a:t>
            </a:fld>
            <a:endParaRPr lang="ru-RU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3929066"/>
            <a:ext cx="6000760" cy="242889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ru-RU" sz="1800" dirty="0" smtClean="0"/>
              <a:t>потенциальных ориентаций(</a:t>
            </a:r>
            <a:r>
              <a:rPr lang="ru-RU" sz="1800" dirty="0" err="1" smtClean="0"/>
              <a:t>=возможных</a:t>
            </a:r>
            <a:r>
              <a:rPr lang="ru-RU" sz="1800" dirty="0" smtClean="0"/>
              <a:t> форм) много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если </a:t>
            </a:r>
            <a:r>
              <a:rPr lang="ru-RU" sz="1800" dirty="0"/>
              <a:t>объект имеет грани. </a:t>
            </a:r>
          </a:p>
          <a:p>
            <a:pPr>
              <a:buNone/>
            </a:pPr>
            <a:r>
              <a:rPr lang="ru-RU" sz="1800" dirty="0" smtClean="0"/>
              <a:t>объект называется </a:t>
            </a:r>
            <a:r>
              <a:rPr lang="ru-RU" sz="1800" b="1" i="1" dirty="0" smtClean="0"/>
              <a:t>отливаемым  </a:t>
            </a:r>
            <a:r>
              <a:rPr lang="ru-RU" sz="1800" b="1" i="1" dirty="0"/>
              <a:t>(</a:t>
            </a:r>
            <a:r>
              <a:rPr lang="en-US" sz="1800" b="1" i="1" dirty="0" err="1"/>
              <a:t>castable</a:t>
            </a:r>
            <a:r>
              <a:rPr lang="ru-RU" sz="1800" b="1" i="1" dirty="0"/>
              <a:t>)</a:t>
            </a:r>
            <a:r>
              <a:rPr lang="ru-RU" sz="1800" dirty="0"/>
              <a:t>, если </a:t>
            </a:r>
            <a:r>
              <a:rPr lang="ru-RU" sz="1800" dirty="0" smtClean="0"/>
              <a:t>он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 </a:t>
            </a:r>
            <a:r>
              <a:rPr lang="ru-RU" sz="1800" dirty="0"/>
              <a:t>может быть вынут из своей формы для </a:t>
            </a:r>
            <a:r>
              <a:rPr lang="ru-RU" sz="1800" i="1" dirty="0"/>
              <a:t>хотя бы </a:t>
            </a:r>
            <a:endParaRPr lang="ru-RU" sz="1800" i="1" dirty="0" smtClean="0"/>
          </a:p>
          <a:p>
            <a:pPr>
              <a:spcBef>
                <a:spcPts val="0"/>
              </a:spcBef>
              <a:buNone/>
            </a:pPr>
            <a:r>
              <a:rPr lang="ru-RU" sz="1800" i="1" dirty="0" smtClean="0"/>
              <a:t>одной</a:t>
            </a:r>
            <a:r>
              <a:rPr lang="ru-RU" sz="1800" dirty="0" smtClean="0"/>
              <a:t> </a:t>
            </a:r>
            <a:r>
              <a:rPr lang="ru-RU" sz="1800" dirty="0"/>
              <a:t>из этих ориентаций. </a:t>
            </a:r>
          </a:p>
          <a:p>
            <a:pPr>
              <a:spcBef>
                <a:spcPts val="600"/>
              </a:spcBef>
              <a:buNone/>
            </a:pPr>
            <a:r>
              <a:rPr lang="ru-RU" sz="1800" dirty="0" smtClean="0"/>
              <a:t>Для </a:t>
            </a:r>
            <a:r>
              <a:rPr lang="ru-RU" sz="1800" dirty="0"/>
              <a:t>определения </a:t>
            </a:r>
            <a:r>
              <a:rPr lang="ru-RU" sz="1800" dirty="0" err="1"/>
              <a:t>отливаемости</a:t>
            </a:r>
            <a:r>
              <a:rPr lang="ru-RU" sz="1800" dirty="0"/>
              <a:t> объекта </a:t>
            </a:r>
            <a:r>
              <a:rPr lang="ru-RU" sz="1800" dirty="0" smtClean="0"/>
              <a:t>испробуем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каждую </a:t>
            </a:r>
            <a:r>
              <a:rPr lang="ru-RU" sz="1800" dirty="0"/>
              <a:t>потенциальную возможную ориентацию. </a:t>
            </a:r>
          </a:p>
        </p:txBody>
      </p:sp>
      <p:pic>
        <p:nvPicPr>
          <p:cNvPr id="5836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812" y="1785926"/>
            <a:ext cx="3024188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6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3143248"/>
            <a:ext cx="2376488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736"/>
            <a:ext cx="8229600" cy="417512"/>
          </a:xfrm>
        </p:spPr>
        <p:txBody>
          <a:bodyPr/>
          <a:lstStyle/>
          <a:p>
            <a:r>
              <a:rPr lang="ru-RU" sz="2400" b="1" dirty="0"/>
              <a:t>Геометрия литья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1785926"/>
            <a:ext cx="5857916" cy="2212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dirty="0" smtClean="0"/>
              <a:t>Фигура полости в форме определяется </a:t>
            </a:r>
            <a:r>
              <a:rPr lang="ru-RU" i="1" dirty="0" smtClean="0"/>
              <a:t>формой  объекта, но </a:t>
            </a:r>
            <a:r>
              <a:rPr lang="ru-RU" dirty="0" smtClean="0"/>
              <a:t>разные </a:t>
            </a:r>
            <a:r>
              <a:rPr lang="ru-RU" i="1" dirty="0" smtClean="0">
                <a:solidFill>
                  <a:srgbClr val="FF0000"/>
                </a:solidFill>
              </a:rPr>
              <a:t>ориентации объекта</a:t>
            </a:r>
            <a:r>
              <a:rPr lang="ru-RU" i="1" dirty="0" smtClean="0"/>
              <a:t> </a:t>
            </a:r>
            <a:r>
              <a:rPr lang="ru-RU" dirty="0" smtClean="0"/>
              <a:t>дают </a:t>
            </a:r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разные формы полости.  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ru-RU" dirty="0" smtClean="0"/>
              <a:t>Выбор ориентации – ключевая </a:t>
            </a:r>
            <a:r>
              <a:rPr lang="ru-RU" sz="1600" dirty="0" smtClean="0"/>
              <a:t>задача (можно или нет вынуть объект</a:t>
            </a:r>
            <a:r>
              <a:rPr lang="ru-RU" sz="1400" dirty="0" smtClean="0"/>
              <a:t>). </a:t>
            </a:r>
            <a:endParaRPr lang="ru-RU" dirty="0" smtClean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ru-RU" dirty="0" smtClean="0"/>
              <a:t>Ограничение - объект должен иметь </a:t>
            </a:r>
            <a:r>
              <a:rPr lang="ru-RU" dirty="0" smtClean="0">
                <a:solidFill>
                  <a:srgbClr val="FF0000"/>
                </a:solidFill>
              </a:rPr>
              <a:t>горизонтальную </a:t>
            </a:r>
            <a:r>
              <a:rPr lang="ru-RU" i="1" dirty="0" smtClean="0">
                <a:solidFill>
                  <a:srgbClr val="FF0000"/>
                </a:solidFill>
              </a:rPr>
              <a:t>верхнюю грань -</a:t>
            </a:r>
            <a:r>
              <a:rPr lang="ru-RU" dirty="0" smtClean="0"/>
              <a:t> единственная, не находящаяся в контакте с формой.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FE9D-CF4B-4DDA-9F14-70A8F6F16859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14A2-B4D9-4A52-9F7F-804C345BB165}" type="slidenum">
              <a:rPr lang="ru-RU"/>
              <a:pPr/>
              <a:t>4</a:t>
            </a:fld>
            <a:endParaRPr lang="ru-RU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785225" cy="4608512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Пусть </a:t>
            </a:r>
            <a:r>
              <a:rPr lang="en-US" sz="1800" b="1" dirty="0"/>
              <a:t>P</a:t>
            </a:r>
            <a:r>
              <a:rPr lang="en-US" sz="1800" dirty="0"/>
              <a:t> </a:t>
            </a:r>
            <a:r>
              <a:rPr lang="ru-RU" sz="1800" dirty="0"/>
              <a:t>– это 3-мерный многогранник – </a:t>
            </a:r>
            <a:r>
              <a:rPr lang="ru-RU" sz="1800" dirty="0" smtClean="0"/>
              <a:t>т.е. 3-рнм </a:t>
            </a:r>
            <a:r>
              <a:rPr lang="ru-RU" sz="1800" dirty="0"/>
              <a:t>сплошная фигура</a:t>
            </a:r>
            <a:r>
              <a:rPr lang="ru-RU" sz="1800" dirty="0" smtClean="0"/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 </a:t>
            </a:r>
            <a:r>
              <a:rPr lang="ru-RU" sz="1800" dirty="0" err="1" smtClean="0"/>
              <a:t>огранич</a:t>
            </a:r>
            <a:r>
              <a:rPr lang="ru-RU" sz="1800" dirty="0" smtClean="0"/>
              <a:t>. </a:t>
            </a:r>
            <a:r>
              <a:rPr lang="ru-RU" sz="1800" i="1" dirty="0"/>
              <a:t>плоскими гранями </a:t>
            </a:r>
            <a:r>
              <a:rPr lang="ru-RU" sz="1800" dirty="0"/>
              <a:t>– с </a:t>
            </a:r>
            <a:r>
              <a:rPr lang="ru-RU" sz="1800" dirty="0" smtClean="0"/>
              <a:t>обозначен.верхней </a:t>
            </a:r>
            <a:r>
              <a:rPr lang="ru-RU" sz="1800" dirty="0"/>
              <a:t>гранью </a:t>
            </a:r>
            <a:r>
              <a:rPr lang="ru-RU" sz="1800" i="1" dirty="0"/>
              <a:t>(</a:t>
            </a:r>
            <a:r>
              <a:rPr lang="en-US" sz="1800" i="1" dirty="0"/>
              <a:t>top facet</a:t>
            </a:r>
            <a:r>
              <a:rPr lang="ru-RU" sz="1800" dirty="0"/>
              <a:t>). 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(форма это прямоугольный </a:t>
            </a:r>
            <a:r>
              <a:rPr lang="ru-RU" sz="1800" dirty="0"/>
              <a:t>блок с выемкой, точно </a:t>
            </a:r>
            <a:r>
              <a:rPr lang="ru-RU" sz="1800" dirty="0" smtClean="0"/>
              <a:t>соотв.</a:t>
            </a:r>
            <a:r>
              <a:rPr lang="en-US" sz="1800" b="1" dirty="0" smtClean="0"/>
              <a:t>P</a:t>
            </a:r>
            <a:r>
              <a:rPr lang="ru-RU" sz="1800" b="1" dirty="0" smtClean="0"/>
              <a:t> </a:t>
            </a:r>
            <a:r>
              <a:rPr lang="ru-RU" sz="1800" dirty="0" smtClean="0"/>
              <a:t>– так считаем) </a:t>
            </a:r>
            <a:endParaRPr lang="ru-RU" sz="1800" dirty="0"/>
          </a:p>
          <a:p>
            <a:pPr>
              <a:spcBef>
                <a:spcPts val="1200"/>
              </a:spcBef>
              <a:buNone/>
            </a:pPr>
            <a:r>
              <a:rPr lang="ru-RU" sz="1800" i="1" dirty="0" smtClean="0"/>
              <a:t>верхняя грань</a:t>
            </a:r>
            <a:r>
              <a:rPr lang="en-US" sz="1800" b="1" dirty="0" smtClean="0"/>
              <a:t> P</a:t>
            </a:r>
            <a:r>
              <a:rPr lang="ru-RU" sz="1800" b="1" dirty="0" smtClean="0"/>
              <a:t> </a:t>
            </a:r>
            <a:r>
              <a:rPr lang="ru-RU" sz="1800" dirty="0" smtClean="0"/>
              <a:t>в форме</a:t>
            </a:r>
            <a:r>
              <a:rPr lang="ru-RU" sz="1800" i="1" dirty="0" smtClean="0"/>
              <a:t> </a:t>
            </a:r>
            <a:r>
              <a:rPr lang="ru-RU" sz="1800" dirty="0" smtClean="0"/>
              <a:t>   верхней грани формы, которая     пл. </a:t>
            </a:r>
            <a:r>
              <a:rPr lang="en-US" sz="1800" b="1" i="1" dirty="0" err="1" smtClean="0"/>
              <a:t>xy</a:t>
            </a:r>
            <a:r>
              <a:rPr lang="ru-RU" sz="1800" dirty="0" smtClean="0"/>
              <a:t>. </a:t>
            </a:r>
          </a:p>
          <a:p>
            <a:pPr>
              <a:buNone/>
            </a:pPr>
            <a:r>
              <a:rPr lang="ru-RU" sz="1800" i="1" dirty="0" smtClean="0"/>
              <a:t>					(обычная грань - </a:t>
            </a:r>
            <a:r>
              <a:rPr lang="ru-RU" sz="1800" dirty="0" smtClean="0"/>
              <a:t>не верхняя грань)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??? </a:t>
            </a:r>
            <a:r>
              <a:rPr lang="ru-RU" sz="1800" dirty="0" smtClean="0">
                <a:solidFill>
                  <a:schemeClr val="accent6"/>
                </a:solidFill>
              </a:rPr>
              <a:t>можно ли вынуть </a:t>
            </a:r>
            <a:r>
              <a:rPr lang="ru-RU" sz="1800" b="1" dirty="0" smtClean="0">
                <a:solidFill>
                  <a:schemeClr val="accent6"/>
                </a:solidFill>
              </a:rPr>
              <a:t>Р</a:t>
            </a:r>
            <a:r>
              <a:rPr lang="ru-RU" sz="1800" dirty="0" smtClean="0">
                <a:solidFill>
                  <a:schemeClr val="accent6"/>
                </a:solidFill>
              </a:rPr>
              <a:t> из формы с помощью одного перемещения</a:t>
            </a:r>
            <a:r>
              <a:rPr lang="en-US" sz="1800" dirty="0" smtClean="0">
                <a:solidFill>
                  <a:schemeClr val="accent6"/>
                </a:solidFill>
              </a:rPr>
              <a:t>???</a:t>
            </a:r>
            <a:endParaRPr lang="ru-RU" sz="1800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ru-RU" sz="1800" dirty="0" smtClean="0"/>
              <a:t>Т.е. существует ли такое направление </a:t>
            </a:r>
            <a:r>
              <a:rPr lang="en-US" sz="1800" b="1" i="1" dirty="0" smtClean="0"/>
              <a:t>d</a:t>
            </a:r>
            <a:r>
              <a:rPr lang="ru-RU" sz="1800" dirty="0" smtClean="0"/>
              <a:t>, что </a:t>
            </a:r>
            <a:r>
              <a:rPr lang="ru-RU" sz="1800" b="1" dirty="0" smtClean="0"/>
              <a:t>Р</a:t>
            </a:r>
            <a:r>
              <a:rPr lang="ru-RU" sz="1800" dirty="0" smtClean="0"/>
              <a:t> можно перемещать </a:t>
            </a:r>
            <a:r>
              <a:rPr lang="ru-RU" sz="1800" dirty="0" smtClean="0"/>
              <a:t>до  </a:t>
            </a:r>
            <a:r>
              <a:rPr lang="ru-RU" sz="2800" dirty="0" smtClean="0">
                <a:latin typeface="Times New Roman"/>
                <a:cs typeface="Times New Roman"/>
              </a:rPr>
              <a:t>∞</a:t>
            </a:r>
            <a:r>
              <a:rPr lang="ru-RU" sz="1800" dirty="0" smtClean="0"/>
              <a:t>          в </a:t>
            </a:r>
            <a:r>
              <a:rPr lang="ru-RU" sz="1800" dirty="0" smtClean="0"/>
              <a:t>направлении </a:t>
            </a:r>
            <a:r>
              <a:rPr lang="en-US" sz="1800" b="1" i="1" dirty="0" smtClean="0"/>
              <a:t>d</a:t>
            </a:r>
            <a:r>
              <a:rPr lang="en-US" sz="1800" dirty="0" smtClean="0"/>
              <a:t> </a:t>
            </a:r>
            <a:r>
              <a:rPr lang="ru-RU" sz="1800" dirty="0" smtClean="0">
                <a:solidFill>
                  <a:srgbClr val="FF0000"/>
                </a:solidFill>
              </a:rPr>
              <a:t>без пересечения внутренности формы</a:t>
            </a:r>
            <a:r>
              <a:rPr lang="ru-RU" sz="1800" dirty="0" smtClean="0"/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ru-RU" sz="1800" b="1" dirty="0" smtClean="0"/>
              <a:t>Р</a:t>
            </a:r>
            <a:r>
              <a:rPr lang="ru-RU" sz="1800" dirty="0" smtClean="0"/>
              <a:t> может скользить по форме, </a:t>
            </a:r>
            <a:r>
              <a:rPr lang="en-US" sz="1800" b="1" i="1" dirty="0" smtClean="0"/>
              <a:t>d </a:t>
            </a:r>
            <a:r>
              <a:rPr lang="ru-RU" sz="1800" b="1" i="1" dirty="0" smtClean="0"/>
              <a:t>(</a:t>
            </a:r>
            <a:r>
              <a:rPr lang="ru-RU" sz="1800" dirty="0" smtClean="0"/>
              <a:t>направление </a:t>
            </a:r>
            <a:r>
              <a:rPr lang="ru-RU" sz="1800" dirty="0" smtClean="0"/>
              <a:t>вынимания) </a:t>
            </a:r>
            <a:r>
              <a:rPr lang="ru-RU" sz="1800" dirty="0" smtClean="0"/>
              <a:t>должно иметь </a:t>
            </a:r>
            <a:r>
              <a:rPr lang="ru-RU" sz="1800" dirty="0" smtClean="0"/>
              <a:t>(</a:t>
            </a:r>
            <a:r>
              <a:rPr lang="ru-RU" sz="1800" b="1" dirty="0" smtClean="0"/>
              <a:t>+</a:t>
            </a:r>
            <a:r>
              <a:rPr lang="ru-RU" sz="1800" dirty="0" smtClean="0"/>
              <a:t>) </a:t>
            </a:r>
            <a:r>
              <a:rPr lang="en-US" sz="1800" dirty="0" smtClean="0"/>
              <a:t>z</a:t>
            </a:r>
            <a:r>
              <a:rPr lang="ru-RU" sz="1800" dirty="0" smtClean="0"/>
              <a:t> компонент</a:t>
            </a:r>
            <a:r>
              <a:rPr lang="ru-RU" sz="1800" dirty="0" smtClean="0"/>
              <a:t>. </a:t>
            </a:r>
          </a:p>
          <a:p>
            <a:pPr>
              <a:buNone/>
            </a:pPr>
            <a:r>
              <a:rPr lang="ru-RU" sz="1800" dirty="0" smtClean="0"/>
              <a:t>Это </a:t>
            </a:r>
            <a:r>
              <a:rPr lang="ru-RU" sz="1800" dirty="0" smtClean="0"/>
              <a:t>–</a:t>
            </a:r>
            <a:r>
              <a:rPr lang="ru-RU" sz="1800" i="1" dirty="0" smtClean="0"/>
              <a:t>необходимое</a:t>
            </a:r>
            <a:r>
              <a:rPr lang="ru-RU" sz="1800" dirty="0" smtClean="0"/>
              <a:t> условие на направление вынимания…</a:t>
            </a:r>
          </a:p>
          <a:p>
            <a:pPr>
              <a:buNone/>
            </a:pPr>
            <a:r>
              <a:rPr lang="ru-RU" sz="1800" dirty="0" smtClean="0"/>
              <a:t>Нужны доп.ограничения, для уточнения правильности направления. </a:t>
            </a:r>
          </a:p>
          <a:p>
            <a:pPr>
              <a:buNone/>
            </a:pPr>
            <a:r>
              <a:rPr lang="ru-RU" sz="1800" dirty="0" smtClean="0"/>
              <a:t> </a:t>
            </a:r>
          </a:p>
          <a:p>
            <a:endParaRPr lang="ru-RU" sz="2000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 rot="5400000">
            <a:off x="2928926" y="278605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Прямая соединительная линия 7"/>
          <p:cNvCxnSpPr/>
          <p:nvPr/>
        </p:nvCxnSpPr>
        <p:spPr bwMode="auto">
          <a:xfrm rot="5400000">
            <a:off x="3000364" y="278605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Прямая соединительная линия 8"/>
          <p:cNvCxnSpPr/>
          <p:nvPr/>
        </p:nvCxnSpPr>
        <p:spPr bwMode="auto">
          <a:xfrm rot="5400000">
            <a:off x="6500826" y="278605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 rot="5400000">
            <a:off x="6572264" y="278605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EE7F-DB2D-4736-98E5-66AABF0A86A3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EFE7-6A6B-4200-A6A4-24AFA0D50859}" type="slidenum">
              <a:rPr lang="ru-RU"/>
              <a:pPr/>
              <a:t>5</a:t>
            </a:fld>
            <a:endParaRPr lang="ru-RU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6786578" cy="4608513"/>
          </a:xfrm>
        </p:spPr>
        <p:txBody>
          <a:bodyPr/>
          <a:lstStyle/>
          <a:p>
            <a:r>
              <a:rPr lang="en-US" sz="2000" b="1" i="1" dirty="0" smtClean="0"/>
              <a:t>f</a:t>
            </a:r>
            <a:r>
              <a:rPr lang="ru-RU" sz="2000" dirty="0" smtClean="0"/>
              <a:t> </a:t>
            </a:r>
            <a:r>
              <a:rPr lang="ru-RU" sz="2000" dirty="0"/>
              <a:t>– обычная грань </a:t>
            </a:r>
            <a:r>
              <a:rPr lang="ru-RU" sz="2000" dirty="0" smtClean="0"/>
              <a:t>Р</a:t>
            </a:r>
            <a:r>
              <a:rPr lang="en-US" sz="2000" dirty="0" smtClean="0"/>
              <a:t> </a:t>
            </a:r>
            <a:r>
              <a:rPr lang="ru-RU" sz="2000" dirty="0" smtClean="0"/>
              <a:t>должна </a:t>
            </a:r>
            <a:r>
              <a:rPr lang="ru-RU" sz="2000" dirty="0"/>
              <a:t>удаляться от или скользить вдоль своей </a:t>
            </a:r>
            <a:r>
              <a:rPr lang="ru-RU" sz="2000" dirty="0" smtClean="0"/>
              <a:t>соотв.грани </a:t>
            </a:r>
            <a:r>
              <a:rPr lang="en-US" sz="2000" b="1" i="1" dirty="0"/>
              <a:t>f’</a:t>
            </a:r>
            <a:r>
              <a:rPr lang="en-US" sz="2000" dirty="0"/>
              <a:t> </a:t>
            </a:r>
            <a:r>
              <a:rPr lang="ru-RU" sz="2000" dirty="0"/>
              <a:t>в форме</a:t>
            </a:r>
            <a:r>
              <a:rPr lang="ru-RU" sz="2000" dirty="0" smtClean="0"/>
              <a:t>.</a:t>
            </a:r>
          </a:p>
          <a:p>
            <a:pPr>
              <a:buNone/>
            </a:pPr>
            <a:r>
              <a:rPr lang="ru-RU" sz="2000" dirty="0" smtClean="0"/>
              <a:t> </a:t>
            </a:r>
            <a:endParaRPr lang="ru-RU" sz="2000" dirty="0"/>
          </a:p>
          <a:p>
            <a:r>
              <a:rPr lang="ru-RU" sz="2000" dirty="0" smtClean="0"/>
              <a:t>Угол </a:t>
            </a:r>
            <a:r>
              <a:rPr lang="ru-RU" sz="2000" dirty="0"/>
              <a:t>двух векторов в 3-мерном </a:t>
            </a:r>
            <a:r>
              <a:rPr lang="ru-RU" sz="2000" dirty="0" smtClean="0"/>
              <a:t>пространстве </a:t>
            </a:r>
            <a:r>
              <a:rPr lang="ru-RU" sz="1800" dirty="0" smtClean="0"/>
              <a:t>– </a:t>
            </a:r>
            <a:r>
              <a:rPr lang="ru-RU" sz="1800" dirty="0"/>
              <a:t>это меньший из двух </a:t>
            </a:r>
            <a:r>
              <a:rPr lang="ru-RU" sz="1800" dirty="0" smtClean="0"/>
              <a:t>углов на плоскости, построенной на них.</a:t>
            </a:r>
          </a:p>
          <a:p>
            <a:endParaRPr lang="en-US" sz="1800" dirty="0" smtClean="0"/>
          </a:p>
          <a:p>
            <a:r>
              <a:rPr lang="en-US" sz="1800" b="1" i="1" dirty="0" smtClean="0"/>
              <a:t>f’ </a:t>
            </a:r>
            <a:r>
              <a:rPr lang="en-US" sz="1800" i="1" dirty="0" smtClean="0"/>
              <a:t> </a:t>
            </a:r>
            <a:r>
              <a:rPr lang="ru-RU" sz="1800" dirty="0" smtClean="0"/>
              <a:t>блокирует любое перемещение в направлении с углом между </a:t>
            </a:r>
            <a:r>
              <a:rPr lang="en-US" sz="1800" b="1" i="1" dirty="0" smtClean="0"/>
              <a:t>d</a:t>
            </a:r>
            <a:r>
              <a:rPr lang="ru-RU" sz="1800" dirty="0" smtClean="0"/>
              <a:t>   и </a:t>
            </a:r>
            <a:r>
              <a:rPr lang="ru-RU" sz="1800" i="1" dirty="0" smtClean="0"/>
              <a:t>внешней нормалью</a:t>
            </a:r>
            <a:r>
              <a:rPr lang="ru-RU" sz="1800" dirty="0" smtClean="0"/>
              <a:t> </a:t>
            </a:r>
            <a:r>
              <a:rPr lang="en-US" sz="1800" b="1" i="1" dirty="0" smtClean="0"/>
              <a:t>n</a:t>
            </a:r>
            <a:r>
              <a:rPr lang="ru-RU" sz="1800" b="1" i="1" dirty="0" smtClean="0"/>
              <a:t>(</a:t>
            </a:r>
            <a:r>
              <a:rPr lang="en-US" sz="1800" b="1" i="1" dirty="0" smtClean="0"/>
              <a:t>f</a:t>
            </a:r>
            <a:r>
              <a:rPr lang="ru-RU" sz="1800" b="1" i="1" dirty="0" smtClean="0"/>
              <a:t>)</a:t>
            </a:r>
            <a:r>
              <a:rPr lang="ru-RU" sz="1800" dirty="0" smtClean="0"/>
              <a:t> </a:t>
            </a:r>
            <a:r>
              <a:rPr lang="en-US" sz="1600" b="1" dirty="0" smtClean="0"/>
              <a:t>&lt; </a:t>
            </a:r>
            <a:r>
              <a:rPr lang="ru-RU" sz="1800" dirty="0" smtClean="0"/>
              <a:t>90 град.</a:t>
            </a: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ru-RU" sz="2000" dirty="0" smtClean="0"/>
              <a:t> 	Необходимое условие </a:t>
            </a:r>
            <a:r>
              <a:rPr lang="ru-RU" sz="2000" dirty="0"/>
              <a:t>для </a:t>
            </a:r>
            <a:r>
              <a:rPr lang="en-US" sz="2000" dirty="0"/>
              <a:t>d </a:t>
            </a:r>
            <a:r>
              <a:rPr lang="ru-RU" sz="2000" dirty="0" smtClean="0"/>
              <a:t>      угол </a:t>
            </a:r>
            <a:r>
              <a:rPr lang="en-US" sz="2000" dirty="0" smtClean="0"/>
              <a:t>&gt;=</a:t>
            </a:r>
            <a:r>
              <a:rPr lang="ru-RU" sz="2000" dirty="0" smtClean="0"/>
              <a:t> </a:t>
            </a:r>
            <a:r>
              <a:rPr lang="ru-RU" sz="2000" dirty="0"/>
              <a:t>90 </a:t>
            </a:r>
            <a:r>
              <a:rPr lang="ru-RU" sz="2000" dirty="0" smtClean="0"/>
              <a:t>град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r>
              <a:rPr lang="ru-RU" sz="2000" dirty="0"/>
              <a:t>с внешней нормалью каждой обычной грани Р. </a:t>
            </a:r>
          </a:p>
        </p:txBody>
      </p:sp>
      <p:pic>
        <p:nvPicPr>
          <p:cNvPr id="5775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1500174"/>
            <a:ext cx="1979612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75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3714751"/>
            <a:ext cx="2071702" cy="22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трелка вправо 8"/>
          <p:cNvSpPr/>
          <p:nvPr/>
        </p:nvSpPr>
        <p:spPr bwMode="auto">
          <a:xfrm>
            <a:off x="3929058" y="4429132"/>
            <a:ext cx="214314" cy="2143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67F-244B-45BF-BDE5-88F4C025A89A}" type="slidenum">
              <a:rPr lang="ru-RU"/>
              <a:pPr/>
              <a:t>6</a:t>
            </a:fld>
            <a:endParaRPr lang="ru-RU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714620"/>
            <a:ext cx="3714776" cy="417512"/>
          </a:xfrm>
        </p:spPr>
        <p:txBody>
          <a:bodyPr/>
          <a:lstStyle/>
          <a:p>
            <a:r>
              <a:rPr lang="ru-RU" sz="1800" b="1" dirty="0"/>
              <a:t>Следствие из Леммы 1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3071810"/>
            <a:ext cx="8001056" cy="642942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ru-RU" sz="1800" dirty="0" smtClean="0"/>
              <a:t>если </a:t>
            </a:r>
            <a:r>
              <a:rPr lang="ru-RU" sz="1800" b="1" dirty="0"/>
              <a:t>Р</a:t>
            </a:r>
            <a:r>
              <a:rPr lang="ru-RU" sz="1800" dirty="0"/>
              <a:t> можно извлечь с помощью </a:t>
            </a:r>
            <a:r>
              <a:rPr lang="ru-RU" sz="1800" dirty="0" smtClean="0"/>
              <a:t>последовательности </a:t>
            </a:r>
            <a:r>
              <a:rPr lang="ru-RU" sz="1800" dirty="0"/>
              <a:t>небольших перемещений, то его можно извлечь одним перемещением. </a:t>
            </a:r>
            <a:endParaRPr lang="ru-RU" sz="18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1428736"/>
            <a:ext cx="6072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Необходимое и достаточное условие извлечения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71472" y="1857364"/>
            <a:ext cx="778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Лемма 1. </a:t>
            </a:r>
            <a:r>
              <a:rPr lang="ru-RU" dirty="0" smtClean="0"/>
              <a:t> </a:t>
            </a:r>
            <a:r>
              <a:rPr lang="ru-RU" i="1" dirty="0" smtClean="0">
                <a:solidFill>
                  <a:srgbClr val="00CC00"/>
                </a:solidFill>
              </a:rPr>
              <a:t>Многогранник Р можно вынуть из формы перемещением в направлении </a:t>
            </a:r>
            <a:r>
              <a:rPr lang="en-US" i="1" dirty="0" smtClean="0">
                <a:solidFill>
                  <a:srgbClr val="00CC00"/>
                </a:solidFill>
              </a:rPr>
              <a:t>d</a:t>
            </a:r>
            <a:r>
              <a:rPr lang="ru-RU" i="1" dirty="0" smtClean="0">
                <a:solidFill>
                  <a:srgbClr val="00CC00"/>
                </a:solidFill>
              </a:rPr>
              <a:t> тогда и только тогда, когда </a:t>
            </a:r>
            <a:r>
              <a:rPr lang="en-US" i="1" dirty="0" smtClean="0">
                <a:solidFill>
                  <a:srgbClr val="00CC00"/>
                </a:solidFill>
              </a:rPr>
              <a:t>d</a:t>
            </a:r>
            <a:r>
              <a:rPr lang="ru-RU" i="1" dirty="0" smtClean="0">
                <a:solidFill>
                  <a:srgbClr val="00CC00"/>
                </a:solidFill>
              </a:rPr>
              <a:t> образует угол не менее 90 градусов с внешней нормалью всех обычных граней Р.</a:t>
            </a:r>
            <a:r>
              <a:rPr lang="ru-RU" dirty="0" smtClean="0">
                <a:solidFill>
                  <a:srgbClr val="00CC00"/>
                </a:solidFill>
              </a:rPr>
              <a:t> </a:t>
            </a:r>
            <a:endParaRPr lang="ru-RU" dirty="0">
              <a:solidFill>
                <a:srgbClr val="00CC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57158" y="3714752"/>
            <a:ext cx="41973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Поиск направления извлечения</a:t>
            </a:r>
            <a:endParaRPr kumimoji="0" lang="ru-RU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57158" y="4143380"/>
            <a:ext cx="5572164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Все эти направления       точки на плоскости </a:t>
            </a:r>
            <a:r>
              <a:rPr lang="en-US" dirty="0" smtClean="0"/>
              <a:t>z</a:t>
            </a:r>
            <a:r>
              <a:rPr lang="ru-RU" dirty="0" smtClean="0"/>
              <a:t> = 1, где т.(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en-US" dirty="0" smtClean="0"/>
              <a:t>y</a:t>
            </a:r>
            <a:r>
              <a:rPr lang="ru-RU" dirty="0" smtClean="0"/>
              <a:t>, 1) представляет </a:t>
            </a:r>
            <a:r>
              <a:rPr lang="ru-RU" dirty="0" err="1" smtClean="0"/>
              <a:t>напр-е</a:t>
            </a:r>
            <a:r>
              <a:rPr lang="ru-RU" dirty="0" smtClean="0"/>
              <a:t> вектора 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en-US" dirty="0" smtClean="0"/>
              <a:t>y</a:t>
            </a:r>
            <a:r>
              <a:rPr lang="ru-RU" dirty="0" smtClean="0"/>
              <a:t>, 1).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 Т.о. каждая </a:t>
            </a:r>
            <a:r>
              <a:rPr lang="ru-RU" dirty="0" err="1" smtClean="0"/>
              <a:t>тчк</a:t>
            </a:r>
            <a:r>
              <a:rPr lang="ru-RU" dirty="0" smtClean="0"/>
              <a:t> пл. </a:t>
            </a:r>
            <a:r>
              <a:rPr lang="en-US" dirty="0" smtClean="0"/>
              <a:t>z</a:t>
            </a:r>
            <a:r>
              <a:rPr lang="ru-RU" dirty="0" smtClean="0"/>
              <a:t> = 1 представляет уникальное направление, и каждое направление с положительным значением </a:t>
            </a:r>
            <a:r>
              <a:rPr lang="en-US" dirty="0" smtClean="0"/>
              <a:t>z </a:t>
            </a:r>
            <a:r>
              <a:rPr lang="ru-RU" dirty="0" smtClean="0"/>
              <a:t>представляется уникальной точкой на этой плоскости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 bwMode="auto">
          <a:xfrm>
            <a:off x="2786050" y="4214818"/>
            <a:ext cx="214314" cy="2143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3643314"/>
            <a:ext cx="23812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1BEA-8203-4C87-B9F8-46D68D5DAA07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643702" y="6215082"/>
            <a:ext cx="2133600" cy="476250"/>
          </a:xfrm>
        </p:spPr>
        <p:txBody>
          <a:bodyPr/>
          <a:lstStyle/>
          <a:p>
            <a:fld id="{104CECE2-1E55-461C-8DA9-61211E3653AE}" type="slidenum">
              <a:rPr lang="ru-RU"/>
              <a:pPr/>
              <a:t>7</a:t>
            </a:fld>
            <a:endParaRPr lang="ru-RU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5892810" cy="4752975"/>
          </a:xfrm>
        </p:spPr>
        <p:txBody>
          <a:bodyPr/>
          <a:lstStyle/>
          <a:p>
            <a:r>
              <a:rPr lang="ru-RU" sz="2000" dirty="0" smtClean="0"/>
              <a:t>Из леммы 1 следуют </a:t>
            </a:r>
            <a:r>
              <a:rPr lang="ru-RU" sz="2000" b="1" i="1" dirty="0" err="1" smtClean="0"/>
              <a:t>нду</a:t>
            </a:r>
            <a:r>
              <a:rPr lang="ru-RU" sz="2000" dirty="0" smtClean="0"/>
              <a:t> на </a:t>
            </a:r>
            <a:r>
              <a:rPr lang="ru-RU" sz="2000" dirty="0"/>
              <a:t>извлечение в направлении </a:t>
            </a:r>
            <a:r>
              <a:rPr lang="en-US" sz="2000" b="1" i="1" dirty="0"/>
              <a:t>d</a:t>
            </a:r>
            <a:r>
              <a:rPr lang="ru-RU" sz="2000" dirty="0"/>
              <a:t>. </a:t>
            </a:r>
          </a:p>
          <a:p>
            <a:r>
              <a:rPr lang="ru-RU" sz="2000" dirty="0" smtClean="0"/>
              <a:t>Пусть </a:t>
            </a:r>
            <a:r>
              <a:rPr lang="en-US" sz="2000" b="1" i="1" dirty="0"/>
              <a:t>n</a:t>
            </a:r>
            <a:r>
              <a:rPr lang="ru-RU" sz="2000" i="1" dirty="0"/>
              <a:t> = (</a:t>
            </a:r>
            <a:r>
              <a:rPr lang="en-US" sz="2000" i="1" dirty="0" err="1"/>
              <a:t>nx</a:t>
            </a:r>
            <a:r>
              <a:rPr lang="ru-RU" sz="2000" i="1" dirty="0"/>
              <a:t>, </a:t>
            </a:r>
            <a:r>
              <a:rPr lang="en-US" sz="2000" i="1" dirty="0" err="1"/>
              <a:t>ny</a:t>
            </a:r>
            <a:r>
              <a:rPr lang="ru-RU" sz="2000" i="1" dirty="0"/>
              <a:t>, </a:t>
            </a:r>
            <a:r>
              <a:rPr lang="en-US" sz="2000" i="1" dirty="0" err="1"/>
              <a:t>nz</a:t>
            </a:r>
            <a:r>
              <a:rPr lang="ru-RU" sz="2000" i="1" dirty="0"/>
              <a:t>)</a:t>
            </a:r>
            <a:r>
              <a:rPr lang="ru-RU" sz="2000" dirty="0"/>
              <a:t> – </a:t>
            </a:r>
            <a:r>
              <a:rPr lang="ru-RU" sz="2000" dirty="0" smtClean="0"/>
              <a:t>внешняя </a:t>
            </a:r>
            <a:r>
              <a:rPr lang="ru-RU" sz="2000" dirty="0"/>
              <a:t>нормаль обычной </a:t>
            </a:r>
            <a:r>
              <a:rPr lang="ru-RU" sz="2000" dirty="0" smtClean="0"/>
              <a:t>грани; направление </a:t>
            </a:r>
            <a:r>
              <a:rPr lang="en-US" sz="2000" b="1" i="1" dirty="0"/>
              <a:t>d</a:t>
            </a:r>
            <a:r>
              <a:rPr lang="ru-RU" sz="2000" b="1" i="1" dirty="0"/>
              <a:t> </a:t>
            </a:r>
            <a:r>
              <a:rPr lang="ru-RU" sz="2000" i="1" dirty="0"/>
              <a:t>= (</a:t>
            </a:r>
            <a:r>
              <a:rPr lang="en-US" sz="2000" i="1" dirty="0" err="1"/>
              <a:t>dx</a:t>
            </a:r>
            <a:r>
              <a:rPr lang="ru-RU" sz="2000" i="1" dirty="0"/>
              <a:t>, </a:t>
            </a:r>
            <a:r>
              <a:rPr lang="en-US" sz="2000" i="1" dirty="0" err="1"/>
              <a:t>dy</a:t>
            </a:r>
            <a:r>
              <a:rPr lang="ru-RU" sz="2000" i="1" dirty="0"/>
              <a:t>, 1</a:t>
            </a:r>
            <a:r>
              <a:rPr lang="ru-RU" sz="2000" i="1" dirty="0" smtClean="0"/>
              <a:t>).</a:t>
            </a:r>
            <a:endParaRPr lang="en-US" sz="2000" i="1" dirty="0" smtClean="0"/>
          </a:p>
          <a:p>
            <a:pPr>
              <a:buNone/>
            </a:pPr>
            <a:r>
              <a:rPr lang="ru-RU" sz="2000" i="1" dirty="0" smtClean="0"/>
              <a:t>Формально</a:t>
            </a:r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    (</a:t>
            </a:r>
            <a:r>
              <a:rPr lang="en-US" sz="2000" b="1" i="1" dirty="0" err="1" smtClean="0"/>
              <a:t>n^d</a:t>
            </a:r>
            <a:r>
              <a:rPr lang="en-US" sz="2000" b="1" i="1" dirty="0" smtClean="0"/>
              <a:t> </a:t>
            </a:r>
            <a:r>
              <a:rPr lang="ru-RU" sz="2000" b="1" i="1" dirty="0" smtClean="0"/>
              <a:t>)</a:t>
            </a:r>
            <a:r>
              <a:rPr lang="en-US" sz="2000" b="1" i="1" dirty="0" smtClean="0"/>
              <a:t>&gt;= 90 </a:t>
            </a:r>
            <a:r>
              <a:rPr lang="ru-RU" sz="2000" b="1" i="1" dirty="0" smtClean="0"/>
              <a:t>град </a:t>
            </a:r>
            <a:r>
              <a:rPr lang="en-US" sz="2000" b="1" i="1" dirty="0" smtClean="0"/>
              <a:t>  </a:t>
            </a:r>
            <a:r>
              <a:rPr lang="ru-RU" sz="2000" dirty="0" err="1" smtClean="0"/>
              <a:t>тттк</a:t>
            </a:r>
            <a:r>
              <a:rPr lang="en-US" sz="2000" dirty="0" smtClean="0"/>
              <a:t>   </a:t>
            </a:r>
            <a:r>
              <a:rPr lang="ru-RU" sz="2000" b="1" i="1" dirty="0" smtClean="0"/>
              <a:t>(</a:t>
            </a:r>
            <a:r>
              <a:rPr lang="en-US" sz="2000" b="1" i="1" dirty="0" smtClean="0"/>
              <a:t>n*d</a:t>
            </a:r>
            <a:r>
              <a:rPr lang="ru-RU" sz="2000" b="1" i="1" dirty="0" smtClean="0"/>
              <a:t>)</a:t>
            </a:r>
            <a:r>
              <a:rPr lang="en-US" sz="2000" b="1" i="1" dirty="0" smtClean="0"/>
              <a:t>&lt;=0</a:t>
            </a:r>
            <a:endParaRPr lang="ru-RU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След. ограничение от обычной грани</a:t>
            </a:r>
            <a:endParaRPr lang="en-US" sz="2000" dirty="0"/>
          </a:p>
          <a:p>
            <a:pPr>
              <a:buFontTx/>
              <a:buNone/>
            </a:pPr>
            <a:r>
              <a:rPr lang="ru-RU" sz="2000" dirty="0"/>
              <a:t>	</a:t>
            </a:r>
          </a:p>
        </p:txBody>
      </p:sp>
      <p:pic>
        <p:nvPicPr>
          <p:cNvPr id="569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4048" y="1285860"/>
            <a:ext cx="3209952" cy="241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57158" y="4357694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неравенство описывает полуплоскость(</a:t>
            </a:r>
            <a:r>
              <a:rPr lang="ru-RU" dirty="0" err="1" smtClean="0"/>
              <a:t>п-п</a:t>
            </a:r>
            <a:r>
              <a:rPr lang="ru-RU" dirty="0" smtClean="0"/>
              <a:t>) на плоскости </a:t>
            </a:r>
            <a:r>
              <a:rPr lang="en-US" dirty="0" smtClean="0"/>
              <a:t>z</a:t>
            </a:r>
            <a:r>
              <a:rPr lang="ru-RU" dirty="0" smtClean="0"/>
              <a:t> = 1.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86314" y="3857628"/>
            <a:ext cx="3312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b="1" i="1" dirty="0" err="1" smtClean="0">
                <a:solidFill>
                  <a:srgbClr val="FF0000"/>
                </a:solidFill>
              </a:rPr>
              <a:t>nx</a:t>
            </a:r>
            <a:r>
              <a:rPr lang="en-US" sz="2000" b="1" i="1" dirty="0" smtClean="0">
                <a:solidFill>
                  <a:srgbClr val="FF0000"/>
                </a:solidFill>
              </a:rPr>
              <a:t> *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dx</a:t>
            </a:r>
            <a:r>
              <a:rPr lang="en-US" sz="2000" b="1" i="1" dirty="0" smtClean="0">
                <a:solidFill>
                  <a:srgbClr val="FF0000"/>
                </a:solidFill>
              </a:rPr>
              <a:t> +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ny</a:t>
            </a:r>
            <a:r>
              <a:rPr lang="en-US" sz="2000" b="1" i="1" dirty="0" smtClean="0">
                <a:solidFill>
                  <a:srgbClr val="FF0000"/>
                </a:solidFill>
              </a:rPr>
              <a:t> *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dy</a:t>
            </a:r>
            <a:r>
              <a:rPr lang="en-US" sz="2000" b="1" i="1" dirty="0" smtClean="0">
                <a:solidFill>
                  <a:srgbClr val="FF0000"/>
                </a:solidFill>
              </a:rPr>
              <a:t> +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nz</a:t>
            </a:r>
            <a:r>
              <a:rPr lang="en-US" sz="2000" b="1" i="1" dirty="0" smtClean="0">
                <a:solidFill>
                  <a:srgbClr val="FF0000"/>
                </a:solidFill>
              </a:rPr>
              <a:t> &lt;= </a:t>
            </a:r>
            <a:r>
              <a:rPr lang="en-US" sz="2000" i="1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4786322"/>
            <a:ext cx="9001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След., всякая обычная грань </a:t>
            </a:r>
            <a:r>
              <a:rPr lang="ru-RU" b="1" dirty="0" smtClean="0"/>
              <a:t>Р о</a:t>
            </a:r>
            <a:r>
              <a:rPr lang="ru-RU" dirty="0" smtClean="0"/>
              <a:t>пределяет «свою» </a:t>
            </a:r>
            <a:r>
              <a:rPr lang="ru-RU" dirty="0" err="1" smtClean="0"/>
              <a:t>п-п</a:t>
            </a:r>
            <a:r>
              <a:rPr lang="ru-RU" dirty="0" smtClean="0"/>
              <a:t> на пл. </a:t>
            </a:r>
            <a:r>
              <a:rPr lang="en-US" dirty="0" smtClean="0"/>
              <a:t>z</a:t>
            </a:r>
            <a:r>
              <a:rPr lang="ru-RU" dirty="0" smtClean="0"/>
              <a:t> = 1, и любая точка в обл.пересечения этих </a:t>
            </a:r>
            <a:r>
              <a:rPr lang="ru-RU" dirty="0" err="1" smtClean="0"/>
              <a:t>п-п</a:t>
            </a:r>
            <a:r>
              <a:rPr lang="ru-RU" dirty="0" smtClean="0"/>
              <a:t> соответствует </a:t>
            </a:r>
            <a:r>
              <a:rPr lang="en-US" b="1" i="1" dirty="0" smtClean="0"/>
              <a:t>d</a:t>
            </a:r>
            <a:r>
              <a:rPr lang="ru-RU" dirty="0" smtClean="0"/>
              <a:t>, в котором </a:t>
            </a:r>
            <a:r>
              <a:rPr lang="ru-RU" b="1" dirty="0" smtClean="0"/>
              <a:t>Р</a:t>
            </a:r>
            <a:r>
              <a:rPr lang="ru-RU" dirty="0" smtClean="0"/>
              <a:t> можно вытащить.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Обл.пересечения этих </a:t>
            </a:r>
            <a:r>
              <a:rPr lang="ru-RU" dirty="0" err="1" smtClean="0"/>
              <a:t>п-п</a:t>
            </a:r>
            <a:r>
              <a:rPr lang="ru-RU" dirty="0" smtClean="0"/>
              <a:t> может оказаться пустым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Р нельзя вытащить из данной формы.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E6B-5C66-490E-94C8-3B86A10893F4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B3D-6DAA-4BC4-B225-3F30D3BFDD51}" type="slidenum">
              <a:rPr lang="ru-RU"/>
              <a:pPr/>
              <a:t>8</a:t>
            </a:fld>
            <a:endParaRPr lang="ru-RU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144000" cy="4464050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Производственная проблема трансформирована в чисто геометрическую: </a:t>
            </a:r>
          </a:p>
          <a:p>
            <a:pPr lvl="1"/>
            <a:r>
              <a:rPr lang="ru-RU" sz="1800" dirty="0" smtClean="0"/>
              <a:t>имея </a:t>
            </a:r>
            <a:r>
              <a:rPr lang="ru-RU" sz="1800" dirty="0"/>
              <a:t>набор полуплоскостей, найти точку их общего пересечения или определить, что оно является пустым. </a:t>
            </a:r>
          </a:p>
          <a:p>
            <a:pPr>
              <a:buNone/>
            </a:pPr>
            <a:r>
              <a:rPr lang="ru-RU" sz="2000" dirty="0"/>
              <a:t>Если </a:t>
            </a:r>
            <a:r>
              <a:rPr lang="en-US" sz="2000" b="1" dirty="0" smtClean="0"/>
              <a:t>P</a:t>
            </a:r>
            <a:r>
              <a:rPr lang="en-US" sz="2000" dirty="0" smtClean="0"/>
              <a:t> </a:t>
            </a:r>
            <a:r>
              <a:rPr lang="ru-RU" sz="2000" dirty="0" smtClean="0"/>
              <a:t>имеет </a:t>
            </a:r>
            <a:r>
              <a:rPr lang="en-US" sz="2000" dirty="0" smtClean="0"/>
              <a:t>n </a:t>
            </a:r>
            <a:r>
              <a:rPr lang="ru-RU" sz="2000" dirty="0"/>
              <a:t>граней, </a:t>
            </a:r>
            <a:r>
              <a:rPr lang="ru-RU" sz="2000" dirty="0" smtClean="0"/>
              <a:t>то кол-во </a:t>
            </a:r>
            <a:r>
              <a:rPr lang="ru-RU" sz="2000" i="1" dirty="0" err="1" smtClean="0"/>
              <a:t>п</a:t>
            </a:r>
            <a:r>
              <a:rPr lang="en-US" sz="2000" i="1" dirty="0" smtClean="0"/>
              <a:t>-</a:t>
            </a:r>
            <a:r>
              <a:rPr lang="ru-RU" sz="2000" i="1" dirty="0" err="1" smtClean="0"/>
              <a:t>п</a:t>
            </a:r>
            <a:r>
              <a:rPr lang="ru-RU" sz="2000" dirty="0" smtClean="0"/>
              <a:t>  = </a:t>
            </a:r>
            <a:r>
              <a:rPr lang="en-US" sz="2000" b="1" i="1" dirty="0" smtClean="0"/>
              <a:t>n</a:t>
            </a:r>
            <a:r>
              <a:rPr lang="ru-RU" sz="2000" b="1" i="1" dirty="0" smtClean="0"/>
              <a:t> </a:t>
            </a:r>
            <a:r>
              <a:rPr lang="ru-RU" sz="2000" b="1" i="1" dirty="0"/>
              <a:t>– </a:t>
            </a:r>
            <a:r>
              <a:rPr lang="ru-RU" sz="2000" b="1" i="1" dirty="0" smtClean="0"/>
              <a:t>1</a:t>
            </a:r>
            <a:endParaRPr lang="ru-RU" sz="2000" b="1" i="1" dirty="0"/>
          </a:p>
          <a:p>
            <a:pPr>
              <a:buNone/>
            </a:pPr>
            <a:r>
              <a:rPr lang="ru-RU" sz="2000" dirty="0" smtClean="0"/>
              <a:t>Для проверки </a:t>
            </a:r>
            <a:r>
              <a:rPr lang="ru-RU" sz="2000" dirty="0" err="1" smtClean="0"/>
              <a:t>отливаемости</a:t>
            </a:r>
            <a:r>
              <a:rPr lang="ru-RU" sz="2000" dirty="0" smtClean="0"/>
              <a:t>  </a:t>
            </a:r>
            <a:r>
              <a:rPr lang="ru-RU" sz="2000" dirty="0"/>
              <a:t>Р, </a:t>
            </a:r>
            <a:r>
              <a:rPr lang="ru-RU" sz="2000" dirty="0" smtClean="0"/>
              <a:t>необходим</a:t>
            </a:r>
          </a:p>
          <a:p>
            <a:pPr>
              <a:buNone/>
            </a:pPr>
            <a:r>
              <a:rPr lang="ru-RU" sz="2000" dirty="0" smtClean="0"/>
              <a:t>перебор всех граней </a:t>
            </a:r>
            <a:r>
              <a:rPr lang="ru-RU" sz="2000" dirty="0"/>
              <a:t>в качестве верхней. </a:t>
            </a:r>
          </a:p>
        </p:txBody>
      </p:sp>
      <p:pic>
        <p:nvPicPr>
          <p:cNvPr id="565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2143116"/>
            <a:ext cx="3167063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6143636" y="3357562"/>
            <a:ext cx="1320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Результат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5720" y="3786190"/>
            <a:ext cx="8429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Теорема 2. </a:t>
            </a:r>
            <a:r>
              <a:rPr lang="ru-RU" i="1" dirty="0" smtClean="0"/>
              <a:t>Пусть Р – многогранник с </a:t>
            </a:r>
            <a:r>
              <a:rPr lang="en-US" i="1" dirty="0" smtClean="0"/>
              <a:t>n </a:t>
            </a:r>
            <a:r>
              <a:rPr lang="ru-RU" i="1" dirty="0" smtClean="0"/>
              <a:t>гранями. За предположительно </a:t>
            </a:r>
            <a:r>
              <a:rPr lang="en-US" i="1" dirty="0" smtClean="0"/>
              <a:t>O</a:t>
            </a:r>
            <a:r>
              <a:rPr lang="ru-RU" i="1" dirty="0" smtClean="0"/>
              <a:t>(</a:t>
            </a:r>
            <a:r>
              <a:rPr lang="en-US" i="1" dirty="0" smtClean="0"/>
              <a:t>n</a:t>
            </a:r>
            <a:r>
              <a:rPr lang="ru-RU" i="1" dirty="0" smtClean="0"/>
              <a:t> * </a:t>
            </a:r>
            <a:r>
              <a:rPr lang="en-US" i="1" dirty="0" smtClean="0"/>
              <a:t>n</a:t>
            </a:r>
            <a:r>
              <a:rPr lang="ru-RU" i="1" dirty="0" smtClean="0"/>
              <a:t>) время и используя </a:t>
            </a:r>
            <a:r>
              <a:rPr lang="en-US" i="1" dirty="0" smtClean="0"/>
              <a:t>O</a:t>
            </a:r>
            <a:r>
              <a:rPr lang="ru-RU" i="1" dirty="0" smtClean="0"/>
              <a:t>(</a:t>
            </a:r>
            <a:r>
              <a:rPr lang="en-US" i="1" dirty="0" smtClean="0"/>
              <a:t>n</a:t>
            </a:r>
            <a:r>
              <a:rPr lang="ru-RU" i="1" dirty="0" smtClean="0"/>
              <a:t>) памяти можно определить, является ли Р отливаемым. Более того, если Р является отливаемым, сама форма и правильное направление для изъятия Р из нее могут быть вычислены за то же самое время.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Т.о. нам осталось научиться вычислять пересечение полуплоскостей (или определять, что оно является пустым)...</a:t>
            </a:r>
          </a:p>
          <a:p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88C-6218-4716-A0BB-47F49EF8FC65}" type="datetime5">
              <a:rPr lang="en-US"/>
              <a:pPr/>
              <a:t>1-Apr-14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B3414-BF01-42DC-8F69-D44017D7D07B}" type="slidenum">
              <a:rPr lang="ru-RU"/>
              <a:pPr/>
              <a:t>9</a:t>
            </a:fld>
            <a:endParaRPr lang="ru-RU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57338"/>
            <a:ext cx="8229600" cy="417512"/>
          </a:xfrm>
        </p:spPr>
        <p:txBody>
          <a:bodyPr/>
          <a:lstStyle/>
          <a:p>
            <a:pPr marL="838200" indent="-838200"/>
            <a:r>
              <a:rPr lang="ru-RU" sz="2400" b="1">
                <a:solidFill>
                  <a:schemeClr val="tx1"/>
                </a:solidFill>
              </a:rPr>
              <a:t>Пересечение</a:t>
            </a:r>
            <a:r>
              <a:rPr lang="ru-RU" sz="2400" b="1">
                <a:solidFill>
                  <a:srgbClr val="FF0000"/>
                </a:solidFill>
              </a:rPr>
              <a:t> </a:t>
            </a:r>
            <a:r>
              <a:rPr lang="ru-RU" sz="2400" b="1">
                <a:solidFill>
                  <a:schemeClr val="tx1"/>
                </a:solidFill>
              </a:rPr>
              <a:t>полуплоскостей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2060575"/>
            <a:ext cx="8858312" cy="4065588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000" dirty="0" smtClean="0"/>
              <a:t>Это  часть классической задачи </a:t>
            </a:r>
            <a:r>
              <a:rPr lang="ru-RU" sz="2000" dirty="0" smtClean="0">
                <a:solidFill>
                  <a:srgbClr val="FF0000"/>
                </a:solidFill>
              </a:rPr>
              <a:t>ЛИНЕЙНОГО ПРОГРАММИРОВАНИЯ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000" dirty="0" smtClean="0"/>
              <a:t>Пусть </a:t>
            </a:r>
            <a:r>
              <a:rPr lang="en-US" sz="2000" dirty="0"/>
              <a:t>H</a:t>
            </a:r>
            <a:r>
              <a:rPr lang="ru-RU" sz="2000" dirty="0"/>
              <a:t> = {</a:t>
            </a:r>
            <a:r>
              <a:rPr lang="en-US" sz="2000" dirty="0"/>
              <a:t>h</a:t>
            </a:r>
            <a:r>
              <a:rPr lang="ru-RU" sz="2000" dirty="0"/>
              <a:t>1, </a:t>
            </a:r>
            <a:r>
              <a:rPr lang="en-US" sz="2000" dirty="0"/>
              <a:t>h</a:t>
            </a:r>
            <a:r>
              <a:rPr lang="ru-RU" sz="2000" dirty="0"/>
              <a:t>2, …, </a:t>
            </a:r>
            <a:r>
              <a:rPr lang="en-US" sz="2000" dirty="0" err="1"/>
              <a:t>hn</a:t>
            </a:r>
            <a:r>
              <a:rPr lang="ru-RU" sz="2000" dirty="0"/>
              <a:t>} – это набор </a:t>
            </a:r>
            <a:r>
              <a:rPr lang="ru-RU" sz="2000" dirty="0" smtClean="0"/>
              <a:t>линейных ограничений </a:t>
            </a:r>
            <a:r>
              <a:rPr lang="ru-RU" sz="2000" dirty="0"/>
              <a:t>с двумя </a:t>
            </a:r>
            <a:r>
              <a:rPr lang="ru-RU" sz="2000" dirty="0" smtClean="0"/>
              <a:t>переменными: </a:t>
            </a:r>
            <a:r>
              <a:rPr lang="en-US" sz="2000" dirty="0" err="1" smtClean="0"/>
              <a:t>ai</a:t>
            </a:r>
            <a:r>
              <a:rPr lang="en-US" sz="2000" dirty="0" smtClean="0"/>
              <a:t> </a:t>
            </a:r>
            <a:r>
              <a:rPr lang="en-US" sz="2000" dirty="0"/>
              <a:t>*x + bi * y &lt;= </a:t>
            </a:r>
            <a:r>
              <a:rPr lang="en-US" sz="2000" dirty="0" err="1"/>
              <a:t>ci</a:t>
            </a:r>
            <a:r>
              <a:rPr lang="ru-RU" sz="2000" dirty="0"/>
              <a:t>, где </a:t>
            </a:r>
            <a:r>
              <a:rPr lang="en-US" sz="2000" dirty="0" err="1"/>
              <a:t>ai</a:t>
            </a:r>
            <a:r>
              <a:rPr lang="ru-RU" sz="2000" dirty="0"/>
              <a:t>, </a:t>
            </a:r>
            <a:r>
              <a:rPr lang="en-US" sz="2000" dirty="0"/>
              <a:t>bi</a:t>
            </a:r>
            <a:r>
              <a:rPr lang="ru-RU" sz="2000" dirty="0"/>
              <a:t>, и </a:t>
            </a:r>
            <a:r>
              <a:rPr lang="en-US" sz="2000" dirty="0" err="1"/>
              <a:t>ci</a:t>
            </a:r>
            <a:r>
              <a:rPr lang="en-US" sz="2000" dirty="0"/>
              <a:t> </a:t>
            </a:r>
            <a:r>
              <a:rPr lang="ru-RU" sz="2000" dirty="0"/>
              <a:t>– </a:t>
            </a:r>
            <a:r>
              <a:rPr lang="en-US" sz="2000" dirty="0" smtClean="0"/>
              <a:t>const</a:t>
            </a:r>
            <a:r>
              <a:rPr lang="ru-RU" sz="2000" dirty="0" smtClean="0"/>
              <a:t>, </a:t>
            </a:r>
            <a:r>
              <a:rPr lang="en-US" sz="2000" dirty="0" smtClean="0"/>
              <a:t>(</a:t>
            </a:r>
            <a:r>
              <a:rPr lang="en-US" sz="2000" dirty="0" err="1" smtClean="0"/>
              <a:t>ai</a:t>
            </a:r>
            <a:r>
              <a:rPr lang="en-US" sz="2000" dirty="0" smtClean="0"/>
              <a:t> </a:t>
            </a:r>
            <a:r>
              <a:rPr lang="ru-RU" sz="2000" dirty="0"/>
              <a:t>или </a:t>
            </a:r>
            <a:r>
              <a:rPr lang="en-US" sz="2000" dirty="0"/>
              <a:t>bi </a:t>
            </a:r>
            <a:r>
              <a:rPr lang="en-US" sz="2000" dirty="0" smtClean="0"/>
              <a:t>!=0)</a:t>
            </a:r>
            <a:r>
              <a:rPr lang="ru-RU" sz="2000" dirty="0" smtClean="0"/>
              <a:t>. </a:t>
            </a:r>
            <a:endParaRPr lang="ru-RU" sz="2000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000" dirty="0" err="1" smtClean="0"/>
              <a:t>Геометр.интерпретация</a:t>
            </a:r>
            <a:r>
              <a:rPr lang="ru-RU" sz="2000" dirty="0" smtClean="0"/>
              <a:t> такого ограничения - полуплоскость </a:t>
            </a:r>
            <a:r>
              <a:rPr lang="ru-RU" sz="2000" dirty="0"/>
              <a:t>в </a:t>
            </a:r>
            <a:r>
              <a:rPr lang="en-US" sz="2000" dirty="0"/>
              <a:t>R</a:t>
            </a:r>
            <a:r>
              <a:rPr lang="ru-RU" sz="2000" dirty="0"/>
              <a:t>2, </a:t>
            </a:r>
            <a:r>
              <a:rPr lang="ru-RU" sz="2000" dirty="0" smtClean="0"/>
              <a:t>ограниченная линией </a:t>
            </a:r>
            <a:r>
              <a:rPr lang="en-US" sz="2000" dirty="0" err="1"/>
              <a:t>ai</a:t>
            </a:r>
            <a:r>
              <a:rPr lang="ru-RU" sz="2000" dirty="0"/>
              <a:t> * </a:t>
            </a:r>
            <a:r>
              <a:rPr lang="en-US" sz="2000" dirty="0"/>
              <a:t>x</a:t>
            </a:r>
            <a:r>
              <a:rPr lang="ru-RU" sz="2000" dirty="0"/>
              <a:t> + </a:t>
            </a:r>
            <a:r>
              <a:rPr lang="en-US" sz="2000" dirty="0"/>
              <a:t>bi</a:t>
            </a:r>
            <a:r>
              <a:rPr lang="ru-RU" sz="2000" dirty="0"/>
              <a:t> * </a:t>
            </a:r>
            <a:r>
              <a:rPr lang="en-US" sz="2000" dirty="0"/>
              <a:t>y</a:t>
            </a:r>
            <a:r>
              <a:rPr lang="ru-RU" sz="2000" dirty="0"/>
              <a:t> = </a:t>
            </a:r>
            <a:r>
              <a:rPr lang="en-US" sz="2000" dirty="0" err="1"/>
              <a:t>ci</a:t>
            </a:r>
            <a:r>
              <a:rPr lang="ru-RU" sz="2000" dirty="0"/>
              <a:t>.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000" dirty="0" smtClean="0"/>
              <a:t>Задача: Найти </a:t>
            </a:r>
            <a:r>
              <a:rPr lang="ru-RU" sz="2000" dirty="0" err="1" smtClean="0"/>
              <a:t>мн-во</a:t>
            </a:r>
            <a:r>
              <a:rPr lang="ru-RU" sz="2000" dirty="0" smtClean="0"/>
              <a:t> </a:t>
            </a:r>
            <a:r>
              <a:rPr lang="ru-RU" sz="2000" dirty="0"/>
              <a:t>точек (</a:t>
            </a:r>
            <a:r>
              <a:rPr lang="en-US" sz="2000" dirty="0"/>
              <a:t>x</a:t>
            </a:r>
            <a:r>
              <a:rPr lang="ru-RU" sz="2000" dirty="0"/>
              <a:t>, </a:t>
            </a:r>
            <a:r>
              <a:rPr lang="en-US" sz="2000" dirty="0"/>
              <a:t>y</a:t>
            </a:r>
            <a:r>
              <a:rPr lang="ru-RU" sz="2000" dirty="0"/>
              <a:t>) из </a:t>
            </a:r>
            <a:r>
              <a:rPr lang="en-US" sz="2000" dirty="0"/>
              <a:t>R</a:t>
            </a:r>
            <a:r>
              <a:rPr lang="ru-RU" sz="2000" dirty="0"/>
              <a:t>2, которые удовлетворяют всем </a:t>
            </a:r>
            <a:r>
              <a:rPr lang="en-US" sz="2000" dirty="0"/>
              <a:t>n </a:t>
            </a:r>
            <a:r>
              <a:rPr lang="ru-RU" sz="2000" dirty="0" smtClean="0"/>
              <a:t>ограничениям сразу ( точки</a:t>
            </a:r>
            <a:r>
              <a:rPr lang="ru-RU" sz="2000" dirty="0"/>
              <a:t>, лежащие в </a:t>
            </a:r>
            <a:r>
              <a:rPr lang="ru-RU" sz="2000" dirty="0" smtClean="0"/>
              <a:t>обл.пересечения </a:t>
            </a:r>
            <a:r>
              <a:rPr lang="ru-RU" sz="2000" dirty="0"/>
              <a:t>всех </a:t>
            </a:r>
            <a:r>
              <a:rPr lang="ru-RU" sz="2000" dirty="0" err="1" smtClean="0"/>
              <a:t>п-п</a:t>
            </a:r>
            <a:r>
              <a:rPr lang="ru-RU" sz="2000" dirty="0" smtClean="0"/>
              <a:t> </a:t>
            </a:r>
            <a:r>
              <a:rPr lang="ru-RU" sz="2000" dirty="0"/>
              <a:t>из </a:t>
            </a:r>
            <a:r>
              <a:rPr lang="ru-RU" sz="2000" dirty="0" smtClean="0"/>
              <a:t>Н)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000" dirty="0" smtClean="0"/>
              <a:t>Заметим!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000" dirty="0" smtClean="0"/>
              <a:t>пересечение </a:t>
            </a:r>
            <a:r>
              <a:rPr lang="en-US" sz="2000" dirty="0" smtClean="0"/>
              <a:t>n </a:t>
            </a:r>
            <a:r>
              <a:rPr lang="ru-RU" sz="2000" dirty="0" smtClean="0"/>
              <a:t>полуплоскостей является </a:t>
            </a:r>
            <a:r>
              <a:rPr lang="ru-RU" sz="2000" i="1" dirty="0" smtClean="0"/>
              <a:t>выпуклым полигональным регионом</a:t>
            </a:r>
            <a:r>
              <a:rPr lang="ru-RU" sz="2000" dirty="0" smtClean="0"/>
              <a:t>, ограниченным не более чем </a:t>
            </a:r>
            <a:r>
              <a:rPr lang="en-US" sz="2000" dirty="0" smtClean="0"/>
              <a:t>n </a:t>
            </a:r>
            <a:r>
              <a:rPr lang="ru-RU" sz="2000" dirty="0" smtClean="0"/>
              <a:t>ребрами.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000" dirty="0" smtClean="0"/>
              <a:t>(</a:t>
            </a:r>
            <a:r>
              <a:rPr lang="ru-RU" sz="2000" dirty="0" err="1" smtClean="0"/>
              <a:t>п-п</a:t>
            </a:r>
            <a:r>
              <a:rPr lang="ru-RU" sz="2000" dirty="0" smtClean="0"/>
              <a:t> </a:t>
            </a:r>
            <a:r>
              <a:rPr lang="ru-RU" sz="2000" dirty="0" err="1" smtClean="0"/>
              <a:t>явл.выпуклой</a:t>
            </a:r>
            <a:r>
              <a:rPr lang="ru-RU" sz="2000" dirty="0" smtClean="0"/>
              <a:t>, пересечение выпуклых множеств </a:t>
            </a:r>
            <a:r>
              <a:rPr lang="ru-RU" sz="2000" dirty="0" err="1" smtClean="0"/>
              <a:t>явл.выпуклым</a:t>
            </a:r>
            <a:r>
              <a:rPr lang="ru-RU" sz="2000" dirty="0" smtClean="0"/>
              <a:t> </a:t>
            </a:r>
            <a:r>
              <a:rPr lang="ru-RU" sz="2000" dirty="0" err="1" smtClean="0"/>
              <a:t>мн-вом</a:t>
            </a:r>
            <a:r>
              <a:rPr lang="ru-RU" sz="2000" dirty="0" smtClean="0"/>
              <a:t>, так что пересечение </a:t>
            </a:r>
            <a:r>
              <a:rPr lang="ru-RU" sz="2000" dirty="0" err="1" smtClean="0"/>
              <a:t>мн-ва</a:t>
            </a:r>
            <a:r>
              <a:rPr lang="ru-RU" sz="2000" dirty="0" smtClean="0"/>
              <a:t> </a:t>
            </a:r>
            <a:r>
              <a:rPr lang="ru-RU" sz="2000" dirty="0" err="1" smtClean="0"/>
              <a:t>п-п</a:t>
            </a:r>
            <a:r>
              <a:rPr lang="ru-RU" sz="2000" dirty="0" smtClean="0"/>
              <a:t> </a:t>
            </a:r>
            <a:r>
              <a:rPr lang="ru-RU" sz="2000" dirty="0" err="1" smtClean="0"/>
              <a:t>явл</a:t>
            </a:r>
            <a:r>
              <a:rPr lang="ru-RU" sz="2000" dirty="0" smtClean="0"/>
              <a:t>. выпуклым регионом на </a:t>
            </a:r>
            <a:r>
              <a:rPr lang="ru-RU" sz="2000" dirty="0" err="1" smtClean="0"/>
              <a:t>пл-ти</a:t>
            </a:r>
            <a:r>
              <a:rPr lang="ru-RU" sz="2000" dirty="0" smtClean="0"/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000" dirty="0" smtClean="0"/>
              <a:t>граница региона состоит из ребер, лежащих на граничных линиях)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58467</TotalTime>
  <Words>1836</Words>
  <Application>Microsoft Office PowerPoint</Application>
  <PresentationFormat>Экран (4:3)</PresentationFormat>
  <Paragraphs>321</Paragraphs>
  <Slides>26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Default Design</vt:lpstr>
      <vt:lpstr> </vt:lpstr>
      <vt:lpstr>Формовочное литье</vt:lpstr>
      <vt:lpstr>Геометрия литья</vt:lpstr>
      <vt:lpstr>Слайд 4</vt:lpstr>
      <vt:lpstr>Слайд 5</vt:lpstr>
      <vt:lpstr>Следствие из Леммы 1</vt:lpstr>
      <vt:lpstr>Слайд 7</vt:lpstr>
      <vt:lpstr>Слайд 8</vt:lpstr>
      <vt:lpstr>Пересечение полуплоскостей</vt:lpstr>
      <vt:lpstr>Примеры пересечения полуплоскостей</vt:lpstr>
      <vt:lpstr>Общий алгоритм </vt:lpstr>
      <vt:lpstr>Слайд 12</vt:lpstr>
      <vt:lpstr>Слайд 13</vt:lpstr>
      <vt:lpstr>Пересечение выпуклых полигональных регионов</vt:lpstr>
      <vt:lpstr>Алгоритм выметания плоскости сверху вниз</vt:lpstr>
      <vt:lpstr>Слайд 16</vt:lpstr>
      <vt:lpstr>Слайд 17</vt:lpstr>
      <vt:lpstr>Слайд 18</vt:lpstr>
      <vt:lpstr>Слайд 19</vt:lpstr>
      <vt:lpstr>Две возможности, когда е пересекает right_edge_C2</vt:lpstr>
      <vt:lpstr>Действия процедуры обработки ребра е</vt:lpstr>
      <vt:lpstr>Слайд 22</vt:lpstr>
      <vt:lpstr>Слайд 23</vt:lpstr>
      <vt:lpstr>Слайд 24</vt:lpstr>
      <vt:lpstr>Слайд 25</vt:lpstr>
      <vt:lpstr>Литература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Реорганизация факультета бизнес-информатики</dc:title>
  <dc:creator>Administrator</dc:creator>
  <cp:lastModifiedBy>Лилия</cp:lastModifiedBy>
  <cp:revision>1402</cp:revision>
  <dcterms:created xsi:type="dcterms:W3CDTF">2007-07-18T06:51:45Z</dcterms:created>
  <dcterms:modified xsi:type="dcterms:W3CDTF">2014-04-01T18:23:09Z</dcterms:modified>
</cp:coreProperties>
</file>