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0" r:id="rId6"/>
    <p:sldId id="265" r:id="rId7"/>
    <p:sldId id="266" r:id="rId8"/>
    <p:sldId id="267" r:id="rId9"/>
    <p:sldId id="268" r:id="rId10"/>
    <p:sldId id="259" r:id="rId11"/>
    <p:sldId id="269" r:id="rId12"/>
    <p:sldId id="277" r:id="rId13"/>
    <p:sldId id="270" r:id="rId14"/>
    <p:sldId id="271" r:id="rId15"/>
    <p:sldId id="278" r:id="rId16"/>
    <p:sldId id="272" r:id="rId17"/>
    <p:sldId id="273" r:id="rId18"/>
    <p:sldId id="274" r:id="rId19"/>
    <p:sldId id="263" r:id="rId20"/>
    <p:sldId id="275" r:id="rId21"/>
    <p:sldId id="276" r:id="rId22"/>
    <p:sldId id="264" r:id="rId23"/>
  </p:sldIdLst>
  <p:sldSz cx="12192000" cy="6858000"/>
  <p:notesSz cx="6858000" cy="9144000"/>
  <p:embeddedFontLst>
    <p:embeddedFont>
      <p:font typeface="Koverwatch" pitchFamily="18" charset="-127"/>
      <p:regular r:id="rId24"/>
    </p:embeddedFont>
    <p:embeddedFont>
      <p:font typeface="조선일보명조" pitchFamily="18" charset="-127"/>
      <p:regular r:id="rId25"/>
    </p:embeddedFont>
    <p:embeddedFont>
      <p:font typeface="함초롬바탕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A8AF976D-79E7-43AB-8BB4-83BD8885FA5D}">
          <p14:sldIdLst>
            <p14:sldId id="256"/>
            <p14:sldId id="262"/>
            <p14:sldId id="258"/>
            <p14:sldId id="261"/>
            <p14:sldId id="260"/>
            <p14:sldId id="265"/>
            <p14:sldId id="266"/>
            <p14:sldId id="267"/>
            <p14:sldId id="268"/>
            <p14:sldId id="259"/>
            <p14:sldId id="269"/>
            <p14:sldId id="270"/>
            <p14:sldId id="271"/>
            <p14:sldId id="272"/>
            <p14:sldId id="273"/>
            <p14:sldId id="274"/>
            <p14:sldId id="263"/>
            <p14:sldId id="275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E72F66-57C9-414C-840F-CDB5330C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5A9EE8C-0707-4067-90A7-838CC76C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3EE0C1-F4DC-4107-87C4-BB87F46F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B2976-768F-4F3B-8925-955D1835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EA528-E097-4A3E-A1CE-12952728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DA217D-39A7-4C18-A0BA-87DDD421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CC372CA-7219-4FB8-BDE9-45FDB488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BCDB7D-21B4-4C05-B234-3BBFA7D8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011239-8DF5-4323-AAE7-01606C21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EF5BBC-64FD-4081-91F2-1757D0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557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8DE246B-EE1F-419E-AFF9-4C39D52A5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A3B804-6215-4FF6-B90E-A08A4BF0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BB4515-7439-4D22-AE86-3274D6A3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160388-3FCF-472B-8DF1-06396B64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003487-15EC-4C2C-89E5-FBA93B46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64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1B3C1B-46A9-4752-92A5-93787F3F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9C784A-FAD4-4DD9-8C90-F37CB9CF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8B3D9A-96BB-4E46-A9DD-20D7A15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679EE2-55E7-4E2A-8EAB-9367A1F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6F9547-0C40-4AF7-A415-5D6FF23B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21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77783A-2521-43B8-860A-4139FA8A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C7F459-542E-41CD-804D-668E473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9835E1-1A66-4223-AAAF-FAA5D2AA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D9CCE1-A5F7-47EB-8AAF-4AC032AE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F6A4D6-5448-4B1E-BAF0-6AC36B05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23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046951-2321-4CFA-B9BF-4D07A996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021862-7A1D-4AA1-976F-F47F635BD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7C09F9F-09FD-4161-868B-0289991A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8D1FF8F-AD62-457A-B3B8-064284E3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79FF231-323B-4198-A2A6-83833DD1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ABAB9D-0BC5-4F6F-81F7-2F924B24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59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C5349E-F19C-4A14-BEAA-4D45BCB5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F2ADF1F-27B4-49E3-9ABF-2BE3FC03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9454B06-0EA2-4B4D-88F4-4C4CFF9B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A21D5AE-2D24-40E8-94F1-965DC777C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336801-4D13-477D-AB6D-7C0C37F3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70FD7CA-A8AA-44CC-9631-F1E2CBE8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F0FF07-56AC-4848-9744-53B438CA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452338-002B-4790-BB60-D7F35B1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1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F5C1EA-CF68-4A4D-9BB2-33933DD3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AD64DD8-2FBD-4090-A511-60405C9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0264DD3-3F1D-4442-8ADC-42B152A7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25C25-15A5-44CE-8B05-590D01D0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078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236CD7F-7484-4533-8DBF-E087FBF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FB1F81E-2BB1-43F8-9AE3-DFD6A70D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BA46363-88E2-459B-8E04-05E81A7C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90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B39966-6B96-47E5-A6BE-5D3B18A0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CF85DA-81BA-486D-914E-3990D562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FA8D07-6108-47B9-8F2A-F49BDA61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7F5388-F212-4770-8E6C-C08930E7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15E017E-8179-4F7A-AF97-AB7E651C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5D0C5B3-C998-4638-A729-4FD8DCE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05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A5B7C-B052-4C47-A910-555C9A04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61EC45B-81CB-4051-B81E-451D8E0C6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0BD6D37-2E9B-4A2F-AD2E-2E68EEC9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3BE32E-9325-459E-992D-9309E9F8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E6A7BF-F6D9-4101-9098-6B61511C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2FC0E4-C844-4E75-A573-E09A1C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82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78EDBB5-0E24-4E8F-A1CF-03BF9E99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928B96-C85D-4273-B065-3337B4BF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AE6D4B-D1E8-4B35-A7E9-8CEE16E8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FBC2-7209-4DFC-9D6A-6A875FBFC4B5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10292D-79A7-447F-A9D5-D0D65531D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3AA2AA-9019-48ED-A4AD-5E7F32AB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F02B-5CE6-4017-9F8B-26956F502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342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CBF37-648E-47AB-8FA8-801363B2787C}"/>
              </a:ext>
            </a:extLst>
          </p:cNvPr>
          <p:cNvSpPr txBox="1"/>
          <p:nvPr/>
        </p:nvSpPr>
        <p:spPr>
          <a:xfrm>
            <a:off x="1887523" y="2805752"/>
            <a:ext cx="84169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나의 짝은 어디에</a:t>
            </a:r>
            <a:r>
              <a:rPr lang="en-US" altLang="ko-KR" sz="75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</a:p>
          <a:p>
            <a:pPr algn="ctr"/>
            <a:r>
              <a:rPr lang="en-US" altLang="ko-KR" sz="3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- </a:t>
            </a:r>
            <a:r>
              <a:rPr lang="ko-KR" altLang="en-US" sz="3000" dirty="0" err="1" smtClean="0">
                <a:latin typeface="Koverwatch" panose="02020603020101020101" pitchFamily="18" charset="-127"/>
                <a:ea typeface="Koverwatch" panose="02020603020101020101" pitchFamily="18" charset="-127"/>
              </a:rPr>
              <a:t>애프터</a:t>
            </a:r>
            <a:r>
              <a:rPr lang="ko-KR" altLang="en-US" sz="3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 확률을 높이는 지표에 대한 분석 </a:t>
            </a:r>
            <a:r>
              <a:rPr lang="en-US" altLang="ko-KR" sz="30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endParaRPr lang="ko-KR" altLang="en-US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5B027A-01BB-4056-B999-92FD3687ECF8}"/>
              </a:ext>
            </a:extLst>
          </p:cNvPr>
          <p:cNvSpPr txBox="1"/>
          <p:nvPr/>
        </p:nvSpPr>
        <p:spPr>
          <a:xfrm>
            <a:off x="10304477" y="5511567"/>
            <a:ext cx="1054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신준녕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이혁진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1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2DD78C-675D-4E6B-9DBC-05B7AD0BD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72" y="1869482"/>
            <a:ext cx="5005918" cy="308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6" y="1392428"/>
            <a:ext cx="26065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나이에 따른 비교</a:t>
            </a:r>
            <a:endParaRPr lang="ko-KR" altLang="en-US" sz="2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657569" y="5126293"/>
            <a:ext cx="31126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55174E-ADF7-490B-932A-EF5B9A012E6E}"/>
              </a:ext>
            </a:extLst>
          </p:cNvPr>
          <p:cNvSpPr txBox="1"/>
          <p:nvPr/>
        </p:nvSpPr>
        <p:spPr>
          <a:xfrm>
            <a:off x="6558113" y="5127859"/>
            <a:ext cx="3787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00E84E-5A88-46F3-9E55-9490EE5D34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2690" y="1869482"/>
            <a:ext cx="5470084" cy="308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2102393" y="5687289"/>
            <a:ext cx="793492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나이차가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살 이하인 경우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큰 영향을 주지 않음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나이차가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살 이상부터는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신청 받을 확률이 낮아짐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6" y="1392428"/>
            <a:ext cx="2531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수입에 따른 비교</a:t>
            </a:r>
            <a:endParaRPr lang="ko-KR" altLang="en-US" sz="2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643488" y="5248174"/>
            <a:ext cx="1296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</a:t>
            </a:r>
            <a:endParaRPr lang="en-US" altLang="ko-KR" sz="1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받은 그룹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4C984D-A0A5-44A2-AC78-22F65181A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166" y="2303374"/>
            <a:ext cx="5220076" cy="2946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1866096-F373-4BE3-A860-7C8A1881F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8760" y="2303374"/>
            <a:ext cx="4505381" cy="294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3E43E8-FAD9-4A2A-9C3F-21F0C8BE8EA3}"/>
              </a:ext>
            </a:extLst>
          </p:cNvPr>
          <p:cNvSpPr txBox="1"/>
          <p:nvPr/>
        </p:nvSpPr>
        <p:spPr>
          <a:xfrm>
            <a:off x="6368760" y="1392428"/>
            <a:ext cx="28592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SAT 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점수에 따른 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76EDFC-26EC-486A-AC9C-EAA35C4414D8}"/>
              </a:ext>
            </a:extLst>
          </p:cNvPr>
          <p:cNvSpPr txBox="1"/>
          <p:nvPr/>
        </p:nvSpPr>
        <p:spPr>
          <a:xfrm>
            <a:off x="3777089" y="5252544"/>
            <a:ext cx="1405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EF58F1A-5290-4257-8EBC-AC612E1D8CCC}"/>
              </a:ext>
            </a:extLst>
          </p:cNvPr>
          <p:cNvSpPr txBox="1"/>
          <p:nvPr/>
        </p:nvSpPr>
        <p:spPr>
          <a:xfrm>
            <a:off x="7050835" y="5243804"/>
            <a:ext cx="1296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</a:t>
            </a:r>
            <a:endParaRPr lang="en-US" altLang="ko-KR" sz="1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받은 그룹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424073-DC05-4D4F-A1C0-1D3EFE83939B}"/>
              </a:ext>
            </a:extLst>
          </p:cNvPr>
          <p:cNvSpPr txBox="1"/>
          <p:nvPr/>
        </p:nvSpPr>
        <p:spPr>
          <a:xfrm>
            <a:off x="8908242" y="5252544"/>
            <a:ext cx="1405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C21D77-A041-4B2C-80B9-C53EFB2AB57B}"/>
              </a:ext>
            </a:extLst>
          </p:cNvPr>
          <p:cNvSpPr txBox="1"/>
          <p:nvPr/>
        </p:nvSpPr>
        <p:spPr>
          <a:xfrm>
            <a:off x="9227976" y="2452579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85.087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6B1DFE5-5B46-4BAC-B960-33C3025A1EB9}"/>
              </a:ext>
            </a:extLst>
          </p:cNvPr>
          <p:cNvSpPr txBox="1"/>
          <p:nvPr/>
        </p:nvSpPr>
        <p:spPr>
          <a:xfrm>
            <a:off x="7307612" y="2789537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72.213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2C53B4-8BA7-4CD4-B57B-F4D01A090831}"/>
              </a:ext>
            </a:extLst>
          </p:cNvPr>
          <p:cNvSpPr txBox="1"/>
          <p:nvPr/>
        </p:nvSpPr>
        <p:spPr>
          <a:xfrm>
            <a:off x="3879297" y="2439977"/>
            <a:ext cx="1304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10042.338 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7CE695-2F3D-489C-A54A-1FDBE444A9DF}"/>
              </a:ext>
            </a:extLst>
          </p:cNvPr>
          <p:cNvSpPr txBox="1"/>
          <p:nvPr/>
        </p:nvSpPr>
        <p:spPr>
          <a:xfrm>
            <a:off x="1736881" y="2483357"/>
            <a:ext cx="12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9879.446 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333675" y="6022032"/>
            <a:ext cx="6035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남녀 간 수입의 차는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큰 영향을 주지 않음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6184307" y="6030795"/>
            <a:ext cx="58857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SAT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점수 차가 적을수록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높아짐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6" y="1392428"/>
            <a:ext cx="2531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수입에 따른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2612479" y="4115402"/>
            <a:ext cx="1296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</a:t>
            </a:r>
            <a:endParaRPr lang="en-US" altLang="ko-KR" sz="1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받은 그룹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424073-DC05-4D4F-A1C0-1D3EFE83939B}"/>
              </a:ext>
            </a:extLst>
          </p:cNvPr>
          <p:cNvSpPr txBox="1"/>
          <p:nvPr/>
        </p:nvSpPr>
        <p:spPr>
          <a:xfrm>
            <a:off x="8335040" y="4078828"/>
            <a:ext cx="1405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559559" y="6058088"/>
            <a:ext cx="114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매칭된 그룹의 파트너 대비 </a:t>
            </a: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평균 남자의 수입이 </a:t>
            </a:r>
            <a:r>
              <a:rPr lang="ko-KR" altLang="en-US" sz="20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</a:t>
            </a: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되지 않은 그룹보다 더 높음</a:t>
            </a:r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매칭된 그룹의 수입 차는 </a:t>
            </a:r>
            <a:r>
              <a:rPr lang="ko-KR" altLang="en-US" sz="20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</a:t>
            </a: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되지 않은 그룹보다  고르게 분포함</a:t>
            </a:r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21" name="그림 20" descr="income_diff_m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987" y="2029598"/>
            <a:ext cx="5096855" cy="1941892"/>
          </a:xfrm>
          <a:prstGeom prst="rect">
            <a:avLst/>
          </a:prstGeom>
        </p:spPr>
      </p:pic>
      <p:pic>
        <p:nvPicPr>
          <p:cNvPr id="22" name="그림 21" descr="income_diff_n_ma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3379" y="1965959"/>
            <a:ext cx="5322627" cy="1988338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086586" y="4923168"/>
          <a:ext cx="8127999" cy="93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105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Match_Group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err="1" smtClean="0"/>
                        <a:t>Not_Match_Group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1198.44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1143.22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표준편차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23802.18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23782.79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6" y="1392428"/>
            <a:ext cx="2513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전공에 따른 비교</a:t>
            </a:r>
            <a:endParaRPr lang="ko-KR" altLang="en-US" sz="2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94FAC1-92C5-44AE-8A1D-B9B72C726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165" y="2279836"/>
            <a:ext cx="5051185" cy="2956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2B0EAF-3D7E-464D-8157-853A89050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7652" y="2280327"/>
            <a:ext cx="4814552" cy="295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DF67-2700-44A2-A8B4-CDFA3FE70B76}"/>
              </a:ext>
            </a:extLst>
          </p:cNvPr>
          <p:cNvSpPr txBox="1"/>
          <p:nvPr/>
        </p:nvSpPr>
        <p:spPr>
          <a:xfrm>
            <a:off x="1572448" y="5453921"/>
            <a:ext cx="31126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E63260-402B-4258-A0DA-D0BE42040B19}"/>
              </a:ext>
            </a:extLst>
          </p:cNvPr>
          <p:cNvSpPr txBox="1"/>
          <p:nvPr/>
        </p:nvSpPr>
        <p:spPr>
          <a:xfrm>
            <a:off x="7012878" y="5453921"/>
            <a:ext cx="3864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2102393" y="6087345"/>
            <a:ext cx="79349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같은 영역의 전공일수록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높아짐 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7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5" y="1392428"/>
            <a:ext cx="3744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 활동에 따른 비교</a:t>
            </a:r>
            <a:endParaRPr lang="ko-KR" altLang="en-US" sz="2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EC16D8-E5F4-4DC6-9455-98FF13BB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5614" y="1826615"/>
            <a:ext cx="6195014" cy="4022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5102C-2D93-46D2-95F0-9D4795AD358D}"/>
              </a:ext>
            </a:extLst>
          </p:cNvPr>
          <p:cNvSpPr txBox="1"/>
          <p:nvPr/>
        </p:nvSpPr>
        <p:spPr>
          <a:xfrm>
            <a:off x="3749878" y="2112941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91.693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17AA93-16B8-4B1F-A461-B3582C627DF4}"/>
              </a:ext>
            </a:extLst>
          </p:cNvPr>
          <p:cNvSpPr txBox="1"/>
          <p:nvPr/>
        </p:nvSpPr>
        <p:spPr>
          <a:xfrm>
            <a:off x="6544810" y="2112941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90.382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634954-9166-4E41-B9EB-3FAF43B6D1B8}"/>
              </a:ext>
            </a:extLst>
          </p:cNvPr>
          <p:cNvSpPr txBox="1"/>
          <p:nvPr/>
        </p:nvSpPr>
        <p:spPr>
          <a:xfrm>
            <a:off x="3592155" y="5845148"/>
            <a:ext cx="1296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</a:t>
            </a:r>
            <a:endParaRPr lang="en-US" altLang="ko-KR" sz="1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받은 그룹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FCE3D4-2554-4C72-B491-366376AC5918}"/>
              </a:ext>
            </a:extLst>
          </p:cNvPr>
          <p:cNvSpPr txBox="1"/>
          <p:nvPr/>
        </p:nvSpPr>
        <p:spPr>
          <a:xfrm>
            <a:off x="6238311" y="5845148"/>
            <a:ext cx="1405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329130" y="6332203"/>
            <a:ext cx="87492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Activity score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차이는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 큰 영향을 미치지 않음 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98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6" y="1392428"/>
            <a:ext cx="2531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수입에 따른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2612479" y="4115402"/>
            <a:ext cx="1296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</a:t>
            </a:r>
            <a:endParaRPr lang="en-US" altLang="ko-KR" sz="1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받은 그룹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424073-DC05-4D4F-A1C0-1D3EFE83939B}"/>
              </a:ext>
            </a:extLst>
          </p:cNvPr>
          <p:cNvSpPr txBox="1"/>
          <p:nvPr/>
        </p:nvSpPr>
        <p:spPr>
          <a:xfrm>
            <a:off x="8335040" y="4078828"/>
            <a:ext cx="1405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559559" y="6058088"/>
            <a:ext cx="114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매칭된 그룹의 파트너 대비 여자의 활동성</a:t>
            </a: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높을 수록 </a:t>
            </a:r>
            <a:r>
              <a:rPr lang="ko-KR" altLang="en-US" sz="20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</a:t>
            </a: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확률이 높아짐</a:t>
            </a:r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매칭된 그룹의 파트너의 활동성 차이가 더 고르게 분포함</a:t>
            </a:r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086586" y="4841280"/>
          <a:ext cx="8127999" cy="93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105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Match_Group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err="1" smtClean="0"/>
                        <a:t>Not_Match_Group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-18.08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17.43</a:t>
                      </a:r>
                      <a:endParaRPr lang="ko-KR" altLang="en-US" sz="1200" dirty="0"/>
                    </a:p>
                  </a:txBody>
                  <a:tcPr/>
                </a:tc>
              </a:tr>
              <a:tr h="310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표준편차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117.19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113.67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 descr="activity_diff_m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69" y="1998438"/>
            <a:ext cx="5472763" cy="2029287"/>
          </a:xfrm>
          <a:prstGeom prst="rect">
            <a:avLst/>
          </a:prstGeom>
        </p:spPr>
      </p:pic>
      <p:pic>
        <p:nvPicPr>
          <p:cNvPr id="11" name="그림 10" descr="activity_diff_n_mat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5266" y="1972813"/>
            <a:ext cx="5370891" cy="19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5" y="1392428"/>
            <a:ext cx="3744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외출하는 빈도에 따른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DD91F6-F7BA-4B76-A471-C79D2D5E4C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520" y="2089859"/>
            <a:ext cx="5068945" cy="3256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F623FB8-D417-4107-AED4-DDB1FD336A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3537" y="2089859"/>
            <a:ext cx="4931410" cy="32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E1F0AF-FE94-4655-9FA9-77BA642F43CB}"/>
              </a:ext>
            </a:extLst>
          </p:cNvPr>
          <p:cNvSpPr txBox="1"/>
          <p:nvPr/>
        </p:nvSpPr>
        <p:spPr>
          <a:xfrm>
            <a:off x="1867683" y="5453921"/>
            <a:ext cx="31126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181BBA-F2DC-4BFE-8794-9D9C05500793}"/>
              </a:ext>
            </a:extLst>
          </p:cNvPr>
          <p:cNvSpPr txBox="1"/>
          <p:nvPr/>
        </p:nvSpPr>
        <p:spPr>
          <a:xfrm>
            <a:off x="6767192" y="5453921"/>
            <a:ext cx="3864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896362" y="6056816"/>
            <a:ext cx="8070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외출하는 빈도가 비슷할수록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높아짐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99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5" y="1392428"/>
            <a:ext cx="54928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데이트를 하러 나가는 </a:t>
            </a:r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빈도에 따른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E1F0AF-FE94-4655-9FA9-77BA642F43CB}"/>
              </a:ext>
            </a:extLst>
          </p:cNvPr>
          <p:cNvSpPr txBox="1"/>
          <p:nvPr/>
        </p:nvSpPr>
        <p:spPr>
          <a:xfrm>
            <a:off x="1773163" y="5453921"/>
            <a:ext cx="31126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181BBA-F2DC-4BFE-8794-9D9C05500793}"/>
              </a:ext>
            </a:extLst>
          </p:cNvPr>
          <p:cNvSpPr txBox="1"/>
          <p:nvPr/>
        </p:nvSpPr>
        <p:spPr>
          <a:xfrm>
            <a:off x="6767194" y="5458764"/>
            <a:ext cx="38640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84F977A-9597-4B8E-A669-9AE520DB95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482" y="2089859"/>
            <a:ext cx="5257981" cy="32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2DF6689-87EE-4730-A53C-E9DC5BD0BA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3539" y="2089859"/>
            <a:ext cx="4931410" cy="32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617022" y="6087884"/>
            <a:ext cx="86828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 빈도의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일치성은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 큰 영향을 주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 않음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418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Results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D3B08F-0D0A-40DB-9FE9-EA863DAF1378}"/>
              </a:ext>
            </a:extLst>
          </p:cNvPr>
          <p:cNvSpPr txBox="1"/>
          <p:nvPr/>
        </p:nvSpPr>
        <p:spPr>
          <a:xfrm>
            <a:off x="603165" y="1392428"/>
            <a:ext cx="5900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스피드 </a:t>
            </a:r>
            <a:r>
              <a:rPr lang="ko-KR" altLang="en-US" sz="2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데이팅을</a:t>
            </a:r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참가하는 목적에 따른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2699F74-DB50-498E-8D50-C50135D2F4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3301" y="2011772"/>
            <a:ext cx="4931410" cy="35159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40D7B5-9EF9-4B54-A628-772A95DA05BC}"/>
              </a:ext>
            </a:extLst>
          </p:cNvPr>
          <p:cNvSpPr txBox="1"/>
          <p:nvPr/>
        </p:nvSpPr>
        <p:spPr>
          <a:xfrm>
            <a:off x="3973458" y="5501641"/>
            <a:ext cx="42450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그룹과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그렇지 않은 그룹 모두 같은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793B47-7425-4732-9D6F-0850AA28A971}"/>
              </a:ext>
            </a:extLst>
          </p:cNvPr>
          <p:cNvSpPr txBox="1"/>
          <p:nvPr/>
        </p:nvSpPr>
        <p:spPr>
          <a:xfrm>
            <a:off x="1164039" y="6301860"/>
            <a:ext cx="98639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스피드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참가 목적의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일치성은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 큰 영향을 주지 않음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13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46721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Conclusion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708" y="1638765"/>
            <a:ext cx="83341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가지 지표 중 나이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전공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 빈도는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받는 데에 있어 유의미한 결과를 보임 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08" y="2671315"/>
            <a:ext cx="996696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남녀의 나이차가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살 이하인 경우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받는 데에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큰 영향을 주지 않음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나이차가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살 이상인 경우부터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감소함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08" y="3979365"/>
            <a:ext cx="9966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전공 영역이 일치할수록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증가함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708" y="5063647"/>
            <a:ext cx="9966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 빈도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 빈도가 일치할수록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받을 확률이 증가함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B6087B-A597-4860-82D9-0020AC454EEF}"/>
              </a:ext>
            </a:extLst>
          </p:cNvPr>
          <p:cNvSpPr txBox="1"/>
          <p:nvPr/>
        </p:nvSpPr>
        <p:spPr>
          <a:xfrm>
            <a:off x="1784058" y="2282130"/>
            <a:ext cx="4311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Purpose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3B87BD-A311-462E-B075-29E976F24981}"/>
              </a:ext>
            </a:extLst>
          </p:cNvPr>
          <p:cNvSpPr txBox="1"/>
          <p:nvPr/>
        </p:nvSpPr>
        <p:spPr>
          <a:xfrm>
            <a:off x="1784057" y="3023112"/>
            <a:ext cx="543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Dataset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5A46E9-3FA9-4B05-ABD7-4A0EA0BB9A75}"/>
              </a:ext>
            </a:extLst>
          </p:cNvPr>
          <p:cNvSpPr txBox="1"/>
          <p:nvPr/>
        </p:nvSpPr>
        <p:spPr>
          <a:xfrm>
            <a:off x="1784056" y="3764094"/>
            <a:ext cx="523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Methods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19C419B-9BEE-4B52-95FA-EE44B9275DBF}"/>
              </a:ext>
            </a:extLst>
          </p:cNvPr>
          <p:cNvCxnSpPr>
            <a:cxnSpLocks/>
          </p:cNvCxnSpPr>
          <p:nvPr/>
        </p:nvCxnSpPr>
        <p:spPr>
          <a:xfrm>
            <a:off x="1459684" y="2429639"/>
            <a:ext cx="0" cy="330843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1832B03-63B3-4707-BDB8-8BB3C6D20EE4}"/>
              </a:ext>
            </a:extLst>
          </p:cNvPr>
          <p:cNvSpPr txBox="1"/>
          <p:nvPr/>
        </p:nvSpPr>
        <p:spPr>
          <a:xfrm>
            <a:off x="1784056" y="4505076"/>
            <a:ext cx="523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Results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F87F53D-B9AC-4574-BE1A-D777A1399197}"/>
              </a:ext>
            </a:extLst>
          </p:cNvPr>
          <p:cNvSpPr txBox="1"/>
          <p:nvPr/>
        </p:nvSpPr>
        <p:spPr>
          <a:xfrm>
            <a:off x="1784056" y="5246058"/>
            <a:ext cx="523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Conclusion</a:t>
            </a:r>
            <a:endParaRPr lang="ko-KR" altLang="en-US" sz="3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46721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Conclusion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003" y="2298182"/>
            <a:ext cx="9966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 활동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데이트를 하러 나가는 빈도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스피드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데이팅을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하는 목적은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받는 데에 있어 큰 영향을 주지 않음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949" y="4241749"/>
            <a:ext cx="9966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외출하는 빈도가 비슷한 경우에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받는 확률이 높아짐에도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데이트를 하러 나가는 빈도가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확률에 큰 영향을 주지 않는 것은 의외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652" y="3293989"/>
            <a:ext cx="99669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활동의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차이가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확률에 미치는 영향은 미미하여 의외의 결과를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보임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278" y="1590293"/>
            <a:ext cx="99669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수입의 차이가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확률에 미치는 영향은 미미하여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의외의 결과를 보임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9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46721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Conclusion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558" y="1392428"/>
            <a:ext cx="50814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영향력이 떨어지는 지표들에 대한 고찰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558" y="2608218"/>
            <a:ext cx="9018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지표들에 대한 분석을 다른 방향으로 시도했으면 더 유의미한 결과를 얻을 수 있었을 것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388" y="1847413"/>
            <a:ext cx="10011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외모나 첫인상과 같은 주관적인 지표들이 </a:t>
            </a:r>
            <a:r>
              <a:rPr lang="ko-KR" altLang="en-US" sz="23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 여부에 결정적인 영향을</a:t>
            </a:r>
            <a:endParaRPr lang="en-US" altLang="ko-KR" sz="23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가질 수 있음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4663" y="3428118"/>
            <a:ext cx="66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나이에 성별을 더한 지표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n_diff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연상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diff: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연하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8451" y="3941851"/>
            <a:ext cx="4067175" cy="243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9762" y="3941851"/>
            <a:ext cx="4143375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75780" y="6253288"/>
            <a:ext cx="16925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남성의 경우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5779" y="6253288"/>
            <a:ext cx="161133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여성의 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경우</a:t>
            </a:r>
          </a:p>
        </p:txBody>
      </p:sp>
    </p:spTree>
    <p:extLst>
      <p:ext uri="{BB962C8B-B14F-4D97-AF65-F5344CB8AC3E}">
        <p14:creationId xmlns:p14="http://schemas.microsoft.com/office/powerpoint/2010/main" xmlns="" val="10811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4665933" y="2690336"/>
            <a:ext cx="2860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Q&amp;A</a:t>
            </a:r>
            <a:endParaRPr lang="ko-KR" altLang="en-US" sz="9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E2C68E-CCA7-4EA7-BA1B-A822C9906139}"/>
              </a:ext>
            </a:extLst>
          </p:cNvPr>
          <p:cNvSpPr txBox="1"/>
          <p:nvPr/>
        </p:nvSpPr>
        <p:spPr>
          <a:xfrm>
            <a:off x="2294894" y="1930473"/>
            <a:ext cx="75537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서로에 대한 사전 정보가 부족한 기존의 스피드 </a:t>
            </a:r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서비스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xmlns="" id="{9F2F2B14-0845-4893-BB57-85D6CA5EEFB2}"/>
              </a:ext>
            </a:extLst>
          </p:cNvPr>
          <p:cNvSpPr/>
          <p:nvPr/>
        </p:nvSpPr>
        <p:spPr>
          <a:xfrm>
            <a:off x="5735272" y="3041106"/>
            <a:ext cx="721453" cy="14512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316566-B719-430C-93E6-B3E9B1AA4DD8}"/>
              </a:ext>
            </a:extLst>
          </p:cNvPr>
          <p:cNvSpPr txBox="1"/>
          <p:nvPr/>
        </p:nvSpPr>
        <p:spPr>
          <a:xfrm>
            <a:off x="2604335" y="5113161"/>
            <a:ext cx="69833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나와 커플이 될 확률이 높은 이성의 후보군을 검색해 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0F9AC8-682C-488A-A46A-0583BB34B01B}"/>
              </a:ext>
            </a:extLst>
          </p:cNvPr>
          <p:cNvSpPr txBox="1"/>
          <p:nvPr/>
        </p:nvSpPr>
        <p:spPr>
          <a:xfrm>
            <a:off x="3951470" y="2420346"/>
            <a:ext cx="42890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 커플로 발전할 가능성 불확실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83E90C9-46C9-43C6-A1E6-F3CB2E412381}"/>
              </a:ext>
            </a:extLst>
          </p:cNvPr>
          <p:cNvSpPr txBox="1"/>
          <p:nvPr/>
        </p:nvSpPr>
        <p:spPr>
          <a:xfrm>
            <a:off x="4076601" y="4666885"/>
            <a:ext cx="40387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커플이 되는 남녀의 특징을 분석</a:t>
            </a:r>
          </a:p>
        </p:txBody>
      </p:sp>
    </p:spTree>
    <p:extLst>
      <p:ext uri="{BB962C8B-B14F-4D97-AF65-F5344CB8AC3E}">
        <p14:creationId xmlns:p14="http://schemas.microsoft.com/office/powerpoint/2010/main" xmlns="" val="3634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Dataset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DB7247-691A-4378-AF2B-245644288E71}"/>
              </a:ext>
            </a:extLst>
          </p:cNvPr>
          <p:cNvSpPr txBox="1"/>
          <p:nvPr/>
        </p:nvSpPr>
        <p:spPr>
          <a:xfrm>
            <a:off x="969436" y="1858784"/>
            <a:ext cx="18324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출처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Kaggle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92DC2D-1434-4732-8E44-E4BC6DDA62B9}"/>
              </a:ext>
            </a:extLst>
          </p:cNvPr>
          <p:cNvSpPr txBox="1"/>
          <p:nvPr/>
        </p:nvSpPr>
        <p:spPr>
          <a:xfrm>
            <a:off x="969436" y="2356522"/>
            <a:ext cx="9172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2002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16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일부터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2004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07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일까지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21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차례에 걸쳐 기록된 데이터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EC610B8-496B-4915-8C06-1AA4D0F39200}"/>
              </a:ext>
            </a:extLst>
          </p:cNvPr>
          <p:cNvSpPr/>
          <p:nvPr/>
        </p:nvSpPr>
        <p:spPr>
          <a:xfrm>
            <a:off x="969436" y="2854260"/>
            <a:ext cx="75777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총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552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명의 개인 정보와 스피드 </a:t>
            </a:r>
            <a:r>
              <a:rPr lang="ko-KR" altLang="ko-KR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</a:t>
            </a:r>
            <a:r>
              <a:rPr lang="ko-KR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매칭 결과를 담고 있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xmlns="" val="24913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Methods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976D26-349B-46E1-9C32-A7B20187E14E}"/>
              </a:ext>
            </a:extLst>
          </p:cNvPr>
          <p:cNvSpPr txBox="1"/>
          <p:nvPr/>
        </p:nvSpPr>
        <p:spPr>
          <a:xfrm>
            <a:off x="1870744" y="4865011"/>
            <a:ext cx="1757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Dataset</a:t>
            </a:r>
          </a:p>
          <a:p>
            <a:pPr algn="ctr"/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남녀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4,189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E3CBE5-E2F1-42D5-9DD2-DCC66E0D803C}"/>
              </a:ext>
            </a:extLst>
          </p:cNvPr>
          <p:cNvSpPr txBox="1"/>
          <p:nvPr/>
        </p:nvSpPr>
        <p:spPr>
          <a:xfrm>
            <a:off x="794158" y="1635853"/>
            <a:ext cx="6056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데이터를 </a:t>
            </a:r>
            <a:r>
              <a:rPr lang="en-US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match </a:t>
            </a:r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기준으로 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18A0B2-D584-459C-8760-402FBE65BF0A}"/>
              </a:ext>
            </a:extLst>
          </p:cNvPr>
          <p:cNvSpPr txBox="1"/>
          <p:nvPr/>
        </p:nvSpPr>
        <p:spPr>
          <a:xfrm>
            <a:off x="1196828" y="2356332"/>
            <a:ext cx="4899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match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 →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경우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match = 0 → </a:t>
            </a:r>
            <a:r>
              <a:rPr lang="ko-KR" altLang="en-US" sz="20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경우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F5C0BDAF-5DB3-401F-A4CF-BC7A904EC3AB}"/>
              </a:ext>
            </a:extLst>
          </p:cNvPr>
          <p:cNvCxnSpPr/>
          <p:nvPr/>
        </p:nvCxnSpPr>
        <p:spPr>
          <a:xfrm flipV="1">
            <a:off x="3783435" y="4526890"/>
            <a:ext cx="2432808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6E2F3B43-967F-4A26-9FE8-0518D2444D11}"/>
              </a:ext>
            </a:extLst>
          </p:cNvPr>
          <p:cNvCxnSpPr>
            <a:cxnSpLocks/>
          </p:cNvCxnSpPr>
          <p:nvPr/>
        </p:nvCxnSpPr>
        <p:spPr>
          <a:xfrm>
            <a:off x="3783435" y="5265951"/>
            <a:ext cx="2432808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B1DF3A-83BA-4CA5-B212-5156C930FD24}"/>
              </a:ext>
            </a:extLst>
          </p:cNvPr>
          <p:cNvSpPr txBox="1"/>
          <p:nvPr/>
        </p:nvSpPr>
        <p:spPr>
          <a:xfrm>
            <a:off x="4307747" y="4447194"/>
            <a:ext cx="113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match =1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EE6B92-87F9-438B-A958-D118DDA3BA74}"/>
              </a:ext>
            </a:extLst>
          </p:cNvPr>
          <p:cNvSpPr txBox="1"/>
          <p:nvPr/>
        </p:nvSpPr>
        <p:spPr>
          <a:xfrm>
            <a:off x="4307747" y="5743781"/>
            <a:ext cx="113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match =0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737C99F-9E42-44B1-B0B3-37DFCCDA945F}"/>
              </a:ext>
            </a:extLst>
          </p:cNvPr>
          <p:cNvSpPr txBox="1"/>
          <p:nvPr/>
        </p:nvSpPr>
        <p:spPr>
          <a:xfrm>
            <a:off x="6572519" y="4298818"/>
            <a:ext cx="41737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받은 그룹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(690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쌍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8D03C1E-14DC-4F95-B889-0EE25046EDA7}"/>
              </a:ext>
            </a:extLst>
          </p:cNvPr>
          <p:cNvSpPr txBox="1"/>
          <p:nvPr/>
        </p:nvSpPr>
        <p:spPr>
          <a:xfrm>
            <a:off x="6572519" y="5781044"/>
            <a:ext cx="50462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애프터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신청을 받지 못한 그룹 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(3,499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쌍</a:t>
            </a:r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19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Methods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E3CBE5-E2F1-42D5-9DD2-DCC66E0D803C}"/>
              </a:ext>
            </a:extLst>
          </p:cNvPr>
          <p:cNvSpPr txBox="1"/>
          <p:nvPr/>
        </p:nvSpPr>
        <p:spPr>
          <a:xfrm>
            <a:off x="794157" y="1635853"/>
            <a:ext cx="8718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ii) </a:t>
            </a:r>
            <a:r>
              <a:rPr lang="ko-KR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그룹에 속한 사람들의 개인 정보 </a:t>
            </a:r>
            <a:r>
              <a:rPr lang="en-US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column</a:t>
            </a:r>
            <a:r>
              <a:rPr lang="ko-KR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들 중 </a:t>
            </a:r>
            <a:r>
              <a:rPr lang="en-US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가지를 </a:t>
            </a:r>
            <a:r>
              <a:rPr lang="ko-KR" altLang="ko-KR" sz="2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비교</a:t>
            </a:r>
            <a:endParaRPr lang="ko-KR" altLang="en-US" sz="2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18A0B2-D584-459C-8760-402FBE65BF0A}"/>
              </a:ext>
            </a:extLst>
          </p:cNvPr>
          <p:cNvSpPr txBox="1"/>
          <p:nvPr/>
        </p:nvSpPr>
        <p:spPr>
          <a:xfrm>
            <a:off x="1118530" y="2750616"/>
            <a:ext cx="546403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수입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SAT 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점수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전공 분야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 활동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외출하는 빈도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데이트를 하러 나가는 빈도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스피드 </a:t>
            </a:r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데이팅에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참가하는 목적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Methods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948B163-CDBD-4D9E-B867-17CB47AE3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2997834"/>
              </p:ext>
            </p:extLst>
          </p:nvPr>
        </p:nvGraphicFramePr>
        <p:xfrm>
          <a:off x="358372" y="1703847"/>
          <a:ext cx="6984348" cy="50993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59005">
                  <a:extLst>
                    <a:ext uri="{9D8B030D-6E8A-4147-A177-3AD203B41FA5}">
                      <a16:colId xmlns:a16="http://schemas.microsoft.com/office/drawing/2014/main" xmlns="" val="3656267229"/>
                    </a:ext>
                  </a:extLst>
                </a:gridCol>
                <a:gridCol w="5425343">
                  <a:extLst>
                    <a:ext uri="{9D8B030D-6E8A-4147-A177-3AD203B41FA5}">
                      <a16:colId xmlns:a16="http://schemas.microsoft.com/office/drawing/2014/main" xmlns="" val="2730714483"/>
                    </a:ext>
                  </a:extLst>
                </a:gridCol>
              </a:tblGrid>
              <a:tr h="367319">
                <a:tc>
                  <a:txBody>
                    <a:bodyPr/>
                    <a:lstStyle/>
                    <a:p>
                      <a:pPr mar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코드 번호</a:t>
                      </a: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전공 분야</a:t>
                      </a:r>
                    </a:p>
                  </a:txBody>
                  <a:tcPr marL="62576" marR="62576" marT="0" marB="0" anchor="ctr"/>
                </a:tc>
                <a:extLst>
                  <a:ext uri="{0D108BD9-81ED-4DB2-BD59-A6C34878D82A}">
                    <a16:rowId xmlns:a16="http://schemas.microsoft.com/office/drawing/2014/main" xmlns="" val="701030230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Law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9865842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Math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65786750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Social Science, Psychologist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2136649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Medical Science, Pharmaceuticals, Bio-Tech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1386971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Engineering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5925496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English Creative Writing Journalism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952022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7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History Religion, Philosophy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5198373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8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Business, Economy, Finance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601440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9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Education, Academia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5904868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10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Biological Sciences, Chemistry, Physics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5817420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11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Social Work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3154143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Undergrad, Undecided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3716132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Political Science, International Affairs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2054979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14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Film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542407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15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Fine Arts, Arts Administration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45998447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16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Languages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012867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17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Architectures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3108052"/>
                  </a:ext>
                </a:extLst>
              </a:tr>
              <a:tr h="233245">
                <a:tc>
                  <a:txBody>
                    <a:bodyPr/>
                    <a:lstStyle/>
                    <a:p>
                      <a:pPr marL="0" lvl="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2576" marR="62576" marT="0" marB="0" anchor="ctr"/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Other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52656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0A59C3D-FC17-4595-BAA8-BD6BFD26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551601"/>
              </p:ext>
            </p:extLst>
          </p:nvPr>
        </p:nvGraphicFramePr>
        <p:xfrm>
          <a:off x="7471746" y="3997859"/>
          <a:ext cx="455541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706">
                  <a:extLst>
                    <a:ext uri="{9D8B030D-6E8A-4147-A177-3AD203B41FA5}">
                      <a16:colId xmlns:a16="http://schemas.microsoft.com/office/drawing/2014/main" xmlns="" val="4256539542"/>
                    </a:ext>
                  </a:extLst>
                </a:gridCol>
                <a:gridCol w="2277706">
                  <a:extLst>
                    <a:ext uri="{9D8B030D-6E8A-4147-A177-3AD203B41FA5}">
                      <a16:colId xmlns:a16="http://schemas.microsoft.com/office/drawing/2014/main" xmlns="" val="2791357236"/>
                    </a:ext>
                  </a:extLst>
                </a:gridCol>
              </a:tblGrid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Realistic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현장형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5, 17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875287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Investigative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탐구형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2, 4, 7, 10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464995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Artistic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예술형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6, 14, 15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7986736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Social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사회형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3, 9, 11, 16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485610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Enterprising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진취형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1, 8, 13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1929163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Conventional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사무형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-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0363100"/>
                  </a:ext>
                </a:extLst>
              </a:tr>
              <a:tr h="32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Other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분류 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12, 18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792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0EC6DC-452F-4BCE-AF46-9F8A7600E599}"/>
              </a:ext>
            </a:extLst>
          </p:cNvPr>
          <p:cNvSpPr txBox="1"/>
          <p:nvPr/>
        </p:nvSpPr>
        <p:spPr>
          <a:xfrm>
            <a:off x="8267698" y="3205862"/>
            <a:ext cx="29635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RIASEC 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코드로 </a:t>
            </a:r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재분류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CDD870-9D4C-4F9C-800B-C0110F452C62}"/>
              </a:ext>
            </a:extLst>
          </p:cNvPr>
          <p:cNvSpPr txBox="1"/>
          <p:nvPr/>
        </p:nvSpPr>
        <p:spPr>
          <a:xfrm>
            <a:off x="603164" y="1274862"/>
            <a:ext cx="1337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전공 분야</a:t>
            </a:r>
          </a:p>
        </p:txBody>
      </p:sp>
    </p:spTree>
    <p:extLst>
      <p:ext uri="{BB962C8B-B14F-4D97-AF65-F5344CB8AC3E}">
        <p14:creationId xmlns:p14="http://schemas.microsoft.com/office/powerpoint/2010/main" xmlns="" val="40168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Methods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CDD870-9D4C-4F9C-800B-C0110F452C62}"/>
              </a:ext>
            </a:extLst>
          </p:cNvPr>
          <p:cNvSpPr txBox="1"/>
          <p:nvPr/>
        </p:nvSpPr>
        <p:spPr>
          <a:xfrm>
            <a:off x="603166" y="1392428"/>
            <a:ext cx="18881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좋아하는 활동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6673C266-3F98-450D-9DC9-6DCD2EB59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5369662"/>
              </p:ext>
            </p:extLst>
          </p:nvPr>
        </p:nvGraphicFramePr>
        <p:xfrm>
          <a:off x="603165" y="1838703"/>
          <a:ext cx="5697167" cy="48513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89327">
                  <a:extLst>
                    <a:ext uri="{9D8B030D-6E8A-4147-A177-3AD203B41FA5}">
                      <a16:colId xmlns:a16="http://schemas.microsoft.com/office/drawing/2014/main" xmlns="" val="3728843546"/>
                    </a:ext>
                  </a:extLst>
                </a:gridCol>
                <a:gridCol w="2407840">
                  <a:extLst>
                    <a:ext uri="{9D8B030D-6E8A-4147-A177-3AD203B41FA5}">
                      <a16:colId xmlns:a16="http://schemas.microsoft.com/office/drawing/2014/main" xmlns="" val="4104872986"/>
                    </a:ext>
                  </a:extLst>
                </a:gridCol>
              </a:tblGrid>
              <a:tr h="269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지표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Activity</a:t>
                      </a:r>
                      <a:r>
                        <a:rPr lang="ko-KR" alt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point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6574194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sports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스포츠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10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8564815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 err="1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tvsports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스포츠 경기 관람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543629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exercise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헬스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10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0022754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dining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외식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778139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museums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박물관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전시회 관람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3077007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art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회화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585340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hiking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등산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9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0445434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gaming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컴퓨터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비디오 게임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190151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clubbing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춤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클럽 가기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8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3270968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reading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독서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3601338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tv (TV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시청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96419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theater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극장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연극 관람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0429711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movies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집에서 영화 시청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6989363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concerts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콘서트 관람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9145239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music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음악 듣기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6384479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shopping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쇼핑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9937671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yoga (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요가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, </a:t>
                      </a:r>
                      <a:r>
                        <a:rPr 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명상</a:t>
                      </a:r>
                      <a:r>
                        <a:rPr lang="en-US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b="0" kern="100" dirty="0">
                          <a:solidFill>
                            <a:schemeClr val="tx1"/>
                          </a:solidFill>
                          <a:effectLst/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</a:t>
                      </a:r>
                      <a:endParaRPr lang="ko-KR" sz="1500" b="0" kern="100" dirty="0">
                        <a:solidFill>
                          <a:schemeClr val="tx1"/>
                        </a:solidFill>
                        <a:effectLst/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3687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DBBA1643-0978-4CF2-8B96-BB1DD63D9A7C}"/>
                  </a:ext>
                </a:extLst>
              </p:cNvPr>
              <p:cNvSpPr txBox="1"/>
              <p:nvPr/>
            </p:nvSpPr>
            <p:spPr>
              <a:xfrm>
                <a:off x="6618913" y="5192785"/>
                <a:ext cx="541089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3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Activity Score</a:t>
                </a:r>
              </a:p>
              <a:p>
                <a:r>
                  <a:rPr lang="en-US" altLang="ko-KR" sz="23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3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𝐴𝑐𝑡𝑖𝑣𝑖𝑡𝑦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𝑝𝑒𝑟𝑠𝑜𝑛𝑎𝑙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3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BA1643-0978-4CF2-8B96-BB1DD63D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13" y="5192785"/>
                <a:ext cx="5410899" cy="800219"/>
              </a:xfrm>
              <a:prstGeom prst="rect">
                <a:avLst/>
              </a:prstGeom>
              <a:blipFill>
                <a:blip r:embed="rId2" cstate="print"/>
                <a:stretch>
                  <a:fillRect l="-3157" t="-25954" b="-109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765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B50C7-A4B0-4288-92D9-9FCE18AF34A3}"/>
              </a:ext>
            </a:extLst>
          </p:cNvPr>
          <p:cNvSpPr txBox="1"/>
          <p:nvPr/>
        </p:nvSpPr>
        <p:spPr>
          <a:xfrm>
            <a:off x="319294" y="299821"/>
            <a:ext cx="3531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Methods</a:t>
            </a:r>
            <a:endParaRPr lang="ko-KR" altLang="en-US" sz="65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CDD870-9D4C-4F9C-800B-C0110F452C62}"/>
              </a:ext>
            </a:extLst>
          </p:cNvPr>
          <p:cNvSpPr txBox="1"/>
          <p:nvPr/>
        </p:nvSpPr>
        <p:spPr>
          <a:xfrm>
            <a:off x="603166" y="1392428"/>
            <a:ext cx="39874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외출하는 빈도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데이트를 하러 나가는 빈도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354317-3914-4A60-BA42-E77DF6AB4769}"/>
              </a:ext>
            </a:extLst>
          </p:cNvPr>
          <p:cNvSpPr txBox="1"/>
          <p:nvPr/>
        </p:nvSpPr>
        <p:spPr>
          <a:xfrm>
            <a:off x="5607593" y="1746371"/>
            <a:ext cx="39874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스피드 </a:t>
            </a:r>
            <a:r>
              <a:rPr lang="ko-KR" altLang="en-US" sz="2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데이팅에</a:t>
            </a:r>
            <a:r>
              <a:rPr lang="ko-KR" altLang="en-US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참가하는 목적</a:t>
            </a:r>
            <a:endParaRPr lang="en-US" altLang="ko-KR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C35CA2C-9369-4981-8990-8F3B2FD2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8260860"/>
              </p:ext>
            </p:extLst>
          </p:nvPr>
        </p:nvGraphicFramePr>
        <p:xfrm>
          <a:off x="319294" y="2539492"/>
          <a:ext cx="5077925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2334">
                  <a:extLst>
                    <a:ext uri="{9D8B030D-6E8A-4147-A177-3AD203B41FA5}">
                      <a16:colId xmlns:a16="http://schemas.microsoft.com/office/drawing/2014/main" xmlns="" val="1213257891"/>
                    </a:ext>
                  </a:extLst>
                </a:gridCol>
                <a:gridCol w="3685591">
                  <a:extLst>
                    <a:ext uri="{9D8B030D-6E8A-4147-A177-3AD203B41FA5}">
                      <a16:colId xmlns:a16="http://schemas.microsoft.com/office/drawing/2014/main" xmlns="" val="3979389169"/>
                    </a:ext>
                  </a:extLst>
                </a:gridCol>
              </a:tblGrid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코드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빈도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56571291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일주일에 서너 번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혹은 그 이상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4650512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일주일에 두 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8228555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일주일에 한 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158328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한 달에 두 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9651025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한 달에 한 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8255943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년 중 서너 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7857889"/>
                  </a:ext>
                </a:extLst>
              </a:tr>
              <a:tr h="18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7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거의 드물게 만남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혹은 외출함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625245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9754E23-C364-48B8-B8D7-0955B7E46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0605163"/>
              </p:ext>
            </p:extLst>
          </p:nvPr>
        </p:nvGraphicFramePr>
        <p:xfrm>
          <a:off x="5512318" y="2539491"/>
          <a:ext cx="6360388" cy="29260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313">
                  <a:extLst>
                    <a:ext uri="{9D8B030D-6E8A-4147-A177-3AD203B41FA5}">
                      <a16:colId xmlns:a16="http://schemas.microsoft.com/office/drawing/2014/main" xmlns="" val="3527758438"/>
                    </a:ext>
                  </a:extLst>
                </a:gridCol>
                <a:gridCol w="4913075">
                  <a:extLst>
                    <a:ext uri="{9D8B030D-6E8A-4147-A177-3AD203B41FA5}">
                      <a16:colId xmlns:a16="http://schemas.microsoft.com/office/drawing/2014/main" xmlns="" val="135517230"/>
                    </a:ext>
                  </a:extLst>
                </a:gridCol>
              </a:tblGrid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코드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1377643"/>
                  </a:ext>
                </a:extLst>
              </a:tr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그냥 재미있어 보여서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8792135"/>
                  </a:ext>
                </a:extLst>
              </a:tr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새로운 사람들을 만나기 위해서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3685179"/>
                  </a:ext>
                </a:extLst>
              </a:tr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이성과 데이트를 하기 위해서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4314734"/>
                  </a:ext>
                </a:extLst>
              </a:tr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진지한 관계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(</a:t>
                      </a: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결혼 등</a:t>
                      </a:r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)</a:t>
                      </a:r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를 맺기 위해서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4587618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내가 참가했다는 사실을 다른 사람들에게 자랑하기 위해서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5128808"/>
                  </a:ext>
                </a:extLst>
              </a:tr>
              <a:tr h="378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</a:t>
                      </a:r>
                      <a:endParaRPr lang="ko-KR" altLang="en-US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78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83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1002</Words>
  <Application>Microsoft Office PowerPoint</Application>
  <PresentationFormat>사용자 지정</PresentationFormat>
  <Paragraphs>278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Koverwatch</vt:lpstr>
      <vt:lpstr>조선일보명조</vt:lpstr>
      <vt:lpstr>함초롬바탕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 Jin Lee</dc:creator>
  <cp:lastModifiedBy>Admin</cp:lastModifiedBy>
  <cp:revision>50</cp:revision>
  <dcterms:created xsi:type="dcterms:W3CDTF">2017-11-08T11:07:34Z</dcterms:created>
  <dcterms:modified xsi:type="dcterms:W3CDTF">2017-12-13T15:37:04Z</dcterms:modified>
</cp:coreProperties>
</file>