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4"/>
  </p:notesMasterIdLst>
  <p:sldIdLst>
    <p:sldId id="261" r:id="rId2"/>
    <p:sldId id="456" r:id="rId3"/>
    <p:sldId id="695" r:id="rId4"/>
    <p:sldId id="764" r:id="rId5"/>
    <p:sldId id="763" r:id="rId6"/>
    <p:sldId id="765" r:id="rId7"/>
    <p:sldId id="766" r:id="rId8"/>
    <p:sldId id="767" r:id="rId9"/>
    <p:sldId id="768" r:id="rId10"/>
    <p:sldId id="769" r:id="rId11"/>
    <p:sldId id="771" r:id="rId12"/>
    <p:sldId id="770" r:id="rId13"/>
    <p:sldId id="772" r:id="rId14"/>
    <p:sldId id="773" r:id="rId15"/>
    <p:sldId id="774" r:id="rId16"/>
    <p:sldId id="775" r:id="rId17"/>
    <p:sldId id="776" r:id="rId18"/>
    <p:sldId id="777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6" r:id="rId28"/>
    <p:sldId id="787" r:id="rId29"/>
    <p:sldId id="788" r:id="rId30"/>
    <p:sldId id="789" r:id="rId31"/>
    <p:sldId id="790" r:id="rId32"/>
    <p:sldId id="791" r:id="rId33"/>
    <p:sldId id="792" r:id="rId34"/>
    <p:sldId id="793" r:id="rId35"/>
    <p:sldId id="794" r:id="rId36"/>
    <p:sldId id="795" r:id="rId37"/>
    <p:sldId id="796" r:id="rId38"/>
    <p:sldId id="797" r:id="rId39"/>
    <p:sldId id="798" r:id="rId40"/>
    <p:sldId id="799" r:id="rId41"/>
    <p:sldId id="800" r:id="rId42"/>
    <p:sldId id="801" r:id="rId43"/>
    <p:sldId id="802" r:id="rId44"/>
    <p:sldId id="803" r:id="rId45"/>
    <p:sldId id="804" r:id="rId46"/>
    <p:sldId id="805" r:id="rId47"/>
    <p:sldId id="806" r:id="rId48"/>
    <p:sldId id="807" r:id="rId49"/>
    <p:sldId id="808" r:id="rId50"/>
    <p:sldId id="809" r:id="rId51"/>
    <p:sldId id="810" r:id="rId52"/>
    <p:sldId id="811" r:id="rId53"/>
    <p:sldId id="812" r:id="rId54"/>
    <p:sldId id="813" r:id="rId55"/>
    <p:sldId id="814" r:id="rId56"/>
    <p:sldId id="815" r:id="rId57"/>
    <p:sldId id="816" r:id="rId58"/>
    <p:sldId id="817" r:id="rId59"/>
    <p:sldId id="818" r:id="rId60"/>
    <p:sldId id="819" r:id="rId61"/>
    <p:sldId id="820" r:id="rId62"/>
    <p:sldId id="821" r:id="rId63"/>
    <p:sldId id="822" r:id="rId64"/>
    <p:sldId id="824" r:id="rId65"/>
    <p:sldId id="825" r:id="rId66"/>
    <p:sldId id="827" r:id="rId67"/>
    <p:sldId id="828" r:id="rId68"/>
    <p:sldId id="829" r:id="rId69"/>
    <p:sldId id="830" r:id="rId70"/>
    <p:sldId id="831" r:id="rId71"/>
    <p:sldId id="832" r:id="rId72"/>
    <p:sldId id="833" r:id="rId73"/>
    <p:sldId id="834" r:id="rId74"/>
    <p:sldId id="835" r:id="rId75"/>
    <p:sldId id="836" r:id="rId76"/>
    <p:sldId id="837" r:id="rId77"/>
    <p:sldId id="838" r:id="rId78"/>
    <p:sldId id="840" r:id="rId79"/>
    <p:sldId id="839" r:id="rId80"/>
    <p:sldId id="841" r:id="rId81"/>
    <p:sldId id="842" r:id="rId82"/>
    <p:sldId id="843" r:id="rId83"/>
    <p:sldId id="844" r:id="rId84"/>
    <p:sldId id="848" r:id="rId85"/>
    <p:sldId id="845" r:id="rId86"/>
    <p:sldId id="849" r:id="rId87"/>
    <p:sldId id="850" r:id="rId88"/>
    <p:sldId id="851" r:id="rId89"/>
    <p:sldId id="852" r:id="rId90"/>
    <p:sldId id="853" r:id="rId91"/>
    <p:sldId id="854" r:id="rId92"/>
    <p:sldId id="262" r:id="rId93"/>
  </p:sldIdLst>
  <p:sldSz cx="9144000" cy="5143500" type="screen16x9"/>
  <p:notesSz cx="6858000" cy="9144000"/>
  <p:defaultTextStyle>
    <a:defPPr>
      <a:defRPr lang="zh-CN"/>
    </a:defPPr>
    <a:lvl1pPr marL="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1pPr>
    <a:lvl2pPr marL="34811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2pPr>
    <a:lvl3pPr marL="696224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3pPr>
    <a:lvl4pPr marL="1044336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4pPr>
    <a:lvl5pPr marL="1392448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5pPr>
    <a:lvl6pPr marL="1740560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6pPr>
    <a:lvl7pPr marL="2088672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7pPr>
    <a:lvl8pPr marL="2436785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8pPr>
    <a:lvl9pPr marL="2784897" algn="l" defTabSz="696224" rtl="0" eaLnBrk="1" latinLnBrk="0" hangingPunct="1">
      <a:defRPr sz="13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>
    <p:extLst>
      <p:ext uri="{19B8F6BF-5375-455C-9EA6-DF929625EA0E}">
        <p15:presenceInfo xmlns:p15="http://schemas.microsoft.com/office/powerpoint/2012/main" userId="562901687bfa86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FD"/>
    <a:srgbClr val="217346"/>
    <a:srgbClr val="0036EB"/>
    <a:srgbClr val="FFFFFF"/>
    <a:srgbClr val="C3D3FF"/>
    <a:srgbClr val="7AB783"/>
    <a:srgbClr val="B3D9FF"/>
    <a:srgbClr val="0070C0"/>
    <a:srgbClr val="EBF5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870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2020/4/18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23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D82E194-5F4D-D546-B6AB-8CE76E701C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036F9F-EA3B-B34F-A1C7-6344C095DFA6}"/>
              </a:ext>
            </a:extLst>
          </p:cNvPr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F245CF15-C21A-DB49-ADD6-938BF84900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E873955E-45C8-7D4D-96BD-0865F8248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A5E4D1-0C15-6E42-8A96-56A2FAC2C932}"/>
                </a:ext>
              </a:extLst>
            </p:cNvPr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A5366ED-2C5C-7340-A404-02F8525C4AC5}"/>
                </a:ext>
              </a:extLst>
            </p:cNvPr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>
              <a:extLst>
                <a:ext uri="{FF2B5EF4-FFF2-40B4-BE49-F238E27FC236}">
                  <a16:creationId xmlns:a16="http://schemas.microsoft.com/office/drawing/2014/main" id="{6DECA95E-7DA2-B244-8301-1CD29D3E46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B8F9C76-3A9D-1A46-9C81-F0ECE95B54C1}"/>
                </a:ext>
              </a:extLst>
            </p:cNvPr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>
              <a:extLst>
                <a:ext uri="{FF2B5EF4-FFF2-40B4-BE49-F238E27FC236}">
                  <a16:creationId xmlns:a16="http://schemas.microsoft.com/office/drawing/2014/main" id="{DBF3B39B-B4FD-2247-9D44-C71186917D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>
              <a:extLst>
                <a:ext uri="{FF2B5EF4-FFF2-40B4-BE49-F238E27FC236}">
                  <a16:creationId xmlns:a16="http://schemas.microsoft.com/office/drawing/2014/main" id="{1F6542C6-160B-3346-AEDE-4E05AA65D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>
              <a:extLst>
                <a:ext uri="{FF2B5EF4-FFF2-40B4-BE49-F238E27FC236}">
                  <a16:creationId xmlns:a16="http://schemas.microsoft.com/office/drawing/2014/main" id="{D575B4A6-57D6-B540-8875-E9A4A528321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E0B61E29-AD73-6D43-99A8-BDA8069AE19B}"/>
                  </a:ext>
                </a:extLst>
              </p:cNvPr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>
                <a:extLst>
                  <a:ext uri="{FF2B5EF4-FFF2-40B4-BE49-F238E27FC236}">
                    <a16:creationId xmlns:a16="http://schemas.microsoft.com/office/drawing/2014/main" id="{04658388-FAD7-3C44-96E5-42564D271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B056E1A4-E399-6E4B-9464-40823DC3C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>
              <a:extLst>
                <a:ext uri="{FF2B5EF4-FFF2-40B4-BE49-F238E27FC236}">
                  <a16:creationId xmlns:a16="http://schemas.microsoft.com/office/drawing/2014/main" id="{87BA71F4-1A27-754F-86CE-DB2999D149C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AEBE8769-D0A6-5B47-90E7-1334F3D3C00F}"/>
                  </a:ext>
                </a:extLst>
              </p:cNvPr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>
                <a:extLst>
                  <a:ext uri="{FF2B5EF4-FFF2-40B4-BE49-F238E27FC236}">
                    <a16:creationId xmlns:a16="http://schemas.microsoft.com/office/drawing/2014/main" id="{82954521-7FFF-5C46-8DBB-91728C8AB8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>
              <a:extLst>
                <a:ext uri="{FF2B5EF4-FFF2-40B4-BE49-F238E27FC236}">
                  <a16:creationId xmlns:a16="http://schemas.microsoft.com/office/drawing/2014/main" id="{E6EA9A00-7406-A646-9E8D-9BE3BCCEAF0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>
                <a:extLst>
                  <a:ext uri="{FF2B5EF4-FFF2-40B4-BE49-F238E27FC236}">
                    <a16:creationId xmlns:a16="http://schemas.microsoft.com/office/drawing/2014/main" id="{E4008259-F464-7643-B97C-500FBC31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charset="-122"/>
                  </a:defRPr>
                </a:lvl9pPr>
              </a:lstStyle>
              <a:p>
                <a:pPr>
                  <a:buFont typeface="Arial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>
                <a:extLst>
                  <a:ext uri="{FF2B5EF4-FFF2-40B4-BE49-F238E27FC236}">
                    <a16:creationId xmlns:a16="http://schemas.microsoft.com/office/drawing/2014/main" id="{B01752A9-819E-064A-862F-5B44950B6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id="{816CF57F-3F2C-0F4F-A287-4497F9EE5CC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2C9D2D-BEB4-1C4C-AACC-FC832DC28901}"/>
                </a:ext>
              </a:extLst>
            </p:cNvPr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>
              <a:extLst>
                <a:ext uri="{FF2B5EF4-FFF2-40B4-BE49-F238E27FC236}">
                  <a16:creationId xmlns:a16="http://schemas.microsoft.com/office/drawing/2014/main" id="{05DDD408-1105-D34E-84DF-C904D842D7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>
              <a:extLst>
                <a:ext uri="{FF2B5EF4-FFF2-40B4-BE49-F238E27FC236}">
                  <a16:creationId xmlns:a16="http://schemas.microsoft.com/office/drawing/2014/main" id="{9785FDA3-6017-BC42-84B4-0276B18A9F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5561C915-8632-7F4D-8AB1-417A6B8AB15A}"/>
                  </a:ext>
                </a:extLst>
              </p:cNvPr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D60B098-4CC5-FF48-B0DA-16F8825E94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>
              <a:extLst>
                <a:ext uri="{FF2B5EF4-FFF2-40B4-BE49-F238E27FC236}">
                  <a16:creationId xmlns:a16="http://schemas.microsoft.com/office/drawing/2014/main" id="{249A807F-5D6F-CC4B-9F6D-297435140B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99FD700-7D22-5F49-9688-259DD42946C0}"/>
                  </a:ext>
                </a:extLst>
              </p:cNvPr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>
                <a:extLst>
                  <a:ext uri="{FF2B5EF4-FFF2-40B4-BE49-F238E27FC236}">
                    <a16:creationId xmlns:a16="http://schemas.microsoft.com/office/drawing/2014/main" id="{54C61C96-5084-684C-8AFC-4F924D5C10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>
              <a:extLst>
                <a:ext uri="{FF2B5EF4-FFF2-40B4-BE49-F238E27FC236}">
                  <a16:creationId xmlns:a16="http://schemas.microsoft.com/office/drawing/2014/main" id="{69055602-E253-E542-8FFD-E6309F4011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0071C20E-74F2-924B-BB3E-88459A3C087F}"/>
                  </a:ext>
                </a:extLst>
              </p:cNvPr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>
                <a:extLst>
                  <a:ext uri="{FF2B5EF4-FFF2-40B4-BE49-F238E27FC236}">
                    <a16:creationId xmlns:a16="http://schemas.microsoft.com/office/drawing/2014/main" id="{483F23F4-9384-2B4A-AD5B-8DA249586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>
              <a:extLst>
                <a:ext uri="{FF2B5EF4-FFF2-40B4-BE49-F238E27FC236}">
                  <a16:creationId xmlns:a16="http://schemas.microsoft.com/office/drawing/2014/main" id="{D253045B-5F92-2B4C-80CC-824BB326F0B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ACD38376-2FF9-434C-9BA6-1163E990D739}"/>
                  </a:ext>
                </a:extLst>
              </p:cNvPr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>
                <a:extLst>
                  <a:ext uri="{FF2B5EF4-FFF2-40B4-BE49-F238E27FC236}">
                    <a16:creationId xmlns:a16="http://schemas.microsoft.com/office/drawing/2014/main" id="{01E57861-DE29-8C4B-9B0F-184D4258E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>
              <a:extLst>
                <a:ext uri="{FF2B5EF4-FFF2-40B4-BE49-F238E27FC236}">
                  <a16:creationId xmlns:a16="http://schemas.microsoft.com/office/drawing/2014/main" id="{EE3B7FD3-E36F-8143-A1C7-8B7F671C70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E743FD9-E66E-D744-B3F6-B164D2EF772A}"/>
                  </a:ext>
                </a:extLst>
              </p:cNvPr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>
                <a:extLst>
                  <a:ext uri="{FF2B5EF4-FFF2-40B4-BE49-F238E27FC236}">
                    <a16:creationId xmlns:a16="http://schemas.microsoft.com/office/drawing/2014/main" id="{FDCEDF3C-2BBD-9E45-AE6B-7044A8E41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98F5FFBD-E3C0-E24A-B033-CB8571A08C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>
              <a:extLst>
                <a:ext uri="{FF2B5EF4-FFF2-40B4-BE49-F238E27FC236}">
                  <a16:creationId xmlns:a16="http://schemas.microsoft.com/office/drawing/2014/main" id="{3B2439FB-C80F-754D-BF4F-97FACA6BC8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DCE27338-888F-E54D-B372-D30FD1881F82}"/>
                  </a:ext>
                </a:extLst>
              </p:cNvPr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>
                <a:extLst>
                  <a:ext uri="{FF2B5EF4-FFF2-40B4-BE49-F238E27FC236}">
                    <a16:creationId xmlns:a16="http://schemas.microsoft.com/office/drawing/2014/main" id="{AB0FCA1B-0373-A44A-92B1-82DA17725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>
              <a:extLst>
                <a:ext uri="{FF2B5EF4-FFF2-40B4-BE49-F238E27FC236}">
                  <a16:creationId xmlns:a16="http://schemas.microsoft.com/office/drawing/2014/main" id="{596DD691-0AE1-EF41-AB86-B2098889D5A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FAB70DAE-3DAD-C347-81FE-C34A7EBF42EE}"/>
                  </a:ext>
                </a:extLst>
              </p:cNvPr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>
                <a:extLst>
                  <a:ext uri="{FF2B5EF4-FFF2-40B4-BE49-F238E27FC236}">
                    <a16:creationId xmlns:a16="http://schemas.microsoft.com/office/drawing/2014/main" id="{A58EDEEB-203B-C04F-880E-9CEED58050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62024A4-41E1-D44E-B5CB-E811A5101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888FFF-FBB4-A847-B740-BD83DA57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C7980-0850-1749-BB08-C7994D61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2020/4/18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9F576-4128-A945-9805-A9039C38D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64BDA-9246-2647-8F11-B00938A3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1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F858777-89D0-CA45-985D-F322B2B10D43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4B081D-D198-BE4D-9290-E44DAAB6917B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3D8EE74-B9A0-D64C-8D57-8BAB45469A52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>
              <a:extLst>
                <a:ext uri="{FF2B5EF4-FFF2-40B4-BE49-F238E27FC236}">
                  <a16:creationId xmlns:a16="http://schemas.microsoft.com/office/drawing/2014/main" id="{EBC671AF-622D-4C4E-8938-6AF9E147A7B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4D36CB-7948-8A43-BEC6-FE11C6768C3A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BB4D818-38DC-D342-B275-9AF0D42D7AF3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A23D5-F619-E94B-8AD5-EBA758C32228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标题占位符 1">
              <a:extLst>
                <a:ext uri="{FF2B5EF4-FFF2-40B4-BE49-F238E27FC236}">
                  <a16:creationId xmlns:a16="http://schemas.microsoft.com/office/drawing/2014/main" id="{74ABD284-18D2-104F-9B14-F6088132AE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4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83DD52C-B404-BF47-BB80-8EF8EEEE07A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FC2585-B941-E14A-ADF0-46976E61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t>2020/4/18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C30C1D-CFC9-184F-A258-E2F2B5F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6D04F0-C18E-854A-8647-E4E1C57D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t>‹#›</a:t>
            </a:fld>
            <a:endParaRPr kumimoji="1" lang="zh-CN" altLang="en-US"/>
          </a:p>
        </p:txBody>
      </p:sp>
      <p:grpSp>
        <p:nvGrpSpPr>
          <p:cNvPr id="6" name="组合 9">
            <a:extLst>
              <a:ext uri="{FF2B5EF4-FFF2-40B4-BE49-F238E27FC236}">
                <a16:creationId xmlns:a16="http://schemas.microsoft.com/office/drawing/2014/main" id="{1804CE73-8F98-DC4D-9BAD-2C3781302A2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>
              <a:extLst>
                <a:ext uri="{FF2B5EF4-FFF2-40B4-BE49-F238E27FC236}">
                  <a16:creationId xmlns:a16="http://schemas.microsoft.com/office/drawing/2014/main" id="{6931AAE1-2BE5-444F-9595-F999E7D1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C145185-6196-0B4C-8A24-8502D433216D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>
              <a:extLst>
                <a:ext uri="{FF2B5EF4-FFF2-40B4-BE49-F238E27FC236}">
                  <a16:creationId xmlns:a16="http://schemas.microsoft.com/office/drawing/2014/main" id="{B0FA540D-C487-184F-BEB7-8BDB28F49258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83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>
            <a:extLst>
              <a:ext uri="{FF2B5EF4-FFF2-40B4-BE49-F238E27FC236}">
                <a16:creationId xmlns:a16="http://schemas.microsoft.com/office/drawing/2014/main" id="{72715AEE-6A50-5749-989F-A9C2D657A23A}"/>
              </a:ext>
            </a:extLst>
          </p:cNvPr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>
            <a:extLst>
              <a:ext uri="{FF2B5EF4-FFF2-40B4-BE49-F238E27FC236}">
                <a16:creationId xmlns:a16="http://schemas.microsoft.com/office/drawing/2014/main" id="{65938A8A-B8AD-8E4E-BB39-00326B9C7DB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>
            <a:extLst>
              <a:ext uri="{FF2B5EF4-FFF2-40B4-BE49-F238E27FC236}">
                <a16:creationId xmlns:a16="http://schemas.microsoft.com/office/drawing/2014/main" id="{070C6E62-7518-5C49-BBC6-C8134646B6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279532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cxnSp>
        <p:nvCxnSpPr>
          <p:cNvPr id="7" name="直接连接符 2">
            <a:extLst>
              <a:ext uri="{FF2B5EF4-FFF2-40B4-BE49-F238E27FC236}">
                <a16:creationId xmlns:a16="http://schemas.microsoft.com/office/drawing/2014/main" id="{11E7252F-A8D3-E941-9C5A-6C263EF87250}"/>
              </a:ext>
            </a:extLst>
          </p:cNvPr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2131EEFB-D5FF-5040-BCC4-3280AAC636CB}"/>
              </a:ext>
            </a:extLst>
          </p:cNvPr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B152C0-C47D-C141-B1F2-E6EC32BA0B68}"/>
              </a:ext>
            </a:extLst>
          </p:cNvPr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588DAD18-F319-FA49-AE3B-1F7728284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2BCD6A77-C347-3B48-B96F-5C802B4315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682F4C-667C-D54B-BB11-F74E3790836B}"/>
              </a:ext>
            </a:extLst>
          </p:cNvPr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288" indent="-268288">
              <a:lnSpc>
                <a:spcPct val="200000"/>
              </a:lnSpc>
              <a:spcBef>
                <a:spcPts val="0"/>
              </a:spcBef>
              <a:buFont typeface="Wingdings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4/18/2020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4/18/2020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tabLst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8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6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288" marR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68288" marR="0" lvl="0" indent="-268288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t>2020/4/18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t>‹#›</a:t>
            </a:fld>
            <a:endParaRPr kumimoji="1"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C2E224-3D14-474D-9FF4-EC2B7FAB8F6B}"/>
              </a:ext>
            </a:extLst>
          </p:cNvPr>
          <p:cNvSpPr txBox="1">
            <a:spLocks/>
          </p:cNvSpPr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407014-FBCD-5743-8859-EA99D0A1BEE1}"/>
              </a:ext>
            </a:extLst>
          </p:cNvPr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98BE69E-4E78-1B44-B62D-5BF197307C25}"/>
                </a:ext>
              </a:extLst>
            </p:cNvPr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6DBB22-A53B-FC46-A0C8-442800206776}"/>
                </a:ext>
              </a:extLst>
            </p:cNvPr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>
              <a:extLst>
                <a:ext uri="{FF2B5EF4-FFF2-40B4-BE49-F238E27FC236}">
                  <a16:creationId xmlns:a16="http://schemas.microsoft.com/office/drawing/2014/main" id="{38751FAC-5D9B-5A49-8805-C2AEFC398F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37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>
            <a:extLst>
              <a:ext uri="{FF2B5EF4-FFF2-40B4-BE49-F238E27FC236}">
                <a16:creationId xmlns:a16="http://schemas.microsoft.com/office/drawing/2014/main" id="{00ACEE41-F870-AC4A-8C54-B7BA8B7BB32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0C4B93D9-077F-6840-A8DE-56BD2C3E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70C2E542-B7A8-D64D-82D6-E7904E6B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FDF0D66F-CA06-2141-BAE3-2C50272E9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CA713E80-C732-0A45-B8E5-F745DF9F93B5}"/>
              </a:ext>
            </a:extLst>
          </p:cNvPr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5E15EF6-F1E6-2540-BA1A-308E58A83F0A}"/>
              </a:ext>
            </a:extLst>
          </p:cNvPr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>
              <a:extLst>
                <a:ext uri="{FF2B5EF4-FFF2-40B4-BE49-F238E27FC236}">
                  <a16:creationId xmlns:a16="http://schemas.microsoft.com/office/drawing/2014/main" id="{26AEB18A-3488-0D4B-828F-16A346A81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>
              <a:extLst>
                <a:ext uri="{FF2B5EF4-FFF2-40B4-BE49-F238E27FC236}">
                  <a16:creationId xmlns:a16="http://schemas.microsoft.com/office/drawing/2014/main" id="{B5903029-03A5-8F4E-BF03-C988940716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>
            <a:extLst>
              <a:ext uri="{FF2B5EF4-FFF2-40B4-BE49-F238E27FC236}">
                <a16:creationId xmlns:a16="http://schemas.microsoft.com/office/drawing/2014/main" id="{A744F1A9-95EA-A443-BE8D-C21C811A26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t>2020/4/18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5" r:id="rId2"/>
    <p:sldLayoutId id="2147483694" r:id="rId3"/>
    <p:sldLayoutId id="2147483686" r:id="rId4"/>
    <p:sldLayoutId id="2147483703" r:id="rId5"/>
    <p:sldLayoutId id="2147483704" r:id="rId6"/>
    <p:sldLayoutId id="2147483688" r:id="rId7"/>
    <p:sldLayoutId id="2147483690" r:id="rId8"/>
    <p:sldLayoutId id="2147483696" r:id="rId9"/>
    <p:sldLayoutId id="2147483697" r:id="rId10"/>
    <p:sldLayoutId id="2147483698" r:id="rId11"/>
    <p:sldLayoutId id="214748370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itchFamily="34" charset="-122"/>
          <a:ea typeface="微软雅黑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l"/>
        <a:defRPr sz="1050" b="0" i="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21047FB-7053-FC45-A382-47D4928A5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数据库与身份认证</a:t>
            </a:r>
          </a:p>
        </p:txBody>
      </p:sp>
    </p:spTree>
    <p:extLst>
      <p:ext uri="{BB962C8B-B14F-4D97-AF65-F5344CB8AC3E}">
        <p14:creationId xmlns:p14="http://schemas.microsoft.com/office/powerpoint/2010/main" val="337899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了解需要安装哪些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相关的软件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39E14F2B-4FC4-4F05-A76F-9260E5C1B44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1941" cy="11079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对于开发人员来说，只需要安装 </a:t>
            </a:r>
            <a:r>
              <a:rPr lang="en-US" altLang="zh-CN" dirty="0">
                <a:solidFill>
                  <a:srgbClr val="047FFD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047FFD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这两个软件，就能满足开发的需要了。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MySQL Server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专门用来提供数据存储和服务的软件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MySQL Workbench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可视化的 </a:t>
            </a:r>
            <a:r>
              <a:rPr lang="en-US" altLang="zh-CN" dirty="0">
                <a:solidFill>
                  <a:srgbClr val="FF0000"/>
                </a:solidFill>
              </a:rPr>
              <a:t>MySQL </a:t>
            </a:r>
            <a:r>
              <a:rPr lang="zh-CN" altLang="en-US" dirty="0">
                <a:solidFill>
                  <a:srgbClr val="FF0000"/>
                </a:solidFill>
              </a:rPr>
              <a:t>管理工具</a:t>
            </a:r>
            <a:r>
              <a:rPr lang="zh-CN" altLang="en-US" dirty="0">
                <a:solidFill>
                  <a:schemeClr val="tx1"/>
                </a:solidFill>
              </a:rPr>
              <a:t>，通过它，可以方便的操作存储在 </a:t>
            </a:r>
            <a:r>
              <a:rPr lang="en-US" altLang="zh-CN" dirty="0">
                <a:solidFill>
                  <a:schemeClr val="tx1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中的数据。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1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2.2 MySQL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Mac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环境下的安装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2A2F9A42-31EB-405A-A8B4-11C10061D9D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393201"/>
            <a:ext cx="7071941" cy="204252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环境下安装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 的过程比 </a:t>
            </a:r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环境下的步骤简单很多：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先运行 </a:t>
            </a:r>
            <a:r>
              <a:rPr lang="en-US" altLang="zh-CN" b="1" dirty="0">
                <a:solidFill>
                  <a:srgbClr val="FF0000"/>
                </a:solidFill>
              </a:rPr>
              <a:t>mysql-8.0.19-macos10.15-x86_64.dmg </a:t>
            </a:r>
            <a:r>
              <a:rPr lang="zh-CN" altLang="en-US" dirty="0">
                <a:solidFill>
                  <a:schemeClr val="tx1"/>
                </a:solidFill>
              </a:rPr>
              <a:t>这个安装包，将 </a:t>
            </a:r>
            <a:r>
              <a:rPr lang="en-US" altLang="zh-CN" dirty="0">
                <a:solidFill>
                  <a:schemeClr val="tx1"/>
                </a:solidFill>
              </a:rPr>
              <a:t>MySQL Server </a:t>
            </a:r>
            <a:r>
              <a:rPr lang="zh-CN" altLang="en-US" dirty="0">
                <a:solidFill>
                  <a:schemeClr val="tx1"/>
                </a:solidFill>
              </a:rPr>
              <a:t>安装到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系统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再运行 </a:t>
            </a:r>
            <a:r>
              <a:rPr lang="en-US" altLang="zh-CN" b="1" dirty="0">
                <a:solidFill>
                  <a:srgbClr val="FF0000"/>
                </a:solidFill>
              </a:rPr>
              <a:t>mysql-workbench-community-8.0.19-macos-x86_64.dmg </a:t>
            </a:r>
            <a:r>
              <a:rPr lang="zh-CN" altLang="en-US" dirty="0">
                <a:solidFill>
                  <a:schemeClr val="tx1"/>
                </a:solidFill>
              </a:rPr>
              <a:t>这个安装包，将可视化的 </a:t>
            </a:r>
            <a:r>
              <a:rPr lang="en-US" altLang="zh-CN" dirty="0">
                <a:solidFill>
                  <a:schemeClr val="tx1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工具安装到 </a:t>
            </a:r>
            <a:r>
              <a:rPr lang="en-US" altLang="zh-CN" dirty="0">
                <a:solidFill>
                  <a:schemeClr val="tx1"/>
                </a:solidFill>
              </a:rPr>
              <a:t>Mac </a:t>
            </a:r>
            <a:r>
              <a:rPr lang="zh-CN" altLang="en-US" dirty="0">
                <a:solidFill>
                  <a:schemeClr val="tx1"/>
                </a:solidFill>
              </a:rPr>
              <a:t>系统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具体的安装教程，可以参考 </a:t>
            </a:r>
            <a:r>
              <a:rPr lang="zh-CN" altLang="en-US" dirty="0">
                <a:solidFill>
                  <a:srgbClr val="047FFD"/>
                </a:solidFill>
              </a:rPr>
              <a:t>素材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047FFD"/>
                </a:solidFill>
              </a:rPr>
              <a:t>-&gt; MySQL for Mac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rgbClr val="047FFD"/>
                </a:solidFill>
              </a:rPr>
              <a:t>安装教程 </a:t>
            </a:r>
            <a:r>
              <a:rPr lang="en-US" altLang="zh-CN" dirty="0">
                <a:solidFill>
                  <a:srgbClr val="047FFD"/>
                </a:solidFill>
              </a:rPr>
              <a:t>- Mac</a:t>
            </a:r>
            <a:r>
              <a:rPr lang="zh-CN" altLang="en-US" dirty="0">
                <a:solidFill>
                  <a:srgbClr val="047FFD"/>
                </a:solidFill>
              </a:rPr>
              <a:t>系统安装</a:t>
            </a:r>
            <a:r>
              <a:rPr lang="en-US" altLang="zh-CN" dirty="0" err="1">
                <a:solidFill>
                  <a:srgbClr val="047FFD"/>
                </a:solidFill>
              </a:rPr>
              <a:t>MySql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6900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安装并配置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2.3 MySQL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Windows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环境下的安装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A21AD99C-1A75-4822-9359-580F2B64935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1393200"/>
            <a:ext cx="7071941" cy="110795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Windows </a:t>
            </a:r>
            <a:r>
              <a:rPr lang="zh-CN" altLang="en-US" dirty="0">
                <a:solidFill>
                  <a:schemeClr val="tx1"/>
                </a:solidFill>
              </a:rPr>
              <a:t>环境下安装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，只需要运行 </a:t>
            </a:r>
            <a:r>
              <a:rPr lang="en-US" altLang="zh-CN" b="1" dirty="0">
                <a:solidFill>
                  <a:srgbClr val="FF0000"/>
                </a:solidFill>
              </a:rPr>
              <a:t>mysql-installer-community-8.0.19.0.msi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这个安装包，就能一次性将 </a:t>
            </a:r>
            <a:r>
              <a:rPr lang="en-US" altLang="zh-CN" dirty="0">
                <a:solidFill>
                  <a:schemeClr val="tx1"/>
                </a:solidFill>
              </a:rPr>
              <a:t>MySQL Server 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MySQL Workbench </a:t>
            </a:r>
            <a:r>
              <a:rPr lang="zh-CN" altLang="en-US" dirty="0">
                <a:solidFill>
                  <a:schemeClr val="tx1"/>
                </a:solidFill>
              </a:rPr>
              <a:t>安装到自己的电脑上。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具体的安装教程，可以参考 </a:t>
            </a:r>
            <a:r>
              <a:rPr lang="zh-CN" altLang="en-US" dirty="0">
                <a:solidFill>
                  <a:srgbClr val="047FFD"/>
                </a:solidFill>
              </a:rPr>
              <a:t>素材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MySQL for Windows </a:t>
            </a:r>
            <a:r>
              <a:rPr lang="en-US" altLang="zh-CN" dirty="0">
                <a:solidFill>
                  <a:schemeClr val="tx1"/>
                </a:solidFill>
              </a:rPr>
              <a:t>-&gt;</a:t>
            </a:r>
            <a:r>
              <a:rPr lang="zh-CN" altLang="en-US" dirty="0">
                <a:solidFill>
                  <a:srgbClr val="047FFD"/>
                </a:solidFill>
              </a:rPr>
              <a:t>安装教程 </a:t>
            </a:r>
            <a:r>
              <a:rPr lang="en-US" altLang="zh-CN" dirty="0">
                <a:solidFill>
                  <a:srgbClr val="047FFD"/>
                </a:solidFill>
              </a:rPr>
              <a:t>- Windows</a:t>
            </a:r>
            <a:r>
              <a:rPr lang="zh-CN" altLang="en-US" dirty="0">
                <a:solidFill>
                  <a:srgbClr val="047FFD"/>
                </a:solidFill>
              </a:rPr>
              <a:t>系统安装</a:t>
            </a:r>
            <a:r>
              <a:rPr lang="en-US" altLang="zh-CN" dirty="0" err="1">
                <a:solidFill>
                  <a:srgbClr val="047FFD"/>
                </a:solidFill>
              </a:rPr>
              <a:t>MySql</a:t>
            </a:r>
            <a:r>
              <a:rPr lang="en-US" altLang="zh-CN" dirty="0">
                <a:solidFill>
                  <a:srgbClr val="047FFD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-&gt; </a:t>
            </a:r>
            <a:r>
              <a:rPr lang="en-US" altLang="zh-CN" dirty="0">
                <a:solidFill>
                  <a:srgbClr val="047FFD"/>
                </a:solidFill>
              </a:rPr>
              <a:t>README.md </a:t>
            </a:r>
          </a:p>
        </p:txBody>
      </p:sp>
    </p:spTree>
    <p:extLst>
      <p:ext uri="{BB962C8B-B14F-4D97-AF65-F5344CB8AC3E}">
        <p14:creationId xmlns:p14="http://schemas.microsoft.com/office/powerpoint/2010/main" val="36064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rgbClr val="FF0000"/>
                </a:solidFill>
              </a:rPr>
              <a:t>的基本使用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3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连接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数据库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131689-C3BD-490C-AB5A-D8764292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10" y="2018308"/>
            <a:ext cx="5949004" cy="301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6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了解主界面的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组成部分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41AA95-10F0-4AE1-98B7-06AC5028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10" y="2043953"/>
            <a:ext cx="5257932" cy="299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创建数据库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7876ED-35CD-40F3-B4F9-8FA3A008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10" y="2044800"/>
            <a:ext cx="5259600" cy="29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创建数据表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B8F39B-F5B9-4E6E-AC75-826C9820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96" y="2035056"/>
            <a:ext cx="4805788" cy="3006106"/>
          </a:xfrm>
          <a:prstGeom prst="rect">
            <a:avLst/>
          </a:prstGeom>
        </p:spPr>
      </p:pic>
      <p:sp>
        <p:nvSpPr>
          <p:cNvPr id="8" name="内容占位符 5">
            <a:extLst>
              <a:ext uri="{FF2B5EF4-FFF2-40B4-BE49-F238E27FC236}">
                <a16:creationId xmlns:a16="http://schemas.microsoft.com/office/drawing/2014/main" id="{24EA2833-B690-41BF-8E09-FEB52F965FD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815852" y="1991584"/>
            <a:ext cx="2702860" cy="2995785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DataType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数据类型：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整数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varchar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rgbClr val="047FFD"/>
                </a:solidFill>
              </a:rPr>
              <a:t>len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tinyint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047FFD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布尔值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字段的特殊标识：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PK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Primary Key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主键、唯一标识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NN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Not Null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值不允许为空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UQ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Unique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值唯一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AI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Auto Increment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rgbClr val="047FFD"/>
                </a:solidFill>
              </a:rPr>
              <a:t>值自动增长</a:t>
            </a:r>
            <a:endParaRPr lang="en-US" altLang="zh-CN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Workbench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向表中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写入数据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6E86E70-B1CB-4A81-8003-6AF5657F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09" y="2018427"/>
            <a:ext cx="5298273" cy="301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0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SQL</a:t>
            </a:r>
            <a:endParaRPr lang="zh-CN" altLang="en-US" sz="14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275728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SQL</a:t>
            </a:r>
            <a:r>
              <a:rPr lang="zh-CN" altLang="en-US" dirty="0">
                <a:solidFill>
                  <a:schemeClr val="tx1"/>
                </a:solidFill>
              </a:rPr>
              <a:t>（英文全称：</a:t>
            </a:r>
            <a:r>
              <a:rPr lang="en-US" altLang="zh-CN" dirty="0">
                <a:solidFill>
                  <a:schemeClr val="tx1"/>
                </a:solidFill>
              </a:rPr>
              <a:t>Structured Query Language</a:t>
            </a:r>
            <a:r>
              <a:rPr lang="zh-CN" altLang="en-US" dirty="0">
                <a:solidFill>
                  <a:schemeClr val="tx1"/>
                </a:solidFill>
              </a:rPr>
              <a:t>）是</a:t>
            </a:r>
            <a:r>
              <a:rPr lang="zh-CN" altLang="en-US" dirty="0">
                <a:solidFill>
                  <a:srgbClr val="FF0000"/>
                </a:solidFill>
              </a:rPr>
              <a:t>结构化查询语言</a:t>
            </a:r>
            <a:r>
              <a:rPr lang="zh-CN" altLang="en-US" dirty="0">
                <a:solidFill>
                  <a:schemeClr val="tx1"/>
                </a:solidFill>
              </a:rPr>
              <a:t>，专门用来</a:t>
            </a:r>
            <a:r>
              <a:rPr lang="zh-CN" altLang="en-US" dirty="0">
                <a:solidFill>
                  <a:srgbClr val="FF0000"/>
                </a:solidFill>
              </a:rPr>
              <a:t>访问和处理数据库</a:t>
            </a:r>
            <a:r>
              <a:rPr lang="zh-CN" altLang="en-US" dirty="0">
                <a:solidFill>
                  <a:schemeClr val="tx1"/>
                </a:solidFill>
              </a:rPr>
              <a:t>的编程语言。能够让我们</a:t>
            </a:r>
            <a:r>
              <a:rPr lang="zh-CN" altLang="en-US" b="1" dirty="0">
                <a:solidFill>
                  <a:srgbClr val="FF0000"/>
                </a:solidFill>
              </a:rPr>
              <a:t>以编程的形式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操作数据库里面的数据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三个关键点：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是一门</a:t>
            </a:r>
            <a:r>
              <a:rPr lang="zh-CN" altLang="en-US" dirty="0">
                <a:solidFill>
                  <a:srgbClr val="FF0000"/>
                </a:solidFill>
              </a:rPr>
              <a:t>数据库编程语言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语言编写出来的代码，叫做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r>
              <a:rPr lang="zh-CN" altLang="en-US" dirty="0">
                <a:solidFill>
                  <a:srgbClr val="FF0000"/>
                </a:solidFill>
              </a:rPr>
              <a:t>只能在关系型数据库中使用</a:t>
            </a:r>
            <a:r>
              <a:rPr lang="zh-CN" altLang="en-US" dirty="0">
                <a:solidFill>
                  <a:schemeClr val="tx1"/>
                </a:solidFill>
              </a:rPr>
              <a:t>（例如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SQL Server</a:t>
            </a:r>
            <a:r>
              <a:rPr lang="zh-CN" altLang="en-US" dirty="0">
                <a:solidFill>
                  <a:schemeClr val="tx1"/>
                </a:solidFill>
              </a:rPr>
              <a:t>）。非关系型数据库（例如 </a:t>
            </a:r>
            <a:r>
              <a:rPr lang="en-US" altLang="zh-CN" dirty="0" err="1">
                <a:solidFill>
                  <a:schemeClr val="tx1"/>
                </a:solidFill>
              </a:rPr>
              <a:t>Mongodb</a:t>
            </a:r>
            <a:r>
              <a:rPr lang="zh-CN" altLang="en-US" dirty="0">
                <a:solidFill>
                  <a:schemeClr val="tx1"/>
                </a:solidFill>
              </a:rPr>
              <a:t>）不支持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7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数据库的基本概念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287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SQL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能做什么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2757284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从数据库中</a:t>
            </a:r>
            <a:r>
              <a:rPr lang="zh-CN" altLang="en-US" dirty="0">
                <a:solidFill>
                  <a:srgbClr val="FF0000"/>
                </a:solidFill>
              </a:rPr>
              <a:t>查询数据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向数据库中</a:t>
            </a:r>
            <a:r>
              <a:rPr lang="zh-CN" altLang="en-US" dirty="0">
                <a:solidFill>
                  <a:srgbClr val="FF0000"/>
                </a:solidFill>
              </a:rPr>
              <a:t>插入新的数据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zh-CN" altLang="en-US" dirty="0">
                <a:solidFill>
                  <a:schemeClr val="tx1"/>
                </a:solidFill>
              </a:rPr>
              <a:t>数据库中的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从数据库</a:t>
            </a:r>
            <a:r>
              <a:rPr lang="zh-CN" altLang="en-US" dirty="0">
                <a:solidFill>
                  <a:srgbClr val="FF0000"/>
                </a:solidFill>
              </a:rPr>
              <a:t>删除数据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可以创建新数据库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可在数据库中创建新表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可在数据库中创建存储过程、视图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 etc…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管理数据库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SQL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的学习目标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717400" cy="27572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重点掌握如何使用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从数据表中：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查询数据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插入数据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insert into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更新数据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update</a:t>
            </a:r>
            <a:r>
              <a:rPr lang="zh-CN" altLang="en-US" dirty="0">
                <a:solidFill>
                  <a:schemeClr val="tx1"/>
                </a:solidFill>
              </a:rPr>
              <a:t>） 、</a:t>
            </a:r>
            <a:r>
              <a:rPr lang="zh-CN" altLang="en-US" dirty="0">
                <a:solidFill>
                  <a:srgbClr val="FF0000"/>
                </a:solidFill>
              </a:rPr>
              <a:t>删除数据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delete</a:t>
            </a:r>
            <a:r>
              <a:rPr lang="zh-CN" altLang="en-US" dirty="0">
                <a:solidFill>
                  <a:schemeClr val="tx1"/>
                </a:solidFill>
              </a:rPr>
              <a:t>） 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额外需要掌握的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种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语法：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047FFD"/>
                </a:solidFill>
              </a:rPr>
              <a:t>where </a:t>
            </a:r>
            <a:r>
              <a:rPr lang="zh-CN" altLang="en-US" dirty="0">
                <a:solidFill>
                  <a:srgbClr val="047FFD"/>
                </a:solidFill>
              </a:rPr>
              <a:t>条件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and </a:t>
            </a:r>
            <a:r>
              <a:rPr lang="zh-CN" altLang="en-US" dirty="0">
                <a:solidFill>
                  <a:srgbClr val="047FFD"/>
                </a:solidFill>
              </a:rPr>
              <a:t>和 </a:t>
            </a:r>
            <a:r>
              <a:rPr lang="en-US" altLang="zh-CN" dirty="0">
                <a:solidFill>
                  <a:srgbClr val="047FFD"/>
                </a:solidFill>
              </a:rPr>
              <a:t>or </a:t>
            </a:r>
            <a:r>
              <a:rPr lang="zh-CN" altLang="en-US" dirty="0">
                <a:solidFill>
                  <a:srgbClr val="047FFD"/>
                </a:solidFill>
              </a:rPr>
              <a:t>运算符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order by </a:t>
            </a:r>
            <a:r>
              <a:rPr lang="zh-CN" altLang="en-US" dirty="0">
                <a:solidFill>
                  <a:srgbClr val="047FFD"/>
                </a:solidFill>
              </a:rPr>
              <a:t>排序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count(*) </a:t>
            </a:r>
            <a:r>
              <a:rPr lang="zh-CN" altLang="en-US" dirty="0">
                <a:solidFill>
                  <a:srgbClr val="047FFD"/>
                </a:solidFill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8847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FF0000"/>
                </a:solidFill>
              </a:rPr>
              <a:t>从表中查询数据</a:t>
            </a:r>
            <a:r>
              <a:rPr lang="zh-CN" altLang="en-US" dirty="0">
                <a:solidFill>
                  <a:schemeClr val="tx1"/>
                </a:solidFill>
              </a:rPr>
              <a:t>。执行的结果被存储在一个</a:t>
            </a:r>
            <a:r>
              <a:rPr lang="zh-CN" altLang="en-US" dirty="0">
                <a:solidFill>
                  <a:srgbClr val="FF0000"/>
                </a:solidFill>
              </a:rPr>
              <a:t>结果表</a:t>
            </a:r>
            <a:r>
              <a:rPr lang="zh-CN" altLang="en-US" dirty="0">
                <a:solidFill>
                  <a:schemeClr val="tx1"/>
                </a:solidFill>
              </a:rPr>
              <a:t>中（称为</a:t>
            </a:r>
            <a:r>
              <a:rPr lang="zh-CN" altLang="en-US" dirty="0">
                <a:solidFill>
                  <a:srgbClr val="047FFD"/>
                </a:solidFill>
              </a:rPr>
              <a:t>结果集</a:t>
            </a:r>
            <a:r>
              <a:rPr lang="zh-CN" altLang="en-US" dirty="0">
                <a:solidFill>
                  <a:schemeClr val="tx1"/>
                </a:solidFill>
              </a:rPr>
              <a:t>）。语法格式如下：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FDC2CD-A93C-49D7-B7AE-E81EC8BA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54" y="2501153"/>
            <a:ext cx="5544000" cy="2061064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9E06D6E8-6BC4-464C-B980-46966D129ACA}"/>
              </a:ext>
            </a:extLst>
          </p:cNvPr>
          <p:cNvSpPr txBox="1">
            <a:spLocks/>
          </p:cNvSpPr>
          <p:nvPr/>
        </p:nvSpPr>
        <p:spPr>
          <a:xfrm>
            <a:off x="848378" y="4634588"/>
            <a:ext cx="7260200" cy="377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语句中的</a:t>
            </a:r>
            <a:r>
              <a:rPr lang="zh-CN" altLang="en-US" dirty="0">
                <a:solidFill>
                  <a:srgbClr val="047FFD"/>
                </a:solidFill>
              </a:rPr>
              <a:t>关键字</a:t>
            </a:r>
            <a:r>
              <a:rPr lang="zh-CN" altLang="en-US" dirty="0">
                <a:solidFill>
                  <a:schemeClr val="tx1"/>
                </a:solidFill>
              </a:rPr>
              <a:t>对</a:t>
            </a:r>
            <a:r>
              <a:rPr lang="zh-CN" altLang="en-US" b="1" dirty="0">
                <a:solidFill>
                  <a:srgbClr val="FF0000"/>
                </a:solidFill>
              </a:rPr>
              <a:t>大小写不敏感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等效于 </a:t>
            </a:r>
            <a:r>
              <a:rPr lang="en-US" altLang="zh-CN" dirty="0">
                <a:solidFill>
                  <a:schemeClr val="tx1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FROM </a:t>
            </a:r>
            <a:r>
              <a:rPr lang="zh-CN" altLang="en-US" dirty="0">
                <a:solidFill>
                  <a:schemeClr val="tx1"/>
                </a:solidFill>
              </a:rPr>
              <a:t>等效于 </a:t>
            </a:r>
            <a:r>
              <a:rPr lang="en-US" altLang="zh-CN" dirty="0">
                <a:solidFill>
                  <a:schemeClr val="tx1"/>
                </a:solidFill>
              </a:rPr>
              <a:t>from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rgbClr val="047F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SELECT *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我们希望从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表中选取所有的列，可以使用</a:t>
            </a:r>
            <a:r>
              <a:rPr lang="zh-CN" altLang="en-US" dirty="0">
                <a:solidFill>
                  <a:srgbClr val="FF0000"/>
                </a:solidFill>
              </a:rPr>
              <a:t>符号 * </a:t>
            </a:r>
            <a:r>
              <a:rPr lang="zh-CN" altLang="en-US" dirty="0">
                <a:solidFill>
                  <a:schemeClr val="tx1"/>
                </a:solidFill>
              </a:rPr>
              <a:t>取代列的名称，示例如下：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0B55ED-69D3-47A7-8C62-B1B44AAD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1" y="2501153"/>
            <a:ext cx="5544000" cy="24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8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3.3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SELECT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SELECT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列名称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如需获取名为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"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"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" </a:t>
            </a:r>
            <a:r>
              <a:rPr lang="zh-CN" altLang="en-US" dirty="0">
                <a:solidFill>
                  <a:schemeClr val="tx1"/>
                </a:solidFill>
              </a:rPr>
              <a:t>的列的内容（从名为 </a:t>
            </a:r>
            <a:r>
              <a:rPr lang="en-US" altLang="zh-CN" dirty="0">
                <a:solidFill>
                  <a:schemeClr val="tx1"/>
                </a:solidFill>
              </a:rPr>
              <a:t>"users" </a:t>
            </a:r>
            <a:r>
              <a:rPr lang="zh-CN" altLang="en-US" dirty="0">
                <a:solidFill>
                  <a:schemeClr val="tx1"/>
                </a:solidFill>
              </a:rPr>
              <a:t>的数据库表），请使用下面的 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语句：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08C6B6-0DB8-48C1-BC5F-38DACF72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52" y="2501153"/>
            <a:ext cx="5544000" cy="230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4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3.4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INSERT INTO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INSERT INTO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047FFD"/>
                </a:solidFill>
              </a:rPr>
              <a:t>向数据表中</a:t>
            </a:r>
            <a:r>
              <a:rPr lang="zh-CN" altLang="en-US" dirty="0">
                <a:solidFill>
                  <a:srgbClr val="FF0000"/>
                </a:solidFill>
              </a:rPr>
              <a:t>插入新的数据行</a:t>
            </a:r>
            <a:r>
              <a:rPr lang="zh-CN" altLang="en-US" dirty="0">
                <a:solidFill>
                  <a:schemeClr val="tx1"/>
                </a:solidFill>
              </a:rPr>
              <a:t>，语法格式如下：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2CA5A-FAA7-4A01-AD67-ADEEB72C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55" y="2501153"/>
            <a:ext cx="5544000" cy="1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3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3.4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INSERT INTO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INSERT INTO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表中，插入一条 </a:t>
            </a:r>
            <a:r>
              <a:rPr lang="en-US" altLang="zh-CN" dirty="0">
                <a:solidFill>
                  <a:srgbClr val="FF0000"/>
                </a:solidFill>
              </a:rPr>
              <a:t>username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tony stark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098123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的用户数据，示例如下：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1C3D5A-D764-4F73-AD81-1455F7F1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2501153"/>
            <a:ext cx="5520018" cy="25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Update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FF0000"/>
                </a:solidFill>
              </a:rPr>
              <a:t>修改表中的数据</a:t>
            </a:r>
            <a:r>
              <a:rPr lang="zh-CN" altLang="en-US" dirty="0">
                <a:solidFill>
                  <a:schemeClr val="tx1"/>
                </a:solidFill>
              </a:rPr>
              <a:t>。语法格式如下：</a:t>
            </a:r>
            <a:endParaRPr lang="zh-CN" altLang="en-US" dirty="0">
              <a:solidFill>
                <a:srgbClr val="047FFD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4DE1C2-7682-4CEE-A2DE-A0E026C1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1" y="2501153"/>
            <a:ext cx="5544000" cy="181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UPDATE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示例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更新某一行中的一个列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把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的用户密码，更新为 </a:t>
            </a:r>
            <a:r>
              <a:rPr lang="en-US" altLang="zh-CN" dirty="0">
                <a:solidFill>
                  <a:srgbClr val="FF0000"/>
                </a:solidFill>
              </a:rPr>
              <a:t>888888</a:t>
            </a:r>
            <a:r>
              <a:rPr lang="zh-CN" altLang="en-US" dirty="0">
                <a:solidFill>
                  <a:schemeClr val="tx1"/>
                </a:solidFill>
              </a:rPr>
              <a:t>。示例如下：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A56149-1257-4030-BFA1-D211BA84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8" y="2484766"/>
            <a:ext cx="5587253" cy="255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3.5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UPDATE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UPDATE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示例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更新某一行中的若干列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把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用户密码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用户状态</a:t>
            </a:r>
            <a:r>
              <a:rPr lang="zh-CN" altLang="en-US" dirty="0">
                <a:solidFill>
                  <a:schemeClr val="tx1"/>
                </a:solidFill>
              </a:rPr>
              <a:t>，分别更新为 </a:t>
            </a:r>
            <a:r>
              <a:rPr lang="en-US" altLang="zh-CN" dirty="0">
                <a:solidFill>
                  <a:srgbClr val="FF0000"/>
                </a:solidFill>
              </a:rPr>
              <a:t>admin123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。示例如下：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766506-DF35-4612-A924-C8D5C409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2501153"/>
            <a:ext cx="5543375" cy="25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什么是数据库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C2D22-8683-48B5-A8F1-39930A4917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6323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数据库（</a:t>
            </a:r>
            <a:r>
              <a:rPr lang="en-US" altLang="zh-CN" dirty="0">
                <a:solidFill>
                  <a:schemeClr val="tx1"/>
                </a:solidFill>
              </a:rPr>
              <a:t>database</a:t>
            </a:r>
            <a:r>
              <a:rPr lang="zh-CN" altLang="en-US" dirty="0">
                <a:solidFill>
                  <a:schemeClr val="tx1"/>
                </a:solidFill>
              </a:rPr>
              <a:t>）是用来</a:t>
            </a:r>
            <a:r>
              <a:rPr lang="zh-CN" altLang="en-US" dirty="0">
                <a:solidFill>
                  <a:srgbClr val="FF0000"/>
                </a:solidFill>
              </a:rPr>
              <a:t>组织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管理</a:t>
            </a:r>
            <a:r>
              <a:rPr lang="zh-CN" altLang="en-US" dirty="0">
                <a:solidFill>
                  <a:schemeClr val="tx1"/>
                </a:solidFill>
              </a:rPr>
              <a:t>数据的仓库。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当今世界是一个充满着数据的</a:t>
            </a:r>
            <a:r>
              <a:rPr lang="zh-CN" altLang="en-US" dirty="0">
                <a:solidFill>
                  <a:srgbClr val="FF0000"/>
                </a:solidFill>
              </a:rPr>
              <a:t>互联网世界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充斥着大量的数据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zh-CN" altLang="en-US" dirty="0">
                <a:solidFill>
                  <a:srgbClr val="047FFD"/>
                </a:solidFill>
              </a:rPr>
              <a:t>数据的来源</a:t>
            </a:r>
            <a:r>
              <a:rPr lang="zh-CN" altLang="en-US" dirty="0">
                <a:solidFill>
                  <a:schemeClr val="tx1"/>
                </a:solidFill>
              </a:rPr>
              <a:t>有很多，比如出行记录、消费记录、浏览的网页、发送的消息等等。除了文本类型的数据，图像、音乐、声音都是数据。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为了方便管理互联网世界中的数据，就有了</a:t>
            </a:r>
            <a:r>
              <a:rPr lang="zh-CN" altLang="en-US" dirty="0">
                <a:solidFill>
                  <a:srgbClr val="FF0000"/>
                </a:solidFill>
              </a:rPr>
              <a:t>数据库管理系统</a:t>
            </a:r>
            <a:r>
              <a:rPr lang="zh-CN" altLang="en-US" dirty="0">
                <a:solidFill>
                  <a:schemeClr val="tx1"/>
                </a:solidFill>
              </a:rPr>
              <a:t>的概念（简称：数据库）。用户可以对数据库中的数据进行</a:t>
            </a:r>
            <a:r>
              <a:rPr lang="zh-CN" altLang="en-US" dirty="0">
                <a:solidFill>
                  <a:srgbClr val="047FFD"/>
                </a:solidFill>
              </a:rPr>
              <a:t>新增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查询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更新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删除</a:t>
            </a:r>
            <a:r>
              <a:rPr lang="zh-CN" altLang="en-US" dirty="0">
                <a:solidFill>
                  <a:schemeClr val="tx1"/>
                </a:solidFill>
              </a:rPr>
              <a:t>等操作。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8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3.6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DELETE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语句用于删除表中的行。语法格式如下：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1A4709-0190-4CA4-B395-AB268435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2" y="2501153"/>
            <a:ext cx="5544000" cy="1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3.6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DELETE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DELETE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从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表中，删除 </a:t>
            </a:r>
            <a:r>
              <a:rPr lang="en-US" altLang="zh-CN" dirty="0">
                <a:solidFill>
                  <a:srgbClr val="FF0000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的用户，示例如下：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FBB755-093E-4182-9EBA-FEC9E918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2501153"/>
            <a:ext cx="5543374" cy="253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子句用于</a:t>
            </a:r>
            <a:r>
              <a:rPr lang="zh-CN" altLang="en-US" dirty="0">
                <a:solidFill>
                  <a:srgbClr val="FF0000"/>
                </a:solidFill>
              </a:rPr>
              <a:t>限定选择的标准</a:t>
            </a:r>
            <a:r>
              <a:rPr lang="zh-CN" altLang="en-US" dirty="0">
                <a:solidFill>
                  <a:schemeClr val="tx1"/>
                </a:solidFill>
              </a:rPr>
              <a:t>。在 </a:t>
            </a:r>
            <a:r>
              <a:rPr lang="en-US" altLang="zh-CN" dirty="0">
                <a:solidFill>
                  <a:srgbClr val="047FFD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UPDATE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rgbClr val="047FFD"/>
                </a:solidFill>
              </a:rPr>
              <a:t>DELETE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语句中，</a:t>
            </a:r>
            <a:r>
              <a:rPr lang="zh-CN" altLang="en-US" dirty="0">
                <a:solidFill>
                  <a:srgbClr val="FF0000"/>
                </a:solidFill>
              </a:rPr>
              <a:t>皆可使用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子句来限定选择的标准。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A4A5D1-9765-445D-BA9B-33EB619E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08" y="2501153"/>
            <a:ext cx="5544000" cy="2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可在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WHERE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子句中使用的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运算符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下面的运算符可在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子句中使用，用来限定选择的标准：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27F59B-CC92-4651-8F85-67C9D34D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04" y="2501154"/>
            <a:ext cx="5210466" cy="2193338"/>
          </a:xfrm>
          <a:prstGeom prst="rect">
            <a:avLst/>
          </a:prstGeom>
        </p:spPr>
      </p:pic>
      <p:sp>
        <p:nvSpPr>
          <p:cNvPr id="8" name="内容占位符 5">
            <a:extLst>
              <a:ext uri="{FF2B5EF4-FFF2-40B4-BE49-F238E27FC236}">
                <a16:creationId xmlns:a16="http://schemas.microsoft.com/office/drawing/2014/main" id="{EF21D0C9-75B2-42EB-BEC7-6FB0AA8858D2}"/>
              </a:ext>
            </a:extLst>
          </p:cNvPr>
          <p:cNvSpPr txBox="1">
            <a:spLocks/>
          </p:cNvSpPr>
          <p:nvPr/>
        </p:nvSpPr>
        <p:spPr>
          <a:xfrm>
            <a:off x="881996" y="4695203"/>
            <a:ext cx="7260200" cy="3771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注意：在某些版本的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中，操作符 </a:t>
            </a:r>
            <a:r>
              <a:rPr lang="en-US" altLang="zh-CN" dirty="0">
                <a:solidFill>
                  <a:schemeClr val="tx1"/>
                </a:solidFill>
              </a:rPr>
              <a:t>&lt;&gt; </a:t>
            </a:r>
            <a:r>
              <a:rPr lang="zh-CN" altLang="en-US" dirty="0">
                <a:solidFill>
                  <a:schemeClr val="tx1"/>
                </a:solidFill>
              </a:rPr>
              <a:t>可以写为 </a:t>
            </a:r>
            <a:r>
              <a:rPr lang="en-US" altLang="zh-CN" dirty="0">
                <a:solidFill>
                  <a:schemeClr val="tx1"/>
                </a:solidFill>
              </a:rPr>
              <a:t>!=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0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3.7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WHERE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WHERE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 </a:t>
            </a:r>
            <a:r>
              <a:rPr lang="en-US" altLang="zh-CN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chemeClr val="tx1"/>
                </a:solidFill>
              </a:rPr>
              <a:t>子句来限定 </a:t>
            </a:r>
            <a:r>
              <a:rPr lang="en-US" altLang="zh-CN" dirty="0">
                <a:solidFill>
                  <a:schemeClr val="tx1"/>
                </a:solidFill>
              </a:rPr>
              <a:t>SELECT </a:t>
            </a:r>
            <a:r>
              <a:rPr lang="zh-CN" altLang="en-US" dirty="0">
                <a:solidFill>
                  <a:schemeClr val="tx1"/>
                </a:solidFill>
              </a:rPr>
              <a:t>的查询条件：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5B6DC7-0E79-445E-91B3-2B13EB48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72" y="2501153"/>
            <a:ext cx="5544000" cy="2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9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AND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OR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06647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可</a:t>
            </a:r>
            <a:r>
              <a:rPr lang="zh-CN" altLang="en-US" dirty="0">
                <a:solidFill>
                  <a:srgbClr val="047FFD"/>
                </a:solidFill>
              </a:rPr>
              <a:t>在 </a:t>
            </a:r>
            <a:r>
              <a:rPr lang="en-US" altLang="zh-CN" dirty="0">
                <a:solidFill>
                  <a:srgbClr val="047FFD"/>
                </a:solidFill>
              </a:rPr>
              <a:t>WHERE </a:t>
            </a:r>
            <a:r>
              <a:rPr lang="zh-CN" altLang="en-US" dirty="0">
                <a:solidFill>
                  <a:srgbClr val="047FFD"/>
                </a:solidFill>
              </a:rPr>
              <a:t>子语句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rgbClr val="FF0000"/>
                </a:solidFill>
              </a:rPr>
              <a:t>把两个或多个条件结合起来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必须同时满足多个条件</a:t>
            </a:r>
            <a:r>
              <a:rPr lang="zh-CN" altLang="en-US" dirty="0">
                <a:solidFill>
                  <a:schemeClr val="tx1"/>
                </a:solidFill>
              </a:rPr>
              <a:t>，相当于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&amp;&amp; </a:t>
            </a:r>
            <a:r>
              <a:rPr lang="zh-CN" altLang="en-US" dirty="0">
                <a:solidFill>
                  <a:schemeClr val="tx1"/>
                </a:solidFill>
              </a:rPr>
              <a:t>运算符，例如 </a:t>
            </a:r>
            <a:r>
              <a:rPr lang="en-US" altLang="zh-CN" dirty="0">
                <a:solidFill>
                  <a:srgbClr val="047FFD"/>
                </a:solidFill>
              </a:rPr>
              <a:t>if (a !== 10 </a:t>
            </a:r>
            <a:r>
              <a:rPr lang="en-US" altLang="zh-CN" dirty="0">
                <a:solidFill>
                  <a:srgbClr val="FF0000"/>
                </a:solidFill>
              </a:rPr>
              <a:t>&amp;&amp;</a:t>
            </a:r>
            <a:r>
              <a:rPr lang="en-US" altLang="zh-CN" dirty="0">
                <a:solidFill>
                  <a:srgbClr val="047FFD"/>
                </a:solidFill>
              </a:rPr>
              <a:t> a !== 20)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>
                <a:solidFill>
                  <a:srgbClr val="FF0000"/>
                </a:solidFill>
              </a:rPr>
              <a:t>只要满足任意一个条件即可</a:t>
            </a:r>
            <a:r>
              <a:rPr lang="zh-CN" altLang="en-US" dirty="0">
                <a:solidFill>
                  <a:schemeClr val="tx1"/>
                </a:solidFill>
              </a:rPr>
              <a:t>，相当于 </a:t>
            </a:r>
            <a:r>
              <a:rPr lang="en-US" altLang="zh-CN" dirty="0">
                <a:solidFill>
                  <a:schemeClr val="tx1"/>
                </a:solidFill>
              </a:rPr>
              <a:t>JavaScript </a:t>
            </a:r>
            <a:r>
              <a:rPr lang="zh-CN" altLang="en-US" dirty="0">
                <a:solidFill>
                  <a:schemeClr val="tx1"/>
                </a:solidFill>
              </a:rPr>
              <a:t>中的 </a:t>
            </a:r>
            <a:r>
              <a:rPr lang="en-US" altLang="zh-CN" dirty="0">
                <a:solidFill>
                  <a:schemeClr val="tx1"/>
                </a:solidFill>
              </a:rPr>
              <a:t>|| </a:t>
            </a:r>
            <a:r>
              <a:rPr lang="zh-CN" altLang="en-US" dirty="0">
                <a:solidFill>
                  <a:schemeClr val="tx1"/>
                </a:solidFill>
              </a:rPr>
              <a:t>运算符，例如 </a:t>
            </a:r>
            <a:r>
              <a:rPr lang="en-US" altLang="zh-CN" dirty="0">
                <a:solidFill>
                  <a:srgbClr val="047FFD"/>
                </a:solidFill>
              </a:rPr>
              <a:t>if(a !== 10 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dirty="0">
                <a:solidFill>
                  <a:srgbClr val="047FFD"/>
                </a:solidFill>
              </a:rPr>
              <a:t> a !== 20)</a:t>
            </a:r>
          </a:p>
        </p:txBody>
      </p:sp>
    </p:spTree>
    <p:extLst>
      <p:ext uri="{BB962C8B-B14F-4D97-AF65-F5344CB8AC3E}">
        <p14:creationId xmlns:p14="http://schemas.microsoft.com/office/powerpoint/2010/main" val="173078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AND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OR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AND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运算符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AND </a:t>
            </a:r>
            <a:r>
              <a:rPr lang="zh-CN" altLang="en-US" dirty="0">
                <a:solidFill>
                  <a:schemeClr val="tx1"/>
                </a:solidFill>
              </a:rPr>
              <a:t>来显示所有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，并且 </a:t>
            </a:r>
            <a:r>
              <a:rPr lang="en-US" altLang="zh-CN" dirty="0">
                <a:solidFill>
                  <a:srgbClr val="FF0000"/>
                </a:solidFill>
              </a:rPr>
              <a:t>id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47FFD"/>
                </a:solidFill>
              </a:rPr>
              <a:t>小于 </a:t>
            </a:r>
            <a:r>
              <a:rPr lang="en-US" altLang="zh-CN" dirty="0">
                <a:solidFill>
                  <a:srgbClr val="047FFD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的用户：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9F9D0-B270-4096-BCAD-8A1677FB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5" y="2480983"/>
            <a:ext cx="5587174" cy="2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0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3.8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AND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OR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运算符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OR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运算符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zh-CN" altLang="en-US" dirty="0">
                <a:solidFill>
                  <a:schemeClr val="tx1"/>
                </a:solidFill>
              </a:rPr>
              <a:t>来显示所有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，或者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zs </a:t>
            </a:r>
            <a:r>
              <a:rPr lang="zh-CN" altLang="en-US" dirty="0">
                <a:solidFill>
                  <a:schemeClr val="tx1"/>
                </a:solidFill>
              </a:rPr>
              <a:t>的用户：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BA89B8-68BC-4A3E-8AA9-518BC828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2480983"/>
            <a:ext cx="5593976" cy="2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1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066471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ORDER BY </a:t>
            </a:r>
            <a:r>
              <a:rPr lang="zh-CN" altLang="en-US" dirty="0">
                <a:solidFill>
                  <a:schemeClr val="tx1"/>
                </a:solidFill>
              </a:rPr>
              <a:t>语句用于</a:t>
            </a:r>
            <a:r>
              <a:rPr lang="zh-CN" altLang="en-US" dirty="0">
                <a:solidFill>
                  <a:srgbClr val="047FFD"/>
                </a:solidFill>
              </a:rPr>
              <a:t>根据指定的列</a:t>
            </a:r>
            <a:r>
              <a:rPr lang="zh-CN" altLang="en-US" dirty="0">
                <a:solidFill>
                  <a:srgbClr val="FF0000"/>
                </a:solidFill>
              </a:rPr>
              <a:t>对结果集进行排序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ORDER BY 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zh-CN" altLang="en-US" b="1" dirty="0">
                <a:solidFill>
                  <a:srgbClr val="FF0000"/>
                </a:solidFill>
              </a:rPr>
              <a:t>默认</a:t>
            </a:r>
            <a:r>
              <a:rPr lang="zh-CN" altLang="en-US" dirty="0">
                <a:solidFill>
                  <a:schemeClr val="tx1"/>
                </a:solidFill>
              </a:rPr>
              <a:t>按照</a:t>
            </a:r>
            <a:r>
              <a:rPr lang="zh-CN" altLang="en-US" dirty="0">
                <a:solidFill>
                  <a:srgbClr val="FF0000"/>
                </a:solidFill>
              </a:rPr>
              <a:t>升序</a:t>
            </a:r>
            <a:r>
              <a:rPr lang="zh-CN" altLang="en-US" dirty="0">
                <a:solidFill>
                  <a:schemeClr val="tx1"/>
                </a:solidFill>
              </a:rPr>
              <a:t>对记录进行排序。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如果您希望按照</a:t>
            </a:r>
            <a:r>
              <a:rPr lang="zh-CN" altLang="en-US" b="1" dirty="0">
                <a:solidFill>
                  <a:srgbClr val="FF0000"/>
                </a:solidFill>
              </a:rPr>
              <a:t>降序</a:t>
            </a:r>
            <a:r>
              <a:rPr lang="zh-CN" altLang="en-US" dirty="0">
                <a:solidFill>
                  <a:schemeClr val="tx1"/>
                </a:solidFill>
              </a:rPr>
              <a:t>对记录进行排序，可以使用 </a:t>
            </a:r>
            <a:r>
              <a:rPr lang="en-US" altLang="zh-CN" dirty="0">
                <a:solidFill>
                  <a:srgbClr val="FF0000"/>
                </a:solidFill>
              </a:rPr>
              <a:t>DESC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关键字。</a:t>
            </a:r>
          </a:p>
        </p:txBody>
      </p:sp>
    </p:spTree>
    <p:extLst>
      <p:ext uri="{BB962C8B-B14F-4D97-AF65-F5344CB8AC3E}">
        <p14:creationId xmlns:p14="http://schemas.microsoft.com/office/powerpoint/2010/main" val="36526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ORDER BY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-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升序排序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表中的数据，按照 </a:t>
            </a:r>
            <a:r>
              <a:rPr lang="en-US" altLang="zh-CN" dirty="0">
                <a:solidFill>
                  <a:schemeClr val="tx1"/>
                </a:solidFill>
              </a:rPr>
              <a:t>status </a:t>
            </a:r>
            <a:r>
              <a:rPr lang="zh-CN" altLang="en-US" dirty="0">
                <a:solidFill>
                  <a:schemeClr val="tx1"/>
                </a:solidFill>
              </a:rPr>
              <a:t>字段进行升序排序，示例如下：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30E68C-F355-4181-8D1B-88BC7F0F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84" y="2480983"/>
            <a:ext cx="5677292" cy="25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常见的数据库及分类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C2D22-8683-48B5-A8F1-39930A4917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199"/>
            <a:ext cx="6737350" cy="3272930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市面上的数据库有很多种，最常见的数据库有如下几个：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数据库（</a:t>
            </a:r>
            <a:r>
              <a:rPr lang="zh-CN" altLang="en-US" dirty="0"/>
              <a:t>目前</a:t>
            </a:r>
            <a:r>
              <a:rPr lang="zh-CN" altLang="en-US" dirty="0">
                <a:solidFill>
                  <a:srgbClr val="FF0000"/>
                </a:solidFill>
              </a:rPr>
              <a:t>使用最广泛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流行度最高</a:t>
            </a:r>
            <a:r>
              <a:rPr lang="zh-CN" altLang="en-US" dirty="0"/>
              <a:t>的开源免费数据库；</a:t>
            </a:r>
            <a:r>
              <a:rPr lang="en-US" altLang="zh-CN" dirty="0"/>
              <a:t>Community + Enterprise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Oracle </a:t>
            </a:r>
            <a:r>
              <a:rPr lang="zh-CN" altLang="en-US" dirty="0">
                <a:solidFill>
                  <a:schemeClr val="tx1"/>
                </a:solidFill>
              </a:rPr>
              <a:t>数据库（收费）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SQL Server </a:t>
            </a:r>
            <a:r>
              <a:rPr lang="zh-CN" altLang="en-US" dirty="0">
                <a:solidFill>
                  <a:schemeClr val="tx1"/>
                </a:solidFill>
              </a:rPr>
              <a:t>数据库（收费）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Mongodb</a:t>
            </a:r>
            <a:r>
              <a:rPr lang="en-US" altLang="zh-CN" dirty="0"/>
              <a:t> </a:t>
            </a:r>
            <a:r>
              <a:rPr lang="zh-CN" altLang="en-US" dirty="0"/>
              <a:t>数据库（</a:t>
            </a:r>
            <a:r>
              <a:rPr lang="en-US" altLang="zh-CN" dirty="0"/>
              <a:t>Community + Enterprise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其中，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Oracle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SQL Server </a:t>
            </a:r>
            <a:r>
              <a:rPr lang="zh-CN" altLang="en-US" dirty="0">
                <a:solidFill>
                  <a:schemeClr val="tx1"/>
                </a:solidFill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</a:rPr>
              <a:t>传统型数据库</a:t>
            </a:r>
            <a:r>
              <a:rPr lang="zh-CN" altLang="en-US" dirty="0">
                <a:solidFill>
                  <a:schemeClr val="tx1"/>
                </a:solidFill>
              </a:rPr>
              <a:t>（又叫做：</a:t>
            </a:r>
            <a:r>
              <a:rPr lang="zh-CN" altLang="en-US" dirty="0">
                <a:solidFill>
                  <a:srgbClr val="047FFD"/>
                </a:solidFill>
              </a:rPr>
              <a:t>关系型数据库</a:t>
            </a:r>
            <a:r>
              <a:rPr lang="zh-CN" altLang="en-US" dirty="0">
                <a:solidFill>
                  <a:schemeClr val="tx1"/>
                </a:solidFill>
              </a:rPr>
              <a:t> 或 </a:t>
            </a:r>
            <a:r>
              <a:rPr lang="en-US" altLang="zh-CN" dirty="0">
                <a:solidFill>
                  <a:srgbClr val="047FFD"/>
                </a:solidFill>
              </a:rPr>
              <a:t>SQL </a:t>
            </a:r>
            <a:r>
              <a:rPr lang="zh-CN" altLang="en-US" dirty="0">
                <a:solidFill>
                  <a:srgbClr val="047FFD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），这三者的设计理念相同，用法比较类似。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而 </a:t>
            </a:r>
            <a:r>
              <a:rPr lang="en-US" altLang="zh-CN" dirty="0" err="1">
                <a:solidFill>
                  <a:schemeClr val="tx1"/>
                </a:solidFill>
              </a:rPr>
              <a:t>Mongodb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属于</a:t>
            </a:r>
            <a:r>
              <a:rPr lang="zh-CN" altLang="en-US" b="1" dirty="0">
                <a:solidFill>
                  <a:srgbClr val="FF0000"/>
                </a:solidFill>
              </a:rPr>
              <a:t>新型数据库</a:t>
            </a:r>
            <a:r>
              <a:rPr lang="zh-CN" altLang="en-US" dirty="0">
                <a:solidFill>
                  <a:schemeClr val="tx1"/>
                </a:solidFill>
              </a:rPr>
              <a:t>（又叫做：</a:t>
            </a:r>
            <a:r>
              <a:rPr lang="zh-CN" altLang="en-US" dirty="0">
                <a:solidFill>
                  <a:srgbClr val="047FFD"/>
                </a:solidFill>
              </a:rPr>
              <a:t>非关系型数据库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>
                <a:solidFill>
                  <a:srgbClr val="047FFD"/>
                </a:solidFill>
              </a:rPr>
              <a:t>NoSQL </a:t>
            </a:r>
            <a:r>
              <a:rPr lang="zh-CN" altLang="en-US" dirty="0">
                <a:solidFill>
                  <a:srgbClr val="047FFD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），它在一定程度上弥补了传统型数据库的缺陷。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4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ORDER BY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–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降序排序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表中的数据，按照 </a:t>
            </a:r>
            <a:r>
              <a:rPr lang="en-US" altLang="zh-CN" dirty="0">
                <a:solidFill>
                  <a:schemeClr val="tx1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字段进行降序排序，示例如下：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E646F5-8BEE-493C-AFEE-ACD16074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59" y="2480983"/>
            <a:ext cx="5690741" cy="256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3.9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ORDER BY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ORDER BY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子句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–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多重排序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56984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表中的数据，先按照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字段进行</a:t>
            </a:r>
            <a:r>
              <a:rPr lang="zh-CN" altLang="en-US" dirty="0">
                <a:solidFill>
                  <a:srgbClr val="047FFD"/>
                </a:solidFill>
              </a:rPr>
              <a:t>降序排序</a:t>
            </a:r>
            <a:r>
              <a:rPr lang="zh-CN" altLang="en-US" dirty="0">
                <a:solidFill>
                  <a:schemeClr val="tx1"/>
                </a:solidFill>
              </a:rPr>
              <a:t>，再按照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字母顺序</a:t>
            </a:r>
            <a:r>
              <a:rPr lang="zh-CN" altLang="en-US" dirty="0">
                <a:solidFill>
                  <a:schemeClr val="tx1"/>
                </a:solidFill>
              </a:rPr>
              <a:t>，进行</a:t>
            </a:r>
            <a:r>
              <a:rPr lang="zh-CN" altLang="en-US" dirty="0">
                <a:solidFill>
                  <a:srgbClr val="047FFD"/>
                </a:solidFill>
              </a:rPr>
              <a:t>升序排序</a:t>
            </a:r>
            <a:r>
              <a:rPr lang="zh-CN" altLang="en-US" dirty="0">
                <a:solidFill>
                  <a:schemeClr val="tx1"/>
                </a:solidFill>
              </a:rPr>
              <a:t>，示例如下：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1D2FD6-E2D4-4925-ADD9-94A22F4F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60" y="2480983"/>
            <a:ext cx="5677293" cy="25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语法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COUNT(*) </a:t>
            </a:r>
            <a:r>
              <a:rPr lang="zh-CN" altLang="en-US" dirty="0">
                <a:solidFill>
                  <a:schemeClr val="tx1"/>
                </a:solidFill>
              </a:rPr>
              <a:t>函数用于返回</a:t>
            </a:r>
            <a:r>
              <a:rPr lang="zh-CN" altLang="en-US" dirty="0">
                <a:solidFill>
                  <a:srgbClr val="047FFD"/>
                </a:solidFill>
              </a:rPr>
              <a:t>查询结果的</a:t>
            </a:r>
            <a:r>
              <a:rPr lang="zh-CN" altLang="en-US" dirty="0">
                <a:solidFill>
                  <a:srgbClr val="FF0000"/>
                </a:solidFill>
              </a:rPr>
              <a:t>总数据条数</a:t>
            </a:r>
            <a:r>
              <a:rPr lang="zh-CN" altLang="en-US" dirty="0">
                <a:solidFill>
                  <a:schemeClr val="tx1"/>
                </a:solidFill>
              </a:rPr>
              <a:t>，语法格式如下：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7BAF4B-9C7C-4770-9328-F2F99C1F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6" y="2494127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COUNT(*)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示例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查询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 </a:t>
            </a:r>
            <a:r>
              <a:rPr lang="en-US" altLang="zh-CN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的总数据条数：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BC5CB7-A545-4C45-8CD5-45A958FD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54" y="2507877"/>
            <a:ext cx="5604475" cy="252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MySQL </a:t>
            </a:r>
            <a:r>
              <a:rPr lang="zh-CN" altLang="en-US" dirty="0"/>
              <a:t>的基本使用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3.10 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COUNT(*)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函数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AS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为列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设置别名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B5955C-A7F5-4D6E-9F08-DB20E049F1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260200" cy="38387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如果希望给查询出来的列名称设置别名，可以使用 </a:t>
            </a:r>
            <a:r>
              <a:rPr lang="en-US" altLang="zh-CN" dirty="0">
                <a:solidFill>
                  <a:srgbClr val="FF0000"/>
                </a:solidFill>
              </a:rPr>
              <a:t>AS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关键字，示例如下：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3A94B0-A7B2-48D5-924D-0E7C78C1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2507877"/>
            <a:ext cx="5613698" cy="25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3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在项目中操作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21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4.1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在项目中操作数据库的步骤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3C07243D-0EA3-497F-8AEE-ED6C080AFB8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060888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安装操作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数据库的第三方模块（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zh-CN" altLang="en-US" dirty="0">
                <a:solidFill>
                  <a:srgbClr val="FF0000"/>
                </a:solidFill>
              </a:rPr>
              <a:t>连接到 </a:t>
            </a:r>
            <a:r>
              <a:rPr lang="en-US" altLang="zh-CN" dirty="0">
                <a:solidFill>
                  <a:srgbClr val="FF0000"/>
                </a:solidFill>
              </a:rPr>
              <a:t>MySQL 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endParaRPr lang="en-US" altLang="zh-CN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通过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r>
              <a:rPr lang="zh-CN" altLang="en-US" dirty="0">
                <a:solidFill>
                  <a:srgbClr val="FF0000"/>
                </a:solidFill>
              </a:rPr>
              <a:t>执行 </a:t>
            </a:r>
            <a:r>
              <a:rPr lang="en-US" altLang="zh-CN" dirty="0">
                <a:solidFill>
                  <a:srgbClr val="FF0000"/>
                </a:solidFill>
              </a:rPr>
              <a:t>SQL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C13A07-B6AA-4960-9100-3E68AB60AD71}"/>
              </a:ext>
            </a:extLst>
          </p:cNvPr>
          <p:cNvSpPr/>
          <p:nvPr/>
        </p:nvSpPr>
        <p:spPr>
          <a:xfrm>
            <a:off x="988359" y="2958353"/>
            <a:ext cx="2521323" cy="163238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Express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179913-39B1-42A2-AA2A-68B3D46B000B}"/>
              </a:ext>
            </a:extLst>
          </p:cNvPr>
          <p:cNvSpPr/>
          <p:nvPr/>
        </p:nvSpPr>
        <p:spPr>
          <a:xfrm>
            <a:off x="5634318" y="3055287"/>
            <a:ext cx="2521323" cy="153545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EE3C166-7F2F-4FFD-8B98-13DD5C517420}"/>
              </a:ext>
            </a:extLst>
          </p:cNvPr>
          <p:cNvSpPr/>
          <p:nvPr/>
        </p:nvSpPr>
        <p:spPr>
          <a:xfrm>
            <a:off x="1237130" y="3375212"/>
            <a:ext cx="1976718" cy="9816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安装第三方 </a:t>
            </a:r>
            <a:r>
              <a:rPr lang="en-US" altLang="zh-CN" sz="1000" dirty="0" err="1"/>
              <a:t>mysql</a:t>
            </a:r>
            <a:r>
              <a:rPr lang="en-US" altLang="zh-CN" sz="1000" dirty="0"/>
              <a:t> </a:t>
            </a:r>
            <a:r>
              <a:rPr lang="zh-CN" altLang="en-US" sz="1000" dirty="0"/>
              <a:t>模块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连接到 </a:t>
            </a:r>
            <a:r>
              <a:rPr lang="en-US" altLang="zh-CN" sz="1000" dirty="0"/>
              <a:t>MySQL </a:t>
            </a:r>
            <a:r>
              <a:rPr lang="zh-CN" altLang="en-US" sz="1000" dirty="0"/>
              <a:t>数据库</a:t>
            </a:r>
            <a:endParaRPr lang="en-US" altLang="zh-CN" sz="10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00" dirty="0"/>
              <a:t>执行 </a:t>
            </a:r>
            <a:r>
              <a:rPr lang="en-US" altLang="zh-CN" sz="1000" dirty="0"/>
              <a:t>SQL </a:t>
            </a:r>
            <a:r>
              <a:rPr lang="zh-CN" altLang="en-US" sz="1000" dirty="0"/>
              <a:t>语句操作数据库</a:t>
            </a: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915DDA05-7169-4E0A-B9EE-69FA6EB3880F}"/>
              </a:ext>
            </a:extLst>
          </p:cNvPr>
          <p:cNvSpPr/>
          <p:nvPr/>
        </p:nvSpPr>
        <p:spPr>
          <a:xfrm>
            <a:off x="3213848" y="3469337"/>
            <a:ext cx="2420470" cy="28911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建立与 </a:t>
            </a:r>
            <a:r>
              <a:rPr lang="en-US" altLang="zh-CN" sz="900" dirty="0"/>
              <a:t>MySQL </a:t>
            </a:r>
            <a:r>
              <a:rPr lang="zh-CN" altLang="en-US" sz="900" dirty="0"/>
              <a:t>数据库的连接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51B51FCD-3F19-4207-9B88-57C8440A7501}"/>
              </a:ext>
            </a:extLst>
          </p:cNvPr>
          <p:cNvSpPr/>
          <p:nvPr/>
        </p:nvSpPr>
        <p:spPr>
          <a:xfrm>
            <a:off x="3213848" y="3983684"/>
            <a:ext cx="2420470" cy="2891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执行 </a:t>
            </a:r>
            <a:r>
              <a:rPr lang="en-US" altLang="zh-CN" sz="900" dirty="0"/>
              <a:t>SQL </a:t>
            </a:r>
            <a:r>
              <a:rPr lang="zh-CN" altLang="en-US" sz="900" dirty="0"/>
              <a:t>语句操作数据库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114148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703833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模块是托管于 </a:t>
            </a:r>
            <a:r>
              <a:rPr lang="en-US" altLang="zh-CN" dirty="0">
                <a:solidFill>
                  <a:schemeClr val="tx1"/>
                </a:solidFill>
              </a:rPr>
              <a:t>npm </a:t>
            </a:r>
            <a:r>
              <a:rPr lang="zh-CN" altLang="en-US" dirty="0">
                <a:solidFill>
                  <a:schemeClr val="tx1"/>
                </a:solidFill>
              </a:rPr>
              <a:t>上的</a:t>
            </a:r>
            <a:r>
              <a:rPr lang="zh-CN" altLang="en-US" dirty="0">
                <a:solidFill>
                  <a:srgbClr val="FF0000"/>
                </a:solidFill>
              </a:rPr>
              <a:t>第三方模块</a:t>
            </a:r>
            <a:r>
              <a:rPr lang="zh-CN" altLang="en-US" dirty="0">
                <a:solidFill>
                  <a:schemeClr val="tx1"/>
                </a:solidFill>
              </a:rPr>
              <a:t>。它提供了在 </a:t>
            </a:r>
            <a:r>
              <a:rPr lang="en-US" altLang="zh-CN" dirty="0">
                <a:solidFill>
                  <a:schemeClr val="tx1"/>
                </a:solidFill>
              </a:rPr>
              <a:t>Node.js </a:t>
            </a:r>
            <a:r>
              <a:rPr lang="zh-CN" altLang="en-US" dirty="0">
                <a:solidFill>
                  <a:schemeClr val="tx1"/>
                </a:solidFill>
              </a:rPr>
              <a:t>项目中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数据库的能力。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想要在项目中使用它，需要先运行如下命令，将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安装为项目的依赖包：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55DA42-9432-422C-B883-73850F6E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2827831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配置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71942" cy="3637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在使用 </a:t>
            </a:r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模块操作 </a:t>
            </a:r>
            <a:r>
              <a:rPr lang="en-US" altLang="zh-CN" dirty="0">
                <a:solidFill>
                  <a:schemeClr val="tx1"/>
                </a:solidFill>
              </a:rPr>
              <a:t>MySQL </a:t>
            </a:r>
            <a:r>
              <a:rPr lang="zh-CN" altLang="en-US" dirty="0">
                <a:solidFill>
                  <a:schemeClr val="tx1"/>
                </a:solidFill>
              </a:rPr>
              <a:t>数据库之前，</a:t>
            </a:r>
            <a:r>
              <a:rPr lang="zh-CN" altLang="en-US" dirty="0">
                <a:solidFill>
                  <a:srgbClr val="FF0000"/>
                </a:solidFill>
              </a:rPr>
              <a:t>必须先对 </a:t>
            </a:r>
            <a:r>
              <a:rPr lang="en-US" altLang="zh-CN" dirty="0" err="1">
                <a:solidFill>
                  <a:srgbClr val="FF0000"/>
                </a:solidFill>
              </a:rPr>
              <a:t>mysql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模块进行必要的配置</a:t>
            </a:r>
            <a:r>
              <a:rPr lang="zh-CN" altLang="en-US" dirty="0">
                <a:solidFill>
                  <a:schemeClr val="tx1"/>
                </a:solidFill>
              </a:rPr>
              <a:t>，主要的配置步骤如下：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2A6B6E-5275-42CB-957D-534092EF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3" y="2487708"/>
            <a:ext cx="5067580" cy="25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7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安装与配置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测试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模块能否正常工作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071942" cy="3637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dirty="0" err="1">
                <a:solidFill>
                  <a:schemeClr val="tx1"/>
                </a:solidFill>
              </a:rPr>
              <a:t>db.query</a:t>
            </a:r>
            <a:r>
              <a:rPr lang="en-US" altLang="zh-CN" dirty="0">
                <a:solidFill>
                  <a:schemeClr val="tx1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函数，指定要执行的 </a:t>
            </a:r>
            <a:r>
              <a:rPr lang="en-US" altLang="zh-CN" dirty="0">
                <a:solidFill>
                  <a:schemeClr val="tx1"/>
                </a:solidFill>
              </a:rPr>
              <a:t>SQL </a:t>
            </a:r>
            <a:r>
              <a:rPr lang="zh-CN" altLang="en-US" dirty="0">
                <a:solidFill>
                  <a:schemeClr val="tx1"/>
                </a:solidFill>
              </a:rPr>
              <a:t>语句，通过回调函数拿到执行的结果：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50D1C8-C6B0-4218-B443-A5CCB8EB0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39" y="2487707"/>
            <a:ext cx="5544000" cy="20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数据组织结构</a:t>
            </a: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887C2D22-8683-48B5-A8F1-39930A4917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68437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数据的组织结构：指的就是数据以什么样的结构进行存储。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F637D4-4588-4B1C-9D6A-9B885435D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7" y="1798185"/>
            <a:ext cx="3657393" cy="296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308EA8C-27FD-4D6D-B95C-B1CB9C21352B}"/>
              </a:ext>
            </a:extLst>
          </p:cNvPr>
          <p:cNvSpPr txBox="1"/>
          <p:nvPr/>
        </p:nvSpPr>
        <p:spPr>
          <a:xfrm>
            <a:off x="4691410" y="1798185"/>
            <a:ext cx="3657392" cy="137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传统型数据库的数据组织结构，与 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Excel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中数据的组织结构比较类似。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pPr defTabSz="685800">
              <a:lnSpc>
                <a:spcPct val="150000"/>
              </a:lnSpc>
              <a:spcBef>
                <a:spcPts val="750"/>
              </a:spcBef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因此，我们可以对比着 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Excel 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来了解和学习传统型数据库的数据组织结构。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65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查询数据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查询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表中所有的数据：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DDC649-E8C4-4FC6-B0DC-15843E23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8" y="2473287"/>
            <a:ext cx="5544000" cy="23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2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插入数据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表中新增数据， 其中 </a:t>
            </a:r>
            <a:r>
              <a:rPr lang="en-US" altLang="zh-CN" dirty="0">
                <a:solidFill>
                  <a:srgbClr val="FF0000"/>
                </a:solidFill>
              </a:rPr>
              <a:t>username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Spider-Man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password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为 </a:t>
            </a:r>
            <a:r>
              <a:rPr lang="en-US" altLang="zh-CN" dirty="0">
                <a:solidFill>
                  <a:srgbClr val="047FFD"/>
                </a:solidFill>
              </a:rPr>
              <a:t>pcc321</a:t>
            </a:r>
            <a:r>
              <a:rPr lang="zh-CN" altLang="en-US" dirty="0">
                <a:solidFill>
                  <a:schemeClr val="tx1"/>
                </a:solidFill>
              </a:rPr>
              <a:t>。示例代码如下：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02ED46-B439-4297-B1C0-2154A856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54" y="2501153"/>
            <a:ext cx="5040687" cy="25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5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插入数据的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便捷方式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向表中新增数据时，如果</a:t>
            </a:r>
            <a:r>
              <a:rPr lang="zh-CN" altLang="en-US" dirty="0">
                <a:solidFill>
                  <a:srgbClr val="047FFD"/>
                </a:solidFill>
              </a:rPr>
              <a:t>数据对象的每个属性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数据表的字段</a:t>
            </a:r>
            <a:r>
              <a:rPr lang="zh-CN" altLang="en-US" b="1" dirty="0">
                <a:solidFill>
                  <a:srgbClr val="FF0000"/>
                </a:solidFill>
              </a:rPr>
              <a:t>一一对应</a:t>
            </a:r>
            <a:r>
              <a:rPr lang="zh-CN" altLang="en-US" dirty="0">
                <a:solidFill>
                  <a:schemeClr val="tx1"/>
                </a:solidFill>
              </a:rPr>
              <a:t>，则可以通过如下方式快速插入数据：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42E26-044B-47F3-A794-29970C74A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54" y="2501153"/>
            <a:ext cx="5040687" cy="25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5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更新数据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可以通过如下方式，更新表中的数据：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357439F-0898-4B5A-9472-11F9A89C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73" y="2501153"/>
            <a:ext cx="5257421" cy="252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更新数据的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便捷方式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更新表数据时，如果</a:t>
            </a:r>
            <a:r>
              <a:rPr lang="zh-CN" altLang="en-US" dirty="0">
                <a:solidFill>
                  <a:srgbClr val="047FFD"/>
                </a:solidFill>
              </a:rPr>
              <a:t>数据对象的每个属性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047FFD"/>
                </a:solidFill>
              </a:rPr>
              <a:t>数据表的字段</a:t>
            </a:r>
            <a:r>
              <a:rPr lang="zh-CN" altLang="en-US" b="1" dirty="0">
                <a:solidFill>
                  <a:srgbClr val="FF0000"/>
                </a:solidFill>
              </a:rPr>
              <a:t>一一对应</a:t>
            </a:r>
            <a:r>
              <a:rPr lang="zh-CN" altLang="en-US" dirty="0">
                <a:solidFill>
                  <a:schemeClr val="tx1"/>
                </a:solidFill>
              </a:rPr>
              <a:t>，则可以通过如下方式快速更新表数据：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2C953C-26E6-45C3-8FCC-C8D05531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54" y="2501153"/>
            <a:ext cx="5033963" cy="25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4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删除数据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37715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在删除数据时，推荐根据 </a:t>
            </a:r>
            <a:r>
              <a:rPr lang="en-US" altLang="zh-CN" dirty="0">
                <a:solidFill>
                  <a:schemeClr val="tx1"/>
                </a:solidFill>
              </a:rPr>
              <a:t>id </a:t>
            </a:r>
            <a:r>
              <a:rPr lang="zh-CN" altLang="en-US" dirty="0">
                <a:solidFill>
                  <a:schemeClr val="tx1"/>
                </a:solidFill>
              </a:rPr>
              <a:t>这样的唯一标识，来删除对应的数据。示例如下：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61F114-345B-48F5-8341-D8751D4E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54" y="2501153"/>
            <a:ext cx="5033963" cy="25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在项目中操作 </a:t>
            </a:r>
            <a:r>
              <a:rPr lang="en-US" altLang="zh-CN" dirty="0"/>
              <a:t>MySQL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模块操作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MySQL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数据库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标记删除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31844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语句，会把真正的把数据从表中删除掉。为了保险起见，</a:t>
            </a:r>
            <a:r>
              <a:rPr lang="zh-CN" altLang="en-US" b="1" dirty="0">
                <a:solidFill>
                  <a:srgbClr val="FF0000"/>
                </a:solidFill>
              </a:rPr>
              <a:t>推荐使用</a:t>
            </a:r>
            <a:r>
              <a:rPr lang="zh-CN" altLang="en-US" dirty="0">
                <a:solidFill>
                  <a:srgbClr val="047FFD"/>
                </a:solidFill>
              </a:rPr>
              <a:t>标记删除</a:t>
            </a:r>
            <a:r>
              <a:rPr lang="zh-CN" altLang="en-US" dirty="0">
                <a:solidFill>
                  <a:schemeClr val="tx1"/>
                </a:solidFill>
              </a:rPr>
              <a:t>的形式，来</a:t>
            </a:r>
            <a:r>
              <a:rPr lang="zh-CN" altLang="en-US" b="1" dirty="0">
                <a:solidFill>
                  <a:srgbClr val="FF0000"/>
                </a:solidFill>
              </a:rPr>
              <a:t>模拟删除的动作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所谓的标记删除，就是在表中设置类似于 </a:t>
            </a:r>
            <a:r>
              <a:rPr lang="en-US" altLang="zh-CN" b="1" dirty="0">
                <a:solidFill>
                  <a:srgbClr val="FF0000"/>
                </a:solidFill>
              </a:rPr>
              <a:t>status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这样的</a:t>
            </a:r>
            <a:r>
              <a:rPr lang="zh-CN" altLang="en-US" b="1" dirty="0">
                <a:solidFill>
                  <a:srgbClr val="FF0000"/>
                </a:solidFill>
              </a:rPr>
              <a:t>状态字段</a:t>
            </a:r>
            <a:r>
              <a:rPr lang="zh-CN" altLang="en-US" dirty="0">
                <a:solidFill>
                  <a:schemeClr val="tx1"/>
                </a:solidFill>
              </a:rPr>
              <a:t>，来</a:t>
            </a:r>
            <a:r>
              <a:rPr lang="zh-CN" altLang="en-US" b="1" dirty="0">
                <a:solidFill>
                  <a:srgbClr val="047FFD"/>
                </a:solidFill>
              </a:rPr>
              <a:t>标记</a:t>
            </a:r>
            <a:r>
              <a:rPr lang="zh-CN" altLang="en-US" dirty="0">
                <a:solidFill>
                  <a:schemeClr val="tx1"/>
                </a:solidFill>
              </a:rPr>
              <a:t>当前这条数据是否被删除。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当用户执行了删除的动作时，我们并没有执行 </a:t>
            </a:r>
            <a:r>
              <a:rPr lang="en-US" altLang="zh-CN" dirty="0">
                <a:solidFill>
                  <a:schemeClr val="tx1"/>
                </a:solidFill>
              </a:rPr>
              <a:t>DELETE </a:t>
            </a:r>
            <a:r>
              <a:rPr lang="zh-CN" altLang="en-US" dirty="0">
                <a:solidFill>
                  <a:schemeClr val="tx1"/>
                </a:solidFill>
              </a:rPr>
              <a:t>语句把数据删除掉，而是执行了 </a:t>
            </a:r>
            <a:r>
              <a:rPr lang="en-US" altLang="zh-CN" dirty="0">
                <a:solidFill>
                  <a:schemeClr val="tx1"/>
                </a:solidFill>
              </a:rPr>
              <a:t>UPDATE </a:t>
            </a:r>
            <a:r>
              <a:rPr lang="zh-CN" altLang="en-US" dirty="0">
                <a:solidFill>
                  <a:schemeClr val="tx1"/>
                </a:solidFill>
              </a:rPr>
              <a:t>语句，将这条数据对应的 </a:t>
            </a:r>
            <a:r>
              <a:rPr lang="en-US" altLang="zh-CN" dirty="0">
                <a:solidFill>
                  <a:schemeClr val="tx1"/>
                </a:solidFill>
              </a:rPr>
              <a:t>status </a:t>
            </a:r>
            <a:r>
              <a:rPr lang="zh-CN" altLang="en-US" dirty="0">
                <a:solidFill>
                  <a:schemeClr val="tx1"/>
                </a:solidFill>
              </a:rPr>
              <a:t>字段标记为删除即可。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CCB9F2-3670-44AE-9E3A-0AB4B4DB7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8" y="3442447"/>
            <a:ext cx="4873306" cy="15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安装并配置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前后端的身份认证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219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7" name="内容占位符 5">
            <a:extLst>
              <a:ext uri="{FF2B5EF4-FFF2-40B4-BE49-F238E27FC236}">
                <a16:creationId xmlns:a16="http://schemas.microsoft.com/office/drawing/2014/main" id="{E2B44723-24F1-4252-B714-4771F1BE6BC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7" y="1393200"/>
            <a:ext cx="6737350" cy="163238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目前主流的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开发模式有两种，分别是：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的传统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的新型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1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服务端渲染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59903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服务端渲染的概念</a:t>
            </a:r>
            <a:r>
              <a:rPr lang="zh-CN" altLang="en-US" dirty="0">
                <a:solidFill>
                  <a:schemeClr val="tx1"/>
                </a:solidFill>
              </a:rPr>
              <a:t>：服务器</a:t>
            </a:r>
            <a:r>
              <a:rPr lang="zh-CN" altLang="en-US" dirty="0">
                <a:solidFill>
                  <a:srgbClr val="047FFD"/>
                </a:solidFill>
              </a:rPr>
              <a:t>发送给客户端的 </a:t>
            </a:r>
            <a:r>
              <a:rPr lang="en-US" altLang="zh-CN" dirty="0">
                <a:solidFill>
                  <a:srgbClr val="047FFD"/>
                </a:solidFill>
              </a:rPr>
              <a:t>HTML </a:t>
            </a:r>
            <a:r>
              <a:rPr lang="zh-CN" altLang="en-US" dirty="0">
                <a:solidFill>
                  <a:srgbClr val="047FFD"/>
                </a:solidFill>
              </a:rPr>
              <a:t>页面</a:t>
            </a:r>
            <a:r>
              <a:rPr lang="zh-CN" altLang="en-US" dirty="0">
                <a:solidFill>
                  <a:schemeClr val="tx1"/>
                </a:solidFill>
              </a:rPr>
              <a:t>，是</a:t>
            </a:r>
            <a:r>
              <a:rPr lang="zh-CN" altLang="en-US" dirty="0">
                <a:solidFill>
                  <a:srgbClr val="FF0000"/>
                </a:solidFill>
              </a:rPr>
              <a:t>在服务器通过字符串的拼接，动态生成的</a:t>
            </a:r>
            <a:r>
              <a:rPr lang="zh-CN" altLang="en-US" dirty="0">
                <a:solidFill>
                  <a:schemeClr val="tx1"/>
                </a:solidFill>
              </a:rPr>
              <a:t>。因此，客户端不需要使用 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这样的技术额外请求页面的数据。代码示例如下：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A367B3-0B4C-418F-83BE-D6DC0FAB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8" y="2723029"/>
            <a:ext cx="5040687" cy="23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数据组织结构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Excel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的数据组织结构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917F70E5-111F-419F-9D28-C8AB8435F7B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872042" cy="282730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每个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中，数据的组织结构分别为</a:t>
            </a:r>
            <a:r>
              <a:rPr lang="zh-CN" altLang="en-US" dirty="0">
                <a:solidFill>
                  <a:srgbClr val="FF0000"/>
                </a:solidFill>
              </a:rPr>
              <a:t>工作簿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工作表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大部分组成。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798778-C6CC-4CA3-BAAB-DAF67154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43" y="2498722"/>
            <a:ext cx="4714670" cy="2521800"/>
          </a:xfrm>
          <a:prstGeom prst="rect">
            <a:avLst/>
          </a:prstGeom>
        </p:spPr>
      </p:pic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570620FD-3EC0-4E65-83BE-D410D07B2D4B}"/>
              </a:ext>
            </a:extLst>
          </p:cNvPr>
          <p:cNvSpPr txBox="1">
            <a:spLocks/>
          </p:cNvSpPr>
          <p:nvPr/>
        </p:nvSpPr>
        <p:spPr>
          <a:xfrm>
            <a:off x="5759380" y="2809557"/>
            <a:ext cx="2279278" cy="1769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整个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叫做</a:t>
            </a:r>
            <a:r>
              <a:rPr lang="zh-CN" altLang="en-US" dirty="0">
                <a:solidFill>
                  <a:srgbClr val="047FFD"/>
                </a:solidFill>
              </a:rPr>
              <a:t>工作簿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books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047FFD"/>
                </a:solidFill>
              </a:rPr>
              <a:t>工作表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工作表中有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行数据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每行数据由 </a:t>
            </a:r>
            <a:r>
              <a:rPr lang="en-US" altLang="zh-CN" dirty="0">
                <a:solidFill>
                  <a:schemeClr val="tx1"/>
                </a:solidFill>
              </a:rPr>
              <a:t>6 </a:t>
            </a:r>
            <a:r>
              <a:rPr lang="zh-CN" altLang="en-US" dirty="0">
                <a:solidFill>
                  <a:schemeClr val="tx1"/>
                </a:solidFill>
              </a:rPr>
              <a:t>列信息组成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每列信息都有对应的</a:t>
            </a:r>
            <a:r>
              <a:rPr lang="zh-CN" altLang="en-US" dirty="0">
                <a:solidFill>
                  <a:srgbClr val="047FFD"/>
                </a:solidFill>
              </a:rPr>
              <a:t>数据类型</a:t>
            </a:r>
            <a:endParaRPr lang="en-US" altLang="zh-CN" dirty="0">
              <a:solidFill>
                <a:srgbClr val="047FFD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1ECB56-DCFA-4EFD-AE20-E85050E15CC1}"/>
              </a:ext>
            </a:extLst>
          </p:cNvPr>
          <p:cNvSpPr/>
          <p:nvPr/>
        </p:nvSpPr>
        <p:spPr>
          <a:xfrm>
            <a:off x="4039437" y="2498722"/>
            <a:ext cx="552659" cy="184188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服务端渲染的优缺点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前端耗时少。</a:t>
            </a:r>
            <a:r>
              <a:rPr lang="zh-CN" altLang="en-US" dirty="0">
                <a:solidFill>
                  <a:schemeClr val="tx1"/>
                </a:solidFill>
              </a:rPr>
              <a:t>因为服务器端负责动态生成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内容，浏览器只需要直接渲染页面即可。尤其是移动端，更省电。</a:t>
            </a: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有利于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因为服务器端响应的是完整的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页面内容，所以爬虫更容易爬取获得信息，更有利于</a:t>
            </a:r>
            <a:r>
              <a:rPr lang="en-US" altLang="zh-CN" dirty="0">
                <a:solidFill>
                  <a:schemeClr val="tx1"/>
                </a:solidFill>
              </a:rPr>
              <a:t> SEO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占用服务器端资源。</a:t>
            </a:r>
            <a:r>
              <a:rPr lang="zh-CN" altLang="en-US" dirty="0">
                <a:solidFill>
                  <a:schemeClr val="tx1"/>
                </a:solidFill>
              </a:rPr>
              <a:t>即服务器端完成</a:t>
            </a:r>
            <a:r>
              <a:rPr lang="en-US" altLang="zh-CN" dirty="0">
                <a:solidFill>
                  <a:schemeClr val="tx1"/>
                </a:solidFill>
              </a:rPr>
              <a:t> HTML </a:t>
            </a:r>
            <a:r>
              <a:rPr lang="zh-CN" altLang="en-US" dirty="0">
                <a:solidFill>
                  <a:schemeClr val="tx1"/>
                </a:solidFill>
              </a:rPr>
              <a:t>页面内容的拼接，如果请求较多，会对服务器造成一定的访问压力。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不利于前后端分离，开发效率低。</a:t>
            </a:r>
            <a:r>
              <a:rPr lang="zh-CN" altLang="en-US" dirty="0">
                <a:solidFill>
                  <a:schemeClr val="tx1"/>
                </a:solidFill>
              </a:rPr>
              <a:t>使用服务器端渲染，则</a:t>
            </a:r>
            <a:r>
              <a:rPr lang="zh-CN" altLang="en-US" b="1" dirty="0">
                <a:solidFill>
                  <a:srgbClr val="047FFD"/>
                </a:solidFill>
              </a:rPr>
              <a:t>无法进行分工合作</a:t>
            </a:r>
            <a:r>
              <a:rPr lang="zh-CN" altLang="en-US" dirty="0">
                <a:solidFill>
                  <a:schemeClr val="tx1"/>
                </a:solidFill>
              </a:rPr>
              <a:t>，尤其对于</a:t>
            </a:r>
            <a:r>
              <a:rPr lang="zh-CN" altLang="en-US" b="1" dirty="0">
                <a:solidFill>
                  <a:srgbClr val="047FFD"/>
                </a:solidFill>
              </a:rPr>
              <a:t>前端复杂度高</a:t>
            </a:r>
            <a:r>
              <a:rPr lang="zh-CN" altLang="en-US" dirty="0">
                <a:solidFill>
                  <a:schemeClr val="tx1"/>
                </a:solidFill>
              </a:rPr>
              <a:t>的项目，不利于项目高效开发。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5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前后端分离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前后端分离的概念：前后端分离的开发模式，</a:t>
            </a:r>
            <a:r>
              <a:rPr lang="zh-CN" altLang="en-US" b="1" dirty="0">
                <a:solidFill>
                  <a:srgbClr val="FF0000"/>
                </a:solidFill>
              </a:rPr>
              <a:t>依赖于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技术的广泛应用</a:t>
            </a:r>
            <a:r>
              <a:rPr lang="zh-CN" altLang="en-US" dirty="0">
                <a:solidFill>
                  <a:schemeClr val="tx1"/>
                </a:solidFill>
              </a:rPr>
              <a:t>。简而言之，前后端分离的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开发模式，就是</a:t>
            </a:r>
            <a:r>
              <a:rPr lang="zh-CN" altLang="en-US" b="1" dirty="0">
                <a:solidFill>
                  <a:srgbClr val="FF0000"/>
                </a:solidFill>
              </a:rPr>
              <a:t>后端只负责提供 </a:t>
            </a:r>
            <a:r>
              <a:rPr lang="en-US" altLang="zh-CN" b="1" dirty="0">
                <a:solidFill>
                  <a:srgbClr val="FF0000"/>
                </a:solidFill>
              </a:rPr>
              <a:t>API </a:t>
            </a:r>
            <a:r>
              <a:rPr lang="zh-CN" altLang="en-US" b="1" dirty="0">
                <a:solidFill>
                  <a:srgbClr val="FF0000"/>
                </a:solidFill>
              </a:rPr>
              <a:t>接口，前端使用 </a:t>
            </a:r>
            <a:r>
              <a:rPr lang="en-US" altLang="zh-CN" b="1" dirty="0">
                <a:solidFill>
                  <a:srgbClr val="FF0000"/>
                </a:solidFill>
              </a:rPr>
              <a:t>Ajax </a:t>
            </a:r>
            <a:r>
              <a:rPr lang="zh-CN" altLang="en-US" b="1" dirty="0">
                <a:solidFill>
                  <a:srgbClr val="FF0000"/>
                </a:solidFill>
              </a:rPr>
              <a:t>调用接口</a:t>
            </a:r>
            <a:r>
              <a:rPr lang="zh-CN" altLang="en-US" dirty="0">
                <a:solidFill>
                  <a:schemeClr val="tx1"/>
                </a:solidFill>
              </a:rPr>
              <a:t>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30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前后端分离的优缺点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优点：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开发体验好。</a:t>
            </a:r>
            <a:r>
              <a:rPr lang="zh-CN" altLang="en-US" dirty="0">
                <a:solidFill>
                  <a:schemeClr val="tx1"/>
                </a:solidFill>
              </a:rPr>
              <a:t>前端专注于 </a:t>
            </a:r>
            <a:r>
              <a:rPr lang="en-US" altLang="zh-CN" dirty="0">
                <a:solidFill>
                  <a:schemeClr val="tx1"/>
                </a:solidFill>
              </a:rPr>
              <a:t>UI </a:t>
            </a:r>
            <a:r>
              <a:rPr lang="zh-CN" altLang="en-US" dirty="0">
                <a:solidFill>
                  <a:schemeClr val="tx1"/>
                </a:solidFill>
              </a:rPr>
              <a:t>页面的开发，后端专注于</a:t>
            </a:r>
            <a:r>
              <a:rPr lang="en-US" altLang="zh-CN" dirty="0" err="1">
                <a:solidFill>
                  <a:schemeClr val="tx1"/>
                </a:solidFill>
              </a:rPr>
              <a:t>api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的开发，且前端有更多的选择性。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用户体验好。</a:t>
            </a:r>
            <a:r>
              <a:rPr lang="en-US" altLang="zh-CN" dirty="0">
                <a:solidFill>
                  <a:schemeClr val="tx1"/>
                </a:solidFill>
              </a:rPr>
              <a:t>Ajax </a:t>
            </a:r>
            <a:r>
              <a:rPr lang="zh-CN" altLang="en-US" dirty="0">
                <a:solidFill>
                  <a:schemeClr val="tx1"/>
                </a:solidFill>
              </a:rPr>
              <a:t>技术的广泛应用，极大的提高了用户的体验，可以轻松实现页面的局部刷新。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减轻了服务器端的渲染压力。</a:t>
            </a:r>
            <a:r>
              <a:rPr lang="zh-CN" altLang="en-US" dirty="0">
                <a:solidFill>
                  <a:schemeClr val="tx1"/>
                </a:solidFill>
              </a:rPr>
              <a:t>因为页面最终是在每个用户的浏览器中生成的。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缺点：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不利于 </a:t>
            </a:r>
            <a:r>
              <a:rPr lang="en-US" altLang="zh-CN" b="1" dirty="0">
                <a:solidFill>
                  <a:srgbClr val="FF0000"/>
                </a:solidFill>
              </a:rPr>
              <a:t>SEO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r>
              <a:rPr lang="zh-CN" altLang="en-US" dirty="0">
                <a:solidFill>
                  <a:schemeClr val="tx1"/>
                </a:solidFill>
              </a:rPr>
              <a:t>因为完整的 </a:t>
            </a:r>
            <a:r>
              <a:rPr lang="en-US" altLang="zh-CN" dirty="0">
                <a:solidFill>
                  <a:schemeClr val="tx1"/>
                </a:solidFill>
              </a:rPr>
              <a:t>HTML </a:t>
            </a:r>
            <a:r>
              <a:rPr lang="zh-CN" altLang="en-US" dirty="0">
                <a:solidFill>
                  <a:schemeClr val="tx1"/>
                </a:solidFill>
              </a:rPr>
              <a:t>页面需要在客户端动态拼接完成，所以爬虫对无法爬取页面的有效信息。（解决方案：利用</a:t>
            </a:r>
            <a:r>
              <a:rPr lang="en-US" altLang="zh-CN" dirty="0">
                <a:solidFill>
                  <a:schemeClr val="tx1"/>
                </a:solidFill>
              </a:rPr>
              <a:t> Vue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React </a:t>
            </a:r>
            <a:r>
              <a:rPr lang="zh-CN" altLang="en-US" dirty="0">
                <a:solidFill>
                  <a:schemeClr val="tx1"/>
                </a:solidFill>
              </a:rPr>
              <a:t>等前端框架的 </a:t>
            </a:r>
            <a:r>
              <a:rPr lang="en-US" altLang="zh-CN" b="1" dirty="0">
                <a:solidFill>
                  <a:srgbClr val="FF0000"/>
                </a:solidFill>
              </a:rPr>
              <a:t>SSR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server side render</a:t>
            </a:r>
            <a:r>
              <a:rPr lang="zh-CN" altLang="en-US" dirty="0">
                <a:solidFill>
                  <a:schemeClr val="tx1"/>
                </a:solidFill>
              </a:rPr>
              <a:t>）技术能够很好的解决 </a:t>
            </a:r>
            <a:r>
              <a:rPr lang="en-US" altLang="zh-CN" dirty="0">
                <a:solidFill>
                  <a:schemeClr val="tx1"/>
                </a:solidFill>
              </a:rPr>
              <a:t>SEO </a:t>
            </a:r>
            <a:r>
              <a:rPr lang="zh-CN" altLang="en-US" dirty="0">
                <a:solidFill>
                  <a:schemeClr val="tx1"/>
                </a:solidFill>
              </a:rPr>
              <a:t>问题！）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5.1 Web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开发模式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如何选择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Web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开发模式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不谈业务场景而盲目选择使用何种开发模式都是耍流氓。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比如企业级网站，主要功能是展示而没有复杂的交互，并且需要良好的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，则这时我们就需要使用服务器端渲染；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而类似后台管理项目，交互性比较强，不需要考虑 </a:t>
            </a:r>
            <a:r>
              <a:rPr lang="en-US" altLang="zh-CN" dirty="0">
                <a:solidFill>
                  <a:schemeClr val="tx1"/>
                </a:solidFill>
              </a:rPr>
              <a:t>SEO</a:t>
            </a:r>
            <a:r>
              <a:rPr lang="zh-CN" altLang="en-US" dirty="0">
                <a:solidFill>
                  <a:schemeClr val="tx1"/>
                </a:solidFill>
              </a:rPr>
              <a:t>，那么就可以使用前后端分离的开发模式。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另外，具体使用何种开发模式并不是绝对的，为了</a:t>
            </a:r>
            <a:r>
              <a:rPr lang="zh-CN" altLang="en-US" b="1" dirty="0">
                <a:solidFill>
                  <a:srgbClr val="FF0000"/>
                </a:solidFill>
              </a:rPr>
              <a:t>同时兼顾</a:t>
            </a:r>
            <a:r>
              <a:rPr lang="zh-CN" altLang="en-US" dirty="0">
                <a:solidFill>
                  <a:schemeClr val="tx1"/>
                </a:solidFill>
              </a:rPr>
              <a:t>了</a:t>
            </a:r>
            <a:r>
              <a:rPr lang="zh-CN" altLang="en-US" b="1" dirty="0">
                <a:solidFill>
                  <a:srgbClr val="047FFD"/>
                </a:solidFill>
              </a:rPr>
              <a:t>首页的渲染速度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047FFD"/>
                </a:solidFill>
              </a:rPr>
              <a:t>前后端分离的开发效率</a:t>
            </a:r>
            <a:r>
              <a:rPr lang="zh-CN" altLang="en-US" dirty="0">
                <a:solidFill>
                  <a:schemeClr val="tx1"/>
                </a:solidFill>
              </a:rPr>
              <a:t>，一些网站采用了首屏服务器端渲染 </a:t>
            </a:r>
            <a:r>
              <a:rPr lang="en-US" altLang="zh-CN" dirty="0">
                <a:solidFill>
                  <a:schemeClr val="tx1"/>
                </a:solidFill>
              </a:rPr>
              <a:t>+ </a:t>
            </a:r>
            <a:r>
              <a:rPr lang="zh-CN" altLang="en-US" dirty="0">
                <a:solidFill>
                  <a:schemeClr val="tx1"/>
                </a:solidFill>
              </a:rPr>
              <a:t>其他页面前后端分离的开发模式。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9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什么是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身份认证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607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身份认证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Authentication</a:t>
            </a:r>
            <a:r>
              <a:rPr lang="zh-CN" altLang="en-US" dirty="0">
                <a:solidFill>
                  <a:schemeClr val="tx1"/>
                </a:solidFill>
              </a:rPr>
              <a:t>）又称“身份验证”、“鉴权”，是指</a:t>
            </a:r>
            <a:r>
              <a:rPr lang="zh-CN" altLang="en-US" b="1" dirty="0">
                <a:solidFill>
                  <a:srgbClr val="FF0000"/>
                </a:solidFill>
              </a:rPr>
              <a:t>通过一定的手段，完成对用户身份的确认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日常生活中的身份认证随处可见，例如：高铁的验票乘车，手机的密码或指纹解锁，支付宝或微信的支付密码等。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开发中，也涉及到用户身份的认证，例如：各大网站的</a:t>
            </a:r>
            <a:r>
              <a:rPr lang="zh-CN" altLang="en-US" b="1" dirty="0">
                <a:solidFill>
                  <a:srgbClr val="FF0000"/>
                </a:solidFill>
              </a:rPr>
              <a:t>手机验证码登录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邮箱密码登录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二维码登录</a:t>
            </a:r>
            <a:r>
              <a:rPr lang="zh-CN" altLang="en-US" dirty="0">
                <a:solidFill>
                  <a:schemeClr val="tx1"/>
                </a:solidFill>
              </a:rPr>
              <a:t>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为什么需要身份认证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身份认证的目的，是为了</a:t>
            </a:r>
            <a:r>
              <a:rPr lang="zh-CN" altLang="en-US" b="1" dirty="0">
                <a:solidFill>
                  <a:srgbClr val="FF0000"/>
                </a:solidFill>
              </a:rPr>
              <a:t>确认当前所声称为某种身份的用户，确实是所声称的用户</a:t>
            </a:r>
            <a:r>
              <a:rPr lang="zh-CN" altLang="en-US" dirty="0">
                <a:solidFill>
                  <a:schemeClr val="tx1"/>
                </a:solidFill>
              </a:rPr>
              <a:t>。例如，你去找快递员取快递，你要怎么证明这份快递是你的。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在互联网项目开发中，如何对用户的身份进行认证，是一个值得深入探讨的问题。例如，如何才能保证网站不会错误的将“马云的存款数额”显示到“马化腾的账户”上。</a:t>
            </a: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1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5.2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身份认证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不同开发模式下的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身份认证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86486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这两种开发模式来说，分别有着不同的身份认证方案：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服务端渲染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047FFD"/>
                </a:solidFill>
              </a:rPr>
              <a:t>Session </a:t>
            </a:r>
            <a:r>
              <a:rPr lang="zh-CN" altLang="en-US" b="1" dirty="0">
                <a:solidFill>
                  <a:srgbClr val="047FFD"/>
                </a:solidFill>
              </a:rPr>
              <a:t>认证机制</a:t>
            </a:r>
            <a:endParaRPr lang="en-US" altLang="zh-CN" b="1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前后端分离</a:t>
            </a:r>
            <a:r>
              <a:rPr lang="zh-CN" altLang="en-US" dirty="0">
                <a:solidFill>
                  <a:schemeClr val="tx1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认证机制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8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HTTP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协议的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无状态性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84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了解 </a:t>
            </a:r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协议的无状态性是进一步学习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认证机制的必要前提。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HTTP </a:t>
            </a:r>
            <a:r>
              <a:rPr lang="zh-CN" altLang="en-US" dirty="0">
                <a:solidFill>
                  <a:schemeClr val="tx1"/>
                </a:solidFill>
              </a:rPr>
              <a:t>协议的无状态性，指的是客户端</a:t>
            </a:r>
            <a:r>
              <a:rPr lang="zh-CN" altLang="en-US" b="1" dirty="0">
                <a:solidFill>
                  <a:srgbClr val="047FFD"/>
                </a:solidFill>
              </a:rPr>
              <a:t>的每次 </a:t>
            </a:r>
            <a:r>
              <a:rPr lang="en-US" altLang="zh-CN" b="1" dirty="0">
                <a:solidFill>
                  <a:srgbClr val="047FFD"/>
                </a:solidFill>
              </a:rPr>
              <a:t>HTTP </a:t>
            </a:r>
            <a:r>
              <a:rPr lang="zh-CN" altLang="en-US" b="1" dirty="0">
                <a:solidFill>
                  <a:srgbClr val="047FFD"/>
                </a:solidFill>
              </a:rPr>
              <a:t>请求都是独立的</a:t>
            </a:r>
            <a:r>
              <a:rPr lang="zh-CN" altLang="en-US" dirty="0">
                <a:solidFill>
                  <a:schemeClr val="tx1"/>
                </a:solidFill>
              </a:rPr>
              <a:t>，连续多个请求之间没有直接的关系，</a:t>
            </a:r>
            <a:r>
              <a:rPr lang="zh-CN" altLang="en-US" b="1" dirty="0">
                <a:solidFill>
                  <a:srgbClr val="FF0000"/>
                </a:solidFill>
              </a:rPr>
              <a:t>服务器不会主动保留每次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请求的状态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940A75-2771-49D1-AA68-D00FFB20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17" y="3102423"/>
            <a:ext cx="4359977" cy="14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如何突破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HTTP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无状态的限制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对于超市来说，为了方便收银员在进行结算时给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用户打折，超市可以为每个 </a:t>
            </a:r>
            <a:r>
              <a:rPr lang="en-US" altLang="zh-CN" dirty="0">
                <a:solidFill>
                  <a:schemeClr val="tx1"/>
                </a:solidFill>
              </a:rPr>
              <a:t>VIP </a:t>
            </a:r>
            <a:r>
              <a:rPr lang="zh-CN" altLang="en-US" dirty="0">
                <a:solidFill>
                  <a:schemeClr val="tx1"/>
                </a:solidFill>
              </a:rPr>
              <a:t>用户发放会员卡。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F5BDB1-407F-4DC5-87DF-5A85BC10B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40" y="2582664"/>
            <a:ext cx="4408492" cy="1491796"/>
          </a:xfrm>
          <a:prstGeom prst="rect">
            <a:avLst/>
          </a:prstGeom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70336D5-90ED-414A-A801-BCBBEFC43B12}"/>
              </a:ext>
            </a:extLst>
          </p:cNvPr>
          <p:cNvSpPr txBox="1">
            <a:spLocks/>
          </p:cNvSpPr>
          <p:nvPr/>
        </p:nvSpPr>
        <p:spPr>
          <a:xfrm>
            <a:off x="848378" y="4218068"/>
            <a:ext cx="7260200" cy="3906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注意：现实生活中的</a:t>
            </a:r>
            <a:r>
              <a:rPr lang="zh-CN" altLang="en-US" b="1" dirty="0">
                <a:solidFill>
                  <a:srgbClr val="FF0000"/>
                </a:solidFill>
              </a:rPr>
              <a:t>会员卡身份认证方式</a:t>
            </a:r>
            <a:r>
              <a:rPr lang="zh-CN" altLang="en-US" dirty="0">
                <a:solidFill>
                  <a:schemeClr val="tx1"/>
                </a:solidFill>
              </a:rPr>
              <a:t>，在 </a:t>
            </a:r>
            <a:r>
              <a:rPr lang="en-US" altLang="zh-CN" dirty="0">
                <a:solidFill>
                  <a:schemeClr val="tx1"/>
                </a:solidFill>
              </a:rPr>
              <a:t>Web </a:t>
            </a:r>
            <a:r>
              <a:rPr lang="zh-CN" altLang="en-US" dirty="0">
                <a:solidFill>
                  <a:schemeClr val="tx1"/>
                </a:solidFill>
              </a:rPr>
              <a:t>开发中的</a:t>
            </a:r>
            <a:r>
              <a:rPr lang="zh-CN" altLang="en-US" dirty="0">
                <a:solidFill>
                  <a:srgbClr val="047FFD"/>
                </a:solidFill>
              </a:rPr>
              <a:t>专业术语</a:t>
            </a:r>
            <a:r>
              <a:rPr lang="zh-CN" altLang="en-US" dirty="0">
                <a:solidFill>
                  <a:schemeClr val="tx1"/>
                </a:solidFill>
              </a:rPr>
              <a:t>叫做 </a:t>
            </a:r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7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Cookie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6"/>
            <a:ext cx="7260200" cy="293209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FF0000"/>
                </a:solidFill>
              </a:rPr>
              <a:t>存储在用户浏览器中的一段不超过 </a:t>
            </a:r>
            <a:r>
              <a:rPr lang="en-US" altLang="zh-CN" b="1" dirty="0">
                <a:solidFill>
                  <a:srgbClr val="FF0000"/>
                </a:solidFill>
              </a:rPr>
              <a:t>4 KB </a:t>
            </a:r>
            <a:r>
              <a:rPr lang="zh-CN" altLang="en-US" b="1" dirty="0">
                <a:solidFill>
                  <a:srgbClr val="FF0000"/>
                </a:solidFill>
              </a:rPr>
              <a:t>的字符串</a:t>
            </a:r>
            <a:r>
              <a:rPr lang="zh-CN" altLang="en-US" dirty="0">
                <a:solidFill>
                  <a:schemeClr val="tx1"/>
                </a:solidFill>
              </a:rPr>
              <a:t>。它由一个</a:t>
            </a:r>
            <a:r>
              <a:rPr lang="zh-CN" altLang="en-US" dirty="0">
                <a:solidFill>
                  <a:srgbClr val="FF0000"/>
                </a:solidFill>
              </a:rPr>
              <a:t>名称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Name</a:t>
            </a:r>
            <a:r>
              <a:rPr lang="zh-CN" altLang="en-US" dirty="0">
                <a:solidFill>
                  <a:schemeClr val="tx1"/>
                </a:solidFill>
              </a:rPr>
              <a:t>）、一个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zh-CN" altLang="en-US" dirty="0">
                <a:solidFill>
                  <a:schemeClr val="tx1"/>
                </a:solidFill>
              </a:rPr>
              <a:t>）和其它几个用于控制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rgbClr val="047FFD"/>
                </a:solidFill>
              </a:rPr>
              <a:t>有效期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安全性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047FFD"/>
                </a:solidFill>
              </a:rPr>
              <a:t>使用范围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可选属性</a:t>
            </a:r>
            <a:r>
              <a:rPr lang="zh-CN" altLang="en-US" dirty="0">
                <a:solidFill>
                  <a:schemeClr val="tx1"/>
                </a:solidFill>
              </a:rPr>
              <a:t>组成。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不同域名下的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各自独立，每当客户端发起请求时，会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把</a:t>
            </a:r>
            <a:r>
              <a:rPr lang="zh-CN" altLang="en-US" b="1" dirty="0">
                <a:solidFill>
                  <a:srgbClr val="FF0000"/>
                </a:solidFill>
              </a:rPr>
              <a:t>当前域名下</a:t>
            </a:r>
            <a:r>
              <a:rPr lang="zh-CN" altLang="en-US" dirty="0">
                <a:solidFill>
                  <a:schemeClr val="tx1"/>
                </a:solidFill>
              </a:rPr>
              <a:t>所有</a:t>
            </a:r>
            <a:r>
              <a:rPr lang="zh-CN" altLang="en-US" b="1" dirty="0">
                <a:solidFill>
                  <a:srgbClr val="FF0000"/>
                </a:solidFill>
              </a:rPr>
              <a:t>未过期的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一同发送到服务器。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Cookie</a:t>
            </a:r>
            <a:r>
              <a:rPr lang="zh-CN" altLang="en-US" b="1" dirty="0">
                <a:solidFill>
                  <a:srgbClr val="FF0000"/>
                </a:solidFill>
              </a:rPr>
              <a:t>的几大特性：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自动发送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域名独立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过期时限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en-US" altLang="zh-CN" dirty="0">
                <a:solidFill>
                  <a:schemeClr val="tx1"/>
                </a:solidFill>
              </a:rPr>
              <a:t>4KB </a:t>
            </a:r>
            <a:r>
              <a:rPr lang="zh-CN" altLang="en-US" dirty="0">
                <a:solidFill>
                  <a:schemeClr val="tx1"/>
                </a:solidFill>
              </a:rPr>
              <a:t>限制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1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数据组织结构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传统型数据库的数据组织结构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917F70E5-111F-419F-9D28-C8AB8435F7B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9"/>
            <a:ext cx="7190282" cy="37472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在传统型数据库中，数据的组织结构分为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en-US" altLang="zh-CN" dirty="0">
                <a:solidFill>
                  <a:srgbClr val="FF0000"/>
                </a:solidFill>
              </a:rPr>
              <a:t>(database)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r>
              <a:rPr lang="en-US" altLang="zh-CN" dirty="0">
                <a:solidFill>
                  <a:srgbClr val="FF0000"/>
                </a:solidFill>
              </a:rPr>
              <a:t>(table)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en-US" altLang="zh-CN" dirty="0">
                <a:solidFill>
                  <a:srgbClr val="FF0000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en-US" altLang="zh-CN" dirty="0">
                <a:solidFill>
                  <a:srgbClr val="FF0000"/>
                </a:solidFill>
              </a:rPr>
              <a:t>(field)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4 </a:t>
            </a:r>
            <a:r>
              <a:rPr lang="zh-CN" altLang="en-US" dirty="0">
                <a:solidFill>
                  <a:schemeClr val="tx1"/>
                </a:solidFill>
              </a:rPr>
              <a:t>大部分组成。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F798778-C6CC-4CA3-BAAB-DAF67154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43" y="2498722"/>
            <a:ext cx="4714670" cy="2521800"/>
          </a:xfrm>
          <a:prstGeom prst="rect">
            <a:avLst/>
          </a:prstGeom>
        </p:spPr>
      </p:pic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570620FD-3EC0-4E65-83BE-D410D07B2D4B}"/>
              </a:ext>
            </a:extLst>
          </p:cNvPr>
          <p:cNvSpPr txBox="1">
            <a:spLocks/>
          </p:cNvSpPr>
          <p:nvPr/>
        </p:nvSpPr>
        <p:spPr>
          <a:xfrm>
            <a:off x="5759380" y="2809557"/>
            <a:ext cx="2591244" cy="1769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数据库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工作簿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数据表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工作表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数据行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每一行数据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字段</a:t>
            </a:r>
            <a:r>
              <a:rPr lang="zh-CN" altLang="en-US" dirty="0">
                <a:solidFill>
                  <a:schemeClr val="tx1"/>
                </a:solidFill>
              </a:rPr>
              <a:t>类似于 </a:t>
            </a:r>
            <a:r>
              <a:rPr lang="en-US" altLang="zh-CN" dirty="0">
                <a:solidFill>
                  <a:schemeClr val="tx1"/>
                </a:solidFill>
              </a:rPr>
              <a:t>Excel 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047FFD"/>
                </a:solidFill>
              </a:rPr>
              <a:t>列</a:t>
            </a:r>
            <a:endParaRPr lang="en-US" altLang="zh-CN" dirty="0">
              <a:solidFill>
                <a:srgbClr val="047FFD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 每个字段都有对应的数据类型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86D9BF-6FAD-4823-B64D-6161C1527951}"/>
              </a:ext>
            </a:extLst>
          </p:cNvPr>
          <p:cNvSpPr/>
          <p:nvPr/>
        </p:nvSpPr>
        <p:spPr>
          <a:xfrm>
            <a:off x="4039437" y="2498722"/>
            <a:ext cx="552659" cy="184188"/>
          </a:xfrm>
          <a:prstGeom prst="rect">
            <a:avLst/>
          </a:prstGeom>
          <a:solidFill>
            <a:srgbClr val="2173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2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Cookie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在身份认证中的作用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6991259" cy="1224321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客户端第一次请求服务器的时候，服务器</a:t>
            </a:r>
            <a:r>
              <a:rPr lang="zh-CN" altLang="en-US" b="1" dirty="0">
                <a:solidFill>
                  <a:srgbClr val="FF0000"/>
                </a:solidFill>
              </a:rPr>
              <a:t>通过响应头的形式</a:t>
            </a:r>
            <a:r>
              <a:rPr lang="zh-CN" altLang="en-US" dirty="0">
                <a:solidFill>
                  <a:schemeClr val="tx1"/>
                </a:solidFill>
              </a:rPr>
              <a:t>，向客户端发送一个身份认证的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，客户端会自动将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保存在浏览器中。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随后，当客户端浏览器每次请求服务器的时候，浏览器会</a:t>
            </a:r>
            <a:r>
              <a:rPr lang="zh-CN" altLang="en-US" b="1" dirty="0">
                <a:solidFill>
                  <a:srgbClr val="FF0000"/>
                </a:solidFill>
              </a:rPr>
              <a:t>自动</a:t>
            </a:r>
            <a:r>
              <a:rPr lang="zh-CN" altLang="en-US" dirty="0">
                <a:solidFill>
                  <a:schemeClr val="tx1"/>
                </a:solidFill>
              </a:rPr>
              <a:t>将身份认证相关的 </a:t>
            </a:r>
            <a:r>
              <a:rPr lang="en-US" altLang="zh-CN" dirty="0">
                <a:solidFill>
                  <a:schemeClr val="tx1"/>
                </a:solidFill>
              </a:rPr>
              <a:t>Cookie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通过请求头的形式</a:t>
            </a:r>
            <a:r>
              <a:rPr lang="zh-CN" altLang="en-US" dirty="0">
                <a:solidFill>
                  <a:schemeClr val="tx1"/>
                </a:solidFill>
              </a:rPr>
              <a:t>发送给服务器，服务器即可验明客户端的身份。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6CB9EC-9D00-48BE-9AF6-5870F77E5148}"/>
              </a:ext>
            </a:extLst>
          </p:cNvPr>
          <p:cNvSpPr/>
          <p:nvPr/>
        </p:nvSpPr>
        <p:spPr>
          <a:xfrm>
            <a:off x="954740" y="3348318"/>
            <a:ext cx="2010336" cy="1680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457BE1-52E9-4695-AB9E-67AC86B42219}"/>
              </a:ext>
            </a:extLst>
          </p:cNvPr>
          <p:cNvSpPr/>
          <p:nvPr/>
        </p:nvSpPr>
        <p:spPr>
          <a:xfrm>
            <a:off x="5641041" y="3348318"/>
            <a:ext cx="2077569" cy="1680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899EE95-2212-4730-8720-46358DF40904}"/>
              </a:ext>
            </a:extLst>
          </p:cNvPr>
          <p:cNvGrpSpPr/>
          <p:nvPr/>
        </p:nvGrpSpPr>
        <p:grpSpPr>
          <a:xfrm>
            <a:off x="2965076" y="3296108"/>
            <a:ext cx="2675965" cy="253916"/>
            <a:chOff x="2965076" y="3296108"/>
            <a:chExt cx="2675965" cy="253916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77B4142A-68F3-4A5D-801F-33EA747F60C6}"/>
                </a:ext>
              </a:extLst>
            </p:cNvPr>
            <p:cNvCxnSpPr/>
            <p:nvPr/>
          </p:nvCxnSpPr>
          <p:spPr>
            <a:xfrm>
              <a:off x="2965076" y="355002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D9D2334-435C-44F4-A19A-DE322C28AC23}"/>
                </a:ext>
              </a:extLst>
            </p:cNvPr>
            <p:cNvSpPr txBox="1"/>
            <p:nvPr/>
          </p:nvSpPr>
          <p:spPr>
            <a:xfrm>
              <a:off x="3902147" y="3296108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登录请求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C438AF-6E4D-4576-8C2D-BF7B0601119B}"/>
              </a:ext>
            </a:extLst>
          </p:cNvPr>
          <p:cNvGrpSpPr/>
          <p:nvPr/>
        </p:nvGrpSpPr>
        <p:grpSpPr>
          <a:xfrm>
            <a:off x="2965076" y="3704665"/>
            <a:ext cx="2675965" cy="275257"/>
            <a:chOff x="2965076" y="3704665"/>
            <a:chExt cx="2675965" cy="275257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343DC99-2307-47C3-AE93-BA70DE876468}"/>
                </a:ext>
              </a:extLst>
            </p:cNvPr>
            <p:cNvCxnSpPr/>
            <p:nvPr/>
          </p:nvCxnSpPr>
          <p:spPr>
            <a:xfrm flipH="1">
              <a:off x="2965076" y="370466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9D61C8D-C5CE-4BCF-A8C3-7302962B6E86}"/>
                </a:ext>
              </a:extLst>
            </p:cNvPr>
            <p:cNvSpPr txBox="1"/>
            <p:nvPr/>
          </p:nvSpPr>
          <p:spPr>
            <a:xfrm>
              <a:off x="3179994" y="3726006"/>
              <a:ext cx="23262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，发送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给浏览器</a:t>
              </a:r>
            </a:p>
          </p:txBody>
        </p:sp>
      </p:grpSp>
      <p:sp>
        <p:nvSpPr>
          <p:cNvPr id="9" name="矩形: 剪去对角 8">
            <a:extLst>
              <a:ext uri="{FF2B5EF4-FFF2-40B4-BE49-F238E27FC236}">
                <a16:creationId xmlns:a16="http://schemas.microsoft.com/office/drawing/2014/main" id="{D8E640A9-A6D8-4216-A229-AA3BE8B0E30E}"/>
              </a:ext>
            </a:extLst>
          </p:cNvPr>
          <p:cNvSpPr/>
          <p:nvPr/>
        </p:nvSpPr>
        <p:spPr>
          <a:xfrm>
            <a:off x="1927400" y="4416292"/>
            <a:ext cx="921124" cy="510988"/>
          </a:xfrm>
          <a:prstGeom prst="snip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身份认证的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FA1CF2D-7C7C-4240-BCD2-A28E6791B56E}"/>
              </a:ext>
            </a:extLst>
          </p:cNvPr>
          <p:cNvGrpSpPr/>
          <p:nvPr/>
        </p:nvGrpSpPr>
        <p:grpSpPr>
          <a:xfrm>
            <a:off x="2915279" y="4237402"/>
            <a:ext cx="2730235" cy="258402"/>
            <a:chOff x="2915279" y="4237402"/>
            <a:chExt cx="2730235" cy="258402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E6C283C-2B91-4CAB-9609-B233B4970CE8}"/>
                </a:ext>
              </a:extLst>
            </p:cNvPr>
            <p:cNvCxnSpPr/>
            <p:nvPr/>
          </p:nvCxnSpPr>
          <p:spPr>
            <a:xfrm>
              <a:off x="2969549" y="4495804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AB4A477-BE77-427C-8552-1FE9689A993B}"/>
                </a:ext>
              </a:extLst>
            </p:cNvPr>
            <p:cNvSpPr txBox="1"/>
            <p:nvPr/>
          </p:nvSpPr>
          <p:spPr>
            <a:xfrm>
              <a:off x="2915279" y="4237402"/>
              <a:ext cx="2730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zh-CN" altLang="en-US" sz="105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请求头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，自动将 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Cookie 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发送给服务器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68C893E-54B3-4CAD-9C64-89BB6734B9D9}"/>
              </a:ext>
            </a:extLst>
          </p:cNvPr>
          <p:cNvGrpSpPr/>
          <p:nvPr/>
        </p:nvGrpSpPr>
        <p:grpSpPr>
          <a:xfrm>
            <a:off x="2969549" y="4650445"/>
            <a:ext cx="2675965" cy="262889"/>
            <a:chOff x="2969549" y="4650445"/>
            <a:chExt cx="2675965" cy="262889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C0DF4A0-46F6-4DBB-9A57-B3604AC73B95}"/>
                </a:ext>
              </a:extLst>
            </p:cNvPr>
            <p:cNvCxnSpPr/>
            <p:nvPr/>
          </p:nvCxnSpPr>
          <p:spPr>
            <a:xfrm flipH="1">
              <a:off x="2969549" y="4650445"/>
              <a:ext cx="26759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7480AF4-6417-4CDE-949B-A78061FBE304}"/>
                </a:ext>
              </a:extLst>
            </p:cNvPr>
            <p:cNvSpPr txBox="1"/>
            <p:nvPr/>
          </p:nvSpPr>
          <p:spPr>
            <a:xfrm>
              <a:off x="3502960" y="4659418"/>
              <a:ext cx="1665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响应当前用户对应的内容</a:t>
              </a:r>
            </a:p>
          </p:txBody>
        </p:sp>
      </p:grpSp>
      <p:sp>
        <p:nvSpPr>
          <p:cNvPr id="19" name="矩形: 剪去单角 18">
            <a:extLst>
              <a:ext uri="{FF2B5EF4-FFF2-40B4-BE49-F238E27FC236}">
                <a16:creationId xmlns:a16="http://schemas.microsoft.com/office/drawing/2014/main" id="{05417F99-9426-4283-A0AB-1715F050A49A}"/>
              </a:ext>
            </a:extLst>
          </p:cNvPr>
          <p:cNvSpPr/>
          <p:nvPr/>
        </p:nvSpPr>
        <p:spPr>
          <a:xfrm>
            <a:off x="5775512" y="4229522"/>
            <a:ext cx="1311088" cy="745888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服务器根据请求头中的 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，验明用户的身份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3D0997-E7F6-460C-80C7-710B6A59C346}"/>
              </a:ext>
            </a:extLst>
          </p:cNvPr>
          <p:cNvSpPr txBox="1"/>
          <p:nvPr/>
        </p:nvSpPr>
        <p:spPr>
          <a:xfrm>
            <a:off x="1824346" y="4142205"/>
            <a:ext cx="112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保存到浏览器中</a:t>
            </a:r>
          </a:p>
        </p:txBody>
      </p:sp>
    </p:spTree>
    <p:extLst>
      <p:ext uri="{BB962C8B-B14F-4D97-AF65-F5344CB8AC3E}">
        <p14:creationId xmlns:p14="http://schemas.microsoft.com/office/powerpoint/2010/main" val="23953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9" grpId="0" animBg="1"/>
      <p:bldP spid="2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 Cookie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不具有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安全性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9903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是存储在浏览器中的，而且</a:t>
            </a:r>
            <a:r>
              <a:rPr lang="zh-CN" altLang="en-US" b="1" dirty="0">
                <a:solidFill>
                  <a:srgbClr val="FF0000"/>
                </a:solidFill>
              </a:rPr>
              <a:t>浏览器也提供了读写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的 </a:t>
            </a:r>
            <a:r>
              <a:rPr lang="en-US" altLang="zh-CN" b="1" dirty="0">
                <a:solidFill>
                  <a:srgbClr val="FF0000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，因此 </a:t>
            </a:r>
            <a:r>
              <a:rPr lang="en-US" altLang="zh-CN" b="1" dirty="0">
                <a:solidFill>
                  <a:srgbClr val="FF0000"/>
                </a:solidFill>
              </a:rPr>
              <a:t>Cookie </a:t>
            </a:r>
            <a:r>
              <a:rPr lang="zh-CN" altLang="en-US" b="1" dirty="0">
                <a:solidFill>
                  <a:srgbClr val="FF0000"/>
                </a:solidFill>
              </a:rPr>
              <a:t>很容易被伪造</a:t>
            </a:r>
            <a:r>
              <a:rPr lang="zh-CN" altLang="en-US" dirty="0">
                <a:solidFill>
                  <a:schemeClr val="tx1"/>
                </a:solidFill>
              </a:rPr>
              <a:t>，不具有安全性。因此不建议服务器将重要的隐私数据，通过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的形式发送给浏览器。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F9AB13-D9C6-4699-B2CA-1DE12FBE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48" y="2765852"/>
            <a:ext cx="4376118" cy="1500384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0F5463B-DDC5-4FD0-B774-7D4A3D09E16D}"/>
              </a:ext>
            </a:extLst>
          </p:cNvPr>
          <p:cNvSpPr txBox="1">
            <a:spLocks/>
          </p:cNvSpPr>
          <p:nvPr/>
        </p:nvSpPr>
        <p:spPr>
          <a:xfrm>
            <a:off x="848376" y="4309059"/>
            <a:ext cx="7260200" cy="599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b="1" dirty="0">
                <a:solidFill>
                  <a:srgbClr val="047FFD"/>
                </a:solidFill>
              </a:rPr>
              <a:t>千万不要使用 </a:t>
            </a:r>
            <a:r>
              <a:rPr lang="en-US" altLang="zh-CN" b="1" dirty="0">
                <a:solidFill>
                  <a:srgbClr val="047FFD"/>
                </a:solidFill>
              </a:rPr>
              <a:t>Cookie </a:t>
            </a:r>
            <a:r>
              <a:rPr lang="zh-CN" altLang="en-US" b="1" dirty="0">
                <a:solidFill>
                  <a:srgbClr val="047FFD"/>
                </a:solidFill>
              </a:rPr>
              <a:t>存储重要且隐私的数据</a:t>
            </a:r>
            <a:r>
              <a:rPr lang="zh-CN" altLang="en-US" dirty="0">
                <a:solidFill>
                  <a:schemeClr val="tx1"/>
                </a:solidFill>
              </a:rPr>
              <a:t>！比如用户的身份信息、密码等。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5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提高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身份认证的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安全性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797D7C17-1CC4-475C-A442-7865EAD1FD1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为了防止客户伪造会员卡，收银员在拿到客户出示的会员卡之后，可以</a:t>
            </a:r>
            <a:r>
              <a:rPr lang="zh-CN" altLang="en-US" b="1" dirty="0">
                <a:solidFill>
                  <a:srgbClr val="FF0000"/>
                </a:solidFill>
              </a:rPr>
              <a:t>在收银机上进行刷卡认证</a:t>
            </a:r>
            <a:r>
              <a:rPr lang="zh-CN" altLang="en-US" dirty="0">
                <a:solidFill>
                  <a:schemeClr val="tx1"/>
                </a:solidFill>
              </a:rPr>
              <a:t>。只有收银机确认存在的会员卡，才能被正常使用。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60940627-F000-46AE-8E5D-141F94E691C3}"/>
              </a:ext>
            </a:extLst>
          </p:cNvPr>
          <p:cNvSpPr txBox="1">
            <a:spLocks/>
          </p:cNvSpPr>
          <p:nvPr/>
        </p:nvSpPr>
        <p:spPr>
          <a:xfrm>
            <a:off x="848378" y="4233199"/>
            <a:ext cx="7260200" cy="34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这种“</a:t>
            </a:r>
            <a:r>
              <a:rPr lang="zh-CN" altLang="en-US" b="1" dirty="0">
                <a:solidFill>
                  <a:srgbClr val="047FFD"/>
                </a:solidFill>
              </a:rPr>
              <a:t>会员卡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刷卡认证</a:t>
            </a:r>
            <a:r>
              <a:rPr lang="zh-CN" altLang="en-US" dirty="0">
                <a:solidFill>
                  <a:schemeClr val="tx1"/>
                </a:solidFill>
              </a:rPr>
              <a:t>”的设计理念，就是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认证机制的精髓。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924B9C-1C93-45AD-B224-A4B5C5A5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51" y="2786932"/>
            <a:ext cx="4113367" cy="132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5.3 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7.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047F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工作原理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73CAD1-4ECE-4298-A56A-177F6D2F8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73" y="2142276"/>
            <a:ext cx="5724006" cy="283986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9170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在 </a:t>
            </a:r>
            <a:r>
              <a:rPr lang="en-US" altLang="zh-CN" dirty="0">
                <a:solidFill>
                  <a:schemeClr val="tx1"/>
                </a:solidFill>
              </a:rPr>
              <a:t>Express </a:t>
            </a:r>
            <a:r>
              <a:rPr lang="zh-CN" altLang="en-US" dirty="0">
                <a:solidFill>
                  <a:schemeClr val="tx1"/>
                </a:solidFill>
              </a:rPr>
              <a:t>项目中，只需要安装 </a:t>
            </a:r>
            <a:r>
              <a:rPr lang="en-US" altLang="zh-CN" dirty="0">
                <a:solidFill>
                  <a:srgbClr val="047FFD"/>
                </a:solidFill>
              </a:rPr>
              <a:t>express-session</a:t>
            </a:r>
            <a:r>
              <a:rPr lang="en-US" altLang="zh-CN" dirty="0"/>
              <a:t> </a:t>
            </a:r>
            <a:r>
              <a:rPr lang="zh-CN" altLang="en-US" dirty="0"/>
              <a:t>中间件，即可在项目中使用 </a:t>
            </a:r>
            <a:r>
              <a:rPr lang="en-US" altLang="zh-CN" dirty="0"/>
              <a:t>Session </a:t>
            </a:r>
            <a:r>
              <a:rPr lang="zh-CN" altLang="en-US" dirty="0"/>
              <a:t>认证：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7EDFFCA-076B-4956-A2A2-E519C719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8" y="2480982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配置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express-session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中间件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中间件安装成功后，需要通过 </a:t>
            </a:r>
            <a:r>
              <a:rPr lang="en-US" altLang="zh-CN" dirty="0" err="1">
                <a:solidFill>
                  <a:srgbClr val="047FFD"/>
                </a:solidFill>
              </a:rPr>
              <a:t>app.use</a:t>
            </a:r>
            <a:r>
              <a:rPr lang="en-US" altLang="zh-CN" dirty="0">
                <a:solidFill>
                  <a:srgbClr val="047FFD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rgbClr val="FF0000"/>
                </a:solidFill>
              </a:rPr>
              <a:t>注册 </a:t>
            </a:r>
            <a:r>
              <a:rPr lang="en-US" altLang="zh-CN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rgbClr val="FF0000"/>
                </a:solidFill>
              </a:rPr>
              <a:t>中间件</a:t>
            </a:r>
            <a:r>
              <a:rPr lang="zh-CN" altLang="en-US" dirty="0">
                <a:solidFill>
                  <a:schemeClr val="tx1"/>
                </a:solidFill>
              </a:rPr>
              <a:t>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91AD47-B086-4C1F-A4D8-5847BA3C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2480982"/>
            <a:ext cx="5067582" cy="255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向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存数据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>
                <a:solidFill>
                  <a:schemeClr val="tx1"/>
                </a:solidFill>
              </a:rPr>
              <a:t>express-session </a:t>
            </a:r>
            <a:r>
              <a:rPr lang="zh-CN" altLang="en-US" dirty="0">
                <a:solidFill>
                  <a:schemeClr val="tx1"/>
                </a:solidFill>
              </a:rPr>
              <a:t>中间件配置成功后，即可通过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来访问和使用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对象，从而存储用户的关键信息：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CF8A29-7ED3-44D1-8CE1-571F84461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5" y="2484498"/>
            <a:ext cx="4321269" cy="255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从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取数据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可以直接从 </a:t>
            </a:r>
            <a:r>
              <a:rPr lang="en-US" altLang="zh-CN" b="1" dirty="0" err="1">
                <a:solidFill>
                  <a:srgbClr val="FF0000"/>
                </a:solidFill>
              </a:rPr>
              <a:t>req.session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对象上获取之前存储的数据，示例代码如下：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74D2E7-5F47-4F08-A9D2-D4F5F85A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60" y="2480982"/>
            <a:ext cx="5544000" cy="24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5.4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清空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5698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FF0000"/>
                </a:solidFill>
              </a:rPr>
              <a:t>req.session.destroy</a:t>
            </a:r>
            <a:r>
              <a:rPr lang="en-US" altLang="zh-CN" b="1" dirty="0">
                <a:solidFill>
                  <a:srgbClr val="FF0000"/>
                </a:solidFill>
              </a:rPr>
              <a:t>() </a:t>
            </a:r>
            <a:r>
              <a:rPr lang="zh-CN" altLang="en-US" dirty="0">
                <a:solidFill>
                  <a:schemeClr val="tx1"/>
                </a:solidFill>
              </a:rPr>
              <a:t>函数，即可清空服务器保存的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信息。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983A14-AB11-4B2A-8A5F-EE688E98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80" y="2480983"/>
            <a:ext cx="5067580" cy="25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了解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Session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局限性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2259744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认证机制</a:t>
            </a:r>
            <a:r>
              <a:rPr lang="zh-CN" altLang="en-US" dirty="0">
                <a:solidFill>
                  <a:srgbClr val="FF0000"/>
                </a:solidFill>
              </a:rPr>
              <a:t>需要配合 </a:t>
            </a:r>
            <a:r>
              <a:rPr lang="en-US" altLang="zh-CN" dirty="0">
                <a:solidFill>
                  <a:srgbClr val="FF0000"/>
                </a:solidFill>
              </a:rPr>
              <a:t>Cookie</a:t>
            </a:r>
            <a:r>
              <a:rPr lang="zh-CN" altLang="en-US" dirty="0">
                <a:solidFill>
                  <a:srgbClr val="FF0000"/>
                </a:solidFill>
              </a:rPr>
              <a:t> 才能实现</a:t>
            </a:r>
            <a:r>
              <a:rPr lang="zh-CN" altLang="en-US" dirty="0">
                <a:solidFill>
                  <a:schemeClr val="tx1"/>
                </a:solidFill>
              </a:rPr>
              <a:t>。由于 </a:t>
            </a:r>
            <a:r>
              <a:rPr lang="en-US" altLang="zh-CN" dirty="0">
                <a:solidFill>
                  <a:schemeClr val="tx1"/>
                </a:solidFill>
              </a:rPr>
              <a:t>Cookie </a:t>
            </a:r>
            <a:r>
              <a:rPr lang="zh-CN" altLang="en-US" dirty="0">
                <a:solidFill>
                  <a:schemeClr val="tx1"/>
                </a:solidFill>
              </a:rPr>
              <a:t>默认不支持跨域访问，所以，当涉及到</a:t>
            </a:r>
            <a:r>
              <a:rPr lang="zh-CN" altLang="en-US" dirty="0">
                <a:solidFill>
                  <a:srgbClr val="047FFD"/>
                </a:solidFill>
              </a:rPr>
              <a:t>前端跨域请求后端接口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需要做很多额外的配置</a:t>
            </a:r>
            <a:r>
              <a:rPr lang="zh-CN" altLang="en-US" dirty="0">
                <a:solidFill>
                  <a:schemeClr val="tx1"/>
                </a:solidFill>
              </a:rPr>
              <a:t>，才能实现跨域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认证。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注意：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当前端请求后端接口</a:t>
            </a:r>
            <a:r>
              <a:rPr lang="zh-CN" altLang="en-US" b="1" dirty="0">
                <a:solidFill>
                  <a:srgbClr val="FF0000"/>
                </a:solidFill>
              </a:rPr>
              <a:t>不存在跨域问题</a:t>
            </a:r>
            <a:r>
              <a:rPr lang="zh-CN" altLang="en-US" dirty="0">
                <a:solidFill>
                  <a:schemeClr val="tx1"/>
                </a:solidFill>
              </a:rPr>
              <a:t>的时候，</a:t>
            </a:r>
            <a:r>
              <a:rPr lang="zh-CN" altLang="en-US" b="1" dirty="0">
                <a:solidFill>
                  <a:srgbClr val="FF0000"/>
                </a:solidFill>
              </a:rPr>
              <a:t>推荐使用 </a:t>
            </a:r>
            <a:r>
              <a:rPr lang="en-US" altLang="zh-CN" b="1" dirty="0">
                <a:solidFill>
                  <a:srgbClr val="FF0000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当前端需要跨域请求后端接口的时候，不推荐使用 </a:t>
            </a:r>
            <a:r>
              <a:rPr lang="en-US" altLang="zh-CN" dirty="0">
                <a:solidFill>
                  <a:schemeClr val="tx1"/>
                </a:solidFill>
              </a:rPr>
              <a:t>Session </a:t>
            </a:r>
            <a:r>
              <a:rPr lang="zh-CN" altLang="en-US" dirty="0">
                <a:solidFill>
                  <a:schemeClr val="tx1"/>
                </a:solidFill>
              </a:rPr>
              <a:t>身份认证机制，推荐使用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认证机制。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5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数据库的基本概念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1.3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传统型数据库的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数据组织结构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5E5F5C15-844D-43CB-9D70-B8F8E43E6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实际开发中库、表、行、字段的关系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917F70E5-111F-419F-9D28-C8AB8435F7B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190282" cy="1762201"/>
          </a:xfrm>
        </p:spPr>
        <p:txBody>
          <a:bodyPr>
            <a:no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在实际项目开发中，一般情况下，每个项目都对应</a:t>
            </a:r>
            <a:r>
              <a:rPr lang="zh-CN" altLang="en-US" dirty="0">
                <a:solidFill>
                  <a:srgbClr val="FF0000"/>
                </a:solidFill>
              </a:rPr>
              <a:t>独立的数据库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不同的数据，要存储到数据库的不同表中，例如：用户数据存储到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表中，图书数据存储到 </a:t>
            </a:r>
            <a:r>
              <a:rPr lang="en-US" altLang="zh-CN" dirty="0">
                <a:solidFill>
                  <a:schemeClr val="tx1"/>
                </a:solidFill>
              </a:rPr>
              <a:t>books </a:t>
            </a:r>
            <a:r>
              <a:rPr lang="zh-CN" altLang="en-US" dirty="0">
                <a:solidFill>
                  <a:schemeClr val="tx1"/>
                </a:solidFill>
              </a:rPr>
              <a:t>表中。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每个表中具体存储哪些信息，由字段来决定，例如：我们可以为 </a:t>
            </a:r>
            <a:r>
              <a:rPr lang="en-US" altLang="zh-CN" dirty="0">
                <a:solidFill>
                  <a:schemeClr val="tx1"/>
                </a:solidFill>
              </a:rPr>
              <a:t>users </a:t>
            </a:r>
            <a:r>
              <a:rPr lang="zh-CN" altLang="en-US" dirty="0">
                <a:solidFill>
                  <a:schemeClr val="tx1"/>
                </a:solidFill>
              </a:rPr>
              <a:t>表设计 </a:t>
            </a:r>
            <a:r>
              <a:rPr lang="en-US" altLang="zh-CN" dirty="0">
                <a:solidFill>
                  <a:schemeClr val="tx1"/>
                </a:solidFill>
              </a:rPr>
              <a:t>id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username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password </a:t>
            </a:r>
            <a:r>
              <a:rPr lang="zh-CN" altLang="en-US" dirty="0">
                <a:solidFill>
                  <a:schemeClr val="tx1"/>
                </a:solidFill>
              </a:rPr>
              <a:t>这 </a:t>
            </a:r>
            <a:r>
              <a:rPr lang="en-US" altLang="zh-CN" dirty="0">
                <a:solidFill>
                  <a:schemeClr val="tx1"/>
                </a:solidFill>
              </a:rPr>
              <a:t>3 </a:t>
            </a:r>
            <a:r>
              <a:rPr lang="zh-CN" altLang="en-US" dirty="0">
                <a:solidFill>
                  <a:schemeClr val="tx1"/>
                </a:solidFill>
              </a:rPr>
              <a:t>个字段。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表中的行，代表每一条具体的数据。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什么是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83879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</a:t>
            </a:r>
            <a:r>
              <a:rPr lang="zh-CN" altLang="en-US" dirty="0">
                <a:solidFill>
                  <a:schemeClr val="tx1"/>
                </a:solidFill>
              </a:rPr>
              <a:t>（英文全称：</a:t>
            </a:r>
            <a:r>
              <a:rPr lang="en-US" altLang="zh-CN" dirty="0">
                <a:solidFill>
                  <a:schemeClr val="tx1"/>
                </a:solidFill>
              </a:rPr>
              <a:t>JSON Web Token</a:t>
            </a:r>
            <a:r>
              <a:rPr lang="zh-CN" altLang="en-US" dirty="0">
                <a:solidFill>
                  <a:schemeClr val="tx1"/>
                </a:solidFill>
              </a:rPr>
              <a:t>）是目前</a:t>
            </a:r>
            <a:r>
              <a:rPr lang="zh-CN" altLang="en-US" b="1" dirty="0">
                <a:solidFill>
                  <a:srgbClr val="047FFD"/>
                </a:solidFill>
              </a:rPr>
              <a:t>最流行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跨域认证解决方案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9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JWT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工作原理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9CAFCC-0538-4A46-ACDB-8F51AC95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03" y="2088483"/>
            <a:ext cx="4893884" cy="2517131"/>
          </a:xfrm>
          <a:prstGeom prst="rect">
            <a:avLst/>
          </a:prstGeom>
          <a:ln w="3175">
            <a:solidFill>
              <a:schemeClr val="bg2"/>
            </a:solidFill>
          </a:ln>
        </p:spPr>
      </p:pic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8DB3C065-8797-4A8D-A789-B044CCE22D0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4652050"/>
            <a:ext cx="7793206" cy="38387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总结：用户的信息通过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字符串的形式，保存在客户端浏览器中。服务器通过还原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字符串的形式来认证用户的身份。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JWT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组成部分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54155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通常由三部分组成，分别是 </a:t>
            </a:r>
            <a:r>
              <a:rPr lang="en-US" altLang="zh-CN" dirty="0">
                <a:solidFill>
                  <a:srgbClr val="FF0000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（头部）、</a:t>
            </a:r>
            <a:r>
              <a:rPr lang="en-US" altLang="zh-CN" dirty="0">
                <a:solidFill>
                  <a:srgbClr val="FF0000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（有效荷载）、</a:t>
            </a:r>
            <a:r>
              <a:rPr lang="en-US" altLang="zh-CN" dirty="0">
                <a:solidFill>
                  <a:srgbClr val="FF0000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（签名）。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三者之间使用英文的“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”分隔，格式如下：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9F695-E5A7-45FB-8CF7-12C9D931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78" y="2837974"/>
            <a:ext cx="5544000" cy="847906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7AF27698-83F7-48E5-8015-4D279485FBE3}"/>
              </a:ext>
            </a:extLst>
          </p:cNvPr>
          <p:cNvSpPr txBox="1">
            <a:spLocks/>
          </p:cNvSpPr>
          <p:nvPr/>
        </p:nvSpPr>
        <p:spPr>
          <a:xfrm>
            <a:off x="848376" y="3687875"/>
            <a:ext cx="7260200" cy="2862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下面是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字符串的示例：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4DCC49-E8C0-46E0-8F8D-98F050855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79" y="4061563"/>
            <a:ext cx="5544000" cy="9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5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6. JWT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三个部分各自代表的含义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8"/>
            <a:ext cx="7260200" cy="141185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的三个组成部分，从前到后分别是 </a:t>
            </a:r>
            <a:r>
              <a:rPr lang="en-US" altLang="zh-CN" dirty="0">
                <a:solidFill>
                  <a:schemeClr val="tx1"/>
                </a:solidFill>
              </a:rPr>
              <a:t>Header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Payload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Signature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Payload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部分</a:t>
            </a:r>
            <a:r>
              <a:rPr lang="zh-CN" altLang="en-US" b="1" dirty="0">
                <a:solidFill>
                  <a:srgbClr val="FF0000"/>
                </a:solidFill>
              </a:rPr>
              <a:t>才是真正的用户信息</a:t>
            </a:r>
            <a:r>
              <a:rPr lang="zh-CN" altLang="en-US" dirty="0">
                <a:solidFill>
                  <a:schemeClr val="tx1"/>
                </a:solidFill>
              </a:rPr>
              <a:t>，它是用户信息经过加密之后生成的字符串。</a:t>
            </a:r>
            <a:endParaRPr lang="en-US" altLang="zh-CN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 Header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Signature 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047FFD"/>
                </a:solidFill>
              </a:rPr>
              <a:t>安全性相关</a:t>
            </a:r>
            <a:r>
              <a:rPr lang="zh-CN" altLang="en-US" dirty="0">
                <a:solidFill>
                  <a:schemeClr val="tx1"/>
                </a:solidFill>
              </a:rPr>
              <a:t>的部分，只是为了保证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的安全性。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2D7F9C-127C-46C8-A720-2523B830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69" y="3535853"/>
            <a:ext cx="3347301" cy="144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5.5 JWT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认证机制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7. JWT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921762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客户端收到服务器返回的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之后，通常会将它储存在 </a:t>
            </a:r>
            <a:r>
              <a:rPr lang="en-US" altLang="zh-CN" dirty="0" err="1">
                <a:solidFill>
                  <a:srgbClr val="047FFD"/>
                </a:solidFill>
              </a:rPr>
              <a:t>localStorage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或 </a:t>
            </a:r>
            <a:r>
              <a:rPr lang="en-US" altLang="zh-CN" dirty="0" err="1">
                <a:solidFill>
                  <a:srgbClr val="047FFD"/>
                </a:solidFill>
              </a:rPr>
              <a:t>sessionStorage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中。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此后，客户端每次与服务器通信，都要带上这个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的字符串，从而进行身份认证。推荐的做法是</a:t>
            </a:r>
            <a:r>
              <a:rPr lang="zh-CN" altLang="en-US" b="1" dirty="0">
                <a:solidFill>
                  <a:srgbClr val="FF0000"/>
                </a:solidFill>
              </a:rPr>
              <a:t>把 </a:t>
            </a:r>
            <a:r>
              <a:rPr lang="en-US" altLang="zh-CN" b="1" dirty="0">
                <a:solidFill>
                  <a:srgbClr val="FF0000"/>
                </a:solidFill>
              </a:rPr>
              <a:t>JWT </a:t>
            </a:r>
            <a:r>
              <a:rPr lang="zh-CN" altLang="en-US" b="1" dirty="0">
                <a:solidFill>
                  <a:srgbClr val="FF0000"/>
                </a:solidFill>
              </a:rPr>
              <a:t>放在 </a:t>
            </a:r>
            <a:r>
              <a:rPr lang="en-US" altLang="zh-CN" b="1" dirty="0">
                <a:solidFill>
                  <a:srgbClr val="FF0000"/>
                </a:solidFill>
              </a:rPr>
              <a:t>HTTP </a:t>
            </a:r>
            <a:r>
              <a:rPr lang="zh-CN" altLang="en-US" b="1" dirty="0">
                <a:solidFill>
                  <a:srgbClr val="FF0000"/>
                </a:solidFill>
              </a:rPr>
              <a:t>请求头的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字段中</a:t>
            </a:r>
            <a:r>
              <a:rPr lang="zh-CN" altLang="en-US" dirty="0">
                <a:solidFill>
                  <a:schemeClr val="tx1"/>
                </a:solidFill>
              </a:rPr>
              <a:t>，格式如下：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E26011-A4FD-43DF-ACD5-BF137E96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31" y="3067093"/>
            <a:ext cx="5544000" cy="84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安装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运行如下命令，安装如下两个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BB7D7C-BE40-4239-A584-128742E7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3" y="2514600"/>
            <a:ext cx="5544000" cy="847906"/>
          </a:xfrm>
          <a:prstGeom prst="rect">
            <a:avLst/>
          </a:prstGeom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34AE0140-E04F-4923-B1EF-87D00BE839AE}"/>
              </a:ext>
            </a:extLst>
          </p:cNvPr>
          <p:cNvSpPr txBox="1">
            <a:spLocks/>
          </p:cNvSpPr>
          <p:nvPr/>
        </p:nvSpPr>
        <p:spPr>
          <a:xfrm>
            <a:off x="881996" y="3382678"/>
            <a:ext cx="7260200" cy="10548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其中：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生成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</a:t>
            </a:r>
            <a:endParaRPr lang="zh-CN" altLang="en-US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</a:rPr>
              <a:t>express-</a:t>
            </a:r>
            <a:r>
              <a:rPr lang="en-US" altLang="zh-CN" b="1" dirty="0" err="1">
                <a:solidFill>
                  <a:srgbClr val="FF0000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用于</a:t>
            </a:r>
            <a:r>
              <a:rPr lang="zh-CN" altLang="en-US" b="1" dirty="0">
                <a:solidFill>
                  <a:srgbClr val="047FFD"/>
                </a:solidFill>
              </a:rPr>
              <a:t>将 </a:t>
            </a:r>
            <a:r>
              <a:rPr lang="en-US" altLang="zh-CN" b="1" dirty="0">
                <a:solidFill>
                  <a:srgbClr val="047FFD"/>
                </a:solidFill>
              </a:rPr>
              <a:t>JWT </a:t>
            </a:r>
            <a:r>
              <a:rPr lang="zh-CN" altLang="en-US" b="1" dirty="0">
                <a:solidFill>
                  <a:srgbClr val="047FFD"/>
                </a:solidFill>
              </a:rPr>
              <a:t>字符串解析还原成 </a:t>
            </a:r>
            <a:r>
              <a:rPr lang="en-US" altLang="zh-CN" b="1" dirty="0">
                <a:solidFill>
                  <a:srgbClr val="047FFD"/>
                </a:solidFill>
              </a:rPr>
              <a:t>JSON </a:t>
            </a:r>
            <a:r>
              <a:rPr lang="zh-CN" altLang="en-US" b="1" dirty="0">
                <a:solidFill>
                  <a:srgbClr val="047FFD"/>
                </a:solidFill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1767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导入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相关的包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6" y="2123997"/>
            <a:ext cx="7260200" cy="390603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使用 </a:t>
            </a:r>
            <a:r>
              <a:rPr lang="en-US" altLang="zh-CN" b="1" dirty="0">
                <a:solidFill>
                  <a:srgbClr val="FF0000"/>
                </a:solidFill>
              </a:rPr>
              <a:t>require() </a:t>
            </a:r>
            <a:r>
              <a:rPr lang="zh-CN" altLang="en-US" dirty="0">
                <a:solidFill>
                  <a:schemeClr val="tx1"/>
                </a:solidFill>
              </a:rPr>
              <a:t>函数，分别导入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相关的两个包：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BD474C-30E7-4933-9889-F81AB8ED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01" y="2514600"/>
            <a:ext cx="5544000" cy="15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2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3.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定义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secret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密钥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1311068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为了</a:t>
            </a:r>
            <a:r>
              <a:rPr lang="zh-CN" altLang="en-US" dirty="0">
                <a:solidFill>
                  <a:srgbClr val="FF0000"/>
                </a:solidFill>
              </a:rPr>
              <a:t>保证 </a:t>
            </a:r>
            <a:r>
              <a:rPr lang="en-US" altLang="zh-CN" dirty="0">
                <a:solidFill>
                  <a:srgbClr val="FF0000"/>
                </a:solidFill>
              </a:rPr>
              <a:t>JWT </a:t>
            </a:r>
            <a:r>
              <a:rPr lang="zh-CN" altLang="en-US" dirty="0">
                <a:solidFill>
                  <a:srgbClr val="FF0000"/>
                </a:solidFill>
              </a:rPr>
              <a:t>字符串的安全性</a:t>
            </a:r>
            <a:r>
              <a:rPr lang="zh-CN" altLang="en-US" dirty="0">
                <a:solidFill>
                  <a:schemeClr val="tx1"/>
                </a:solidFill>
              </a:rPr>
              <a:t>，防止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字符串在网络传输过程中被别人破解，我们需要专门定义一个用于</a:t>
            </a:r>
            <a:r>
              <a:rPr lang="zh-CN" altLang="en-US" b="1" dirty="0">
                <a:solidFill>
                  <a:srgbClr val="FF0000"/>
                </a:solidFill>
              </a:rPr>
              <a:t>加密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解密</a:t>
            </a:r>
            <a:r>
              <a:rPr lang="zh-CN" altLang="en-US" dirty="0">
                <a:solidFill>
                  <a:schemeClr val="tx1"/>
                </a:solidFill>
              </a:rPr>
              <a:t>的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当生成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密钥对用户的信息</a:t>
            </a:r>
            <a:r>
              <a:rPr lang="zh-CN" altLang="en-US" dirty="0">
                <a:solidFill>
                  <a:srgbClr val="FF0000"/>
                </a:solidFill>
              </a:rPr>
              <a:t>进行加密</a:t>
            </a:r>
            <a:r>
              <a:rPr lang="zh-CN" altLang="en-US" dirty="0">
                <a:solidFill>
                  <a:schemeClr val="tx1"/>
                </a:solidFill>
              </a:rPr>
              <a:t>，最终得到加密好的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endParaRPr lang="en-US" altLang="zh-CN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zh-CN" altLang="en-US" dirty="0">
                <a:solidFill>
                  <a:schemeClr val="tx1"/>
                </a:solidFill>
              </a:rPr>
              <a:t>当把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对象的时候，需要使用 </a:t>
            </a:r>
            <a:r>
              <a:rPr lang="en-US" altLang="zh-CN" dirty="0">
                <a:solidFill>
                  <a:schemeClr val="tx1"/>
                </a:solidFill>
              </a:rPr>
              <a:t>secret </a:t>
            </a:r>
            <a:r>
              <a:rPr lang="zh-CN" altLang="en-US" dirty="0">
                <a:solidFill>
                  <a:schemeClr val="tx1"/>
                </a:solidFill>
              </a:rPr>
              <a:t>密钥</a:t>
            </a:r>
            <a:r>
              <a:rPr lang="zh-CN" altLang="en-US" dirty="0">
                <a:solidFill>
                  <a:srgbClr val="FF0000"/>
                </a:solidFill>
              </a:rPr>
              <a:t>进行解密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98FA02-EBBD-4C8A-9703-3FE38C76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48" y="3435065"/>
            <a:ext cx="5544000" cy="10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4.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在登录成功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后生成 </a:t>
            </a:r>
            <a:r>
              <a:rPr lang="en-US" altLang="zh-CN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字符串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340883" cy="377156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调用 </a:t>
            </a:r>
            <a:r>
              <a:rPr lang="en-US" altLang="zh-CN" b="1" dirty="0" err="1">
                <a:solidFill>
                  <a:srgbClr val="047FFD"/>
                </a:solidFill>
              </a:rPr>
              <a:t>jsonwebtoken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包提供的 </a:t>
            </a:r>
            <a:r>
              <a:rPr lang="en-US" altLang="zh-CN" b="1" dirty="0">
                <a:solidFill>
                  <a:srgbClr val="FF0000"/>
                </a:solidFill>
              </a:rPr>
              <a:t>sign()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方法，将用户的信息加密成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字符串，响应给客户端：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883B67-3675-49A2-890F-AB0E8D01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2" y="2454089"/>
            <a:ext cx="5017583" cy="25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将 </a:t>
            </a:r>
            <a:r>
              <a:rPr lang="en-US" altLang="zh-CN" sz="1400" b="1" dirty="0">
                <a:solidFill>
                  <a:srgbClr val="047F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047F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字符串</a:t>
            </a:r>
            <a:r>
              <a:rPr lang="zh-CN" altLang="en-US" sz="1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还原为 </a:t>
            </a:r>
            <a:r>
              <a:rPr lang="en-US" altLang="zh-CN" sz="1400" b="1" dirty="0">
                <a:solidFill>
                  <a:srgbClr val="047F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JSON </a:t>
            </a:r>
            <a:r>
              <a:rPr lang="zh-CN" altLang="en-US" sz="1400" b="1" dirty="0">
                <a:solidFill>
                  <a:srgbClr val="047F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对象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6917201" cy="935209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客户端每次在访问那些有权限接口的时候，都需要主动通过</a:t>
            </a:r>
            <a:r>
              <a:rPr lang="zh-CN" altLang="en-US" b="1" dirty="0">
                <a:solidFill>
                  <a:srgbClr val="FF0000"/>
                </a:solidFill>
              </a:rPr>
              <a:t>请求头中的 </a:t>
            </a:r>
            <a:r>
              <a:rPr lang="en-US" altLang="zh-CN" b="1" dirty="0">
                <a:solidFill>
                  <a:srgbClr val="FF0000"/>
                </a:solidFill>
              </a:rPr>
              <a:t>Authorization </a:t>
            </a:r>
            <a:r>
              <a:rPr lang="zh-CN" altLang="en-US" b="1" dirty="0">
                <a:solidFill>
                  <a:srgbClr val="FF0000"/>
                </a:solidFill>
              </a:rPr>
              <a:t>字段</a:t>
            </a:r>
            <a:r>
              <a:rPr lang="zh-CN" altLang="en-US" dirty="0">
                <a:solidFill>
                  <a:schemeClr val="tx1"/>
                </a:solidFill>
              </a:rPr>
              <a:t>，将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字符串发送到服务器进行身份认证。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此时，服务器可以通过 </a:t>
            </a:r>
            <a:r>
              <a:rPr lang="en-US" altLang="zh-CN" b="1" dirty="0">
                <a:solidFill>
                  <a:srgbClr val="047FFD"/>
                </a:solidFill>
              </a:rPr>
              <a:t>express-</a:t>
            </a:r>
            <a:r>
              <a:rPr lang="en-US" altLang="zh-CN" b="1" dirty="0" err="1">
                <a:solidFill>
                  <a:srgbClr val="047FFD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这个中间件，自动将客户端发送过来的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解析还原成 </a:t>
            </a:r>
            <a:r>
              <a:rPr lang="en-US" altLang="zh-CN" dirty="0">
                <a:solidFill>
                  <a:schemeClr val="tx1"/>
                </a:solidFill>
              </a:rPr>
              <a:t>JSON </a:t>
            </a:r>
            <a:r>
              <a:rPr lang="zh-CN" altLang="en-US" dirty="0">
                <a:solidFill>
                  <a:schemeClr val="tx1"/>
                </a:solidFill>
              </a:rPr>
              <a:t>对象：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E2FA08-A48C-40EA-AF03-56306237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2" y="3072854"/>
            <a:ext cx="5544000" cy="157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6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92000" y="1333500"/>
            <a:ext cx="4991100" cy="26898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数据库的基本概念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安装并配置 </a:t>
            </a:r>
            <a:r>
              <a:rPr lang="en-US" altLang="zh-CN" dirty="0">
                <a:solidFill>
                  <a:srgbClr val="FF0000"/>
                </a:solidFill>
              </a:rPr>
              <a:t>MySQL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MySQL</a:t>
            </a:r>
            <a:r>
              <a:rPr lang="zh-CN" altLang="en-US" dirty="0">
                <a:solidFill>
                  <a:schemeClr val="tx1"/>
                </a:solidFill>
              </a:rPr>
              <a:t>的基本使用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在项目中操作 </a:t>
            </a:r>
            <a:r>
              <a:rPr lang="en-US" altLang="zh-CN" dirty="0">
                <a:solidFill>
                  <a:schemeClr val="tx1"/>
                </a:solidFill>
              </a:rPr>
              <a:t>MySQL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前后端的身份认证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263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6.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使用 </a:t>
            </a:r>
            <a:r>
              <a:rPr lang="en-US" altLang="zh-CN" sz="1400" b="1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req.user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获取用户信息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038325" cy="59230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 </a:t>
            </a:r>
            <a:r>
              <a:rPr lang="en-US" altLang="zh-CN" dirty="0"/>
              <a:t>express-</a:t>
            </a:r>
            <a:r>
              <a:rPr lang="en-US" altLang="zh-CN" dirty="0" err="1"/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这个中间件配置成功之后，即可在那些有权限的接口中，使用 </a:t>
            </a:r>
            <a:r>
              <a:rPr lang="en-US" altLang="zh-CN" b="1" dirty="0" err="1">
                <a:solidFill>
                  <a:srgbClr val="FF0000"/>
                </a:solidFill>
              </a:rPr>
              <a:t>req.user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对象，来访问从 </a:t>
            </a:r>
            <a:r>
              <a:rPr lang="en-US" altLang="zh-CN" dirty="0">
                <a:solidFill>
                  <a:schemeClr val="tx1"/>
                </a:solidFill>
              </a:rPr>
              <a:t>JWT </a:t>
            </a:r>
            <a:r>
              <a:rPr lang="zh-CN" altLang="en-US" dirty="0">
                <a:solidFill>
                  <a:schemeClr val="tx1"/>
                </a:solidFill>
              </a:rPr>
              <a:t>字符串中解析出来的用户信息了，示例代码如下：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BE1F61-BAEF-43DD-ACB2-D1DCC864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26" y="2716304"/>
            <a:ext cx="4576762" cy="23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前后端的身份认证</a:t>
            </a:r>
            <a:endParaRPr lang="en-US" alt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848378" y="93600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5.6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Express </a:t>
            </a:r>
            <a:r>
              <a:rPr lang="zh-CN" altLang="en-US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中使用 </a:t>
            </a:r>
            <a:r>
              <a:rPr lang="en-US" altLang="zh-CN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</a:t>
            </a:r>
            <a:endParaRPr lang="zh-CN" altLang="en-US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CD2259BE-6552-4957-A22D-8B05A8BD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6" y="1666800"/>
            <a:ext cx="648859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>
              <a:lnSpc>
                <a:spcPct val="90000"/>
              </a:lnSpc>
              <a:spcBef>
                <a:spcPts val="750"/>
              </a:spcBef>
            </a:pP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7.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捕获解析 </a:t>
            </a:r>
            <a:r>
              <a:rPr lang="en-US" altLang="zh-CN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JWT </a:t>
            </a:r>
            <a:r>
              <a:rPr lang="zh-CN" altLang="en-US" sz="14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失败后产生的错误</a:t>
            </a:r>
            <a:endParaRPr lang="zh-CN" altLang="en-US" sz="14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592989-7C56-4FC4-8A53-924B7AA0A5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48375" y="2123997"/>
            <a:ext cx="7206413" cy="625927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当使用 </a:t>
            </a:r>
            <a:r>
              <a:rPr lang="en-US" altLang="zh-CN" dirty="0">
                <a:solidFill>
                  <a:schemeClr val="tx1"/>
                </a:solidFill>
              </a:rPr>
              <a:t>express-</a:t>
            </a:r>
            <a:r>
              <a:rPr lang="en-US" altLang="zh-CN" dirty="0" err="1">
                <a:solidFill>
                  <a:schemeClr val="tx1"/>
                </a:solidFill>
              </a:rPr>
              <a:t>jwt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解析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字符串时，如果客户端发送过来的 </a:t>
            </a:r>
            <a:r>
              <a:rPr lang="en-US" altLang="zh-CN" dirty="0">
                <a:solidFill>
                  <a:schemeClr val="tx1"/>
                </a:solidFill>
              </a:rPr>
              <a:t>Token </a:t>
            </a:r>
            <a:r>
              <a:rPr lang="zh-CN" altLang="en-US" dirty="0">
                <a:solidFill>
                  <a:schemeClr val="tx1"/>
                </a:solidFill>
              </a:rPr>
              <a:t>字符串</a:t>
            </a:r>
            <a:r>
              <a:rPr lang="zh-CN" altLang="en-US" b="1" dirty="0">
                <a:solidFill>
                  <a:srgbClr val="FF0000"/>
                </a:solidFill>
              </a:rPr>
              <a:t>过期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b="1" dirty="0">
                <a:solidFill>
                  <a:srgbClr val="FF0000"/>
                </a:solidFill>
              </a:rPr>
              <a:t>不合法</a:t>
            </a:r>
            <a:r>
              <a:rPr lang="zh-CN" altLang="en-US" dirty="0">
                <a:solidFill>
                  <a:schemeClr val="tx1"/>
                </a:solidFill>
              </a:rPr>
              <a:t>，会产生一个</a:t>
            </a:r>
            <a:r>
              <a:rPr lang="zh-CN" altLang="en-US" b="1" dirty="0">
                <a:solidFill>
                  <a:srgbClr val="FF0000"/>
                </a:solidFill>
              </a:rPr>
              <a:t>解析失败</a:t>
            </a:r>
            <a:r>
              <a:rPr lang="zh-CN" altLang="en-US" dirty="0">
                <a:solidFill>
                  <a:schemeClr val="tx1"/>
                </a:solidFill>
              </a:rPr>
              <a:t>的错误，影响项目的正常运行。我们可以通过 </a:t>
            </a:r>
            <a:r>
              <a:rPr lang="en-US" altLang="zh-CN" b="1" dirty="0">
                <a:solidFill>
                  <a:srgbClr val="FF0000"/>
                </a:solidFill>
              </a:rPr>
              <a:t>Express </a:t>
            </a:r>
            <a:r>
              <a:rPr lang="zh-CN" altLang="en-US" b="1" dirty="0">
                <a:solidFill>
                  <a:srgbClr val="FF0000"/>
                </a:solidFill>
              </a:rPr>
              <a:t>的错误中间件</a:t>
            </a:r>
            <a:r>
              <a:rPr lang="zh-CN" altLang="en-US" dirty="0">
                <a:solidFill>
                  <a:schemeClr val="tx1"/>
                </a:solidFill>
              </a:rPr>
              <a:t>，捕获这个错误并进行相关的处理，示例代码如下：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60BC6E-6036-4126-8CA4-AECDCE15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0" y="2749924"/>
            <a:ext cx="5086991" cy="22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26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45970</TotalTime>
  <Words>5353</Words>
  <Application>Microsoft Office PowerPoint</Application>
  <PresentationFormat>全屏显示(16:9)</PresentationFormat>
  <Paragraphs>486</Paragraphs>
  <Slides>92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0" baseType="lpstr">
      <vt:lpstr>等线</vt:lpstr>
      <vt:lpstr>微软雅黑</vt:lpstr>
      <vt:lpstr>微软雅黑</vt:lpstr>
      <vt:lpstr>Arial</vt:lpstr>
      <vt:lpstr>Calibri</vt:lpstr>
      <vt:lpstr>Segoe UI</vt:lpstr>
      <vt:lpstr>Wingdings</vt:lpstr>
      <vt:lpstr>黑马程序员主题​​</vt:lpstr>
      <vt:lpstr>数据库与身份认证</vt:lpstr>
      <vt:lpstr>PowerPoint 演示文稿</vt:lpstr>
      <vt:lpstr>1. 数据库的基本概念</vt:lpstr>
      <vt:lpstr>1. 数据库的基本概念</vt:lpstr>
      <vt:lpstr>1. 数据库的基本概念</vt:lpstr>
      <vt:lpstr>1. 数据库的基本概念</vt:lpstr>
      <vt:lpstr>1. 数据库的基本概念</vt:lpstr>
      <vt:lpstr>1. 数据库的基本概念</vt:lpstr>
      <vt:lpstr>PowerPoint 演示文稿</vt:lpstr>
      <vt:lpstr>2. 安装并配置 MySQL</vt:lpstr>
      <vt:lpstr>2. 安装并配置 MySQL</vt:lpstr>
      <vt:lpstr>2. 安装并配置 MySQL</vt:lpstr>
      <vt:lpstr>PowerPoint 演示文稿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3. MySQL 的基本使用</vt:lpstr>
      <vt:lpstr>PowerPoint 演示文稿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4. 在项目中操作 MySQL</vt:lpstr>
      <vt:lpstr>PowerPoint 演示文稿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5. 前后端的身份认证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escook</cp:lastModifiedBy>
  <cp:revision>6049</cp:revision>
  <dcterms:created xsi:type="dcterms:W3CDTF">2018-10-05T21:01:23Z</dcterms:created>
  <dcterms:modified xsi:type="dcterms:W3CDTF">2020-04-19T10:23:51Z</dcterms:modified>
</cp:coreProperties>
</file>