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1" r:id="rId15"/>
    <p:sldId id="273" r:id="rId16"/>
    <p:sldId id="275" r:id="rId17"/>
    <p:sldId id="278" r:id="rId18"/>
    <p:sldId id="279" r:id="rId19"/>
    <p:sldId id="281" r:id="rId20"/>
    <p:sldId id="282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EEA"/>
    <a:srgbClr val="8CC7E7"/>
    <a:srgbClr val="BE760B"/>
    <a:srgbClr val="262626"/>
    <a:srgbClr val="3CA073"/>
    <a:srgbClr val="32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72435" y="2618105"/>
            <a:ext cx="6028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React Router v6</a:t>
            </a:r>
            <a:endParaRPr lang="en-US" altLang="zh-CN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Routes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1638300"/>
            <a:ext cx="9858375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作用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提供一个路由出口，满足条件的路由组件会渲染到组件内部，定义</a:t>
            </a:r>
            <a:r>
              <a:rPr lang="en-US" altLang="zh-CN">
                <a:solidFill>
                  <a:schemeClr val="bg1"/>
                </a:solidFill>
              </a:rPr>
              <a:t>path</a:t>
            </a:r>
            <a:r>
              <a:rPr lang="zh-CN" altLang="en-US">
                <a:solidFill>
                  <a:schemeClr val="bg1"/>
                </a:solidFill>
              </a:rPr>
              <a:t>和组件的对应关系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语法说明：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图片 3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3340735"/>
            <a:ext cx="6339205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Route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1638300"/>
            <a:ext cx="7600950" cy="1229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</a:rPr>
              <a:t>作用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用于指定导航链接，完成路由匹配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语法说明：</a:t>
            </a:r>
            <a:r>
              <a:rPr lang="en-US" altLang="zh-CN">
                <a:solidFill>
                  <a:schemeClr val="bg1"/>
                </a:solidFill>
              </a:rPr>
              <a:t> path</a:t>
            </a:r>
            <a:r>
              <a:rPr lang="zh-CN" altLang="en-US">
                <a:solidFill>
                  <a:schemeClr val="bg1"/>
                </a:solidFill>
              </a:rPr>
              <a:t>属性指定匹配的路径地址，</a:t>
            </a:r>
            <a:r>
              <a:rPr lang="en-US" altLang="zh-CN">
                <a:solidFill>
                  <a:schemeClr val="bg1"/>
                </a:solidFill>
              </a:rPr>
              <a:t>element</a:t>
            </a:r>
            <a:r>
              <a:rPr lang="zh-CN" altLang="en-US">
                <a:solidFill>
                  <a:schemeClr val="bg1"/>
                </a:solidFill>
              </a:rPr>
              <a:t>属性指定要渲染的组件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3322320"/>
            <a:ext cx="6663690" cy="1386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5262245"/>
            <a:ext cx="547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说明：当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路径为</a:t>
            </a:r>
            <a:r>
              <a:rPr lang="en-US" altLang="zh-CN">
                <a:solidFill>
                  <a:schemeClr val="bg1"/>
                </a:solidFill>
              </a:rPr>
              <a:t> ‘/about’ </a:t>
            </a:r>
            <a:r>
              <a:rPr lang="zh-CN" altLang="en-US">
                <a:solidFill>
                  <a:schemeClr val="bg1"/>
                </a:solidFill>
              </a:rPr>
              <a:t>时，会渲染</a:t>
            </a:r>
            <a:r>
              <a:rPr lang="en-US" altLang="zh-CN">
                <a:solidFill>
                  <a:schemeClr val="bg1"/>
                </a:solidFill>
              </a:rPr>
              <a:t> &lt;About/&gt; </a:t>
            </a:r>
            <a:r>
              <a:rPr lang="zh-CN" altLang="en-US">
                <a:solidFill>
                  <a:schemeClr val="bg1"/>
                </a:solidFill>
              </a:rPr>
              <a:t>组件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1625" y="271970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编程式导航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编程式导航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20" y="1368425"/>
            <a:ext cx="7521575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</a:rPr>
              <a:t>作用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编程的方式进行路由页面跳转，比如从登录页跳转到关于页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语法说明：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 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25" y="3105150"/>
            <a:ext cx="315087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导入</a:t>
            </a:r>
            <a:r>
              <a:rPr lang="en-US" altLang="zh-CN">
                <a:solidFill>
                  <a:schemeClr val="bg1"/>
                </a:solidFill>
              </a:rPr>
              <a:t>useNavigate</a:t>
            </a:r>
            <a:r>
              <a:rPr lang="zh-CN" altLang="en-US">
                <a:solidFill>
                  <a:schemeClr val="bg1"/>
                </a:solidFill>
              </a:rPr>
              <a:t>钩子函数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执行钩子函数得到跳转函数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执行跳转函数完成跳转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1025" y="5902960"/>
            <a:ext cx="719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注意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如果在跳转时不想加历史记录，可以添加额外参数</a:t>
            </a:r>
            <a:r>
              <a:rPr lang="en-US" altLang="zh-CN">
                <a:solidFill>
                  <a:schemeClr val="bg1"/>
                </a:solidFill>
              </a:rPr>
              <a:t>replace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2" name="图片 11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2325370"/>
            <a:ext cx="4085590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编程式导航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跳转携带参数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" y="1377950"/>
            <a:ext cx="532003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场景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有些时候不光需要跳转路由还需要传递参数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俩种方式：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 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2524125"/>
            <a:ext cx="284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 searchParams</a:t>
            </a:r>
            <a:r>
              <a:rPr lang="zh-CN" altLang="en-US">
                <a:solidFill>
                  <a:schemeClr val="bg1"/>
                </a:solidFill>
              </a:rPr>
              <a:t>传参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carbon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3448050"/>
            <a:ext cx="3188970" cy="92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6155" y="30137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>
                    <a:lumMod val="75000"/>
                  </a:schemeClr>
                </a:solidFill>
              </a:rPr>
              <a:t>传参</a:t>
            </a:r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735" y="45853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>
                    <a:lumMod val="75000"/>
                  </a:schemeClr>
                </a:solidFill>
              </a:rPr>
              <a:t>取参</a:t>
            </a:r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图片 10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5047615"/>
            <a:ext cx="3328035" cy="11544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68390" y="2426970"/>
            <a:ext cx="417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  params</a:t>
            </a:r>
            <a:r>
              <a:rPr lang="zh-CN" altLang="en-US">
                <a:solidFill>
                  <a:schemeClr val="bg1"/>
                </a:solidFill>
              </a:rPr>
              <a:t>传参（</a:t>
            </a:r>
            <a:r>
              <a:rPr lang="en-US" altLang="zh-CN">
                <a:solidFill>
                  <a:srgbClr val="FF0000"/>
                </a:solidFill>
              </a:rPr>
              <a:t>path</a:t>
            </a:r>
            <a:r>
              <a:rPr lang="zh-CN" altLang="en-US">
                <a:solidFill>
                  <a:srgbClr val="FF0000"/>
                </a:solidFill>
              </a:rPr>
              <a:t>配合：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4945" y="291655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>
                    <a:lumMod val="75000"/>
                  </a:schemeClr>
                </a:solidFill>
              </a:rPr>
              <a:t>传参</a:t>
            </a:r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3525" y="44881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>
                    <a:lumMod val="75000"/>
                  </a:schemeClr>
                </a:solidFill>
              </a:rPr>
              <a:t>取参</a:t>
            </a:r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图片 17" descr="carbon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5" y="3408680"/>
            <a:ext cx="3284220" cy="954405"/>
          </a:xfrm>
          <a:prstGeom prst="rect">
            <a:avLst/>
          </a:prstGeom>
        </p:spPr>
      </p:pic>
      <p:pic>
        <p:nvPicPr>
          <p:cNvPr id="19" name="图片 18" descr="carbon (1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4950460"/>
            <a:ext cx="3438525" cy="1192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1625" y="271970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嵌套路由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嵌套路由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44880" y="2091055"/>
            <a:ext cx="1185545" cy="50419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看板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44880" y="3115945"/>
            <a:ext cx="1185545" cy="50419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95245" y="1986280"/>
            <a:ext cx="3123565" cy="34848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二级路由出口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29145" y="2330450"/>
            <a:ext cx="278193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A5CEEA"/>
                </a:solidFill>
              </a:rPr>
              <a:t>Layout ( / )</a:t>
            </a:r>
            <a:endParaRPr lang="en-US" altLang="zh-CN" sz="2400">
              <a:solidFill>
                <a:srgbClr val="A5CEEA"/>
              </a:solidFill>
            </a:endParaRPr>
          </a:p>
          <a:p>
            <a:endParaRPr lang="en-US" altLang="zh-CN" sz="2400">
              <a:solidFill>
                <a:srgbClr val="A5CEEA"/>
              </a:solidFill>
            </a:endParaRPr>
          </a:p>
          <a:p>
            <a:r>
              <a:rPr lang="en-US" altLang="zh-CN" sz="2400">
                <a:solidFill>
                  <a:srgbClr val="A5CEEA"/>
                </a:solidFill>
              </a:rPr>
              <a:t>    - Board ( /board )</a:t>
            </a:r>
            <a:endParaRPr lang="en-US" altLang="zh-CN" sz="2400">
              <a:solidFill>
                <a:srgbClr val="A5CEEA"/>
              </a:solidFill>
            </a:endParaRPr>
          </a:p>
          <a:p>
            <a:endParaRPr lang="en-US" altLang="zh-CN" sz="2400">
              <a:solidFill>
                <a:srgbClr val="A5CEEA"/>
              </a:solidFill>
            </a:endParaRPr>
          </a:p>
          <a:p>
            <a:r>
              <a:rPr lang="en-US" altLang="zh-CN" sz="2400">
                <a:solidFill>
                  <a:srgbClr val="A5CEEA"/>
                </a:solidFill>
              </a:rPr>
              <a:t>    - Article ( / article )</a:t>
            </a:r>
            <a:endParaRPr lang="en-US" altLang="zh-CN" sz="2400">
              <a:solidFill>
                <a:srgbClr val="A5CEEA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2455" y="1425575"/>
            <a:ext cx="5551170" cy="477393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嵌套路由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480" y="1457960"/>
            <a:ext cx="292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App.js: </a:t>
            </a:r>
            <a:r>
              <a:rPr lang="zh-CN" altLang="en-US">
                <a:solidFill>
                  <a:schemeClr val="bg1"/>
                </a:solidFill>
              </a:rPr>
              <a:t>定义嵌套路由声明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8380" y="1457960"/>
            <a:ext cx="468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 Layout.js:  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&lt;Outlet /&gt;</a:t>
            </a:r>
            <a:r>
              <a:rPr lang="zh-CN" altLang="en-US">
                <a:solidFill>
                  <a:schemeClr val="bg1"/>
                </a:solidFill>
              </a:rPr>
              <a:t>指定二级路由出口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2510155"/>
            <a:ext cx="4634230" cy="1838325"/>
          </a:xfrm>
          <a:prstGeom prst="rect">
            <a:avLst/>
          </a:prstGeom>
        </p:spPr>
      </p:pic>
      <p:pic>
        <p:nvPicPr>
          <p:cNvPr id="8" name="图片 7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2271395"/>
            <a:ext cx="5140960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嵌套路由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默认二级路由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" y="1377950"/>
            <a:ext cx="57277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场景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应用首次渲染完毕就需要显示的二级路由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>
                    <a:lumMod val="95000"/>
                  </a:schemeClr>
                </a:solidFill>
                <a:sym typeface="+mn-ea"/>
              </a:rPr>
              <a:t>怎么做：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给默认路由标记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index    2.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修改跳转路径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path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2954020"/>
            <a:ext cx="901446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1625" y="271970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404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页配置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3590" y="121729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Router 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5525" y="2471420"/>
            <a:ext cx="348107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1. 基础使用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2. 核心组件说明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3. 编程式导航（跳转与参数）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4. 嵌套路由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5. 404页配置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路由配置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" y="1377950"/>
            <a:ext cx="5727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场景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当所有的路径都没有匹配的时候显示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>
                    <a:lumMod val="95000"/>
                  </a:schemeClr>
                </a:solidFill>
                <a:sym typeface="+mn-ea"/>
              </a:rPr>
              <a:t>语法说明：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在各级路由的最后添加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rgbClr val="8CC7E7"/>
                </a:solidFill>
                <a:sym typeface="+mn-ea"/>
              </a:rPr>
              <a:t>* </a:t>
            </a:r>
            <a:r>
              <a:rPr lang="zh-CN" altLang="en-US">
                <a:solidFill>
                  <a:srgbClr val="8CC7E7"/>
                </a:solidFill>
                <a:sym typeface="+mn-ea"/>
              </a:rPr>
              <a:t>号路由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作为兜底</a:t>
            </a:r>
            <a:endParaRPr lang="zh-CN" altLang="en-US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pic>
        <p:nvPicPr>
          <p:cNvPr id="4" name="图片 3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739390"/>
            <a:ext cx="9878695" cy="3584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9225" y="5651500"/>
            <a:ext cx="6029325" cy="3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1625" y="271970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路由基础使用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基础使用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安装router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2621915"/>
            <a:ext cx="7667625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克隆项目模板到本地并启动项目  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altLang="zh-CN" sz="2000">
                <a:solidFill>
                  <a:srgbClr val="A5CEEA"/>
                </a:solidFill>
              </a:rPr>
              <a:t> git   clone </a:t>
            </a:r>
            <a:r>
              <a:rPr lang="zh-CN" altLang="en-US" sz="2000">
                <a:solidFill>
                  <a:srgbClr val="A5CEEA"/>
                </a:solidFill>
              </a:rPr>
              <a:t> https://gitee.com/react-course-series/react-router-start.git</a:t>
            </a:r>
            <a:endParaRPr lang="zh-CN" altLang="en-US" sz="2000">
              <a:solidFill>
                <a:srgbClr val="A5CEEA"/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2.  基于项目模板安装react-router-dom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2000">
                <a:solidFill>
                  <a:srgbClr val="A5CEEA"/>
                </a:solidFill>
              </a:rPr>
              <a:t>   yarn add react-router-dom@6</a:t>
            </a:r>
            <a:endParaRPr lang="en-US" altLang="zh-CN" sz="2000">
              <a:solidFill>
                <a:srgbClr val="A5CEEA"/>
              </a:solidFill>
            </a:endParaRPr>
          </a:p>
          <a:p>
            <a:pPr algn="l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34975" y="15621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实现步骤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基础使用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最小化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4395" y="2353310"/>
            <a:ext cx="3989070" cy="2491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效果说明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准备俩个按钮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点击不同按钮切换不同内容显示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6890" y="1532890"/>
            <a:ext cx="4364990" cy="4132580"/>
          </a:xfrm>
          <a:prstGeom prst="round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2515" y="2042795"/>
            <a:ext cx="1105535" cy="552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009900" y="2042795"/>
            <a:ext cx="1105535" cy="552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49020" y="3300095"/>
            <a:ext cx="3100070" cy="160210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首页内容</a:t>
            </a:r>
            <a:r>
              <a:rPr lang="en-US" altLang="zh-CN"/>
              <a:t> / </a:t>
            </a:r>
            <a:r>
              <a:rPr lang="zh-CN" altLang="en-US"/>
              <a:t>关于内容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基础使用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最小化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1562735"/>
            <a:ext cx="6583045" cy="454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910" y="2009140"/>
            <a:ext cx="162750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BrowerRouter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Routes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Route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??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4570" y="3063875"/>
            <a:ext cx="4729480" cy="21443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9025" y="4069080"/>
            <a:ext cx="4445635" cy="841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9055" y="4509770"/>
            <a:ext cx="4029075" cy="1441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1625" y="271970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核心组件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BrowerRouter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1638300"/>
            <a:ext cx="6640830" cy="3815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作用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包裹整个应用，一个 React 应用只需要使用一次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两种常用 Router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:   </a:t>
            </a:r>
            <a:r>
              <a:rPr lang="zh-CN" altLang="en-US">
                <a:solidFill>
                  <a:srgbClr val="A5CEEA"/>
                </a:solidFill>
              </a:rPr>
              <a:t>HashRouter 和 BrowserRouter</a:t>
            </a:r>
            <a:endParaRPr lang="zh-CN" altLang="en-US">
              <a:solidFill>
                <a:srgbClr val="A5CEEA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HashRouter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使用 URL 的哈希值实现（http://localhost:3000/#/first）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BrowserRouter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( </a:t>
            </a:r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推荐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)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使用 H5 的 history.pushState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API 实现（http://localhost:3000/first）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Link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1638300"/>
            <a:ext cx="6939280" cy="1229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作用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用于指定导航链接，完成路由跳转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语法说明：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组件通过</a:t>
            </a:r>
            <a:r>
              <a:rPr lang="en-US" altLang="zh-CN">
                <a:solidFill>
                  <a:schemeClr val="bg1"/>
                </a:solidFill>
              </a:rPr>
              <a:t>to</a:t>
            </a:r>
            <a:r>
              <a:rPr lang="zh-CN" altLang="en-US">
                <a:solidFill>
                  <a:schemeClr val="bg1"/>
                </a:solidFill>
              </a:rPr>
              <a:t>属性指定路由地址，最终会渲染为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链接元素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3286125"/>
            <a:ext cx="9138920" cy="1855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WPS 演示</Application>
  <PresentationFormat>宽屏</PresentationFormat>
  <Paragraphs>181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86186</dc:creator>
  <cp:lastModifiedBy>柴柴</cp:lastModifiedBy>
  <cp:revision>45</cp:revision>
  <dcterms:created xsi:type="dcterms:W3CDTF">2022-01-27T09:56:00Z</dcterms:created>
  <dcterms:modified xsi:type="dcterms:W3CDTF">2022-03-08T00:43:40Z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155E8DFB97904428A4C19EDF962A4DF9</vt:lpwstr>
  </property>
  <property fmtid="{D5CDD505-2E9C-101B-9397-08002B2CF9AE}" pid="3" name="KSOProductBuildVer">
    <vt:lpwstr>2052-11.1.0.11365</vt:lpwstr>
  </property>
</Properties>
</file>