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5" r:id="rId5"/>
    <p:sldId id="260" r:id="rId6"/>
    <p:sldId id="263" r:id="rId7"/>
    <p:sldId id="286" r:id="rId8"/>
    <p:sldId id="287" r:id="rId9"/>
    <p:sldId id="288" r:id="rId10"/>
    <p:sldId id="305" r:id="rId11"/>
    <p:sldId id="306" r:id="rId12"/>
    <p:sldId id="289" r:id="rId13"/>
    <p:sldId id="290" r:id="rId14"/>
    <p:sldId id="291" r:id="rId15"/>
    <p:sldId id="301" r:id="rId16"/>
    <p:sldId id="292" r:id="rId17"/>
    <p:sldId id="304" r:id="rId18"/>
    <p:sldId id="302" r:id="rId19"/>
    <p:sldId id="293" r:id="rId20"/>
    <p:sldId id="303" r:id="rId21"/>
    <p:sldId id="294" r:id="rId22"/>
    <p:sldId id="295" r:id="rId23"/>
    <p:sldId id="296" r:id="rId24"/>
    <p:sldId id="297" r:id="rId25"/>
    <p:sldId id="298" r:id="rId26"/>
    <p:sldId id="32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BD7"/>
    <a:srgbClr val="32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11425" y="2790190"/>
            <a:ext cx="7005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endParaRPr lang="zh-CN" altLang="en-US" sz="6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6705" y="2640965"/>
            <a:ext cx="6579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第一个</a:t>
            </a:r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48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第一个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store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理解需求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25980" y="2348230"/>
            <a:ext cx="1077595" cy="445770"/>
          </a:xfrm>
          <a:prstGeom prst="round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497840" y="1548765"/>
            <a:ext cx="94907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需求：使用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Mobx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实现计数器案例，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mobx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负责计数逻辑，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react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负责渲染和事件触发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1035" y="2348230"/>
            <a:ext cx="1077595" cy="445770"/>
          </a:xfrm>
          <a:prstGeom prst="round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661035" y="3603625"/>
            <a:ext cx="2266950" cy="2153920"/>
          </a:xfrm>
          <a:prstGeom prst="ellipse">
            <a:avLst/>
          </a:prstGeom>
          <a:noFill/>
          <a:ln w="28575" cmpd="sng">
            <a:solidFill>
              <a:srgbClr val="80BBD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store</a:t>
            </a:r>
            <a:br>
              <a:rPr lang="en-US" altLang="zh-CN" sz="3200"/>
            </a:br>
            <a:r>
              <a:rPr lang="zh-CN" altLang="en-US" sz="3200"/>
              <a:t>（</a:t>
            </a:r>
            <a:r>
              <a:rPr lang="en-US" altLang="zh-CN" sz="3200"/>
              <a:t>mobx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171190" y="4998085"/>
            <a:ext cx="1433830" cy="0"/>
          </a:xfrm>
          <a:prstGeom prst="straightConnector1">
            <a:avLst/>
          </a:prstGeom>
          <a:ln>
            <a:solidFill>
              <a:srgbClr val="80BBD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03575" y="4364990"/>
            <a:ext cx="1313180" cy="16510"/>
          </a:xfrm>
          <a:prstGeom prst="straightConnector1">
            <a:avLst/>
          </a:prstGeom>
          <a:ln>
            <a:solidFill>
              <a:srgbClr val="80BBD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848225" y="3654425"/>
            <a:ext cx="3335020" cy="1840230"/>
          </a:xfrm>
          <a:prstGeom prst="roundRect">
            <a:avLst/>
          </a:prstGeom>
          <a:noFill/>
          <a:ln w="28575" cmpd="sng">
            <a:solidFill>
              <a:srgbClr val="80BBD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Component</a:t>
            </a:r>
            <a:endParaRPr lang="en-US" altLang="zh-CN" sz="3200"/>
          </a:p>
          <a:p>
            <a:pPr algn="ctr"/>
            <a:r>
              <a:rPr lang="en-US" altLang="zh-CN" sz="3200"/>
              <a:t>(react)</a:t>
            </a:r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第一个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store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初始化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85" y="1714500"/>
            <a:ext cx="3660775" cy="3223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实现步骤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定义数据状态（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state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）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数据响应式处理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（修改数据）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实例化并导出实例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6" name="图片 5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185" y="1510665"/>
            <a:ext cx="5085715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第一个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store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连接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endParaRPr lang="en-US" altLang="zh-CN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9585" y="1683385"/>
            <a:ext cx="3660775" cy="3716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实现步骤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导入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实例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中的数据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修改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中的数据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让组件视图响应数据变化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 descr="carbon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885" y="1280160"/>
            <a:ext cx="4377055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81655" y="2553970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 - computed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computed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是什么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975" y="1510030"/>
            <a:ext cx="97631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概念：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基于现有的数据做计算得到新的数据，并且可以在依赖的数据发生变化时立刻进行计算</a:t>
            </a:r>
            <a:endParaRPr lang="zh-CN" altLang="en-US">
              <a:solidFill>
                <a:schemeClr val="bg1">
                  <a:lumMod val="7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170" y="3220720"/>
            <a:ext cx="6813550" cy="534035"/>
          </a:xfrm>
          <a:prstGeom prst="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[1, 2, 3, 4, 5, 6 ]  -&gt;   [ 3, 4, 5, 6 ]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49170" y="4678045"/>
            <a:ext cx="6813550" cy="534035"/>
          </a:xfrm>
          <a:prstGeom prst="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[1, 2, 3, 4, 5, 6 ,7, 8, 9 ]  -&gt;   [ 3, 4, 5, 6 ,7, 8 , 9]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3250" y="3308985"/>
            <a:ext cx="1018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Before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385" y="4714875"/>
            <a:ext cx="828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After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685665" y="3884930"/>
            <a:ext cx="151765" cy="640715"/>
          </a:xfrm>
          <a:prstGeom prst="downArrow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398895" y="3896360"/>
            <a:ext cx="151765" cy="640715"/>
          </a:xfrm>
          <a:prstGeom prst="downArrow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computed 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如何实现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5" name="图片 4" descr="carbon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065" y="1367790"/>
            <a:ext cx="5588000" cy="3681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985" y="1714500"/>
            <a:ext cx="3888740" cy="295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实现步骤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声明一个存在的数据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get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计算属性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(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定义计算公式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)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makeAutoObservable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方法中标记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81655" y="2553970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模块化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模块化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是什么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1496695"/>
            <a:ext cx="912558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一个项目有很多业务模块，我们不能把所有的代码都写到一起，这样很难维护，为了提供可维护性，需要引入模块化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9" name="图片 8" descr="stor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2533015"/>
            <a:ext cx="637921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模块化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怎么做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975" y="1777365"/>
            <a:ext cx="4382770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拆分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Count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和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List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模块，每个模块定义自己独立的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state/actions</a:t>
            </a:r>
            <a:endParaRPr lang="en-US" altLang="zh-CN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store/index.js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中导入拆分之后的模块，进行模块组合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useContext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机制导出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统一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useStore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方法，供业务组件使用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9" name="图片 8" descr="stor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0" y="1844675"/>
            <a:ext cx="4878070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79445" y="132143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课程目录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220" y="2787650"/>
            <a:ext cx="29584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介绍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环境搭建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Mobx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第一个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4125" y="2787650"/>
            <a:ext cx="308864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4. Mobx - computed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5. Mobx - 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模块化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6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.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 + React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实战案例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模块化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代码实现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5" name="图片 4" descr="carbon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1450340"/>
            <a:ext cx="3234690" cy="2178685"/>
          </a:xfrm>
          <a:prstGeom prst="rect">
            <a:avLst/>
          </a:prstGeom>
        </p:spPr>
      </p:pic>
      <p:pic>
        <p:nvPicPr>
          <p:cNvPr id="6" name="图片 5" descr="carbon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4123055"/>
            <a:ext cx="3239770" cy="2183130"/>
          </a:xfrm>
          <a:prstGeom prst="rect">
            <a:avLst/>
          </a:prstGeom>
        </p:spPr>
      </p:pic>
      <p:pic>
        <p:nvPicPr>
          <p:cNvPr id="10" name="图片 9" descr="carbon (1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1976755"/>
            <a:ext cx="3683000" cy="3823335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5" idx="3"/>
            <a:endCxn id="10" idx="1"/>
          </p:cNvCxnSpPr>
          <p:nvPr/>
        </p:nvCxnSpPr>
        <p:spPr>
          <a:xfrm>
            <a:off x="3814445" y="2540000"/>
            <a:ext cx="2677795" cy="1348740"/>
          </a:xfrm>
          <a:prstGeom prst="bentConnector3">
            <a:avLst>
              <a:gd name="adj1" fmla="val 500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</p:cNvCxnSpPr>
          <p:nvPr/>
        </p:nvCxnSpPr>
        <p:spPr>
          <a:xfrm flipV="1">
            <a:off x="3814445" y="3899535"/>
            <a:ext cx="2673350" cy="1315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00170" y="1771015"/>
            <a:ext cx="1981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store/CounterStore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57625" y="5685155"/>
            <a:ext cx="154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store/ListStore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10800" y="3807460"/>
            <a:ext cx="144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store/index.js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基础使用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总结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1569085"/>
            <a:ext cx="362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初始化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的过程是怎样的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2122170"/>
            <a:ext cx="6005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声明数据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-&gt; 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响应式处理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-&gt; 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定义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action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函数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-&gt; 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实例化导出</a:t>
            </a:r>
            <a:endParaRPr lang="zh-CN" altLang="en-US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920" y="2745105"/>
            <a:ext cx="4533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mobx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如何配合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react,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需要依赖什么包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230" y="3317875"/>
            <a:ext cx="876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mobx-react-lite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作为链接包，导出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observer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方法，包裹组件（只能和函数组件配合）</a:t>
            </a:r>
            <a:endParaRPr lang="zh-CN" altLang="en-US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920" y="397129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模块化解决了什么问题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230" y="44748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维护性问题</a:t>
            </a:r>
            <a:endParaRPr lang="zh-CN" altLang="en-US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920" y="5066665"/>
            <a:ext cx="313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如何实现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的模块化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？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7230" y="5631815"/>
            <a:ext cx="7692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按照功能拆分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store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模块，根模块中组合子模块，利用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context</a:t>
            </a:r>
            <a:r>
              <a:rPr lang="zh-CN" altLang="en-US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机制依赖注入</a:t>
            </a:r>
            <a:endParaRPr lang="zh-CN" altLang="en-US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37765" y="2825115"/>
            <a:ext cx="7541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实战案例</a:t>
            </a:r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-Todos</a:t>
            </a:r>
            <a:endParaRPr lang="en-US" altLang="zh-CN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实战案例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Todos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效果演示</a:t>
            </a:r>
            <a:endParaRPr lang="zh-CN" altLang="en-US" sz="28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5" name="图片 4" descr="tod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1594485"/>
            <a:ext cx="5076825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6665" y="1600835"/>
            <a:ext cx="4258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渲染列表数据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单选功能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全选功能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删除功能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5.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回车新增功能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6.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统计计数功能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5377180"/>
            <a:ext cx="708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80BBD7"/>
                </a:solidFill>
              </a:rPr>
              <a:t>http://react-course-series.gitee.io/mobx_react/ (</a:t>
            </a:r>
            <a:r>
              <a:rPr lang="zh-CN" altLang="en-US">
                <a:solidFill>
                  <a:srgbClr val="80BBD7"/>
                </a:solidFill>
              </a:rPr>
              <a:t>打开链接预览所有功能</a:t>
            </a:r>
            <a:r>
              <a:rPr lang="en-US" altLang="zh-CN">
                <a:solidFill>
                  <a:srgbClr val="80BBD7"/>
                </a:solidFill>
              </a:rPr>
              <a:t>)</a:t>
            </a:r>
            <a:endParaRPr lang="en-US" altLang="zh-CN">
              <a:solidFill>
                <a:srgbClr val="80BBD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实战案例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- Todos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需求实现</a:t>
            </a:r>
            <a:endParaRPr lang="zh-CN" altLang="en-US" sz="28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2469515"/>
            <a:ext cx="99987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打开项目地址，克隆项目到本地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git clone https://gitee.com/react-course-series/mobx_react.git</a:t>
            </a:r>
            <a:endParaRPr lang="en-US" altLang="zh-CN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安装所有依赖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</a:t>
            </a:r>
            <a:r>
              <a:rPr lang="en-US" altLang="zh-CN">
                <a:solidFill>
                  <a:srgbClr val="80BBD7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yarn  install</a:t>
            </a:r>
            <a:endParaRPr lang="en-US" altLang="zh-CN">
              <a:solidFill>
                <a:srgbClr val="80BBD7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975" y="4789170"/>
            <a:ext cx="788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master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分支为纯模板，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mvc-finished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分支为完整版本，如需要可参考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1550670"/>
            <a:ext cx="1786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实现步骤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692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React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职责划分</a:t>
            </a:r>
            <a:endParaRPr lang="zh-CN" altLang="en-US" sz="28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850" y="1676400"/>
            <a:ext cx="4201795" cy="3524885"/>
          </a:xfrm>
          <a:prstGeom prst="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Store</a:t>
            </a:r>
            <a:endParaRPr lang="en-US" altLang="zh-CN" sz="4800"/>
          </a:p>
        </p:txBody>
      </p:sp>
      <p:sp>
        <p:nvSpPr>
          <p:cNvPr id="5" name="矩形 4"/>
          <p:cNvSpPr/>
          <p:nvPr/>
        </p:nvSpPr>
        <p:spPr>
          <a:xfrm>
            <a:off x="6200140" y="1676400"/>
            <a:ext cx="4201795" cy="3524250"/>
          </a:xfrm>
          <a:prstGeom prst="rect">
            <a:avLst/>
          </a:prstGeom>
          <a:noFill/>
          <a:ln>
            <a:solidFill>
              <a:srgbClr val="80B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React</a:t>
            </a:r>
            <a:endParaRPr lang="en-US" altLang="zh-CN" sz="4800"/>
          </a:p>
        </p:txBody>
      </p:sp>
      <p:sp>
        <p:nvSpPr>
          <p:cNvPr id="7" name="文本框 6"/>
          <p:cNvSpPr txBox="1"/>
          <p:nvPr/>
        </p:nvSpPr>
        <p:spPr>
          <a:xfrm>
            <a:off x="1136650" y="5435600"/>
            <a:ext cx="31800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业务状态数据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业务状态操作逻辑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5460" y="5325745"/>
            <a:ext cx="318008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渲染业务数据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2. UI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临时状态维护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事件触发，调用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Mobx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66540" y="1677670"/>
            <a:ext cx="362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介绍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3775" y="3016250"/>
            <a:ext cx="189293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什么是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有什么优势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社区评价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61645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是什么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4210" y="1877060"/>
            <a:ext cx="591375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一个可以和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良好配合的集中状态管理工具，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的关系，相当于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vuex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vue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同类工具还有：</a:t>
            </a:r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1. redux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2. dva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3. recoil</a:t>
            </a:r>
            <a:endParaRPr lang="en-US" altLang="zh-CN" sz="2000">
              <a:solidFill>
                <a:schemeClr val="bg1">
                  <a:lumMod val="9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mob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877060"/>
            <a:ext cx="3654425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优势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735" y="1849120"/>
            <a:ext cx="5923915" cy="433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简单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编写无模板的极简代码来精准描述你的意图（原生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）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轻松实现最优渲染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依赖自动追踪最小渲染优化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3. 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架构自由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可移植，可测试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7040" y="45720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介绍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社区评价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pic>
        <p:nvPicPr>
          <p:cNvPr id="4" name="图片 3" descr="Snipaste_2022-01-28_12-50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1335405"/>
            <a:ext cx="8781415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49600" y="2574925"/>
            <a:ext cx="6028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 - </a:t>
            </a:r>
            <a:r>
              <a:rPr lang="zh-CN" altLang="en-US" sz="5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环境配置</a:t>
            </a:r>
            <a:endParaRPr lang="zh-CN" altLang="en-US" sz="5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环境配置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配置说明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4975" y="1471295"/>
            <a:ext cx="10389235" cy="3322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是一个独立的响应式的库，可以独立于任何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UI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框架而存在，但是通常人们把它和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endParaRPr lang="en-US" altLang="zh-CN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来绑定使使用，用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来做响应式数据建模，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作为</a:t>
            </a:r>
            <a:r>
              <a:rPr lang="en-US" altLang="zh-CN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UI</a:t>
            </a:r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视图框架渲染内容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所以配置方面我们需要三个部分：</a:t>
            </a:r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endParaRPr lang="zh-CN" altLang="en-US" sz="20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1. 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一个通过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create-react-app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创建好的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项目环境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2.  mobx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本身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3.  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一个链接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和</a:t>
            </a:r>
            <a:r>
              <a:rPr lang="en-US" altLang="zh-CN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react</a:t>
            </a:r>
            <a:r>
              <a:rPr lang="zh-CN" altLang="en-US" sz="16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的中间部件</a:t>
            </a:r>
            <a:endParaRPr lang="zh-CN" altLang="en-US" sz="16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5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975" y="440690"/>
            <a:ext cx="5050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Mobx</a:t>
            </a:r>
            <a:r>
              <a:rPr lang="zh-CN" altLang="en-US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环境配置</a:t>
            </a:r>
            <a:r>
              <a:rPr lang="en-US" altLang="zh-CN" sz="28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如何配置</a:t>
            </a:r>
            <a:endParaRPr lang="zh-CN" altLang="en-US" sz="240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285" y="1481455"/>
            <a:ext cx="4570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1. 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create-react-app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初始化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react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项目</a:t>
            </a:r>
            <a:endParaRPr lang="zh-CN" altLang="en-US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055" y="3700145"/>
            <a:ext cx="3502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2.  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安装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</a:t>
            </a:r>
            <a:r>
              <a:rPr lang="zh-CN" altLang="en-US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mobx-react-lite</a:t>
            </a:r>
            <a:endParaRPr lang="en-US" altLang="zh-CN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pic>
        <p:nvPicPr>
          <p:cNvPr id="7" name="图片 6" descr="carbon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4528820"/>
            <a:ext cx="5961380" cy="1071880"/>
          </a:xfrm>
          <a:prstGeom prst="rect">
            <a:avLst/>
          </a:prstGeom>
        </p:spPr>
      </p:pic>
      <p:pic>
        <p:nvPicPr>
          <p:cNvPr id="8" name="图片 7" descr="carb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2209800"/>
            <a:ext cx="5961380" cy="1071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演示</Application>
  <PresentationFormat>宽屏</PresentationFormat>
  <Paragraphs>243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阿里巴巴普惠体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86186</dc:creator>
  <cp:lastModifiedBy>柴柴</cp:lastModifiedBy>
  <cp:revision>65</cp:revision>
  <dcterms:created xsi:type="dcterms:W3CDTF">2022-01-27T09:56:00Z</dcterms:created>
  <dcterms:modified xsi:type="dcterms:W3CDTF">2022-03-08T01:59:36Z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155E8DFB97904428A4C19EDF962A4DF9</vt:lpwstr>
  </property>
  <property fmtid="{D5CDD505-2E9C-101B-9397-08002B2CF9AE}" pid="3" name="KSOProductBuildVer">
    <vt:lpwstr>2052-11.1.0.11365</vt:lpwstr>
  </property>
</Properties>
</file>