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6"/>
  </p:notesMasterIdLst>
  <p:sldIdLst>
    <p:sldId id="256" r:id="rId2"/>
    <p:sldId id="257" r:id="rId3"/>
    <p:sldId id="275" r:id="rId4"/>
    <p:sldId id="277" r:id="rId5"/>
    <p:sldId id="278" r:id="rId6"/>
    <p:sldId id="276" r:id="rId7"/>
    <p:sldId id="274" r:id="rId8"/>
    <p:sldId id="262" r:id="rId9"/>
    <p:sldId id="263" r:id="rId10"/>
    <p:sldId id="259" r:id="rId11"/>
    <p:sldId id="280" r:id="rId12"/>
    <p:sldId id="267" r:id="rId13"/>
    <p:sldId id="258" r:id="rId14"/>
    <p:sldId id="268" r:id="rId15"/>
    <p:sldId id="260" r:id="rId16"/>
    <p:sldId id="269" r:id="rId17"/>
    <p:sldId id="270" r:id="rId18"/>
    <p:sldId id="271" r:id="rId19"/>
    <p:sldId id="264" r:id="rId20"/>
    <p:sldId id="272" r:id="rId21"/>
    <p:sldId id="281" r:id="rId22"/>
    <p:sldId id="266" r:id="rId23"/>
    <p:sldId id="273" r:id="rId24"/>
    <p:sldId id="279" r:id="rId25"/>
  </p:sldIdLst>
  <p:sldSz cx="9144000" cy="5715000" type="screen16x10"/>
  <p:notesSz cx="6858000" cy="9144000"/>
  <p:defaultTextStyle>
    <a:defPPr>
      <a:defRPr lang="ja-JP"/>
    </a:defPPr>
    <a:lvl1pPr marL="0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7AC9C"/>
    <a:srgbClr val="856049"/>
    <a:srgbClr val="70513D"/>
    <a:srgbClr val="A8795A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5"/>
    <p:restoredTop sz="94551"/>
  </p:normalViewPr>
  <p:slideViewPr>
    <p:cSldViewPr snapToGrid="0" snapToObjects="1">
      <p:cViewPr>
        <p:scale>
          <a:sx n="131" d="100"/>
          <a:sy n="131" d="100"/>
        </p:scale>
        <p:origin x="96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049E4-2786-D341-877C-D1B548D3B4C1}" type="datetimeFigureOut">
              <a:rPr kumimoji="1" lang="ja-JP" altLang="en-US" smtClean="0"/>
              <a:t>2017/9/7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1163C-B33C-A74F-B7D9-04821C9A7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553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kumimoji="1"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kumimoji="1"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kumimoji="1"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kumimoji="1"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kumimoji="1"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kumimoji="1"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kumimoji="1"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kumimoji="1"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kumimoji="1"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754803" y="1749287"/>
            <a:ext cx="7634394" cy="155275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200">
                <a:solidFill>
                  <a:srgbClr val="262626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627120"/>
            <a:ext cx="5101209" cy="1033245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lnSpc>
                <a:spcPct val="120000"/>
              </a:lnSpc>
              <a:buFont typeface="Wingdings" charset="2"/>
              <a:buChar char="u"/>
              <a:defRPr/>
            </a:lvl1pPr>
            <a:lvl2pPr marL="342900" indent="-171450">
              <a:lnSpc>
                <a:spcPct val="120000"/>
              </a:lnSpc>
              <a:buFont typeface="Wingdings" charset="2"/>
              <a:buChar char="l"/>
              <a:defRPr sz="2000"/>
            </a:lvl2pPr>
            <a:lvl3pPr marL="514350" indent="-171450">
              <a:lnSpc>
                <a:spcPct val="120000"/>
              </a:lnSpc>
              <a:buFont typeface="Arial" charset="0"/>
              <a:buChar char="•"/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 bwMode="blackWhite">
          <a:xfrm>
            <a:off x="754803" y="1749287"/>
            <a:ext cx="7634394" cy="155275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200">
                <a:solidFill>
                  <a:srgbClr val="262626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021396" y="3627120"/>
            <a:ext cx="5101209" cy="1033245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81965" y="275056"/>
            <a:ext cx="8380070" cy="728796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965" y="1188239"/>
            <a:ext cx="8380070" cy="4258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115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90" r:id="rId4"/>
    <p:sldLayoutId id="2147483691" r:id="rId5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kumimoji="1" sz="2800" kern="1200" cap="none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kumimoji="1"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P</a:t>
            </a:r>
            <a:r>
              <a:rPr kumimoji="1" lang="en-US" altLang="ja-JP" dirty="0" smtClean="0"/>
              <a:t>roject</a:t>
            </a:r>
            <a:br>
              <a:rPr kumimoji="1" lang="en-US" altLang="ja-JP" dirty="0" smtClean="0"/>
            </a:br>
            <a:r>
              <a:rPr lang="en-US" altLang="ja-JP" dirty="0" err="1" smtClean="0"/>
              <a:t>Cacaomas</a:t>
            </a:r>
            <a:r>
              <a:rPr lang="en-US" altLang="ja-JP" dirty="0" smtClean="0"/>
              <a:t> Cafe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で作る</a:t>
            </a:r>
            <a:endParaRPr kumimoji="1" lang="en-US" altLang="ja-JP" dirty="0" smtClean="0"/>
          </a:p>
          <a:p>
            <a:r>
              <a:rPr lang="ja-JP" altLang="en-US" dirty="0" smtClean="0"/>
              <a:t>音楽ゲーム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280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画面</a:t>
            </a:r>
            <a:r>
              <a:rPr kumimoji="1" lang="ja-JP" altLang="en-US" dirty="0" smtClean="0"/>
              <a:t>遷移</a:t>
            </a:r>
            <a:r>
              <a:rPr kumimoji="1" lang="en-US" altLang="ja-JP" dirty="0" smtClean="0"/>
              <a:t>ver.1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793957" y="1318684"/>
            <a:ext cx="2138086" cy="35500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タイトル</a:t>
            </a:r>
          </a:p>
        </p:txBody>
      </p:sp>
      <p:cxnSp>
        <p:nvCxnSpPr>
          <p:cNvPr id="9" name="直線矢印コネクタ 8"/>
          <p:cNvCxnSpPr>
            <a:stCxn id="12" idx="1"/>
            <a:endCxn id="5" idx="3"/>
          </p:cNvCxnSpPr>
          <p:nvPr/>
        </p:nvCxnSpPr>
        <p:spPr>
          <a:xfrm flipH="1">
            <a:off x="2932043" y="1496185"/>
            <a:ext cx="675229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角丸四角形 11"/>
          <p:cNvSpPr/>
          <p:nvPr/>
        </p:nvSpPr>
        <p:spPr>
          <a:xfrm>
            <a:off x="3607272" y="1318684"/>
            <a:ext cx="2138086" cy="35500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デモプレイ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788378" y="1958070"/>
            <a:ext cx="2143200" cy="62945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/>
              <a:t>プレイヤー選択</a:t>
            </a:r>
            <a:endParaRPr lang="en-US" altLang="ja-JP" dirty="0"/>
          </a:p>
          <a:p>
            <a:pPr algn="ctr"/>
            <a:r>
              <a:rPr lang="en-US" altLang="ja-JP" dirty="0"/>
              <a:t>or </a:t>
            </a:r>
            <a:r>
              <a:rPr lang="ja-JP" altLang="en-US" dirty="0" smtClean="0"/>
              <a:t>プレイヤー</a:t>
            </a:r>
            <a:r>
              <a:rPr lang="ja-JP" altLang="en-US" dirty="0"/>
              <a:t>作成</a:t>
            </a:r>
          </a:p>
        </p:txBody>
      </p:sp>
      <p:cxnSp>
        <p:nvCxnSpPr>
          <p:cNvPr id="15" name="直線矢印コネクタ 14"/>
          <p:cNvCxnSpPr>
            <a:stCxn id="5" idx="2"/>
            <a:endCxn id="14" idx="0"/>
          </p:cNvCxnSpPr>
          <p:nvPr/>
        </p:nvCxnSpPr>
        <p:spPr>
          <a:xfrm flipH="1">
            <a:off x="1859978" y="1673686"/>
            <a:ext cx="3022" cy="2843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角丸四角形 33"/>
          <p:cNvSpPr/>
          <p:nvPr/>
        </p:nvSpPr>
        <p:spPr>
          <a:xfrm>
            <a:off x="793955" y="2954026"/>
            <a:ext cx="2138086" cy="38632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/>
              <a:t>モード選択</a:t>
            </a:r>
            <a:endParaRPr lang="ja-JP" altLang="en-US" dirty="0"/>
          </a:p>
        </p:txBody>
      </p:sp>
      <p:cxnSp>
        <p:nvCxnSpPr>
          <p:cNvPr id="35" name="直線矢印コネクタ 34"/>
          <p:cNvCxnSpPr>
            <a:stCxn id="14" idx="2"/>
            <a:endCxn id="34" idx="0"/>
          </p:cNvCxnSpPr>
          <p:nvPr/>
        </p:nvCxnSpPr>
        <p:spPr>
          <a:xfrm>
            <a:off x="1859978" y="2587525"/>
            <a:ext cx="3020" cy="3665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793956" y="3650134"/>
            <a:ext cx="2138086" cy="38632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/>
              <a:t>楽曲選択</a:t>
            </a:r>
            <a:endParaRPr lang="ja-JP" altLang="en-US" dirty="0"/>
          </a:p>
        </p:txBody>
      </p:sp>
      <p:cxnSp>
        <p:nvCxnSpPr>
          <p:cNvPr id="39" name="直線矢印コネクタ 38"/>
          <p:cNvCxnSpPr>
            <a:stCxn id="34" idx="2"/>
            <a:endCxn id="38" idx="0"/>
          </p:cNvCxnSpPr>
          <p:nvPr/>
        </p:nvCxnSpPr>
        <p:spPr>
          <a:xfrm>
            <a:off x="1862998" y="3340354"/>
            <a:ext cx="1" cy="3097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角丸四角形 40"/>
          <p:cNvSpPr/>
          <p:nvPr/>
        </p:nvSpPr>
        <p:spPr>
          <a:xfrm>
            <a:off x="3607272" y="4335561"/>
            <a:ext cx="2138086" cy="38632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/>
              <a:t>（オプション）</a:t>
            </a:r>
            <a:endParaRPr lang="ja-JP" altLang="en-US" dirty="0"/>
          </a:p>
        </p:txBody>
      </p:sp>
      <p:cxnSp>
        <p:nvCxnSpPr>
          <p:cNvPr id="44" name="直線矢印コネクタ 43"/>
          <p:cNvCxnSpPr>
            <a:stCxn id="41" idx="1"/>
          </p:cNvCxnSpPr>
          <p:nvPr/>
        </p:nvCxnSpPr>
        <p:spPr>
          <a:xfrm flipH="1" flipV="1">
            <a:off x="2931578" y="3931498"/>
            <a:ext cx="675694" cy="59722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角丸四角形 49"/>
          <p:cNvSpPr/>
          <p:nvPr/>
        </p:nvSpPr>
        <p:spPr>
          <a:xfrm>
            <a:off x="793955" y="4348624"/>
            <a:ext cx="2138086" cy="38632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/>
              <a:t>サブオプション</a:t>
            </a:r>
            <a:endParaRPr lang="ja-JP" altLang="en-US" dirty="0"/>
          </a:p>
        </p:txBody>
      </p:sp>
      <p:cxnSp>
        <p:nvCxnSpPr>
          <p:cNvPr id="51" name="直線矢印コネクタ 50"/>
          <p:cNvCxnSpPr>
            <a:stCxn id="38" idx="2"/>
            <a:endCxn id="50" idx="0"/>
          </p:cNvCxnSpPr>
          <p:nvPr/>
        </p:nvCxnSpPr>
        <p:spPr>
          <a:xfrm flipH="1">
            <a:off x="1862998" y="4036462"/>
            <a:ext cx="1" cy="3121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50" idx="2"/>
            <a:endCxn id="53" idx="0"/>
          </p:cNvCxnSpPr>
          <p:nvPr/>
        </p:nvCxnSpPr>
        <p:spPr>
          <a:xfrm flipH="1">
            <a:off x="1858731" y="4734952"/>
            <a:ext cx="4267" cy="3121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円/楕円 52"/>
          <p:cNvSpPr/>
          <p:nvPr/>
        </p:nvSpPr>
        <p:spPr>
          <a:xfrm>
            <a:off x="1641852" y="5047141"/>
            <a:ext cx="433758" cy="43375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/>
              <a:t>1</a:t>
            </a:r>
            <a:endParaRPr lang="ja-JP" altLang="en-US" dirty="0"/>
          </a:p>
        </p:txBody>
      </p:sp>
      <p:sp>
        <p:nvSpPr>
          <p:cNvPr id="55" name="円/楕円 54"/>
          <p:cNvSpPr/>
          <p:nvPr/>
        </p:nvSpPr>
        <p:spPr>
          <a:xfrm>
            <a:off x="7010121" y="1318684"/>
            <a:ext cx="433758" cy="43375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/>
              <a:t>1</a:t>
            </a:r>
            <a:endParaRPr lang="ja-JP" altLang="en-US" dirty="0"/>
          </a:p>
        </p:txBody>
      </p:sp>
      <p:cxnSp>
        <p:nvCxnSpPr>
          <p:cNvPr id="65" name="直線矢印コネクタ 64"/>
          <p:cNvCxnSpPr>
            <a:stCxn id="55" idx="4"/>
            <a:endCxn id="70" idx="0"/>
          </p:cNvCxnSpPr>
          <p:nvPr/>
        </p:nvCxnSpPr>
        <p:spPr>
          <a:xfrm>
            <a:off x="7227000" y="1752442"/>
            <a:ext cx="0" cy="3400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角丸四角形 69"/>
          <p:cNvSpPr/>
          <p:nvPr/>
        </p:nvSpPr>
        <p:spPr>
          <a:xfrm>
            <a:off x="6157957" y="2092466"/>
            <a:ext cx="2138086" cy="38632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/>
              <a:t>プレイ</a:t>
            </a:r>
            <a:endParaRPr lang="ja-JP" altLang="en-US" dirty="0"/>
          </a:p>
        </p:txBody>
      </p:sp>
      <p:sp>
        <p:nvSpPr>
          <p:cNvPr id="73" name="角丸四角形 72"/>
          <p:cNvSpPr/>
          <p:nvPr/>
        </p:nvSpPr>
        <p:spPr>
          <a:xfrm>
            <a:off x="6157957" y="2818818"/>
            <a:ext cx="2138086" cy="38632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リザルト</a:t>
            </a:r>
          </a:p>
        </p:txBody>
      </p:sp>
      <p:cxnSp>
        <p:nvCxnSpPr>
          <p:cNvPr id="74" name="直線矢印コネクタ 73"/>
          <p:cNvCxnSpPr>
            <a:stCxn id="70" idx="2"/>
            <a:endCxn id="73" idx="0"/>
          </p:cNvCxnSpPr>
          <p:nvPr/>
        </p:nvCxnSpPr>
        <p:spPr>
          <a:xfrm>
            <a:off x="7227000" y="2478794"/>
            <a:ext cx="0" cy="3400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73" idx="2"/>
            <a:endCxn id="88" idx="0"/>
          </p:cNvCxnSpPr>
          <p:nvPr/>
        </p:nvCxnSpPr>
        <p:spPr>
          <a:xfrm>
            <a:off x="7227000" y="3205146"/>
            <a:ext cx="0" cy="3400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角丸四角形 87"/>
          <p:cNvSpPr/>
          <p:nvPr/>
        </p:nvSpPr>
        <p:spPr>
          <a:xfrm>
            <a:off x="6157957" y="3545170"/>
            <a:ext cx="2138086" cy="38632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/>
              <a:t>エンドリザルト</a:t>
            </a:r>
            <a:endParaRPr lang="ja-JP" altLang="en-US" dirty="0"/>
          </a:p>
        </p:txBody>
      </p:sp>
      <p:cxnSp>
        <p:nvCxnSpPr>
          <p:cNvPr id="101" name="カギ線コネクタ 100"/>
          <p:cNvCxnSpPr>
            <a:stCxn id="34" idx="1"/>
            <a:endCxn id="5" idx="1"/>
          </p:cNvCxnSpPr>
          <p:nvPr/>
        </p:nvCxnSpPr>
        <p:spPr>
          <a:xfrm rot="10800000" flipH="1">
            <a:off x="793955" y="1496186"/>
            <a:ext cx="2" cy="1651005"/>
          </a:xfrm>
          <a:prstGeom prst="bentConnector3">
            <a:avLst>
              <a:gd name="adj1" fmla="val -114300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カギ線コネクタ 128"/>
          <p:cNvCxnSpPr>
            <a:stCxn id="73" idx="1"/>
            <a:endCxn id="38" idx="3"/>
          </p:cNvCxnSpPr>
          <p:nvPr/>
        </p:nvCxnSpPr>
        <p:spPr>
          <a:xfrm rot="10800000" flipV="1">
            <a:off x="2932043" y="3011982"/>
            <a:ext cx="3225915" cy="831316"/>
          </a:xfrm>
          <a:prstGeom prst="bentConnector3">
            <a:avLst>
              <a:gd name="adj1" fmla="val 2983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カギ線コネクタ 129"/>
          <p:cNvCxnSpPr>
            <a:stCxn id="88" idx="2"/>
            <a:endCxn id="34" idx="3"/>
          </p:cNvCxnSpPr>
          <p:nvPr/>
        </p:nvCxnSpPr>
        <p:spPr>
          <a:xfrm rot="5400000" flipH="1">
            <a:off x="4687367" y="1391865"/>
            <a:ext cx="784308" cy="4294959"/>
          </a:xfrm>
          <a:prstGeom prst="bentConnector4">
            <a:avLst>
              <a:gd name="adj1" fmla="val -29147"/>
              <a:gd name="adj2" fmla="val 6244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646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画面</a:t>
            </a:r>
            <a:r>
              <a:rPr kumimoji="1" lang="ja-JP" altLang="en-US" dirty="0" smtClean="0"/>
              <a:t>遷移</a:t>
            </a:r>
            <a:r>
              <a:rPr kumimoji="1" lang="en-US" altLang="ja-JP" dirty="0" smtClean="0"/>
              <a:t>ver.2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793957" y="1318684"/>
            <a:ext cx="2138086" cy="35500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タイトル</a:t>
            </a:r>
          </a:p>
        </p:txBody>
      </p:sp>
      <p:cxnSp>
        <p:nvCxnSpPr>
          <p:cNvPr id="9" name="直線矢印コネクタ 8"/>
          <p:cNvCxnSpPr>
            <a:stCxn id="12" idx="1"/>
            <a:endCxn id="5" idx="3"/>
          </p:cNvCxnSpPr>
          <p:nvPr/>
        </p:nvCxnSpPr>
        <p:spPr>
          <a:xfrm flipH="1">
            <a:off x="2932043" y="1496185"/>
            <a:ext cx="675229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角丸四角形 11"/>
          <p:cNvSpPr/>
          <p:nvPr/>
        </p:nvSpPr>
        <p:spPr>
          <a:xfrm>
            <a:off x="3607272" y="1318684"/>
            <a:ext cx="2138086" cy="35500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デモプレイ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788378" y="1958070"/>
            <a:ext cx="2143200" cy="62945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/>
              <a:t>プレイヤー選択</a:t>
            </a:r>
            <a:endParaRPr lang="en-US" altLang="ja-JP" dirty="0"/>
          </a:p>
          <a:p>
            <a:pPr algn="ctr"/>
            <a:r>
              <a:rPr lang="en-US" altLang="ja-JP" dirty="0"/>
              <a:t>or </a:t>
            </a:r>
            <a:r>
              <a:rPr lang="ja-JP" altLang="en-US" dirty="0" smtClean="0"/>
              <a:t>プレイヤー</a:t>
            </a:r>
            <a:r>
              <a:rPr lang="ja-JP" altLang="en-US" dirty="0"/>
              <a:t>作成</a:t>
            </a:r>
          </a:p>
        </p:txBody>
      </p:sp>
      <p:cxnSp>
        <p:nvCxnSpPr>
          <p:cNvPr id="15" name="直線矢印コネクタ 14"/>
          <p:cNvCxnSpPr>
            <a:stCxn id="5" idx="2"/>
            <a:endCxn id="14" idx="0"/>
          </p:cNvCxnSpPr>
          <p:nvPr/>
        </p:nvCxnSpPr>
        <p:spPr>
          <a:xfrm flipH="1">
            <a:off x="1859978" y="1673686"/>
            <a:ext cx="3022" cy="2843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角丸四角形 33"/>
          <p:cNvSpPr/>
          <p:nvPr/>
        </p:nvSpPr>
        <p:spPr>
          <a:xfrm>
            <a:off x="793955" y="2954026"/>
            <a:ext cx="2138086" cy="38632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/>
              <a:t>モード選択</a:t>
            </a:r>
            <a:endParaRPr lang="ja-JP" altLang="en-US" dirty="0"/>
          </a:p>
        </p:txBody>
      </p:sp>
      <p:cxnSp>
        <p:nvCxnSpPr>
          <p:cNvPr id="35" name="直線矢印コネクタ 34"/>
          <p:cNvCxnSpPr>
            <a:stCxn id="14" idx="2"/>
            <a:endCxn id="34" idx="0"/>
          </p:cNvCxnSpPr>
          <p:nvPr/>
        </p:nvCxnSpPr>
        <p:spPr>
          <a:xfrm>
            <a:off x="1859978" y="2587525"/>
            <a:ext cx="3020" cy="3665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793956" y="3650134"/>
            <a:ext cx="2138086" cy="38632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/>
              <a:t>楽曲選択</a:t>
            </a:r>
            <a:endParaRPr lang="ja-JP" altLang="en-US" dirty="0"/>
          </a:p>
        </p:txBody>
      </p:sp>
      <p:cxnSp>
        <p:nvCxnSpPr>
          <p:cNvPr id="39" name="直線矢印コネクタ 38"/>
          <p:cNvCxnSpPr>
            <a:stCxn id="34" idx="2"/>
            <a:endCxn id="38" idx="0"/>
          </p:cNvCxnSpPr>
          <p:nvPr/>
        </p:nvCxnSpPr>
        <p:spPr>
          <a:xfrm>
            <a:off x="1862998" y="3340354"/>
            <a:ext cx="1" cy="3097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角丸四角形 49"/>
          <p:cNvSpPr/>
          <p:nvPr/>
        </p:nvSpPr>
        <p:spPr>
          <a:xfrm>
            <a:off x="793955" y="4348624"/>
            <a:ext cx="2138086" cy="38632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>
                <a:solidFill>
                  <a:srgbClr val="FF0000"/>
                </a:solidFill>
              </a:rPr>
              <a:t>オプション</a:t>
            </a:r>
            <a:endParaRPr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51" name="直線矢印コネクタ 50"/>
          <p:cNvCxnSpPr>
            <a:stCxn id="38" idx="2"/>
            <a:endCxn id="50" idx="0"/>
          </p:cNvCxnSpPr>
          <p:nvPr/>
        </p:nvCxnSpPr>
        <p:spPr>
          <a:xfrm flipH="1">
            <a:off x="1862998" y="4036462"/>
            <a:ext cx="1" cy="3121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50" idx="2"/>
            <a:endCxn id="53" idx="0"/>
          </p:cNvCxnSpPr>
          <p:nvPr/>
        </p:nvCxnSpPr>
        <p:spPr>
          <a:xfrm flipH="1">
            <a:off x="1858731" y="4734952"/>
            <a:ext cx="4267" cy="3121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円/楕円 52"/>
          <p:cNvSpPr/>
          <p:nvPr/>
        </p:nvSpPr>
        <p:spPr>
          <a:xfrm>
            <a:off x="1641852" y="5047141"/>
            <a:ext cx="433758" cy="43375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/>
              <a:t>1</a:t>
            </a:r>
            <a:endParaRPr lang="ja-JP" altLang="en-US" dirty="0"/>
          </a:p>
        </p:txBody>
      </p:sp>
      <p:sp>
        <p:nvSpPr>
          <p:cNvPr id="55" name="円/楕円 54"/>
          <p:cNvSpPr/>
          <p:nvPr/>
        </p:nvSpPr>
        <p:spPr>
          <a:xfrm>
            <a:off x="7010121" y="1318684"/>
            <a:ext cx="433758" cy="43375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/>
              <a:t>1</a:t>
            </a:r>
            <a:endParaRPr lang="ja-JP" altLang="en-US" dirty="0"/>
          </a:p>
        </p:txBody>
      </p:sp>
      <p:cxnSp>
        <p:nvCxnSpPr>
          <p:cNvPr id="65" name="直線矢印コネクタ 64"/>
          <p:cNvCxnSpPr>
            <a:stCxn id="55" idx="4"/>
            <a:endCxn id="70" idx="0"/>
          </p:cNvCxnSpPr>
          <p:nvPr/>
        </p:nvCxnSpPr>
        <p:spPr>
          <a:xfrm>
            <a:off x="7227000" y="1752442"/>
            <a:ext cx="0" cy="3400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角丸四角形 69"/>
          <p:cNvSpPr/>
          <p:nvPr/>
        </p:nvSpPr>
        <p:spPr>
          <a:xfrm>
            <a:off x="6157957" y="2092466"/>
            <a:ext cx="2138086" cy="38632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/>
              <a:t>プレイ</a:t>
            </a:r>
            <a:endParaRPr lang="ja-JP" altLang="en-US" dirty="0"/>
          </a:p>
        </p:txBody>
      </p:sp>
      <p:sp>
        <p:nvSpPr>
          <p:cNvPr id="73" name="角丸四角形 72"/>
          <p:cNvSpPr/>
          <p:nvPr/>
        </p:nvSpPr>
        <p:spPr>
          <a:xfrm>
            <a:off x="6157957" y="2818818"/>
            <a:ext cx="2138086" cy="38632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/>
              <a:t>リザルト</a:t>
            </a:r>
          </a:p>
        </p:txBody>
      </p:sp>
      <p:cxnSp>
        <p:nvCxnSpPr>
          <p:cNvPr id="74" name="直線矢印コネクタ 73"/>
          <p:cNvCxnSpPr>
            <a:stCxn id="70" idx="2"/>
            <a:endCxn id="73" idx="0"/>
          </p:cNvCxnSpPr>
          <p:nvPr/>
        </p:nvCxnSpPr>
        <p:spPr>
          <a:xfrm>
            <a:off x="7227000" y="2478794"/>
            <a:ext cx="0" cy="3400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73" idx="2"/>
            <a:endCxn id="88" idx="0"/>
          </p:cNvCxnSpPr>
          <p:nvPr/>
        </p:nvCxnSpPr>
        <p:spPr>
          <a:xfrm>
            <a:off x="7227000" y="3205146"/>
            <a:ext cx="0" cy="3400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角丸四角形 87"/>
          <p:cNvSpPr/>
          <p:nvPr/>
        </p:nvSpPr>
        <p:spPr>
          <a:xfrm>
            <a:off x="6157957" y="3545170"/>
            <a:ext cx="2138086" cy="38632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/>
              <a:t>エンドリザルト</a:t>
            </a:r>
            <a:endParaRPr lang="ja-JP" altLang="en-US" dirty="0"/>
          </a:p>
        </p:txBody>
      </p:sp>
      <p:cxnSp>
        <p:nvCxnSpPr>
          <p:cNvPr id="101" name="カギ線コネクタ 100"/>
          <p:cNvCxnSpPr>
            <a:stCxn id="34" idx="1"/>
            <a:endCxn id="5" idx="1"/>
          </p:cNvCxnSpPr>
          <p:nvPr/>
        </p:nvCxnSpPr>
        <p:spPr>
          <a:xfrm rot="10800000" flipH="1">
            <a:off x="793955" y="1496186"/>
            <a:ext cx="2" cy="1651005"/>
          </a:xfrm>
          <a:prstGeom prst="bentConnector3">
            <a:avLst>
              <a:gd name="adj1" fmla="val -114300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カギ線コネクタ 128"/>
          <p:cNvCxnSpPr>
            <a:stCxn id="73" idx="1"/>
            <a:endCxn id="38" idx="3"/>
          </p:cNvCxnSpPr>
          <p:nvPr/>
        </p:nvCxnSpPr>
        <p:spPr>
          <a:xfrm rot="10800000" flipV="1">
            <a:off x="2932043" y="3011982"/>
            <a:ext cx="3225915" cy="831316"/>
          </a:xfrm>
          <a:prstGeom prst="bentConnector3">
            <a:avLst>
              <a:gd name="adj1" fmla="val 2983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カギ線コネクタ 129"/>
          <p:cNvCxnSpPr>
            <a:stCxn id="88" idx="2"/>
            <a:endCxn id="34" idx="3"/>
          </p:cNvCxnSpPr>
          <p:nvPr/>
        </p:nvCxnSpPr>
        <p:spPr>
          <a:xfrm rot="5400000" flipH="1">
            <a:off x="4687367" y="1391865"/>
            <a:ext cx="784308" cy="4294959"/>
          </a:xfrm>
          <a:prstGeom prst="bentConnector4">
            <a:avLst>
              <a:gd name="adj1" fmla="val -29147"/>
              <a:gd name="adj2" fmla="val 6244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2997787" y="11697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FF0000"/>
                </a:solidFill>
              </a:rPr>
              <a:t>放置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227000" y="321303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FF0000"/>
                </a:solidFill>
              </a:rPr>
              <a:t>一定曲数プレイ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1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タイトル名とスタートボタンで始められる表記のみのシンプルな構成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クレジットをつけて動的にタイトルが出るようにしたい</a:t>
            </a:r>
            <a:endParaRPr lang="en-US" altLang="ja-JP" dirty="0" smtClean="0"/>
          </a:p>
          <a:p>
            <a:r>
              <a:rPr lang="ja-JP" altLang="en-US" dirty="0" smtClean="0"/>
              <a:t>タイトル</a:t>
            </a:r>
            <a:r>
              <a:rPr lang="en-US" altLang="ja-JP" dirty="0" smtClean="0"/>
              <a:t>BGM</a:t>
            </a:r>
            <a:r>
              <a:rPr lang="ja-JP" altLang="en-US" dirty="0" smtClean="0"/>
              <a:t>が流れきるとデモプレイに移る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1888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sp>
        <p:nvSpPr>
          <p:cNvPr id="4" name="正方形/長方形 3"/>
          <p:cNvSpPr>
            <a:spLocks noChangeAspect="1"/>
          </p:cNvSpPr>
          <p:nvPr/>
        </p:nvSpPr>
        <p:spPr>
          <a:xfrm>
            <a:off x="1123412" y="1155786"/>
            <a:ext cx="6897177" cy="43107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25515" y="1670539"/>
            <a:ext cx="52929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0" dirty="0" smtClean="0">
                <a:latin typeface="Edwardian Script ITC" charset="0"/>
                <a:ea typeface="Edwardian Script ITC" charset="0"/>
                <a:cs typeface="Edwardian Script ITC" charset="0"/>
              </a:rPr>
              <a:t>Coffee Music</a:t>
            </a:r>
            <a:endParaRPr kumimoji="1" lang="ja-JP" altLang="en-US" sz="8000" dirty="0">
              <a:latin typeface="Edwardian Script ITC" charset="0"/>
              <a:ea typeface="Edwardian Script ITC" charset="0"/>
              <a:cs typeface="Edwardian Script ITC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925515" y="2763145"/>
            <a:ext cx="5292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>
                <a:latin typeface="Apple Chancery" charset="0"/>
                <a:ea typeface="Apple Chancery" charset="0"/>
                <a:cs typeface="Apple Chancery" charset="0"/>
              </a:rPr>
              <a:t>- After Taste -</a:t>
            </a:r>
            <a:endParaRPr kumimoji="1" lang="ja-JP" altLang="en-US" sz="24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880" y="3376744"/>
            <a:ext cx="1532240" cy="153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3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プレイヤー選択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最後にプレイしたプレイヤーの詳細画面が表示される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他のプレイヤーに切り替えたいときは</a:t>
            </a:r>
            <a:r>
              <a:rPr kumimoji="1" lang="en-US" altLang="ja-JP" dirty="0" smtClean="0"/>
              <a:t>OPTION</a:t>
            </a:r>
            <a:r>
              <a:rPr lang="ja-JP" altLang="en-US" dirty="0" smtClean="0"/>
              <a:t>キーで切り替える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切り替えの際に新規でプレイヤーを作成可能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188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プレーヤー選択</a:t>
            </a:r>
            <a:endParaRPr kumimoji="1" lang="ja-JP" altLang="en-US" dirty="0"/>
          </a:p>
        </p:txBody>
      </p:sp>
      <p:sp>
        <p:nvSpPr>
          <p:cNvPr id="4" name="正方形/長方形 3"/>
          <p:cNvSpPr>
            <a:spLocks noChangeAspect="1"/>
          </p:cNvSpPr>
          <p:nvPr/>
        </p:nvSpPr>
        <p:spPr>
          <a:xfrm>
            <a:off x="1123412" y="1155786"/>
            <a:ext cx="6897177" cy="43107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808920" y="2143822"/>
            <a:ext cx="1798984" cy="17989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アイコン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075043" y="2143822"/>
            <a:ext cx="3180522" cy="1798984"/>
          </a:xfrm>
          <a:prstGeom prst="rect">
            <a:avLst/>
          </a:prstGeom>
          <a:solidFill>
            <a:schemeClr val="accent6">
              <a:lumMod val="20000"/>
              <a:lumOff val="80000"/>
              <a:alpha val="50196"/>
            </a:schemeClr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プレイ</a:t>
            </a:r>
            <a:r>
              <a:rPr kumimoji="1" lang="ja-JP" altLang="en-US" dirty="0" smtClean="0"/>
              <a:t>成績一覧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346751" y="1242214"/>
            <a:ext cx="3553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>
                <a:latin typeface="Edwardian Script ITC" charset="0"/>
                <a:ea typeface="Edwardian Script ITC" charset="0"/>
                <a:cs typeface="Edwardian Script ITC" charset="0"/>
              </a:rPr>
              <a:t>Player Information</a:t>
            </a:r>
            <a:endParaRPr kumimoji="1" lang="ja-JP" altLang="en-US" sz="4000" dirty="0">
              <a:latin typeface="Edwardian Script ITC" charset="0"/>
              <a:ea typeface="Edwardian Script ITC" charset="0"/>
              <a:cs typeface="Edwardian Script ITC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346751" y="4757659"/>
            <a:ext cx="4661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ea typeface="+mj-ea"/>
                <a:cs typeface="Hiragino Mincho ProN W3" charset="-128"/>
              </a:rPr>
              <a:t>「</a:t>
            </a:r>
            <a:r>
              <a:rPr lang="en-US" altLang="ja-JP" sz="1400" dirty="0" smtClean="0">
                <a:ea typeface="+mj-ea"/>
                <a:cs typeface="Hiragino Mincho ProN W3" charset="-128"/>
              </a:rPr>
              <a:t>start</a:t>
            </a:r>
            <a:r>
              <a:rPr lang="ja-JP" altLang="en-US" sz="1400" dirty="0" smtClean="0">
                <a:ea typeface="+mj-ea"/>
                <a:cs typeface="Hiragino Mincho ProN W3" charset="-128"/>
              </a:rPr>
              <a:t>」で進む</a:t>
            </a:r>
            <a:endParaRPr lang="en-US" altLang="ja-JP" sz="1400" dirty="0" smtClean="0">
              <a:ea typeface="+mj-ea"/>
              <a:cs typeface="Hiragino Mincho ProN W3" charset="-128"/>
            </a:endParaRPr>
          </a:p>
          <a:p>
            <a:r>
              <a:rPr lang="ja-JP" altLang="en-US" sz="1400" dirty="0" smtClean="0">
                <a:ea typeface="+mj-ea"/>
                <a:cs typeface="Hiragino Mincho ProN W3" charset="-128"/>
              </a:rPr>
              <a:t>「</a:t>
            </a:r>
            <a:r>
              <a:rPr lang="en-US" altLang="ja-JP" sz="1400" dirty="0" smtClean="0">
                <a:ea typeface="+mj-ea"/>
                <a:cs typeface="Hiragino Mincho ProN W3" charset="-128"/>
              </a:rPr>
              <a:t>option</a:t>
            </a:r>
            <a:r>
              <a:rPr lang="ja-JP" altLang="en-US" sz="1400" dirty="0" smtClean="0">
                <a:ea typeface="+mj-ea"/>
                <a:cs typeface="Hiragino Mincho ProN W3" charset="-128"/>
              </a:rPr>
              <a:t>」でプレイヤーの切り替え、新規作成</a:t>
            </a:r>
            <a:endParaRPr kumimoji="1" lang="ja-JP" altLang="en-US" sz="1200" dirty="0">
              <a:ea typeface="+mj-ea"/>
              <a:cs typeface="Hiragino Mincho ProN W3" charset="-128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>
            <a:off x="1346751" y="1991887"/>
            <a:ext cx="63163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1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プレーヤー選択</a:t>
            </a:r>
            <a:endParaRPr kumimoji="1" lang="ja-JP" altLang="en-US" dirty="0"/>
          </a:p>
        </p:txBody>
      </p:sp>
      <p:sp>
        <p:nvSpPr>
          <p:cNvPr id="4" name="正方形/長方形 3"/>
          <p:cNvSpPr>
            <a:spLocks noChangeAspect="1"/>
          </p:cNvSpPr>
          <p:nvPr/>
        </p:nvSpPr>
        <p:spPr>
          <a:xfrm>
            <a:off x="1123411" y="1134891"/>
            <a:ext cx="6897177" cy="43107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808920" y="2143822"/>
            <a:ext cx="646046" cy="6423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アイコン</a:t>
            </a:r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346751" y="1242214"/>
            <a:ext cx="2937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>
                <a:latin typeface="Edwardian Script ITC" charset="0"/>
                <a:ea typeface="Edwardian Script ITC" charset="0"/>
                <a:cs typeface="Edwardian Script ITC" charset="0"/>
              </a:rPr>
              <a:t>Player Select</a:t>
            </a:r>
            <a:endParaRPr kumimoji="1" lang="ja-JP" altLang="en-US" sz="4000" dirty="0">
              <a:latin typeface="Edwardian Script ITC" charset="0"/>
              <a:ea typeface="Edwardian Script ITC" charset="0"/>
              <a:cs typeface="Edwardian Script ITC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454966" y="2143821"/>
            <a:ext cx="2524828" cy="64238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プレイヤー名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4979794" y="2143820"/>
            <a:ext cx="2146563" cy="64238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プレイヤー情報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1808920" y="2969071"/>
            <a:ext cx="646046" cy="6423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アイコン</a:t>
            </a:r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454966" y="2969070"/>
            <a:ext cx="2524828" cy="64238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プレイヤー名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4979794" y="2969069"/>
            <a:ext cx="2146563" cy="64238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プレイヤー情報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1808920" y="3788805"/>
            <a:ext cx="646046" cy="6423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454966" y="3788804"/>
            <a:ext cx="2524828" cy="64238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新規作成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4979794" y="3788803"/>
            <a:ext cx="2146563" cy="64238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346751" y="4608536"/>
            <a:ext cx="46614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cs typeface="Hiragino Mincho ProN W3" charset="-128"/>
              </a:rPr>
              <a:t>「ミル」で選択</a:t>
            </a:r>
            <a:endParaRPr lang="en-US" altLang="ja-JP" sz="1400" dirty="0" smtClean="0">
              <a:cs typeface="Hiragino Mincho ProN W3" charset="-128"/>
            </a:endParaRPr>
          </a:p>
          <a:p>
            <a:r>
              <a:rPr lang="ja-JP" altLang="en-US" sz="1400" dirty="0" smtClean="0">
                <a:cs typeface="Hiragino Mincho ProN W3" charset="-128"/>
              </a:rPr>
              <a:t>「</a:t>
            </a:r>
            <a:r>
              <a:rPr lang="en-US" altLang="ja-JP" sz="1400" dirty="0" smtClean="0">
                <a:cs typeface="Hiragino Mincho ProN W3" charset="-128"/>
              </a:rPr>
              <a:t>start</a:t>
            </a:r>
            <a:r>
              <a:rPr lang="ja-JP" altLang="en-US" sz="1400" dirty="0" smtClean="0">
                <a:cs typeface="Hiragino Mincho ProN W3" charset="-128"/>
              </a:rPr>
              <a:t>」で決定</a:t>
            </a:r>
            <a:endParaRPr lang="en-US" altLang="ja-JP" sz="1400" dirty="0" smtClean="0">
              <a:cs typeface="Hiragino Mincho ProN W3" charset="-128"/>
            </a:endParaRPr>
          </a:p>
          <a:p>
            <a:r>
              <a:rPr lang="ja-JP" altLang="en-US" sz="1400" dirty="0" smtClean="0">
                <a:cs typeface="Hiragino Mincho ProN W3" charset="-128"/>
              </a:rPr>
              <a:t>「</a:t>
            </a:r>
            <a:r>
              <a:rPr lang="en-US" altLang="ja-JP" sz="1400" dirty="0" smtClean="0">
                <a:cs typeface="Hiragino Mincho ProN W3" charset="-128"/>
              </a:rPr>
              <a:t>option</a:t>
            </a:r>
            <a:r>
              <a:rPr lang="ja-JP" altLang="en-US" sz="1400" dirty="0" smtClean="0">
                <a:cs typeface="Hiragino Mincho ProN W3" charset="-128"/>
              </a:rPr>
              <a:t>」で編集、削除</a:t>
            </a:r>
            <a:endParaRPr lang="en-US" altLang="ja-JP" sz="1400" dirty="0" smtClean="0">
              <a:cs typeface="Hiragino Mincho ProN W3" charset="-128"/>
            </a:endParaRPr>
          </a:p>
        </p:txBody>
      </p:sp>
      <p:sp>
        <p:nvSpPr>
          <p:cNvPr id="5" name="三角形 4"/>
          <p:cNvSpPr/>
          <p:nvPr/>
        </p:nvSpPr>
        <p:spPr>
          <a:xfrm rot="5400000">
            <a:off x="1405054" y="2327634"/>
            <a:ext cx="311360" cy="274752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/>
        </p:nvCxnSpPr>
        <p:spPr>
          <a:xfrm>
            <a:off x="1346751" y="1991887"/>
            <a:ext cx="63163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9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プレーヤー選択</a:t>
            </a:r>
            <a:endParaRPr kumimoji="1" lang="ja-JP" altLang="en-US" dirty="0"/>
          </a:p>
        </p:txBody>
      </p:sp>
      <p:sp>
        <p:nvSpPr>
          <p:cNvPr id="4" name="正方形/長方形 3"/>
          <p:cNvSpPr>
            <a:spLocks noChangeAspect="1"/>
          </p:cNvSpPr>
          <p:nvPr/>
        </p:nvSpPr>
        <p:spPr>
          <a:xfrm>
            <a:off x="1123412" y="1155786"/>
            <a:ext cx="6897177" cy="43107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346751" y="1242214"/>
            <a:ext cx="2937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>
                <a:latin typeface="Edwardian Script ITC" charset="0"/>
                <a:ea typeface="Edwardian Script ITC" charset="0"/>
                <a:cs typeface="Edwardian Script ITC" charset="0"/>
              </a:rPr>
              <a:t>Player Generate</a:t>
            </a:r>
            <a:endParaRPr kumimoji="1" lang="ja-JP" altLang="en-US" sz="4000" dirty="0">
              <a:latin typeface="Edwardian Script ITC" charset="0"/>
              <a:ea typeface="Edwardian Script ITC" charset="0"/>
              <a:cs typeface="Edwardian Script ITC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346751" y="4608536"/>
            <a:ext cx="46614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cs typeface="Hiragino Mincho ProN W3" charset="-128"/>
              </a:rPr>
              <a:t>「ミル」で選択</a:t>
            </a:r>
            <a:endParaRPr lang="en-US" altLang="ja-JP" sz="1400" dirty="0" smtClean="0">
              <a:cs typeface="Hiragino Mincho ProN W3" charset="-128"/>
            </a:endParaRPr>
          </a:p>
          <a:p>
            <a:r>
              <a:rPr lang="ja-JP" altLang="en-US" sz="1400" dirty="0" smtClean="0">
                <a:cs typeface="Hiragino Mincho ProN W3" charset="-128"/>
              </a:rPr>
              <a:t>「</a:t>
            </a:r>
            <a:r>
              <a:rPr lang="en-US" altLang="ja-JP" sz="1400" dirty="0" smtClean="0">
                <a:cs typeface="Hiragino Mincho ProN W3" charset="-128"/>
              </a:rPr>
              <a:t>start</a:t>
            </a:r>
            <a:r>
              <a:rPr lang="ja-JP" altLang="en-US" sz="1400" dirty="0" smtClean="0">
                <a:cs typeface="Hiragino Mincho ProN W3" charset="-128"/>
              </a:rPr>
              <a:t>」で決定</a:t>
            </a:r>
            <a:endParaRPr lang="en-US" altLang="ja-JP" sz="1400" dirty="0" smtClean="0">
              <a:cs typeface="Hiragino Mincho ProN W3" charset="-128"/>
            </a:endParaRPr>
          </a:p>
          <a:p>
            <a:r>
              <a:rPr lang="ja-JP" altLang="en-US" sz="1400" dirty="0" smtClean="0">
                <a:cs typeface="Hiragino Mincho ProN W3" charset="-128"/>
              </a:rPr>
              <a:t>「</a:t>
            </a:r>
            <a:r>
              <a:rPr lang="en-US" altLang="ja-JP" sz="1400" dirty="0" smtClean="0">
                <a:cs typeface="Hiragino Mincho ProN W3" charset="-128"/>
              </a:rPr>
              <a:t>option</a:t>
            </a:r>
            <a:r>
              <a:rPr lang="ja-JP" altLang="en-US" sz="1400" dirty="0" smtClean="0">
                <a:cs typeface="Hiragino Mincho ProN W3" charset="-128"/>
              </a:rPr>
              <a:t>」で削除</a:t>
            </a:r>
            <a:endParaRPr lang="en-US" altLang="ja-JP" sz="1400" dirty="0" smtClean="0">
              <a:cs typeface="Hiragino Mincho ProN W3" charset="-128"/>
            </a:endParaRPr>
          </a:p>
        </p:txBody>
      </p:sp>
      <p:grpSp>
        <p:nvGrpSpPr>
          <p:cNvPr id="6" name="図形グループ 5"/>
          <p:cNvGrpSpPr/>
          <p:nvPr/>
        </p:nvGrpSpPr>
        <p:grpSpPr>
          <a:xfrm>
            <a:off x="1694250" y="2291877"/>
            <a:ext cx="5755501" cy="898584"/>
            <a:chOff x="1616413" y="2291877"/>
            <a:chExt cx="5755501" cy="898584"/>
          </a:xfrm>
        </p:grpSpPr>
        <p:sp>
          <p:nvSpPr>
            <p:cNvPr id="19" name="正方形/長方形 18"/>
            <p:cNvSpPr/>
            <p:nvPr/>
          </p:nvSpPr>
          <p:spPr>
            <a:xfrm>
              <a:off x="4075043" y="2291877"/>
              <a:ext cx="859734" cy="8985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400" dirty="0" smtClean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  <a:endParaRPr kumimoji="1" lang="ja-JP" altLang="en-US" sz="54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5131220" y="2419979"/>
              <a:ext cx="615936" cy="64238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600" dirty="0" smtClean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  <a:endParaRPr kumimoji="1" lang="ja-JP" altLang="en-US" sz="3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5943599" y="2419979"/>
              <a:ext cx="615936" cy="64238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3600" dirty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  <a:endParaRPr kumimoji="1" lang="ja-JP" altLang="en-US" sz="3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755978" y="2419979"/>
              <a:ext cx="615936" cy="64238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3600" dirty="0">
                  <a:latin typeface="Apple Chancery" charset="0"/>
                  <a:ea typeface="Apple Chancery" charset="0"/>
                  <a:cs typeface="Apple Chancery" charset="0"/>
                </a:rPr>
                <a:t>D</a:t>
              </a:r>
              <a:endParaRPr kumimoji="1" lang="ja-JP" altLang="en-US" sz="3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1616413" y="2419979"/>
              <a:ext cx="615936" cy="64238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3600" dirty="0" smtClean="0">
                  <a:latin typeface="Apple Chancery" charset="0"/>
                  <a:ea typeface="Apple Chancery" charset="0"/>
                  <a:cs typeface="Apple Chancery" charset="0"/>
                </a:rPr>
                <a:t>.</a:t>
              </a:r>
              <a:endParaRPr kumimoji="1" lang="ja-JP" altLang="en-US" sz="3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2428792" y="2419979"/>
              <a:ext cx="615936" cy="64238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3600" dirty="0">
                  <a:latin typeface="Apple Chancery" charset="0"/>
                  <a:ea typeface="Apple Chancery" charset="0"/>
                  <a:cs typeface="Apple Chancery" charset="0"/>
                </a:rPr>
                <a:t>&amp;</a:t>
              </a:r>
              <a:endParaRPr kumimoji="1" lang="ja-JP" altLang="en-US" sz="3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3241171" y="2419979"/>
              <a:ext cx="615936" cy="64238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3600" dirty="0">
                  <a:latin typeface="Apple Chancery" charset="0"/>
                  <a:ea typeface="Apple Chancery" charset="0"/>
                  <a:cs typeface="Apple Chancery" charset="0"/>
                </a:rPr>
                <a:t>*</a:t>
              </a:r>
              <a:endParaRPr kumimoji="1" lang="ja-JP" altLang="en-US" sz="3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</p:grpSp>
      <p:grpSp>
        <p:nvGrpSpPr>
          <p:cNvPr id="5" name="図形グループ 4"/>
          <p:cNvGrpSpPr/>
          <p:nvPr/>
        </p:nvGrpSpPr>
        <p:grpSpPr>
          <a:xfrm>
            <a:off x="1676933" y="3635209"/>
            <a:ext cx="5790134" cy="642380"/>
            <a:chOff x="1620660" y="3635209"/>
            <a:chExt cx="5790134" cy="642380"/>
          </a:xfrm>
        </p:grpSpPr>
        <p:sp>
          <p:nvSpPr>
            <p:cNvPr id="32" name="正方形/長方形 31"/>
            <p:cNvSpPr/>
            <p:nvPr/>
          </p:nvSpPr>
          <p:spPr>
            <a:xfrm>
              <a:off x="3834165" y="3635209"/>
              <a:ext cx="615936" cy="6423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600" dirty="0" smtClean="0">
                  <a:latin typeface="Apple Chancery" charset="0"/>
                  <a:ea typeface="Apple Chancery" charset="0"/>
                  <a:cs typeface="Apple Chancery" charset="0"/>
                </a:rPr>
                <a:t>O</a:t>
              </a:r>
              <a:endParaRPr kumimoji="1" lang="ja-JP" altLang="en-US" sz="3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572000" y="3635209"/>
              <a:ext cx="615936" cy="6423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600" dirty="0" smtClean="0">
                  <a:latin typeface="Apple Chancery" charset="0"/>
                  <a:ea typeface="Apple Chancery" charset="0"/>
                  <a:cs typeface="Apple Chancery" charset="0"/>
                </a:rPr>
                <a:t>A</a:t>
              </a:r>
              <a:endParaRPr kumimoji="1" lang="ja-JP" altLang="en-US" sz="3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2358495" y="3635209"/>
              <a:ext cx="615936" cy="6423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3600" dirty="0">
                  <a:latin typeface="Apple Chancery" charset="0"/>
                  <a:ea typeface="Apple Chancery" charset="0"/>
                  <a:cs typeface="Apple Chancery" charset="0"/>
                </a:rPr>
                <a:t>O</a:t>
              </a:r>
              <a:endParaRPr kumimoji="1" lang="ja-JP" altLang="en-US" sz="3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3096330" y="3635209"/>
              <a:ext cx="615936" cy="6423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600" dirty="0" smtClean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  <a:endParaRPr kumimoji="1" lang="ja-JP" altLang="en-US" sz="3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5309835" y="3635209"/>
              <a:ext cx="615936" cy="64238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3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6047670" y="3635209"/>
              <a:ext cx="615936" cy="64238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3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1620660" y="3635209"/>
              <a:ext cx="615936" cy="6423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600" dirty="0" smtClean="0">
                  <a:latin typeface="Apple Chancery" charset="0"/>
                  <a:ea typeface="Apple Chancery" charset="0"/>
                  <a:cs typeface="Apple Chancery" charset="0"/>
                </a:rPr>
                <a:t>C</a:t>
              </a:r>
              <a:endParaRPr kumimoji="1" lang="ja-JP" altLang="en-US" sz="3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6794858" y="3635209"/>
              <a:ext cx="615936" cy="64238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3600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</p:grpSp>
      <p:cxnSp>
        <p:nvCxnSpPr>
          <p:cNvPr id="40" name="直線コネクタ 39"/>
          <p:cNvCxnSpPr/>
          <p:nvPr/>
        </p:nvCxnSpPr>
        <p:spPr>
          <a:xfrm>
            <a:off x="1346751" y="1991887"/>
            <a:ext cx="63163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0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モード選択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モード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ノーマルプレイ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3</a:t>
            </a:r>
            <a:r>
              <a:rPr lang="ja-JP" altLang="en-US" dirty="0" smtClean="0"/>
              <a:t>曲</a:t>
            </a:r>
            <a:r>
              <a:rPr lang="ja-JP" altLang="en-US" dirty="0" smtClean="0"/>
              <a:t>プレイ制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攻略要素を盛り込みたい？（ストーリーモード）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フリープレイ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何曲でも選べる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バリスタライセンス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段位認定モード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94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モード選択</a:t>
            </a:r>
            <a:endParaRPr kumimoji="1" lang="ja-JP" altLang="en-US" dirty="0"/>
          </a:p>
        </p:txBody>
      </p:sp>
      <p:sp>
        <p:nvSpPr>
          <p:cNvPr id="4" name="正方形/長方形 3"/>
          <p:cNvSpPr>
            <a:spLocks noChangeAspect="1"/>
          </p:cNvSpPr>
          <p:nvPr/>
        </p:nvSpPr>
        <p:spPr>
          <a:xfrm>
            <a:off x="1123412" y="1155786"/>
            <a:ext cx="6897177" cy="43107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346751" y="1242214"/>
            <a:ext cx="2937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>
                <a:latin typeface="Edwardian Script ITC" charset="0"/>
                <a:ea typeface="Edwardian Script ITC" charset="0"/>
                <a:cs typeface="Edwardian Script ITC" charset="0"/>
              </a:rPr>
              <a:t>Mode Select</a:t>
            </a:r>
            <a:endParaRPr kumimoji="1" lang="ja-JP" altLang="en-US" sz="4000" dirty="0">
              <a:latin typeface="Edwardian Script ITC" charset="0"/>
              <a:ea typeface="Edwardian Script ITC" charset="0"/>
              <a:cs typeface="Edwardian Script ITC" charset="0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1346751" y="1991887"/>
            <a:ext cx="63163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" name="図形グループ 2"/>
          <p:cNvGrpSpPr/>
          <p:nvPr/>
        </p:nvGrpSpPr>
        <p:grpSpPr>
          <a:xfrm>
            <a:off x="2209765" y="2147559"/>
            <a:ext cx="4724471" cy="812909"/>
            <a:chOff x="2178571" y="2250826"/>
            <a:chExt cx="4724471" cy="812909"/>
          </a:xfrm>
        </p:grpSpPr>
        <p:sp>
          <p:nvSpPr>
            <p:cNvPr id="6" name="正方形/長方形 5"/>
            <p:cNvSpPr/>
            <p:nvPr/>
          </p:nvSpPr>
          <p:spPr>
            <a:xfrm>
              <a:off x="2178571" y="2250826"/>
              <a:ext cx="817548" cy="81290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b="1" dirty="0" smtClean="0">
                  <a:latin typeface="Apple Chancery" charset="0"/>
                  <a:ea typeface="Apple Chancery" charset="0"/>
                  <a:cs typeface="Apple Chancery" charset="0"/>
                </a:rPr>
                <a:t>N</a:t>
              </a:r>
              <a:endParaRPr kumimoji="1" lang="ja-JP" altLang="en-US" sz="3200" b="1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996119" y="2250826"/>
              <a:ext cx="3906923" cy="812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i="1" dirty="0" smtClean="0"/>
                <a:t>NORMAL PLAY</a:t>
              </a:r>
            </a:p>
            <a:p>
              <a:pPr algn="ctr"/>
              <a:r>
                <a:rPr lang="ja-JP" altLang="en-US" sz="1100" dirty="0" smtClean="0">
                  <a:latin typeface="+mn-ea"/>
                </a:rPr>
                <a:t>最大</a:t>
              </a:r>
              <a:r>
                <a:rPr lang="en-US" altLang="ja-JP" sz="1100" dirty="0" smtClean="0">
                  <a:latin typeface="+mn-ea"/>
                </a:rPr>
                <a:t>3</a:t>
              </a:r>
              <a:r>
                <a:rPr lang="ja-JP" altLang="en-US" sz="1100" dirty="0" smtClean="0">
                  <a:latin typeface="+mn-ea"/>
                </a:rPr>
                <a:t>曲まで遊べます</a:t>
              </a:r>
              <a:endParaRPr kumimoji="1" lang="ja-JP" altLang="en-US" sz="1050" dirty="0">
                <a:latin typeface="+mn-ea"/>
              </a:endParaRPr>
            </a:p>
          </p:txBody>
        </p:sp>
      </p:grpSp>
      <p:grpSp>
        <p:nvGrpSpPr>
          <p:cNvPr id="11" name="図形グループ 10"/>
          <p:cNvGrpSpPr/>
          <p:nvPr/>
        </p:nvGrpSpPr>
        <p:grpSpPr>
          <a:xfrm>
            <a:off x="2209765" y="3065865"/>
            <a:ext cx="4724471" cy="812909"/>
            <a:chOff x="2178571" y="2250826"/>
            <a:chExt cx="4724471" cy="812909"/>
          </a:xfrm>
        </p:grpSpPr>
        <p:sp>
          <p:nvSpPr>
            <p:cNvPr id="12" name="正方形/長方形 11"/>
            <p:cNvSpPr/>
            <p:nvPr/>
          </p:nvSpPr>
          <p:spPr>
            <a:xfrm>
              <a:off x="2178571" y="2250826"/>
              <a:ext cx="817548" cy="81290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b="1" dirty="0">
                  <a:latin typeface="Apple Chancery" charset="0"/>
                  <a:ea typeface="Apple Chancery" charset="0"/>
                  <a:cs typeface="Apple Chancery" charset="0"/>
                </a:rPr>
                <a:t>F</a:t>
              </a:r>
              <a:endParaRPr kumimoji="1" lang="ja-JP" altLang="en-US" sz="3200" b="1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2996119" y="2250826"/>
              <a:ext cx="3906923" cy="812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i="1" dirty="0" smtClean="0"/>
                <a:t>FREE PLAY</a:t>
              </a:r>
            </a:p>
            <a:p>
              <a:pPr algn="ctr"/>
              <a:r>
                <a:rPr lang="ja-JP" altLang="en-US" sz="1100" dirty="0" smtClean="0">
                  <a:latin typeface="+mn-ea"/>
                </a:rPr>
                <a:t>無制限で遊べます</a:t>
              </a:r>
              <a:endParaRPr kumimoji="1" lang="ja-JP" altLang="en-US" sz="1050" dirty="0">
                <a:latin typeface="+mn-ea"/>
              </a:endParaRPr>
            </a:p>
          </p:txBody>
        </p:sp>
      </p:grpSp>
      <p:grpSp>
        <p:nvGrpSpPr>
          <p:cNvPr id="14" name="図形グループ 13"/>
          <p:cNvGrpSpPr/>
          <p:nvPr/>
        </p:nvGrpSpPr>
        <p:grpSpPr>
          <a:xfrm>
            <a:off x="2209765" y="3984171"/>
            <a:ext cx="4724471" cy="812909"/>
            <a:chOff x="2178571" y="2250826"/>
            <a:chExt cx="4724471" cy="812909"/>
          </a:xfrm>
        </p:grpSpPr>
        <p:sp>
          <p:nvSpPr>
            <p:cNvPr id="15" name="正方形/長方形 14"/>
            <p:cNvSpPr/>
            <p:nvPr/>
          </p:nvSpPr>
          <p:spPr>
            <a:xfrm>
              <a:off x="2178571" y="2250826"/>
              <a:ext cx="817548" cy="81290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b="1" dirty="0">
                  <a:latin typeface="Apple Chancery" charset="0"/>
                  <a:ea typeface="Apple Chancery" charset="0"/>
                  <a:cs typeface="Apple Chancery" charset="0"/>
                </a:rPr>
                <a:t>B</a:t>
              </a:r>
              <a:endParaRPr kumimoji="1" lang="ja-JP" altLang="en-US" sz="3200" b="1" dirty="0"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996119" y="2250826"/>
              <a:ext cx="3906923" cy="812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i="1" dirty="0" smtClean="0"/>
                <a:t>BARISTA LICENSE</a:t>
              </a:r>
            </a:p>
            <a:p>
              <a:pPr algn="ctr"/>
              <a:r>
                <a:rPr lang="ja-JP" altLang="en-US" sz="1100" dirty="0" smtClean="0">
                  <a:latin typeface="+mn-ea"/>
                </a:rPr>
                <a:t>決められた</a:t>
              </a:r>
              <a:r>
                <a:rPr lang="en-US" altLang="ja-JP" sz="1100" dirty="0" smtClean="0">
                  <a:latin typeface="+mn-ea"/>
                </a:rPr>
                <a:t>3</a:t>
              </a:r>
              <a:r>
                <a:rPr lang="ja-JP" altLang="en-US" sz="1100" dirty="0" smtClean="0">
                  <a:latin typeface="+mn-ea"/>
                </a:rPr>
                <a:t>曲に挑戦し称号を得ることができます</a:t>
              </a:r>
              <a:endParaRPr kumimoji="1" lang="ja-JP" altLang="en-US" sz="1050" dirty="0">
                <a:latin typeface="+mn-ea"/>
              </a:endParaRPr>
            </a:p>
          </p:txBody>
        </p:sp>
      </p:grpSp>
      <p:sp>
        <p:nvSpPr>
          <p:cNvPr id="17" name="テキスト ボックス 16"/>
          <p:cNvSpPr txBox="1"/>
          <p:nvPr/>
        </p:nvSpPr>
        <p:spPr>
          <a:xfrm>
            <a:off x="1346751" y="4900347"/>
            <a:ext cx="4661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cs typeface="Hiragino Mincho ProN W3" charset="-128"/>
              </a:rPr>
              <a:t>「ミル」で選択</a:t>
            </a:r>
            <a:endParaRPr lang="en-US" altLang="ja-JP" sz="1400" dirty="0" smtClean="0">
              <a:cs typeface="Hiragino Mincho ProN W3" charset="-128"/>
            </a:endParaRPr>
          </a:p>
          <a:p>
            <a:r>
              <a:rPr lang="ja-JP" altLang="en-US" sz="1400" dirty="0" smtClean="0">
                <a:cs typeface="Hiragino Mincho ProN W3" charset="-128"/>
              </a:rPr>
              <a:t>「</a:t>
            </a:r>
            <a:r>
              <a:rPr lang="en-US" altLang="ja-JP" sz="1400" dirty="0" smtClean="0">
                <a:cs typeface="Hiragino Mincho ProN W3" charset="-128"/>
              </a:rPr>
              <a:t>start</a:t>
            </a:r>
            <a:r>
              <a:rPr lang="ja-JP" altLang="en-US" sz="1400" dirty="0" smtClean="0">
                <a:cs typeface="Hiragino Mincho ProN W3" charset="-128"/>
              </a:rPr>
              <a:t>」で</a:t>
            </a:r>
            <a:r>
              <a:rPr lang="ja-JP" altLang="en-US" sz="1400" dirty="0" smtClean="0">
                <a:cs typeface="Hiragino Mincho ProN W3" charset="-128"/>
              </a:rPr>
              <a:t>決定</a:t>
            </a:r>
            <a:endParaRPr lang="en-US" altLang="ja-JP" sz="1400" dirty="0" smtClean="0">
              <a:cs typeface="Hiragino Mincho ProN W3" charset="-128"/>
            </a:endParaRPr>
          </a:p>
        </p:txBody>
      </p:sp>
      <p:sp>
        <p:nvSpPr>
          <p:cNvPr id="18" name="三角形 17"/>
          <p:cNvSpPr/>
          <p:nvPr/>
        </p:nvSpPr>
        <p:spPr>
          <a:xfrm rot="5400000">
            <a:off x="1785280" y="2416637"/>
            <a:ext cx="311360" cy="274752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66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タイトル名「</a:t>
            </a:r>
            <a:r>
              <a:rPr lang="en-US" altLang="ja-JP" dirty="0" smtClean="0"/>
              <a:t>Coffee Music</a:t>
            </a:r>
            <a:r>
              <a:rPr lang="ja-JP" altLang="en-US" dirty="0" smtClean="0"/>
              <a:t>（仮）</a:t>
            </a:r>
            <a:r>
              <a:rPr kumimoji="1" lang="ja-JP" altLang="en-US" dirty="0" smtClean="0"/>
              <a:t>」</a:t>
            </a:r>
            <a:r>
              <a:rPr lang="en-US" altLang="ja-JP" dirty="0" smtClean="0"/>
              <a:t>ver.0.1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「音楽に合わせて美味しいコーヒーを作ろう」</a:t>
            </a:r>
            <a:endParaRPr lang="en-US" altLang="ja-JP" dirty="0" smtClean="0"/>
          </a:p>
          <a:p>
            <a:pPr lvl="1"/>
            <a:r>
              <a:rPr lang="ja-JP" altLang="en-US" smtClean="0"/>
              <a:t>プレーヤーはバリスタとなり、美味しいコーヒーを作る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1574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楽曲選択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メニュー「楽曲」の中から一つ選ぶ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20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オプション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ja-JP" altLang="en-US" dirty="0" smtClean="0"/>
              <a:t>ハイスピード（</a:t>
            </a:r>
            <a:r>
              <a:rPr kumimoji="1" lang="en-US" altLang="ja-JP" dirty="0" smtClean="0"/>
              <a:t>BPM * Hi-SPEED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レーンカバー設定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ゲージ設定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45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楽曲選択</a:t>
            </a:r>
            <a:endParaRPr kumimoji="1" lang="ja-JP" altLang="en-US" dirty="0"/>
          </a:p>
        </p:txBody>
      </p:sp>
      <p:sp>
        <p:nvSpPr>
          <p:cNvPr id="4" name="正方形/長方形 3"/>
          <p:cNvSpPr>
            <a:spLocks noChangeAspect="1"/>
          </p:cNvSpPr>
          <p:nvPr/>
        </p:nvSpPr>
        <p:spPr>
          <a:xfrm>
            <a:off x="1123412" y="1155786"/>
            <a:ext cx="6897177" cy="43107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346751" y="1242214"/>
            <a:ext cx="2937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>
                <a:latin typeface="Edwardian Script ITC" charset="0"/>
                <a:ea typeface="Edwardian Script ITC" charset="0"/>
                <a:cs typeface="Edwardian Script ITC" charset="0"/>
              </a:rPr>
              <a:t>Select Menu</a:t>
            </a:r>
            <a:endParaRPr kumimoji="1" lang="ja-JP" altLang="en-US" sz="4000" dirty="0">
              <a:latin typeface="Edwardian Script ITC" charset="0"/>
              <a:ea typeface="Edwardian Script ITC" charset="0"/>
              <a:cs typeface="Edwardian Script ITC" charset="0"/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>
            <a:off x="1346751" y="1991887"/>
            <a:ext cx="63163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6189824" y="3803515"/>
            <a:ext cx="1473246" cy="144257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JACKET</a:t>
            </a:r>
          </a:p>
        </p:txBody>
      </p:sp>
    </p:spTree>
    <p:extLst>
      <p:ext uri="{BB962C8B-B14F-4D97-AF65-F5344CB8AC3E}">
        <p14:creationId xmlns:p14="http://schemas.microsoft.com/office/powerpoint/2010/main" val="51664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プレイ</a:t>
            </a:r>
            <a:endParaRPr kumimoji="1" lang="ja-JP" altLang="en-US" dirty="0"/>
          </a:p>
        </p:txBody>
      </p:sp>
      <p:sp>
        <p:nvSpPr>
          <p:cNvPr id="4" name="正方形/長方形 3"/>
          <p:cNvSpPr>
            <a:spLocks noChangeAspect="1"/>
          </p:cNvSpPr>
          <p:nvPr/>
        </p:nvSpPr>
        <p:spPr>
          <a:xfrm>
            <a:off x="1123412" y="1155786"/>
            <a:ext cx="6897177" cy="43107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grpSp>
        <p:nvGrpSpPr>
          <p:cNvPr id="5" name="図形グループ 4"/>
          <p:cNvGrpSpPr/>
          <p:nvPr/>
        </p:nvGrpSpPr>
        <p:grpSpPr>
          <a:xfrm>
            <a:off x="3306463" y="1696724"/>
            <a:ext cx="2531075" cy="3630973"/>
            <a:chOff x="3200400" y="1577788"/>
            <a:chExt cx="2206951" cy="2850777"/>
          </a:xfrm>
        </p:grpSpPr>
        <p:sp>
          <p:nvSpPr>
            <p:cNvPr id="3" name="正方形/長方形 2"/>
            <p:cNvSpPr/>
            <p:nvPr/>
          </p:nvSpPr>
          <p:spPr>
            <a:xfrm>
              <a:off x="3200400" y="1577788"/>
              <a:ext cx="367553" cy="285077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67953" y="1577788"/>
              <a:ext cx="367553" cy="2850777"/>
            </a:xfrm>
            <a:prstGeom prst="rect">
              <a:avLst/>
            </a:prstGeom>
            <a:solidFill>
              <a:srgbClr val="A7AC9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3935506" y="1577788"/>
              <a:ext cx="367553" cy="285077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4303059" y="1577788"/>
              <a:ext cx="367553" cy="2850777"/>
            </a:xfrm>
            <a:prstGeom prst="rect">
              <a:avLst/>
            </a:prstGeom>
            <a:solidFill>
              <a:srgbClr val="A7AC9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4670612" y="1577788"/>
              <a:ext cx="367553" cy="285077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5039798" y="1577788"/>
              <a:ext cx="367553" cy="28507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9" name="正方形/長方形 88"/>
          <p:cNvSpPr/>
          <p:nvPr/>
        </p:nvSpPr>
        <p:spPr>
          <a:xfrm>
            <a:off x="3306463" y="4777303"/>
            <a:ext cx="2531075" cy="550394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>
            <a:off x="3306463" y="4777303"/>
            <a:ext cx="2531075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5450490" y="2681088"/>
            <a:ext cx="359966" cy="1186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00" dirty="0">
                <a:solidFill>
                  <a:schemeClr val="tx1"/>
                </a:solidFill>
              </a:rPr>
              <a:t>M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円/楕円 27"/>
          <p:cNvSpPr/>
          <p:nvPr/>
        </p:nvSpPr>
        <p:spPr>
          <a:xfrm>
            <a:off x="4177675" y="2072045"/>
            <a:ext cx="365242" cy="209227"/>
          </a:xfrm>
          <a:prstGeom prst="ellipse">
            <a:avLst/>
          </a:prstGeom>
          <a:solidFill>
            <a:srgbClr val="A879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3756141" y="3911374"/>
            <a:ext cx="365242" cy="209227"/>
          </a:xfrm>
          <a:prstGeom prst="ellipse">
            <a:avLst/>
          </a:prstGeom>
          <a:solidFill>
            <a:srgbClr val="70513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5023069" y="3072200"/>
            <a:ext cx="365242" cy="209227"/>
          </a:xfrm>
          <a:prstGeom prst="ellipse">
            <a:avLst/>
          </a:prstGeom>
          <a:solidFill>
            <a:srgbClr val="A8795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2456482" y="1279790"/>
            <a:ext cx="4231037" cy="29446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曲名</a:t>
            </a:r>
            <a:r>
              <a:rPr lang="en-US" altLang="ja-JP" dirty="0" smtClean="0">
                <a:solidFill>
                  <a:schemeClr val="tx1"/>
                </a:solidFill>
              </a:rPr>
              <a:t> / </a:t>
            </a:r>
            <a:r>
              <a:rPr lang="ja-JP" altLang="en-US" dirty="0" smtClean="0">
                <a:solidFill>
                  <a:schemeClr val="tx1"/>
                </a:solidFill>
              </a:rPr>
              <a:t>アーティスト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1473969" y="1694728"/>
            <a:ext cx="1506645" cy="37731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SCORE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1473970" y="2072045"/>
            <a:ext cx="989969" cy="20922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 smtClean="0">
                <a:solidFill>
                  <a:schemeClr val="tx1"/>
                </a:solidFill>
              </a:rPr>
              <a:t>MAX COMBO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1473970" y="2727618"/>
            <a:ext cx="1166382" cy="68035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 smtClean="0">
                <a:solidFill>
                  <a:schemeClr val="tx1"/>
                </a:solidFill>
              </a:rPr>
              <a:t>プレイヤー情報</a:t>
            </a:r>
            <a:endParaRPr lang="en-US" altLang="ja-JP" sz="1100" dirty="0" smtClean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1473970" y="4264136"/>
            <a:ext cx="1102176" cy="10792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</a:rPr>
              <a:t>JACKET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1473969" y="3516828"/>
            <a:ext cx="1181349" cy="62415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smtClean="0">
                <a:solidFill>
                  <a:schemeClr val="tx1"/>
                </a:solidFill>
              </a:rPr>
              <a:t>判定集計</a:t>
            </a:r>
            <a:endParaRPr lang="en-US" altLang="ja-JP" sz="1100" dirty="0" smtClean="0">
              <a:solidFill>
                <a:schemeClr val="tx1"/>
              </a:solidFill>
            </a:endParaRPr>
          </a:p>
        </p:txBody>
      </p:sp>
      <p:grpSp>
        <p:nvGrpSpPr>
          <p:cNvPr id="77" name="図形グループ 76"/>
          <p:cNvGrpSpPr/>
          <p:nvPr/>
        </p:nvGrpSpPr>
        <p:grpSpPr>
          <a:xfrm>
            <a:off x="6136860" y="1715018"/>
            <a:ext cx="1536661" cy="3492073"/>
            <a:chOff x="6106211" y="1754775"/>
            <a:chExt cx="1605436" cy="3492073"/>
          </a:xfrm>
        </p:grpSpPr>
        <p:sp>
          <p:nvSpPr>
            <p:cNvPr id="54" name="正方形/長方形 53"/>
            <p:cNvSpPr/>
            <p:nvPr/>
          </p:nvSpPr>
          <p:spPr>
            <a:xfrm>
              <a:off x="6218094" y="3469752"/>
              <a:ext cx="1376816" cy="15964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6113707" y="2384892"/>
              <a:ext cx="1569958" cy="21601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弦 51"/>
            <p:cNvSpPr/>
            <p:nvPr/>
          </p:nvSpPr>
          <p:spPr>
            <a:xfrm rot="5400000" flipH="1">
              <a:off x="6189287" y="1894035"/>
              <a:ext cx="1434426" cy="1419872"/>
            </a:xfrm>
            <a:prstGeom prst="chord">
              <a:avLst>
                <a:gd name="adj1" fmla="val 5405186"/>
                <a:gd name="adj2" fmla="val 16197753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/>
          </p:nvSpPr>
          <p:spPr>
            <a:xfrm rot="19800000">
              <a:off x="6579412" y="2687595"/>
              <a:ext cx="365242" cy="209228"/>
            </a:xfrm>
            <a:prstGeom prst="ellipse">
              <a:avLst/>
            </a:prstGeom>
            <a:solidFill>
              <a:srgbClr val="A8795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/楕円 32"/>
            <p:cNvSpPr/>
            <p:nvPr/>
          </p:nvSpPr>
          <p:spPr>
            <a:xfrm rot="528762">
              <a:off x="6326381" y="2889015"/>
              <a:ext cx="365242" cy="209228"/>
            </a:xfrm>
            <a:prstGeom prst="ellipse">
              <a:avLst/>
            </a:prstGeom>
            <a:solidFill>
              <a:srgbClr val="A8795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/楕円 33"/>
            <p:cNvSpPr/>
            <p:nvPr/>
          </p:nvSpPr>
          <p:spPr>
            <a:xfrm>
              <a:off x="6624235" y="3083186"/>
              <a:ext cx="365242" cy="209228"/>
            </a:xfrm>
            <a:prstGeom prst="ellipse">
              <a:avLst/>
            </a:prstGeom>
            <a:solidFill>
              <a:srgbClr val="A8795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/>
            <p:cNvSpPr/>
            <p:nvPr/>
          </p:nvSpPr>
          <p:spPr>
            <a:xfrm rot="20965822">
              <a:off x="6758754" y="2868034"/>
              <a:ext cx="365242" cy="209228"/>
            </a:xfrm>
            <a:prstGeom prst="ellipse">
              <a:avLst/>
            </a:prstGeom>
            <a:solidFill>
              <a:srgbClr val="A8795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/>
            <p:cNvSpPr/>
            <p:nvPr/>
          </p:nvSpPr>
          <p:spPr>
            <a:xfrm rot="4684947">
              <a:off x="7077559" y="2868035"/>
              <a:ext cx="365242" cy="209228"/>
            </a:xfrm>
            <a:prstGeom prst="ellipse">
              <a:avLst/>
            </a:prstGeom>
            <a:solidFill>
              <a:srgbClr val="A8795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6106211" y="5066212"/>
              <a:ext cx="1600578" cy="1806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6111069" y="3290148"/>
              <a:ext cx="1600578" cy="1806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11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9" name="カギ線コネクタ 58"/>
            <p:cNvCxnSpPr/>
            <p:nvPr/>
          </p:nvCxnSpPr>
          <p:spPr>
            <a:xfrm rot="5400000">
              <a:off x="6872781" y="2026071"/>
              <a:ext cx="361251" cy="341388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正方形/長方形 75"/>
            <p:cNvSpPr/>
            <p:nvPr/>
          </p:nvSpPr>
          <p:spPr>
            <a:xfrm>
              <a:off x="7155111" y="1754775"/>
              <a:ext cx="137979" cy="27328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sz="11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78" name="正方形/長方形 77"/>
          <p:cNvSpPr/>
          <p:nvPr/>
        </p:nvSpPr>
        <p:spPr>
          <a:xfrm>
            <a:off x="3391974" y="4888142"/>
            <a:ext cx="250512" cy="3866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3813506" y="4850357"/>
            <a:ext cx="250512" cy="38665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4235038" y="4888142"/>
            <a:ext cx="250512" cy="3866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4656570" y="4850357"/>
            <a:ext cx="250512" cy="38665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>
            <a:off x="5079461" y="4888142"/>
            <a:ext cx="250512" cy="3866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円/楕円 89"/>
          <p:cNvSpPr/>
          <p:nvPr/>
        </p:nvSpPr>
        <p:spPr>
          <a:xfrm>
            <a:off x="5450490" y="4888142"/>
            <a:ext cx="359966" cy="359966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1473970" y="2387256"/>
            <a:ext cx="1415145" cy="21059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 smtClean="0">
                <a:solidFill>
                  <a:schemeClr val="tx1"/>
                </a:solidFill>
              </a:rPr>
              <a:t>High Speed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05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リザルト画面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判定結果とスコア、評価を表示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102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プレイ内容</a:t>
            </a:r>
            <a:r>
              <a:rPr kumimoji="1" lang="en-US" altLang="ja-JP" dirty="0" smtClean="0"/>
              <a:t>ver.1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ja-JP" altLang="en-US" dirty="0"/>
              <a:t>ビーンノーツ（コーヒー豆）をタイミングよく押すと「焙煎豆」となり、「ミル」に溜まっていく（ミルゲージが増える）</a:t>
            </a:r>
            <a:endParaRPr lang="en-US" altLang="ja-JP" dirty="0"/>
          </a:p>
          <a:p>
            <a:pPr lvl="2"/>
            <a:r>
              <a:rPr lang="ja-JP" altLang="en-US" dirty="0"/>
              <a:t>ゲージが満タンでも数値上は増え続ける仕様の予定</a:t>
            </a:r>
            <a:endParaRPr lang="en-US" altLang="ja-JP" dirty="0"/>
          </a:p>
          <a:p>
            <a:pPr lvl="1"/>
            <a:r>
              <a:rPr lang="ja-JP" altLang="en-US" dirty="0"/>
              <a:t>ミルノーツをタイミングよく押すと「焙煎豆」が挽かれ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「コーヒーパウダー」に溜まっていく（パウダーゲージが増える）</a:t>
            </a:r>
            <a:endParaRPr lang="en-US" altLang="ja-JP" dirty="0"/>
          </a:p>
          <a:p>
            <a:pPr lvl="2"/>
            <a:r>
              <a:rPr lang="ja-JP" altLang="en-US" dirty="0"/>
              <a:t>全てのノーツをパーフェクトに捌くとパウダーゲージが</a:t>
            </a:r>
            <a:r>
              <a:rPr lang="en-US" altLang="ja-JP" dirty="0"/>
              <a:t>MAX</a:t>
            </a:r>
            <a:r>
              <a:rPr lang="ja-JP" altLang="en-US" dirty="0"/>
              <a:t>になる</a:t>
            </a:r>
            <a:endParaRPr lang="en-US" altLang="ja-JP" dirty="0"/>
          </a:p>
          <a:p>
            <a:pPr lvl="1"/>
            <a:r>
              <a:rPr lang="ja-JP" altLang="en-US" dirty="0"/>
              <a:t>曲終了時に溜まった「パウダーゲージ」の量で評価がされる</a:t>
            </a:r>
            <a:endParaRPr lang="en-US" altLang="ja-JP" dirty="0"/>
          </a:p>
          <a:p>
            <a:pPr lvl="1"/>
            <a:r>
              <a:rPr lang="ja-JP" altLang="en-US" dirty="0"/>
              <a:t>ノーツをミスしたり見逃してしまってもミルゲージやパウダーゲージの量は減らない、クリア判定はハウダーの量（リフレクのゲージと同じ）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4950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プレイ内容</a:t>
            </a:r>
            <a:r>
              <a:rPr lang="en-US" altLang="ja-JP" smtClean="0"/>
              <a:t>ver.2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ja-JP" altLang="en-US" dirty="0" smtClean="0"/>
              <a:t>ビーンノーツ</a:t>
            </a:r>
            <a:r>
              <a:rPr lang="ja-JP" altLang="en-US" dirty="0" smtClean="0"/>
              <a:t>（</a:t>
            </a:r>
            <a:r>
              <a:rPr lang="ja-JP" altLang="en-US" dirty="0" smtClean="0">
                <a:solidFill>
                  <a:srgbClr val="FF0000"/>
                </a:solidFill>
              </a:rPr>
              <a:t>焙煎豆</a:t>
            </a:r>
            <a:r>
              <a:rPr lang="ja-JP" altLang="en-US" dirty="0" smtClean="0"/>
              <a:t>）をタイミングよく押すと、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「ミル」に溜まっていく（ミルゲージが増える）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ゲージが満タンでも数値上は増え続ける仕様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ミルノーツをタイミングよく押すと「焙煎豆」が挽かれ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「コーヒーパウダー」に変化する（パウダーゲージが増える）</a:t>
            </a:r>
            <a:endParaRPr lang="en-US" altLang="ja-JP" dirty="0"/>
          </a:p>
          <a:p>
            <a:pPr lvl="2"/>
            <a:r>
              <a:rPr lang="ja-JP" altLang="en-US" dirty="0" smtClean="0">
                <a:solidFill>
                  <a:srgbClr val="FF0000"/>
                </a:solidFill>
              </a:rPr>
              <a:t>パウダーゲージは途中で</a:t>
            </a:r>
            <a:r>
              <a:rPr lang="en-US" altLang="ja-JP" dirty="0" smtClean="0">
                <a:solidFill>
                  <a:srgbClr val="FF0000"/>
                </a:solidFill>
              </a:rPr>
              <a:t>MAX</a:t>
            </a:r>
            <a:r>
              <a:rPr lang="ja-JP" altLang="en-US" dirty="0" smtClean="0">
                <a:solidFill>
                  <a:srgbClr val="FF0000"/>
                </a:solidFill>
              </a:rPr>
              <a:t>になり、それ以上たまらない仕様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2"/>
            <a:r>
              <a:rPr lang="ja-JP" altLang="en-US" dirty="0" smtClean="0">
                <a:solidFill>
                  <a:srgbClr val="FF0000"/>
                </a:solidFill>
              </a:rPr>
              <a:t>ミルゲージが</a:t>
            </a:r>
            <a:r>
              <a:rPr lang="en-US" altLang="ja-JP" dirty="0" smtClean="0">
                <a:solidFill>
                  <a:srgbClr val="FF0000"/>
                </a:solidFill>
              </a:rPr>
              <a:t>0</a:t>
            </a:r>
            <a:r>
              <a:rPr lang="ja-JP" altLang="en-US" dirty="0" smtClean="0">
                <a:solidFill>
                  <a:srgbClr val="FF0000"/>
                </a:solidFill>
              </a:rPr>
              <a:t>の時にミルノーツを捌くと「ミルボーナス」が発動する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曲終了時のパウダーゲージと各ノーツの判定率で評価が決まる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kumimoji="1" lang="ja-JP" altLang="en-US" dirty="0" smtClean="0">
                <a:solidFill>
                  <a:srgbClr val="FF0000"/>
                </a:solidFill>
              </a:rPr>
              <a:t>ノーツをミスするとパウダーゲージが減る</a:t>
            </a:r>
            <a:r>
              <a:rPr kumimoji="1" lang="ja-JP" altLang="en-US" dirty="0" smtClean="0"/>
              <a:t>、クリア判定はハウダーの量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0191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プレイ内容</a:t>
            </a:r>
            <a:r>
              <a:rPr lang="en-US" altLang="ja-JP" smtClean="0"/>
              <a:t>ver.2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ミルボーナス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2"/>
            <a:r>
              <a:rPr kumimoji="1" lang="ja-JP" altLang="en-US" dirty="0" smtClean="0">
                <a:solidFill>
                  <a:srgbClr val="FF0000"/>
                </a:solidFill>
              </a:rPr>
              <a:t>ミルゲージが</a:t>
            </a:r>
            <a:r>
              <a:rPr kumimoji="1" lang="en-US" altLang="ja-JP" dirty="0" smtClean="0">
                <a:solidFill>
                  <a:srgbClr val="FF0000"/>
                </a:solidFill>
              </a:rPr>
              <a:t>0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の時にミルノーツを捌くと次に</a:t>
            </a:r>
            <a:r>
              <a:rPr lang="ja-JP" altLang="en-US" dirty="0" smtClean="0">
                <a:solidFill>
                  <a:srgbClr val="FF0000"/>
                </a:solidFill>
              </a:rPr>
              <a:t>ビーンノーツを捌いた際に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通常の</a:t>
            </a:r>
            <a:r>
              <a:rPr lang="en-US" altLang="ja-JP" dirty="0" smtClean="0">
                <a:solidFill>
                  <a:srgbClr val="FF0000"/>
                </a:solidFill>
              </a:rPr>
              <a:t>2</a:t>
            </a:r>
            <a:r>
              <a:rPr lang="ja-JP" altLang="en-US" dirty="0" smtClean="0">
                <a:solidFill>
                  <a:srgbClr val="FF0000"/>
                </a:solidFill>
              </a:rPr>
              <a:t>倍のミルゲージが溜まるボーナスが発生する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3"/>
            <a:r>
              <a:rPr lang="ja-JP" altLang="en-US" dirty="0" smtClean="0">
                <a:solidFill>
                  <a:srgbClr val="FF0000"/>
                </a:solidFill>
              </a:rPr>
              <a:t>重ねがけはない、また</a:t>
            </a:r>
            <a:r>
              <a:rPr lang="en-US" altLang="ja-JP" dirty="0" smtClean="0">
                <a:solidFill>
                  <a:srgbClr val="FF0000"/>
                </a:solidFill>
              </a:rPr>
              <a:t>1</a:t>
            </a:r>
            <a:r>
              <a:rPr lang="ja-JP" altLang="en-US" dirty="0" smtClean="0">
                <a:solidFill>
                  <a:srgbClr val="FF0000"/>
                </a:solidFill>
              </a:rPr>
              <a:t>つでもビーンノーツを捌くとボーナスは切れる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一般的な音ゲーとの違い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ja-JP" altLang="en-US" dirty="0" smtClean="0"/>
              <a:t>ゲームの性質上ミルノーツ（スクラッチ）の数を低難易度でもある程度増やさなければならない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ビーンノーツとミルノーツどちらかに偏った譜面が作りにくい仕様となっている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コンセプト上ビーンノーツはショートノーツ、ミルノーツはロングノーツとするのが好ましい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この場合</a:t>
            </a:r>
            <a:r>
              <a:rPr kumimoji="1" lang="ja-JP" altLang="en-US" smtClean="0"/>
              <a:t>ロングノーツは</a:t>
            </a:r>
            <a:r>
              <a:rPr lang="ja-JP" altLang="en-US" smtClean="0"/>
              <a:t>一定間隔で判定</a:t>
            </a:r>
            <a:r>
              <a:rPr lang="ja-JP" altLang="en-US" dirty="0" smtClean="0"/>
              <a:t>が</a:t>
            </a:r>
            <a:r>
              <a:rPr lang="ja-JP" altLang="en-US" smtClean="0"/>
              <a:t>出るタイプが好ましい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042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技術面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画面は</a:t>
            </a:r>
            <a:r>
              <a:rPr lang="ja-JP" altLang="en-US" dirty="0" smtClean="0"/>
              <a:t>比率</a:t>
            </a:r>
            <a:r>
              <a:rPr lang="en-US" altLang="ja-JP" dirty="0" smtClean="0"/>
              <a:t>16:10</a:t>
            </a:r>
            <a:r>
              <a:rPr lang="ja-JP" altLang="en-US" dirty="0" smtClean="0"/>
              <a:t>、解像度</a:t>
            </a:r>
            <a:r>
              <a:rPr lang="en-US" altLang="ja-JP" dirty="0" smtClean="0"/>
              <a:t>1280x800</a:t>
            </a:r>
          </a:p>
          <a:p>
            <a:pPr lvl="1"/>
            <a:r>
              <a:rPr kumimoji="1" lang="en-US" altLang="ja-JP" dirty="0" smtClean="0"/>
              <a:t>Processing</a:t>
            </a:r>
            <a:r>
              <a:rPr lang="ja-JP" altLang="en-US" dirty="0" smtClean="0"/>
              <a:t>で</a:t>
            </a:r>
            <a:r>
              <a:rPr kumimoji="1" lang="ja-JP" altLang="en-US" dirty="0" smtClean="0"/>
              <a:t>フルスクリーンにする際解像度が設定できないため</a:t>
            </a:r>
            <a:endParaRPr kumimoji="1" lang="en-US" altLang="ja-JP" dirty="0" smtClean="0"/>
          </a:p>
          <a:p>
            <a:r>
              <a:rPr lang="ja-JP" altLang="en-US" dirty="0" smtClean="0"/>
              <a:t>コントローラーは</a:t>
            </a:r>
            <a:r>
              <a:rPr lang="en-US" altLang="ja-JP" dirty="0" smtClean="0"/>
              <a:t>5</a:t>
            </a:r>
            <a:r>
              <a:rPr lang="ja-JP" altLang="en-US" dirty="0" smtClean="0"/>
              <a:t>鍵</a:t>
            </a:r>
            <a:r>
              <a:rPr lang="en-US" altLang="ja-JP" dirty="0"/>
              <a:t>b</a:t>
            </a:r>
            <a:r>
              <a:rPr lang="en-US" altLang="ja-JP" dirty="0" smtClean="0"/>
              <a:t>eatmania</a:t>
            </a:r>
            <a:r>
              <a:rPr lang="ja-JP" altLang="en-US" dirty="0" smtClean="0"/>
              <a:t>コントローラ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将来的には専用コントローラーを自作するかも？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600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デザイン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カフェをコンセプトにしたデザイン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書体は筆記体風を中心とする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背景はカフェやバリスタ風の写真素材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将来的には自作の</a:t>
            </a:r>
            <a:r>
              <a:rPr lang="en-US" altLang="ja-JP" dirty="0" smtClean="0"/>
              <a:t>2D</a:t>
            </a:r>
            <a:r>
              <a:rPr lang="ja-JP" altLang="en-US" dirty="0" smtClean="0"/>
              <a:t>背景に変更するかも？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選曲画面はカフェのメニュー（パンフ風</a:t>
            </a:r>
            <a:r>
              <a:rPr lang="en-US" altLang="ja-JP" dirty="0" smtClean="0"/>
              <a:t> or </a:t>
            </a:r>
            <a:r>
              <a:rPr lang="ja-JP" altLang="en-US" dirty="0" smtClean="0"/>
              <a:t>黒板風）</a:t>
            </a:r>
            <a:endParaRPr lang="en-US" altLang="ja-JP" dirty="0"/>
          </a:p>
          <a:p>
            <a:pPr lvl="1"/>
            <a:r>
              <a:rPr lang="ja-JP" altLang="en-US" dirty="0" smtClean="0"/>
              <a:t>リザルトはミルとコーヒーを使う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7028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プレイヤー情報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1965" y="1188239"/>
            <a:ext cx="4736688" cy="4258403"/>
          </a:xfrm>
        </p:spPr>
        <p:txBody>
          <a:bodyPr/>
          <a:lstStyle/>
          <a:p>
            <a:r>
              <a:rPr kumimoji="1" lang="ja-JP" altLang="en-US" dirty="0" smtClean="0"/>
              <a:t>テーブル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プレイヤー</a:t>
            </a:r>
            <a:r>
              <a:rPr lang="en-US" altLang="ja-JP" dirty="0" smtClean="0"/>
              <a:t>ID</a:t>
            </a:r>
          </a:p>
          <a:p>
            <a:pPr lvl="1"/>
            <a:r>
              <a:rPr kumimoji="1" lang="ja-JP" altLang="en-US" dirty="0" smtClean="0"/>
              <a:t>プレイヤー名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ランク、ポイント情報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オプション情報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各曲のスコア情報</a:t>
            </a:r>
            <a:endParaRPr lang="en-US" altLang="ja-JP" dirty="0" smtClean="0"/>
          </a:p>
          <a:p>
            <a:r>
              <a:rPr lang="ja-JP" altLang="en-US" dirty="0" smtClean="0"/>
              <a:t>保管、管理方法</a:t>
            </a:r>
            <a:r>
              <a:rPr kumimoji="1" lang="ja-JP" altLang="en-US" dirty="0" smtClean="0"/>
              <a:t>は要検討</a:t>
            </a:r>
            <a:endParaRPr kumimoji="1" lang="ja-JP" altLang="en-US" dirty="0"/>
          </a:p>
        </p:txBody>
      </p:sp>
      <p:sp>
        <p:nvSpPr>
          <p:cNvPr id="4" name="正方形/長方形 3"/>
          <p:cNvSpPr>
            <a:spLocks noChangeAspect="1"/>
          </p:cNvSpPr>
          <p:nvPr/>
        </p:nvSpPr>
        <p:spPr>
          <a:xfrm>
            <a:off x="5909961" y="1908312"/>
            <a:ext cx="1690561" cy="194807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dirty="0" err="1" smtClean="0"/>
              <a:t>player_id</a:t>
            </a:r>
            <a:r>
              <a:rPr lang="en-US" altLang="ja-JP" dirty="0" smtClean="0"/>
              <a:t> : 001</a:t>
            </a:r>
          </a:p>
          <a:p>
            <a:r>
              <a:rPr lang="en-US" altLang="ja-JP" dirty="0" err="1" smtClean="0"/>
              <a:t>player_name</a:t>
            </a:r>
            <a:r>
              <a:rPr lang="en-US" altLang="ja-JP" dirty="0" smtClean="0"/>
              <a:t> : J558</a:t>
            </a:r>
          </a:p>
          <a:p>
            <a:r>
              <a:rPr lang="en-US" altLang="ja-JP" dirty="0" err="1" smtClean="0"/>
              <a:t>play_point</a:t>
            </a:r>
            <a:r>
              <a:rPr lang="en-US" altLang="ja-JP" dirty="0" smtClean="0"/>
              <a:t> : 68</a:t>
            </a:r>
          </a:p>
          <a:p>
            <a:r>
              <a:rPr lang="en-US" altLang="ja-JP" dirty="0" err="1" smtClean="0"/>
              <a:t>highspeed</a:t>
            </a:r>
            <a:r>
              <a:rPr lang="en-US" altLang="ja-JP" dirty="0" smtClean="0"/>
              <a:t> : 1.2</a:t>
            </a:r>
          </a:p>
          <a:p>
            <a:pPr algn="ctr"/>
            <a:r>
              <a:rPr lang="en-US" altLang="ja-JP" dirty="0" smtClean="0"/>
              <a:t>.</a:t>
            </a:r>
          </a:p>
          <a:p>
            <a:pPr algn="ctr"/>
            <a:r>
              <a:rPr lang="en-US" altLang="ja-JP" dirty="0" smtClean="0"/>
              <a:t>.</a:t>
            </a:r>
          </a:p>
          <a:p>
            <a:pPr algn="ctr"/>
            <a:r>
              <a:rPr lang="en-US" altLang="ja-JP" dirty="0" smtClean="0"/>
              <a:t>.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0487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パーセル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2343</TotalTime>
  <Words>633</Words>
  <Application>Microsoft Macintosh PowerPoint</Application>
  <PresentationFormat>画面に合わせる (16:10)</PresentationFormat>
  <Paragraphs>174</Paragraphs>
  <Slides>24</Slides>
  <Notes>0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3" baseType="lpstr">
      <vt:lpstr>Apple Chancery</vt:lpstr>
      <vt:lpstr>Edwardian Script ITC</vt:lpstr>
      <vt:lpstr>Gill Sans MT</vt:lpstr>
      <vt:lpstr>HGｺﾞｼｯｸE</vt:lpstr>
      <vt:lpstr>Hiragino Mincho ProN W3</vt:lpstr>
      <vt:lpstr>Wingdings</vt:lpstr>
      <vt:lpstr>Yu Gothic</vt:lpstr>
      <vt:lpstr>Arial</vt:lpstr>
      <vt:lpstr>パーセル</vt:lpstr>
      <vt:lpstr>Project Cacaomas Cafe</vt:lpstr>
      <vt:lpstr>タイトル名「Coffee Music（仮）」ver.0.1</vt:lpstr>
      <vt:lpstr>プレイ内容ver.1</vt:lpstr>
      <vt:lpstr>プレイ内容ver.2</vt:lpstr>
      <vt:lpstr>プレイ内容ver.2</vt:lpstr>
      <vt:lpstr>一般的な音ゲーとの違い</vt:lpstr>
      <vt:lpstr>技術面</vt:lpstr>
      <vt:lpstr>デザイン</vt:lpstr>
      <vt:lpstr>プレイヤー情報</vt:lpstr>
      <vt:lpstr>画面遷移ver.1</vt:lpstr>
      <vt:lpstr>画面遷移ver.2</vt:lpstr>
      <vt:lpstr>タイトル</vt:lpstr>
      <vt:lpstr>タイトル</vt:lpstr>
      <vt:lpstr>プレイヤー選択</vt:lpstr>
      <vt:lpstr>プレーヤー選択</vt:lpstr>
      <vt:lpstr>プレーヤー選択</vt:lpstr>
      <vt:lpstr>プレーヤー選択</vt:lpstr>
      <vt:lpstr>モード選択</vt:lpstr>
      <vt:lpstr>モード選択</vt:lpstr>
      <vt:lpstr>楽曲選択</vt:lpstr>
      <vt:lpstr>オプション</vt:lpstr>
      <vt:lpstr>楽曲選択</vt:lpstr>
      <vt:lpstr>プレイ</vt:lpstr>
      <vt:lpstr>リザルト画面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Cacaomas_Cafe</dc:title>
  <dc:creator>g1572035</dc:creator>
  <cp:lastModifiedBy>g1572035</cp:lastModifiedBy>
  <cp:revision>164</cp:revision>
  <dcterms:created xsi:type="dcterms:W3CDTF">2017-08-26T15:38:24Z</dcterms:created>
  <dcterms:modified xsi:type="dcterms:W3CDTF">2017-09-07T11:17:03Z</dcterms:modified>
</cp:coreProperties>
</file>