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07" r:id="rId3"/>
  </p:sldMasterIdLst>
  <p:sldIdLst>
    <p:sldId id="256" r:id="rId4"/>
    <p:sldId id="259" r:id="rId5"/>
    <p:sldId id="261" r:id="rId6"/>
    <p:sldId id="262" r:id="rId7"/>
    <p:sldId id="264" r:id="rId8"/>
    <p:sldId id="263" r:id="rId9"/>
    <p:sldId id="265" r:id="rId10"/>
    <p:sldId id="277" r:id="rId11"/>
    <p:sldId id="267" r:id="rId12"/>
    <p:sldId id="278" r:id="rId13"/>
    <p:sldId id="268" r:id="rId14"/>
    <p:sldId id="274" r:id="rId15"/>
    <p:sldId id="287" r:id="rId16"/>
    <p:sldId id="288" r:id="rId17"/>
    <p:sldId id="289" r:id="rId18"/>
    <p:sldId id="291" r:id="rId19"/>
    <p:sldId id="290" r:id="rId20"/>
    <p:sldId id="292" r:id="rId21"/>
    <p:sldId id="293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3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9129C65-14E6-47EF-A02E-0CAE7B5A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745F044-CA5D-4560-8C70-2E4109EE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46CC3E7-6E6F-4B47-8F6B-47E632A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9B486-08FA-4241-84A8-34FED69A9E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386F824-C2D9-43BA-8639-BE6E69BE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C90F57A-30D9-4B67-B45D-95132270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4422658-97B1-4BF9-A89B-08E6FECF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7A83A-2C6A-46ED-A186-0DA1CB463D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F01C935-D264-4EF3-ADFF-B6ADD966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0D932D2-9428-479B-A388-EEE4CBCD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8FAA62A-C58E-4732-92C1-D8793C7A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3EA6-30AF-4EC6-8E39-25275012CF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1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1D95A80-8BEE-4A15-90E6-589D14E5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DF4F4C1-BD51-48A5-8512-15314353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468097E-AFCC-4DFB-9D4C-7FC47457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51DFD-92A5-446F-97A1-E0E3F77BE7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63C634C-6414-4B28-8AA5-33859D22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1F4FF83-ACAE-495E-B7D5-C54C20F5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C88DD17-EEF5-4761-B13C-D1AFAC57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1DD27-A279-46F5-9A82-94E520A1B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B7DA28A-27E7-4996-9AB7-18CEF705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891E1E6-0408-4941-A93D-CECCCD8A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1D54A78-B5C2-48E3-866E-6C8D86EA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850CB-3A86-4BD2-8418-214F18E484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1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59B67EA-0619-49C5-857D-1ED92120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244F1D8-6CEE-45A3-89A9-3EF7D53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72B3A0B-8764-41F8-8B34-CAB7ACD0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691B1-E453-40AA-A4BB-89A694CDAF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0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A7C4E44E-809D-458B-BB4B-73DC506E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FEE103D4-659F-48F1-B50E-03A5ADAA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0CCB1EBB-E068-431D-998E-E5D5D932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2B1FB-1EE5-43F2-9DD4-F85DC10F34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0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227CF830-641E-42AD-81A4-30F2866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ADE5A644-9D6F-4958-90EA-D923BFB2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CA138416-2BFE-4E7A-9C66-950AF57E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E1E74-2151-4F62-A53B-B35BC9292B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A06216A7-C798-44DC-AFA5-387CF71C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ED1FE255-FC2D-4FED-8F75-81018EBC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A9E9007C-B76A-42B5-8C53-3E71EF0E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A9DA0-4C28-4290-9331-86764432C3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82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FF9DCF63-792E-463C-B9AC-43805A1C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E6E1DB5-284F-4D7D-8A8E-7D111154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C1487C9-F5C6-4EBF-AC05-36A9E53C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6CB98-A0C5-44DD-AC43-2F351CD3CC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5C6E3A3-658B-45AF-88BB-75CD15C3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0317130-FDB8-4E61-9C06-B52D0B44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A003EA1-7FED-4EEE-9462-4608F140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DE5E9-7D87-4BF4-B77B-E3F9B867B3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4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9C3B35E-52D8-44DA-BF03-5BCBF177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C3A0D77-1220-470E-8DFC-69ECF5E0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69592EF-365B-4EE9-A0D0-5740945D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6069E-3EC7-4A23-9D9F-8EC2FA39FE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66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17517ED-FD84-4EE8-9333-2C477111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E221373-88EB-40FF-80C7-E0705DB3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B14E74E4-CC53-407F-A5D0-72BEB8CE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27572-2A37-41E5-80EB-799023E719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9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8394868-00D4-4DDD-80EF-8277D3CF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C1A6F88-9D8F-42EB-870A-2A1CAF78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7F27CBF-9A2D-454F-B876-B7D0FB87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9214B-E74E-4FAD-BF99-5B77A33FDA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95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BB5F6F2-66CC-4E72-818F-F66D431B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4915AFF-3A67-47E2-AAE9-632130FE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76749AC-559D-4E56-9AB9-78CAF2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94D31-326F-43D2-AF57-3780F5B0B8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23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C7D6B45-A44F-4871-9BCB-E29DE3D0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AD66882-0CF7-48D3-809A-CE06BF23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2ECD4BC-86BC-46D5-9DB7-1D1302A5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E0EE4-0868-442A-86B4-74E90E7D9F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17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42D5939-3A58-4FBC-9A9A-6FDCC78F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48B78D8-B6A3-48F2-A858-B5EE8159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784B54D-45D8-47A7-9555-49FB359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3B371-E597-403B-ADA6-BB7CBFF456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07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6DE80802-A940-4F66-8893-E805C318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F501D7B-8F64-44D9-A365-65256991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B9E32AF-4656-4760-B70C-5AC6CB6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C955-77C0-4299-91D2-BCB3C468D0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79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847B09E7-C41C-456F-A865-B0A25612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2835AF53-ED81-42B3-9BEF-7780718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4CF48154-B505-477A-A737-8A3C8F59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34E82-B75E-416A-8A8B-BFBB0128D4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31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E9B10C12-D2D3-4CB1-9BCA-B04392A6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AE6C740-CA55-4DEF-8A29-02BBCC6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0FDDFFE3-FB26-4D3D-AB46-E8C41364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00F38-6A14-466E-8332-5868E61F66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0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DEECE16B-276D-4D9E-9721-75206D46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089D52DC-3034-4A19-89F8-A00C77F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5A063753-2089-4495-B98E-2DF824A1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A479B-DEF3-4872-8333-503030E3BC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D9A8B22-5C69-4D96-92F1-9A41B700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50B0380-AA46-4A49-A896-970E52D2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48A254E-2FB5-47D4-A8EF-82C50D66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2466E-F8DC-4662-9259-50318C32A0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34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93AE879A-3E3C-4F54-974E-A72E808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95E87BB-7FCC-4148-BCBB-1DACA83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1516CC69-6696-4D8D-BF95-C47729CD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B6ABD-49D8-4EF6-A43A-0FC1D16ABD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62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CE0591B-9FEC-43F3-BBEA-8ED6FCF4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6B056D23-BFE9-4C46-BC95-19BF55DD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C3254A45-184E-419C-B83C-2792BD7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3EFEC-7237-43E4-9FCE-7405B64899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33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695187E-D05B-4B94-8EAD-6E5CEE8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68464D0-2E78-491C-A811-DF631C09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AAADF50-D49B-4559-8874-36E39767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D4F87-BF44-4CC8-B2E5-1A6414B647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78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FFD45A69-18F8-4957-8390-5BCD6D27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DD92AB3-9662-443C-BD88-12D23A35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3484716-C071-4715-A248-E298D589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21CFB-B81F-42F3-9E94-110AAC76F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958E57B-D6DB-4021-8529-C39686B5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1831FD9C-3319-419C-9DF5-EEB50658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A87DBCC-63A1-4050-AD34-3CAAE989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DC47E-1E3D-41B4-98B9-41222E9012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CECC9E74-A07D-4250-B8B6-0F57BC42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AA55BD7-2826-42B8-8788-22B5D948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82DC6C86-321D-404B-BEC6-E3A10A4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9A872-2E8F-4015-B7D4-EBCC7A9100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6B41C9ED-F814-40A1-BB58-A13A2EB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E9882267-0897-441F-85C0-2FA4EC55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F1410785-43C0-4212-BE27-97A1D10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0A15A-305A-4BFF-8F18-1169D0168E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7FE7E4CD-3E20-4802-AC83-A7D99BD5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14CFBFBD-16F5-444F-BA9D-1EFD6DF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C421F335-0A96-46C3-BE3D-05ED9126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CFF1D-0FCC-4825-8129-89A8E2FAD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9C0A286B-D998-4F5C-8C77-9E23A1AF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CB94E7A-3D6B-4280-BE1E-40A91B11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A2C40AFB-FD76-4BD3-A79D-86AD02D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C6CC4-E381-496C-AFC7-B02373121E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A930AEFC-20EB-4CEF-BCC9-17A62BB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D9615FB5-D73E-49FA-8C58-16B8BCF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613398F7-8EAF-4F7A-BB45-AA8E112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93D0C-EE06-49FB-96D2-C46F517156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F3851ACB-C609-4BB2-AB40-3961D988E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65518EFF-95EE-4919-9310-4D7CDFE327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3AD1DE3B-BD16-479B-AEB3-0C38D8893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E605E79D-42BC-4800-A27D-947263096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95E19B35-6181-4597-B492-8368D0AAD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E2348586-C847-40DE-9AD9-524E619EADE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468FF5FA-4592-43ED-94A9-9DAE3CEA39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BB57172C-4CDD-402F-A7B3-844F8D3F2F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98B54718-EC03-4E89-A5BD-E2DBF264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DFF2F3C7-5F64-42D3-9CB5-BAE274DB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7CE77912-8555-4D3C-A178-22C4AE42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6741641C-3D54-45F6-831D-04E2C57A014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>
            <a:extLst>
              <a:ext uri="{FF2B5EF4-FFF2-40B4-BE49-F238E27FC236}">
                <a16:creationId xmlns:a16="http://schemas.microsoft.com/office/drawing/2014/main" id="{5B4BB4E0-3355-4F58-A439-E1617E0684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>
            <a:extLst>
              <a:ext uri="{FF2B5EF4-FFF2-40B4-BE49-F238E27FC236}">
                <a16:creationId xmlns:a16="http://schemas.microsoft.com/office/drawing/2014/main" id="{CD833D29-2ED5-4FCA-9B55-440533665D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31B97E7D-D00C-4148-967E-BA32FAA2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38B9FD7B-C372-443F-B033-B6A8D9F9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3A3B807A-33BC-4B4C-95E8-1A7539AB6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426EC4C7-12BE-477A-A244-E51AD6B04DF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37" r:id="rId4"/>
    <p:sldLayoutId id="2147483736" r:id="rId5"/>
    <p:sldLayoutId id="2147483735" r:id="rId6"/>
    <p:sldLayoutId id="2147483734" r:id="rId7"/>
    <p:sldLayoutId id="2147483733" r:id="rId8"/>
    <p:sldLayoutId id="2147483732" r:id="rId9"/>
    <p:sldLayoutId id="2147483731" r:id="rId10"/>
    <p:sldLayoutId id="214748373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" descr="270f38f7e5cdb7e8d83a993bdfbc3baf">
            <a:extLst>
              <a:ext uri="{FF2B5EF4-FFF2-40B4-BE49-F238E27FC236}">
                <a16:creationId xmlns:a16="http://schemas.microsoft.com/office/drawing/2014/main" id="{17258A6C-40CF-41EE-B5AD-2198479A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文本框 2">
            <a:extLst>
              <a:ext uri="{FF2B5EF4-FFF2-40B4-BE49-F238E27FC236}">
                <a16:creationId xmlns:a16="http://schemas.microsoft.com/office/drawing/2014/main" id="{587724DA-AD4C-4CA1-A8BD-29424923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1538288"/>
            <a:ext cx="46037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/>
              <a:t>项目开发流程</a:t>
            </a:r>
          </a:p>
          <a:p>
            <a:pPr algn="ctr"/>
            <a:r>
              <a:rPr lang="zh-CN" altLang="en-US" sz="5400"/>
              <a:t>之</a:t>
            </a:r>
          </a:p>
          <a:p>
            <a:pPr algn="ctr"/>
            <a:r>
              <a:rPr lang="zh-CN" altLang="en-US" sz="5400"/>
              <a:t>需求分析</a:t>
            </a:r>
          </a:p>
        </p:txBody>
      </p:sp>
      <p:sp>
        <p:nvSpPr>
          <p:cNvPr id="4099" name="文本框 3">
            <a:extLst>
              <a:ext uri="{FF2B5EF4-FFF2-40B4-BE49-F238E27FC236}">
                <a16:creationId xmlns:a16="http://schemas.microsoft.com/office/drawing/2014/main" id="{E6AF951B-86EB-4FFE-B10F-CAEA65AF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102225"/>
            <a:ext cx="2754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讲师：杨勇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 descr="270f38f7e5cdb7e8d83a993bdfbc3baf">
            <a:extLst>
              <a:ext uri="{FF2B5EF4-FFF2-40B4-BE49-F238E27FC236}">
                <a16:creationId xmlns:a16="http://schemas.microsoft.com/office/drawing/2014/main" id="{45B22CF6-85F9-4C90-A9D8-F458B7A6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对象 5">
            <a:extLst>
              <a:ext uri="{FF2B5EF4-FFF2-40B4-BE49-F238E27FC236}">
                <a16:creationId xmlns:a16="http://schemas.microsoft.com/office/drawing/2014/main" id="{BB485246-4A46-4412-ADC9-4619E2664079}"/>
              </a:ext>
            </a:extLst>
          </p:cNvPr>
          <p:cNvGraphicFramePr>
            <a:graphicFrameLocks/>
          </p:cNvGraphicFramePr>
          <p:nvPr/>
        </p:nvGraphicFramePr>
        <p:xfrm>
          <a:off x="1550988" y="1784350"/>
          <a:ext cx="1119505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7841160" imgH="2339280" progId="Word.Document.12">
                  <p:embed/>
                </p:oleObj>
              </mc:Choice>
              <mc:Fallback>
                <p:oleObj name="Document" r:id="rId4" imgW="7841160" imgH="2339280" progId="Word.Document.12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784350"/>
                        <a:ext cx="1119505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" descr="270f38f7e5cdb7e8d83a993bdfbc3baf">
            <a:extLst>
              <a:ext uri="{FF2B5EF4-FFF2-40B4-BE49-F238E27FC236}">
                <a16:creationId xmlns:a16="http://schemas.microsoft.com/office/drawing/2014/main" id="{B883730C-A8B7-4183-8138-953EC649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文本框 2">
            <a:extLst>
              <a:ext uri="{FF2B5EF4-FFF2-40B4-BE49-F238E27FC236}">
                <a16:creationId xmlns:a16="http://schemas.microsoft.com/office/drawing/2014/main" id="{9DC0C131-4DCE-4831-A8F4-E3537579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898650"/>
            <a:ext cx="5164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如何写需求文档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" descr="270f38f7e5cdb7e8d83a993bdfbc3baf">
            <a:extLst>
              <a:ext uri="{FF2B5EF4-FFF2-40B4-BE49-F238E27FC236}">
                <a16:creationId xmlns:a16="http://schemas.microsoft.com/office/drawing/2014/main" id="{7D50ED0E-373E-40E9-A11A-BAAD6387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文本框 2">
            <a:extLst>
              <a:ext uri="{FF2B5EF4-FFF2-40B4-BE49-F238E27FC236}">
                <a16:creationId xmlns:a16="http://schemas.microsoft.com/office/drawing/2014/main" id="{B6B90746-7EFC-40FB-A717-9E7BD421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609600"/>
            <a:ext cx="516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需求文档内容</a:t>
            </a:r>
          </a:p>
        </p:txBody>
      </p:sp>
      <p:sp>
        <p:nvSpPr>
          <p:cNvPr id="15363" name="文本框 3">
            <a:extLst>
              <a:ext uri="{FF2B5EF4-FFF2-40B4-BE49-F238E27FC236}">
                <a16:creationId xmlns:a16="http://schemas.microsoft.com/office/drawing/2014/main" id="{EEB286A3-32D3-42B1-93D8-30C90D2B3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2116138"/>
            <a:ext cx="261461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版本信息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文档说明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产品介绍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产品架构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详细功能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非功能需求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项目规划</a:t>
            </a:r>
          </a:p>
          <a:p>
            <a:pPr>
              <a:buFont typeface="Arial" panose="020B0604020202020204" pitchFamily="34" charset="0"/>
              <a:buAutoNum type="circleNumDbPlain"/>
            </a:pPr>
            <a:r>
              <a:rPr lang="zh-CN" altLang="en-US" sz="2800"/>
              <a:t>附录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1" descr="270f38f7e5cdb7e8d83a993bdfbc3baf">
            <a:extLst>
              <a:ext uri="{FF2B5EF4-FFF2-40B4-BE49-F238E27FC236}">
                <a16:creationId xmlns:a16="http://schemas.microsoft.com/office/drawing/2014/main" id="{9FC3E920-0BB0-4E0D-B6BA-34751BEDB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1">
            <a:extLst>
              <a:ext uri="{FF2B5EF4-FFF2-40B4-BE49-F238E27FC236}">
                <a16:creationId xmlns:a16="http://schemas.microsoft.com/office/drawing/2014/main" id="{F7C4E3C5-2FD6-4D4D-9F9A-BE035F3F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022475"/>
            <a:ext cx="7712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2">
            <a:extLst>
              <a:ext uri="{FF2B5EF4-FFF2-40B4-BE49-F238E27FC236}">
                <a16:creationId xmlns:a16="http://schemas.microsoft.com/office/drawing/2014/main" id="{51FDAEF9-A468-4DEF-BC4A-CA4EC7E1C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50938"/>
            <a:ext cx="2116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版本信息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" descr="270f38f7e5cdb7e8d83a993bdfbc3baf">
            <a:extLst>
              <a:ext uri="{FF2B5EF4-FFF2-40B4-BE49-F238E27FC236}">
                <a16:creationId xmlns:a16="http://schemas.microsoft.com/office/drawing/2014/main" id="{E06673ED-B47C-44F9-8E50-E6C5D56B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文本框 2">
            <a:extLst>
              <a:ext uri="{FF2B5EF4-FFF2-40B4-BE49-F238E27FC236}">
                <a16:creationId xmlns:a16="http://schemas.microsoft.com/office/drawing/2014/main" id="{C4F6D284-21A8-4A2E-B5CA-F2E84ECDA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50938"/>
            <a:ext cx="2116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产品结构</a:t>
            </a:r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081CEC85-76AF-4178-9227-F20A75C2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022475"/>
            <a:ext cx="52959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" descr="270f38f7e5cdb7e8d83a993bdfbc3baf">
            <a:extLst>
              <a:ext uri="{FF2B5EF4-FFF2-40B4-BE49-F238E27FC236}">
                <a16:creationId xmlns:a16="http://schemas.microsoft.com/office/drawing/2014/main" id="{397B041E-4523-4507-AA89-0ECC858D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框 2">
            <a:extLst>
              <a:ext uri="{FF2B5EF4-FFF2-40B4-BE49-F238E27FC236}">
                <a16:creationId xmlns:a16="http://schemas.microsoft.com/office/drawing/2014/main" id="{AB7A7D2E-ABBE-4185-BECA-7F370E0AF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50938"/>
            <a:ext cx="2116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功能列表</a:t>
            </a:r>
          </a:p>
        </p:txBody>
      </p:sp>
      <p:pic>
        <p:nvPicPr>
          <p:cNvPr id="18435" name="图片 1">
            <a:extLst>
              <a:ext uri="{FF2B5EF4-FFF2-40B4-BE49-F238E27FC236}">
                <a16:creationId xmlns:a16="http://schemas.microsoft.com/office/drawing/2014/main" id="{F5CADA08-2B13-4421-AE4E-44BA7262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66938"/>
            <a:ext cx="741997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" descr="270f38f7e5cdb7e8d83a993bdfbc3baf">
            <a:extLst>
              <a:ext uri="{FF2B5EF4-FFF2-40B4-BE49-F238E27FC236}">
                <a16:creationId xmlns:a16="http://schemas.microsoft.com/office/drawing/2014/main" id="{C89FD5A5-5BC1-40D5-8DAB-0D47D66D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框 2">
            <a:extLst>
              <a:ext uri="{FF2B5EF4-FFF2-40B4-BE49-F238E27FC236}">
                <a16:creationId xmlns:a16="http://schemas.microsoft.com/office/drawing/2014/main" id="{193F3C58-27EE-4F47-89AB-A07FF7C8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50938"/>
            <a:ext cx="2116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功能列表</a:t>
            </a:r>
          </a:p>
        </p:txBody>
      </p:sp>
      <p:pic>
        <p:nvPicPr>
          <p:cNvPr id="19459" name="图片 1">
            <a:extLst>
              <a:ext uri="{FF2B5EF4-FFF2-40B4-BE49-F238E27FC236}">
                <a16:creationId xmlns:a16="http://schemas.microsoft.com/office/drawing/2014/main" id="{9E6C0083-0F86-4D45-8C9D-82A3C1ED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66938"/>
            <a:ext cx="741997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" descr="270f38f7e5cdb7e8d83a993bdfbc3baf">
            <a:extLst>
              <a:ext uri="{FF2B5EF4-FFF2-40B4-BE49-F238E27FC236}">
                <a16:creationId xmlns:a16="http://schemas.microsoft.com/office/drawing/2014/main" id="{6CF2E0D4-EBBA-4EB5-9D4F-DC5114CD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2">
            <a:extLst>
              <a:ext uri="{FF2B5EF4-FFF2-40B4-BE49-F238E27FC236}">
                <a16:creationId xmlns:a16="http://schemas.microsoft.com/office/drawing/2014/main" id="{5D8D4F83-5EC6-4B15-B346-0EA45661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01650"/>
            <a:ext cx="27368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总体流程图</a:t>
            </a:r>
          </a:p>
        </p:txBody>
      </p:sp>
      <p:pic>
        <p:nvPicPr>
          <p:cNvPr id="20483" name="图片 1">
            <a:extLst>
              <a:ext uri="{FF2B5EF4-FFF2-40B4-BE49-F238E27FC236}">
                <a16:creationId xmlns:a16="http://schemas.microsoft.com/office/drawing/2014/main" id="{04F965EE-DFF5-47E0-9AD6-2DA98A63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1355725"/>
            <a:ext cx="51133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 descr="270f38f7e5cdb7e8d83a993bdfbc3baf">
            <a:extLst>
              <a:ext uri="{FF2B5EF4-FFF2-40B4-BE49-F238E27FC236}">
                <a16:creationId xmlns:a16="http://schemas.microsoft.com/office/drawing/2014/main" id="{2D374958-7B1A-4152-B770-2414A6B6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文本框 2">
            <a:extLst>
              <a:ext uri="{FF2B5EF4-FFF2-40B4-BE49-F238E27FC236}">
                <a16:creationId xmlns:a16="http://schemas.microsoft.com/office/drawing/2014/main" id="{9A07E375-09CB-45E9-BB91-8038533A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423863"/>
            <a:ext cx="2116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原型界面</a:t>
            </a:r>
          </a:p>
        </p:txBody>
      </p:sp>
      <p:pic>
        <p:nvPicPr>
          <p:cNvPr id="21507" name="图片 3">
            <a:extLst>
              <a:ext uri="{FF2B5EF4-FFF2-40B4-BE49-F238E27FC236}">
                <a16:creationId xmlns:a16="http://schemas.microsoft.com/office/drawing/2014/main" id="{E3C9F31F-3FC2-47AA-B07F-83113385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04913"/>
            <a:ext cx="51165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 descr="270f38f7e5cdb7e8d83a993bdfbc3baf">
            <a:extLst>
              <a:ext uri="{FF2B5EF4-FFF2-40B4-BE49-F238E27FC236}">
                <a16:creationId xmlns:a16="http://schemas.microsoft.com/office/drawing/2014/main" id="{18C40D7E-4264-42C0-BB07-4F2CEFFE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文本框 2">
            <a:extLst>
              <a:ext uri="{FF2B5EF4-FFF2-40B4-BE49-F238E27FC236}">
                <a16:creationId xmlns:a16="http://schemas.microsoft.com/office/drawing/2014/main" id="{874F7536-19AB-4351-BD15-3F1EBB976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423863"/>
            <a:ext cx="2822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用例流程图</a:t>
            </a:r>
          </a:p>
        </p:txBody>
      </p:sp>
      <p:pic>
        <p:nvPicPr>
          <p:cNvPr id="22531" name="图片 1">
            <a:extLst>
              <a:ext uri="{FF2B5EF4-FFF2-40B4-BE49-F238E27FC236}">
                <a16:creationId xmlns:a16="http://schemas.microsoft.com/office/drawing/2014/main" id="{B2BCCF0E-7B6E-49E0-B3C8-8CEAC58A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22375"/>
            <a:ext cx="35052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270f38f7e5cdb7e8d83a993bdfbc3baf">
            <a:extLst>
              <a:ext uri="{FF2B5EF4-FFF2-40B4-BE49-F238E27FC236}">
                <a16:creationId xmlns:a16="http://schemas.microsoft.com/office/drawing/2014/main" id="{9B9260DE-32F4-440E-947D-74CA0CAD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文本框 2">
            <a:extLst>
              <a:ext uri="{FF2B5EF4-FFF2-40B4-BE49-F238E27FC236}">
                <a16:creationId xmlns:a16="http://schemas.microsoft.com/office/drawing/2014/main" id="{6D123F09-A52C-4974-A664-64B6E0759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2147888"/>
            <a:ext cx="50990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/>
              <a:t>如何开发一款软件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" descr="270f38f7e5cdb7e8d83a993bdfbc3baf">
            <a:extLst>
              <a:ext uri="{FF2B5EF4-FFF2-40B4-BE49-F238E27FC236}">
                <a16:creationId xmlns:a16="http://schemas.microsoft.com/office/drawing/2014/main" id="{3FA4AA04-9164-4ADA-9024-5B2EC7B6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框 2">
            <a:extLst>
              <a:ext uri="{FF2B5EF4-FFF2-40B4-BE49-F238E27FC236}">
                <a16:creationId xmlns:a16="http://schemas.microsoft.com/office/drawing/2014/main" id="{3650334D-D04F-484B-8154-70A4DCE5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944813"/>
            <a:ext cx="5164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案例分析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1" descr="270f38f7e5cdb7e8d83a993bdfbc3baf">
            <a:extLst>
              <a:ext uri="{FF2B5EF4-FFF2-40B4-BE49-F238E27FC236}">
                <a16:creationId xmlns:a16="http://schemas.microsoft.com/office/drawing/2014/main" id="{3E0B24AD-B7C2-4F6E-BA1C-874C5C70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文本框 2">
            <a:extLst>
              <a:ext uri="{FF2B5EF4-FFF2-40B4-BE49-F238E27FC236}">
                <a16:creationId xmlns:a16="http://schemas.microsoft.com/office/drawing/2014/main" id="{81A34CB5-C2BD-4428-A0BB-AFD728DA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1520825"/>
            <a:ext cx="516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案例分析</a:t>
            </a:r>
          </a:p>
        </p:txBody>
      </p:sp>
      <p:sp>
        <p:nvSpPr>
          <p:cNvPr id="24579" name="文本框 3">
            <a:extLst>
              <a:ext uri="{FF2B5EF4-FFF2-40B4-BE49-F238E27FC236}">
                <a16:creationId xmlns:a16="http://schemas.microsoft.com/office/drawing/2014/main" id="{40B297DD-73DF-482B-A6F0-70142EA7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349625"/>
            <a:ext cx="2921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微信与</a:t>
            </a:r>
            <a:r>
              <a:rPr lang="en-US" altLang="zh-CN" sz="2800"/>
              <a:t>QQ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京东与淘宝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" descr="270f38f7e5cdb7e8d83a993bdfbc3baf">
            <a:extLst>
              <a:ext uri="{FF2B5EF4-FFF2-40B4-BE49-F238E27FC236}">
                <a16:creationId xmlns:a16="http://schemas.microsoft.com/office/drawing/2014/main" id="{B5B9C5E2-B29B-4FA6-93EC-B5163C6B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文本框 2">
            <a:extLst>
              <a:ext uri="{FF2B5EF4-FFF2-40B4-BE49-F238E27FC236}">
                <a16:creationId xmlns:a16="http://schemas.microsoft.com/office/drawing/2014/main" id="{1040A221-F0B4-4AC8-8B52-857ECBF4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1520825"/>
            <a:ext cx="516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/>
              <a:t>微信与</a:t>
            </a:r>
            <a:r>
              <a:rPr lang="en-US" altLang="zh-CN" sz="3600"/>
              <a:t>QQ</a:t>
            </a:r>
            <a:endParaRPr lang="zh-CN" altLang="en-US" sz="3600" b="1"/>
          </a:p>
        </p:txBody>
      </p:sp>
      <p:sp>
        <p:nvSpPr>
          <p:cNvPr id="25603" name="文本框 3">
            <a:extLst>
              <a:ext uri="{FF2B5EF4-FFF2-40B4-BE49-F238E27FC236}">
                <a16:creationId xmlns:a16="http://schemas.microsoft.com/office/drawing/2014/main" id="{4A740ECD-7583-46AB-929A-2BE3F8C9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349625"/>
            <a:ext cx="292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zh-CN" sz="280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5AEABF-855A-4E5F-ACC2-842FFA97819D}"/>
              </a:ext>
            </a:extLst>
          </p:cNvPr>
          <p:cNvGraphicFramePr/>
          <p:nvPr/>
        </p:nvGraphicFramePr>
        <p:xfrm>
          <a:off x="1371600" y="2476500"/>
          <a:ext cx="6399213" cy="24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微信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QQ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定位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商务社交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娱乐社交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安全性</a:t>
                      </a:r>
                    </a:p>
                  </a:txBody>
                  <a:tcPr marL="91445" marR="9144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实名制度严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没有上线提醒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聊天记录删除方便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实名制度弱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上线提醒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聊天记录删除繁琐</a:t>
                      </a:r>
                      <a:endParaRPr lang="zh-CN" altLang="en-US"/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设计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简洁，可定制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包罗万象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支付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微信支付广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QQ</a:t>
                      </a:r>
                      <a:r>
                        <a:rPr lang="zh-CN" altLang="en-US"/>
                        <a:t>支付较少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 descr="270f38f7e5cdb7e8d83a993bdfbc3baf">
            <a:extLst>
              <a:ext uri="{FF2B5EF4-FFF2-40B4-BE49-F238E27FC236}">
                <a16:creationId xmlns:a16="http://schemas.microsoft.com/office/drawing/2014/main" id="{9ABD3EA2-FE32-429F-B57B-FDDBA802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文本框 2">
            <a:extLst>
              <a:ext uri="{FF2B5EF4-FFF2-40B4-BE49-F238E27FC236}">
                <a16:creationId xmlns:a16="http://schemas.microsoft.com/office/drawing/2014/main" id="{733D8E1D-C1AB-4384-91E0-44A2101C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1520825"/>
            <a:ext cx="516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ym typeface="宋体" panose="02010600030101010101" pitchFamily="2" charset="-122"/>
              </a:rPr>
              <a:t>京东与淘宝</a:t>
            </a:r>
            <a:endParaRPr lang="zh-CN" altLang="en-US" sz="3600" b="1"/>
          </a:p>
        </p:txBody>
      </p:sp>
      <p:sp>
        <p:nvSpPr>
          <p:cNvPr id="26627" name="文本框 3">
            <a:extLst>
              <a:ext uri="{FF2B5EF4-FFF2-40B4-BE49-F238E27FC236}">
                <a16:creationId xmlns:a16="http://schemas.microsoft.com/office/drawing/2014/main" id="{B011EDA5-D207-44B6-BEB5-9ED4B829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349625"/>
            <a:ext cx="292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zh-CN" sz="280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6A2C45-9738-46D1-878E-50DF95FD6DE0}"/>
              </a:ext>
            </a:extLst>
          </p:cNvPr>
          <p:cNvGraphicFramePr/>
          <p:nvPr/>
        </p:nvGraphicFramePr>
        <p:xfrm>
          <a:off x="1022350" y="2474913"/>
          <a:ext cx="7099300" cy="252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京东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淘宝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经营模式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公司进驻，京东自营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个人开店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0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物流</a:t>
                      </a:r>
                    </a:p>
                  </a:txBody>
                  <a:tcPr marL="91432" marR="91432" marT="45714" marB="4571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自家物流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快递公司合作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开店要求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门槛低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门槛高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售后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较方便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较繁琐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产品质量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较高</a:t>
                      </a:r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较低</a:t>
                      </a:r>
                    </a:p>
                  </a:txBody>
                  <a:tcPr marL="91432" marR="91432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 descr="270f38f7e5cdb7e8d83a993bdfbc3baf">
            <a:extLst>
              <a:ext uri="{FF2B5EF4-FFF2-40B4-BE49-F238E27FC236}">
                <a16:creationId xmlns:a16="http://schemas.microsoft.com/office/drawing/2014/main" id="{B5289EDC-16A5-449A-9B47-C3ECE0AF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文本框 2">
            <a:extLst>
              <a:ext uri="{FF2B5EF4-FFF2-40B4-BE49-F238E27FC236}">
                <a16:creationId xmlns:a16="http://schemas.microsoft.com/office/drawing/2014/main" id="{F84D9287-F4AC-4F4D-979B-E9AC387A5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571500"/>
            <a:ext cx="516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>
                <a:sym typeface="宋体" panose="02010600030101010101" pitchFamily="2" charset="-122"/>
              </a:rPr>
              <a:t>总结</a:t>
            </a:r>
            <a:endParaRPr lang="zh-CN" altLang="en-US" sz="4800" b="1">
              <a:sym typeface="宋体" panose="02010600030101010101" pitchFamily="2" charset="-122"/>
            </a:endParaRPr>
          </a:p>
        </p:txBody>
      </p:sp>
      <p:sp>
        <p:nvSpPr>
          <p:cNvPr id="27651" name="文本框 3">
            <a:extLst>
              <a:ext uri="{FF2B5EF4-FFF2-40B4-BE49-F238E27FC236}">
                <a16:creationId xmlns:a16="http://schemas.microsoft.com/office/drawing/2014/main" id="{9B6540E4-F0CE-4BDC-BE13-27BCFE3B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349625"/>
            <a:ext cx="292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zh-CN" sz="280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/>
          </a:p>
        </p:txBody>
      </p:sp>
      <p:sp>
        <p:nvSpPr>
          <p:cNvPr id="27652" name="文本框 5">
            <a:extLst>
              <a:ext uri="{FF2B5EF4-FFF2-40B4-BE49-F238E27FC236}">
                <a16:creationId xmlns:a16="http://schemas.microsoft.com/office/drawing/2014/main" id="{0EACD770-A72C-402B-B8C0-1C49F43E7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279525"/>
            <a:ext cx="4968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需求分析流程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需求分析文档</a:t>
            </a:r>
          </a:p>
        </p:txBody>
      </p:sp>
      <p:pic>
        <p:nvPicPr>
          <p:cNvPr id="27653" name="图片 1">
            <a:extLst>
              <a:ext uri="{FF2B5EF4-FFF2-40B4-BE49-F238E27FC236}">
                <a16:creationId xmlns:a16="http://schemas.microsoft.com/office/drawing/2014/main" id="{E6413616-B494-486A-BF4B-1203FEB3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35200"/>
            <a:ext cx="69024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1" descr="270f38f7e5cdb7e8d83a993bdfbc3baf">
            <a:extLst>
              <a:ext uri="{FF2B5EF4-FFF2-40B4-BE49-F238E27FC236}">
                <a16:creationId xmlns:a16="http://schemas.microsoft.com/office/drawing/2014/main" id="{968D014C-F83A-41CF-9870-985D3CFF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文本框 2">
            <a:extLst>
              <a:ext uri="{FF2B5EF4-FFF2-40B4-BE49-F238E27FC236}">
                <a16:creationId xmlns:a16="http://schemas.microsoft.com/office/drawing/2014/main" id="{67B64F63-595D-463A-A95F-03B19E92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1125538"/>
            <a:ext cx="3030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/>
              <a:t>组建团队</a:t>
            </a:r>
          </a:p>
        </p:txBody>
      </p:sp>
      <p:sp>
        <p:nvSpPr>
          <p:cNvPr id="6147" name="文本框 3">
            <a:extLst>
              <a:ext uri="{FF2B5EF4-FFF2-40B4-BE49-F238E27FC236}">
                <a16:creationId xmlns:a16="http://schemas.microsoft.com/office/drawing/2014/main" id="{DB82A2E8-A68B-43EB-83A4-C0007537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67075"/>
            <a:ext cx="6499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思考：团队在软件开发过程的作用？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1" descr="270f38f7e5cdb7e8d83a993bdfbc3baf">
            <a:extLst>
              <a:ext uri="{FF2B5EF4-FFF2-40B4-BE49-F238E27FC236}">
                <a16:creationId xmlns:a16="http://schemas.microsoft.com/office/drawing/2014/main" id="{F49D3652-05EB-4B52-9461-E5DC762C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文本框 2">
            <a:extLst>
              <a:ext uri="{FF2B5EF4-FFF2-40B4-BE49-F238E27FC236}">
                <a16:creationId xmlns:a16="http://schemas.microsoft.com/office/drawing/2014/main" id="{3DD572DB-4AAA-494E-945C-D4B9B0AD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695325"/>
            <a:ext cx="38512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团队重要性</a:t>
            </a:r>
          </a:p>
        </p:txBody>
      </p:sp>
      <p:sp>
        <p:nvSpPr>
          <p:cNvPr id="7171" name="文本框 3">
            <a:extLst>
              <a:ext uri="{FF2B5EF4-FFF2-40B4-BE49-F238E27FC236}">
                <a16:creationId xmlns:a16="http://schemas.microsoft.com/office/drawing/2014/main" id="{43F22727-2FE8-44F7-9FE8-18CD1221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400300"/>
            <a:ext cx="5894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/>
              <a:t>团队协作有利于提高企业的整体效率技能</a:t>
            </a:r>
          </a:p>
        </p:txBody>
      </p:sp>
      <p:sp>
        <p:nvSpPr>
          <p:cNvPr id="7172" name="文本框 4">
            <a:extLst>
              <a:ext uri="{FF2B5EF4-FFF2-40B4-BE49-F238E27FC236}">
                <a16:creationId xmlns:a16="http://schemas.microsoft.com/office/drawing/2014/main" id="{FC2DF7F2-625C-4E87-A3CB-DA74EF63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3448050"/>
            <a:ext cx="5894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/>
              <a:t>团队协作有利于企业目标的实现</a:t>
            </a:r>
          </a:p>
        </p:txBody>
      </p:sp>
      <p:sp>
        <p:nvSpPr>
          <p:cNvPr id="7173" name="文本框 5">
            <a:extLst>
              <a:ext uri="{FF2B5EF4-FFF2-40B4-BE49-F238E27FC236}">
                <a16:creationId xmlns:a16="http://schemas.microsoft.com/office/drawing/2014/main" id="{973CC1AD-074A-40E3-9800-C3D5038B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573588"/>
            <a:ext cx="5894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/>
              <a:t>团队协作是企业创新的巨大动力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1" descr="270f38f7e5cdb7e8d83a993bdfbc3baf">
            <a:extLst>
              <a:ext uri="{FF2B5EF4-FFF2-40B4-BE49-F238E27FC236}">
                <a16:creationId xmlns:a16="http://schemas.microsoft.com/office/drawing/2014/main" id="{51A6435C-EC13-462B-8955-7B2E0A84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文本框 2">
            <a:extLst>
              <a:ext uri="{FF2B5EF4-FFF2-40B4-BE49-F238E27FC236}">
                <a16:creationId xmlns:a16="http://schemas.microsoft.com/office/drawing/2014/main" id="{A150B530-2EFD-4B04-8E5B-71AD2B5E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2082800"/>
            <a:ext cx="51133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如何保证团队能够高效有条不紊的进行软件开发</a:t>
            </a:r>
          </a:p>
        </p:txBody>
      </p:sp>
      <p:sp>
        <p:nvSpPr>
          <p:cNvPr id="8195" name="文本框 3">
            <a:extLst>
              <a:ext uri="{FF2B5EF4-FFF2-40B4-BE49-F238E27FC236}">
                <a16:creationId xmlns:a16="http://schemas.microsoft.com/office/drawing/2014/main" id="{A701B75D-E2F4-4027-BC3A-AFFB20307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792163"/>
            <a:ext cx="1871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讨论：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" descr="270f38f7e5cdb7e8d83a993bdfbc3baf">
            <a:extLst>
              <a:ext uri="{FF2B5EF4-FFF2-40B4-BE49-F238E27FC236}">
                <a16:creationId xmlns:a16="http://schemas.microsoft.com/office/drawing/2014/main" id="{6162C3E0-3268-4277-ADAE-680DD2D6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25400"/>
            <a:ext cx="9159876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文本框 2">
            <a:extLst>
              <a:ext uri="{FF2B5EF4-FFF2-40B4-BE49-F238E27FC236}">
                <a16:creationId xmlns:a16="http://schemas.microsoft.com/office/drawing/2014/main" id="{9395EEB7-19ED-4A1C-AB8A-3B011849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2649538"/>
            <a:ext cx="51657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3200"/>
              <a:t>确定软件需求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/>
              <a:t>任务分配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/>
              <a:t>协作开发</a:t>
            </a:r>
          </a:p>
        </p:txBody>
      </p:sp>
      <p:sp>
        <p:nvSpPr>
          <p:cNvPr id="9219" name="文本框 3">
            <a:extLst>
              <a:ext uri="{FF2B5EF4-FFF2-40B4-BE49-F238E27FC236}">
                <a16:creationId xmlns:a16="http://schemas.microsoft.com/office/drawing/2014/main" id="{07BAE85E-743C-4FC9-9544-F51A69BA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60425"/>
            <a:ext cx="1457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/>
              <a:t>总结：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1" descr="270f38f7e5cdb7e8d83a993bdfbc3baf">
            <a:extLst>
              <a:ext uri="{FF2B5EF4-FFF2-40B4-BE49-F238E27FC236}">
                <a16:creationId xmlns:a16="http://schemas.microsoft.com/office/drawing/2014/main" id="{AAD0E0DC-49FB-4556-9829-1B44EFE5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文本框 2">
            <a:extLst>
              <a:ext uri="{FF2B5EF4-FFF2-40B4-BE49-F238E27FC236}">
                <a16:creationId xmlns:a16="http://schemas.microsoft.com/office/drawing/2014/main" id="{4300D5CA-12A0-4FF4-9741-204A68BD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1898650"/>
            <a:ext cx="5164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需求分析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 descr="270f38f7e5cdb7e8d83a993bdfbc3baf">
            <a:extLst>
              <a:ext uri="{FF2B5EF4-FFF2-40B4-BE49-F238E27FC236}">
                <a16:creationId xmlns:a16="http://schemas.microsoft.com/office/drawing/2014/main" id="{1F9EC9A7-4A7C-4F78-88FA-84873F44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文本框 2">
            <a:extLst>
              <a:ext uri="{FF2B5EF4-FFF2-40B4-BE49-F238E27FC236}">
                <a16:creationId xmlns:a16="http://schemas.microsoft.com/office/drawing/2014/main" id="{14E712C5-542D-41DA-B62A-005BEBBDE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898650"/>
            <a:ext cx="51641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1.做软件是有目的的</a:t>
            </a:r>
          </a:p>
          <a:p>
            <a:endParaRPr lang="zh-CN" altLang="en-US" sz="2800"/>
          </a:p>
          <a:p>
            <a:r>
              <a:rPr lang="zh-CN" altLang="en-US" sz="2800"/>
              <a:t>2.做产品的目的是为了盈利或者解决日常生活中的问题。</a:t>
            </a:r>
          </a:p>
          <a:p>
            <a:endParaRPr lang="zh-CN" altLang="en-US" sz="2800"/>
          </a:p>
          <a:p>
            <a:r>
              <a:rPr lang="zh-CN" altLang="en-US" sz="2800"/>
              <a:t>3.为了提升用户的体验度，为了设计的软件长盛不衰。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1" descr="270f38f7e5cdb7e8d83a993bdfbc3baf">
            <a:extLst>
              <a:ext uri="{FF2B5EF4-FFF2-40B4-BE49-F238E27FC236}">
                <a16:creationId xmlns:a16="http://schemas.microsoft.com/office/drawing/2014/main" id="{7BAD791C-A8F8-4572-900F-4B6C0330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0638"/>
            <a:ext cx="9159876" cy="69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文本框 2">
            <a:extLst>
              <a:ext uri="{FF2B5EF4-FFF2-40B4-BE49-F238E27FC236}">
                <a16:creationId xmlns:a16="http://schemas.microsoft.com/office/drawing/2014/main" id="{15A7B501-431F-4808-9ABE-F137EAAC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1898650"/>
            <a:ext cx="5164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如何筛选的需求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全屏显示(4:3)</PresentationFormat>
  <Paragraphs>86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默认设计模板</vt:lpstr>
      <vt:lpstr>1_默认设计模板</vt:lpstr>
      <vt:lpstr>2_默认设计模板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CO CO</cp:lastModifiedBy>
  <cp:revision>20</cp:revision>
  <dcterms:created xsi:type="dcterms:W3CDTF">2019-12-17T13:05:24Z</dcterms:created>
  <dcterms:modified xsi:type="dcterms:W3CDTF">2019-12-18T11:06:27Z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