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42"/>
  </p:handoutMasterIdLst>
  <p:sldIdLst>
    <p:sldId id="259" r:id="rId3"/>
    <p:sldId id="747" r:id="rId4"/>
    <p:sldId id="748" r:id="rId5"/>
    <p:sldId id="260" r:id="rId6"/>
    <p:sldId id="509" r:id="rId7"/>
    <p:sldId id="723" r:id="rId8"/>
    <p:sldId id="691" r:id="rId9"/>
    <p:sldId id="517" r:id="rId10"/>
    <p:sldId id="799" r:id="rId11"/>
    <p:sldId id="800" r:id="rId12"/>
    <p:sldId id="801" r:id="rId13"/>
    <p:sldId id="802" r:id="rId14"/>
    <p:sldId id="667" r:id="rId15"/>
    <p:sldId id="722" r:id="rId16"/>
    <p:sldId id="668" r:id="rId17"/>
    <p:sldId id="512" r:id="rId18"/>
    <p:sldId id="724" r:id="rId19"/>
    <p:sldId id="725" r:id="rId20"/>
    <p:sldId id="775" r:id="rId21"/>
    <p:sldId id="726" r:id="rId22"/>
    <p:sldId id="730" r:id="rId23"/>
    <p:sldId id="694" r:id="rId24"/>
    <p:sldId id="783" r:id="rId25"/>
    <p:sldId id="776" r:id="rId26"/>
    <p:sldId id="727" r:id="rId27"/>
    <p:sldId id="696" r:id="rId28"/>
    <p:sldId id="777" r:id="rId29"/>
    <p:sldId id="778" r:id="rId30"/>
    <p:sldId id="779" r:id="rId32"/>
    <p:sldId id="780" r:id="rId33"/>
    <p:sldId id="781" r:id="rId34"/>
    <p:sldId id="782" r:id="rId35"/>
    <p:sldId id="697" r:id="rId36"/>
    <p:sldId id="702" r:id="rId37"/>
    <p:sldId id="703" r:id="rId38"/>
    <p:sldId id="706" r:id="rId39"/>
    <p:sldId id="449" r:id="rId40"/>
    <p:sldId id="729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699792" y="2401147"/>
            <a:ext cx="3614048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 线程的使用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31140" y="302260"/>
          <a:ext cx="8515350" cy="446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762625" imgH="3162300" progId="Paint.Picture">
                  <p:embed/>
                </p:oleObj>
              </mc:Choice>
              <mc:Fallback>
                <p:oleObj name="" r:id="rId1" imgW="5762625" imgH="3162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140" y="302260"/>
                        <a:ext cx="8515350" cy="446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380365" y="362585"/>
          <a:ext cx="8180705" cy="428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867400" imgH="2733675" progId="Paint.Picture">
                  <p:embed/>
                </p:oleObj>
              </mc:Choice>
              <mc:Fallback>
                <p:oleObj name="" r:id="rId1" imgW="5867400" imgH="2733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365" y="362585"/>
                        <a:ext cx="8180705" cy="428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558800" y="328295"/>
          <a:ext cx="8155940" cy="428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895850" imgH="2543175" progId="Paint.Picture">
                  <p:embed/>
                </p:oleObj>
              </mc:Choice>
              <mc:Fallback>
                <p:oleObj name="" r:id="rId1" imgW="4895850" imgH="2543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00" y="328295"/>
                        <a:ext cx="8155940" cy="428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线程的基本操作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1739057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主要内容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08554" y="1131590"/>
            <a:ext cx="38184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线程的创建与启动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602954" y="1867420"/>
            <a:ext cx="3824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线程的挂起与恢复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611254" y="2570163"/>
            <a:ext cx="3815784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线程休眠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611254" y="3308827"/>
            <a:ext cx="4032448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终止线程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62" y="1219395"/>
            <a:ext cx="545875" cy="54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9560" y="1330386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62" y="1951631"/>
            <a:ext cx="545875" cy="545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61260" y="2062622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62" y="2667445"/>
            <a:ext cx="545875" cy="545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61260" y="2778436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62" y="3424520"/>
            <a:ext cx="545875" cy="5458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369560" y="3535511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611254" y="3993326"/>
            <a:ext cx="4032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线程的优先级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62" y="4109019"/>
            <a:ext cx="545875" cy="545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369560" y="4220010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1" grpId="0"/>
      <p:bldP spid="6" grpId="0"/>
      <p:bldP spid="24" grpId="0"/>
      <p:bldP spid="26" grpId="0"/>
      <p:bldP spid="28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72703" y="1508522"/>
            <a:ext cx="7610325" cy="1577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sz="1600" dirty="0"/>
              <a:t>C#</a:t>
            </a:r>
            <a:r>
              <a:rPr lang="zh-CN" altLang="zh-CN" sz="1600" dirty="0"/>
              <a:t>中对线程进行操作时，主要用到了</a:t>
            </a:r>
            <a:r>
              <a:rPr lang="en-US" altLang="zh-CN" sz="1600" dirty="0"/>
              <a:t>Thread</a:t>
            </a:r>
            <a:r>
              <a:rPr lang="zh-CN" altLang="zh-CN" sz="1600" dirty="0"/>
              <a:t>类，该类位于</a:t>
            </a:r>
            <a:r>
              <a:rPr lang="en-US" altLang="zh-CN" sz="1600" dirty="0" err="1"/>
              <a:t>System.Threading</a:t>
            </a:r>
            <a:r>
              <a:rPr lang="zh-CN" altLang="zh-CN" sz="1600" dirty="0"/>
              <a:t>命名空间</a:t>
            </a:r>
            <a:r>
              <a:rPr lang="zh-CN" altLang="zh-CN" sz="1600" dirty="0" smtClean="0"/>
              <a:t>下。</a:t>
            </a:r>
            <a:r>
              <a:rPr lang="zh-CN" altLang="en-US" sz="1600" dirty="0" smtClean="0"/>
              <a:t>创建</a:t>
            </a:r>
            <a:r>
              <a:rPr lang="zh-CN" altLang="en-US" sz="1600" dirty="0"/>
              <a:t>一个线程非常简单，只需将其声明并为其提供线程起始点处的方法委托即可。创建新的线程时，需要使用</a:t>
            </a:r>
            <a:r>
              <a:rPr lang="en-US" altLang="zh-CN" sz="1600" dirty="0"/>
              <a:t>Thread</a:t>
            </a:r>
            <a:r>
              <a:rPr lang="zh-CN" altLang="en-US" sz="1600" dirty="0"/>
              <a:t>类，</a:t>
            </a:r>
            <a:r>
              <a:rPr lang="en-US" altLang="zh-CN" sz="1600" dirty="0"/>
              <a:t>Thread</a:t>
            </a:r>
            <a:r>
              <a:rPr lang="zh-CN" altLang="en-US" sz="1600" dirty="0"/>
              <a:t>类具有接受一个</a:t>
            </a:r>
            <a:r>
              <a:rPr lang="en-US" altLang="zh-CN" sz="1600" dirty="0" err="1"/>
              <a:t>ThreadStart</a:t>
            </a:r>
            <a:r>
              <a:rPr lang="zh-CN" altLang="en-US" sz="1600" dirty="0"/>
              <a:t>委托或</a:t>
            </a:r>
            <a:r>
              <a:rPr lang="en-US" altLang="zh-CN" sz="1600" dirty="0" err="1"/>
              <a:t>ParameterizedThreadStart</a:t>
            </a:r>
            <a:r>
              <a:rPr lang="zh-CN" altLang="en-US" sz="1600" dirty="0"/>
              <a:t>委托的构造函数，该委托包装了调用</a:t>
            </a:r>
            <a:r>
              <a:rPr lang="en-US" altLang="zh-CN" sz="1600" dirty="0">
                <a:solidFill>
                  <a:srgbClr val="FF0000"/>
                </a:solidFill>
              </a:rPr>
              <a:t>Start</a:t>
            </a:r>
            <a:r>
              <a:rPr lang="zh-CN" altLang="en-US" sz="1600" dirty="0">
                <a:solidFill>
                  <a:srgbClr val="FF0000"/>
                </a:solidFill>
              </a:rPr>
              <a:t>方法</a:t>
            </a:r>
            <a:r>
              <a:rPr lang="zh-CN" altLang="en-US" sz="1600" dirty="0"/>
              <a:t>时由新线程调用的方法。创建了</a:t>
            </a:r>
            <a:r>
              <a:rPr lang="en-US" altLang="zh-CN" sz="1600" dirty="0"/>
              <a:t>Thread</a:t>
            </a:r>
            <a:r>
              <a:rPr lang="zh-CN" altLang="en-US" sz="1600" dirty="0"/>
              <a:t>类的对象之后，线程对象已存在并已配置，但并未创建实际的线程，这时，只有在调用</a:t>
            </a:r>
            <a:r>
              <a:rPr lang="en-US" altLang="zh-CN" sz="1600" dirty="0"/>
              <a:t>Start</a:t>
            </a:r>
            <a:r>
              <a:rPr lang="zh-CN" altLang="en-US" sz="1600" dirty="0"/>
              <a:t>方法后，才会创建实际的线程。</a:t>
            </a:r>
            <a:endParaRPr lang="en-US" altLang="zh-CN" sz="1600" b="1" dirty="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pic>
        <p:nvPicPr>
          <p:cNvPr id="45061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07209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线程的创建与启动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34166" y="3366461"/>
            <a:ext cx="3600400" cy="6745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Start 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Start (Object parameter)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 descr="按扭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155" y="3164368"/>
            <a:ext cx="1136144" cy="1143000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2498022" y="3457063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语法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5" grpId="0" animBg="1" autoUpdateAnimBg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97808" y="2252981"/>
            <a:ext cx="2243659" cy="4260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Suspend ()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343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07209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线程的挂起与恢复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1453" y="3560904"/>
            <a:ext cx="2243659" cy="4260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Resume ()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411760" y="1673208"/>
            <a:ext cx="4572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线程的挂起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5" name="图片 1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823" y="1578821"/>
            <a:ext cx="671554" cy="61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131840" y="2959899"/>
            <a:ext cx="212716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线程的恢复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图片 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7253" y="2877745"/>
            <a:ext cx="669564" cy="62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9" grpId="0" animBg="1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2689696" y="2252981"/>
            <a:ext cx="4690616" cy="4260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static void Sleep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millisecondsTimeout</a:t>
            </a:r>
            <a:r>
              <a:rPr lang="en-US" altLang="zh-CN" dirty="0"/>
              <a:t>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343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811065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线程休眠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693341" y="3560904"/>
            <a:ext cx="4686971" cy="4260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static void Sleep (</a:t>
            </a:r>
            <a:r>
              <a:rPr lang="en-US" altLang="zh-CN" dirty="0" err="1"/>
              <a:t>TimeSpan</a:t>
            </a:r>
            <a:r>
              <a:rPr lang="en-US" altLang="zh-CN" dirty="0"/>
              <a:t> timeout)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75656" y="1673208"/>
            <a:ext cx="496855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zh-CN" altLang="zh-CN" sz="2400" dirty="0" smtClean="0"/>
              <a:t>将</a:t>
            </a:r>
            <a:r>
              <a:rPr lang="zh-CN" altLang="zh-CN" sz="2400" dirty="0"/>
              <a:t>当前线程挂起指定的</a:t>
            </a:r>
            <a:r>
              <a:rPr lang="zh-CN" altLang="zh-CN" sz="2400" dirty="0" smtClean="0"/>
              <a:t>时间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5" name="图片 1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711" y="1578821"/>
            <a:ext cx="671554" cy="61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220604" y="2959899"/>
            <a:ext cx="456597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zh-CN" altLang="zh-CN" sz="2400" dirty="0" smtClean="0"/>
              <a:t>将</a:t>
            </a:r>
            <a:r>
              <a:rPr lang="zh-CN" altLang="zh-CN" sz="2400" dirty="0"/>
              <a:t>当前线程</a:t>
            </a:r>
            <a:r>
              <a:rPr lang="zh-CN" altLang="zh-CN" sz="2400" dirty="0" smtClean="0"/>
              <a:t>阻止</a:t>
            </a:r>
            <a:r>
              <a:rPr lang="zh-CN" altLang="en-US" sz="2400" dirty="0" smtClean="0"/>
              <a:t>指</a:t>
            </a:r>
            <a:r>
              <a:rPr lang="zh-CN" altLang="zh-CN" sz="2400" dirty="0" smtClean="0"/>
              <a:t>定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时间</a:t>
            </a:r>
            <a:r>
              <a:rPr lang="zh-CN" altLang="en-US" sz="2400" dirty="0" smtClean="0"/>
              <a:t>量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图片 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9141" y="2877745"/>
            <a:ext cx="669564" cy="62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9" grpId="0" animBg="1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2869208" y="2252981"/>
            <a:ext cx="4114552" cy="5678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Abort 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Abort (Object </a:t>
            </a:r>
            <a:r>
              <a:rPr lang="en-US" altLang="zh-CN" dirty="0" err="1"/>
              <a:t>stateInfo</a:t>
            </a:r>
            <a:r>
              <a:rPr lang="en-US" altLang="zh-CN" dirty="0"/>
              <a:t>)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343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811065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终止线程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872853" y="3560904"/>
            <a:ext cx="4110907" cy="88305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void Join 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</a:t>
            </a:r>
            <a:r>
              <a:rPr lang="en-US" altLang="zh-CN" dirty="0"/>
              <a:t> Join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millisecondsTimeout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</a:t>
            </a:r>
            <a:r>
              <a:rPr lang="en-US" altLang="zh-CN" dirty="0"/>
              <a:t> Join (</a:t>
            </a:r>
            <a:r>
              <a:rPr lang="en-US" altLang="zh-CN" dirty="0" err="1"/>
              <a:t>TimeSpan</a:t>
            </a:r>
            <a:r>
              <a:rPr lang="en-US" altLang="zh-CN" dirty="0"/>
              <a:t> timeout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691680" y="1673208"/>
            <a:ext cx="4572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Abort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方法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5" name="图片 1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223" y="1578821"/>
            <a:ext cx="671554" cy="61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400117" y="2959899"/>
            <a:ext cx="212716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0" eaLnBrk="0" hangingPunct="0">
              <a:buClr>
                <a:srgbClr val="99CC00"/>
              </a:buClr>
              <a:buSzPct val="110000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方法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图片 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653" y="2877745"/>
            <a:ext cx="669564" cy="62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9" grpId="0" animBg="1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3"/>
          <p:cNvSpPr/>
          <p:nvPr/>
        </p:nvSpPr>
        <p:spPr>
          <a:xfrm>
            <a:off x="255588" y="33655"/>
            <a:ext cx="1165225" cy="654050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en-US" altLang="zh-CN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Join</a:t>
            </a:r>
            <a:endParaRPr lang="zh-CN" altLang="en-US" sz="3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65542" name="TextBox 150"/>
          <p:cNvSpPr txBox="1"/>
          <p:nvPr/>
        </p:nvSpPr>
        <p:spPr>
          <a:xfrm>
            <a:off x="255905" y="657860"/>
            <a:ext cx="8107680" cy="4769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在继续执行标准的 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COM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SendMessage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消息泵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处理期间，阻塞调用线程，直到某个线程终止为止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using System;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using System.Threading;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public class ThreadClass{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static void Main(string[] args){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Thread t1 = new Thread (new ThreadStart (th));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Console.WriteLine("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启动线程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t1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之前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");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t1.Start ();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t1.Join ();//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等待线程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t1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终止</a:t>
            </a:r>
            <a:endParaRPr lang="zh-CN" alt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		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Console.WriteLine("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线程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t1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终止之后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");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}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static void th(){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Console.WriteLine("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开始执行线程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t1");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Thread.Sleep (2000);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	Console.WriteLine("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结束线程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t1");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	}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en-US" altLang="zh-CN" sz="16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1．能够按照设计方案的要求，运用C#程序设计语言，编写符合面向对象编程思维的程序，并进行软件系统的实现。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2．能够按照设计方案的要求进行软件开发项目的测试和评价。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3．在软件程序编写的活动中，能够根据设计方案的需要，选择和使用现代信息检索工具获取实现程序的有关信息。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459137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线程的优先级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9632" y="1707654"/>
          <a:ext cx="6624900" cy="253332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16969"/>
                <a:gridCol w="5207931"/>
              </a:tblGrid>
              <a:tr h="25333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effectLst/>
                        </a:rPr>
                        <a:t>优 先 级 值</a:t>
                      </a:r>
                      <a:endParaRPr lang="zh-CN" sz="16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effectLst/>
                        </a:rPr>
                        <a:t>说</a:t>
                      </a:r>
                      <a:r>
                        <a:rPr lang="en-US" sz="1600" kern="1000" dirty="0">
                          <a:effectLst/>
                        </a:rPr>
                        <a:t>    </a:t>
                      </a:r>
                      <a:r>
                        <a:rPr lang="zh-CN" sz="1600" kern="1000" dirty="0">
                          <a:effectLst/>
                        </a:rPr>
                        <a:t>明</a:t>
                      </a:r>
                      <a:endParaRPr lang="zh-CN" sz="16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50666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AboveNormal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可以将</a:t>
                      </a:r>
                      <a:r>
                        <a:rPr lang="en-US" sz="1400" kern="1000" dirty="0">
                          <a:effectLst/>
                        </a:rPr>
                        <a:t>Thread</a:t>
                      </a:r>
                      <a:r>
                        <a:rPr lang="zh-CN" sz="1400" kern="1000" dirty="0">
                          <a:effectLst/>
                        </a:rPr>
                        <a:t>安排在具有</a:t>
                      </a:r>
                      <a:r>
                        <a:rPr lang="en-US" sz="1400" kern="1000" dirty="0">
                          <a:effectLst/>
                        </a:rPr>
                        <a:t>Highest</a:t>
                      </a:r>
                      <a:r>
                        <a:rPr lang="zh-CN" sz="1400" kern="1000" dirty="0">
                          <a:effectLst/>
                        </a:rPr>
                        <a:t>优先级的线程之后，在具有</a:t>
                      </a:r>
                      <a:r>
                        <a:rPr lang="en-US" sz="1400" kern="1000" dirty="0">
                          <a:effectLst/>
                        </a:rPr>
                        <a:t>Normal</a:t>
                      </a:r>
                      <a:r>
                        <a:rPr lang="zh-CN" sz="1400" kern="1000" dirty="0">
                          <a:effectLst/>
                        </a:rPr>
                        <a:t>优先级的线程之前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50666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BelowNormal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可以将</a:t>
                      </a:r>
                      <a:r>
                        <a:rPr lang="en-US" sz="1400" kern="1000" dirty="0">
                          <a:effectLst/>
                        </a:rPr>
                        <a:t>Thread</a:t>
                      </a:r>
                      <a:r>
                        <a:rPr lang="zh-CN" sz="1400" kern="1000" dirty="0">
                          <a:effectLst/>
                        </a:rPr>
                        <a:t>安排在具有</a:t>
                      </a:r>
                      <a:r>
                        <a:rPr lang="en-US" sz="1400" kern="1000" dirty="0">
                          <a:effectLst/>
                        </a:rPr>
                        <a:t>Normal</a:t>
                      </a:r>
                      <a:r>
                        <a:rPr lang="zh-CN" sz="1400" kern="1000" dirty="0">
                          <a:effectLst/>
                        </a:rPr>
                        <a:t>优先级的线程之后，在具有</a:t>
                      </a:r>
                      <a:r>
                        <a:rPr lang="en-US" sz="1400" kern="1000" dirty="0">
                          <a:effectLst/>
                        </a:rPr>
                        <a:t>Lowest</a:t>
                      </a:r>
                      <a:r>
                        <a:rPr lang="zh-CN" sz="1400" kern="1000" dirty="0">
                          <a:effectLst/>
                        </a:rPr>
                        <a:t>优先级的线程之前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253332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Highest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可以将</a:t>
                      </a:r>
                      <a:r>
                        <a:rPr lang="en-US" sz="1400" kern="1000" dirty="0">
                          <a:effectLst/>
                        </a:rPr>
                        <a:t>Thread</a:t>
                      </a:r>
                      <a:r>
                        <a:rPr lang="zh-CN" sz="1400" kern="1000" dirty="0">
                          <a:effectLst/>
                        </a:rPr>
                        <a:t>安排在具有任何其他优先级的线程之前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253332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Lowest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可以将</a:t>
                      </a:r>
                      <a:r>
                        <a:rPr lang="en-US" sz="1400" kern="1000" dirty="0">
                          <a:effectLst/>
                        </a:rPr>
                        <a:t>Thread</a:t>
                      </a:r>
                      <a:r>
                        <a:rPr lang="zh-CN" sz="1400" kern="1000" dirty="0">
                          <a:effectLst/>
                        </a:rPr>
                        <a:t>安排在具有任何其他优先级的线程之后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75999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Normal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可以将</a:t>
                      </a:r>
                      <a:r>
                        <a:rPr lang="en-US" sz="1400" kern="1000" dirty="0">
                          <a:effectLst/>
                        </a:rPr>
                        <a:t>Thread</a:t>
                      </a:r>
                      <a:r>
                        <a:rPr lang="zh-CN" sz="1400" kern="1000" dirty="0">
                          <a:effectLst/>
                        </a:rPr>
                        <a:t>安排在具有</a:t>
                      </a:r>
                      <a:r>
                        <a:rPr lang="en-US" sz="1400" kern="1000" dirty="0" err="1">
                          <a:effectLst/>
                        </a:rPr>
                        <a:t>AboveNormal</a:t>
                      </a:r>
                      <a:r>
                        <a:rPr lang="zh-CN" sz="1400" kern="1000" dirty="0">
                          <a:effectLst/>
                        </a:rPr>
                        <a:t>优先级的线程之后，在具有</a:t>
                      </a:r>
                      <a:r>
                        <a:rPr lang="en-US" sz="1400" kern="1000" dirty="0" err="1">
                          <a:effectLst/>
                        </a:rPr>
                        <a:t>BelowNormal</a:t>
                      </a:r>
                      <a:r>
                        <a:rPr lang="zh-CN" sz="1400" kern="1000" dirty="0">
                          <a:effectLst/>
                        </a:rPr>
                        <a:t>优先级的线程之前。默认情况下，线程具有</a:t>
                      </a:r>
                      <a:r>
                        <a:rPr lang="en-US" sz="1400" kern="1000" dirty="0">
                          <a:effectLst/>
                        </a:rPr>
                        <a:t>Normal</a:t>
                      </a:r>
                      <a:r>
                        <a:rPr lang="zh-CN" sz="1400" kern="1000" dirty="0">
                          <a:effectLst/>
                        </a:rPr>
                        <a:t>优先级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971600" y="1431397"/>
            <a:ext cx="7254502" cy="924329"/>
            <a:chOff x="1043608" y="1563638"/>
            <a:chExt cx="7254502" cy="924329"/>
          </a:xfrm>
        </p:grpSpPr>
        <p:pic>
          <p:nvPicPr>
            <p:cNvPr id="15" name="图片 14" descr="按扭-33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3608" y="1563638"/>
              <a:ext cx="1257300" cy="924329"/>
            </a:xfrm>
            <a:prstGeom prst="rect">
              <a:avLst/>
            </a:prstGeom>
          </p:spPr>
        </p:pic>
        <p:sp>
          <p:nvSpPr>
            <p:cNvPr id="16" name="TextBox 10"/>
            <p:cNvSpPr txBox="1"/>
            <p:nvPr/>
          </p:nvSpPr>
          <p:spPr>
            <a:xfrm>
              <a:off x="2411760" y="1775297"/>
              <a:ext cx="5886350" cy="6232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buNone/>
              </a:pPr>
              <a:r>
                <a:rPr lang="zh-CN" altLang="zh-CN" dirty="0" smtClean="0"/>
                <a:t>使用</a:t>
              </a:r>
              <a:r>
                <a:rPr lang="zh-CN" altLang="en-US" dirty="0" smtClean="0"/>
                <a:t>线程实现大容量数据的计算，这里要求计算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50</a:t>
              </a:r>
              <a:r>
                <a:rPr lang="zh-CN" altLang="en-US" dirty="0" smtClean="0"/>
                <a:t>次幂、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次幂和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次幂。</a:t>
              </a:r>
              <a:endParaRPr lang="zh-CN" altLang="en-US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5" y="2643188"/>
            <a:ext cx="323206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28850" y="1983581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18"/>
          <p:cNvSpPr txBox="1">
            <a:spLocks noChangeArrowheads="1"/>
          </p:cNvSpPr>
          <p:nvPr/>
        </p:nvSpPr>
        <p:spPr bwMode="auto">
          <a:xfrm>
            <a:off x="2884904" y="2353321"/>
            <a:ext cx="3028950" cy="346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线程同步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6060" y="128270"/>
            <a:ext cx="869188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多个线程修改同一个共享数据可能发生错误，例如，两个线程记录不同入口进入的人数，用一个变量实时显示总人数。每个线程都要对这个总人数变量执行加1操作，这个加1操作是一个高级语言语句，可能包含若干机器语言语句，例如，可能先从内存取数，加1，再存回内存。假如，当前人数为100，第一个线程运行，从内存取总人数100，时间片时间到，第2个线程启动，执行加1操作，存回内存，总数变为101，第2个线程退出运行。第1个线程恢复运行，执行加1操作，存回内存，总数本应为102，实际为101，少计算了一个。为了防止此类错误，在一个线程操作这个总人数变量时，不允许其他线程对它进行操作，这叫线程的互斥。</a:t>
            </a:r>
            <a:endParaRPr lang="zh-CN" altLang="en-US" sz="2000"/>
          </a:p>
          <a:p>
            <a:r>
              <a:rPr lang="zh-CN" altLang="en-US" sz="2400"/>
              <a:t>C#常用线程互斥技术如下：</a:t>
            </a:r>
            <a:endParaRPr lang="zh-CN" altLang="en-US" sz="2400"/>
          </a:p>
          <a:p>
            <a:r>
              <a:rPr lang="zh-CN" altLang="en-US" sz="2400"/>
              <a:t>1-用Lock语句实现互斥</a:t>
            </a:r>
            <a:endParaRPr lang="zh-CN" altLang="en-US" sz="2400"/>
          </a:p>
          <a:p>
            <a:r>
              <a:rPr lang="zh-CN" altLang="en-US" sz="2400"/>
              <a:t>2-用 Mutex 类实现互斥</a:t>
            </a:r>
            <a:endParaRPr lang="zh-CN" altLang="en-US" sz="2400"/>
          </a:p>
          <a:p>
            <a:r>
              <a:rPr lang="zh-CN" altLang="en-US" sz="2400"/>
              <a:t>3-用 Monitor 类实现互斥</a:t>
            </a:r>
            <a:endParaRPr lang="zh-CN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Text Box 145"/>
          <p:cNvSpPr txBox="1"/>
          <p:nvPr/>
        </p:nvSpPr>
        <p:spPr>
          <a:xfrm>
            <a:off x="8348663" y="4645025"/>
            <a:ext cx="2165350" cy="650875"/>
          </a:xfrm>
          <a:prstGeom prst="rect">
            <a:avLst/>
          </a:prstGeom>
          <a:noFill/>
          <a:ln w="9525">
            <a:noFill/>
          </a:ln>
        </p:spPr>
        <p:txBody>
          <a:bodyPr lIns="130046" tIns="65023" rIns="130046" bIns="65023">
            <a:spAutoFit/>
          </a:bodyPr>
          <a:p>
            <a:r>
              <a:rPr lang="zh-CN" altLang="en-US" sz="3400" dirty="0">
                <a:latin typeface="Courier New" panose="02070309020205020404" pitchFamily="49" charset="0"/>
                <a:ea typeface="黑体" panose="02010609060101010101" pitchFamily="49" charset="-122"/>
              </a:rPr>
              <a:t>秘书</a:t>
            </a:r>
            <a:endParaRPr lang="zh-CN" altLang="en-US" sz="3400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66566" name="TextBox 150"/>
          <p:cNvSpPr txBox="1"/>
          <p:nvPr/>
        </p:nvSpPr>
        <p:spPr>
          <a:xfrm>
            <a:off x="734695" y="238125"/>
            <a:ext cx="77355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什么是线程互斥？</a:t>
            </a:r>
            <a:endParaRPr lang="zh-CN" altLang="en-US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为了避免同一时间，多个线程去访问同一个资源，使得只能有一个线程去访问。例如：在日常开发中，研发部和测试部，同一时刻，只能有一个部门对项目进行管理。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</p:txBody>
      </p:sp>
      <p:pic>
        <p:nvPicPr>
          <p:cNvPr id="66567" name="图片 6" descr="捕获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535" y="2337435"/>
            <a:ext cx="3814445" cy="2430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1739057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主要内容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455508" y="1762665"/>
            <a:ext cx="3818484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lock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关键字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449908" y="2498495"/>
            <a:ext cx="44007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线程监视器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——Monitor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458208" y="3201238"/>
            <a:ext cx="47060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子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线程访问主线程的控件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16" y="1850470"/>
            <a:ext cx="545875" cy="54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6514" y="1961461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16" y="2582706"/>
            <a:ext cx="545875" cy="545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08214" y="2693697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16" y="3298520"/>
            <a:ext cx="545875" cy="545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208214" y="3409511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9"/>
          <p:cNvSpPr txBox="1">
            <a:spLocks noChangeArrowheads="1"/>
          </p:cNvSpPr>
          <p:nvPr/>
        </p:nvSpPr>
        <p:spPr bwMode="auto">
          <a:xfrm>
            <a:off x="672704" y="611982"/>
            <a:ext cx="2027088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lock</a:t>
            </a: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关键字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444" y="1491630"/>
            <a:ext cx="7977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/>
              <a:t>lock</a:t>
            </a:r>
            <a:r>
              <a:rPr lang="zh-CN" altLang="zh-CN" dirty="0"/>
              <a:t>关键字可以用来确保代码块完成运行，而不会被其他线程中断，它是通过在代码块运行期间为给定对象获取互斥锁来实现的。</a:t>
            </a:r>
            <a:endParaRPr lang="zh-CN" altLang="zh-CN" dirty="0"/>
          </a:p>
          <a:p>
            <a:r>
              <a:rPr lang="en-US" altLang="zh-CN" dirty="0" smtClean="0"/>
              <a:t>      lock</a:t>
            </a:r>
            <a:r>
              <a:rPr lang="zh-CN" altLang="zh-CN" dirty="0"/>
              <a:t>语句以关键字</a:t>
            </a:r>
            <a:r>
              <a:rPr lang="en-US" altLang="zh-CN" dirty="0"/>
              <a:t>lock</a:t>
            </a:r>
            <a:r>
              <a:rPr lang="zh-CN" altLang="zh-CN" dirty="0"/>
              <a:t>开头，它有一个作为参数的对象，在该参数的后面还有一个一次只能有一个线程执行的代码块。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60209" y="2977098"/>
            <a:ext cx="3166466" cy="1148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r>
              <a:rPr lang="en-US" altLang="zh-CN" sz="1400" dirty="0"/>
              <a:t>Object </a:t>
            </a:r>
            <a:r>
              <a:rPr lang="en-US" altLang="zh-CN" sz="1400" dirty="0" err="1"/>
              <a:t>thisLock</a:t>
            </a:r>
            <a:r>
              <a:rPr lang="en-US" altLang="zh-CN" sz="1400" dirty="0"/>
              <a:t> = new Object();</a:t>
            </a:r>
            <a:endParaRPr lang="zh-CN" altLang="zh-CN" sz="1400" dirty="0"/>
          </a:p>
          <a:p>
            <a:r>
              <a:rPr lang="en-US" altLang="zh-CN" sz="1400" dirty="0"/>
              <a:t>lock (</a:t>
            </a:r>
            <a:r>
              <a:rPr lang="en-US" altLang="zh-CN" sz="1400" dirty="0" err="1"/>
              <a:t>thisLock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      //</a:t>
            </a:r>
            <a:r>
              <a:rPr lang="zh-CN" altLang="zh-CN" sz="1400" dirty="0"/>
              <a:t>要运行的代码块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90" name="TextBox 150"/>
          <p:cNvSpPr txBox="1"/>
          <p:nvPr/>
        </p:nvSpPr>
        <p:spPr>
          <a:xfrm>
            <a:off x="80010" y="125730"/>
            <a:ext cx="8796020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C#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中，可以使用“互斥锁”来达到线程互斥的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效果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互斥锁的使用步骤：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1- 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创建一个静态的对象，例如为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   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static object obj = new object();”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 	2- 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使用“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lock”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关键字，来锁定共享资源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注意：同一时间，只能有一个线程在使用此资源，其他的线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	   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程就会等待使用资源的线程结束才能继续使用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语法：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lock(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锁对象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){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	// 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共享代码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}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 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注意：只有使用同一个锁对象的线程之间，才能被互斥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2" name="TextBox 3"/>
          <p:cNvSpPr/>
          <p:nvPr/>
        </p:nvSpPr>
        <p:spPr>
          <a:xfrm>
            <a:off x="255588" y="113030"/>
            <a:ext cx="2443162" cy="654050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zh-CN" altLang="en-US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互斥锁案例</a:t>
            </a:r>
            <a:endParaRPr lang="zh-CN" altLang="en-US" sz="3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68614" name="TextBox 150"/>
          <p:cNvSpPr txBox="1"/>
          <p:nvPr/>
        </p:nvSpPr>
        <p:spPr>
          <a:xfrm>
            <a:off x="255905" y="766763"/>
            <a:ext cx="8818880" cy="4399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using System;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using System.Threading;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class LockClass{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public static void Main(string[] args){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Thread t1 = new Thread (new ThreadStart(ThFunc));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Thread t2 = new Thread (new ThreadStart(ThFunc));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t1.Start ();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t2.Start ();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}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private static void ThFunc(){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lock (obj) {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	for(int i = 0;i &lt; 10;i++){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		Console.WriteLine("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+mn-ea"/>
              </a:rPr>
              <a:t>当前线程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ID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{0}",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		                  Thread.CurrentThread.ManagedThreadId);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		Thread.Sleep(1000);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	}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	}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}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	private static object obj = new object();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 dirty="0">
                <a:solidFill>
                  <a:schemeClr val="tx1"/>
                </a:solidFill>
                <a:latin typeface="+mn-ea"/>
                <a:cs typeface="+mn-ea"/>
              </a:rPr>
              <a:t>}</a:t>
            </a:r>
            <a:endParaRPr lang="en-US" altLang="zh-CN" sz="1400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6" name="TextBox 3"/>
          <p:cNvSpPr/>
          <p:nvPr/>
        </p:nvSpPr>
        <p:spPr>
          <a:xfrm>
            <a:off x="255588" y="56515"/>
            <a:ext cx="1478280" cy="498475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zh-CN" altLang="en-US" sz="2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线程同步</a:t>
            </a:r>
            <a:endParaRPr lang="zh-CN" altLang="en-US" sz="2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69638" name="TextBox 150"/>
          <p:cNvSpPr txBox="1"/>
          <p:nvPr/>
        </p:nvSpPr>
        <p:spPr>
          <a:xfrm>
            <a:off x="255905" y="1417955"/>
            <a:ext cx="871728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什么是线程同步？</a:t>
            </a:r>
            <a:endParaRPr lang="zh-CN" altLang="en-US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同一时刻，只能有一个线程在执行。使用技术，使得线程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之间按照一定的顺序，对共享资源访问的控制，这就是线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程同步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C#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中，提供了信号量，用于处理线程间的同步问题 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85775" y="1241425"/>
          <a:ext cx="793369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45"/>
                <a:gridCol w="3966845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课程目标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对应的单元知识点</a:t>
                      </a:r>
                      <a:endParaRPr lang="zh-CN" altLang="en-US" sz="2400"/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课程目标</a:t>
                      </a:r>
                      <a:r>
                        <a:rPr lang="en-US" altLang="zh-CN" sz="2400">
                          <a:sym typeface="+mn-ea"/>
                        </a:rPr>
                        <a:t>1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线程的基本操作，线程同步。线程操作案例（讲授）。</a:t>
                      </a:r>
                      <a:endParaRPr lang="zh-CN" altLang="en-US" sz="2400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课程目标</a:t>
                      </a:r>
                      <a:r>
                        <a:rPr lang="en-US" sz="2400">
                          <a:sym typeface="+mn-ea"/>
                        </a:rPr>
                        <a:t>2</a:t>
                      </a:r>
                      <a:endParaRPr 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线程的创建与控制（实验）</a:t>
                      </a:r>
                      <a:endParaRPr lang="zh-CN" altLang="en-US" sz="24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课程目标</a:t>
                      </a:r>
                      <a:r>
                        <a:rPr lang="en-US" sz="2400">
                          <a:sym typeface="+mn-ea"/>
                        </a:rPr>
                        <a:t>3</a:t>
                      </a:r>
                      <a:endParaRPr 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信息检索工具使用（实验）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TextBox 3"/>
          <p:cNvSpPr/>
          <p:nvPr/>
        </p:nvSpPr>
        <p:spPr>
          <a:xfrm>
            <a:off x="142558" y="113030"/>
            <a:ext cx="1570037" cy="654050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zh-CN" altLang="en-US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信号量</a:t>
            </a:r>
            <a:endParaRPr lang="zh-CN" altLang="en-US" sz="3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70662" name="TextBox 150"/>
          <p:cNvSpPr txBox="1"/>
          <p:nvPr/>
        </p:nvSpPr>
        <p:spPr>
          <a:xfrm>
            <a:off x="142875" y="1059815"/>
            <a:ext cx="837819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什么是信号量？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通过使用一个计数器来控制对共享资源的访问，如果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计数器大于</a:t>
            </a:r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，就允许访问，如果等于</a:t>
            </a:r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，就拒绝访问。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C#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中，提供了类“</a:t>
            </a:r>
            <a:r>
              <a:rPr lang="en-US" altLang="zh-CN" sz="2400" dirty="0">
                <a:solidFill>
                  <a:schemeClr val="tx1"/>
                </a:solidFill>
                <a:latin typeface="Chalkboard" charset="0"/>
              </a:rPr>
              <a:t>Semaphore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（信号灯）</a:t>
            </a:r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”来实现信号量</a:t>
            </a:r>
            <a:endParaRPr lang="en-US" altLang="zh-CN" sz="24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Chalkboard" charset="0"/>
              </a:rPr>
              <a:t>效果</a:t>
            </a:r>
            <a:endParaRPr lang="zh-CN" altLang="en-US" sz="2400" dirty="0">
              <a:solidFill>
                <a:schemeClr val="tx1"/>
              </a:solidFill>
              <a:latin typeface="Chalkboard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TextBox 3"/>
          <p:cNvSpPr/>
          <p:nvPr/>
        </p:nvSpPr>
        <p:spPr>
          <a:xfrm>
            <a:off x="108903" y="55880"/>
            <a:ext cx="3319462" cy="654050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en-US" altLang="zh-CN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Semaphore </a:t>
            </a:r>
            <a:r>
              <a:rPr lang="zh-CN" altLang="en-US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类</a:t>
            </a:r>
            <a:endParaRPr lang="zh-CN" altLang="en-US" sz="3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71686" name="TextBox 150"/>
          <p:cNvSpPr txBox="1"/>
          <p:nvPr/>
        </p:nvSpPr>
        <p:spPr>
          <a:xfrm>
            <a:off x="109220" y="709930"/>
            <a:ext cx="8818880" cy="3476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构造函数：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public Semaphore( int initialCount, int maximumCount )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功能：初始化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Semaphore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类的新实例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参数：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Chalkboard" charset="0"/>
              </a:rPr>
              <a:t> initialCount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可以同时授予的信号量的初始请求数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Chalkboard" charset="0"/>
              </a:rPr>
              <a:t> maximumCount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可以同时授予的信号量的最大请求数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常用成员方法：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 WaitOne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阻止当前线程，直到当前</a:t>
            </a:r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WaitHandle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收到信号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 Release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退出信号量并返回前一个计数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注意：信号量计数已是最大值再使用会引发</a:t>
            </a:r>
            <a:endParaRPr lang="en-US" altLang="zh-CN" sz="2000" dirty="0">
              <a:solidFill>
                <a:schemeClr val="tx1"/>
              </a:solidFill>
              <a:latin typeface="Chalkboard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Chalkboard" charset="0"/>
              </a:rPr>
              <a:t>			  SemaphoreFullException</a:t>
            </a:r>
            <a:r>
              <a:rPr lang="zh-CN" altLang="en-US" sz="2000" dirty="0">
                <a:solidFill>
                  <a:schemeClr val="tx1"/>
                </a:solidFill>
                <a:latin typeface="Chalkboard" charset="0"/>
              </a:rPr>
              <a:t>异常</a:t>
            </a:r>
            <a:endParaRPr lang="zh-CN" altLang="en-US" sz="2000" dirty="0">
              <a:solidFill>
                <a:schemeClr val="tx1"/>
              </a:solidFill>
              <a:latin typeface="Chalkboard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8" name="TextBox 3"/>
          <p:cNvSpPr/>
          <p:nvPr/>
        </p:nvSpPr>
        <p:spPr>
          <a:xfrm>
            <a:off x="164783" y="90170"/>
            <a:ext cx="2878137" cy="654050"/>
          </a:xfrm>
          <a:prstGeom prst="rect">
            <a:avLst/>
          </a:prstGeom>
          <a:noFill/>
          <a:ln w="9525">
            <a:noFill/>
          </a:ln>
        </p:spPr>
        <p:txBody>
          <a:bodyPr wrap="none" lIns="130032" tIns="65017" rIns="130032" bIns="65017">
            <a:spAutoFit/>
          </a:bodyPr>
          <a:p>
            <a:r>
              <a:rPr lang="zh-CN" altLang="en-US" sz="3400" b="1" dirty="0">
                <a:solidFill>
                  <a:srgbClr val="C1901A"/>
                </a:solidFill>
                <a:latin typeface="微软雅黑" panose="020B0503020204020204" charset="-122"/>
                <a:ea typeface="微软雅黑" panose="020B0503020204020204" charset="-122"/>
                <a:sym typeface="Adobe 黑体 Std R" charset="-122"/>
              </a:rPr>
              <a:t>线程同步案例</a:t>
            </a:r>
            <a:endParaRPr lang="zh-CN" altLang="en-US" sz="3400" b="1" dirty="0">
              <a:solidFill>
                <a:srgbClr val="C1901A"/>
              </a:solidFill>
              <a:latin typeface="微软雅黑" panose="020B0503020204020204" charset="-122"/>
              <a:ea typeface="微软雅黑" panose="020B0503020204020204" charset="-122"/>
              <a:sym typeface="Adobe 黑体 Std R" charset="-122"/>
            </a:endParaRPr>
          </a:p>
        </p:txBody>
      </p:sp>
      <p:sp>
        <p:nvSpPr>
          <p:cNvPr id="72710" name="TextBox 150"/>
          <p:cNvSpPr txBox="1"/>
          <p:nvPr/>
        </p:nvSpPr>
        <p:spPr>
          <a:xfrm>
            <a:off x="746760" y="744220"/>
            <a:ext cx="637667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using System;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using System.Threading;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class SemClass{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public static void Main(string[] args){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Thread ta = new Thread (new ThreadStart(ThA));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Thread tb = new Thread (new ThreadStart(ThB));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Thread tc = new Thread (new ThreadStart(ThC));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ta.Start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tb.Start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tc.Start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}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private static void ThA(){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Console.WriteLine("A");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sem1.Release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}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private static void ThB(){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sem1.WaitOne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Console.WriteLine("B");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sem2.Release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}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private static void ThC(){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sem2.WaitOne ();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	Console.WriteLine("C");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}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private static Semaphore sem1 = new Semaphore(0,1);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	private static Semaphore sem2 = new Semaphore(0,1);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}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3600" y="32994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Chalkboard" charset="0"/>
                <a:sym typeface="+mn-ea"/>
              </a:rPr>
              <a:t>输出顺序肯定是：</a:t>
            </a:r>
            <a:endParaRPr lang="en-US" altLang="zh-CN" dirty="0">
              <a:solidFill>
                <a:schemeClr val="tx1"/>
              </a:solidFill>
              <a:latin typeface="Chalkboard" charset="0"/>
            </a:endParaRPr>
          </a:p>
          <a:p>
            <a:r>
              <a:rPr lang="en-US" altLang="zh-CN" dirty="0">
                <a:latin typeface="Chalkboard" charset="0"/>
                <a:sym typeface="+mn-ea"/>
              </a:rPr>
              <a:t>A</a:t>
            </a:r>
            <a:r>
              <a:rPr lang="zh-CN" altLang="en-US" dirty="0">
                <a:latin typeface="Chalkboard" charset="0"/>
                <a:sym typeface="+mn-ea"/>
              </a:rPr>
              <a:t>、</a:t>
            </a:r>
            <a:r>
              <a:rPr lang="en-US" altLang="zh-CN" dirty="0">
                <a:latin typeface="Chalkboard" charset="0"/>
                <a:sym typeface="+mn-ea"/>
              </a:rPr>
              <a:t>B</a:t>
            </a:r>
            <a:r>
              <a:rPr lang="zh-CN" altLang="en-US" dirty="0">
                <a:latin typeface="Chalkboard" charset="0"/>
                <a:sym typeface="+mn-ea"/>
              </a:rPr>
              <a:t>、</a:t>
            </a:r>
            <a:r>
              <a:rPr lang="en-US" altLang="zh-CN" dirty="0">
                <a:latin typeface="Chalkboard" charset="0"/>
                <a:sym typeface="+mn-ea"/>
              </a:rPr>
              <a:t>C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9"/>
          <p:cNvSpPr txBox="1">
            <a:spLocks noChangeArrowheads="1"/>
          </p:cNvSpPr>
          <p:nvPr/>
        </p:nvSpPr>
        <p:spPr bwMode="auto">
          <a:xfrm>
            <a:off x="672704" y="611982"/>
            <a:ext cx="3899296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线程</a:t>
            </a:r>
            <a:r>
              <a:rPr lang="zh-CN" altLang="en-US" sz="2700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监视器</a:t>
            </a:r>
            <a:r>
              <a:rPr lang="en-US" altLang="zh-CN" sz="2700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——</a:t>
            </a:r>
            <a:r>
              <a:rPr lang="en-US" altLang="zh-CN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Monitor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326371" y="3665661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语法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452" y="1419622"/>
            <a:ext cx="7977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/>
              <a:t>Monitor</a:t>
            </a:r>
            <a:r>
              <a:rPr lang="zh-CN" altLang="zh-CN" dirty="0"/>
              <a:t>类提供了同步对对象的访问机制，它通过向单个线程授予对象锁来控制对对象的访问，对象锁提供限制访问代码块（通常称为临界区）的能力。当一个线程拥有对象锁时，其他任何线程都不能获取该</a:t>
            </a:r>
            <a:r>
              <a:rPr lang="zh-CN" altLang="zh-CN" dirty="0" smtClean="0"/>
              <a:t>锁。</a:t>
            </a:r>
            <a:endParaRPr lang="zh-CN" altLang="en-US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48064" y="2476914"/>
            <a:ext cx="3232914" cy="19835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3F7091"/>
            </a:solidFill>
            <a:round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</a:rPr>
              <a:t>Monitor.Enter</a:t>
            </a:r>
            <a:r>
              <a:rPr lang="en-US" altLang="zh-CN" sz="1400" dirty="0">
                <a:solidFill>
                  <a:srgbClr val="0000FF"/>
                </a:solidFill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</a:rPr>
              <a:t>obj</a:t>
            </a:r>
            <a:r>
              <a:rPr lang="en-US" altLang="zh-CN" sz="1400" dirty="0">
                <a:solidFill>
                  <a:srgbClr val="0000FF"/>
                </a:solidFill>
              </a:rPr>
              <a:t>);                </a:t>
            </a:r>
            <a:r>
              <a:rPr lang="en-US" altLang="zh-CN" sz="1400" dirty="0"/>
              <a:t>	 </a:t>
            </a:r>
            <a:r>
              <a:rPr lang="en-US" altLang="zh-CN" sz="1400" dirty="0" err="1" smtClean="0"/>
              <a:t>Console.WriteLine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i</a:t>
            </a:r>
            <a:r>
              <a:rPr lang="zh-CN" altLang="zh-CN" sz="1400" dirty="0"/>
              <a:t>的初始值为：</a:t>
            </a:r>
            <a:r>
              <a:rPr lang="en-US" altLang="zh-CN" sz="1400" dirty="0"/>
              <a:t>" + </a:t>
            </a:r>
            <a:r>
              <a:rPr lang="en-US" altLang="zh-CN" sz="1400" dirty="0" err="1"/>
              <a:t>i.ToString</a:t>
            </a:r>
            <a:r>
              <a:rPr lang="en-US" altLang="zh-CN" sz="1400" dirty="0"/>
              <a:t>());</a:t>
            </a:r>
            <a:endParaRPr lang="zh-CN" altLang="zh-CN" sz="1400" dirty="0"/>
          </a:p>
          <a:p>
            <a:r>
              <a:rPr lang="en-US" altLang="zh-CN" sz="1400" dirty="0" err="1" smtClean="0"/>
              <a:t>Thread.Sleep</a:t>
            </a:r>
            <a:r>
              <a:rPr lang="en-US" altLang="zh-CN" sz="1400" dirty="0" smtClean="0"/>
              <a:t>(1000);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 smtClean="0"/>
              <a:t>++;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Console.WriteLine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i</a:t>
            </a:r>
            <a:r>
              <a:rPr lang="zh-CN" altLang="zh-CN" sz="1400" dirty="0"/>
              <a:t>在自增之后的值为：</a:t>
            </a:r>
            <a:r>
              <a:rPr lang="en-US" altLang="zh-CN" sz="1400" dirty="0"/>
              <a:t>" + </a:t>
            </a:r>
            <a:r>
              <a:rPr lang="en-US" altLang="zh-CN" sz="1400" dirty="0" err="1"/>
              <a:t>i.ToString</a:t>
            </a:r>
            <a:r>
              <a:rPr lang="en-US" altLang="zh-CN" sz="1400" dirty="0"/>
              <a:t>());</a:t>
            </a:r>
            <a:endParaRPr lang="zh-CN" altLang="zh-CN" sz="1400" dirty="0"/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Monitor.Exit</a:t>
            </a:r>
            <a:r>
              <a:rPr lang="en-US" altLang="zh-CN" sz="1400" dirty="0" smtClean="0">
                <a:solidFill>
                  <a:srgbClr val="0000FF"/>
                </a:solidFill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obj</a:t>
            </a:r>
            <a:r>
              <a:rPr lang="en-US" altLang="zh-CN" sz="1400" dirty="0">
                <a:solidFill>
                  <a:srgbClr val="0000FF"/>
                </a:solidFill>
              </a:rPr>
              <a:t>);</a:t>
            </a:r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14886" y="2771984"/>
          <a:ext cx="3701130" cy="123992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75158"/>
                <a:gridCol w="2725972"/>
              </a:tblGrid>
              <a:tr h="247985">
                <a:tc>
                  <a:txBody>
                    <a:bodyPr/>
                    <a:lstStyle/>
                    <a:p>
                      <a:pPr indent="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方</a:t>
                      </a:r>
                      <a:r>
                        <a:rPr lang="en-US" sz="1400" kern="1000" dirty="0">
                          <a:effectLst/>
                        </a:rPr>
                        <a:t>    </a:t>
                      </a:r>
                      <a:r>
                        <a:rPr lang="zh-CN" sz="1400" kern="1000" dirty="0">
                          <a:effectLst/>
                        </a:rPr>
                        <a:t>法</a:t>
                      </a:r>
                      <a:endParaRPr lang="zh-CN" sz="14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说</a:t>
                      </a:r>
                      <a:r>
                        <a:rPr lang="en-US" sz="1400" kern="1000" dirty="0">
                          <a:effectLst/>
                        </a:rPr>
                        <a:t>    </a:t>
                      </a:r>
                      <a:r>
                        <a:rPr lang="zh-CN" sz="1400" kern="1000" dirty="0">
                          <a:effectLst/>
                        </a:rPr>
                        <a:t>明</a:t>
                      </a:r>
                      <a:endParaRPr lang="zh-CN" sz="14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247985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Enter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在指定对象上获取排他锁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  <a:tr h="247985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Exit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释放指定对象上的排他锁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  <a:tr h="495970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Wait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释放对象上的锁并阻止当前线程，直到它重新获取该锁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28850" y="1983581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18"/>
          <p:cNvSpPr txBox="1">
            <a:spLocks noChangeArrowheads="1"/>
          </p:cNvSpPr>
          <p:nvPr/>
        </p:nvSpPr>
        <p:spPr bwMode="auto">
          <a:xfrm>
            <a:off x="2884904" y="2353321"/>
            <a:ext cx="3028950" cy="346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互斥对象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b="1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Mutex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9"/>
          <p:cNvSpPr txBox="1">
            <a:spLocks noChangeArrowheads="1"/>
          </p:cNvSpPr>
          <p:nvPr/>
        </p:nvSpPr>
        <p:spPr bwMode="auto">
          <a:xfrm>
            <a:off x="672704" y="611982"/>
            <a:ext cx="3395240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互斥对象</a:t>
            </a:r>
            <a:r>
              <a:rPr lang="en-US" altLang="zh-CN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——</a:t>
            </a:r>
            <a:r>
              <a:rPr lang="en-US" altLang="zh-CN" sz="2700" dirty="0" err="1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Mutex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326371" y="3665661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语法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452" y="1642611"/>
            <a:ext cx="79779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Mutex</a:t>
            </a:r>
            <a:r>
              <a:rPr lang="zh-CN" altLang="zh-CN" dirty="0"/>
              <a:t>类是同步基元，它只向一个线程授予对共享资源的独占访问权。如果一个线程获取了互斥体，则要获取该互斥体的第二个线程将被挂起，直到第一个线程释放该互斥体。</a:t>
            </a:r>
            <a:r>
              <a:rPr lang="en-US" altLang="zh-CN" dirty="0" err="1"/>
              <a:t>Mutex</a:t>
            </a:r>
            <a:r>
              <a:rPr lang="zh-CN" altLang="zh-CN" dirty="0"/>
              <a:t>类与监视器类似，它防止多个线程在某一时间同时执行某个代码块，然而</a:t>
            </a:r>
            <a:r>
              <a:rPr lang="zh-CN" altLang="zh-CN" dirty="0">
                <a:solidFill>
                  <a:srgbClr val="FF0000"/>
                </a:solidFill>
              </a:rPr>
              <a:t>与监视器不同的是，</a:t>
            </a:r>
            <a:r>
              <a:rPr lang="en-US" altLang="zh-CN" dirty="0" err="1">
                <a:solidFill>
                  <a:srgbClr val="FF0000"/>
                </a:solidFill>
              </a:rPr>
              <a:t>Mutex</a:t>
            </a:r>
            <a:r>
              <a:rPr lang="zh-CN" altLang="zh-CN" dirty="0">
                <a:solidFill>
                  <a:srgbClr val="FF0000"/>
                </a:solidFill>
              </a:rPr>
              <a:t>类可以用来使跨进程的线程同步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Mutex</a:t>
            </a:r>
            <a:r>
              <a:rPr lang="zh-CN" altLang="zh-CN" dirty="0"/>
              <a:t>类的</a:t>
            </a:r>
            <a:r>
              <a:rPr lang="en-US" altLang="zh-CN" dirty="0" err="1"/>
              <a:t>WaitOne</a:t>
            </a:r>
            <a:r>
              <a:rPr lang="zh-CN" altLang="zh-CN" dirty="0"/>
              <a:t>方法请求互斥体的所属权，拥有互斥体的线程可以在对</a:t>
            </a:r>
            <a:r>
              <a:rPr lang="en-US" altLang="zh-CN" dirty="0" err="1"/>
              <a:t>WaitOne</a:t>
            </a:r>
            <a:r>
              <a:rPr lang="zh-CN" altLang="zh-CN" dirty="0"/>
              <a:t>方法的重复调用中请求相同的互斥体而不会阻止其执行，但线程必须调用同样多次数的</a:t>
            </a:r>
            <a:r>
              <a:rPr lang="en-US" altLang="zh-CN" dirty="0" err="1"/>
              <a:t>Mutex</a:t>
            </a:r>
            <a:r>
              <a:rPr lang="zh-CN" altLang="zh-CN" dirty="0"/>
              <a:t>类的</a:t>
            </a:r>
            <a:r>
              <a:rPr lang="en-US" altLang="zh-CN" dirty="0" err="1"/>
              <a:t>ReleaseMutex</a:t>
            </a:r>
            <a:r>
              <a:rPr lang="zh-CN" altLang="zh-CN" dirty="0"/>
              <a:t>方法来释放互斥体的所属权。</a:t>
            </a:r>
            <a:r>
              <a:rPr lang="en-US" altLang="zh-CN" dirty="0" err="1"/>
              <a:t>Mutex</a:t>
            </a:r>
            <a:r>
              <a:rPr lang="zh-CN" altLang="zh-CN" dirty="0"/>
              <a:t>类强制线程标识，因此互斥体只能由获得它的线程释放。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9"/>
          <p:cNvSpPr txBox="1">
            <a:spLocks noChangeArrowheads="1"/>
          </p:cNvSpPr>
          <p:nvPr/>
        </p:nvSpPr>
        <p:spPr bwMode="auto">
          <a:xfrm>
            <a:off x="672704" y="611982"/>
            <a:ext cx="3467248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 err="1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Mutex</a:t>
            </a: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类的常用方法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1680" y="1787891"/>
          <a:ext cx="5976664" cy="136815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5350"/>
                <a:gridCol w="4401314"/>
              </a:tblGrid>
              <a:tr h="254540">
                <a:tc>
                  <a:txBody>
                    <a:bodyPr/>
                    <a:lstStyle/>
                    <a:p>
                      <a:pPr indent="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方</a:t>
                      </a:r>
                      <a:r>
                        <a:rPr lang="en-US" sz="1600" b="1" kern="1000" dirty="0">
                          <a:effectLst/>
                        </a:rPr>
                        <a:t>    </a:t>
                      </a:r>
                      <a:r>
                        <a:rPr lang="zh-CN" sz="1600" b="1" kern="1000" dirty="0">
                          <a:effectLst/>
                        </a:rPr>
                        <a:t>法</a:t>
                      </a:r>
                      <a:endParaRPr lang="zh-CN" sz="16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说</a:t>
                      </a:r>
                      <a:r>
                        <a:rPr lang="en-US" sz="1600" b="1" kern="1000" dirty="0">
                          <a:effectLst/>
                        </a:rPr>
                        <a:t>    </a:t>
                      </a:r>
                      <a:r>
                        <a:rPr lang="zh-CN" sz="1600" b="1" kern="1000" dirty="0">
                          <a:effectLst/>
                        </a:rPr>
                        <a:t>明</a:t>
                      </a:r>
                      <a:endParaRPr lang="zh-CN" sz="1600" b="1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</a:tr>
              <a:tr h="445445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Close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在派生类中被重写时，释放由当前</a:t>
                      </a:r>
                      <a:r>
                        <a:rPr lang="en-US" sz="1400" kern="1000" dirty="0" err="1">
                          <a:effectLst/>
                        </a:rPr>
                        <a:t>WaitHandle</a:t>
                      </a:r>
                      <a:r>
                        <a:rPr lang="zh-CN" sz="1400" kern="1000" dirty="0">
                          <a:effectLst/>
                        </a:rPr>
                        <a:t>持有的所有资源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  <a:tr h="222722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ReleaseMutex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释放</a:t>
                      </a:r>
                      <a:r>
                        <a:rPr lang="en-US" sz="1400" kern="1000" dirty="0" err="1">
                          <a:effectLst/>
                        </a:rPr>
                        <a:t>Mutex</a:t>
                      </a:r>
                      <a:r>
                        <a:rPr lang="zh-CN" sz="1400" kern="1000" dirty="0">
                          <a:effectLst/>
                        </a:rPr>
                        <a:t>一次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  <a:tr h="445445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>
                          <a:effectLst/>
                        </a:rPr>
                        <a:t>WaitOne</a:t>
                      </a:r>
                      <a:endParaRPr lang="zh-CN" sz="1400" kern="100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</a:rPr>
                        <a:t>当在派生类中重写时，阻止当前线程，直到当前的</a:t>
                      </a:r>
                      <a:r>
                        <a:rPr lang="en-US" sz="1400" kern="1000" dirty="0" err="1">
                          <a:effectLst/>
                        </a:rPr>
                        <a:t>WaitHandle</a:t>
                      </a:r>
                      <a:r>
                        <a:rPr lang="zh-CN" sz="1400" kern="1000" dirty="0">
                          <a:effectLst/>
                        </a:rPr>
                        <a:t>收到信号</a:t>
                      </a:r>
                      <a:endParaRPr lang="zh-CN" sz="1400" kern="100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anose="020B0602030504020204" pitchFamily="34" charset="0"/>
              <a:ea typeface="Gulim" panose="020B0600000101010101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小结</a:t>
            </a:r>
            <a:endParaRPr lang="zh-CN" altLang="en-US" sz="2700" b="1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563638"/>
            <a:ext cx="8291786" cy="2305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本章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首先对线程的分类及概述做了一个简单地介绍，然后详细讲解了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C#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中进行线程编程的主要类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Thread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，并对线程编程的常用操作、线程同步与互斥，以及线程池和定时器的使用进行了详细讲解。通过本章的学习，读者应该熟练掌握使用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C#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进行线程编程的知识，并能在实际开发中应用线程处理各种多任务问题。</a:t>
            </a:r>
            <a:endParaRPr lang="zh-CN" altLang="en-US" sz="2000" b="1" dirty="0">
              <a:solidFill>
                <a:srgbClr val="CC0000"/>
              </a:solidFill>
              <a:latin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anose="020B0602030504020204" pitchFamily="34" charset="0"/>
              <a:ea typeface="Gulim" panose="020B0600000101010101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739057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上机指导</a:t>
            </a:r>
            <a:endParaRPr lang="zh-CN" altLang="en-US" sz="2700" b="1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203598"/>
            <a:ext cx="8291786" cy="1535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/>
              <a:t> 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局域网中扫描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地址，为了使计算机不出现假死现象，可以利用多线程来完成</a:t>
            </a:r>
            <a:r>
              <a:rPr lang="en-US" altLang="zh-CN" sz="1600" dirty="0"/>
              <a:t>IP</a:t>
            </a:r>
            <a:r>
              <a:rPr lang="zh-CN" altLang="zh-CN" sz="1600" dirty="0"/>
              <a:t>的扫描。首先应用</a:t>
            </a:r>
            <a:r>
              <a:rPr lang="en-US" altLang="zh-CN" sz="1600" dirty="0" err="1"/>
              <a:t>IPAddress</a:t>
            </a:r>
            <a:r>
              <a:rPr lang="zh-CN" altLang="zh-CN" sz="1600" dirty="0"/>
              <a:t>类将</a:t>
            </a:r>
            <a:r>
              <a:rPr lang="en-US" altLang="zh-CN" sz="1600" dirty="0"/>
              <a:t>IP</a:t>
            </a:r>
            <a:r>
              <a:rPr lang="zh-CN" altLang="zh-CN" sz="1600" dirty="0"/>
              <a:t>地址转换成网际协议的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地址，然后使用</a:t>
            </a:r>
            <a:r>
              <a:rPr lang="en-US" altLang="zh-CN" sz="1600" dirty="0" err="1"/>
              <a:t>IPHostEntry</a:t>
            </a:r>
            <a:r>
              <a:rPr lang="zh-CN" altLang="zh-CN" sz="1600" dirty="0"/>
              <a:t>对象加载</a:t>
            </a:r>
            <a:r>
              <a:rPr lang="en-US" altLang="zh-CN" sz="1600" dirty="0"/>
              <a:t>IP</a:t>
            </a:r>
            <a:r>
              <a:rPr lang="zh-CN" altLang="zh-CN" sz="1600" dirty="0"/>
              <a:t>地址来获取其对应的主机名，如果有主机名，则表示当前</a:t>
            </a:r>
            <a:r>
              <a:rPr lang="en-US" altLang="zh-CN" sz="1600" dirty="0"/>
              <a:t>IP</a:t>
            </a:r>
            <a:r>
              <a:rPr lang="zh-CN" altLang="zh-CN" sz="1600" dirty="0"/>
              <a:t>已被使用，并将该</a:t>
            </a:r>
            <a:r>
              <a:rPr lang="en-US" altLang="zh-CN" sz="1600" dirty="0"/>
              <a:t>IP</a:t>
            </a:r>
            <a:r>
              <a:rPr lang="zh-CN" altLang="zh-CN" sz="1600" dirty="0"/>
              <a:t>地址显示在列表中，这个过程可以通过执行子线程来完成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。</a:t>
            </a:r>
            <a:endParaRPr lang="zh-CN" altLang="en-US" sz="1600" b="1" dirty="0">
              <a:solidFill>
                <a:srgbClr val="CC0000"/>
              </a:solidFill>
              <a:latin typeface="+mn-ea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38634"/>
            <a:ext cx="1728192" cy="217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7118" y="1563638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240576" y="1729577"/>
            <a:ext cx="2607071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</a:rPr>
              <a:t>01         </a:t>
            </a:r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线程概述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97518" y="1563638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40976" y="1729577"/>
            <a:ext cx="2607071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02         </a:t>
            </a:r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线程的基本操作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6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7118" y="2501117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40576" y="2667056"/>
            <a:ext cx="2607071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03         </a:t>
            </a:r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线程同步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00096" y="253688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843554" y="2702819"/>
            <a:ext cx="2607071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04         </a:t>
            </a:r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线程池和定时器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3510122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238994" y="3676061"/>
            <a:ext cx="2607071" cy="300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05         </a:t>
            </a:r>
            <a:r>
              <a: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互斥对象</a:t>
            </a: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Mutex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线程概述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1739057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主要内容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46976" y="1647222"/>
            <a:ext cx="38184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多线程工作方式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941376" y="2625174"/>
            <a:ext cx="3824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何时使用多线程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84" y="1735027"/>
            <a:ext cx="545875" cy="54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7982" y="1846018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9385"/>
            <a:ext cx="545875" cy="545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699682" y="2820376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747169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多线程工作方式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9552" y="1411244"/>
            <a:ext cx="784887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       </a:t>
            </a:r>
            <a:r>
              <a:rPr lang="zh-CN" altLang="zh-CN" sz="1600" dirty="0" smtClean="0"/>
              <a:t>线程</a:t>
            </a:r>
            <a:r>
              <a:rPr lang="zh-CN" altLang="zh-CN" sz="1600" dirty="0"/>
              <a:t>是进程中可以并行执行的程序段，它可以独立占用处理器时间片，同一个进程中的线程可以共用进程分配的资源和空间。多线程的应用程序可以在“同一时刻”处理多项任务。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</a:t>
            </a:r>
            <a:r>
              <a:rPr lang="zh-CN" altLang="zh-CN" sz="1600" dirty="0" smtClean="0"/>
              <a:t>默认</a:t>
            </a:r>
            <a:r>
              <a:rPr lang="zh-CN" altLang="zh-CN" sz="1600" dirty="0"/>
              <a:t>情况下，系统为应用程序分配一个主线程，该线程执行程序中以</a:t>
            </a:r>
            <a:r>
              <a:rPr lang="en-US" altLang="zh-CN" sz="1600" dirty="0"/>
              <a:t>Main</a:t>
            </a:r>
            <a:r>
              <a:rPr lang="zh-CN" altLang="zh-CN" sz="1600" dirty="0"/>
              <a:t>方法开始和结束的代码</a:t>
            </a:r>
            <a:r>
              <a:rPr lang="zh-CN" altLang="zh-CN" sz="1600" dirty="0" smtClean="0"/>
              <a:t>。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81759" y="2994455"/>
            <a:ext cx="4606465" cy="1593519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r>
              <a:rPr lang="en-US" altLang="zh-CN" sz="1400" dirty="0"/>
              <a:t>[</a:t>
            </a:r>
            <a:r>
              <a:rPr lang="en-US" altLang="zh-CN" sz="1400" dirty="0" err="1"/>
              <a:t>STAThread</a:t>
            </a:r>
            <a:r>
              <a:rPr lang="en-US" altLang="zh-CN" sz="1400" dirty="0"/>
              <a:t>]</a:t>
            </a:r>
            <a:endParaRPr lang="en-US" altLang="zh-CN" sz="1400" dirty="0"/>
          </a:p>
          <a:p>
            <a:r>
              <a:rPr lang="en-US" altLang="zh-CN" sz="1400" dirty="0"/>
              <a:t>static void Main()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Application.EnableVisualStyles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Application.SetCompatibleTextRenderingDefault</a:t>
            </a:r>
            <a:r>
              <a:rPr lang="en-US" altLang="zh-CN" sz="1400" dirty="0"/>
              <a:t>(false);	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Application.Run</a:t>
            </a:r>
            <a:r>
              <a:rPr lang="en-US" altLang="zh-CN" sz="1400" dirty="0"/>
              <a:t>(new </a:t>
            </a:r>
            <a:r>
              <a:rPr lang="en-US" altLang="zh-CN" sz="1400" dirty="0" err="1"/>
              <a:t>Form1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747169" cy="7084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何时使用多线程</a:t>
            </a:r>
            <a:endParaRPr lang="zh-CN" altLang="en-US" sz="27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094" y="1775594"/>
            <a:ext cx="7315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一般</a:t>
            </a:r>
            <a:r>
              <a:rPr lang="zh-CN" altLang="en-US" dirty="0"/>
              <a:t>情况下，需要用户交互的软件都必须尽可能快地对用户的活动做出反应，以便提供丰富多彩的用户体验，但同时它又必须执行必要的计算以便尽可能快地将数据呈现给用户，这时可以使用多线程来实现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通过网络与</a:t>
            </a:r>
            <a:r>
              <a:rPr lang="en-US" altLang="zh-CN" dirty="0"/>
              <a:t>Web</a:t>
            </a:r>
            <a:r>
              <a:rPr lang="zh-CN" altLang="zh-CN" dirty="0"/>
              <a:t>服务器和数据库进行通信。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执行占用大量时间的操作。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区分具有不同优先级的任务。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使用户界面可以在将时间分配给后台任务时仍能快速做出响应。</a:t>
            </a:r>
            <a:endParaRPr lang="zh-CN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49225" y="875030"/>
          <a:ext cx="884618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715000" imgH="1876425" progId="Paint.Picture">
                  <p:embed/>
                </p:oleObj>
              </mc:Choice>
              <mc:Fallback>
                <p:oleObj name="" r:id="rId1" imgW="5715000" imgH="1876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225" y="875030"/>
                        <a:ext cx="884618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tags/tag1.xml><?xml version="1.0" encoding="utf-8"?>
<p:tagLst xmlns:p="http://schemas.openxmlformats.org/presentationml/2006/main">
  <p:tag name="KSO_WM_UNIT_TABLE_BEAUTIFY" val="smartTable{1c66ab6b-8562-48ad-94b3-abdb815a83e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6027</Words>
  <Application>WPS 演示</Application>
  <PresentationFormat>全屏显示(16:9)</PresentationFormat>
  <Paragraphs>387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60" baseType="lpstr">
      <vt:lpstr>Arial</vt:lpstr>
      <vt:lpstr>宋体</vt:lpstr>
      <vt:lpstr>Wingdings</vt:lpstr>
      <vt:lpstr>黑体</vt:lpstr>
      <vt:lpstr>隶书</vt:lpstr>
      <vt:lpstr>Lucida Sans Unicode</vt:lpstr>
      <vt:lpstr>Gulim</vt:lpstr>
      <vt:lpstr>Verdana</vt:lpstr>
      <vt:lpstr>微软雅黑</vt:lpstr>
      <vt:lpstr>Arial Unicode MS</vt:lpstr>
      <vt:lpstr>Calibri</vt:lpstr>
      <vt:lpstr>Adobe 黑体 Std R</vt:lpstr>
      <vt:lpstr>Times New Roman</vt:lpstr>
      <vt:lpstr>方正书宋简体</vt:lpstr>
      <vt:lpstr>Courier New</vt:lpstr>
      <vt:lpstr>Chalkboard</vt:lpstr>
      <vt:lpstr>Euphorigenic</vt:lpstr>
      <vt:lpstr>Office 主题</vt:lpstr>
      <vt:lpstr>Paint.Picture</vt:lpstr>
      <vt:lpstr>Paint.Picture</vt:lpstr>
      <vt:lpstr>Paint.Picture</vt:lpstr>
      <vt:lpstr>Paint.Picture</vt:lpstr>
      <vt:lpstr>PowerPoint 演示文稿</vt:lpstr>
      <vt:lpstr>课程目标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多线程编程</dc:title>
  <dc:creator>小科</dc:creator>
  <dc:subject>C#程序设计实用教程</dc:subject>
  <cp:lastModifiedBy>彭伟国</cp:lastModifiedBy>
  <cp:revision>883</cp:revision>
  <dcterms:created xsi:type="dcterms:W3CDTF">2014-12-17T01:03:00Z</dcterms:created>
  <dcterms:modified xsi:type="dcterms:W3CDTF">2019-11-17T13:10:20Z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