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44"/>
  </p:notesMasterIdLst>
  <p:handoutMasterIdLst>
    <p:handoutMasterId r:id="rId45"/>
  </p:handoutMasterIdLst>
  <p:sldIdLst>
    <p:sldId id="304" r:id="rId2"/>
    <p:sldId id="349" r:id="rId3"/>
    <p:sldId id="340" r:id="rId4"/>
    <p:sldId id="305" r:id="rId5"/>
    <p:sldId id="306" r:id="rId6"/>
    <p:sldId id="345" r:id="rId7"/>
    <p:sldId id="307" r:id="rId8"/>
    <p:sldId id="364" r:id="rId9"/>
    <p:sldId id="308" r:id="rId10"/>
    <p:sldId id="350" r:id="rId11"/>
    <p:sldId id="351" r:id="rId12"/>
    <p:sldId id="365" r:id="rId13"/>
    <p:sldId id="353" r:id="rId14"/>
    <p:sldId id="354" r:id="rId15"/>
    <p:sldId id="355" r:id="rId16"/>
    <p:sldId id="356" r:id="rId17"/>
    <p:sldId id="370" r:id="rId18"/>
    <p:sldId id="371" r:id="rId19"/>
    <p:sldId id="360" r:id="rId20"/>
    <p:sldId id="369" r:id="rId21"/>
    <p:sldId id="361" r:id="rId22"/>
    <p:sldId id="362" r:id="rId23"/>
    <p:sldId id="363" r:id="rId24"/>
    <p:sldId id="372" r:id="rId25"/>
    <p:sldId id="309" r:id="rId26"/>
    <p:sldId id="310" r:id="rId27"/>
    <p:sldId id="311" r:id="rId28"/>
    <p:sldId id="373" r:id="rId29"/>
    <p:sldId id="313" r:id="rId30"/>
    <p:sldId id="314" r:id="rId31"/>
    <p:sldId id="346" r:id="rId32"/>
    <p:sldId id="347" r:id="rId33"/>
    <p:sldId id="315" r:id="rId34"/>
    <p:sldId id="316" r:id="rId35"/>
    <p:sldId id="318" r:id="rId36"/>
    <p:sldId id="374" r:id="rId37"/>
    <p:sldId id="320" r:id="rId38"/>
    <p:sldId id="323" r:id="rId39"/>
    <p:sldId id="366" r:id="rId40"/>
    <p:sldId id="367" r:id="rId41"/>
    <p:sldId id="368" r:id="rId42"/>
    <p:sldId id="339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21" autoAdjust="0"/>
  </p:normalViewPr>
  <p:slideViewPr>
    <p:cSldViewPr>
      <p:cViewPr varScale="1">
        <p:scale>
          <a:sx n="75" d="100"/>
          <a:sy n="75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4E324CD-76F9-474D-B947-6BE24FEB3F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10EDA40-0AF6-4B21-8054-6E23425557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81E6B1EB-05E3-4869-8C27-52127D973C3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3CB543-2616-43BC-8D52-CA187D5ED1E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6D21D2F-26CC-4841-B6D5-485234DC41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EAC9187-2639-440B-9332-20261BF789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73B02FF-2C1F-478E-BEEE-64C029044E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5861C3DC-F838-4CBA-98FF-BB7C1F5D68E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2663473B-21F5-4534-809B-7E872F58812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C80883A1-988E-439F-997E-B89724DC74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8CFD1CDF-84FE-4B44-9F11-CEECF79353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345D2-A175-450D-A3F1-C09D39C792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455D919F-31C9-48D0-8546-987722EAE4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AFAC95B6-F5B2-42A2-BF5A-57F774A9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01private void button1_Click(object sender, EventArgs e)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02{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03    //</a:t>
            </a:r>
            <a:r>
              <a:rPr lang="zh-CN" altLang="en-US">
                <a:latin typeface="Arial" panose="020B0604020202020204" pitchFamily="34" charset="0"/>
              </a:rPr>
              <a:t>判断输入的文件名称是否为空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04</a:t>
            </a:r>
            <a:r>
              <a:rPr lang="zh-CN" altLang="en-US">
                <a:latin typeface="Arial" panose="020B0604020202020204" pitchFamily="34" charset="0"/>
              </a:rPr>
              <a:t>    </a:t>
            </a:r>
            <a:r>
              <a:rPr lang="en-US" altLang="zh-CN">
                <a:latin typeface="Arial" panose="020B0604020202020204" pitchFamily="34" charset="0"/>
              </a:rPr>
              <a:t>if (textBox1.Text == string.Empty)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05    {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06        MessageBox.Show("</a:t>
            </a:r>
            <a:r>
              <a:rPr lang="zh-CN" altLang="en-US">
                <a:latin typeface="Arial" panose="020B0604020202020204" pitchFamily="34" charset="0"/>
              </a:rPr>
              <a:t>文件名称不能为空！</a:t>
            </a:r>
            <a:r>
              <a:rPr lang="en-US" altLang="zh-CN">
                <a:latin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07</a:t>
            </a:r>
            <a:r>
              <a:rPr lang="zh-CN" altLang="en-US">
                <a:latin typeface="Arial" panose="020B0604020202020204" pitchFamily="34" charset="0"/>
              </a:rPr>
              <a:t>    </a:t>
            </a:r>
            <a:r>
              <a:rPr lang="en-US" altLang="zh-CN">
                <a:latin typeface="Arial" panose="020B0604020202020204" pitchFamily="34" charset="0"/>
              </a:rPr>
              <a:t>}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08</a:t>
            </a:r>
            <a:r>
              <a:rPr lang="zh-CN" altLang="en-US">
                <a:latin typeface="Arial" panose="020B0604020202020204" pitchFamily="34" charset="0"/>
              </a:rPr>
              <a:t>    </a:t>
            </a:r>
            <a:r>
              <a:rPr lang="en-US" altLang="zh-CN">
                <a:latin typeface="Arial" panose="020B0604020202020204" pitchFamily="34" charset="0"/>
              </a:rPr>
              <a:t>else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09    {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10        //</a:t>
            </a:r>
            <a:r>
              <a:rPr lang="zh-CN" altLang="en-US">
                <a:latin typeface="Arial" panose="020B0604020202020204" pitchFamily="34" charset="0"/>
              </a:rPr>
              <a:t>实例化</a:t>
            </a:r>
            <a:r>
              <a:rPr lang="en-US" altLang="zh-CN">
                <a:latin typeface="Arial" panose="020B0604020202020204" pitchFamily="34" charset="0"/>
              </a:rPr>
              <a:t>FileInfo</a:t>
            </a:r>
            <a:r>
              <a:rPr lang="zh-CN" altLang="en-US">
                <a:latin typeface="Arial" panose="020B0604020202020204" pitchFamily="34" charset="0"/>
              </a:rPr>
              <a:t>类对象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11</a:t>
            </a:r>
            <a:r>
              <a:rPr lang="zh-CN" altLang="en-US">
                <a:latin typeface="Arial" panose="020B0604020202020204" pitchFamily="34" charset="0"/>
              </a:rPr>
              <a:t>        </a:t>
            </a:r>
            <a:r>
              <a:rPr lang="en-US" altLang="zh-CN">
                <a:latin typeface="Arial" panose="020B0604020202020204" pitchFamily="34" charset="0"/>
              </a:rPr>
              <a:t>FileInfo finfo = new FileInfo(textBox1.Text);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12        //</a:t>
            </a:r>
            <a:r>
              <a:rPr lang="zh-CN" altLang="en-US">
                <a:latin typeface="Arial" panose="020B0604020202020204" pitchFamily="34" charset="0"/>
              </a:rPr>
              <a:t>使用</a:t>
            </a:r>
            <a:r>
              <a:rPr lang="en-US" altLang="zh-CN">
                <a:latin typeface="Arial" panose="020B0604020202020204" pitchFamily="34" charset="0"/>
              </a:rPr>
              <a:t>FileInfo</a:t>
            </a:r>
            <a:r>
              <a:rPr lang="zh-CN" altLang="en-US">
                <a:latin typeface="Arial" panose="020B0604020202020204" pitchFamily="34" charset="0"/>
              </a:rPr>
              <a:t>对象的</a:t>
            </a:r>
            <a:r>
              <a:rPr lang="en-US" altLang="zh-CN">
                <a:latin typeface="Arial" panose="020B0604020202020204" pitchFamily="34" charset="0"/>
              </a:rPr>
              <a:t>Exists</a:t>
            </a:r>
            <a:r>
              <a:rPr lang="zh-CN" altLang="en-US">
                <a:latin typeface="Arial" panose="020B0604020202020204" pitchFamily="34" charset="0"/>
              </a:rPr>
              <a:t>属性判断要创建的文件是否存在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13</a:t>
            </a:r>
            <a:r>
              <a:rPr lang="zh-CN" altLang="en-US">
                <a:latin typeface="Arial" panose="020B0604020202020204" pitchFamily="34" charset="0"/>
              </a:rPr>
              <a:t>        </a:t>
            </a:r>
            <a:r>
              <a:rPr lang="en-US" altLang="zh-CN">
                <a:latin typeface="Arial" panose="020B0604020202020204" pitchFamily="34" charset="0"/>
              </a:rPr>
              <a:t>if (finfo.Exists)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14        {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15            MessageBox.Show("</a:t>
            </a:r>
            <a:r>
              <a:rPr lang="zh-CN" altLang="en-US">
                <a:latin typeface="Arial" panose="020B0604020202020204" pitchFamily="34" charset="0"/>
              </a:rPr>
              <a:t>该文件已经存在</a:t>
            </a:r>
            <a:r>
              <a:rPr lang="en-US" altLang="zh-CN">
                <a:latin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16</a:t>
            </a:r>
            <a:r>
              <a:rPr lang="zh-CN" altLang="en-US">
                <a:latin typeface="Arial" panose="020B0604020202020204" pitchFamily="34" charset="0"/>
              </a:rPr>
              <a:t>        </a:t>
            </a:r>
            <a:r>
              <a:rPr lang="en-US" altLang="zh-CN">
                <a:latin typeface="Arial" panose="020B0604020202020204" pitchFamily="34" charset="0"/>
              </a:rPr>
              <a:t>}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17</a:t>
            </a:r>
            <a:r>
              <a:rPr lang="zh-CN" altLang="en-US">
                <a:latin typeface="Arial" panose="020B0604020202020204" pitchFamily="34" charset="0"/>
              </a:rPr>
              <a:t>        </a:t>
            </a:r>
            <a:r>
              <a:rPr lang="en-US" altLang="zh-CN">
                <a:latin typeface="Arial" panose="020B0604020202020204" pitchFamily="34" charset="0"/>
              </a:rPr>
              <a:t>else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18        {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19            //</a:t>
            </a:r>
            <a:r>
              <a:rPr lang="zh-CN" altLang="en-US">
                <a:latin typeface="Arial" panose="020B0604020202020204" pitchFamily="34" charset="0"/>
              </a:rPr>
              <a:t>使用</a:t>
            </a:r>
            <a:r>
              <a:rPr lang="en-US" altLang="zh-CN">
                <a:latin typeface="Arial" panose="020B0604020202020204" pitchFamily="34" charset="0"/>
              </a:rPr>
              <a:t>FileInfo</a:t>
            </a:r>
            <a:r>
              <a:rPr lang="zh-CN" altLang="en-US">
                <a:latin typeface="Arial" panose="020B0604020202020204" pitchFamily="34" charset="0"/>
              </a:rPr>
              <a:t>对象的</a:t>
            </a:r>
            <a:r>
              <a:rPr lang="en-US" altLang="zh-CN">
                <a:latin typeface="Arial" panose="020B0604020202020204" pitchFamily="34" charset="0"/>
              </a:rPr>
              <a:t>Create</a:t>
            </a:r>
            <a:r>
              <a:rPr lang="zh-CN" altLang="en-US">
                <a:latin typeface="Arial" panose="020B0604020202020204" pitchFamily="34" charset="0"/>
              </a:rPr>
              <a:t>方法创建文件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20</a:t>
            </a:r>
            <a:r>
              <a:rPr lang="zh-CN" altLang="en-US">
                <a:latin typeface="Arial" panose="020B0604020202020204" pitchFamily="34" charset="0"/>
              </a:rPr>
              <a:t>            </a:t>
            </a:r>
            <a:r>
              <a:rPr lang="en-US" altLang="zh-CN">
                <a:latin typeface="Arial" panose="020B0604020202020204" pitchFamily="34" charset="0"/>
              </a:rPr>
              <a:t>finfo.Create();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21        }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22    }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23}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E357F83F-36D5-4EE6-9405-2CE5723D1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3DEFF5-8DBD-446D-B5F1-08C62F9F87E1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F42C64-BD0C-48AF-BA98-4910E9B8577C}"/>
              </a:ext>
            </a:extLst>
          </p:cNvPr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CCE57C-820F-4223-9F3D-F30BB94FEF2E}"/>
              </a:ext>
            </a:extLst>
          </p:cNvPr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0734C2-02B0-4519-A108-6A89EEC309A2}"/>
              </a:ext>
            </a:extLst>
          </p:cNvPr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520E9-C4F0-4FCE-818F-85756B48BCE1}"/>
              </a:ext>
            </a:extLst>
          </p:cNvPr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日期占位符 27">
            <a:extLst>
              <a:ext uri="{FF2B5EF4-FFF2-40B4-BE49-F238E27FC236}">
                <a16:creationId xmlns:a16="http://schemas.microsoft.com/office/drawing/2014/main" id="{01BE8AC5-E15A-4E89-8833-748A064D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B9811D5C-7461-4B1E-9859-25128850272B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11" name="页脚占位符 16">
            <a:extLst>
              <a:ext uri="{FF2B5EF4-FFF2-40B4-BE49-F238E27FC236}">
                <a16:creationId xmlns:a16="http://schemas.microsoft.com/office/drawing/2014/main" id="{86E8BBD1-02F9-4E0F-998A-562A916D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《C#</a:t>
            </a:r>
            <a:r>
              <a:rPr lang="zh-CN" altLang="en-US"/>
              <a:t>高级程序设计</a:t>
            </a:r>
            <a:r>
              <a:rPr lang="en-US" altLang="zh-CN"/>
              <a:t>》</a:t>
            </a:r>
            <a:endParaRPr lang="en-US" altLang="zh-CN" dirty="0"/>
          </a:p>
        </p:txBody>
      </p:sp>
      <p:sp>
        <p:nvSpPr>
          <p:cNvPr id="12" name="灯片编号占位符 28">
            <a:extLst>
              <a:ext uri="{FF2B5EF4-FFF2-40B4-BE49-F238E27FC236}">
                <a16:creationId xmlns:a16="http://schemas.microsoft.com/office/drawing/2014/main" id="{33F3ED9B-F95A-4702-8E42-A2AB9A8A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D0DDFADA-35D1-40CB-B1C1-1F862D7602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3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944AEF14-DDFC-4E2C-9DB9-BB702204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8B1E4-592D-49BB-A5D9-8C62F72CE260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9F7C7E0-C340-4DF3-ACF3-A078C909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《C#</a:t>
            </a:r>
            <a:r>
              <a:rPr lang="zh-CN" altLang="en-US"/>
              <a:t>高级程序设计</a:t>
            </a:r>
            <a:r>
              <a:rPr lang="en-US" altLang="zh-CN"/>
              <a:t>》</a:t>
            </a:r>
            <a:endParaRPr lang="en-US" altLang="zh-CN" dirty="0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9AC6C1C8-86E2-437E-92D5-746A58C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088974-A1B0-43C6-94ED-65A42C2505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7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0">
            <a:extLst>
              <a:ext uri="{FF2B5EF4-FFF2-40B4-BE49-F238E27FC236}">
                <a16:creationId xmlns:a16="http://schemas.microsoft.com/office/drawing/2014/main" id="{8AEF8934-34FC-4381-BB3C-C38E64338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D985083-7E2F-4258-BE5B-3A92AC070F21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接连接符 14">
            <a:extLst>
              <a:ext uri="{FF2B5EF4-FFF2-40B4-BE49-F238E27FC236}">
                <a16:creationId xmlns:a16="http://schemas.microsoft.com/office/drawing/2014/main" id="{63D55592-7A94-4555-99C9-8546C45E824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19FBB0B-F8C1-42D1-9B69-3CA7331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C4FC-0EF2-41A1-A407-92B0E51DFDB1}" type="datetimeFigureOut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8C358B6-5048-41E7-AF8A-C28B08ED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《C#</a:t>
            </a:r>
            <a:r>
              <a:rPr lang="zh-CN" altLang="en-US"/>
              <a:t>高级程序设计</a:t>
            </a:r>
            <a:r>
              <a:rPr lang="en-US" altLang="zh-CN"/>
              <a:t>》</a:t>
            </a:r>
            <a:endParaRPr lang="en-US" altLang="zh-CN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9AE6F35-0382-4E50-9382-6347D1F6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A1F89-3EC0-4597-AA75-5BDC7E2752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6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A8164B2-9111-403C-A387-13925B0A24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DF573B6-7BAD-422A-B084-FB52462CC4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/>
              <a:t>《C#</a:t>
            </a:r>
            <a:r>
              <a:rPr lang="zh-CN" altLang="en-US"/>
              <a:t>高级程序设计</a:t>
            </a:r>
            <a:r>
              <a:rPr lang="en-US" altLang="zh-CN"/>
              <a:t>》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F85E3E-51C1-41EC-9F25-9909AAF529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/>
            </a:lvl1pPr>
          </a:lstStyle>
          <a:p>
            <a:fld id="{955E294A-148E-4A80-87E3-F2F86B155B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89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4F9EC6CF-E4EF-4BDC-9306-6693591C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DFB8-6E6A-46E6-9AFB-77058A3236CD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7FF682FC-47E9-4F5C-B4F7-631606A4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《C#</a:t>
            </a:r>
            <a:r>
              <a:rPr lang="zh-CN" altLang="en-US"/>
              <a:t>高级程序设计</a:t>
            </a:r>
            <a:r>
              <a:rPr lang="en-US" altLang="zh-CN"/>
              <a:t>》</a:t>
            </a:r>
            <a:endParaRPr lang="en-US" altLang="zh-CN" dirty="0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F5F401DE-B434-4330-860B-1E744CAF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3F776-BE8D-4861-8580-CD0CC9DCF2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7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223BE8-6D0F-4A74-9523-C347191A981D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CD5DF7-F871-4A90-AC1E-DFA03DF2C6E2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13BE5F36-AAAC-4E0F-BA81-46D89ED3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38DD4-8923-4AC5-BFA9-4C2A075E0280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74215239-A140-4C9D-B0D5-C909CCD0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《C#</a:t>
            </a:r>
            <a:r>
              <a:rPr lang="zh-CN" altLang="en-US"/>
              <a:t>高级程序设计</a:t>
            </a:r>
            <a:r>
              <a:rPr lang="en-US" altLang="zh-CN"/>
              <a:t>》</a:t>
            </a:r>
            <a:endParaRPr lang="en-US" altLang="zh-CN" dirty="0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1255B1E9-F6FC-473B-9479-59E8A0E0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F6E30361-D4B6-40F8-8A1A-1062F87D4D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43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97D5C4CA-F0CC-4DFA-905D-F3B49042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AD488-9123-4C93-9B8F-F1E234372D09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E89DC82E-1801-459F-8C34-C5B4DC8D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《C#</a:t>
            </a:r>
            <a:r>
              <a:rPr lang="zh-CN" altLang="en-US"/>
              <a:t>高级程序设计</a:t>
            </a:r>
            <a:r>
              <a:rPr lang="en-US" altLang="zh-CN"/>
              <a:t>》</a:t>
            </a:r>
            <a:endParaRPr lang="en-US" altLang="zh-CN" dirty="0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618EA6CF-DF2E-464B-9B7C-08575566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4BF49-08B5-4E26-AE4A-6C230F8E32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>
            <a:extLst>
              <a:ext uri="{FF2B5EF4-FFF2-40B4-BE49-F238E27FC236}">
                <a16:creationId xmlns:a16="http://schemas.microsoft.com/office/drawing/2014/main" id="{25195304-EC6B-42CD-A79C-522B5D38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F7025-752D-48B4-9394-1AAAA532865A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2D5F7611-7F32-4AE5-987D-31457F80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《C#</a:t>
            </a:r>
            <a:r>
              <a:rPr lang="zh-CN" altLang="en-US"/>
              <a:t>高级程序设计</a:t>
            </a:r>
            <a:r>
              <a:rPr lang="en-US" altLang="zh-CN"/>
              <a:t>》</a:t>
            </a:r>
            <a:endParaRPr lang="en-US" altLang="zh-CN" dirty="0"/>
          </a:p>
        </p:txBody>
      </p:sp>
      <p:sp>
        <p:nvSpPr>
          <p:cNvPr id="9" name="灯片编号占位符 22">
            <a:extLst>
              <a:ext uri="{FF2B5EF4-FFF2-40B4-BE49-F238E27FC236}">
                <a16:creationId xmlns:a16="http://schemas.microsoft.com/office/drawing/2014/main" id="{4F5EF540-95F2-4921-AA3C-9CBA0F57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CB4B5-5E4F-4881-A17A-E4C32FE482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1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id="{5576BD6B-8E74-438F-9AC3-3760D51783F4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7896F7AC-B948-4399-BB2D-2D253E36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84F1F-D4E9-4DC0-9BB7-82A0E7012D45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0385AAB5-2879-473D-A326-645E9D5E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《C#</a:t>
            </a:r>
            <a:r>
              <a:rPr lang="zh-CN" altLang="en-US"/>
              <a:t>高级程序设计</a:t>
            </a:r>
            <a:r>
              <a:rPr lang="en-US" altLang="zh-CN"/>
              <a:t>》</a:t>
            </a:r>
            <a:endParaRPr lang="en-US" altLang="zh-CN" dirty="0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A0C1BF3C-1D5C-4540-8B0A-BE4FF0E6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0CCE1-BFA6-4046-A223-7D63A226B6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0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0">
            <a:extLst>
              <a:ext uri="{FF2B5EF4-FFF2-40B4-BE49-F238E27FC236}">
                <a16:creationId xmlns:a16="http://schemas.microsoft.com/office/drawing/2014/main" id="{C2F0AA39-0111-4C75-A20C-73F7CC124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92DA44D8-7D02-4DA2-B2D9-17AE8FE00FC7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8119D038-28D1-436B-B151-3E07A25B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309C7-706C-42B7-9897-F0F17EA4BACD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B6C66FC1-6726-400E-853E-C95475D8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《C#</a:t>
            </a:r>
            <a:r>
              <a:rPr lang="zh-CN" altLang="en-US"/>
              <a:t>高级程序设计</a:t>
            </a:r>
            <a:r>
              <a:rPr lang="en-US" altLang="zh-CN"/>
              <a:t>》</a:t>
            </a:r>
            <a:endParaRPr lang="en-US" altLang="zh-CN" dirty="0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EA4113C-C4ED-4C3D-990F-952285F5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CFAC4-861B-40F8-91A6-B87CF31851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>
            <a:extLst>
              <a:ext uri="{FF2B5EF4-FFF2-40B4-BE49-F238E27FC236}">
                <a16:creationId xmlns:a16="http://schemas.microsoft.com/office/drawing/2014/main" id="{343AB1EF-57D4-4457-8D8A-6D5BD77F2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11">
            <a:extLst>
              <a:ext uri="{FF2B5EF4-FFF2-40B4-BE49-F238E27FC236}">
                <a16:creationId xmlns:a16="http://schemas.microsoft.com/office/drawing/2014/main" id="{B7036F9D-7C15-4BBD-9BAE-D69E8867D15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93FC51B4-74C2-4B20-9FFC-60EEA19AEC70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4">
            <a:extLst>
              <a:ext uri="{FF2B5EF4-FFF2-40B4-BE49-F238E27FC236}">
                <a16:creationId xmlns:a16="http://schemas.microsoft.com/office/drawing/2014/main" id="{347464DC-3873-4C03-A0DA-3A6AE81E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2214B-4EB2-4196-8E61-FD5C93CE6D35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6136380C-F945-4027-A6DE-4F4130FA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《C#</a:t>
            </a:r>
            <a:r>
              <a:rPr lang="zh-CN" altLang="en-US"/>
              <a:t>高级程序设计</a:t>
            </a:r>
            <a:r>
              <a:rPr lang="en-US" altLang="zh-CN"/>
              <a:t>》</a:t>
            </a:r>
            <a:endParaRPr lang="en-US" altLang="zh-CN" dirty="0"/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22428D60-B347-4DBA-932E-361C12C7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4D588-E222-4DFF-A560-A5E6CD518B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2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>
            <a:extLst>
              <a:ext uri="{FF2B5EF4-FFF2-40B4-BE49-F238E27FC236}">
                <a16:creationId xmlns:a16="http://schemas.microsoft.com/office/drawing/2014/main" id="{64A0A828-5BAF-436C-99B5-049968E28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FB2FBBF-06F6-435A-A502-EA489E1ACA72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DC42E1-6CF7-4ED0-B4F4-A93F4F148CE5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>
            <a:extLst>
              <a:ext uri="{FF2B5EF4-FFF2-40B4-BE49-F238E27FC236}">
                <a16:creationId xmlns:a16="http://schemas.microsoft.com/office/drawing/2014/main" id="{34EF26DD-4B36-419A-9E8F-C4747F5E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2C837-31E0-43D6-92F4-B64B7D9C97CD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95919C4B-76B7-464D-AEBC-971646B7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《C#</a:t>
            </a:r>
            <a:r>
              <a:rPr lang="zh-CN" altLang="en-US"/>
              <a:t>高级程序设计</a:t>
            </a:r>
            <a:r>
              <a:rPr lang="en-US" altLang="zh-CN"/>
              <a:t>》</a:t>
            </a:r>
            <a:endParaRPr lang="en-US" altLang="zh-CN" dirty="0"/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9F8A5FF0-38AE-4201-9B34-5A1D25B8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8F34C-68D6-4EF4-A417-5471C94507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>
            <a:extLst>
              <a:ext uri="{FF2B5EF4-FFF2-40B4-BE49-F238E27FC236}">
                <a16:creationId xmlns:a16="http://schemas.microsoft.com/office/drawing/2014/main" id="{D0ECFEC5-B984-438C-955D-E245DF56BC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文本占位符 12">
            <a:extLst>
              <a:ext uri="{FF2B5EF4-FFF2-40B4-BE49-F238E27FC236}">
                <a16:creationId xmlns:a16="http://schemas.microsoft.com/office/drawing/2014/main" id="{2A607DA7-3A4E-4F9C-B160-744A501B0D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C18FCC43-C7C8-4615-8778-F04C81682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E6D5F796-84A7-47BB-A37E-AF13F44F123C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CB277F-57CC-488B-ADC4-49ED6C709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《C#</a:t>
            </a:r>
            <a:r>
              <a:rPr lang="zh-CN" altLang="en-US"/>
              <a:t>高级程序设计</a:t>
            </a:r>
            <a:r>
              <a:rPr lang="en-US" altLang="zh-CN"/>
              <a:t>》</a:t>
            </a:r>
            <a:endParaRPr lang="en-US" altLang="zh-CN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787C5FB5-8B4D-44B5-8B2A-08E48E28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92AE74BD-9FB7-4D24-A1A7-F9FA8EB7B742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31" name="直接连接符 27">
            <a:extLst>
              <a:ext uri="{FF2B5EF4-FFF2-40B4-BE49-F238E27FC236}">
                <a16:creationId xmlns:a16="http://schemas.microsoft.com/office/drawing/2014/main" id="{ED60E954-E181-4295-BA5C-C77BC5028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直接连接符 28">
            <a:extLst>
              <a:ext uri="{FF2B5EF4-FFF2-40B4-BE49-F238E27FC236}">
                <a16:creationId xmlns:a16="http://schemas.microsoft.com/office/drawing/2014/main" id="{BBBDCC06-2624-4E87-9494-600B78887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56D7D3E-EF46-42D4-AA5E-2D773229A884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3" r:id="rId2"/>
    <p:sldLayoutId id="2147483768" r:id="rId3"/>
    <p:sldLayoutId id="2147483764" r:id="rId4"/>
    <p:sldLayoutId id="2147483765" r:id="rId5"/>
    <p:sldLayoutId id="2147483769" r:id="rId6"/>
    <p:sldLayoutId id="2147483770" r:id="rId7"/>
    <p:sldLayoutId id="2147483771" r:id="rId8"/>
    <p:sldLayoutId id="2147483772" r:id="rId9"/>
    <p:sldLayoutId id="2147483766" r:id="rId10"/>
    <p:sldLayoutId id="2147483773" r:id="rId11"/>
    <p:sldLayoutId id="21474837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destFilePath=@%22C:\FileInfoDemo2.txt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>
            <a:extLst>
              <a:ext uri="{FF2B5EF4-FFF2-40B4-BE49-F238E27FC236}">
                <a16:creationId xmlns:a16="http://schemas.microsoft.com/office/drawing/2014/main" id="{666D8EC8-0CB6-443F-B38C-17EA0A42CE7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2057400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/>
              <a:t>第</a:t>
            </a:r>
            <a:r>
              <a:rPr lang="en-US" altLang="zh-CN" b="1"/>
              <a:t>8</a:t>
            </a:r>
            <a:r>
              <a:rPr lang="zh-CN" altLang="en-US" b="1"/>
              <a:t>章文件操作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EA4D549-C2B9-408E-9F0E-F7AAEC49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 Path</a:t>
            </a:r>
            <a:r>
              <a:rPr lang="zh-CN" altLang="en-US"/>
              <a:t>类 提供路径的处理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85E3EB17-7332-43A3-A489-F197C17EB8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/>
            <a:r>
              <a:rPr lang="en-US" altLang="zh-CN">
                <a:solidFill>
                  <a:srgbClr val="0066FF"/>
                </a:solidFill>
              </a:rPr>
              <a:t>Combine  </a:t>
            </a:r>
            <a:r>
              <a:rPr lang="en-US" altLang="zh-CN"/>
              <a:t>                 </a:t>
            </a:r>
          </a:p>
          <a:p>
            <a:pPr lvl="1"/>
            <a:r>
              <a:rPr lang="en-US" altLang="zh-CN">
                <a:solidFill>
                  <a:srgbClr val="0066FF"/>
                </a:solidFill>
              </a:rPr>
              <a:t>GetDirectoryName </a:t>
            </a:r>
            <a:r>
              <a:rPr lang="en-US" altLang="zh-CN"/>
              <a:t>           </a:t>
            </a:r>
          </a:p>
          <a:p>
            <a:pPr lvl="1"/>
            <a:r>
              <a:rPr lang="en-US" altLang="zh-CN">
                <a:solidFill>
                  <a:srgbClr val="0066FF"/>
                </a:solidFill>
              </a:rPr>
              <a:t>GetExtension</a:t>
            </a:r>
            <a:r>
              <a:rPr lang="en-US" altLang="zh-CN"/>
              <a:t>                </a:t>
            </a:r>
          </a:p>
          <a:p>
            <a:pPr lvl="1"/>
            <a:r>
              <a:rPr lang="en-US" altLang="zh-CN">
                <a:solidFill>
                  <a:srgbClr val="0066FF"/>
                </a:solidFill>
              </a:rPr>
              <a:t>GetFileName  </a:t>
            </a:r>
            <a:r>
              <a:rPr lang="en-US" altLang="zh-CN"/>
              <a:t>               </a:t>
            </a:r>
          </a:p>
          <a:p>
            <a:pPr lvl="1"/>
            <a:r>
              <a:rPr lang="en-US" altLang="zh-CN">
                <a:solidFill>
                  <a:srgbClr val="0066FF"/>
                </a:solidFill>
              </a:rPr>
              <a:t>GetFileNameWithoutExtension</a:t>
            </a:r>
            <a:r>
              <a:rPr lang="en-US" altLang="zh-CN"/>
              <a:t> </a:t>
            </a:r>
          </a:p>
          <a:p>
            <a:pPr lvl="1"/>
            <a:r>
              <a:rPr lang="en-US" altLang="zh-CN">
                <a:solidFill>
                  <a:srgbClr val="0066FF"/>
                </a:solidFill>
              </a:rPr>
              <a:t>GetFullPath </a:t>
            </a:r>
            <a:r>
              <a:rPr lang="en-US" altLang="zh-CN"/>
              <a:t>                </a:t>
            </a:r>
          </a:p>
          <a:p>
            <a:pPr lvl="1"/>
            <a:r>
              <a:rPr lang="en-US" altLang="zh-CN"/>
              <a:t>GetPathRoot                 </a:t>
            </a:r>
          </a:p>
          <a:p>
            <a:pPr lvl="1"/>
            <a:r>
              <a:rPr lang="en-US" altLang="zh-CN"/>
              <a:t>GetTempFileName             </a:t>
            </a:r>
          </a:p>
          <a:p>
            <a:pPr lvl="1"/>
            <a:r>
              <a:rPr lang="en-US" altLang="zh-CN"/>
              <a:t>GetTempPath </a:t>
            </a:r>
          </a:p>
          <a:p>
            <a:pPr lvl="1"/>
            <a:r>
              <a:rPr lang="en-US" altLang="zh-CN">
                <a:solidFill>
                  <a:srgbClr val="0066FF"/>
                </a:solidFill>
              </a:rPr>
              <a:t>ChangeExtension</a:t>
            </a:r>
            <a:endParaRPr lang="zh-CN" altLang="en-US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D180651A-0475-4172-92D6-B998F22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0066FF"/>
                </a:solidFill>
              </a:rPr>
              <a:t>8.2 Path</a:t>
            </a:r>
            <a:r>
              <a:rPr lang="zh-CN" altLang="en-US" b="1">
                <a:solidFill>
                  <a:srgbClr val="0066FF"/>
                </a:solidFill>
              </a:rPr>
              <a:t>类</a:t>
            </a:r>
            <a:r>
              <a:rPr lang="zh-CN" altLang="en-US"/>
              <a:t> 提供路径的处理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38EDC-0821-45BE-938B-13155A29A2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@"C:\Users\Administrator\Desktop\</a:t>
            </a:r>
            <a:r>
              <a:rPr lang="zh-CN" altLang="en-US" dirty="0"/>
              <a:t>读取</a:t>
            </a:r>
            <a:r>
              <a:rPr lang="en-US" altLang="zh-CN" dirty="0"/>
              <a:t>XML</a:t>
            </a:r>
            <a:r>
              <a:rPr lang="zh-CN" altLang="en-US" dirty="0"/>
              <a:t>文档</a:t>
            </a:r>
            <a:r>
              <a:rPr lang="en-US" altLang="zh-CN" dirty="0"/>
              <a:t>.</a:t>
            </a:r>
            <a:r>
              <a:rPr lang="en-US" altLang="zh-CN" dirty="0" err="1"/>
              <a:t>avi</a:t>
            </a:r>
            <a:r>
              <a:rPr lang="en-US" altLang="zh-CN" dirty="0"/>
              <a:t>";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            //</a:t>
            </a:r>
            <a:r>
              <a:rPr lang="zh-CN" altLang="en-US" dirty="0"/>
              <a:t>获得文件名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/>
              <a:t>            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Path.GetFileName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));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            //</a:t>
            </a:r>
            <a:r>
              <a:rPr lang="zh-CN" altLang="en-US" dirty="0"/>
              <a:t>获得文件名但是不包含扩展名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/>
              <a:t>            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Path.GetFileNameWithoutExtension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));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            //</a:t>
            </a:r>
            <a:r>
              <a:rPr lang="zh-CN" altLang="en-US" dirty="0"/>
              <a:t>获得文件的扩展名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/>
              <a:t>            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Path.GetExtension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));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            //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Path.ChangeExtension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, "jpg"));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            //</a:t>
            </a:r>
            <a:r>
              <a:rPr lang="zh-CN" altLang="en-US" dirty="0"/>
              <a:t>获得文件所在的文件夹的名称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/>
              <a:t>            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Path.GetDirectoryName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));           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            //</a:t>
            </a:r>
            <a:r>
              <a:rPr lang="zh-CN" altLang="en-US" dirty="0"/>
              <a:t>获得文件所在的全路径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/>
              <a:t>            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Path.GetFullPath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));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            //</a:t>
            </a:r>
            <a:r>
              <a:rPr lang="zh-CN" altLang="en-US" dirty="0"/>
              <a:t>连接两个字符串作为路径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/>
              <a:t>            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Path.Combine</a:t>
            </a:r>
            <a:r>
              <a:rPr lang="en-US" altLang="zh-CN" dirty="0"/>
              <a:t>(@"c:\a\", "b.txt"));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>
            <a:extLst>
              <a:ext uri="{FF2B5EF4-FFF2-40B4-BE49-F238E27FC236}">
                <a16:creationId xmlns:a16="http://schemas.microsoft.com/office/drawing/2014/main" id="{1C0EA923-AB4B-4290-8352-318FC5947E6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文件和流的概念</a:t>
            </a:r>
            <a:endParaRPr lang="en-US" altLang="zh-CN"/>
          </a:p>
          <a:p>
            <a:r>
              <a:rPr lang="en-US" altLang="zh-CN"/>
              <a:t>Path</a:t>
            </a:r>
            <a:r>
              <a:rPr lang="zh-CN" altLang="en-US"/>
              <a:t>类</a:t>
            </a:r>
            <a:endParaRPr lang="en-US" altLang="zh-CN"/>
          </a:p>
          <a:p>
            <a:r>
              <a:rPr lang="en-US" altLang="zh-CN">
                <a:solidFill>
                  <a:srgbClr val="0066FF"/>
                </a:solidFill>
              </a:rPr>
              <a:t>File</a:t>
            </a:r>
            <a:r>
              <a:rPr lang="zh-CN" altLang="en-US">
                <a:solidFill>
                  <a:srgbClr val="0066FF"/>
                </a:solidFill>
              </a:rPr>
              <a:t>类和 </a:t>
            </a:r>
            <a:r>
              <a:rPr lang="en-US" altLang="zh-CN">
                <a:solidFill>
                  <a:srgbClr val="0066FF"/>
                </a:solidFill>
              </a:rPr>
              <a:t>Directory</a:t>
            </a:r>
            <a:r>
              <a:rPr lang="zh-CN" altLang="en-US">
                <a:solidFill>
                  <a:srgbClr val="0066FF"/>
                </a:solidFill>
              </a:rPr>
              <a:t>类</a:t>
            </a:r>
            <a:endParaRPr lang="en-US" altLang="zh-CN">
              <a:solidFill>
                <a:srgbClr val="0066FF"/>
              </a:solidFill>
            </a:endParaRPr>
          </a:p>
          <a:p>
            <a:r>
              <a:rPr lang="zh-CN" altLang="en-US"/>
              <a:t> 读写文本文件</a:t>
            </a:r>
          </a:p>
          <a:p>
            <a:r>
              <a:rPr lang="zh-CN" altLang="en-US"/>
              <a:t> 读写二进制文件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21507" name="Rectangle 10">
            <a:extLst>
              <a:ext uri="{FF2B5EF4-FFF2-40B4-BE49-F238E27FC236}">
                <a16:creationId xmlns:a16="http://schemas.microsoft.com/office/drawing/2014/main" id="{D677E86D-4377-4932-88B8-0510161DE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章文件操作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CEC3F05E-2622-43B2-B66A-BB82A3547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zh-CN" noProof="1"/>
              <a:t>8.3  </a:t>
            </a:r>
            <a:r>
              <a:rPr lang="zh-CN" altLang="en-US" noProof="1"/>
              <a:t>文件和文件夹操作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86466C59-C1D8-4FBD-A9F0-E9986682374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在我们进行程序设计时，接触最多的就是和文件打交道，为了便于对文件和目录进行操作（包括创建，复制，删除，移动和打开文件或目录），</a:t>
            </a:r>
            <a:r>
              <a:rPr lang="en-US" altLang="zh-CN"/>
              <a:t>.Net</a:t>
            </a:r>
            <a:r>
              <a:rPr lang="zh-CN" altLang="en-US"/>
              <a:t>提供了文件和目录类。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15ADE29F-5FA1-4E11-9E85-905EE503C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zh-CN" noProof="1"/>
              <a:t>8.3.1  File</a:t>
            </a:r>
            <a:r>
              <a:rPr lang="zh-CN" altLang="en-US" noProof="1"/>
              <a:t>类和</a:t>
            </a:r>
            <a:r>
              <a:rPr lang="en-US" altLang="zh-CN" noProof="1"/>
              <a:t>FileInfo</a:t>
            </a:r>
            <a:r>
              <a:rPr lang="zh-CN" altLang="en-US" noProof="1"/>
              <a:t>类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44D4239F-E68D-4360-98B0-03C9A6E14EA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800"/>
              <a:t>File</a:t>
            </a:r>
            <a:r>
              <a:rPr lang="zh-CN" altLang="en-US" sz="2800"/>
              <a:t>类和</a:t>
            </a:r>
            <a:r>
              <a:rPr lang="en-US" altLang="zh-CN" sz="2800"/>
              <a:t>FileInfo</a:t>
            </a:r>
            <a:r>
              <a:rPr lang="zh-CN" altLang="en-US" sz="2800"/>
              <a:t>类用来管理文件。这两个类的功能类似，区别</a:t>
            </a:r>
            <a:r>
              <a:rPr lang="zh-CN" altLang="en-US" sz="2800">
                <a:solidFill>
                  <a:srgbClr val="0066FF"/>
                </a:solidFill>
              </a:rPr>
              <a:t>在于</a:t>
            </a:r>
            <a:r>
              <a:rPr lang="en-US" altLang="zh-CN" sz="2800">
                <a:solidFill>
                  <a:srgbClr val="0066FF"/>
                </a:solidFill>
              </a:rPr>
              <a:t>File</a:t>
            </a:r>
            <a:r>
              <a:rPr lang="zh-CN" altLang="en-US" sz="2800">
                <a:solidFill>
                  <a:srgbClr val="0066FF"/>
                </a:solidFill>
              </a:rPr>
              <a:t>类是一个静态的类，不能实例化，可以使用该类的静态方法管理文件。而</a:t>
            </a:r>
            <a:r>
              <a:rPr lang="en-US" altLang="zh-CN" sz="2800">
                <a:solidFill>
                  <a:srgbClr val="0066FF"/>
                </a:solidFill>
              </a:rPr>
              <a:t>FileInfo</a:t>
            </a:r>
            <a:r>
              <a:rPr lang="zh-CN" altLang="en-US" sz="2800">
                <a:solidFill>
                  <a:srgbClr val="0066FF"/>
                </a:solidFill>
              </a:rPr>
              <a:t>类需要实例化后，再使用</a:t>
            </a:r>
            <a:r>
              <a:rPr lang="en-US" altLang="zh-CN" sz="2800">
                <a:solidFill>
                  <a:srgbClr val="0066FF"/>
                </a:solidFill>
              </a:rPr>
              <a:t>FileInfo</a:t>
            </a:r>
            <a:r>
              <a:rPr lang="zh-CN" altLang="en-US" sz="2800">
                <a:solidFill>
                  <a:srgbClr val="0066FF"/>
                </a:solidFill>
              </a:rPr>
              <a:t>对象的实例方法管理文件。</a:t>
            </a:r>
            <a:r>
              <a:rPr lang="zh-CN" altLang="en-US" sz="2800"/>
              <a:t>因此如果用户打算多次重用某个对象，可考虑使用</a:t>
            </a:r>
            <a:r>
              <a:rPr lang="en-US" altLang="zh-CN" sz="2800"/>
              <a:t>FileInfo</a:t>
            </a:r>
            <a:r>
              <a:rPr lang="zh-CN" altLang="en-US" sz="2800"/>
              <a:t>的实例方法，而不是</a:t>
            </a:r>
            <a:r>
              <a:rPr lang="en-US" altLang="zh-CN" sz="2800"/>
              <a:t>File</a:t>
            </a:r>
            <a:r>
              <a:rPr lang="zh-CN" altLang="en-US" sz="2800"/>
              <a:t>类的相应静态方法，因为</a:t>
            </a:r>
            <a:r>
              <a:rPr lang="en-US" altLang="zh-CN" sz="2800"/>
              <a:t>FileInfo</a:t>
            </a:r>
            <a:r>
              <a:rPr lang="zh-CN" altLang="en-US" sz="2800"/>
              <a:t>的实例方法并不总是需要进行安全检查。默认情况下，该类将向所有用户授予对新文件的完全读</a:t>
            </a:r>
            <a:r>
              <a:rPr lang="en-US" altLang="zh-CN" sz="2800"/>
              <a:t>/</a:t>
            </a:r>
            <a:r>
              <a:rPr lang="zh-CN" altLang="en-US" sz="2800"/>
              <a:t>写访问权限。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10E3F262-FDB5-4CE6-98B8-60E537E9A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endParaRPr lang="zh-CN" altLang="en-US" noProof="1"/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789C0C76-9604-4970-BD36-A252A28FAAE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noProof="1"/>
              <a:t>下表列出了</a:t>
            </a:r>
            <a:r>
              <a:rPr lang="en-US" altLang="zh-CN" sz="2800" noProof="1"/>
              <a:t>File</a:t>
            </a:r>
            <a:r>
              <a:rPr lang="zh-CN" altLang="en-US" sz="2800" noProof="1"/>
              <a:t>类的常用成员及其说明</a:t>
            </a:r>
            <a:endParaRPr lang="zh-CN" altLang="en-US" sz="2800"/>
          </a:p>
          <a:p>
            <a:r>
              <a:rPr lang="zh-CN" altLang="en-US" sz="2800"/>
              <a:t>成员名称	类别	说明	</a:t>
            </a:r>
          </a:p>
          <a:p>
            <a:r>
              <a:rPr lang="en-US" altLang="zh-CN" sz="2800">
                <a:solidFill>
                  <a:srgbClr val="0066FF"/>
                </a:solidFill>
              </a:rPr>
              <a:t>Copy</a:t>
            </a:r>
            <a:r>
              <a:rPr lang="en-US" altLang="zh-CN" sz="2800"/>
              <a:t>	</a:t>
            </a:r>
            <a:r>
              <a:rPr lang="zh-CN" altLang="en-US" sz="2800"/>
              <a:t>方法	将现有文件复制到新文件	</a:t>
            </a:r>
          </a:p>
          <a:p>
            <a:r>
              <a:rPr lang="en-US" altLang="zh-CN" sz="2800">
                <a:solidFill>
                  <a:srgbClr val="0066FF"/>
                </a:solidFill>
              </a:rPr>
              <a:t>Create</a:t>
            </a:r>
            <a:r>
              <a:rPr lang="en-US" altLang="zh-CN" sz="2800"/>
              <a:t>	</a:t>
            </a:r>
            <a:r>
              <a:rPr lang="zh-CN" altLang="en-US" sz="2800"/>
              <a:t>方法	在指定路径中创建文件	</a:t>
            </a:r>
          </a:p>
          <a:p>
            <a:r>
              <a:rPr lang="en-US" altLang="zh-CN" sz="2800">
                <a:solidFill>
                  <a:srgbClr val="0066FF"/>
                </a:solidFill>
              </a:rPr>
              <a:t>Delete</a:t>
            </a:r>
            <a:r>
              <a:rPr lang="en-US" altLang="zh-CN" sz="2800"/>
              <a:t>	</a:t>
            </a:r>
            <a:r>
              <a:rPr lang="zh-CN" altLang="en-US" sz="2800"/>
              <a:t>方法	删除指定的文件。如果指定文件不存在，则不引发异常	</a:t>
            </a:r>
          </a:p>
          <a:p>
            <a:r>
              <a:rPr lang="en-US" altLang="zh-CN" sz="2800">
                <a:solidFill>
                  <a:srgbClr val="0066FF"/>
                </a:solidFill>
              </a:rPr>
              <a:t>Move</a:t>
            </a:r>
            <a:r>
              <a:rPr lang="en-US" altLang="zh-CN" sz="2800"/>
              <a:t>	</a:t>
            </a:r>
            <a:r>
              <a:rPr lang="zh-CN" altLang="en-US" sz="2800"/>
              <a:t>方法	将制定文件移到新位置，并提供指定新文件名的选项	</a:t>
            </a:r>
          </a:p>
          <a:p>
            <a:r>
              <a:rPr lang="en-US" altLang="zh-CN" sz="2800">
                <a:solidFill>
                  <a:srgbClr val="0066FF"/>
                </a:solidFill>
              </a:rPr>
              <a:t>Open</a:t>
            </a:r>
            <a:r>
              <a:rPr lang="en-US" altLang="zh-CN" sz="2800"/>
              <a:t>	</a:t>
            </a:r>
            <a:r>
              <a:rPr lang="zh-CN" altLang="en-US" sz="2800"/>
              <a:t>方法	打开指定路径上的</a:t>
            </a:r>
            <a:r>
              <a:rPr lang="en-US" altLang="zh-CN" sz="2800"/>
              <a:t>FileStream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F269DAA1-A544-470C-AFA4-1F628BC54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zh-CN" sz="4000" noProof="1"/>
              <a:t>File</a:t>
            </a:r>
            <a:r>
              <a:rPr lang="zh-CN" altLang="en-US" sz="4000" noProof="1"/>
              <a:t>类中比较重要的方法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CBFBFAFD-ACAC-472D-AB89-10FA585A938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zh-CN" sz="2000"/>
              <a:t>⑴ Copy()</a:t>
            </a:r>
            <a:r>
              <a:rPr lang="zh-CN" altLang="en-US" sz="2000"/>
              <a:t>方法。参数</a:t>
            </a:r>
            <a:r>
              <a:rPr lang="en-US" altLang="zh-CN" sz="2000"/>
              <a:t>sourceFileName</a:t>
            </a:r>
            <a:r>
              <a:rPr lang="zh-CN" altLang="en-US" sz="2000"/>
              <a:t>指要复制的文件名称；参数</a:t>
            </a:r>
            <a:r>
              <a:rPr lang="en-US" altLang="zh-CN" sz="2000"/>
              <a:t>destFileName</a:t>
            </a:r>
            <a:r>
              <a:rPr lang="zh-CN" altLang="en-US" sz="2000"/>
              <a:t>指目标文件的名称，它不能使一个目录或现有文件。</a:t>
            </a:r>
          </a:p>
          <a:p>
            <a:pPr>
              <a:buFontTx/>
              <a:buNone/>
            </a:pPr>
            <a:r>
              <a:rPr lang="zh-CN" altLang="en-US" sz="2000"/>
              <a:t>⑵ </a:t>
            </a:r>
            <a:r>
              <a:rPr lang="en-US" altLang="zh-CN" sz="2000"/>
              <a:t>Create()</a:t>
            </a:r>
            <a:r>
              <a:rPr lang="zh-CN" altLang="en-US" sz="2000"/>
              <a:t>方法。返回值为一个</a:t>
            </a:r>
            <a:r>
              <a:rPr lang="en-US" altLang="zh-CN" sz="2000"/>
              <a:t>FileStream</a:t>
            </a:r>
            <a:r>
              <a:rPr lang="zh-CN" altLang="en-US" sz="2000"/>
              <a:t>，它提供对参数</a:t>
            </a:r>
            <a:r>
              <a:rPr lang="en-US" altLang="zh-CN" sz="2000"/>
              <a:t>path</a:t>
            </a:r>
            <a:r>
              <a:rPr lang="zh-CN" altLang="en-US" sz="2000"/>
              <a:t>中指定的文件的读</a:t>
            </a:r>
            <a:r>
              <a:rPr lang="en-US" altLang="zh-CN" sz="2000"/>
              <a:t>/</a:t>
            </a:r>
            <a:r>
              <a:rPr lang="zh-CN" altLang="en-US" sz="2000"/>
              <a:t>写访问。</a:t>
            </a:r>
          </a:p>
          <a:p>
            <a:pPr>
              <a:buFontTx/>
              <a:buNone/>
            </a:pPr>
            <a:r>
              <a:rPr lang="zh-CN" altLang="en-US" sz="2000"/>
              <a:t>⑶ </a:t>
            </a:r>
            <a:r>
              <a:rPr lang="en-US" altLang="zh-CN" sz="2000"/>
              <a:t>Open()</a:t>
            </a:r>
            <a:r>
              <a:rPr lang="zh-CN" altLang="en-US" sz="2000"/>
              <a:t>方法。参数</a:t>
            </a:r>
            <a:r>
              <a:rPr lang="en-US" altLang="zh-CN" sz="2000"/>
              <a:t>path</a:t>
            </a:r>
            <a:r>
              <a:rPr lang="zh-CN" altLang="en-US" sz="2000"/>
              <a:t>指要打开的文件；</a:t>
            </a:r>
            <a:r>
              <a:rPr lang="en-US" altLang="zh-CN" sz="2000"/>
              <a:t>mode</a:t>
            </a:r>
            <a:r>
              <a:rPr lang="zh-CN" altLang="en-US" sz="2000"/>
              <a:t>指</a:t>
            </a:r>
            <a:r>
              <a:rPr lang="en-US" altLang="zh-CN" sz="2000"/>
              <a:t>Filemode</a:t>
            </a:r>
            <a:r>
              <a:rPr lang="zh-CN" altLang="en-US" sz="2000"/>
              <a:t>值，用于指定在文件不存在时是否创建该文件，并确定是保留还是改写现有文件的内容。返回值指以指定模式打开的制定路径上的</a:t>
            </a:r>
            <a:r>
              <a:rPr lang="en-US" altLang="zh-CN" sz="2000"/>
              <a:t>FileStream</a:t>
            </a:r>
            <a:r>
              <a:rPr lang="zh-CN" altLang="en-US" sz="2000"/>
              <a:t>，具有读</a:t>
            </a:r>
            <a:r>
              <a:rPr lang="en-US" altLang="zh-CN" sz="2000"/>
              <a:t>/</a:t>
            </a:r>
            <a:r>
              <a:rPr lang="zh-CN" altLang="en-US" sz="2000"/>
              <a:t>写访问权限并且不共享。</a:t>
            </a:r>
            <a:endParaRPr lang="en-US" altLang="zh-CN" sz="2000"/>
          </a:p>
          <a:p>
            <a:pPr>
              <a:buFont typeface="Wingdings 3" panose="05040102010807070707" pitchFamily="18" charset="2"/>
              <a:buNone/>
            </a:pPr>
            <a:r>
              <a:rPr lang="en-US" altLang="zh-CN" sz="2000"/>
              <a:t>(4) </a:t>
            </a:r>
            <a:r>
              <a:rPr lang="en-US" altLang="zh-CN" sz="2000">
                <a:solidFill>
                  <a:srgbClr val="0066FF"/>
                </a:solidFill>
              </a:rPr>
              <a:t>File.ReadAllBytes()</a:t>
            </a:r>
            <a:r>
              <a:rPr lang="zh-CN" altLang="en-US" sz="2000"/>
              <a:t>以</a:t>
            </a:r>
            <a:r>
              <a:rPr lang="en-US" altLang="zh-CN" sz="2000"/>
              <a:t>【</a:t>
            </a:r>
            <a:r>
              <a:rPr lang="zh-CN" altLang="en-US" sz="2000"/>
              <a:t>字节</a:t>
            </a:r>
            <a:r>
              <a:rPr lang="en-US" altLang="zh-CN" sz="2000"/>
              <a:t>】</a:t>
            </a:r>
            <a:r>
              <a:rPr lang="zh-CN" altLang="en-US" sz="2000"/>
              <a:t>形式</a:t>
            </a:r>
            <a:r>
              <a:rPr lang="en-US" altLang="zh-CN" sz="2000"/>
              <a:t>【</a:t>
            </a:r>
            <a:r>
              <a:rPr lang="zh-CN" altLang="en-US" sz="2000"/>
              <a:t>读取</a:t>
            </a:r>
            <a:r>
              <a:rPr lang="en-US" altLang="zh-CN" sz="2000"/>
              <a:t>】</a:t>
            </a:r>
            <a:r>
              <a:rPr lang="zh-CN" altLang="en-US" sz="2000"/>
              <a:t>文件：返回字节数组（可以读取任何文件）</a:t>
            </a:r>
            <a:r>
              <a:rPr lang="en-US" altLang="zh-CN" sz="2000"/>
              <a:t>/</a:t>
            </a:r>
            <a:r>
              <a:rPr lang="en-US" altLang="zh-CN" sz="2000">
                <a:solidFill>
                  <a:srgbClr val="0066FF"/>
                </a:solidFill>
              </a:rPr>
              <a:t>File.WriteAllBytes()</a:t>
            </a:r>
            <a:r>
              <a:rPr lang="zh-CN" altLang="en-US" sz="2000"/>
              <a:t>以</a:t>
            </a:r>
            <a:r>
              <a:rPr lang="en-US" altLang="zh-CN" sz="2000"/>
              <a:t>【</a:t>
            </a:r>
            <a:r>
              <a:rPr lang="zh-CN" altLang="en-US" sz="2000"/>
              <a:t>字节</a:t>
            </a:r>
            <a:r>
              <a:rPr lang="en-US" altLang="zh-CN" sz="2000"/>
              <a:t>】</a:t>
            </a:r>
            <a:r>
              <a:rPr lang="zh-CN" altLang="en-US" sz="2000"/>
              <a:t>形式</a:t>
            </a:r>
            <a:r>
              <a:rPr lang="en-US" altLang="zh-CN" sz="2000"/>
              <a:t>【</a:t>
            </a:r>
            <a:r>
              <a:rPr lang="zh-CN" altLang="en-US" sz="2000"/>
              <a:t>写入</a:t>
            </a:r>
            <a:r>
              <a:rPr lang="en-US" altLang="zh-CN" sz="2000"/>
              <a:t>】</a:t>
            </a:r>
            <a:r>
              <a:rPr lang="zh-CN" altLang="en-US" sz="2000"/>
              <a:t>文件</a:t>
            </a:r>
            <a:endParaRPr lang="en-US" altLang="zh-CN" sz="2000"/>
          </a:p>
          <a:p>
            <a:pPr>
              <a:buFont typeface="Wingdings 3" panose="05040102010807070707" pitchFamily="18" charset="2"/>
              <a:buNone/>
            </a:pPr>
            <a:r>
              <a:rPr lang="en-US" altLang="zh-CN" sz="2000"/>
              <a:t>(5) </a:t>
            </a:r>
            <a:r>
              <a:rPr lang="en-US" altLang="zh-CN" sz="2000">
                <a:solidFill>
                  <a:srgbClr val="0066FF"/>
                </a:solidFill>
              </a:rPr>
              <a:t>File.ReadAllLines()</a:t>
            </a:r>
            <a:r>
              <a:rPr lang="zh-CN" altLang="en-US" sz="2000"/>
              <a:t>以</a:t>
            </a:r>
            <a:r>
              <a:rPr lang="en-US" altLang="zh-CN" sz="2000"/>
              <a:t>【</a:t>
            </a:r>
            <a:r>
              <a:rPr lang="zh-CN" altLang="en-US" sz="2000"/>
              <a:t>行</a:t>
            </a:r>
            <a:r>
              <a:rPr lang="en-US" altLang="zh-CN" sz="2000"/>
              <a:t>】</a:t>
            </a:r>
            <a:r>
              <a:rPr lang="zh-CN" altLang="en-US" sz="2000"/>
              <a:t>的形式</a:t>
            </a:r>
            <a:r>
              <a:rPr lang="en-US" altLang="zh-CN" sz="2000"/>
              <a:t>【</a:t>
            </a:r>
            <a:r>
              <a:rPr lang="zh-CN" altLang="en-US" sz="2000"/>
              <a:t>读取</a:t>
            </a:r>
            <a:r>
              <a:rPr lang="en-US" altLang="zh-CN" sz="2000"/>
              <a:t>】</a:t>
            </a:r>
            <a:r>
              <a:rPr lang="zh-CN" altLang="en-US" sz="2000"/>
              <a:t>文件内容</a:t>
            </a:r>
            <a:r>
              <a:rPr lang="en-US" altLang="zh-CN" sz="2000"/>
              <a:t>/</a:t>
            </a:r>
            <a:r>
              <a:rPr lang="en-US" altLang="zh-CN" sz="2000">
                <a:solidFill>
                  <a:srgbClr val="0066FF"/>
                </a:solidFill>
              </a:rPr>
              <a:t>File.WriteAllLines()</a:t>
            </a:r>
            <a:r>
              <a:rPr lang="zh-CN" altLang="en-US" sz="2000"/>
              <a:t>以</a:t>
            </a:r>
            <a:r>
              <a:rPr lang="en-US" altLang="zh-CN" sz="2000"/>
              <a:t>【</a:t>
            </a:r>
            <a:r>
              <a:rPr lang="zh-CN" altLang="en-US" sz="2000"/>
              <a:t>行</a:t>
            </a:r>
            <a:r>
              <a:rPr lang="en-US" altLang="zh-CN" sz="2000"/>
              <a:t>】</a:t>
            </a:r>
            <a:r>
              <a:rPr lang="zh-CN" altLang="en-US" sz="2000"/>
              <a:t>形式</a:t>
            </a:r>
            <a:r>
              <a:rPr lang="en-US" altLang="zh-CN" sz="2000"/>
              <a:t>【</a:t>
            </a:r>
            <a:r>
              <a:rPr lang="zh-CN" altLang="en-US" sz="2000"/>
              <a:t>写入</a:t>
            </a:r>
            <a:r>
              <a:rPr lang="en-US" altLang="zh-CN" sz="2000"/>
              <a:t>】</a:t>
            </a:r>
            <a:r>
              <a:rPr lang="zh-CN" altLang="en-US" sz="2000"/>
              <a:t>文件</a:t>
            </a:r>
            <a:endParaRPr lang="en-US" altLang="zh-CN" sz="2000"/>
          </a:p>
          <a:p>
            <a:pPr>
              <a:buFont typeface="Wingdings 3" panose="05040102010807070707" pitchFamily="18" charset="2"/>
              <a:buNone/>
            </a:pPr>
            <a:r>
              <a:rPr lang="en-US" altLang="zh-CN" sz="2000"/>
              <a:t>(6) </a:t>
            </a:r>
            <a:r>
              <a:rPr lang="en-US" altLang="zh-CN" sz="2000">
                <a:solidFill>
                  <a:srgbClr val="0066FF"/>
                </a:solidFill>
              </a:rPr>
              <a:t>File.ReadAllText()</a:t>
            </a:r>
            <a:r>
              <a:rPr lang="zh-CN" altLang="en-US" sz="2000"/>
              <a:t>以</a:t>
            </a:r>
            <a:r>
              <a:rPr lang="en-US" altLang="zh-CN" sz="2000"/>
              <a:t>【</a:t>
            </a:r>
            <a:r>
              <a:rPr lang="zh-CN" altLang="en-US" sz="2000"/>
              <a:t>字符串</a:t>
            </a:r>
            <a:r>
              <a:rPr lang="en-US" altLang="zh-CN" sz="2000"/>
              <a:t>】</a:t>
            </a:r>
            <a:r>
              <a:rPr lang="zh-CN" altLang="en-US" sz="2000"/>
              <a:t>形式</a:t>
            </a:r>
            <a:r>
              <a:rPr lang="en-US" altLang="zh-CN" sz="2000"/>
              <a:t>【</a:t>
            </a:r>
            <a:r>
              <a:rPr lang="zh-CN" altLang="en-US" sz="2000"/>
              <a:t>读取</a:t>
            </a:r>
            <a:r>
              <a:rPr lang="en-US" altLang="zh-CN" sz="2000"/>
              <a:t>】</a:t>
            </a:r>
            <a:r>
              <a:rPr lang="zh-CN" altLang="en-US" sz="2000"/>
              <a:t>文件内容</a:t>
            </a:r>
            <a:r>
              <a:rPr lang="en-US" altLang="zh-CN" sz="2000"/>
              <a:t>/</a:t>
            </a:r>
            <a:r>
              <a:rPr lang="en-US" altLang="zh-CN" sz="2000">
                <a:solidFill>
                  <a:srgbClr val="0066FF"/>
                </a:solidFill>
              </a:rPr>
              <a:t>File.WriteAllText()</a:t>
            </a:r>
            <a:r>
              <a:rPr lang="zh-CN" altLang="en-US" sz="2000"/>
              <a:t>以</a:t>
            </a:r>
            <a:r>
              <a:rPr lang="en-US" altLang="zh-CN" sz="2000"/>
              <a:t>【</a:t>
            </a:r>
            <a:r>
              <a:rPr lang="zh-CN" altLang="en-US" sz="2000"/>
              <a:t>字符串</a:t>
            </a:r>
            <a:r>
              <a:rPr lang="en-US" altLang="zh-CN" sz="2000"/>
              <a:t>】</a:t>
            </a:r>
            <a:r>
              <a:rPr lang="zh-CN" altLang="en-US" sz="2000"/>
              <a:t>形式</a:t>
            </a:r>
            <a:r>
              <a:rPr lang="en-US" altLang="zh-CN" sz="2000"/>
              <a:t>【</a:t>
            </a:r>
            <a:r>
              <a:rPr lang="zh-CN" altLang="en-US" sz="2000"/>
              <a:t>写入</a:t>
            </a:r>
            <a:r>
              <a:rPr lang="en-US" altLang="zh-CN" sz="2000"/>
              <a:t>】</a:t>
            </a:r>
            <a:r>
              <a:rPr lang="zh-CN" altLang="en-US" sz="2000"/>
              <a:t>文件内容</a:t>
            </a: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E4AB8F00-60DD-4637-91B8-60EBDCA70C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220200" cy="4937125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(1)</a:t>
            </a:r>
            <a:r>
              <a:rPr lang="zh-CN" altLang="en-US" sz="2000"/>
              <a:t>以</a:t>
            </a:r>
            <a:r>
              <a:rPr lang="en-US" altLang="zh-CN" sz="2000"/>
              <a:t>【</a:t>
            </a:r>
            <a:r>
              <a:rPr lang="zh-CN" altLang="en-US" sz="2000"/>
              <a:t>字节</a:t>
            </a:r>
            <a:r>
              <a:rPr lang="en-US" altLang="zh-CN" sz="2000"/>
              <a:t>】</a:t>
            </a:r>
            <a:r>
              <a:rPr lang="zh-CN" altLang="en-US" sz="2000"/>
              <a:t>形式</a:t>
            </a:r>
            <a:r>
              <a:rPr lang="en-US" altLang="zh-CN" sz="2000"/>
              <a:t>【</a:t>
            </a:r>
            <a:r>
              <a:rPr lang="zh-CN" altLang="en-US" sz="2000"/>
              <a:t>读取</a:t>
            </a:r>
            <a:r>
              <a:rPr lang="en-US" altLang="zh-CN" sz="2000"/>
              <a:t>】</a:t>
            </a:r>
            <a:r>
              <a:rPr lang="zh-CN" altLang="en-US" sz="2000"/>
              <a:t>文件：返回字节数组（可以读取任何文件）</a:t>
            </a:r>
            <a:endParaRPr lang="en-US" altLang="zh-CN" sz="200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byte[] buffer = File.ReadAllBytes(@"</a:t>
            </a:r>
            <a:r>
              <a:rPr lang="zh-CN" altLang="en-US" sz="2000"/>
              <a:t>文件路径</a:t>
            </a:r>
            <a:r>
              <a:rPr lang="en-US" altLang="zh-CN" sz="2000"/>
              <a:t>");  //</a:t>
            </a:r>
            <a:r>
              <a:rPr lang="zh-CN" altLang="en-US" sz="2000"/>
              <a:t>返回值为字节数组</a:t>
            </a:r>
            <a:endParaRPr lang="en-US" altLang="zh-CN" sz="200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//</a:t>
            </a:r>
            <a:r>
              <a:rPr lang="zh-CN" altLang="en-US" sz="2000"/>
              <a:t>将字节解码，先确定编码方式，再解码字节数组</a:t>
            </a:r>
            <a:endParaRPr lang="en-US" altLang="zh-CN" sz="200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string s = Encoding.GetEncoding("</a:t>
            </a:r>
            <a:r>
              <a:rPr lang="zh-CN" altLang="en-US" sz="2000"/>
              <a:t>编码方式</a:t>
            </a:r>
            <a:r>
              <a:rPr lang="en-US" altLang="zh-CN" sz="2000"/>
              <a:t>").GetString(buffer);Console.WriteLine(s);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(2)</a:t>
            </a:r>
            <a:r>
              <a:rPr lang="zh-CN" altLang="en-US" sz="2000"/>
              <a:t>以</a:t>
            </a:r>
            <a:r>
              <a:rPr lang="en-US" altLang="zh-CN" sz="2000"/>
              <a:t>【</a:t>
            </a:r>
            <a:r>
              <a:rPr lang="zh-CN" altLang="en-US" sz="2000"/>
              <a:t>字节</a:t>
            </a:r>
            <a:r>
              <a:rPr lang="en-US" altLang="zh-CN" sz="2000"/>
              <a:t>】</a:t>
            </a:r>
            <a:r>
              <a:rPr lang="zh-CN" altLang="en-US" sz="2000"/>
              <a:t>形式</a:t>
            </a:r>
            <a:r>
              <a:rPr lang="en-US" altLang="zh-CN" sz="2000"/>
              <a:t>【</a:t>
            </a:r>
            <a:r>
              <a:rPr lang="zh-CN" altLang="en-US" sz="2000"/>
              <a:t>写入</a:t>
            </a:r>
            <a:r>
              <a:rPr lang="en-US" altLang="zh-CN" sz="2000"/>
              <a:t>】</a:t>
            </a:r>
            <a:r>
              <a:rPr lang="zh-CN" altLang="en-US" sz="2000"/>
              <a:t>文件</a:t>
            </a:r>
            <a:endParaRPr lang="en-US" altLang="zh-CN" sz="200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string s = "</a:t>
            </a:r>
            <a:r>
              <a:rPr lang="zh-CN" altLang="en-US" sz="2000"/>
              <a:t>今天生活美滋滋</a:t>
            </a:r>
            <a:r>
              <a:rPr lang="en-US" altLang="zh-CN" sz="2000"/>
              <a:t>";  //</a:t>
            </a:r>
            <a:r>
              <a:rPr lang="zh-CN" altLang="en-US" sz="2000"/>
              <a:t>需要写入文件的字符串</a:t>
            </a:r>
            <a:endParaRPr lang="en-US" altLang="zh-CN" sz="200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//</a:t>
            </a:r>
            <a:r>
              <a:rPr lang="zh-CN" altLang="en-US" sz="2000"/>
              <a:t>把字符串用编码转成字节数组</a:t>
            </a:r>
            <a:r>
              <a:rPr lang="en-US" altLang="zh-CN" sz="2000"/>
              <a:t>byte[]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buffer = Encoding.GetEncoding("</a:t>
            </a:r>
            <a:r>
              <a:rPr lang="zh-CN" altLang="en-US" sz="2000"/>
              <a:t>编码方式</a:t>
            </a:r>
            <a:r>
              <a:rPr lang="en-US" altLang="zh-CN" sz="2000"/>
              <a:t>).GetByte(s);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File.WriteAllBytes(@"</a:t>
            </a:r>
            <a:r>
              <a:rPr lang="zh-CN" altLang="en-US" sz="2000"/>
              <a:t>文件路径</a:t>
            </a:r>
            <a:r>
              <a:rPr lang="en-US" altLang="zh-CN" sz="2000"/>
              <a:t>",buffer);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(3)</a:t>
            </a:r>
            <a:r>
              <a:rPr lang="zh-CN" altLang="en-US" sz="2000"/>
              <a:t>以</a:t>
            </a:r>
            <a:r>
              <a:rPr lang="en-US" altLang="zh-CN" sz="2000"/>
              <a:t>【</a:t>
            </a:r>
            <a:r>
              <a:rPr lang="zh-CN" altLang="en-US" sz="2000"/>
              <a:t>行</a:t>
            </a:r>
            <a:r>
              <a:rPr lang="en-US" altLang="zh-CN" sz="2000"/>
              <a:t>】</a:t>
            </a:r>
            <a:r>
              <a:rPr lang="zh-CN" altLang="en-US" sz="2000"/>
              <a:t>的形式</a:t>
            </a:r>
            <a:r>
              <a:rPr lang="en-US" altLang="zh-CN" sz="2000"/>
              <a:t>【</a:t>
            </a:r>
            <a:r>
              <a:rPr lang="zh-CN" altLang="en-US" sz="2000"/>
              <a:t>读取</a:t>
            </a:r>
            <a:r>
              <a:rPr lang="en-US" altLang="zh-CN" sz="2000"/>
              <a:t>】</a:t>
            </a:r>
            <a:r>
              <a:rPr lang="zh-CN" altLang="en-US" sz="2000"/>
              <a:t>文件内容：返回字符串数组（只能读文本文件，不能读取音乐文件或其他多媒体文件）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string[] str = File.ReadAllLines(@"</a:t>
            </a:r>
            <a:r>
              <a:rPr lang="zh-CN" altLang="en-US" sz="2000"/>
              <a:t>文件路径</a:t>
            </a:r>
            <a:r>
              <a:rPr lang="en-US" altLang="zh-CN" sz="2000"/>
              <a:t>",Encoding.GetEncoding("</a:t>
            </a:r>
            <a:r>
              <a:rPr lang="zh-CN" altLang="en-US" sz="2000"/>
              <a:t>编码方式</a:t>
            </a:r>
            <a:r>
              <a:rPr lang="en-US" altLang="zh-CN" sz="2000"/>
              <a:t>"));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foreach(string s in str){ Console.WriteLine(s); //</a:t>
            </a:r>
            <a:r>
              <a:rPr lang="zh-CN" altLang="en-US" sz="2000"/>
              <a:t>一次输出一行 </a:t>
            </a:r>
            <a:r>
              <a:rPr lang="en-US" altLang="zh-CN" sz="2000"/>
              <a:t>}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47A3C819-23BC-4723-9B77-F8055D36E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990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zh-CN" sz="4000" noProof="1"/>
              <a:t>File</a:t>
            </a:r>
            <a:r>
              <a:rPr lang="zh-CN" altLang="en-US" sz="4000" noProof="1"/>
              <a:t>类中比较重要的方法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>
            <a:extLst>
              <a:ext uri="{FF2B5EF4-FFF2-40B4-BE49-F238E27FC236}">
                <a16:creationId xmlns:a16="http://schemas.microsoft.com/office/drawing/2014/main" id="{3EF42587-A46E-4F3E-AC4B-41CACD44DCE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220200" cy="4937125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(4)</a:t>
            </a:r>
            <a:r>
              <a:rPr lang="zh-CN" altLang="en-US" sz="2000"/>
              <a:t>以</a:t>
            </a:r>
            <a:r>
              <a:rPr lang="en-US" altLang="zh-CN" sz="2000"/>
              <a:t>【</a:t>
            </a:r>
            <a:r>
              <a:rPr lang="zh-CN" altLang="en-US" sz="2000"/>
              <a:t>字符串</a:t>
            </a:r>
            <a:r>
              <a:rPr lang="en-US" altLang="zh-CN" sz="2000"/>
              <a:t>】</a:t>
            </a:r>
            <a:r>
              <a:rPr lang="zh-CN" altLang="en-US" sz="2000"/>
              <a:t>形式</a:t>
            </a:r>
            <a:r>
              <a:rPr lang="en-US" altLang="zh-CN" sz="2000"/>
              <a:t>【</a:t>
            </a:r>
            <a:r>
              <a:rPr lang="zh-CN" altLang="en-US" sz="2000"/>
              <a:t>读取</a:t>
            </a:r>
            <a:r>
              <a:rPr lang="en-US" altLang="zh-CN" sz="2000"/>
              <a:t>】</a:t>
            </a:r>
            <a:r>
              <a:rPr lang="zh-CN" altLang="en-US" sz="2000"/>
              <a:t>文件内容：返回字符串（只能读文本文件，不能读取音乐文件或其他多媒体文件）</a:t>
            </a:r>
            <a:endParaRPr lang="en-US" altLang="zh-CN" sz="200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string s = File.ReadAllText(@"</a:t>
            </a:r>
            <a:r>
              <a:rPr lang="zh-CN" altLang="en-US" sz="2000"/>
              <a:t>文件路径</a:t>
            </a:r>
            <a:r>
              <a:rPr lang="en-US" altLang="zh-CN" sz="2000"/>
              <a:t>",</a:t>
            </a:r>
            <a:r>
              <a:rPr lang="zh-CN" altLang="en-US" sz="2000"/>
              <a:t>字符串</a:t>
            </a:r>
            <a:r>
              <a:rPr lang="en-US" altLang="zh-CN" sz="2000"/>
              <a:t>,Encoding.GetEncoding("</a:t>
            </a:r>
            <a:r>
              <a:rPr lang="zh-CN" altLang="en-US" sz="2000"/>
              <a:t>编码方式</a:t>
            </a:r>
            <a:r>
              <a:rPr lang="en-US" altLang="zh-CN" sz="2000"/>
              <a:t>"));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altLang="zh-CN" sz="200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(5)</a:t>
            </a:r>
            <a:r>
              <a:rPr lang="zh-CN" altLang="en-US" sz="2000"/>
              <a:t>以</a:t>
            </a:r>
            <a:r>
              <a:rPr lang="en-US" altLang="zh-CN" sz="2000"/>
              <a:t>【</a:t>
            </a:r>
            <a:r>
              <a:rPr lang="zh-CN" altLang="en-US" sz="2000"/>
              <a:t>行</a:t>
            </a:r>
            <a:r>
              <a:rPr lang="en-US" altLang="zh-CN" sz="2000"/>
              <a:t>】</a:t>
            </a:r>
            <a:r>
              <a:rPr lang="zh-CN" altLang="en-US" sz="2000"/>
              <a:t>形式</a:t>
            </a:r>
            <a:r>
              <a:rPr lang="en-US" altLang="zh-CN" sz="2000"/>
              <a:t>【</a:t>
            </a:r>
            <a:r>
              <a:rPr lang="zh-CN" altLang="en-US" sz="2000"/>
              <a:t>写入</a:t>
            </a:r>
            <a:r>
              <a:rPr lang="en-US" altLang="zh-CN" sz="2000"/>
              <a:t>】</a:t>
            </a:r>
            <a:r>
              <a:rPr lang="zh-CN" altLang="en-US" sz="2000"/>
              <a:t>文件</a:t>
            </a:r>
            <a:endParaRPr lang="en-US" altLang="zh-CN" sz="200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File.WriteAllLines(@"</a:t>
            </a:r>
            <a:r>
              <a:rPr lang="zh-CN" altLang="en-US" sz="2000"/>
              <a:t>文件路径</a:t>
            </a:r>
            <a:r>
              <a:rPr lang="en-US" altLang="zh-CN" sz="2000"/>
              <a:t>",</a:t>
            </a:r>
            <a:r>
              <a:rPr lang="zh-CN" altLang="en-US" sz="2000"/>
              <a:t>字符串数组</a:t>
            </a:r>
            <a:r>
              <a:rPr lang="en-US" altLang="zh-CN" sz="2000"/>
              <a:t>,Encoding.GetEncoding("</a:t>
            </a:r>
            <a:r>
              <a:rPr lang="zh-CN" altLang="en-US" sz="2000"/>
              <a:t>编码方式</a:t>
            </a:r>
            <a:r>
              <a:rPr lang="en-US" altLang="zh-CN" sz="2000"/>
              <a:t>"));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altLang="zh-CN" sz="200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(6)</a:t>
            </a:r>
            <a:r>
              <a:rPr lang="zh-CN" altLang="en-US" sz="2000"/>
              <a:t>以</a:t>
            </a:r>
            <a:r>
              <a:rPr lang="en-US" altLang="zh-CN" sz="2000"/>
              <a:t>【</a:t>
            </a:r>
            <a:r>
              <a:rPr lang="zh-CN" altLang="en-US" sz="2000"/>
              <a:t>字符串</a:t>
            </a:r>
            <a:r>
              <a:rPr lang="en-US" altLang="zh-CN" sz="2000"/>
              <a:t>】</a:t>
            </a:r>
            <a:r>
              <a:rPr lang="zh-CN" altLang="en-US" sz="2000"/>
              <a:t>形式</a:t>
            </a:r>
            <a:r>
              <a:rPr lang="en-US" altLang="zh-CN" sz="2000"/>
              <a:t>【</a:t>
            </a:r>
            <a:r>
              <a:rPr lang="zh-CN" altLang="en-US" sz="2000"/>
              <a:t>写入</a:t>
            </a:r>
            <a:r>
              <a:rPr lang="en-US" altLang="zh-CN" sz="2000"/>
              <a:t>】</a:t>
            </a:r>
            <a:r>
              <a:rPr lang="zh-CN" altLang="en-US" sz="2000"/>
              <a:t>文件内容</a:t>
            </a:r>
            <a:endParaRPr lang="en-US" altLang="zh-CN" sz="200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2000"/>
              <a:t>File.WriteAllText(@"</a:t>
            </a:r>
            <a:r>
              <a:rPr lang="zh-CN" altLang="en-US" sz="2000"/>
              <a:t>文件路径</a:t>
            </a:r>
            <a:r>
              <a:rPr lang="en-US" altLang="zh-CN" sz="2000"/>
              <a:t>",Encoding.GetEncoding("</a:t>
            </a:r>
            <a:r>
              <a:rPr lang="zh-CN" altLang="en-US" sz="2000"/>
              <a:t>编码方式</a:t>
            </a:r>
            <a:r>
              <a:rPr lang="en-US" altLang="zh-CN" sz="2000"/>
              <a:t>"));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7972C855-B85E-485D-A632-719F0A114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990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zh-CN" sz="4000" noProof="1"/>
              <a:t>File</a:t>
            </a:r>
            <a:r>
              <a:rPr lang="zh-CN" altLang="en-US" sz="4000" noProof="1"/>
              <a:t>类中比较重要的方法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DB477BFF-EB1D-4695-8AE0-8BCFD0625CE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1800"/>
              <a:t>    </a:t>
            </a:r>
            <a:r>
              <a:rPr lang="en-US" altLang="zh-CN" sz="1800" noProof="1"/>
              <a:t>FileInfo</a:t>
            </a:r>
            <a:r>
              <a:rPr lang="zh-CN" altLang="en-US" sz="1800" noProof="1"/>
              <a:t>类和</a:t>
            </a:r>
            <a:r>
              <a:rPr lang="en-US" altLang="zh-CN" sz="1800" noProof="1"/>
              <a:t>File</a:t>
            </a:r>
            <a:r>
              <a:rPr lang="zh-CN" altLang="en-US" sz="1800" noProof="1"/>
              <a:t>类之间许多调用方法都是相同的。我们只对</a:t>
            </a:r>
            <a:r>
              <a:rPr lang="en-US" altLang="zh-CN" sz="1800" noProof="1"/>
              <a:t>FileInfo</a:t>
            </a:r>
            <a:r>
              <a:rPr lang="zh-CN" altLang="en-US" sz="1800" noProof="1"/>
              <a:t>类中比较重要的属性进行介绍。</a:t>
            </a:r>
            <a:endParaRPr lang="zh-CN" altLang="en-US" sz="1800"/>
          </a:p>
          <a:p>
            <a:r>
              <a:rPr lang="zh-CN" altLang="en-US" sz="1800"/>
              <a:t>⑴ </a:t>
            </a:r>
            <a:r>
              <a:rPr lang="en-US" altLang="zh-CN" sz="1800"/>
              <a:t>DirectoryName</a:t>
            </a:r>
            <a:r>
              <a:rPr lang="zh-CN" altLang="en-US" sz="1800"/>
              <a:t>属性。获取表示目录的完整路径的字符串。属性值：表示目录的完整路径的字符串。</a:t>
            </a:r>
          </a:p>
          <a:p>
            <a:r>
              <a:rPr lang="zh-CN" altLang="en-US" sz="1800"/>
              <a:t>⑵ </a:t>
            </a:r>
            <a:r>
              <a:rPr lang="en-US" altLang="zh-CN" sz="1800"/>
              <a:t>Extension</a:t>
            </a:r>
            <a:r>
              <a:rPr lang="zh-CN" altLang="en-US" sz="1800"/>
              <a:t>属性。获取表示文件扩展名部分的字符串。属性值：包含</a:t>
            </a:r>
            <a:r>
              <a:rPr lang="en-US" altLang="zh-CN" sz="1800"/>
              <a:t>FileSystemInfo</a:t>
            </a:r>
            <a:r>
              <a:rPr lang="zh-CN" altLang="en-US" sz="1800"/>
              <a:t>扩展名的字符串。</a:t>
            </a:r>
          </a:p>
          <a:p>
            <a:r>
              <a:rPr lang="zh-CN" altLang="en-US" sz="1800"/>
              <a:t>⑶ </a:t>
            </a:r>
            <a:r>
              <a:rPr lang="en-US" altLang="zh-CN" sz="1800"/>
              <a:t>Length</a:t>
            </a:r>
            <a:r>
              <a:rPr lang="zh-CN" altLang="en-US" sz="1800"/>
              <a:t>属性。获取当前文件的大小。属性值：当前文件的大小。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053F7EEB-4489-4029-8430-06AC81AD5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81400"/>
            <a:ext cx="4953000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标题 1">
            <a:extLst>
              <a:ext uri="{FF2B5EF4-FFF2-40B4-BE49-F238E27FC236}">
                <a16:creationId xmlns:a16="http://schemas.microsoft.com/office/drawing/2014/main" id="{D8CE6820-C980-491B-9487-76BAB732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FileInfo</a:t>
            </a:r>
            <a:r>
              <a:rPr lang="zh-CN" altLang="en-US" noProof="1"/>
              <a:t>类中比较重要的属性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C6CC108-1F5A-4791-980A-7860D492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新课导入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6241B-6925-4323-9F46-2E55BEC21B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using System.IO;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>
                <a:solidFill>
                  <a:srgbClr val="0066FF"/>
                </a:solidFill>
              </a:rPr>
              <a:t>using </a:t>
            </a:r>
            <a:r>
              <a:rPr lang="en-US" altLang="zh-CN" sz="2000" dirty="0" err="1">
                <a:solidFill>
                  <a:srgbClr val="0066FF"/>
                </a:solidFill>
              </a:rPr>
              <a:t>System.Xml</a:t>
            </a:r>
            <a:r>
              <a:rPr lang="en-US" altLang="zh-CN" sz="2000" dirty="0">
                <a:solidFill>
                  <a:srgbClr val="0066FF"/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zh-CN" altLang="en-US" sz="2000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//</a:t>
            </a:r>
            <a:r>
              <a:rPr lang="zh-CN" altLang="en-US" sz="2000" dirty="0">
                <a:solidFill>
                  <a:srgbClr val="0066FF"/>
                </a:solidFill>
              </a:rPr>
              <a:t>追加</a:t>
            </a:r>
            <a:r>
              <a:rPr lang="en-US" altLang="zh-CN" sz="2000" dirty="0">
                <a:solidFill>
                  <a:srgbClr val="0066FF"/>
                </a:solidFill>
              </a:rPr>
              <a:t>XML</a:t>
            </a:r>
            <a:r>
              <a:rPr lang="zh-CN" altLang="en-US" sz="2000" dirty="0">
                <a:solidFill>
                  <a:srgbClr val="0066FF"/>
                </a:solidFill>
              </a:rPr>
              <a:t>文档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2000" dirty="0"/>
              <a:t>            </a:t>
            </a:r>
            <a:r>
              <a:rPr lang="en-US" altLang="zh-CN" sz="2000" dirty="0" err="1"/>
              <a:t>XmlDocument</a:t>
            </a:r>
            <a:r>
              <a:rPr lang="en-US" altLang="zh-CN" sz="2000" dirty="0"/>
              <a:t> doc = new </a:t>
            </a:r>
            <a:r>
              <a:rPr lang="en-US" altLang="zh-CN" sz="2000" dirty="0" err="1"/>
              <a:t>XmlDocument</a:t>
            </a:r>
            <a:r>
              <a:rPr lang="en-US" altLang="zh-CN" sz="2000" dirty="0"/>
              <a:t>();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XmlElement</a:t>
            </a:r>
            <a:r>
              <a:rPr lang="en-US" altLang="zh-CN" sz="2000" dirty="0"/>
              <a:t> books;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            if (</a:t>
            </a:r>
            <a:r>
              <a:rPr lang="en-US" altLang="zh-CN" sz="2000" dirty="0" err="1">
                <a:solidFill>
                  <a:srgbClr val="FF0000"/>
                </a:solidFill>
              </a:rPr>
              <a:t>File</a:t>
            </a:r>
            <a:r>
              <a:rPr lang="en-US" altLang="zh-CN" sz="2000" dirty="0" err="1"/>
              <a:t>.Exists</a:t>
            </a:r>
            <a:r>
              <a:rPr lang="en-US" altLang="zh-CN" sz="2000" dirty="0"/>
              <a:t>("</a:t>
            </a:r>
            <a:r>
              <a:rPr lang="en-US" altLang="zh-CN" sz="2000" dirty="0">
                <a:solidFill>
                  <a:srgbClr val="FF0000"/>
                </a:solidFill>
              </a:rPr>
              <a:t>Books.xml</a:t>
            </a:r>
            <a:r>
              <a:rPr lang="en-US" altLang="zh-CN" sz="2000" dirty="0"/>
              <a:t>"))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            {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                //</a:t>
            </a:r>
            <a:r>
              <a:rPr lang="zh-CN" altLang="en-US" sz="2000" dirty="0"/>
              <a:t>如果文件存在 加载</a:t>
            </a:r>
            <a:r>
              <a:rPr lang="en-US" altLang="zh-CN" sz="2000" dirty="0"/>
              <a:t>XML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doc.Load</a:t>
            </a:r>
            <a:r>
              <a:rPr lang="en-US" altLang="zh-CN" sz="2000" dirty="0"/>
              <a:t>("Books.xml");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                //</a:t>
            </a:r>
            <a:r>
              <a:rPr lang="zh-CN" altLang="en-US" sz="2000" dirty="0"/>
              <a:t>获得文件的根节点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2000" dirty="0"/>
              <a:t>                </a:t>
            </a:r>
            <a:r>
              <a:rPr lang="en-US" altLang="zh-CN" sz="2000" dirty="0"/>
              <a:t>books = </a:t>
            </a:r>
            <a:r>
              <a:rPr lang="en-US" altLang="zh-CN" sz="2000" dirty="0" err="1"/>
              <a:t>doc.DocumentElement</a:t>
            </a:r>
            <a:r>
              <a:rPr lang="en-US" altLang="zh-CN" sz="2000" dirty="0"/>
              <a:t>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            }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28C907E7-31D7-4C6A-8DF8-1D11A673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FileInfo</a:t>
            </a:r>
            <a:r>
              <a:rPr lang="zh-CN" altLang="en-US" noProof="1"/>
              <a:t>类中比较重要的属性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CFEE95CA-E148-4368-8540-1B612BD251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zh-CN" sz="1800"/>
              <a:t>【</a:t>
            </a:r>
            <a:r>
              <a:rPr lang="zh-CN" altLang="en-US" sz="1800"/>
              <a:t>例</a:t>
            </a:r>
            <a:r>
              <a:rPr lang="en-US" altLang="zh-CN" sz="1800"/>
              <a:t>】</a:t>
            </a:r>
            <a:r>
              <a:rPr lang="zh-CN" altLang="en-US" sz="1800"/>
              <a:t>新建一个</a:t>
            </a:r>
            <a:r>
              <a:rPr lang="en-US" altLang="zh-CN" sz="1800"/>
              <a:t>Windows</a:t>
            </a:r>
            <a:r>
              <a:rPr lang="zh-CN" altLang="en-US" sz="1800"/>
              <a:t>应用程序，在窗体中添加一个</a:t>
            </a:r>
            <a:r>
              <a:rPr lang="en-US" altLang="zh-CN" sz="1800"/>
              <a:t>TextBox</a:t>
            </a:r>
            <a:r>
              <a:rPr lang="zh-CN" altLang="en-US" sz="1800"/>
              <a:t>控件和一个</a:t>
            </a:r>
            <a:r>
              <a:rPr lang="en-US" altLang="zh-CN" sz="1800"/>
              <a:t>Button</a:t>
            </a:r>
            <a:r>
              <a:rPr lang="zh-CN" altLang="en-US" sz="1800"/>
              <a:t>控件。其中，</a:t>
            </a:r>
            <a:r>
              <a:rPr lang="en-US" altLang="zh-CN" sz="1800"/>
              <a:t>TextBox</a:t>
            </a:r>
            <a:r>
              <a:rPr lang="zh-CN" altLang="en-US" sz="1800"/>
              <a:t>控件用来输入要创建的文件路径及名称，</a:t>
            </a:r>
            <a:r>
              <a:rPr lang="en-US" altLang="zh-CN" sz="1800"/>
              <a:t>Button</a:t>
            </a:r>
            <a:r>
              <a:rPr lang="zh-CN" altLang="en-US" sz="1800"/>
              <a:t>控件用来执行创建文件操作。</a:t>
            </a:r>
            <a:endParaRPr lang="en-US" altLang="zh-CN" sz="1800"/>
          </a:p>
          <a:p>
            <a:pPr marL="0" indent="0">
              <a:buFont typeface="Wingdings 3" panose="05040102010807070707" pitchFamily="18" charset="2"/>
              <a:buNone/>
            </a:pPr>
            <a:endParaRPr lang="zh-CN" altLang="en-US" sz="1800"/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EDD331F1-FB43-4EAB-9706-020376F4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51244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矩形 3">
            <a:extLst>
              <a:ext uri="{FF2B5EF4-FFF2-40B4-BE49-F238E27FC236}">
                <a16:creationId xmlns:a16="http://schemas.microsoft.com/office/drawing/2014/main" id="{03206A08-D809-4C90-9D11-FF51905E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15000"/>
            <a:ext cx="318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程序的运行结果如右图所示。</a:t>
            </a:r>
          </a:p>
        </p:txBody>
      </p:sp>
      <p:pic>
        <p:nvPicPr>
          <p:cNvPr id="29702" name="Picture 3">
            <a:extLst>
              <a:ext uri="{FF2B5EF4-FFF2-40B4-BE49-F238E27FC236}">
                <a16:creationId xmlns:a16="http://schemas.microsoft.com/office/drawing/2014/main" id="{BF469FCC-690D-40DE-8463-DEC89270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0450"/>
            <a:ext cx="26098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>
            <a:extLst>
              <a:ext uri="{FF2B5EF4-FFF2-40B4-BE49-F238E27FC236}">
                <a16:creationId xmlns:a16="http://schemas.microsoft.com/office/drawing/2014/main" id="{4E52CF88-954A-4CFB-8E55-20F782794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noProof="1"/>
              <a:t>8.3.2  Directory</a:t>
            </a:r>
            <a:r>
              <a:rPr lang="zh-CN" altLang="en-US" sz="4000" noProof="1"/>
              <a:t>类和</a:t>
            </a:r>
            <a:r>
              <a:rPr lang="en-US" altLang="zh-CN" sz="4000" noProof="1"/>
              <a:t>DirectoryInfo </a:t>
            </a:r>
            <a:r>
              <a:rPr lang="zh-CN" altLang="en-US" sz="4000" noProof="1"/>
              <a:t>类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B75394EA-DFFF-4AAE-9BC5-CBB3DF49273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800"/>
              <a:t>Directory</a:t>
            </a:r>
            <a:r>
              <a:rPr lang="zh-CN" altLang="en-US" sz="2800"/>
              <a:t>类和</a:t>
            </a:r>
            <a:r>
              <a:rPr lang="en-US" altLang="zh-CN" sz="2800"/>
              <a:t>DirectoryInfo</a:t>
            </a:r>
            <a:r>
              <a:rPr lang="zh-CN" altLang="en-US" sz="2800"/>
              <a:t>类用来管理目录。使用这两个类可以完成对目录及其子目录的创建、赋值、删除、移动和打开文件的实例方法。通过对这两个类的使用，开发人员就可以获得稳健的相关信息，甚至还可以定义隐藏目录和只读目录。</a:t>
            </a:r>
          </a:p>
          <a:p>
            <a:r>
              <a:rPr lang="en-US" altLang="zh-CN" sz="2800"/>
              <a:t>Directory</a:t>
            </a:r>
            <a:r>
              <a:rPr lang="zh-CN" altLang="en-US" sz="2800"/>
              <a:t>类的所有方法都为静态方法，因此无需创建对象即可调用，这些方法可以操纵和查询任何目录的信息。而</a:t>
            </a:r>
            <a:r>
              <a:rPr lang="en-US" altLang="zh-CN" sz="2800"/>
              <a:t>DirectoryInfo </a:t>
            </a:r>
            <a:r>
              <a:rPr lang="zh-CN" altLang="en-US" sz="2800"/>
              <a:t>类需要实例化才可以调用其方法，从而有效地对一个目录进行多种操作。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723C2749-77E0-4EDB-A93B-ACB852A7B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zh-CN" noProof="1"/>
              <a:t>Directory</a:t>
            </a:r>
            <a:r>
              <a:rPr lang="zh-CN" altLang="en-US" noProof="1"/>
              <a:t>类的常用成员及其说明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3C9A4BC9-E4B0-4C9B-A180-90F2B720CE0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0" y="1219200"/>
            <a:ext cx="94488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/>
              <a:t>成员名称	             类别	说明	</a:t>
            </a:r>
          </a:p>
          <a:p>
            <a:r>
              <a:rPr lang="en-US" altLang="zh-CN" sz="2000"/>
              <a:t>CreateDirectory	</a:t>
            </a:r>
            <a:r>
              <a:rPr lang="zh-CN" altLang="en-US" sz="2000"/>
              <a:t>方法	创建指定路径中的所有目录和子目录，并返回一</a:t>
            </a:r>
            <a:r>
              <a:rPr lang="en-US" altLang="zh-CN" sz="2000"/>
              <a:t>DirectoryInfo</a:t>
            </a:r>
            <a:r>
              <a:rPr lang="zh-CN" altLang="en-US" sz="2000"/>
              <a:t>对象。	</a:t>
            </a:r>
          </a:p>
          <a:p>
            <a:r>
              <a:rPr lang="en-US" altLang="zh-CN" sz="2000"/>
              <a:t>Delete	             </a:t>
            </a:r>
            <a:r>
              <a:rPr lang="zh-CN" altLang="en-US" sz="2000"/>
              <a:t>方法	删除指定目录	</a:t>
            </a:r>
          </a:p>
          <a:p>
            <a:r>
              <a:rPr lang="en-US" altLang="zh-CN" sz="2000"/>
              <a:t>Exists	                          </a:t>
            </a:r>
            <a:r>
              <a:rPr lang="zh-CN" altLang="en-US" sz="2000"/>
              <a:t>方法	判断指定目录是否存在。返回</a:t>
            </a:r>
            <a:r>
              <a:rPr lang="en-US" altLang="zh-CN" sz="2000"/>
              <a:t>Boolean</a:t>
            </a:r>
            <a:r>
              <a:rPr lang="zh-CN" altLang="en-US" sz="2000"/>
              <a:t>值。</a:t>
            </a:r>
          </a:p>
          <a:p>
            <a:r>
              <a:rPr lang="en-US" altLang="zh-CN" sz="2000"/>
              <a:t>SetCurrentDirectory	</a:t>
            </a:r>
            <a:r>
              <a:rPr lang="zh-CN" altLang="en-US" sz="2000"/>
              <a:t>方法	设置系统的当前目录。	</a:t>
            </a:r>
          </a:p>
          <a:p>
            <a:r>
              <a:rPr lang="en-US" altLang="zh-CN" sz="2000"/>
              <a:t>GetCurrentDirectory	</a:t>
            </a:r>
            <a:r>
              <a:rPr lang="zh-CN" altLang="en-US" sz="2000"/>
              <a:t>方法	取得系统的当前目录。	</a:t>
            </a:r>
          </a:p>
          <a:p>
            <a:r>
              <a:rPr lang="en-US" altLang="zh-CN" sz="2000"/>
              <a:t>GetDirectoryRoot	</a:t>
            </a:r>
            <a:r>
              <a:rPr lang="zh-CN" altLang="en-US" sz="2000"/>
              <a:t>方法	取得指定目录的根目录。</a:t>
            </a:r>
          </a:p>
          <a:p>
            <a:r>
              <a:rPr lang="en-US" altLang="zh-CN" sz="2000"/>
              <a:t>GetFiles	             </a:t>
            </a:r>
            <a:r>
              <a:rPr lang="zh-CN" altLang="en-US" sz="2000"/>
              <a:t>方法	返回指定目录下的所有文件或者指定条件的文件。</a:t>
            </a:r>
          </a:p>
          <a:p>
            <a:r>
              <a:rPr lang="en-US" altLang="zh-CN" sz="2000"/>
              <a:t>GetLigicalDrives	</a:t>
            </a:r>
            <a:r>
              <a:rPr lang="zh-CN" altLang="en-US" sz="2000"/>
              <a:t>方法	取得所有驱动器的名称	</a:t>
            </a:r>
          </a:p>
          <a:p>
            <a:r>
              <a:rPr lang="en-US" altLang="zh-CN" sz="2000"/>
              <a:t>GetParent	             </a:t>
            </a:r>
            <a:r>
              <a:rPr lang="zh-CN" altLang="en-US" sz="2000"/>
              <a:t>方法	取得指定目录的父目录：	</a:t>
            </a:r>
          </a:p>
          <a:p>
            <a:r>
              <a:rPr lang="en-US" altLang="zh-CN" sz="2000"/>
              <a:t>Move	                          </a:t>
            </a:r>
            <a:r>
              <a:rPr lang="zh-CN" altLang="en-US" sz="2000"/>
              <a:t>方法	移动指定目录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49933BE6-2313-4CCA-980B-35E0B0AFB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 noProof="1"/>
              <a:t>下面对</a:t>
            </a:r>
            <a:r>
              <a:rPr lang="en-US" altLang="zh-CN" noProof="1"/>
              <a:t>Directory</a:t>
            </a:r>
            <a:r>
              <a:rPr lang="zh-CN" altLang="en-US" noProof="1"/>
              <a:t>类常用的方法详细介绍。</a:t>
            </a:r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C339A066-4748-4542-AE15-CC1296FABD7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400" dirty="0"/>
              <a:t>⑴ </a:t>
            </a:r>
            <a:r>
              <a:rPr lang="en-US" altLang="zh-CN" sz="2400" dirty="0" err="1">
                <a:solidFill>
                  <a:srgbClr val="0066FF"/>
                </a:solidFill>
              </a:rPr>
              <a:t>CreateDirectory</a:t>
            </a:r>
            <a:r>
              <a:rPr lang="en-US" altLang="zh-CN" sz="2400" dirty="0">
                <a:solidFill>
                  <a:srgbClr val="0066FF"/>
                </a:solidFill>
              </a:rPr>
              <a:t>()</a:t>
            </a:r>
            <a:r>
              <a:rPr lang="zh-CN" altLang="en-US" sz="2400" dirty="0"/>
              <a:t>方法。参数</a:t>
            </a:r>
            <a:r>
              <a:rPr lang="en-US" altLang="zh-CN" sz="2400" dirty="0"/>
              <a:t>path</a:t>
            </a:r>
            <a:r>
              <a:rPr lang="zh-CN" altLang="en-US" sz="2400" dirty="0"/>
              <a:t>指定要创建的目录路径。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400" dirty="0"/>
              <a:t>返回值：由</a:t>
            </a:r>
            <a:r>
              <a:rPr lang="en-US" altLang="zh-CN" sz="2400" dirty="0"/>
              <a:t>path</a:t>
            </a:r>
            <a:r>
              <a:rPr lang="zh-CN" altLang="en-US" sz="2400" dirty="0"/>
              <a:t>指定的</a:t>
            </a:r>
            <a:r>
              <a:rPr lang="en-US" altLang="zh-CN" sz="2400" dirty="0" err="1"/>
              <a:t>DirectoryInfo</a:t>
            </a:r>
            <a:r>
              <a:rPr lang="zh-CN" altLang="en-US" sz="2400" dirty="0"/>
              <a:t>。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400" dirty="0"/>
              <a:t>⑵ </a:t>
            </a:r>
            <a:r>
              <a:rPr lang="en-US" altLang="zh-CN" sz="2400" dirty="0" err="1">
                <a:solidFill>
                  <a:srgbClr val="0066FF"/>
                </a:solidFill>
              </a:rPr>
              <a:t>Dlete</a:t>
            </a:r>
            <a:r>
              <a:rPr lang="en-US" altLang="zh-CN" sz="2400" dirty="0">
                <a:solidFill>
                  <a:srgbClr val="0066FF"/>
                </a:solidFill>
              </a:rPr>
              <a:t>()</a:t>
            </a:r>
            <a:r>
              <a:rPr lang="zh-CN" altLang="en-US" sz="2400" dirty="0"/>
              <a:t>方法。从指定目录删除空目录。参数</a:t>
            </a:r>
            <a:r>
              <a:rPr lang="en-US" altLang="zh-CN" sz="2400" dirty="0"/>
              <a:t>path</a:t>
            </a:r>
            <a:r>
              <a:rPr lang="zh-CN" altLang="en-US" sz="2400" dirty="0"/>
              <a:t>指定要移除的空目录的名称，此目录必须为可写或为空。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400" dirty="0"/>
              <a:t>⑶ </a:t>
            </a:r>
            <a:r>
              <a:rPr lang="en-US" altLang="zh-CN" sz="2400" dirty="0" err="1"/>
              <a:t>GetFIles</a:t>
            </a:r>
            <a:r>
              <a:rPr lang="en-US" altLang="zh-CN" sz="2400" dirty="0"/>
              <a:t>()</a:t>
            </a:r>
            <a:r>
              <a:rPr lang="zh-CN" altLang="en-US" sz="2400" dirty="0"/>
              <a:t>方法。返回值：指定目录中文件名的</a:t>
            </a:r>
            <a:r>
              <a:rPr lang="en-US" altLang="zh-CN" sz="2400" dirty="0"/>
              <a:t>String</a:t>
            </a:r>
            <a:r>
              <a:rPr lang="zh-CN" altLang="en-US" sz="2400" dirty="0"/>
              <a:t>数组。</a:t>
            </a:r>
            <a:endParaRPr lang="en-US" altLang="zh-CN" sz="2400" dirty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400" dirty="0"/>
              <a:t>(4) Move ()</a:t>
            </a:r>
            <a:r>
              <a:rPr lang="zh-CN" altLang="en-US" sz="2400" dirty="0"/>
              <a:t>方法。剪切文件夹</a:t>
            </a:r>
            <a:endParaRPr lang="en-US" altLang="zh-CN" sz="2400" dirty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400" dirty="0"/>
              <a:t>(5) </a:t>
            </a:r>
            <a:r>
              <a:rPr lang="en-US" altLang="zh-CN" sz="2400" dirty="0" err="1"/>
              <a:t>GetDirectories</a:t>
            </a:r>
            <a:r>
              <a:rPr lang="en-US" altLang="zh-CN" sz="2400" dirty="0"/>
              <a:t>()</a:t>
            </a:r>
            <a:r>
              <a:rPr lang="zh-CN" altLang="en-US" sz="2400" dirty="0"/>
              <a:t>方法。获得指定目录下所有文件夹的全路径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400" dirty="0"/>
              <a:t>(6)</a:t>
            </a:r>
            <a:r>
              <a:rPr lang="en-US" altLang="zh-CN" sz="2000" dirty="0"/>
              <a:t> Exists</a:t>
            </a:r>
            <a:r>
              <a:rPr lang="en-US" altLang="zh-CN" sz="2400" dirty="0"/>
              <a:t>()</a:t>
            </a:r>
            <a:r>
              <a:rPr lang="zh-CN" altLang="en-US" sz="2400" dirty="0"/>
              <a:t>方法。</a:t>
            </a:r>
            <a:r>
              <a:rPr lang="zh-CN" altLang="en-US" sz="2000" dirty="0"/>
              <a:t>判断指定的文件夹是否存在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400" dirty="0" err="1"/>
              <a:t>DirectoryInfo</a:t>
            </a:r>
            <a:r>
              <a:rPr lang="zh-CN" altLang="en-US" sz="2400" dirty="0"/>
              <a:t>类和</a:t>
            </a:r>
            <a:r>
              <a:rPr lang="en-US" altLang="zh-CN" sz="2400" dirty="0"/>
              <a:t>Directory</a:t>
            </a:r>
            <a:r>
              <a:rPr lang="zh-CN" altLang="en-US" sz="2400" dirty="0"/>
              <a:t>类之间的关系与</a:t>
            </a:r>
            <a:r>
              <a:rPr lang="en-US" altLang="zh-CN" sz="2400" dirty="0" err="1"/>
              <a:t>FileInfo</a:t>
            </a:r>
            <a:r>
              <a:rPr lang="zh-CN" altLang="en-US" sz="2400" dirty="0"/>
              <a:t>类和</a:t>
            </a:r>
            <a:r>
              <a:rPr lang="en-US" altLang="zh-CN" sz="2400" dirty="0"/>
              <a:t>File</a:t>
            </a:r>
            <a:r>
              <a:rPr lang="zh-CN" altLang="en-US" sz="2400" dirty="0"/>
              <a:t>类之间之间的关系十分类似，这里就不再赘述。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400" dirty="0"/>
              <a:t>下面我们举个例子来说明</a:t>
            </a:r>
            <a:r>
              <a:rPr lang="en-US" altLang="zh-CN" sz="2400" dirty="0"/>
              <a:t>Directory</a:t>
            </a:r>
            <a:r>
              <a:rPr lang="zh-CN" altLang="en-US" sz="2400" dirty="0"/>
              <a:t>类的常用属性和方法。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>
            <a:extLst>
              <a:ext uri="{FF2B5EF4-FFF2-40B4-BE49-F238E27FC236}">
                <a16:creationId xmlns:a16="http://schemas.microsoft.com/office/drawing/2014/main" id="{74AD16BC-DB7E-481B-9407-FC65BD2DFE6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文件和流的概念</a:t>
            </a:r>
            <a:endParaRPr lang="en-US" altLang="zh-CN"/>
          </a:p>
          <a:p>
            <a:r>
              <a:rPr lang="en-US" altLang="zh-CN"/>
              <a:t>Path</a:t>
            </a:r>
            <a:r>
              <a:rPr lang="zh-CN" altLang="en-US"/>
              <a:t>类</a:t>
            </a:r>
            <a:endParaRPr lang="en-US" altLang="zh-CN"/>
          </a:p>
          <a:p>
            <a:r>
              <a:rPr lang="en-US" altLang="zh-CN"/>
              <a:t>File</a:t>
            </a:r>
            <a:r>
              <a:rPr lang="zh-CN" altLang="en-US"/>
              <a:t>类和 </a:t>
            </a:r>
            <a:r>
              <a:rPr lang="en-US" altLang="zh-CN"/>
              <a:t>Directory</a:t>
            </a:r>
            <a:r>
              <a:rPr lang="zh-CN" altLang="en-US"/>
              <a:t>类</a:t>
            </a:r>
            <a:endParaRPr lang="en-US" altLang="zh-CN"/>
          </a:p>
          <a:p>
            <a:r>
              <a:rPr lang="en-US" altLang="zh-CN">
                <a:solidFill>
                  <a:srgbClr val="0066FF"/>
                </a:solidFill>
              </a:rPr>
              <a:t>FileStream</a:t>
            </a:r>
            <a:r>
              <a:rPr lang="zh-CN" altLang="en-US">
                <a:solidFill>
                  <a:srgbClr val="0066FF"/>
                </a:solidFill>
              </a:rPr>
              <a:t>读写数据</a:t>
            </a:r>
            <a:endParaRPr lang="en-US" altLang="zh-CN">
              <a:solidFill>
                <a:srgbClr val="0066FF"/>
              </a:solidFill>
            </a:endParaRPr>
          </a:p>
          <a:p>
            <a:r>
              <a:rPr lang="zh-CN" altLang="en-US"/>
              <a:t> 读写文本文件</a:t>
            </a:r>
          </a:p>
          <a:p>
            <a:r>
              <a:rPr lang="zh-CN" altLang="en-US"/>
              <a:t> 读写二进制文件 </a:t>
            </a:r>
          </a:p>
          <a:p>
            <a:r>
              <a:rPr lang="zh-CN" altLang="en-US"/>
              <a:t> 读写内存流 </a:t>
            </a:r>
          </a:p>
        </p:txBody>
      </p:sp>
      <p:sp>
        <p:nvSpPr>
          <p:cNvPr id="33795" name="Rectangle 10">
            <a:extLst>
              <a:ext uri="{FF2B5EF4-FFF2-40B4-BE49-F238E27FC236}">
                <a16:creationId xmlns:a16="http://schemas.microsoft.com/office/drawing/2014/main" id="{B2BD44FD-6D05-435D-BA8D-2AEB89E5F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章文件操作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09">
            <a:extLst>
              <a:ext uri="{FF2B5EF4-FFF2-40B4-BE49-F238E27FC236}">
                <a16:creationId xmlns:a16="http://schemas.microsoft.com/office/drawing/2014/main" id="{45773ADA-C425-492D-95DB-5B587CD20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zh-CN" noProof="1"/>
              <a:t>8.4  FileStream</a:t>
            </a:r>
            <a:r>
              <a:rPr lang="zh-CN" altLang="en-US" noProof="1"/>
              <a:t>类读写数据</a:t>
            </a:r>
          </a:p>
        </p:txBody>
      </p:sp>
      <p:sp>
        <p:nvSpPr>
          <p:cNvPr id="34819" name="Rectangle 510">
            <a:extLst>
              <a:ext uri="{FF2B5EF4-FFF2-40B4-BE49-F238E27FC236}">
                <a16:creationId xmlns:a16="http://schemas.microsoft.com/office/drawing/2014/main" id="{4D56CD28-67C4-436B-B83C-D292C685C9F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FileStream</a:t>
            </a:r>
            <a:r>
              <a:rPr lang="zh-CN" altLang="en-US"/>
              <a:t>称为文件流，用于读取和写入文件，</a:t>
            </a:r>
            <a:r>
              <a:rPr lang="en-US" altLang="zh-CN"/>
              <a:t>FileStream</a:t>
            </a:r>
            <a:r>
              <a:rPr lang="zh-CN" altLang="en-US"/>
              <a:t>类的实例实际上代表一个磁盘文件。</a:t>
            </a:r>
            <a:r>
              <a:rPr lang="en-US" altLang="zh-CN"/>
              <a:t>FileStream</a:t>
            </a:r>
            <a:r>
              <a:rPr lang="zh-CN" altLang="en-US"/>
              <a:t>类继承于</a:t>
            </a:r>
            <a:r>
              <a:rPr lang="en-US" altLang="zh-CN"/>
              <a:t>Stream</a:t>
            </a:r>
            <a:r>
              <a:rPr lang="zh-CN" altLang="en-US"/>
              <a:t>类。下表列出了</a:t>
            </a:r>
            <a:r>
              <a:rPr lang="en-US" altLang="zh-CN"/>
              <a:t>FileStream</a:t>
            </a:r>
            <a:r>
              <a:rPr lang="zh-CN" altLang="en-US"/>
              <a:t>类的常见的成员及其说明。</a:t>
            </a:r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34820" name="Picture 508">
            <a:extLst>
              <a:ext uri="{FF2B5EF4-FFF2-40B4-BE49-F238E27FC236}">
                <a16:creationId xmlns:a16="http://schemas.microsoft.com/office/drawing/2014/main" id="{0B993AD5-A3B3-48C7-BD89-4C564E61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9" t="22223" r="17223" b="50221"/>
          <a:stretch>
            <a:fillRect/>
          </a:stretch>
        </p:blipFill>
        <p:spPr bwMode="auto">
          <a:xfrm>
            <a:off x="609600" y="3001963"/>
            <a:ext cx="7848600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7F456649-02F1-426A-AF0F-FBBCBF471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zh-CN" noProof="1"/>
              <a:t>FileStream</a:t>
            </a:r>
            <a:r>
              <a:rPr lang="zh-CN" altLang="en-US" noProof="1"/>
              <a:t>类成员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3AA865C4-84B7-4223-8A77-29BDBDB312C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800"/>
              <a:t>⑴ Position</a:t>
            </a:r>
            <a:r>
              <a:rPr lang="zh-CN" altLang="en-US" sz="2800"/>
              <a:t>属性。获取或设置此流的当前位置。属性值：此流的当前位置。</a:t>
            </a:r>
          </a:p>
          <a:p>
            <a:r>
              <a:rPr lang="zh-CN" altLang="en-US" sz="2800"/>
              <a:t>⑵ </a:t>
            </a:r>
            <a:r>
              <a:rPr lang="en-US" altLang="zh-CN" sz="2800"/>
              <a:t>Close()</a:t>
            </a:r>
            <a:r>
              <a:rPr lang="zh-CN" altLang="en-US" sz="2800"/>
              <a:t>方法。在创建和使用完一个流后一定要将其及时关闭。</a:t>
            </a:r>
          </a:p>
          <a:p>
            <a:r>
              <a:rPr lang="zh-CN" altLang="en-US" sz="2800"/>
              <a:t>⑶ </a:t>
            </a:r>
            <a:r>
              <a:rPr lang="en-US" altLang="zh-CN" sz="2800"/>
              <a:t>Flush()</a:t>
            </a:r>
            <a:r>
              <a:rPr lang="zh-CN" altLang="en-US" sz="2800"/>
              <a:t>方法。在调用</a:t>
            </a:r>
            <a:r>
              <a:rPr lang="en-US" altLang="zh-CN" sz="2800"/>
              <a:t>Close()</a:t>
            </a:r>
            <a:r>
              <a:rPr lang="zh-CN" altLang="en-US" sz="2800"/>
              <a:t>方法之前调用</a:t>
            </a:r>
            <a:r>
              <a:rPr lang="en-US" altLang="zh-CN" sz="2800"/>
              <a:t>Flush()</a:t>
            </a:r>
            <a:r>
              <a:rPr lang="zh-CN" altLang="en-US" sz="2800"/>
              <a:t>方法，可以将以前写入缓冲区的任何数据都复制到文件中，并且缓冲区被清除。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>
            <a:extLst>
              <a:ext uri="{FF2B5EF4-FFF2-40B4-BE49-F238E27FC236}">
                <a16:creationId xmlns:a16="http://schemas.microsoft.com/office/drawing/2014/main" id="{03148897-314F-476C-A7B8-0A8E05B9F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/>
              <a:t>FileStream</a:t>
            </a:r>
            <a:r>
              <a:rPr lang="zh-CN" altLang="en-US" sz="4000"/>
              <a:t>类对象时的文件打开方式</a:t>
            </a:r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14E24CA5-0C8A-4A75-8CE2-6FB620B2EF6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FileMode.Append	</a:t>
            </a:r>
            <a:r>
              <a:rPr lang="zh-CN" altLang="en-US" sz="2000"/>
              <a:t>如果文件存在则打开，并把读写位置定位到文件末尾。如果文件不存在则创建新文件。这种方式只能和</a:t>
            </a:r>
            <a:r>
              <a:rPr lang="en-US" altLang="zh-CN" sz="2000"/>
              <a:t>FileAccess.Write</a:t>
            </a:r>
            <a:r>
              <a:rPr lang="zh-CN" altLang="en-US" sz="2000"/>
              <a:t>访问方式一起使用。	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FileMode.Create	</a:t>
            </a:r>
            <a:r>
              <a:rPr lang="zh-CN" altLang="en-US" sz="2000"/>
              <a:t>创建一个新文件。如果文件存在。则覆盖原有文件。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FileMode.CreateNew	</a:t>
            </a:r>
            <a:r>
              <a:rPr lang="zh-CN" altLang="en-US" sz="2000"/>
              <a:t>创建一个新文件，如果文件存在则出现异常。	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FileMode.Open	</a:t>
            </a:r>
            <a:r>
              <a:rPr lang="zh-CN" altLang="en-US" sz="2000"/>
              <a:t>打开一个已有文件。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FileMode.OpenOrCreate	</a:t>
            </a:r>
            <a:r>
              <a:rPr lang="zh-CN" altLang="en-US" sz="2000"/>
              <a:t>打开一个已有文件</a:t>
            </a:r>
            <a:r>
              <a:rPr lang="en-US" altLang="zh-CN" sz="2000"/>
              <a:t>,</a:t>
            </a:r>
            <a:r>
              <a:rPr lang="zh-CN" altLang="en-US" sz="2000"/>
              <a:t>如果文件不存在，则创建一个新文件。	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FileMode.Truncate	</a:t>
            </a:r>
            <a:r>
              <a:rPr lang="zh-CN" altLang="en-US" sz="2000"/>
              <a:t>打开一个已有文件。然后把文件的长度置为</a:t>
            </a:r>
            <a:r>
              <a:rPr lang="en-US" altLang="zh-CN" sz="2000"/>
              <a:t>0</a:t>
            </a:r>
            <a:r>
              <a:rPr lang="zh-CN" altLang="en-US" sz="2000"/>
              <a:t>。	构造</a:t>
            </a:r>
            <a:r>
              <a:rPr lang="en-US" altLang="zh-CN" sz="2000"/>
              <a:t>FileStream</a:t>
            </a:r>
            <a:r>
              <a:rPr lang="zh-CN" altLang="en-US" sz="2000"/>
              <a:t>流对象时的文件访问方式。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FileAccess.Read	</a:t>
            </a:r>
            <a:r>
              <a:rPr lang="zh-CN" altLang="en-US" sz="2000"/>
              <a:t>对文件进行读访问，只能从文件中读数据。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FileAccess.ReadWrite	</a:t>
            </a:r>
            <a:r>
              <a:rPr lang="zh-CN" altLang="en-US" sz="2000"/>
              <a:t>对文件进行读写访问。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FileAccess.Write	</a:t>
            </a:r>
            <a:r>
              <a:rPr lang="zh-CN" altLang="en-US" sz="2000"/>
              <a:t>对文件进行写访问，只能向文件中写入数据。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>
            <a:extLst>
              <a:ext uri="{FF2B5EF4-FFF2-40B4-BE49-F238E27FC236}">
                <a16:creationId xmlns:a16="http://schemas.microsoft.com/office/drawing/2014/main" id="{F5712C6A-18B1-49E0-9323-D0537145BBC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文件和流的概念</a:t>
            </a:r>
            <a:endParaRPr lang="en-US" altLang="zh-CN"/>
          </a:p>
          <a:p>
            <a:r>
              <a:rPr lang="en-US" altLang="zh-CN"/>
              <a:t>Path</a:t>
            </a:r>
            <a:r>
              <a:rPr lang="zh-CN" altLang="en-US"/>
              <a:t>类</a:t>
            </a:r>
            <a:endParaRPr lang="en-US" altLang="zh-CN"/>
          </a:p>
          <a:p>
            <a:r>
              <a:rPr lang="en-US" altLang="zh-CN"/>
              <a:t>File</a:t>
            </a:r>
            <a:r>
              <a:rPr lang="zh-CN" altLang="en-US"/>
              <a:t>类和 </a:t>
            </a:r>
            <a:r>
              <a:rPr lang="en-US" altLang="zh-CN"/>
              <a:t>Directory</a:t>
            </a:r>
            <a:r>
              <a:rPr lang="zh-CN" altLang="en-US"/>
              <a:t>类</a:t>
            </a:r>
            <a:endParaRPr lang="en-US" altLang="zh-CN"/>
          </a:p>
          <a:p>
            <a:r>
              <a:rPr lang="en-US" altLang="zh-CN"/>
              <a:t>FileStream</a:t>
            </a:r>
            <a:r>
              <a:rPr lang="zh-CN" altLang="en-US"/>
              <a:t>读写数据</a:t>
            </a:r>
            <a:endParaRPr lang="en-US" altLang="zh-CN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0066FF"/>
                </a:solidFill>
              </a:rPr>
              <a:t>读写文本文件</a:t>
            </a:r>
          </a:p>
          <a:p>
            <a:r>
              <a:rPr lang="zh-CN" altLang="en-US"/>
              <a:t> 读写二进制文件 </a:t>
            </a:r>
          </a:p>
          <a:p>
            <a:endParaRPr lang="zh-CN" altLang="en-US"/>
          </a:p>
        </p:txBody>
      </p:sp>
      <p:sp>
        <p:nvSpPr>
          <p:cNvPr id="37891" name="Rectangle 10">
            <a:extLst>
              <a:ext uri="{FF2B5EF4-FFF2-40B4-BE49-F238E27FC236}">
                <a16:creationId xmlns:a16="http://schemas.microsoft.com/office/drawing/2014/main" id="{0AFB02A3-5A99-4E65-8205-82384794D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章文件操作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BCAFD9E3-B160-43B1-B0A1-5A24AB3D8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zh-CN" noProof="1"/>
              <a:t>8.5  </a:t>
            </a:r>
            <a:r>
              <a:rPr lang="zh-CN" altLang="en-US" noProof="1"/>
              <a:t>读写文本文件</a:t>
            </a: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FC903D4E-6393-4C16-ABEC-69574591B9D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除了使用</a:t>
            </a:r>
            <a:r>
              <a:rPr lang="en-US" altLang="zh-CN"/>
              <a:t>FileStream</a:t>
            </a:r>
            <a:r>
              <a:rPr lang="zh-CN" altLang="en-US"/>
              <a:t>类读写文本文件，</a:t>
            </a:r>
            <a:r>
              <a:rPr lang="en-US" altLang="zh-CN"/>
              <a:t>.NET</a:t>
            </a:r>
            <a:r>
              <a:rPr lang="zh-CN" altLang="en-US"/>
              <a:t>还提供了</a:t>
            </a:r>
            <a:r>
              <a:rPr lang="en-US" altLang="zh-CN"/>
              <a:t>StreamWriter</a:t>
            </a:r>
            <a:r>
              <a:rPr lang="zh-CN" altLang="en-US"/>
              <a:t>类和</a:t>
            </a:r>
            <a:r>
              <a:rPr lang="en-US" altLang="zh-CN"/>
              <a:t>StreamReader</a:t>
            </a:r>
            <a:r>
              <a:rPr lang="zh-CN" altLang="en-US"/>
              <a:t>类专门处理文本文件，这两个类从底层封装了文件流，读写时不需要重新进行编码。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>
            <a:extLst>
              <a:ext uri="{FF2B5EF4-FFF2-40B4-BE49-F238E27FC236}">
                <a16:creationId xmlns:a16="http://schemas.microsoft.com/office/drawing/2014/main" id="{ADD0FB1A-45D1-43EB-8595-B6BD87B42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章文件操作</a:t>
            </a:r>
          </a:p>
        </p:txBody>
      </p:sp>
      <p:sp>
        <p:nvSpPr>
          <p:cNvPr id="12291" name="Rectangle 11">
            <a:extLst>
              <a:ext uri="{FF2B5EF4-FFF2-40B4-BE49-F238E27FC236}">
                <a16:creationId xmlns:a16="http://schemas.microsoft.com/office/drawing/2014/main" id="{7E0B0E8E-0B9F-494A-A528-57D301FAC48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 b="1">
                <a:solidFill>
                  <a:srgbClr val="0066FF"/>
                </a:solidFill>
              </a:rPr>
              <a:t>文件和流的概念</a:t>
            </a:r>
            <a:endParaRPr lang="en-US" altLang="zh-CN" b="1">
              <a:solidFill>
                <a:srgbClr val="0066FF"/>
              </a:solidFill>
            </a:endParaRPr>
          </a:p>
          <a:p>
            <a:r>
              <a:rPr lang="en-US" altLang="zh-CN"/>
              <a:t>Path</a:t>
            </a:r>
            <a:r>
              <a:rPr lang="zh-CN" altLang="en-US"/>
              <a:t>类</a:t>
            </a:r>
            <a:endParaRPr lang="en-US" altLang="zh-CN"/>
          </a:p>
          <a:p>
            <a:r>
              <a:rPr lang="en-US" altLang="zh-CN"/>
              <a:t>File</a:t>
            </a:r>
            <a:r>
              <a:rPr lang="zh-CN" altLang="en-US"/>
              <a:t>类和 </a:t>
            </a:r>
            <a:r>
              <a:rPr lang="en-US" altLang="zh-CN"/>
              <a:t>Directory</a:t>
            </a:r>
            <a:r>
              <a:rPr lang="zh-CN" altLang="en-US"/>
              <a:t>类</a:t>
            </a:r>
            <a:endParaRPr lang="en-US" altLang="zh-CN"/>
          </a:p>
          <a:p>
            <a:r>
              <a:rPr lang="en-US" altLang="zh-CN"/>
              <a:t>FileStream</a:t>
            </a:r>
            <a:r>
              <a:rPr lang="zh-CN" altLang="en-US"/>
              <a:t>类读写数据</a:t>
            </a:r>
            <a:endParaRPr lang="en-US" altLang="zh-CN"/>
          </a:p>
          <a:p>
            <a:r>
              <a:rPr lang="zh-CN" altLang="en-US"/>
              <a:t> 读写文本文件</a:t>
            </a:r>
          </a:p>
          <a:p>
            <a:r>
              <a:rPr lang="zh-CN" altLang="en-US"/>
              <a:t> 读写二进制文件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13103E09-CDEC-4AE0-8039-1240CAF4F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zh-CN" noProof="1"/>
              <a:t>8.5.1  StreamReader</a:t>
            </a:r>
            <a:r>
              <a:rPr lang="zh-CN" altLang="en-US" noProof="1"/>
              <a:t>类</a:t>
            </a: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FA2C9E0A-D64E-47B0-B605-6992CF2A99B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StreamReader</a:t>
            </a:r>
            <a:r>
              <a:rPr lang="zh-CN" altLang="en-US" sz="2400"/>
              <a:t>类可以读取标准文本文件的各行信息。</a:t>
            </a:r>
            <a:r>
              <a:rPr lang="en-US" altLang="zh-CN" sz="2400"/>
              <a:t>StreamReader</a:t>
            </a:r>
            <a:r>
              <a:rPr lang="zh-CN" altLang="en-US" sz="2400"/>
              <a:t>类的构造函数有多个重载，下面列出比较常用的两种方式演示如何创建一个</a:t>
            </a:r>
            <a:r>
              <a:rPr lang="en-US" altLang="zh-CN" sz="2400"/>
              <a:t>StreamReader</a:t>
            </a:r>
            <a:r>
              <a:rPr lang="zh-CN" altLang="en-US" sz="2400"/>
              <a:t>类的实例：</a:t>
            </a:r>
          </a:p>
          <a:p>
            <a:pPr>
              <a:lnSpc>
                <a:spcPct val="80000"/>
              </a:lnSpc>
            </a:pPr>
            <a:endParaRPr lang="zh-CN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01   //</a:t>
            </a:r>
            <a:r>
              <a:rPr lang="zh-CN" altLang="en-US" sz="2400"/>
              <a:t>指定文件路径作为参数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02   string strFilePath = @"c:\test.txt";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03   StreamReader Reader = new StreamReader(strFilePath);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04   //</a:t>
            </a:r>
            <a:r>
              <a:rPr lang="zh-CN" altLang="en-US" sz="2400"/>
              <a:t>指定文件路径和编码作为参数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05   string strFilePath = @"c:\test.txt";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06   StreamReader Reader = new StreamReader(strFilePath, Encoding.Default);</a:t>
            </a:r>
          </a:p>
          <a:p>
            <a:pPr>
              <a:lnSpc>
                <a:spcPct val="80000"/>
              </a:lnSpc>
            </a:pPr>
            <a:endParaRPr lang="en-US" altLang="zh-CN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0DC41DFA-C36C-41E4-A325-463A27460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endParaRPr lang="zh-CN" altLang="zh-CN"/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FB6B39A3-4CEF-4CFF-BCA0-8D0B5D656CA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/>
              <a:t>下表列出了</a:t>
            </a:r>
            <a:r>
              <a:rPr lang="en-US" altLang="zh-CN" sz="2400"/>
              <a:t>StreamReader</a:t>
            </a:r>
            <a:r>
              <a:rPr lang="zh-CN" altLang="en-US" sz="2400"/>
              <a:t>类常用的方法及其说明。</a:t>
            </a:r>
          </a:p>
          <a:p>
            <a:r>
              <a:rPr lang="zh-CN" altLang="en-US" sz="2400"/>
              <a:t>成员名称	类别	说明	</a:t>
            </a:r>
          </a:p>
          <a:p>
            <a:r>
              <a:rPr lang="en-US" altLang="zh-CN" sz="2400"/>
              <a:t>Close	</a:t>
            </a:r>
            <a:r>
              <a:rPr lang="zh-CN" altLang="en-US" sz="2400"/>
              <a:t>方法	关闭</a:t>
            </a:r>
          </a:p>
          <a:p>
            <a:r>
              <a:rPr lang="zh-CN" altLang="en-US" sz="2400"/>
              <a:t> </a:t>
            </a:r>
            <a:r>
              <a:rPr lang="en-US" altLang="zh-CN" sz="2400"/>
              <a:t>StreamReader </a:t>
            </a:r>
            <a:r>
              <a:rPr lang="zh-CN" altLang="en-US" sz="2400"/>
              <a:t>对象和基础流，并释放与读取器关联的所有系统资源</a:t>
            </a:r>
          </a:p>
          <a:p>
            <a:r>
              <a:rPr lang="en-US" altLang="zh-CN" sz="2400"/>
              <a:t>Equals	</a:t>
            </a:r>
            <a:r>
              <a:rPr lang="zh-CN" altLang="en-US" sz="2400"/>
              <a:t>方法	确定两个</a:t>
            </a:r>
            <a:r>
              <a:rPr lang="en-US" altLang="zh-CN" sz="2400"/>
              <a:t>Object</a:t>
            </a:r>
            <a:r>
              <a:rPr lang="zh-CN" altLang="en-US" sz="2400"/>
              <a:t>实例是否相等	</a:t>
            </a:r>
          </a:p>
          <a:p>
            <a:r>
              <a:rPr lang="en-US" altLang="zh-CN" sz="2400"/>
              <a:t>Read	</a:t>
            </a:r>
            <a:r>
              <a:rPr lang="zh-CN" altLang="en-US" sz="2400"/>
              <a:t>方法	读取输入字符串中的下一个字符或下一组字符	</a:t>
            </a:r>
          </a:p>
          <a:p>
            <a:r>
              <a:rPr lang="en-US" altLang="zh-CN" sz="2400"/>
              <a:t>ReadLine	</a:t>
            </a:r>
            <a:r>
              <a:rPr lang="zh-CN" altLang="en-US" sz="2400"/>
              <a:t>方法	从基础字符中读取一行	</a:t>
            </a:r>
          </a:p>
          <a:p>
            <a:r>
              <a:rPr lang="en-US" altLang="zh-CN" sz="2400"/>
              <a:t>ToString	</a:t>
            </a:r>
            <a:r>
              <a:rPr lang="zh-CN" altLang="en-US" sz="2400"/>
              <a:t>方法	返回表示当前</a:t>
            </a:r>
            <a:r>
              <a:rPr lang="en-US" altLang="zh-CN" sz="2400"/>
              <a:t>Object</a:t>
            </a:r>
            <a:r>
              <a:rPr lang="zh-CN" altLang="en-US" sz="2400"/>
              <a:t>的</a:t>
            </a:r>
            <a:r>
              <a:rPr lang="en-US" altLang="zh-CN" sz="2400"/>
              <a:t>String	</a:t>
            </a:r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2ECCA5AE-CBA7-4CD6-9DCB-0BED9EDE3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endParaRPr lang="zh-CN" altLang="zh-CN"/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29282DD0-3524-41E5-8B8B-4510BCB9534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下面对</a:t>
            </a:r>
            <a:r>
              <a:rPr lang="en-US" altLang="zh-CN"/>
              <a:t>StreamReader</a:t>
            </a:r>
            <a:r>
              <a:rPr lang="zh-CN" altLang="en-US"/>
              <a:t>类中比较重要的方法进行详细介绍。</a:t>
            </a:r>
          </a:p>
          <a:p>
            <a:pPr>
              <a:buFontTx/>
              <a:buNone/>
            </a:pPr>
            <a:r>
              <a:rPr lang="zh-CN" altLang="en-US"/>
              <a:t>⑴ </a:t>
            </a:r>
            <a:r>
              <a:rPr lang="en-US" altLang="zh-CN"/>
              <a:t>Close()</a:t>
            </a:r>
            <a:r>
              <a:rPr lang="zh-CN" altLang="en-US"/>
              <a:t>方法。在创建和使用完一个</a:t>
            </a:r>
            <a:r>
              <a:rPr lang="en-US" altLang="zh-CN"/>
              <a:t>StreamReader</a:t>
            </a:r>
            <a:r>
              <a:rPr lang="zh-CN" altLang="en-US"/>
              <a:t>后一定要将其及时关闭。</a:t>
            </a:r>
          </a:p>
          <a:p>
            <a:pPr>
              <a:buFontTx/>
              <a:buNone/>
            </a:pPr>
            <a:r>
              <a:rPr lang="zh-CN" altLang="en-US"/>
              <a:t>⑵ </a:t>
            </a:r>
            <a:r>
              <a:rPr lang="en-US" altLang="zh-CN"/>
              <a:t>ReadLine()</a:t>
            </a:r>
            <a:r>
              <a:rPr lang="zh-CN" altLang="en-US"/>
              <a:t>方法。返回值为输入流中的下一行；如果到达了输入流的末尾，则为空引用。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8C627F7E-09F0-49CC-921E-06799EE99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zh-CN" noProof="1"/>
              <a:t>8.5.2  StreamWriter</a:t>
            </a:r>
            <a:r>
              <a:rPr lang="zh-CN" altLang="en-US" noProof="1"/>
              <a:t>类</a:t>
            </a:r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E0ED1AAF-1500-47B9-95B4-7D2F03E61C8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StreamWriter</a:t>
            </a:r>
            <a:r>
              <a:rPr lang="zh-CN" altLang="en-US" sz="2400"/>
              <a:t>类可以把数据写入文本文件，如果指定的文件不存在，可以先创建一个新文件。</a:t>
            </a:r>
            <a:r>
              <a:rPr lang="en-US" altLang="zh-CN" sz="2400"/>
              <a:t>StreamWriter</a:t>
            </a:r>
            <a:r>
              <a:rPr lang="zh-CN" altLang="en-US" sz="2400"/>
              <a:t>类的构造函数有多个重载，下面列出比较常用的两种方式演示如何创建一个</a:t>
            </a:r>
            <a:r>
              <a:rPr lang="en-US" altLang="zh-CN" sz="2400"/>
              <a:t>StreamWriter</a:t>
            </a:r>
            <a:r>
              <a:rPr lang="zh-CN" altLang="en-US" sz="2400"/>
              <a:t>类的实例：</a:t>
            </a:r>
          </a:p>
          <a:p>
            <a:pPr>
              <a:lnSpc>
                <a:spcPct val="80000"/>
              </a:lnSpc>
            </a:pPr>
            <a:endParaRPr lang="zh-CN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01   //</a:t>
            </a:r>
            <a:r>
              <a:rPr lang="zh-CN" altLang="en-US" sz="2400"/>
              <a:t>指定文件路径作为参数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02   string strFilePath = @"c:\test.txt";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03   StreamWriter Writer = new StreamWriter(strFilePath);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04   //</a:t>
            </a:r>
            <a:r>
              <a:rPr lang="zh-CN" altLang="en-US" sz="2400"/>
              <a:t>指定文件路径和</a:t>
            </a:r>
            <a:r>
              <a:rPr lang="en-US" altLang="zh-CN" sz="2400"/>
              <a:t>Boolean</a:t>
            </a:r>
            <a:r>
              <a:rPr lang="zh-CN" altLang="en-US" sz="2400"/>
              <a:t>作为参数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05   string strFilePath = @"c:\test.txt";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06   StreamWriter Writer = new StreamWriter(strFilePath,true);</a:t>
            </a:r>
          </a:p>
          <a:p>
            <a:pPr>
              <a:lnSpc>
                <a:spcPct val="80000"/>
              </a:lnSpc>
            </a:pPr>
            <a:endParaRPr lang="en-US" altLang="zh-CN" sz="2400"/>
          </a:p>
          <a:p>
            <a:pPr>
              <a:lnSpc>
                <a:spcPct val="80000"/>
              </a:lnSpc>
            </a:pPr>
            <a:endParaRPr lang="en-US" altLang="zh-CN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60AB45DF-4D64-4C39-9431-CCB70361A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endParaRPr lang="zh-CN" altLang="en-US" noProof="1"/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D5A29455-813C-434E-88DF-2FCF8FF064F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noProof="1"/>
              <a:t>下表列出了</a:t>
            </a:r>
            <a:r>
              <a:rPr lang="en-US" altLang="zh-CN" sz="2400" noProof="1"/>
              <a:t>StreamWriter</a:t>
            </a:r>
            <a:r>
              <a:rPr lang="zh-CN" altLang="en-US" sz="2400" noProof="1"/>
              <a:t>的常用成员及其说明：</a:t>
            </a:r>
            <a:endParaRPr lang="zh-CN" altLang="en-US" sz="2400"/>
          </a:p>
          <a:p>
            <a:r>
              <a:rPr lang="zh-CN" altLang="en-US" sz="2400"/>
              <a:t>成员名称	类别	说明	</a:t>
            </a:r>
          </a:p>
          <a:p>
            <a:endParaRPr lang="zh-CN" altLang="en-US" sz="2400"/>
          </a:p>
          <a:p>
            <a:r>
              <a:rPr lang="en-US" altLang="zh-CN" sz="2400"/>
              <a:t>Close	          </a:t>
            </a:r>
            <a:r>
              <a:rPr lang="zh-CN" altLang="en-US" sz="2400"/>
              <a:t>方法      关闭 </a:t>
            </a:r>
          </a:p>
          <a:p>
            <a:r>
              <a:rPr lang="en-US" altLang="zh-CN" sz="2400"/>
              <a:t>StreamWriter </a:t>
            </a:r>
            <a:r>
              <a:rPr lang="zh-CN" altLang="en-US" sz="2400"/>
              <a:t>对象和基础流	</a:t>
            </a:r>
          </a:p>
          <a:p>
            <a:r>
              <a:rPr lang="en-US" altLang="zh-CN" sz="2400"/>
              <a:t>Equals	</a:t>
            </a:r>
            <a:r>
              <a:rPr lang="zh-CN" altLang="en-US" sz="2400"/>
              <a:t>方法	确定两个</a:t>
            </a:r>
            <a:r>
              <a:rPr lang="en-US" altLang="zh-CN" sz="2400"/>
              <a:t>Object</a:t>
            </a:r>
            <a:r>
              <a:rPr lang="zh-CN" altLang="en-US" sz="2400"/>
              <a:t>实例是否相等	</a:t>
            </a:r>
          </a:p>
          <a:p>
            <a:r>
              <a:rPr lang="en-US" altLang="zh-CN" sz="2400"/>
              <a:t>Write	</a:t>
            </a:r>
            <a:r>
              <a:rPr lang="zh-CN" altLang="en-US" sz="2400"/>
              <a:t>方法	写入到</a:t>
            </a:r>
            <a:r>
              <a:rPr lang="en-US" altLang="zh-CN" sz="2400"/>
              <a:t>StringWriter</a:t>
            </a:r>
            <a:r>
              <a:rPr lang="zh-CN" altLang="en-US" sz="2400"/>
              <a:t>的实例中	</a:t>
            </a:r>
          </a:p>
          <a:p>
            <a:r>
              <a:rPr lang="en-US" altLang="zh-CN" sz="2400"/>
              <a:t>WriteLine	</a:t>
            </a:r>
            <a:r>
              <a:rPr lang="zh-CN" altLang="en-US" sz="2400"/>
              <a:t>方法	写入重载参数指定的某些数据，后跟行结束符	</a:t>
            </a:r>
          </a:p>
          <a:p>
            <a:r>
              <a:rPr lang="en-US" altLang="zh-CN" sz="2400"/>
              <a:t>ToString	</a:t>
            </a:r>
            <a:r>
              <a:rPr lang="zh-CN" altLang="en-US" sz="2400"/>
              <a:t>方法	返回表示当前</a:t>
            </a:r>
            <a:r>
              <a:rPr lang="en-US" altLang="zh-CN" sz="2400"/>
              <a:t>Object</a:t>
            </a:r>
            <a:r>
              <a:rPr lang="zh-CN" altLang="en-US" sz="2400"/>
              <a:t>的</a:t>
            </a:r>
            <a:r>
              <a:rPr lang="en-US" altLang="zh-CN" sz="2400"/>
              <a:t>String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6D197DE4-73D4-41CD-B3ED-E500E4F03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endParaRPr lang="zh-CN" altLang="zh-CN"/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859A891D-C402-45A0-AD92-0D8938D544F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/>
              <a:t>下面对</a:t>
            </a:r>
            <a:r>
              <a:rPr lang="en-US" altLang="zh-CN" sz="2800"/>
              <a:t>StreamWriter</a:t>
            </a:r>
            <a:r>
              <a:rPr lang="zh-CN" altLang="en-US" sz="2800"/>
              <a:t>类中比较重要的方法进行详细介绍。</a:t>
            </a:r>
          </a:p>
          <a:p>
            <a:r>
              <a:rPr lang="zh-CN" altLang="en-US" sz="2800"/>
              <a:t>⑴ </a:t>
            </a:r>
            <a:r>
              <a:rPr lang="en-US" altLang="zh-CN" sz="2800"/>
              <a:t>Close()</a:t>
            </a:r>
            <a:r>
              <a:rPr lang="zh-CN" altLang="en-US" sz="2800"/>
              <a:t>方法。在创建和使用完一个</a:t>
            </a:r>
            <a:r>
              <a:rPr lang="en-US" altLang="zh-CN" sz="2800"/>
              <a:t>StreamWriter</a:t>
            </a:r>
            <a:r>
              <a:rPr lang="zh-CN" altLang="en-US" sz="2800"/>
              <a:t>后一定要将其及时关闭。</a:t>
            </a:r>
          </a:p>
          <a:p>
            <a:r>
              <a:rPr lang="zh-CN" altLang="en-US" sz="2800"/>
              <a:t>⑵ </a:t>
            </a:r>
            <a:r>
              <a:rPr lang="en-US" altLang="zh-CN" sz="2800"/>
              <a:t>WriteLine()</a:t>
            </a:r>
            <a:r>
              <a:rPr lang="zh-CN" altLang="en-US" sz="2800"/>
              <a:t>方法。返回值：默认行结束符是（“</a:t>
            </a:r>
            <a:r>
              <a:rPr lang="en-US" altLang="zh-CN" sz="2800"/>
              <a:t>\r\n”</a:t>
            </a:r>
            <a:r>
              <a:rPr lang="zh-CN" altLang="en-US" sz="2800"/>
              <a:t>），但使用</a:t>
            </a:r>
            <a:r>
              <a:rPr lang="en-US" altLang="zh-CN" sz="2800"/>
              <a:t>NewLine</a:t>
            </a:r>
            <a:r>
              <a:rPr lang="zh-CN" altLang="en-US" sz="2800"/>
              <a:t>属性可以更改此值。</a:t>
            </a:r>
            <a:r>
              <a:rPr lang="en-US" altLang="zh-CN" sz="2800"/>
              <a:t>WriteLine()</a:t>
            </a:r>
            <a:r>
              <a:rPr lang="zh-CN" altLang="en-US" sz="2800"/>
              <a:t>只用于字符串，并且会自动追加一个换行符。</a:t>
            </a:r>
            <a:r>
              <a:rPr lang="en-US" altLang="zh-CN" sz="2800"/>
              <a:t>Write()</a:t>
            </a:r>
            <a:r>
              <a:rPr lang="zh-CN" altLang="en-US" sz="2800"/>
              <a:t>方法不追加换行符，可以向文本流写入字符串，也可以写任何基本数据类型（</a:t>
            </a:r>
            <a:r>
              <a:rPr lang="en-US" altLang="zh-CN" sz="2800"/>
              <a:t>int32</a:t>
            </a:r>
            <a:r>
              <a:rPr lang="zh-CN" altLang="en-US" sz="2800"/>
              <a:t>、</a:t>
            </a:r>
            <a:r>
              <a:rPr lang="en-US" altLang="zh-CN" sz="2800"/>
              <a:t>Single</a:t>
            </a:r>
            <a:r>
              <a:rPr lang="zh-CN" altLang="en-US" sz="2800"/>
              <a:t>等）的文本形式。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>
            <a:extLst>
              <a:ext uri="{FF2B5EF4-FFF2-40B4-BE49-F238E27FC236}">
                <a16:creationId xmlns:a16="http://schemas.microsoft.com/office/drawing/2014/main" id="{7D25A4DA-5B07-4C08-8F50-C5890306924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文件和流的概念</a:t>
            </a:r>
            <a:endParaRPr lang="en-US" altLang="zh-CN"/>
          </a:p>
          <a:p>
            <a:r>
              <a:rPr lang="en-US" altLang="zh-CN"/>
              <a:t>Path</a:t>
            </a:r>
            <a:r>
              <a:rPr lang="zh-CN" altLang="en-US"/>
              <a:t>类</a:t>
            </a:r>
            <a:endParaRPr lang="en-US" altLang="zh-CN"/>
          </a:p>
          <a:p>
            <a:r>
              <a:rPr lang="en-US" altLang="zh-CN"/>
              <a:t>File</a:t>
            </a:r>
            <a:r>
              <a:rPr lang="zh-CN" altLang="en-US"/>
              <a:t>类和 </a:t>
            </a:r>
            <a:r>
              <a:rPr lang="en-US" altLang="zh-CN"/>
              <a:t>Directory</a:t>
            </a:r>
            <a:r>
              <a:rPr lang="zh-CN" altLang="en-US"/>
              <a:t>类</a:t>
            </a:r>
            <a:endParaRPr lang="en-US" altLang="zh-CN"/>
          </a:p>
          <a:p>
            <a:r>
              <a:rPr lang="en-US" altLang="zh-CN"/>
              <a:t>FileStream</a:t>
            </a:r>
            <a:r>
              <a:rPr lang="zh-CN" altLang="en-US"/>
              <a:t>读写数据</a:t>
            </a:r>
            <a:endParaRPr lang="en-US" altLang="zh-CN"/>
          </a:p>
          <a:p>
            <a:r>
              <a:rPr lang="zh-CN" altLang="en-US"/>
              <a:t> 读写文本文件</a:t>
            </a:r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0066FF"/>
                </a:solidFill>
              </a:rPr>
              <a:t>读写二进制文件 </a:t>
            </a:r>
          </a:p>
        </p:txBody>
      </p:sp>
      <p:sp>
        <p:nvSpPr>
          <p:cNvPr id="46083" name="Rectangle 10">
            <a:extLst>
              <a:ext uri="{FF2B5EF4-FFF2-40B4-BE49-F238E27FC236}">
                <a16:creationId xmlns:a16="http://schemas.microsoft.com/office/drawing/2014/main" id="{18ED1634-4C40-45DC-9F40-791351EAE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章文件操作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>
            <a:extLst>
              <a:ext uri="{FF2B5EF4-FFF2-40B4-BE49-F238E27FC236}">
                <a16:creationId xmlns:a16="http://schemas.microsoft.com/office/drawing/2014/main" id="{E9ED5029-B566-47D1-B65D-8CBA5CBBD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zh-CN" noProof="1"/>
              <a:t>8.6  </a:t>
            </a:r>
            <a:r>
              <a:rPr lang="zh-CN" altLang="en-US" noProof="1"/>
              <a:t>读写二进制文件</a:t>
            </a:r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75F7E3E9-AEE5-4041-A7B3-6898E0C0501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对文件进行操作的常见模式有两种：文本模式和二进制模式。前面给大家介绍了如何读写文本文件，下面我们再给大家介绍如何读写二进制文件。读写二进制文件的类主要有</a:t>
            </a:r>
            <a:r>
              <a:rPr lang="en-US" altLang="zh-CN"/>
              <a:t>BinaryWriter</a:t>
            </a:r>
            <a:r>
              <a:rPr lang="zh-CN" altLang="en-US"/>
              <a:t>和</a:t>
            </a:r>
            <a:r>
              <a:rPr lang="en-US" altLang="zh-CN"/>
              <a:t>BinaryReader</a:t>
            </a:r>
            <a:r>
              <a:rPr lang="zh-CN" altLang="en-US"/>
              <a:t>类。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8B478D94-3A14-4B83-9901-031F5A634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zh-CN" noProof="1"/>
              <a:t>8.7  </a:t>
            </a:r>
            <a:r>
              <a:rPr lang="zh-CN" altLang="en-US" noProof="1"/>
              <a:t>读写内存流</a:t>
            </a: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08E67DBD-C0E5-45E9-9A6E-8F0C1A76500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前面介绍了文件流类</a:t>
            </a:r>
            <a:r>
              <a:rPr lang="en-US" altLang="zh-CN"/>
              <a:t>FileStream</a:t>
            </a:r>
            <a:r>
              <a:rPr lang="zh-CN" altLang="en-US"/>
              <a:t>，除文件流之外还存在多种流，例如：网络流、内存流、缓存流等。本节我们来介绍读写内存流。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>
            <a:extLst>
              <a:ext uri="{FF2B5EF4-FFF2-40B4-BE49-F238E27FC236}">
                <a16:creationId xmlns:a16="http://schemas.microsoft.com/office/drawing/2014/main" id="{D8CB8BD2-01BF-4765-A953-E85751809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 sz="2800" b="1" noProof="1"/>
              <a:t>案例：如何利用</a:t>
            </a:r>
            <a:r>
              <a:rPr lang="en-US" altLang="zh-CN" sz="2800" b="1" noProof="1"/>
              <a:t>File</a:t>
            </a:r>
            <a:r>
              <a:rPr lang="zh-CN" altLang="en-US" sz="2800" b="1" noProof="1"/>
              <a:t>类的方法来复制、移动、删除文件</a:t>
            </a:r>
          </a:p>
        </p:txBody>
      </p:sp>
      <p:sp>
        <p:nvSpPr>
          <p:cNvPr id="49155" name="Rectangle 5">
            <a:extLst>
              <a:ext uri="{FF2B5EF4-FFF2-40B4-BE49-F238E27FC236}">
                <a16:creationId xmlns:a16="http://schemas.microsoft.com/office/drawing/2014/main" id="{85546E26-98A9-4FBD-A1F9-A3C59FDEDF5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0" y="1295400"/>
            <a:ext cx="9296400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zh-CN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/>
              <a:t>01    const string SourceFilePath = @"C:\FileDemo1.txt";	//</a:t>
            </a:r>
            <a:r>
              <a:rPr lang="zh-CN" altLang="en-US" sz="1800"/>
              <a:t>定义常量表示源文件路径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/>
              <a:t>02    const string DestFilePath=@"C:\FileDemoCopy1.txt";	//</a:t>
            </a:r>
            <a:r>
              <a:rPr lang="zh-CN" altLang="en-US" sz="1800"/>
              <a:t>定义常量表示目标文件路径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/>
              <a:t>03     if (!File.Exists(SourceFilePath))	//</a:t>
            </a:r>
            <a:r>
              <a:rPr lang="zh-CN" altLang="en-US" sz="1800"/>
              <a:t>如果文件</a:t>
            </a:r>
            <a:r>
              <a:rPr lang="en-US" altLang="zh-CN" sz="1800"/>
              <a:t>FileDemo1.txt</a:t>
            </a:r>
            <a:r>
              <a:rPr lang="zh-CN" altLang="en-US" sz="1800"/>
              <a:t>存在则执行下面代码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/>
              <a:t>04 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/>
              <a:t>05           File.WriteAllText(SourceFilePath,"</a:t>
            </a:r>
            <a:r>
              <a:rPr lang="zh-CN" altLang="en-US" sz="1800"/>
              <a:t>这是一个示范文件的复制，移动，删除的例子</a:t>
            </a:r>
            <a:r>
              <a:rPr lang="en-US" altLang="zh-CN" sz="1800"/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/>
              <a:t>06 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/>
              <a:t>07       Console.WriteLine("</a:t>
            </a:r>
            <a:r>
              <a:rPr lang="zh-CN" altLang="en-US" sz="1800"/>
              <a:t>文件的复制操作</a:t>
            </a:r>
            <a:r>
              <a:rPr lang="en-US" altLang="zh-CN" sz="1800"/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/>
              <a:t>08       File.Copy(SourceFilePath, DestFilePath, true);	//</a:t>
            </a:r>
            <a:r>
              <a:rPr lang="zh-CN" altLang="en-US" sz="1800"/>
              <a:t>复制文件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/>
              <a:t>09       Console.WriteLine("</a:t>
            </a:r>
            <a:r>
              <a:rPr lang="zh-CN" altLang="en-US" sz="1800"/>
              <a:t>文件的删除操作</a:t>
            </a:r>
            <a:r>
              <a:rPr lang="en-US" altLang="zh-CN" sz="1800"/>
              <a:t>");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/>
              <a:t>10      File.Delete(DestFilePath); 	//</a:t>
            </a:r>
            <a:r>
              <a:rPr lang="zh-CN" altLang="en-US" sz="1800"/>
              <a:t>删除文件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/>
              <a:t>11      Console.WriteLine("</a:t>
            </a:r>
            <a:r>
              <a:rPr lang="zh-CN" altLang="en-US" sz="1800"/>
              <a:t>文件的移动操作</a:t>
            </a:r>
            <a:r>
              <a:rPr lang="en-US" altLang="zh-CN" sz="1800"/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/>
              <a:t>12      File.Move(SourceFilePath, DestFilePath)	//</a:t>
            </a:r>
            <a:r>
              <a:rPr lang="zh-CN" altLang="en-US" sz="1800"/>
              <a:t>移到文件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47647B6-33F0-4F6E-8EF0-9CAAE5AD8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zh-CN" noProof="1"/>
              <a:t>8.1  </a:t>
            </a:r>
            <a:r>
              <a:rPr lang="zh-CN" altLang="en-US" noProof="1"/>
              <a:t>文件和流的概念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917F1DB9-759B-45ED-9262-3F7CFA54C53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文件流像自来水管道中的水流一样，让我们通过无形的管道来对磁盘文件进行操作，本章重点介绍如何利用</a:t>
            </a:r>
            <a:r>
              <a:rPr lang="en-US" altLang="zh-CN"/>
              <a:t>C#</a:t>
            </a:r>
            <a:r>
              <a:rPr lang="zh-CN" altLang="en-US"/>
              <a:t>文件流来操作磁盘文件。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B2ED53C9-CAD9-4C02-9D3D-90C10D4A8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 sz="2800" b="1" noProof="1"/>
              <a:t>案例：如何利用</a:t>
            </a:r>
            <a:r>
              <a:rPr lang="en-US" altLang="zh-CN" sz="2800" b="1" noProof="1"/>
              <a:t>File</a:t>
            </a:r>
            <a:r>
              <a:rPr lang="zh-CN" altLang="en-US" sz="2800" b="1" noProof="1"/>
              <a:t>类的方法来复制、移动、删除文件</a:t>
            </a:r>
          </a:p>
        </p:txBody>
      </p:sp>
      <p:sp>
        <p:nvSpPr>
          <p:cNvPr id="50179" name="Rectangle 5">
            <a:extLst>
              <a:ext uri="{FF2B5EF4-FFF2-40B4-BE49-F238E27FC236}">
                <a16:creationId xmlns:a16="http://schemas.microsoft.com/office/drawing/2014/main" id="{C9555E85-9C66-45E6-9343-0318CD55AD7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/>
              <a:t>01    const string sourceFilePath=@"C:\FileInfoDemo.txt";//</a:t>
            </a:r>
            <a:r>
              <a:rPr lang="zh-CN" altLang="en-US" sz="1600"/>
              <a:t>定义常量表示源文件路径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02    const string </a:t>
            </a:r>
            <a:r>
              <a:rPr lang="en-US" altLang="zh-CN" sz="1600">
                <a:hlinkClick r:id="rId2"/>
              </a:rPr>
              <a:t>destFilePath=@"C:\FileInfoDemo2.txt</a:t>
            </a:r>
            <a:r>
              <a:rPr lang="en-US" altLang="zh-CN" sz="1600"/>
              <a:t>"; //</a:t>
            </a:r>
            <a:r>
              <a:rPr lang="zh-CN" altLang="en-US" sz="1600"/>
              <a:t>定义常量表示目标文件路径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03   //</a:t>
            </a:r>
            <a:r>
              <a:rPr lang="zh-CN" altLang="en-US" sz="1600"/>
              <a:t>使用构造函数构造</a:t>
            </a:r>
            <a:r>
              <a:rPr lang="en-US" altLang="zh-CN" sz="1600"/>
              <a:t>FileInfo</a:t>
            </a:r>
            <a:r>
              <a:rPr lang="zh-CN" altLang="en-US" sz="1600"/>
              <a:t>类的实例，需要传递一个文件路径的字符串值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04    FileInfo fi = new FileInfo(sourceFilePath);	//</a:t>
            </a:r>
            <a:r>
              <a:rPr lang="zh-CN" altLang="en-US" sz="1600"/>
              <a:t>定义</a:t>
            </a:r>
            <a:r>
              <a:rPr lang="en-US" altLang="zh-CN" sz="1600"/>
              <a:t>FileInfo</a:t>
            </a:r>
            <a:r>
              <a:rPr lang="zh-CN" altLang="en-US" sz="1600"/>
              <a:t>对象</a:t>
            </a:r>
            <a:r>
              <a:rPr lang="en-US" altLang="zh-CN" sz="1600"/>
              <a:t>fl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05    //Exists</a:t>
            </a:r>
            <a:r>
              <a:rPr lang="zh-CN" altLang="en-US" sz="1600"/>
              <a:t>现在是</a:t>
            </a:r>
            <a:r>
              <a:rPr lang="en-US" altLang="zh-CN" sz="1600"/>
              <a:t>FileInfo</a:t>
            </a:r>
            <a:r>
              <a:rPr lang="zh-CN" altLang="en-US" sz="1600"/>
              <a:t>类的属性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06    if (!fi.Exists)	//</a:t>
            </a:r>
            <a:r>
              <a:rPr lang="zh-CN" altLang="en-US" sz="1600"/>
              <a:t>如果源文件不存在执行如下代码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07     {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08      //</a:t>
            </a:r>
            <a:r>
              <a:rPr lang="zh-CN" altLang="en-US" sz="1600"/>
              <a:t>调用</a:t>
            </a:r>
            <a:r>
              <a:rPr lang="en-US" altLang="zh-CN" sz="1600"/>
              <a:t>fi.CreateText</a:t>
            </a:r>
            <a:r>
              <a:rPr lang="zh-CN" altLang="en-US" sz="1600"/>
              <a:t>方法创建文本文件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09      using (StreamWriter sw = fi.CreateText())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10       {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11         sw.WriteLine("</a:t>
            </a:r>
            <a:r>
              <a:rPr lang="zh-CN" altLang="en-US" sz="1600"/>
              <a:t>这是使用</a:t>
            </a:r>
            <a:r>
              <a:rPr lang="en-US" altLang="zh-CN" sz="1600"/>
              <a:t>FileInfo</a:t>
            </a:r>
            <a:r>
              <a:rPr lang="zh-CN" altLang="en-US" sz="1600"/>
              <a:t>方法创建的文本文件</a:t>
            </a:r>
            <a:r>
              <a:rPr lang="en-US" altLang="zh-CN" sz="1600"/>
              <a:t>");//</a:t>
            </a:r>
            <a:r>
              <a:rPr lang="zh-CN" altLang="en-US" sz="1600"/>
              <a:t>写入缓存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12         sw.Flush();	//</a:t>
            </a:r>
            <a:r>
              <a:rPr lang="zh-CN" altLang="en-US" sz="1600"/>
              <a:t>刷新流将缓存中的内容写入磁盘文件路径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13        }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14      }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15   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16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486563C-A0E2-4A8C-A78B-DDAC0802E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 b="1" noProof="1"/>
              <a:t>案例：如何利用</a:t>
            </a:r>
            <a:r>
              <a:rPr lang="en-US" altLang="zh-CN" b="1" noProof="1"/>
              <a:t>File</a:t>
            </a:r>
            <a:r>
              <a:rPr lang="zh-CN" altLang="en-US" b="1" noProof="1"/>
              <a:t>类的方法来复制、移动、删除文件</a:t>
            </a:r>
            <a:endParaRPr lang="zh-CN" altLang="en-US" b="1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FFB5D83-8C93-47E7-BA74-C116B3FDCBA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463675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/>
              <a:t>17    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18    File.Delete(destFilePath);	//</a:t>
            </a:r>
            <a:r>
              <a:rPr lang="zh-CN" altLang="en-US" sz="1400"/>
              <a:t>调用实例方法</a:t>
            </a:r>
            <a:r>
              <a:rPr lang="en-US" altLang="zh-CN" sz="1400"/>
              <a:t>Delete</a:t>
            </a:r>
            <a:r>
              <a:rPr lang="zh-CN" altLang="en-US" sz="1400"/>
              <a:t>删除文件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19    fi.CopyTo(destFilePath);	//</a:t>
            </a:r>
            <a:r>
              <a:rPr lang="zh-CN" altLang="en-US" sz="1400"/>
              <a:t>调用实例方法</a:t>
            </a:r>
            <a:r>
              <a:rPr lang="en-US" altLang="zh-CN" sz="1400"/>
              <a:t>CopyTo</a:t>
            </a:r>
            <a:r>
              <a:rPr lang="zh-CN" altLang="en-US" sz="1400"/>
              <a:t>复制文件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20    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21    File.Delete(destFilePath);	//</a:t>
            </a:r>
            <a:r>
              <a:rPr lang="zh-CN" altLang="en-US" sz="1400"/>
              <a:t>调用实例方法</a:t>
            </a:r>
            <a:r>
              <a:rPr lang="en-US" altLang="zh-CN" sz="1400"/>
              <a:t>Delete</a:t>
            </a:r>
            <a:r>
              <a:rPr lang="zh-CN" altLang="en-US" sz="1400"/>
              <a:t>删除文件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22    fi.MoveTo(destFilePath);	//</a:t>
            </a:r>
            <a:r>
              <a:rPr lang="zh-CN" altLang="en-US" sz="1400"/>
              <a:t>调用实例方法</a:t>
            </a:r>
            <a:r>
              <a:rPr lang="en-US" altLang="zh-CN" sz="1400"/>
              <a:t>MoveTo</a:t>
            </a:r>
            <a:r>
              <a:rPr lang="zh-CN" altLang="en-US" sz="1400"/>
              <a:t>移动文件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23    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24    using (StreamWriter sw = fi.AppendText())	    //</a:t>
            </a:r>
            <a:r>
              <a:rPr lang="zh-CN" altLang="en-US" sz="1400"/>
              <a:t>使用实例方法</a:t>
            </a:r>
            <a:r>
              <a:rPr lang="en-US" altLang="zh-CN" sz="1400"/>
              <a:t>AppendText</a:t>
            </a:r>
            <a:r>
              <a:rPr lang="zh-CN" altLang="en-US" sz="1400"/>
              <a:t>追加文本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25      {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26       sw.WriteLine("</a:t>
            </a:r>
            <a:r>
              <a:rPr lang="zh-CN" altLang="en-US" sz="1400"/>
              <a:t>这是追加的文件本</a:t>
            </a:r>
            <a:r>
              <a:rPr lang="en-US" altLang="zh-CN" sz="1400"/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27       sw.Flush();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28      }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29    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30    using (StreamReader sr = fi.OpenText())	//</a:t>
            </a:r>
            <a:r>
              <a:rPr lang="zh-CN" altLang="en-US" sz="1400"/>
              <a:t>使用</a:t>
            </a:r>
            <a:r>
              <a:rPr lang="en-US" altLang="zh-CN" sz="1400"/>
              <a:t>OpenText</a:t>
            </a:r>
            <a:r>
              <a:rPr lang="zh-CN" altLang="en-US" sz="1400"/>
              <a:t>方法打开文本文本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31      {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32        Console.WriteLine(sr.ReadToEnd());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33       }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34    Console.ReadLine();</a:t>
            </a:r>
          </a:p>
          <a:p>
            <a:pPr>
              <a:lnSpc>
                <a:spcPct val="80000"/>
              </a:lnSpc>
            </a:pPr>
            <a:endParaRPr lang="en-US" altLang="zh-CN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A2D49669-F00A-474E-936F-8F26B693F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/>
              <a:t>小结</a:t>
            </a:r>
            <a:endParaRPr lang="zh-CN" altLang="zh-CN"/>
          </a:p>
        </p:txBody>
      </p:sp>
      <p:sp>
        <p:nvSpPr>
          <p:cNvPr id="52227" name="Rectangle 5">
            <a:extLst>
              <a:ext uri="{FF2B5EF4-FFF2-40B4-BE49-F238E27FC236}">
                <a16:creationId xmlns:a16="http://schemas.microsoft.com/office/drawing/2014/main" id="{6A337411-201F-4CEB-BFF7-6EA6D878B0A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文件和流的联系？</a:t>
            </a:r>
          </a:p>
          <a:p>
            <a:r>
              <a:rPr lang="zh-CN" altLang="en-US"/>
              <a:t> 如何读写文本文件？</a:t>
            </a:r>
          </a:p>
          <a:p>
            <a:r>
              <a:rPr lang="en-US" altLang="zh-CN"/>
              <a:t>File</a:t>
            </a:r>
            <a:r>
              <a:rPr lang="zh-CN" altLang="en-US"/>
              <a:t>类和 </a:t>
            </a:r>
            <a:r>
              <a:rPr lang="en-US" altLang="zh-CN"/>
              <a:t>Directory</a:t>
            </a:r>
            <a:r>
              <a:rPr lang="zh-CN" altLang="en-US"/>
              <a:t>类常用的属性和方法？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D0672CF5-9C1C-4BA8-AC60-2CD84E668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zh-CN" noProof="1"/>
              <a:t>8.1</a:t>
            </a:r>
            <a:r>
              <a:rPr lang="zh-CN" altLang="en-US" noProof="1"/>
              <a:t>文件和流的概念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2478495E-F453-4569-807B-AEB29BF2EB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/>
              <a:t>C#</a:t>
            </a:r>
            <a:r>
              <a:rPr lang="zh-CN" altLang="en-US" sz="2000"/>
              <a:t>中流的概念可以和生活中的“流”相对应。在生活中有</a:t>
            </a:r>
            <a:r>
              <a:rPr lang="zh-CN" altLang="en-US" sz="2000" b="1">
                <a:solidFill>
                  <a:srgbClr val="FF0000"/>
                </a:solidFill>
              </a:rPr>
              <a:t>水流、电流</a:t>
            </a:r>
            <a:r>
              <a:rPr lang="zh-CN" altLang="en-US" sz="2000"/>
              <a:t>等，首先要有一个源头，还需要有传输的管道，水流有河床、水管等作为传输管道，电流有电线，而这些“流”都会有一个目的地，就是它的流向。</a:t>
            </a:r>
            <a:r>
              <a:rPr lang="en-US" altLang="zh-CN" sz="2000" b="1">
                <a:solidFill>
                  <a:srgbClr val="FF0000"/>
                </a:solidFill>
              </a:rPr>
              <a:t>C#</a:t>
            </a:r>
            <a:r>
              <a:rPr lang="zh-CN" altLang="en-US" sz="2000" b="1">
                <a:solidFill>
                  <a:srgbClr val="FF0000"/>
                </a:solidFill>
              </a:rPr>
              <a:t>中的流也需要有源头</a:t>
            </a:r>
            <a:r>
              <a:rPr lang="en-US" altLang="zh-CN" sz="2000" b="1">
                <a:solidFill>
                  <a:srgbClr val="FF0000"/>
                </a:solidFill>
              </a:rPr>
              <a:t>——</a:t>
            </a:r>
            <a:r>
              <a:rPr lang="zh-CN" altLang="en-US" sz="2000" b="1">
                <a:solidFill>
                  <a:srgbClr val="FF0000"/>
                </a:solidFill>
              </a:rPr>
              <a:t>文件，还需要有数据流入流出的管道以及数据的流向。</a:t>
            </a:r>
          </a:p>
          <a:p>
            <a:r>
              <a:rPr lang="en-US" altLang="zh-CN" sz="2000"/>
              <a:t>C#</a:t>
            </a:r>
            <a:r>
              <a:rPr lang="zh-CN" altLang="en-US" sz="2000"/>
              <a:t>采用流模型读写文件里的数据，按照流的方向把流分为两种：输入流和输出流。</a:t>
            </a:r>
            <a:r>
              <a:rPr lang="zh-CN" altLang="en-US" sz="2000">
                <a:solidFill>
                  <a:srgbClr val="0066FF"/>
                </a:solidFill>
              </a:rPr>
              <a:t>输入流用于将数据读到程序可以访问的内存或变量中。输入流可以来自任何源，在此我们主要分析读取磁盘文件，可以理解为以文件为源，以内存为目的地。</a:t>
            </a:r>
            <a:r>
              <a:rPr lang="zh-CN" altLang="en-US" sz="2000"/>
              <a:t>输出流用于向某些外部目标写入数据，可以是</a:t>
            </a:r>
            <a:r>
              <a:rPr lang="zh-CN" altLang="en-US" sz="2000">
                <a:solidFill>
                  <a:srgbClr val="0066FF"/>
                </a:solidFill>
              </a:rPr>
              <a:t>磁盘文件、打印设备或另一个程序</a:t>
            </a:r>
            <a:r>
              <a:rPr lang="zh-CN" altLang="en-US" sz="2000"/>
              <a:t>。在此我们主要关注以内存为源，文件为目的地的输出流。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647D4A79-B73C-4512-AAF7-02C8FC28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endParaRPr lang="zh-CN" altLang="zh-CN"/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3A1AD8FB-E079-41AC-9266-D6C60D2E687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/>
              <a:t>流是二进制字节序列的面向对象的抽象概念，</a:t>
            </a:r>
            <a:r>
              <a:rPr lang="en-US" altLang="zh-CN" sz="2800"/>
              <a:t>.NET</a:t>
            </a:r>
            <a:r>
              <a:rPr lang="zh-CN" altLang="en-US" sz="2800"/>
              <a:t>中用流进行输入输出操作。文件从广义上可看成是保存在磁盘上的二进制字节，是按一定格式存储的信息，能用流对文件进行操作，如：读取文件内容、将信息写入文件等。</a:t>
            </a:r>
          </a:p>
          <a:p>
            <a:r>
              <a:rPr lang="en-US" altLang="zh-CN" sz="2800"/>
              <a:t>Stream</a:t>
            </a:r>
            <a:r>
              <a:rPr lang="zh-CN" altLang="en-US" sz="2800"/>
              <a:t>类是所有流类的抽象基类，它提供了流的基本功能。流是字节序列的抽象概念，如文件、输入</a:t>
            </a:r>
            <a:r>
              <a:rPr lang="en-US" altLang="zh-CN" sz="2800"/>
              <a:t>/</a:t>
            </a:r>
            <a:r>
              <a:rPr lang="zh-CN" altLang="en-US" sz="2800"/>
              <a:t>输出设备、内部进程通信管道或者</a:t>
            </a:r>
            <a:r>
              <a:rPr lang="en-US" altLang="zh-CN" sz="2800"/>
              <a:t>TCP/IP</a:t>
            </a:r>
            <a:r>
              <a:rPr lang="zh-CN" altLang="en-US" sz="2800"/>
              <a:t>套接字都可以看作流。</a:t>
            </a:r>
          </a:p>
          <a:p>
            <a:endParaRPr lang="en-US" altLang="zh-CN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84DE04DE-D27D-4F1D-8D90-DEF2F091B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/>
              <a:t>流涉及以下三个基本操作。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8900413C-DD25-446F-82EE-2E1D0D69D93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⑴ </a:t>
            </a:r>
            <a:r>
              <a:rPr lang="zh-CN" altLang="en-US"/>
              <a:t>从流读取：读取是从流到数据结构（如字节数组）的数据传输。</a:t>
            </a:r>
          </a:p>
          <a:p>
            <a:r>
              <a:rPr lang="zh-CN" altLang="en-US"/>
              <a:t>⑵ 向流写入：写入是从数据结构到流的数据传输。</a:t>
            </a:r>
          </a:p>
          <a:p>
            <a:r>
              <a:rPr lang="zh-CN" altLang="en-US"/>
              <a:t>⑶ 支持查找：查找是对流内的当前位置进行查询和修改。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>
            <a:extLst>
              <a:ext uri="{FF2B5EF4-FFF2-40B4-BE49-F238E27FC236}">
                <a16:creationId xmlns:a16="http://schemas.microsoft.com/office/drawing/2014/main" id="{58DF8B7C-E4E0-4A22-816B-7A0F4DCC933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文件和流的概念</a:t>
            </a:r>
            <a:endParaRPr lang="en-US" altLang="zh-CN"/>
          </a:p>
          <a:p>
            <a:r>
              <a:rPr lang="en-US" altLang="zh-CN" b="1">
                <a:solidFill>
                  <a:srgbClr val="0066FF"/>
                </a:solidFill>
              </a:rPr>
              <a:t>Path</a:t>
            </a:r>
            <a:r>
              <a:rPr lang="zh-CN" altLang="en-US" b="1">
                <a:solidFill>
                  <a:srgbClr val="0066FF"/>
                </a:solidFill>
              </a:rPr>
              <a:t>类</a:t>
            </a:r>
            <a:endParaRPr lang="en-US" altLang="zh-CN" b="1">
              <a:solidFill>
                <a:srgbClr val="0066FF"/>
              </a:solidFill>
            </a:endParaRPr>
          </a:p>
          <a:p>
            <a:r>
              <a:rPr lang="en-US" altLang="zh-CN"/>
              <a:t>File</a:t>
            </a:r>
            <a:r>
              <a:rPr lang="zh-CN" altLang="en-US"/>
              <a:t>类和 </a:t>
            </a:r>
            <a:r>
              <a:rPr lang="en-US" altLang="zh-CN"/>
              <a:t>Directory</a:t>
            </a:r>
            <a:r>
              <a:rPr lang="zh-CN" altLang="en-US"/>
              <a:t>类</a:t>
            </a:r>
            <a:endParaRPr lang="en-US" altLang="zh-CN"/>
          </a:p>
          <a:p>
            <a:r>
              <a:rPr lang="en-US" altLang="zh-CN"/>
              <a:t>FileStream</a:t>
            </a:r>
            <a:r>
              <a:rPr lang="zh-CN" altLang="en-US"/>
              <a:t>类读写数据</a:t>
            </a:r>
            <a:endParaRPr lang="en-US" altLang="zh-CN"/>
          </a:p>
          <a:p>
            <a:r>
              <a:rPr lang="zh-CN" altLang="en-US"/>
              <a:t> 读写文本文件</a:t>
            </a:r>
          </a:p>
          <a:p>
            <a:r>
              <a:rPr lang="zh-CN" altLang="en-US"/>
              <a:t> 读写二进制文件 </a:t>
            </a:r>
          </a:p>
          <a:p>
            <a:endParaRPr lang="zh-CN" altLang="en-US"/>
          </a:p>
        </p:txBody>
      </p:sp>
      <p:sp>
        <p:nvSpPr>
          <p:cNvPr id="17411" name="Rectangle 10">
            <a:extLst>
              <a:ext uri="{FF2B5EF4-FFF2-40B4-BE49-F238E27FC236}">
                <a16:creationId xmlns:a16="http://schemas.microsoft.com/office/drawing/2014/main" id="{8602B3FE-720B-48F1-BA36-BF853B830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章文件操作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B9E7096E-CEF0-49A6-A9AD-2D9D84D6A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zh-CN" sz="4000" b="1"/>
              <a:t>System.IO</a:t>
            </a:r>
            <a:r>
              <a:rPr lang="zh-CN" altLang="en-US" sz="4000" b="1"/>
              <a:t>命名空间的类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D09E93DF-C299-40A5-B9EB-5045B1987F0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/>
              <a:t>⑴ </a:t>
            </a:r>
            <a:r>
              <a:rPr lang="zh-CN" altLang="en-US" sz="2400"/>
              <a:t>操作流的类：包括文件流、内存流，以及读写这些流的类</a:t>
            </a:r>
          </a:p>
          <a:p>
            <a:r>
              <a:rPr lang="zh-CN" altLang="en-US" sz="2400"/>
              <a:t>⑵ 操作目录的类：包括对文件夹目录进行创建、移动、删除等操作，以及对磁盘信息进行访问的类。</a:t>
            </a:r>
          </a:p>
          <a:p>
            <a:r>
              <a:rPr lang="zh-CN" altLang="en-US" sz="2400"/>
              <a:t>⑶ 操作文件的类：包括对文件进行创建、移动、删除等操作，以及获取文件信息等</a:t>
            </a:r>
          </a:p>
          <a:p>
            <a:r>
              <a:rPr lang="zh-CN" altLang="en-US" sz="2400"/>
              <a:t>比较常用的类有：</a:t>
            </a:r>
            <a:r>
              <a:rPr lang="en-US" altLang="zh-CN" sz="2400"/>
              <a:t>FileStream</a:t>
            </a:r>
            <a:r>
              <a:rPr lang="zh-CN" altLang="en-US" sz="2400"/>
              <a:t>类、</a:t>
            </a:r>
            <a:r>
              <a:rPr lang="en-US" altLang="zh-CN" sz="2400"/>
              <a:t>StreamReader</a:t>
            </a:r>
            <a:r>
              <a:rPr lang="zh-CN" altLang="en-US" sz="2400"/>
              <a:t>类、</a:t>
            </a:r>
            <a:r>
              <a:rPr lang="en-US" altLang="zh-CN" sz="2400"/>
              <a:t>StreamWriter</a:t>
            </a:r>
            <a:r>
              <a:rPr lang="zh-CN" altLang="en-US" sz="2400"/>
              <a:t>类、</a:t>
            </a:r>
            <a:r>
              <a:rPr lang="en-US" altLang="zh-CN" sz="2400"/>
              <a:t>BinaryReader</a:t>
            </a:r>
            <a:r>
              <a:rPr lang="zh-CN" altLang="en-US" sz="2400"/>
              <a:t>类、</a:t>
            </a:r>
            <a:r>
              <a:rPr lang="en-US" altLang="zh-CN" sz="2400"/>
              <a:t>BinaryWriter</a:t>
            </a:r>
            <a:r>
              <a:rPr lang="zh-CN" altLang="en-US" sz="2400"/>
              <a:t>类、</a:t>
            </a:r>
            <a:r>
              <a:rPr lang="en-US" altLang="zh-CN" sz="2400"/>
              <a:t>MemoryStream</a:t>
            </a:r>
            <a:r>
              <a:rPr lang="zh-CN" altLang="en-US" sz="2400"/>
              <a:t>类、</a:t>
            </a:r>
            <a:r>
              <a:rPr lang="en-US" altLang="zh-CN" sz="2400"/>
              <a:t>File</a:t>
            </a:r>
            <a:r>
              <a:rPr lang="zh-CN" altLang="en-US" sz="2400"/>
              <a:t>类、</a:t>
            </a:r>
            <a:r>
              <a:rPr lang="en-US" altLang="zh-CN" sz="2400"/>
              <a:t>FileInfo</a:t>
            </a:r>
            <a:r>
              <a:rPr lang="zh-CN" altLang="en-US" sz="2400"/>
              <a:t>类、</a:t>
            </a:r>
            <a:r>
              <a:rPr lang="en-US" altLang="zh-CN" sz="2400"/>
              <a:t>Directory</a:t>
            </a:r>
            <a:r>
              <a:rPr lang="zh-CN" altLang="en-US" sz="2400"/>
              <a:t>类和</a:t>
            </a:r>
            <a:r>
              <a:rPr lang="en-US" altLang="zh-CN" sz="2400"/>
              <a:t>DirectoryInfo</a:t>
            </a:r>
            <a:r>
              <a:rPr lang="zh-CN" altLang="en-US" sz="2400"/>
              <a:t>类等，下面小节将对这些比较常用的类逐一介绍。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351</TotalTime>
  <Words>2989</Words>
  <Application>Microsoft Office PowerPoint</Application>
  <PresentationFormat>全屏显示(4:3)</PresentationFormat>
  <Paragraphs>315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</vt:lpstr>
      <vt:lpstr>宋体</vt:lpstr>
      <vt:lpstr>Bookman Old Style</vt:lpstr>
      <vt:lpstr>Gill Sans MT</vt:lpstr>
      <vt:lpstr>华文新魏</vt:lpstr>
      <vt:lpstr>Wingdings 3</vt:lpstr>
      <vt:lpstr>Wingdings</vt:lpstr>
      <vt:lpstr>质朴</vt:lpstr>
      <vt:lpstr>第8章文件操作</vt:lpstr>
      <vt:lpstr>新课导入</vt:lpstr>
      <vt:lpstr>第8章文件操作</vt:lpstr>
      <vt:lpstr>8.1  文件和流的概念</vt:lpstr>
      <vt:lpstr>8.1文件和流的概念</vt:lpstr>
      <vt:lpstr>PowerPoint 演示文稿</vt:lpstr>
      <vt:lpstr>流涉及以下三个基本操作。</vt:lpstr>
      <vt:lpstr>第8章文件操作</vt:lpstr>
      <vt:lpstr>System.IO命名空间的类</vt:lpstr>
      <vt:lpstr>8.2 Path类 提供路径的处理</vt:lpstr>
      <vt:lpstr>8.2 Path类 提供路径的处理</vt:lpstr>
      <vt:lpstr>第8章文件操作</vt:lpstr>
      <vt:lpstr>8.3  文件和文件夹操作</vt:lpstr>
      <vt:lpstr>8.3.1  File类和FileInfo类</vt:lpstr>
      <vt:lpstr>PowerPoint 演示文稿</vt:lpstr>
      <vt:lpstr>File类中比较重要的方法</vt:lpstr>
      <vt:lpstr>File类中比较重要的方法</vt:lpstr>
      <vt:lpstr>File类中比较重要的方法</vt:lpstr>
      <vt:lpstr>FileInfo类中比较重要的属性</vt:lpstr>
      <vt:lpstr>FileInfo类中比较重要的属性</vt:lpstr>
      <vt:lpstr>8.3.2  Directory类和DirectoryInfo 类</vt:lpstr>
      <vt:lpstr>Directory类的常用成员及其说明</vt:lpstr>
      <vt:lpstr>下面对Directory类常用的方法详细介绍。</vt:lpstr>
      <vt:lpstr>第8章文件操作</vt:lpstr>
      <vt:lpstr>8.4  FileStream类读写数据</vt:lpstr>
      <vt:lpstr>FileStream类成员</vt:lpstr>
      <vt:lpstr>FileStream类对象时的文件打开方式</vt:lpstr>
      <vt:lpstr>第8章文件操作</vt:lpstr>
      <vt:lpstr>8.5  读写文本文件</vt:lpstr>
      <vt:lpstr>8.5.1  StreamReader类</vt:lpstr>
      <vt:lpstr>PowerPoint 演示文稿</vt:lpstr>
      <vt:lpstr>PowerPoint 演示文稿</vt:lpstr>
      <vt:lpstr>8.5.2  StreamWriter类</vt:lpstr>
      <vt:lpstr>PowerPoint 演示文稿</vt:lpstr>
      <vt:lpstr>PowerPoint 演示文稿</vt:lpstr>
      <vt:lpstr>第8章文件操作</vt:lpstr>
      <vt:lpstr>8.6  读写二进制文件</vt:lpstr>
      <vt:lpstr>8.7  读写内存流</vt:lpstr>
      <vt:lpstr>案例：如何利用File类的方法来复制、移动、删除文件</vt:lpstr>
      <vt:lpstr>案例：如何利用File类的方法来复制、移动、删除文件</vt:lpstr>
      <vt:lpstr>案例：如何利用File类的方法来复制、移动、删除文件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 CO</dc:creator>
  <cp:lastModifiedBy>CO CO</cp:lastModifiedBy>
  <cp:revision>141</cp:revision>
  <cp:lastPrinted>1601-01-01T00:00:00Z</cp:lastPrinted>
  <dcterms:created xsi:type="dcterms:W3CDTF">1601-01-01T00:00:00Z</dcterms:created>
  <dcterms:modified xsi:type="dcterms:W3CDTF">2019-12-04T01:20:37Z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