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09" r:id="rId3"/>
    <p:sldMasterId id="2147483710" r:id="rId4"/>
  </p:sldMasterIdLst>
  <p:sldIdLst>
    <p:sldId id="256" r:id="rId5"/>
    <p:sldId id="257" r:id="rId6"/>
    <p:sldId id="262" r:id="rId7"/>
    <p:sldId id="258" r:id="rId8"/>
    <p:sldId id="263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CC1EC-0883-4DBC-AF32-6FA4F89C4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FF4733-157A-41FC-BE8C-A6D7608D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95E1D-3EB9-4803-86B9-5504C3A0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0AC85-6827-46C6-83D2-1D587E3E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0C359-8522-4839-9F1A-C47D452B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C70D1-43DC-4C2C-9FA4-DB1893B0E9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5C172-5576-4894-A68A-DC896337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A2E99D-A431-4A8D-89A9-2F3958979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A14B9-F332-44BD-8965-75AECE81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B9AF3-BDE0-4ED9-BAE8-9425713B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6DD08-F703-4397-8A1D-8D438004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0B2DA-BF85-4F26-8732-C1DE334AA7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5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284D0B-9D37-4EDC-822C-6285B7E4A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0A3939-29FB-4585-8901-3428E9615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E5353-0A13-4AE1-AAE9-ED85A6A2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93C98-BFEF-441D-B6FD-6EB82AC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86AA6-2AAF-4A1B-9C27-CB621631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B0F4A-C2F7-4BB2-814E-9C94E779BA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6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03918-1BB8-4362-82C8-0E20995D8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13589-4608-4D47-BD91-45C97CC12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DBEBC-9205-44B9-9257-8CFA8E3F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13988-7DE8-46E6-9443-F413BB6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5C0C7-8837-4596-ADCE-6F40FA31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AA61D-C8B9-411E-AEC6-630F68FE3C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7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8254B-682D-4FC8-8445-9E1F2D68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E3A90-2CD8-4875-BC32-14B564DE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3DB4F-9A45-46B8-BB4A-BCA9180F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0C45D-D483-449F-8DAC-1D810B59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0F1BE-B1C0-4CE4-BC84-B3DCA05E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D2FB8-FEAA-44CD-ABDD-4A814067F7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9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2DE22-940F-4D53-8383-1B12F978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639B99-E34B-46E0-9904-AB2DCA3B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808C9-4B27-4175-84D2-132836AD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BABC9-5D5D-4FD1-9BB3-F481E632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FBAA1-80D9-462E-A74F-D2269F59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3FF27-DBDF-4FD1-9476-0141D65249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17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1F5D1-3D8F-4D02-91D1-0F8C4F4B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B067-26EE-421C-9DCD-1A16DBAD4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DF5C3F-3663-41CD-AC07-5D9C54D99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F2065-A059-476B-B55D-088F906B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07FBBD-8B49-4026-BB49-08F46351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B3E3A-16CC-4FAC-B853-EBFC8E2A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A92EB-E046-456F-8D8E-9397F378AC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13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50926-98D5-412C-A5B2-BDDFEC17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465E8-08B3-4705-8457-FCAF97EFD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93B1A2-A1A9-424B-8B93-1280F8D1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F5D465-D637-4A04-9FED-C01A531D6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4668B-13AE-4251-98C8-6F6CEE955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D0D6FF-EB68-4D15-BA56-BC3C7F6B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2A1F93-40F7-4613-B7B1-E683BFC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AB9C9A-FC57-44BB-B2E1-ECC422EE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EAF76-426A-4776-B5D6-A4513B1266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27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CEB9B-B7FE-4BBE-B70F-6D9819B3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9CDBB4-CD4D-4C60-9626-7DC8BC05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4C301E-9FB3-44FD-9E9F-A2424A1A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F66E65-C99B-45F2-B5F6-401C149D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3C177-C4B3-4B8C-9422-A7B82232CC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07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92D54-4E03-46E0-82BD-C766EE77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28DC96-1CAB-4B70-8AB7-B4B5D4B4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02B428-ADB2-4342-9F4F-08374A14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D89DF-3EEB-4665-89F2-46D5DFFE5C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28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F4944-08A9-4FD9-AD49-3B54B7F5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1BAB3-3B49-452D-9010-F83F421D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834DA3-2BDB-45C6-A6CE-BE752A83D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ADA994-E101-446E-8A76-A881BD15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8DDC0-93A3-4F26-A61B-27DA4CE4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FF9F4-64D7-438E-9FBE-3F38D69D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6191E-F9A1-419A-88B2-65AF8D543E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4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2D2DF-32DC-4BC6-92DC-3A6D67B8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54703-09BA-4562-935B-53ACDE86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0C8B3-BDE9-4BBF-9C2E-0B5618F9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EBDAC-0320-4DCC-88F0-55EA8F7A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DC804-F188-41B8-A991-00BE0948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32FB3-CAF3-4B11-8921-AF2E894E2F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07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915E4-24B8-4F23-A13C-34E2A650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2C368C-AE9F-4057-9C13-86FBB6409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29D174-1096-4653-B274-8CE1D684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AEE50-278C-47B8-8ECA-B1B19E2A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1CE77A-2C77-4332-B529-515CC8C8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DE30A-E598-4388-847A-DC2D174C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9C451-AFBF-48CA-A202-BD8FAC0F33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89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D6F79-642F-4475-A926-C5982795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E8BCAF-F1C6-4625-BA1F-0F8693BEB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AC527-811F-417F-AE1A-0D50E301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6F16F-A5D4-4426-89C4-EE92094F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A07D1-4C06-41F7-8E57-F83BE494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07C69-B392-4DEF-B08F-970E3C542F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2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C827E9-BA58-4EC0-91C9-2F3158AA9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105B6-9CEA-402A-9150-ADAC79D1C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B1CCA-D87F-46A9-95A0-CD05B341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F41AE-E535-4EB7-AF8F-8D964808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AEA2E-5372-49BE-8059-D79BDA77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2C5D9-F132-4E36-BC26-A77C33C288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87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A5A6F-9EE7-4255-9852-5841CD8F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A6697E-5EB1-49E3-9AB6-8B08130BF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69F7A-061E-4D77-BB6F-EACA702D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CAD3D-9F5B-4804-BD1C-8FEA689E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8F449-776C-4B83-BCA1-9511F6E1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26E85-B5A8-41BD-BD2A-47BBD7316A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48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FE0E8-D037-4629-ACAE-216AD111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DABC2-7EEE-4DCF-91FD-2F42C8B9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0F356-FEE5-4050-A854-15E86766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3C214-51F5-422E-BEDD-0A2B4E13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7686D-3551-4199-8681-19A14ED7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15498-5CF5-421B-BC08-76ECAB1539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737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C276A-D546-493B-A1AA-01933646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89BE9-90C8-47B7-80EB-004C73CD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F6502-C12F-41C9-A08F-1ADEECEB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45D7D-58DF-48BF-9608-DA5B2935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2FA89-9C8C-4B25-8D56-303DB47B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87CD3-52D8-414C-9B24-C5E45B8945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826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7CC6E-5C2E-4BE8-9386-D19C0DA4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586FE-F993-400B-852C-CC7CAB3D0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4424FC-1C82-4AD4-99BA-714F755A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3D35A-D9D8-4BAF-93C8-C8D66278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E3336-C244-4C7C-9BCC-3FCF415F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95E62-83F5-4F04-B852-B83E15E9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267E6-A65F-4101-BF4F-A1D9388FBF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5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4C3B-B9A4-45E2-922E-A7293C78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73C39-5A22-4625-B37F-82C70CBB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83CBB-A77E-4CA0-B2F8-FA989A902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6831B9-AEAE-493D-974A-D3631C5F8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FD9071-6CE9-476D-80BB-A13DAEAD5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085F0E-9C4F-49F3-B22B-39E4F7B8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73D76-97B5-4F03-BA16-1D824A5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865A5E-59BE-4ABF-B298-8A1F14DC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48FC2-D8B4-4F45-A1CF-0EB236C63B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83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905A5-B0CA-49DE-BFD8-99D25C7A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4A7AE9-AF75-4DE6-A9FE-DB49800B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583074-66C7-469E-AEC2-0C3B67C7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059B0C-B864-4C7C-BA2E-E0A9474B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D7E88-19AF-4695-B90B-C4AEC4C0AA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456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E26272-1B31-49C2-811B-049DDEB1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CD4711-5301-4C34-867E-BC0FB49F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5AFFF2-3D13-4198-B1A0-FF0AD24D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8FBF4-338F-422C-9FEB-49E55CB6EB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3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E8DA2-E837-4E6F-9FDB-49C72BD6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5013A-968D-471F-BE47-499581D5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E6937-358A-4DEF-A07D-8E232C33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E3D73-06BA-4211-AB4D-F17F63E3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FE073-4948-4D56-96FC-8A50D6B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13A01-52F0-45D7-A3CC-DDC88A5821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E4548-F489-4EC6-BC80-37A112CF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FB47A-041C-422F-8FC5-C3FC3B594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D5D1E0-3F38-47B3-AC57-231F7E411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82AAA-174A-4FDA-9191-626B22FC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AC000-0C4E-4D81-BA2D-B74D66E2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5C214-E8D1-4CCD-A02F-A8D8847E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016D-1D63-4376-B4FE-0E09FEA30C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995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03FA1-8C04-4E8F-9815-DE5B09B1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D6907E-56A7-477D-B755-4973A5139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11C93-D4DD-4BAD-814B-60F9563D0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3ED9D-2206-4B96-ACBD-C94F4D9B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BF1AC-34F3-4EC2-9EB1-AFAABBB2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D748E-4B0E-4B84-AA60-7E52A138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A1B61-AE4A-46F2-AB0C-6135818323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37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5AF23-EB3B-48DA-8D53-3FE9F8F7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FDF4CC-C7F7-42C2-8A8D-B329CE2F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5027C-128F-4E4E-A60E-D3F9D40F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75D00-62FF-4DB2-A709-25C515C1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068C4-5A15-4A1B-8D18-00811870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9EB9D-EA76-4FC1-8652-576B86A972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92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256391-45B2-4867-9A8E-B93BDD779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240258-2294-47F9-B022-E3E480DDA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588CA-3864-4348-8852-59BC1A81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1B3DC-70B5-4D0F-80A8-EADC65C0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1CDC8-DA67-4D00-B069-8F962145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76665-5A18-472E-AF20-6EB9B8E966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53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E4053-4A2C-401E-8810-4E5DE6967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D7022-2CBA-4390-9574-D12BEA2F6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52E59-EFEB-4EE0-B4D8-81E1518C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5871B-4B3D-4375-B58E-C5C55283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BEF93-697C-4FED-970A-3460FEAB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16451-C5DD-4918-A268-206EE116C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11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BCE9A-C057-4ABB-8A06-56B6CE53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99EDE-F298-4373-9229-1DBE9467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658CA-B191-4CFE-B796-03A7736C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8AAB8-C743-4479-92B8-08BC0323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BC8E1-8BEA-4969-A2F3-FB4875E4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78E0B-0CBF-4457-B62F-8FFEE3E1AB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85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11BB3-0C40-4BA1-BBE6-A13783F4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54502-8FCF-4380-B7AD-51B8048BE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EC896-C17C-42BC-AE07-9DB6FF17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FB89A-AFCB-441C-9D36-76CA6259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9A673-A412-4892-9125-C3982B64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46C91-B27A-40F9-8539-6E2FC88374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575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C2FFD-2DEA-476A-82FE-598C0EDE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7824D-D167-4C55-BC62-2F2D80B0F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AE123-B34D-4933-9962-7EEC84EF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AD78B-2994-41C2-978E-40FA89D4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BEC0B-39AD-408B-ABF7-D5296C18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5E12DC-8C1D-4B22-8D8E-0B8DA238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02CDB-04D6-4AB1-9DE0-29ED05C57D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35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A2FA3-CDD2-4F74-90C2-4876B21E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5B758-EA9A-4808-84B9-57391D7EF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8EDA11-D6D9-4ADB-8989-E1FDB3FBB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C2ACE4-2FF4-4984-ABF0-A6BA31AD3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870D6E-747D-4AB5-AFD0-520D17202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F77775-5E16-40E2-B505-B91AE228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C4976A-D1C4-4AEC-8EC9-FB7B86AD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6E656C-AA22-432B-9552-3C6CCF1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3FFAB-9B64-48D0-A6E1-6FA071744F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838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16B0F-7269-416D-8751-88BC550E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2258ED-9655-4DD5-A914-2B0D3ADA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FA08DA-CD23-4892-8F94-2A75F87F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B6897-E71E-436B-88B5-C7E4B203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F19AE-2BF9-4A39-8746-4298543604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9E1A-9763-464E-A0CA-7E925019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9D794-8553-4EE0-85D1-97EBCB521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33543A-FD5A-444F-8DDE-B820C534C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FFC0F-0176-476D-9239-C68B0476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2C38D7-1DEA-4DBE-B484-47872978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4C36A-E48F-4340-B18F-4B64F0DA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C784D-294A-4470-8B54-7DB8B49FDA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96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A5E5EC-D458-4DBF-BB39-19B46058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B675F5-7F3F-4AEF-8C57-E5A1EA67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29DA90-1B66-42F7-B183-DC70E5C9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4E977-8F4D-4A64-9DD0-D22389CB7E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343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F4FC-4809-4D60-BBE1-14E3807D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3D1D1-9386-41E9-8B43-06E0E35E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73FA9-52F3-4582-BB7E-462D57500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07B61-4D8B-46C5-8D57-E345A058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60849-AA3A-4E15-BB0C-130BE914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D7AD6-3495-49DC-9524-62CEAD66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5B988-A8E4-4067-A015-C81A8B4061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847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BC455-A273-499C-A0B0-E5B5A943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937C0E-4BB5-4DD9-9226-4205A080A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6C0D76-9C70-4513-91C1-81598816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02DE5-E40D-4701-A3CA-C42D2E5A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EF281-01CB-40E6-8D5E-83BF5539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061595-237C-42F7-BCBD-051590BC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A653D-5B31-4B1F-8546-AF35661504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0054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18E1-AE14-42F0-9F4F-8A87625A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E08694-D88E-4176-84E0-BE119D5D1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8DDA6-7159-4339-A8CA-B21D8259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9C442-C1A5-4F3C-9FC1-DD628DC2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358E3-D64C-4778-8FE5-35F6BD64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2B1FB-212F-41D2-8992-1DB329F1C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189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178BE4-CF8A-498E-A6C4-17A7644B2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FC9C3-B56A-4C54-96E2-6C6C3C7B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1D2E9-03D7-433F-BA50-0F9F22E3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C01B3-F03B-46D6-81EF-ACE74CE1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44920-F765-4AA3-B286-F320E15A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E54D7-81DF-4BEA-941D-A6BEC3A132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3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F384D-B910-435D-BAB3-6F9FB50A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F5DB0-B884-460A-9BBF-0F7A38A25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95982F-AC5E-4492-995F-BE902DB2E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BF0A8C-B4E4-4D05-8E6B-8A00B9688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F3C237-C9BB-49EA-B043-070BCCAC4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49FC1F-545E-4F0D-82F1-194157FD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295123-C438-4572-A4D2-EFA4FD22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46EFD1-238A-4093-913B-1A8326D2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51A05-4D36-43C8-B264-8C3D0C021B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1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28056-32A5-48B0-92F0-CB97E6DA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BF39F-23F8-421F-9A9B-CDCA89A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73B043-313C-40EC-A06F-9C264F2F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76E624-5F73-48DC-9A6D-458A8525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1C543-98B2-44B7-B820-7264AEE77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8A1AD2-F630-40BE-806E-DB67803E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652BD5-177E-4425-975C-F3ED637C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C22B7-AB51-4149-A111-62EC2963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39733-CC81-4641-B8D9-00F809C869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1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FD47-6225-427C-B504-38F324E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EF069-5039-48D0-AA26-A4E59C66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02895-C53B-4CE8-B04F-35A0AC70B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64CCF-491C-4352-A92C-95AC6204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E72B9-A3CE-431A-BAD4-C2D66BB0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E913F-8E5F-4488-BEFF-A1AB7A4A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61457-44DC-49DD-ACA5-C0D2ED3F40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8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F87CF-384D-462B-9382-ABAC3DD4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0B42A2-F7A8-464F-879D-B1DFC50E3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E900A9-E69D-4C2E-B22D-5A9E65B5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77EBD-A631-4485-A203-D7777C3C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C49220-8C13-4E18-935C-8368E8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5F2A2-AAB5-4FA3-87C5-ECF0307F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FCC00-64A0-4171-8A4D-7BE821B983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7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任意多边形 6">
            <a:extLst>
              <a:ext uri="{FF2B5EF4-FFF2-40B4-BE49-F238E27FC236}">
                <a16:creationId xmlns:a16="http://schemas.microsoft.com/office/drawing/2014/main" id="{46F2222E-1EBD-46C5-BCEC-6360F933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-6350"/>
            <a:ext cx="9161463" cy="1039813"/>
          </a:xfrm>
          <a:custGeom>
            <a:avLst/>
            <a:gdLst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Constantia" panose="02030602050306030303" pitchFamily="18" charset="0"/>
            </a:endParaRPr>
          </a:p>
        </p:txBody>
      </p:sp>
      <p:sp>
        <p:nvSpPr>
          <p:cNvPr id="1027" name="任意多边形 7">
            <a:extLst>
              <a:ext uri="{FF2B5EF4-FFF2-40B4-BE49-F238E27FC236}">
                <a16:creationId xmlns:a16="http://schemas.microsoft.com/office/drawing/2014/main" id="{CDFFC9B8-D552-4B0A-9734-21A2CE79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-6350"/>
            <a:ext cx="4762500" cy="636588"/>
          </a:xfrm>
          <a:custGeom>
            <a:avLst/>
            <a:gdLst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Constantia" panose="02030602050306030303" pitchFamily="18" charset="0"/>
            </a:endParaRPr>
          </a:p>
        </p:txBody>
      </p:sp>
      <p:sp>
        <p:nvSpPr>
          <p:cNvPr id="1028" name="标题占位符 8">
            <a:extLst>
              <a:ext uri="{FF2B5EF4-FFF2-40B4-BE49-F238E27FC236}">
                <a16:creationId xmlns:a16="http://schemas.microsoft.com/office/drawing/2014/main" id="{8385DA76-D7A7-46E6-8807-3E2A5B4CA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9" name="文本占位符 29">
            <a:extLst>
              <a:ext uri="{FF2B5EF4-FFF2-40B4-BE49-F238E27FC236}">
                <a16:creationId xmlns:a16="http://schemas.microsoft.com/office/drawing/2014/main" id="{77AD86EE-062D-405A-9F14-13DCB40AF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0" name="日期占位符 9">
            <a:extLst>
              <a:ext uri="{FF2B5EF4-FFF2-40B4-BE49-F238E27FC236}">
                <a16:creationId xmlns:a16="http://schemas.microsoft.com/office/drawing/2014/main" id="{76A4EECD-6F0A-4CAD-ABF3-7940111031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1" name="页脚占位符 21">
            <a:extLst>
              <a:ext uri="{FF2B5EF4-FFF2-40B4-BE49-F238E27FC236}">
                <a16:creationId xmlns:a16="http://schemas.microsoft.com/office/drawing/2014/main" id="{58774230-9EFE-44FE-BC36-544CBE88CF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2" name="灯片编号占位符 17">
            <a:extLst>
              <a:ext uri="{FF2B5EF4-FFF2-40B4-BE49-F238E27FC236}">
                <a16:creationId xmlns:a16="http://schemas.microsoft.com/office/drawing/2014/main" id="{79C88904-A2C6-4088-A7A2-DC55FCBB73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5270E144-C791-41B0-9086-445347CE32E8}" type="slidenum">
              <a:rPr lang="zh-CN" altLang="en-US"/>
              <a:pPr/>
              <a:t>‹#›</a:t>
            </a:fld>
            <a:endParaRPr lang="zh-CN" altLang="en-US"/>
          </a:p>
        </p:txBody>
      </p:sp>
      <p:grpSp>
        <p:nvGrpSpPr>
          <p:cNvPr id="1033" name="Group 9">
            <a:extLst>
              <a:ext uri="{FF2B5EF4-FFF2-40B4-BE49-F238E27FC236}">
                <a16:creationId xmlns:a16="http://schemas.microsoft.com/office/drawing/2014/main" id="{4B65B49D-99D7-4B27-8B35-CA226BB2C146}"/>
              </a:ext>
            </a:extLst>
          </p:cNvPr>
          <p:cNvGrpSpPr>
            <a:grpSpLocks/>
          </p:cNvGrpSpPr>
          <p:nvPr/>
        </p:nvGrpSpPr>
        <p:grpSpPr bwMode="auto">
          <a:xfrm>
            <a:off x="-17463" y="203200"/>
            <a:ext cx="9178926" cy="647700"/>
            <a:chOff x="0" y="0"/>
            <a:chExt cx="9180548" cy="649224"/>
          </a:xfrm>
        </p:grpSpPr>
        <p:grpSp>
          <p:nvGrpSpPr>
            <p:cNvPr id="1034" name="Group 10">
              <a:extLst>
                <a:ext uri="{FF2B5EF4-FFF2-40B4-BE49-F238E27FC236}">
                  <a16:creationId xmlns:a16="http://schemas.microsoft.com/office/drawing/2014/main" id="{610BDF7E-A4DD-4294-807C-1D7CF144D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1" y="-226792"/>
              <a:ext cx="9137904" cy="1048512"/>
              <a:chOff x="0" y="0"/>
              <a:chExt cx="9137904" cy="1048512"/>
            </a:xfrm>
          </p:grpSpPr>
          <p:pic>
            <p:nvPicPr>
              <p:cNvPr id="1035" name="任意多边形 11">
                <a:extLst>
                  <a:ext uri="{FF2B5EF4-FFF2-40B4-BE49-F238E27FC236}">
                    <a16:creationId xmlns:a16="http://schemas.microsoft.com/office/drawing/2014/main" id="{F2918342-C764-4002-88CB-D94374C1421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37904" cy="1048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6" name="Text Box 12">
                <a:extLst>
                  <a:ext uri="{FF2B5EF4-FFF2-40B4-BE49-F238E27FC236}">
                    <a16:creationId xmlns:a16="http://schemas.microsoft.com/office/drawing/2014/main" id="{F0AC26BE-CCF2-440F-9EE9-2D4BF31E3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435692">
                <a:off x="-23198" y="446055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  <p:grpSp>
          <p:nvGrpSpPr>
            <p:cNvPr id="1037" name="Group 13">
              <a:extLst>
                <a:ext uri="{FF2B5EF4-FFF2-40B4-BE49-F238E27FC236}">
                  <a16:creationId xmlns:a16="http://schemas.microsoft.com/office/drawing/2014/main" id="{18A05804-DFC7-47B0-A5DE-7D00E9BAF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1" y="-153640"/>
              <a:ext cx="9156192" cy="914400"/>
              <a:chOff x="0" y="0"/>
              <a:chExt cx="9156192" cy="914400"/>
            </a:xfrm>
          </p:grpSpPr>
          <p:pic>
            <p:nvPicPr>
              <p:cNvPr id="1038" name="任意多边形 12">
                <a:extLst>
                  <a:ext uri="{FF2B5EF4-FFF2-40B4-BE49-F238E27FC236}">
                    <a16:creationId xmlns:a16="http://schemas.microsoft.com/office/drawing/2014/main" id="{47640A17-368C-4E92-9A03-DE897245DCD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6192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9" name="Text Box 15">
                <a:extLst>
                  <a:ext uri="{FF2B5EF4-FFF2-40B4-BE49-F238E27FC236}">
                    <a16:creationId xmlns:a16="http://schemas.microsoft.com/office/drawing/2014/main" id="{7D18D599-D56F-4592-9AA9-26B27DBFDD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435692">
                <a:off x="-15615" y="446593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任意多边形 6">
            <a:extLst>
              <a:ext uri="{FF2B5EF4-FFF2-40B4-BE49-F238E27FC236}">
                <a16:creationId xmlns:a16="http://schemas.microsoft.com/office/drawing/2014/main" id="{034B249E-2E66-4509-8340-404CB01F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-6350"/>
            <a:ext cx="9161463" cy="1039813"/>
          </a:xfrm>
          <a:custGeom>
            <a:avLst/>
            <a:gdLst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Constantia" panose="02030602050306030303" pitchFamily="18" charset="0"/>
            </a:endParaRPr>
          </a:p>
        </p:txBody>
      </p:sp>
      <p:sp>
        <p:nvSpPr>
          <p:cNvPr id="2051" name="任意多边形 7">
            <a:extLst>
              <a:ext uri="{FF2B5EF4-FFF2-40B4-BE49-F238E27FC236}">
                <a16:creationId xmlns:a16="http://schemas.microsoft.com/office/drawing/2014/main" id="{232756D3-B5E9-47AF-835A-2D2F1605A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-6350"/>
            <a:ext cx="4762500" cy="636588"/>
          </a:xfrm>
          <a:custGeom>
            <a:avLst/>
            <a:gdLst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Constantia" panose="02030602050306030303" pitchFamily="18" charset="0"/>
            </a:endParaRPr>
          </a:p>
        </p:txBody>
      </p:sp>
      <p:grpSp>
        <p:nvGrpSpPr>
          <p:cNvPr id="2052" name="Group 4">
            <a:extLst>
              <a:ext uri="{FF2B5EF4-FFF2-40B4-BE49-F238E27FC236}">
                <a16:creationId xmlns:a16="http://schemas.microsoft.com/office/drawing/2014/main" id="{F11B9736-FB65-4966-BB9B-E96A4DE6432C}"/>
              </a:ext>
            </a:extLst>
          </p:cNvPr>
          <p:cNvGrpSpPr>
            <a:grpSpLocks/>
          </p:cNvGrpSpPr>
          <p:nvPr/>
        </p:nvGrpSpPr>
        <p:grpSpPr bwMode="auto">
          <a:xfrm>
            <a:off x="-17463" y="203200"/>
            <a:ext cx="9178926" cy="647700"/>
            <a:chOff x="0" y="0"/>
            <a:chExt cx="9180548" cy="649224"/>
          </a:xfrm>
        </p:grpSpPr>
        <p:grpSp>
          <p:nvGrpSpPr>
            <p:cNvPr id="2053" name="Group 5">
              <a:extLst>
                <a:ext uri="{FF2B5EF4-FFF2-40B4-BE49-F238E27FC236}">
                  <a16:creationId xmlns:a16="http://schemas.microsoft.com/office/drawing/2014/main" id="{844A1F7C-CEC5-49EA-B994-E8407469F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1" y="-226792"/>
              <a:ext cx="9137904" cy="1048512"/>
              <a:chOff x="0" y="0"/>
              <a:chExt cx="9137904" cy="1048512"/>
            </a:xfrm>
          </p:grpSpPr>
          <p:pic>
            <p:nvPicPr>
              <p:cNvPr id="2054" name="任意多边形 11">
                <a:extLst>
                  <a:ext uri="{FF2B5EF4-FFF2-40B4-BE49-F238E27FC236}">
                    <a16:creationId xmlns:a16="http://schemas.microsoft.com/office/drawing/2014/main" id="{4EE1A970-F9F6-4CE2-AA3A-7FEB1CA57D0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37904" cy="1048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5" name="Text Box 7">
                <a:extLst>
                  <a:ext uri="{FF2B5EF4-FFF2-40B4-BE49-F238E27FC236}">
                    <a16:creationId xmlns:a16="http://schemas.microsoft.com/office/drawing/2014/main" id="{3DD16FCE-5DB6-407E-8B87-5F9AAC172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435692">
                <a:off x="-23198" y="446055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  <p:grpSp>
          <p:nvGrpSpPr>
            <p:cNvPr id="2056" name="Group 8">
              <a:extLst>
                <a:ext uri="{FF2B5EF4-FFF2-40B4-BE49-F238E27FC236}">
                  <a16:creationId xmlns:a16="http://schemas.microsoft.com/office/drawing/2014/main" id="{78D62E03-A1E6-47D8-B8C8-06614741E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1" y="-153640"/>
              <a:ext cx="9156192" cy="914400"/>
              <a:chOff x="0" y="0"/>
              <a:chExt cx="9156192" cy="914400"/>
            </a:xfrm>
          </p:grpSpPr>
          <p:pic>
            <p:nvPicPr>
              <p:cNvPr id="2057" name="任意多边形 12">
                <a:extLst>
                  <a:ext uri="{FF2B5EF4-FFF2-40B4-BE49-F238E27FC236}">
                    <a16:creationId xmlns:a16="http://schemas.microsoft.com/office/drawing/2014/main" id="{11180877-B2E4-4834-BF4A-71877BFBD62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6192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8" name="Text Box 10">
                <a:extLst>
                  <a:ext uri="{FF2B5EF4-FFF2-40B4-BE49-F238E27FC236}">
                    <a16:creationId xmlns:a16="http://schemas.microsoft.com/office/drawing/2014/main" id="{FDB9CE4B-C99E-42CF-83D1-7679B2D6A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435692">
                <a:off x="-15615" y="446593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</p:grpSp>
      <p:sp>
        <p:nvSpPr>
          <p:cNvPr id="2059" name="标题占位符 8">
            <a:extLst>
              <a:ext uri="{FF2B5EF4-FFF2-40B4-BE49-F238E27FC236}">
                <a16:creationId xmlns:a16="http://schemas.microsoft.com/office/drawing/2014/main" id="{40E3F1F2-67DE-4A78-8950-187735D43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60" name="文本占位符 29">
            <a:extLst>
              <a:ext uri="{FF2B5EF4-FFF2-40B4-BE49-F238E27FC236}">
                <a16:creationId xmlns:a16="http://schemas.microsoft.com/office/drawing/2014/main" id="{E417F9B4-B6F3-426E-8532-BF7A85C0E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61" name="日期占位符 29">
            <a:extLst>
              <a:ext uri="{FF2B5EF4-FFF2-40B4-BE49-F238E27FC236}">
                <a16:creationId xmlns:a16="http://schemas.microsoft.com/office/drawing/2014/main" id="{5510E253-6417-4696-B3F7-A9B87A6BEE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D1EAEE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62" name="页脚占位符 18">
            <a:extLst>
              <a:ext uri="{FF2B5EF4-FFF2-40B4-BE49-F238E27FC236}">
                <a16:creationId xmlns:a16="http://schemas.microsoft.com/office/drawing/2014/main" id="{113535E7-35C6-42C6-BB11-C8E0098A90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D1EAEE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63" name="灯片编号占位符 26">
            <a:extLst>
              <a:ext uri="{FF2B5EF4-FFF2-40B4-BE49-F238E27FC236}">
                <a16:creationId xmlns:a16="http://schemas.microsoft.com/office/drawing/2014/main" id="{AD9DDD45-1F70-4D37-A166-41BB8A5A55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D1EAEE"/>
                </a:solidFill>
              </a:defRPr>
            </a:lvl1pPr>
          </a:lstStyle>
          <a:p>
            <a:fld id="{236DA1A4-5356-46BE-B64E-3BA1C12EC4D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6">
            <a:extLst>
              <a:ext uri="{FF2B5EF4-FFF2-40B4-BE49-F238E27FC236}">
                <a16:creationId xmlns:a16="http://schemas.microsoft.com/office/drawing/2014/main" id="{9D44053B-F4DC-43D6-A03D-250BEAA8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-6350"/>
            <a:ext cx="9161463" cy="1039813"/>
          </a:xfrm>
          <a:custGeom>
            <a:avLst/>
            <a:gdLst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Constantia" panose="02030602050306030303" pitchFamily="18" charset="0"/>
            </a:endParaRPr>
          </a:p>
        </p:txBody>
      </p:sp>
      <p:sp>
        <p:nvSpPr>
          <p:cNvPr id="3075" name="任意多边形 7">
            <a:extLst>
              <a:ext uri="{FF2B5EF4-FFF2-40B4-BE49-F238E27FC236}">
                <a16:creationId xmlns:a16="http://schemas.microsoft.com/office/drawing/2014/main" id="{4C06AB10-463A-4DAC-A4DE-FE5F5DF0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-6350"/>
            <a:ext cx="4762500" cy="636588"/>
          </a:xfrm>
          <a:custGeom>
            <a:avLst/>
            <a:gdLst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Constantia" panose="02030602050306030303" pitchFamily="18" charset="0"/>
            </a:endParaRPr>
          </a:p>
        </p:txBody>
      </p:sp>
      <p:grpSp>
        <p:nvGrpSpPr>
          <p:cNvPr id="3076" name="Group 4">
            <a:extLst>
              <a:ext uri="{FF2B5EF4-FFF2-40B4-BE49-F238E27FC236}">
                <a16:creationId xmlns:a16="http://schemas.microsoft.com/office/drawing/2014/main" id="{1B2551B5-ED06-45C5-8EFE-A189FA23C217}"/>
              </a:ext>
            </a:extLst>
          </p:cNvPr>
          <p:cNvGrpSpPr>
            <a:grpSpLocks/>
          </p:cNvGrpSpPr>
          <p:nvPr/>
        </p:nvGrpSpPr>
        <p:grpSpPr bwMode="auto">
          <a:xfrm>
            <a:off x="-17463" y="203200"/>
            <a:ext cx="9178926" cy="647700"/>
            <a:chOff x="0" y="0"/>
            <a:chExt cx="9180548" cy="649224"/>
          </a:xfrm>
        </p:grpSpPr>
        <p:grpSp>
          <p:nvGrpSpPr>
            <p:cNvPr id="3077" name="Group 5">
              <a:extLst>
                <a:ext uri="{FF2B5EF4-FFF2-40B4-BE49-F238E27FC236}">
                  <a16:creationId xmlns:a16="http://schemas.microsoft.com/office/drawing/2014/main" id="{9CFF38AE-3D1E-4577-B771-F10B3E281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1" y="-226792"/>
              <a:ext cx="9137904" cy="1048512"/>
              <a:chOff x="0" y="0"/>
              <a:chExt cx="9137904" cy="1048512"/>
            </a:xfrm>
          </p:grpSpPr>
          <p:pic>
            <p:nvPicPr>
              <p:cNvPr id="3078" name="任意多边形 11">
                <a:extLst>
                  <a:ext uri="{FF2B5EF4-FFF2-40B4-BE49-F238E27FC236}">
                    <a16:creationId xmlns:a16="http://schemas.microsoft.com/office/drawing/2014/main" id="{C1C665ED-D61A-4566-A534-CAB70A9CAD5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37904" cy="1048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9" name="Text Box 7">
                <a:extLst>
                  <a:ext uri="{FF2B5EF4-FFF2-40B4-BE49-F238E27FC236}">
                    <a16:creationId xmlns:a16="http://schemas.microsoft.com/office/drawing/2014/main" id="{E4D464FF-697E-4EA5-93F1-E3E0E4774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435692">
                <a:off x="-23198" y="446055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  <p:grpSp>
          <p:nvGrpSpPr>
            <p:cNvPr id="3080" name="Group 8">
              <a:extLst>
                <a:ext uri="{FF2B5EF4-FFF2-40B4-BE49-F238E27FC236}">
                  <a16:creationId xmlns:a16="http://schemas.microsoft.com/office/drawing/2014/main" id="{F5AADD26-21B1-4457-B8C7-A79F8ABAF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1" y="-153640"/>
              <a:ext cx="9156192" cy="914400"/>
              <a:chOff x="0" y="0"/>
              <a:chExt cx="9156192" cy="914400"/>
            </a:xfrm>
          </p:grpSpPr>
          <p:pic>
            <p:nvPicPr>
              <p:cNvPr id="3081" name="任意多边形 12">
                <a:extLst>
                  <a:ext uri="{FF2B5EF4-FFF2-40B4-BE49-F238E27FC236}">
                    <a16:creationId xmlns:a16="http://schemas.microsoft.com/office/drawing/2014/main" id="{DED6DF42-BE69-4944-A595-D97EDDF54EE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6192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82" name="Text Box 10">
                <a:extLst>
                  <a:ext uri="{FF2B5EF4-FFF2-40B4-BE49-F238E27FC236}">
                    <a16:creationId xmlns:a16="http://schemas.microsoft.com/office/drawing/2014/main" id="{C9CF453A-9BAA-4759-8519-49AE8B12A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435692">
                <a:off x="-15615" y="446593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</p:grpSp>
      <p:sp>
        <p:nvSpPr>
          <p:cNvPr id="3083" name="标题占位符 8">
            <a:extLst>
              <a:ext uri="{FF2B5EF4-FFF2-40B4-BE49-F238E27FC236}">
                <a16:creationId xmlns:a16="http://schemas.microsoft.com/office/drawing/2014/main" id="{C939AAE3-021C-45D8-8D19-AA73C4968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84" name="文本占位符 29">
            <a:extLst>
              <a:ext uri="{FF2B5EF4-FFF2-40B4-BE49-F238E27FC236}">
                <a16:creationId xmlns:a16="http://schemas.microsoft.com/office/drawing/2014/main" id="{DB496956-4ED5-48B8-BC9F-0CD73C518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85" name="日期占位符 3">
            <a:extLst>
              <a:ext uri="{FF2B5EF4-FFF2-40B4-BE49-F238E27FC236}">
                <a16:creationId xmlns:a16="http://schemas.microsoft.com/office/drawing/2014/main" id="{05607AFC-236D-4A2F-9C8B-BB0EB4A789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D1EAEE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086" name="页脚占位符 4">
            <a:extLst>
              <a:ext uri="{FF2B5EF4-FFF2-40B4-BE49-F238E27FC236}">
                <a16:creationId xmlns:a16="http://schemas.microsoft.com/office/drawing/2014/main" id="{29741224-59E7-4342-90DA-BD3314BA92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D1EAEE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087" name="灯片编号占位符 5">
            <a:extLst>
              <a:ext uri="{FF2B5EF4-FFF2-40B4-BE49-F238E27FC236}">
                <a16:creationId xmlns:a16="http://schemas.microsoft.com/office/drawing/2014/main" id="{F03645ED-7AD9-4D63-8C94-1CCA7C8BE4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D1EAEE"/>
                </a:solidFill>
              </a:defRPr>
            </a:lvl1pPr>
          </a:lstStyle>
          <a:p>
            <a:fld id="{4821183F-C150-4FAA-94EE-777B502B03F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单圆角矩形 13">
            <a:extLst>
              <a:ext uri="{FF2B5EF4-FFF2-40B4-BE49-F238E27FC236}">
                <a16:creationId xmlns:a16="http://schemas.microsoft.com/office/drawing/2014/main" id="{DC9E789C-B0F6-49AF-97D6-FB55F3EDEC5D}"/>
              </a:ext>
            </a:extLst>
          </p:cNvPr>
          <p:cNvSpPr>
            <a:spLocks noChangeArrowheads="1"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miter lim="800000"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099" name="直角三角形 14">
            <a:extLst>
              <a:ext uri="{FF2B5EF4-FFF2-40B4-BE49-F238E27FC236}">
                <a16:creationId xmlns:a16="http://schemas.microsoft.com/office/drawing/2014/main" id="{E567A8DE-0F23-46FB-8BC7-DBBD103AF585}"/>
              </a:ext>
            </a:extLst>
          </p:cNvPr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mpd="sng">
            <a:solidFill>
              <a:srgbClr val="FFFFFF"/>
            </a:solidFill>
            <a:miter lim="800000"/>
            <a:headEnd/>
            <a:tailEnd/>
          </a:ln>
          <a:effectLst>
            <a:outerShdw dist="6350" dir="12899787" algn="ctr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100" name="任意多边形 15">
            <a:extLst>
              <a:ext uri="{FF2B5EF4-FFF2-40B4-BE49-F238E27FC236}">
                <a16:creationId xmlns:a16="http://schemas.microsoft.com/office/drawing/2014/main" id="{0C5FB962-7F88-4F7D-9CF3-D6E09A5226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7938" y="5816600"/>
            <a:ext cx="9161463" cy="1041400"/>
          </a:xfrm>
          <a:custGeom>
            <a:avLst/>
            <a:gdLst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Constantia" panose="02030602050306030303" pitchFamily="18" charset="0"/>
            </a:endParaRPr>
          </a:p>
        </p:txBody>
      </p:sp>
      <p:sp>
        <p:nvSpPr>
          <p:cNvPr id="4101" name="任意多边形 16">
            <a:extLst>
              <a:ext uri="{FF2B5EF4-FFF2-40B4-BE49-F238E27FC236}">
                <a16:creationId xmlns:a16="http://schemas.microsoft.com/office/drawing/2014/main" id="{441C3D0A-63C1-47C0-8913-972B5D3F0B5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/>
            <a:gdLst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Constantia" panose="02030602050306030303" pitchFamily="18" charset="0"/>
            </a:endParaRPr>
          </a:p>
        </p:txBody>
      </p:sp>
      <p:sp>
        <p:nvSpPr>
          <p:cNvPr id="4102" name="标题占位符 8">
            <a:extLst>
              <a:ext uri="{FF2B5EF4-FFF2-40B4-BE49-F238E27FC236}">
                <a16:creationId xmlns:a16="http://schemas.microsoft.com/office/drawing/2014/main" id="{FB874DC4-11B6-427B-A490-11FB4C5D0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103" name="文本占位符 29">
            <a:extLst>
              <a:ext uri="{FF2B5EF4-FFF2-40B4-BE49-F238E27FC236}">
                <a16:creationId xmlns:a16="http://schemas.microsoft.com/office/drawing/2014/main" id="{38257A57-CF77-45F6-A112-FFE983160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4" name="日期占位符 4">
            <a:extLst>
              <a:ext uri="{FF2B5EF4-FFF2-40B4-BE49-F238E27FC236}">
                <a16:creationId xmlns:a16="http://schemas.microsoft.com/office/drawing/2014/main" id="{63D86DFE-0EB6-4675-91DB-10ABEA914C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105" name="页脚占位符 5">
            <a:extLst>
              <a:ext uri="{FF2B5EF4-FFF2-40B4-BE49-F238E27FC236}">
                <a16:creationId xmlns:a16="http://schemas.microsoft.com/office/drawing/2014/main" id="{72EDAB46-4FC4-4DFB-AA0A-104247FE94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106" name="灯片编号占位符 6">
            <a:extLst>
              <a:ext uri="{FF2B5EF4-FFF2-40B4-BE49-F238E27FC236}">
                <a16:creationId xmlns:a16="http://schemas.microsoft.com/office/drawing/2014/main" id="{DCBF4ADA-A59A-4B32-A361-0200B25D1B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B7109092-3112-4DEC-B57D-A2D5B6D3AEF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Rectangle 2">
            <a:extLst>
              <a:ext uri="{FF2B5EF4-FFF2-40B4-BE49-F238E27FC236}">
                <a16:creationId xmlns:a16="http://schemas.microsoft.com/office/drawing/2014/main" id="{83CFF432-F9E3-4D2C-BB0E-3EFE3A2A2F34}"/>
              </a:ext>
            </a:extLst>
          </p:cNvPr>
          <p:cNvPicPr>
            <a:picLocks noGrp="1" noChangeArrowheads="1"/>
          </p:cNvPicPr>
          <p:nvPr>
            <p:ph type="ctr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988" y="1066800"/>
            <a:ext cx="8912225" cy="1292225"/>
          </a:xfr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F58A4602-59D5-477F-9C5D-D8BF638736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03288"/>
            <a:ext cx="8229600" cy="5740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2.3.1 </a:t>
            </a:r>
            <a:r>
              <a:rPr lang="zh-CN" altLang="en-US" sz="2400" b="1"/>
              <a:t>退出</a:t>
            </a:r>
            <a:endParaRPr lang="zh-CN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300"/>
              <a:t> </a:t>
            </a:r>
            <a:r>
              <a:rPr lang="en-US" altLang="zh-CN" sz="1900"/>
              <a:t>DialogResult result;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/>
              <a:t>            result = MessageBox.Show("</a:t>
            </a:r>
            <a:r>
              <a:rPr lang="zh-CN" altLang="en-US" sz="1900"/>
              <a:t>退出前是否保存</a:t>
            </a:r>
            <a:r>
              <a:rPr lang="en-US" altLang="zh-CN" sz="1900"/>
              <a:t>", "</a:t>
            </a:r>
            <a:r>
              <a:rPr lang="zh-CN" altLang="en-US" sz="1900"/>
              <a:t>退出</a:t>
            </a:r>
            <a:r>
              <a:rPr lang="en-US" altLang="zh-CN" sz="1900"/>
              <a:t>", MessageBoxButtons.YesNoCancel, MessageBoxIcon.Question);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/>
              <a:t>            if (result == DialogResult.No)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900"/>
              <a:t>            </a:t>
            </a:r>
            <a:r>
              <a:rPr lang="en-US" altLang="zh-CN" sz="190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/>
              <a:t>                this.Close();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900"/>
              <a:t>            </a:t>
            </a:r>
            <a:r>
              <a:rPr lang="en-US" altLang="zh-CN" sz="19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/>
              <a:t>            else if (result == DialogResult.Yes)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900"/>
              <a:t>            </a:t>
            </a:r>
            <a:r>
              <a:rPr lang="en-US" altLang="zh-CN" sz="19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/>
              <a:t>                SaveFileDialog dlgSave = new SaveFileDialog();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900"/>
              <a:t>                </a:t>
            </a:r>
            <a:r>
              <a:rPr lang="en-US" altLang="zh-CN" sz="1900">
                <a:solidFill>
                  <a:srgbClr val="FF0000"/>
                </a:solidFill>
              </a:rPr>
              <a:t>// </a:t>
            </a:r>
            <a:r>
              <a:rPr lang="zh-CN" altLang="en-US" sz="1900">
                <a:solidFill>
                  <a:srgbClr val="FF0000"/>
                </a:solidFill>
              </a:rPr>
              <a:t>设置保存对话框的默认参数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/>
              <a:t>                dlgSave.InitialDirectory = "c:\tmp";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/>
              <a:t>                dlgSave.Filter = "</a:t>
            </a:r>
            <a:r>
              <a:rPr lang="zh-CN" altLang="en-US" sz="1900"/>
              <a:t>文本文件</a:t>
            </a:r>
            <a:r>
              <a:rPr lang="en-US" altLang="zh-CN" sz="1900"/>
              <a:t>(*.txt)|*.txt|</a:t>
            </a:r>
            <a:r>
              <a:rPr lang="zh-CN" altLang="en-US" sz="1900"/>
              <a:t>富格式文件</a:t>
            </a:r>
            <a:r>
              <a:rPr lang="en-US" altLang="zh-CN" sz="1900"/>
              <a:t>(*rtf)|*.rtf|</a:t>
            </a:r>
            <a:r>
              <a:rPr lang="zh-CN" altLang="en-US" sz="1900"/>
              <a:t>所有文件</a:t>
            </a:r>
            <a:r>
              <a:rPr lang="en-US" altLang="zh-CN" sz="1900"/>
              <a:t>(*.*)|*.*";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900"/>
              <a:t>                dlgSave.Title = "</a:t>
            </a:r>
            <a:r>
              <a:rPr lang="zh-CN" altLang="en-US" sz="1900"/>
              <a:t>保存我的文件</a:t>
            </a:r>
            <a:r>
              <a:rPr lang="en-US" altLang="zh-CN" sz="1900"/>
              <a:t>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900"/>
              <a:t>                </a:t>
            </a:r>
            <a:r>
              <a:rPr lang="en-US" altLang="zh-CN" sz="1900">
                <a:solidFill>
                  <a:srgbClr val="FF0000"/>
                </a:solidFill>
              </a:rPr>
              <a:t>// </a:t>
            </a:r>
            <a:r>
              <a:rPr lang="zh-CN" altLang="en-US" sz="1900">
                <a:solidFill>
                  <a:srgbClr val="FF0000"/>
                </a:solidFill>
              </a:rPr>
              <a:t>显示保存对话框</a:t>
            </a:r>
          </a:p>
          <a:p>
            <a:pPr>
              <a:lnSpc>
                <a:spcPct val="80000"/>
              </a:lnSpc>
            </a:pPr>
            <a:endParaRPr lang="zh-CN" altLang="en-US" sz="130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300"/>
              <a:t>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E36C1538-93A7-4CD1-8D37-7D987BBB79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49338"/>
            <a:ext cx="8229600" cy="52371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/>
              <a:t> if (dlgSave.ShowDialog() == DialogResult.OK)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表示按下“确认”按钮</a:t>
            </a:r>
          </a:p>
          <a:p>
            <a:pPr>
              <a:buFontTx/>
              <a:buNone/>
            </a:pPr>
            <a:r>
              <a:rPr lang="zh-CN" altLang="en-US" sz="2000"/>
              <a:t>        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        _fileName = dlgSave.FileName;   // </a:t>
            </a:r>
            <a:r>
              <a:rPr lang="zh-CN" altLang="en-US" sz="2000"/>
              <a:t>得到用户指定的文件名</a:t>
            </a:r>
          </a:p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如果扩展名为</a:t>
            </a:r>
            <a:r>
              <a:rPr lang="en-US" altLang="zh-CN" sz="2000">
                <a:solidFill>
                  <a:srgbClr val="FF0000"/>
                </a:solidFill>
              </a:rPr>
              <a:t>rtf</a:t>
            </a:r>
            <a:r>
              <a:rPr lang="zh-CN" altLang="en-US" sz="2000">
                <a:solidFill>
                  <a:srgbClr val="FF0000"/>
                </a:solidFill>
              </a:rPr>
              <a:t>格式，则以</a:t>
            </a:r>
            <a:r>
              <a:rPr lang="en-US" altLang="zh-CN" sz="2000">
                <a:solidFill>
                  <a:srgbClr val="FF0000"/>
                </a:solidFill>
              </a:rPr>
              <a:t>RTF</a:t>
            </a:r>
            <a:r>
              <a:rPr lang="zh-CN" altLang="en-US" sz="2000">
                <a:solidFill>
                  <a:srgbClr val="FF0000"/>
                </a:solidFill>
              </a:rPr>
              <a:t>格式保存文件，否则以普通文本格式保存文件</a:t>
            </a:r>
          </a:p>
          <a:p>
            <a:pPr>
              <a:buFontTx/>
              <a:buNone/>
            </a:pPr>
            <a:r>
              <a:rPr lang="en-US" altLang="zh-CN" sz="2000"/>
              <a:t>                    if (Path.GetExtension(_fileName) == ".rtf")</a:t>
            </a:r>
          </a:p>
          <a:p>
            <a:pPr>
              <a:buFontTx/>
              <a:buNone/>
            </a:pPr>
            <a:r>
              <a:rPr lang="en-US" altLang="zh-CN" sz="2000"/>
              <a:t>                        rtbEditor.SaveFile(_fileName, RichTextBoxStreamType.RichText);</a:t>
            </a:r>
          </a:p>
          <a:p>
            <a:pPr>
              <a:buFontTx/>
              <a:buNone/>
            </a:pPr>
            <a:r>
              <a:rPr lang="en-US" altLang="zh-CN" sz="2000"/>
              <a:t>                    else</a:t>
            </a:r>
          </a:p>
          <a:p>
            <a:pPr>
              <a:buFontTx/>
              <a:buNone/>
            </a:pPr>
            <a:r>
              <a:rPr lang="en-US" altLang="zh-CN" sz="2000"/>
              <a:t>                        rtbEditor.SaveFile(_fileName, RichTextBoxStreamType.PlainText);</a:t>
            </a:r>
          </a:p>
          <a:p>
            <a:pPr>
              <a:buFontTx/>
              <a:buNone/>
            </a:pPr>
            <a:r>
              <a:rPr lang="zh-CN" altLang="en-US" sz="2000"/>
              <a:t>                </a:t>
            </a: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8F580D9F-6889-4A45-8A9E-53693FAEC1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3959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2.3.2 </a:t>
            </a:r>
            <a:r>
              <a:rPr lang="zh-CN" altLang="en-US" b="1"/>
              <a:t>新建文件</a:t>
            </a:r>
            <a:endParaRPr lang="zh-CN" altLang="en-US"/>
          </a:p>
          <a:p>
            <a:pPr>
              <a:buFontTx/>
              <a:buNone/>
            </a:pPr>
            <a:r>
              <a:rPr lang="en-US" altLang="zh-CN" sz="2000"/>
              <a:t> {</a:t>
            </a:r>
          </a:p>
          <a:p>
            <a:pPr>
              <a:buFontTx/>
              <a:buNone/>
            </a:pPr>
            <a:r>
              <a:rPr lang="en-US" altLang="zh-CN" sz="2000"/>
              <a:t>            rtbEditor.Text = "";</a:t>
            </a:r>
          </a:p>
          <a:p>
            <a:pPr>
              <a:buFontTx/>
              <a:buNone/>
            </a:pPr>
            <a:r>
              <a:rPr lang="en-US" altLang="zh-CN" sz="2000"/>
              <a:t>            _fileName = "";</a:t>
            </a:r>
          </a:p>
          <a:p>
            <a:pPr>
              <a:buFontTx/>
              <a:buNone/>
            </a:pPr>
            <a:r>
              <a:rPr lang="en-US" altLang="zh-CN" sz="2000"/>
              <a:t>       }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71C9C570-D4B4-411E-8CAE-2AC77020AB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2.3.3 </a:t>
            </a:r>
            <a:r>
              <a:rPr lang="zh-CN" altLang="en-US" b="1"/>
              <a:t>打开文件</a:t>
            </a:r>
            <a:endParaRPr lang="zh-CN" altLang="en-US"/>
          </a:p>
          <a:p>
            <a:pPr>
              <a:buFontTx/>
              <a:buNone/>
            </a:pPr>
            <a:r>
              <a:rPr lang="zh-CN" altLang="en-US" sz="2800"/>
              <a:t>设置文件打开对话框的过滤参数，即：</a:t>
            </a:r>
            <a:r>
              <a:rPr lang="en-US" altLang="zh-CN" sz="2800"/>
              <a:t>Filter=</a:t>
            </a:r>
            <a:r>
              <a:rPr lang="zh-CN" altLang="en-US" sz="2800"/>
              <a:t>文本文件</a:t>
            </a:r>
            <a:r>
              <a:rPr lang="en-US" altLang="zh-CN" sz="2800"/>
              <a:t>(*.txt)|*.txt|</a:t>
            </a:r>
            <a:r>
              <a:rPr lang="zh-CN" altLang="en-US" sz="2800"/>
              <a:t>所有文件</a:t>
            </a:r>
            <a:r>
              <a:rPr lang="en-US" altLang="zh-CN" sz="2800"/>
              <a:t>(*.*)|*.*</a:t>
            </a:r>
            <a:r>
              <a:rPr lang="zh-CN" altLang="en-US" sz="2800"/>
              <a:t>，然后弹出一个打开对话框，用户指定一个文件，然后将文件的内容读入到</a:t>
            </a:r>
            <a:r>
              <a:rPr lang="en-US" altLang="zh-CN" sz="2800"/>
              <a:t>rtbEditor</a:t>
            </a:r>
            <a:r>
              <a:rPr lang="zh-CN" altLang="en-US" sz="2800"/>
              <a:t>中。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private void miFileOpen_Click(object sender, EventArgs e)</a:t>
            </a:r>
          </a:p>
          <a:p>
            <a:pPr>
              <a:buFontTx/>
              <a:buNone/>
            </a:pPr>
            <a:r>
              <a:rPr lang="en-US" altLang="zh-CN" sz="2000"/>
              <a:t>        {</a:t>
            </a:r>
          </a:p>
          <a:p>
            <a:pPr>
              <a:buFontTx/>
              <a:buNone/>
            </a:pPr>
            <a:r>
              <a:rPr lang="en-US" altLang="zh-CN" sz="2000"/>
              <a:t>            dlgOpen.Filter = "</a:t>
            </a:r>
            <a:r>
              <a:rPr lang="zh-CN" altLang="en-US" sz="2000"/>
              <a:t>文本文件</a:t>
            </a:r>
            <a:r>
              <a:rPr lang="en-US" altLang="zh-CN" sz="2000"/>
              <a:t>(*.txt)|*.txt|</a:t>
            </a:r>
            <a:r>
              <a:rPr lang="zh-CN" altLang="en-US" sz="2000"/>
              <a:t>富格式文件</a:t>
            </a:r>
            <a:r>
              <a:rPr lang="en-US" altLang="zh-CN" sz="2000"/>
              <a:t>(*.rtf)|*.rtf|</a:t>
            </a:r>
            <a:r>
              <a:rPr lang="zh-CN" altLang="en-US" sz="2000"/>
              <a:t>所有文件</a:t>
            </a:r>
            <a:r>
              <a:rPr lang="en-US" altLang="zh-CN" sz="2000"/>
              <a:t>(*.*)|*.*";</a:t>
            </a:r>
            <a:endParaRPr lang="zh-CN" altLang="en-US" sz="2000"/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31B0CCB7-26C0-45C3-AAF1-0A4A3BC662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1049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/>
              <a:t>if (dlgOpen.ShowDialog() == DialogResult.OK)</a:t>
            </a:r>
          </a:p>
          <a:p>
            <a:pPr>
              <a:buFontTx/>
              <a:buNone/>
            </a:pPr>
            <a:r>
              <a:rPr lang="en-US" altLang="zh-CN" sz="2000"/>
              <a:t>            {</a:t>
            </a:r>
          </a:p>
          <a:p>
            <a:pPr>
              <a:buFontTx/>
              <a:buNone/>
            </a:pPr>
            <a:r>
              <a:rPr lang="en-US" altLang="zh-CN" sz="2000"/>
              <a:t>                _fileName = dlgOpen.FileName;</a:t>
            </a:r>
          </a:p>
          <a:p>
            <a:pPr>
              <a:buFontTx/>
              <a:buNone/>
            </a:pPr>
            <a:r>
              <a:rPr lang="en-US" altLang="zh-CN" sz="2000"/>
              <a:t>                if (Path.GetExtension(_fileName) == ".rtf")</a:t>
            </a:r>
          </a:p>
          <a:p>
            <a:pPr>
              <a:buFontTx/>
              <a:buNone/>
            </a:pPr>
            <a:r>
              <a:rPr lang="en-US" altLang="zh-CN" sz="2000"/>
              <a:t>                    rtbEditor.LoadFile(_fileName, RichTextBoxStreamType.RichText);</a:t>
            </a:r>
          </a:p>
          <a:p>
            <a:pPr>
              <a:buFontTx/>
              <a:buNone/>
            </a:pPr>
            <a:r>
              <a:rPr lang="en-US" altLang="zh-CN" sz="2000"/>
              <a:t>                else</a:t>
            </a:r>
          </a:p>
          <a:p>
            <a:pPr>
              <a:buFontTx/>
              <a:buNone/>
            </a:pPr>
            <a:r>
              <a:rPr lang="en-US" altLang="zh-CN" sz="2000"/>
              <a:t>                    rtbEditor.LoadFile(_fileName, RichTextBoxStreamType.PlainText);</a:t>
            </a:r>
          </a:p>
          <a:p>
            <a:pPr>
              <a:buFontTx/>
              <a:buNone/>
            </a:pPr>
            <a:r>
              <a:rPr lang="en-US" altLang="zh-CN" sz="2000"/>
              <a:t>            }</a:t>
            </a:r>
          </a:p>
          <a:p>
            <a:pPr>
              <a:buFontTx/>
              <a:buNone/>
            </a:pPr>
            <a:r>
              <a:rPr lang="en-US" altLang="zh-CN" sz="2000"/>
              <a:t>        }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90645EFD-52CA-464F-9127-A0ED0AA9BD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857250"/>
            <a:ext cx="8229600" cy="5467350"/>
          </a:xfrm>
        </p:spPr>
        <p:txBody>
          <a:bodyPr/>
          <a:lstStyle/>
          <a:p>
            <a:r>
              <a:rPr lang="en-US" altLang="zh-CN" b="1"/>
              <a:t>2.3.4 </a:t>
            </a:r>
            <a:r>
              <a:rPr lang="zh-CN" altLang="en-US" b="1"/>
              <a:t>保存文件</a:t>
            </a:r>
            <a:endParaRPr lang="zh-CN" altLang="en-US"/>
          </a:p>
          <a:p>
            <a:pPr>
              <a:buFontTx/>
              <a:buNone/>
            </a:pPr>
            <a:r>
              <a:rPr lang="zh-CN" altLang="en-US" sz="2800"/>
              <a:t>文本编辑器类</a:t>
            </a:r>
            <a:r>
              <a:rPr lang="en-US" altLang="zh-CN" sz="2800"/>
              <a:t>frmEditor</a:t>
            </a:r>
            <a:r>
              <a:rPr lang="zh-CN" altLang="en-US" sz="2800"/>
              <a:t>有一个数据成员</a:t>
            </a:r>
            <a:r>
              <a:rPr lang="en-US" altLang="zh-CN" sz="2800"/>
              <a:t>_fileName</a:t>
            </a:r>
            <a:r>
              <a:rPr lang="zh-CN" altLang="en-US" sz="2800"/>
              <a:t>，用于保存当前正在编辑的文件名，新建文件时，设置</a:t>
            </a:r>
            <a:r>
              <a:rPr lang="en-US" altLang="zh-CN" sz="2800"/>
              <a:t>_fileName</a:t>
            </a:r>
            <a:r>
              <a:rPr lang="zh-CN" altLang="en-US" sz="2800"/>
              <a:t>为空。</a:t>
            </a:r>
          </a:p>
          <a:p>
            <a:pPr>
              <a:buFontTx/>
              <a:buNone/>
            </a:pPr>
            <a:r>
              <a:rPr lang="zh-CN" altLang="en-US" sz="2800"/>
              <a:t>选择“保存”菜单时，如果</a:t>
            </a:r>
            <a:r>
              <a:rPr lang="en-US" altLang="zh-CN" sz="2800"/>
              <a:t>_fileName</a:t>
            </a:r>
            <a:r>
              <a:rPr lang="zh-CN" altLang="en-US" sz="2800"/>
              <a:t>为空，动态创建一个保存对话框（默认扩展名、默认文件夹、默认文件类型），由用户指定保存的文件名，将编辑器中的内容保存到指定的文件中，然后修改</a:t>
            </a:r>
            <a:r>
              <a:rPr lang="en-US" altLang="zh-CN" sz="2800"/>
              <a:t>_fileName</a:t>
            </a:r>
            <a:r>
              <a:rPr lang="zh-CN" altLang="en-US" sz="2800"/>
              <a:t>。</a:t>
            </a:r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056663AA-2FFC-4F35-A9AC-8F66294B31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260350"/>
            <a:ext cx="8229600" cy="58658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        {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            // </a:t>
            </a:r>
            <a:r>
              <a:rPr lang="zh-CN" altLang="en-US" sz="2000">
                <a:solidFill>
                  <a:srgbClr val="FF0000"/>
                </a:solidFill>
              </a:rPr>
              <a:t>如果文件名为空，表示是新文件，保存时需要用户指定文件名</a:t>
            </a:r>
          </a:p>
          <a:p>
            <a:pPr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/>
              <a:t>if (_fileName == "")</a:t>
            </a:r>
          </a:p>
          <a:p>
            <a:pPr>
              <a:buFontTx/>
              <a:buNone/>
            </a:pPr>
            <a:r>
              <a:rPr lang="en-US" altLang="zh-CN" sz="2000"/>
              <a:t>            {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                // </a:t>
            </a:r>
            <a:r>
              <a:rPr lang="zh-CN" altLang="en-US" sz="2000">
                <a:solidFill>
                  <a:srgbClr val="FF0000"/>
                </a:solidFill>
              </a:rPr>
              <a:t>动态创建一个文件保存对话框</a:t>
            </a:r>
          </a:p>
          <a:p>
            <a:pPr>
              <a:buFontTx/>
              <a:buNone/>
            </a:pPr>
            <a:r>
              <a:rPr lang="zh-CN" altLang="en-US" sz="2000"/>
              <a:t>                </a:t>
            </a:r>
            <a:r>
              <a:rPr lang="en-US" altLang="zh-CN" sz="2000"/>
              <a:t>SaveFileDialog dlgSave = new SaveFileDialog();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                // </a:t>
            </a:r>
            <a:r>
              <a:rPr lang="zh-CN" altLang="en-US" sz="2000">
                <a:solidFill>
                  <a:srgbClr val="FF0000"/>
                </a:solidFill>
              </a:rPr>
              <a:t>设置保存对话框的默认参数</a:t>
            </a:r>
          </a:p>
          <a:p>
            <a:pPr>
              <a:buFontTx/>
              <a:buNone/>
            </a:pPr>
            <a:r>
              <a:rPr lang="zh-CN" altLang="en-US" sz="2000"/>
              <a:t>                </a:t>
            </a:r>
            <a:r>
              <a:rPr lang="en-US" altLang="zh-CN" sz="2000"/>
              <a:t>dlgSave.InitialDirectory = "c:\tmp";</a:t>
            </a:r>
          </a:p>
          <a:p>
            <a:pPr>
              <a:buFontTx/>
              <a:buNone/>
            </a:pPr>
            <a:r>
              <a:rPr lang="en-US" altLang="zh-CN" sz="2000"/>
              <a:t>                dlgSave.Filter = "</a:t>
            </a:r>
            <a:r>
              <a:rPr lang="zh-CN" altLang="en-US" sz="2000"/>
              <a:t>文本文件</a:t>
            </a:r>
            <a:r>
              <a:rPr lang="en-US" altLang="zh-CN" sz="2000"/>
              <a:t>(*.txt)|*.txt|</a:t>
            </a:r>
            <a:r>
              <a:rPr lang="zh-CN" altLang="en-US" sz="2000"/>
              <a:t>富格式文件</a:t>
            </a:r>
            <a:r>
              <a:rPr lang="en-US" altLang="zh-CN" sz="2000"/>
              <a:t>(*.rtf)|*.rtf|</a:t>
            </a:r>
            <a:r>
              <a:rPr lang="zh-CN" altLang="en-US" sz="2000"/>
              <a:t>所有文件</a:t>
            </a:r>
            <a:r>
              <a:rPr lang="en-US" altLang="zh-CN" sz="2000"/>
              <a:t>(*.*)|*.*";</a:t>
            </a:r>
          </a:p>
          <a:p>
            <a:pPr>
              <a:buFontTx/>
              <a:buNone/>
            </a:pPr>
            <a:r>
              <a:rPr lang="en-US" altLang="zh-CN" sz="2000"/>
              <a:t>dlgSave.Title = "</a:t>
            </a:r>
            <a:r>
              <a:rPr lang="zh-CN" altLang="en-US" sz="2000"/>
              <a:t>保存我的文件</a:t>
            </a:r>
            <a:r>
              <a:rPr lang="en-US" altLang="zh-CN" sz="2000"/>
              <a:t>";</a:t>
            </a:r>
            <a:endParaRPr lang="zh-CN" altLang="en-US" sz="2000"/>
          </a:p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显示保存对话框</a:t>
            </a:r>
          </a:p>
          <a:p>
            <a:pPr>
              <a:buFontTx/>
              <a:buNone/>
            </a:pPr>
            <a:r>
              <a:rPr lang="zh-CN" altLang="en-US" sz="2000"/>
              <a:t>                </a:t>
            </a:r>
            <a:r>
              <a:rPr lang="en-US" altLang="zh-CN" sz="2000"/>
              <a:t>if (dlgSave.ShowDialog() == DialogResult.OK</a:t>
            </a:r>
            <a:r>
              <a:rPr lang="en-US" altLang="zh-CN" sz="2000">
                <a:solidFill>
                  <a:srgbClr val="FF0000"/>
                </a:solidFill>
              </a:rPr>
              <a:t>)    // </a:t>
            </a:r>
            <a:r>
              <a:rPr lang="zh-CN" altLang="en-US" sz="2000">
                <a:solidFill>
                  <a:srgbClr val="FF0000"/>
                </a:solidFill>
              </a:rPr>
              <a:t>表示按下“确认”按钮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448B0A53-3F24-49C5-8BE3-010CED45F9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 </a:t>
            </a:r>
            <a:r>
              <a:rPr lang="zh-CN" altLang="en-US" sz="2000"/>
              <a:t>    </a:t>
            </a:r>
            <a:r>
              <a:rPr lang="en-US" altLang="zh-CN" sz="2000"/>
              <a:t>{</a:t>
            </a:r>
            <a:endParaRPr lang="zh-CN" altLang="en-US" sz="2000"/>
          </a:p>
          <a:p>
            <a:pPr>
              <a:buFontTx/>
              <a:buNone/>
            </a:pPr>
            <a:r>
              <a:rPr lang="zh-CN" altLang="en-US" sz="2000"/>
              <a:t>                    </a:t>
            </a:r>
            <a:r>
              <a:rPr lang="en-US" altLang="zh-CN" sz="2000"/>
              <a:t>_fileName = dlgSave.FileName</a:t>
            </a:r>
            <a:r>
              <a:rPr lang="en-US" altLang="zh-CN" sz="2000">
                <a:solidFill>
                  <a:srgbClr val="FF0000"/>
                </a:solidFill>
              </a:rPr>
              <a:t>;   // </a:t>
            </a:r>
            <a:r>
              <a:rPr lang="zh-CN" altLang="en-US" sz="2000">
                <a:solidFill>
                  <a:srgbClr val="FF0000"/>
                </a:solidFill>
              </a:rPr>
              <a:t>得到用户指定的文件名</a:t>
            </a:r>
          </a:p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如果扩展名为</a:t>
            </a:r>
            <a:r>
              <a:rPr lang="en-US" altLang="zh-CN" sz="2000">
                <a:solidFill>
                  <a:srgbClr val="FF0000"/>
                </a:solidFill>
              </a:rPr>
              <a:t>rtf</a:t>
            </a:r>
            <a:r>
              <a:rPr lang="zh-CN" altLang="en-US" sz="2000">
                <a:solidFill>
                  <a:srgbClr val="FF0000"/>
                </a:solidFill>
              </a:rPr>
              <a:t>格式，则以</a:t>
            </a:r>
            <a:r>
              <a:rPr lang="en-US" altLang="zh-CN" sz="2000">
                <a:solidFill>
                  <a:srgbClr val="FF0000"/>
                </a:solidFill>
              </a:rPr>
              <a:t>RTF</a:t>
            </a:r>
            <a:r>
              <a:rPr lang="zh-CN" altLang="en-US" sz="2000">
                <a:solidFill>
                  <a:srgbClr val="FF0000"/>
                </a:solidFill>
              </a:rPr>
              <a:t>格式保存文件，否则以普通文本格式保存文件</a:t>
            </a:r>
          </a:p>
          <a:p>
            <a:pPr>
              <a:buFontTx/>
              <a:buNone/>
            </a:pPr>
            <a:r>
              <a:rPr lang="zh-CN" altLang="en-US" sz="2000"/>
              <a:t>                    </a:t>
            </a:r>
            <a:r>
              <a:rPr lang="en-US" altLang="zh-CN" sz="2000"/>
              <a:t>if (Path.GetExtension(_fileName) == ".rtf")</a:t>
            </a:r>
          </a:p>
          <a:p>
            <a:pPr>
              <a:buFontTx/>
              <a:buNone/>
            </a:pPr>
            <a:r>
              <a:rPr lang="en-US" altLang="zh-CN" sz="2000"/>
              <a:t>                        rtbEditor.SaveFile(_fileName, RichTextBoxStreamType.RichText);</a:t>
            </a:r>
          </a:p>
          <a:p>
            <a:pPr>
              <a:buFontTx/>
              <a:buNone/>
            </a:pPr>
            <a:r>
              <a:rPr lang="en-US" altLang="zh-CN" sz="2000"/>
              <a:t>                    else</a:t>
            </a:r>
          </a:p>
          <a:p>
            <a:pPr>
              <a:buFontTx/>
              <a:buNone/>
            </a:pPr>
            <a:r>
              <a:rPr lang="en-US" altLang="zh-CN" sz="2000"/>
              <a:t>                        rtbEditor.SaveFile(_fileName, RichTextBoxStreamType.PlainText);</a:t>
            </a:r>
          </a:p>
          <a:p>
            <a:pPr>
              <a:buFontTx/>
              <a:buNone/>
            </a:pPr>
            <a:r>
              <a:rPr lang="en-US" altLang="zh-CN" sz="2000"/>
              <a:t>                }</a:t>
            </a:r>
          </a:p>
          <a:p>
            <a:pPr>
              <a:buFontTx/>
              <a:buNone/>
            </a:pPr>
            <a:r>
              <a:rPr lang="en-US" altLang="zh-CN" sz="2000"/>
              <a:t>            }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            // </a:t>
            </a:r>
            <a:r>
              <a:rPr lang="zh-CN" altLang="en-US" sz="2000">
                <a:solidFill>
                  <a:srgbClr val="FF0000"/>
                </a:solidFill>
              </a:rPr>
              <a:t>如果不是新文件，根据当前文件的格式保存当前文件</a:t>
            </a:r>
          </a:p>
          <a:p>
            <a:pPr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/>
              <a:t>else</a:t>
            </a:r>
          </a:p>
          <a:p>
            <a:pPr>
              <a:buFontTx/>
              <a:buNone/>
            </a:pPr>
            <a:r>
              <a:rPr lang="en-US" altLang="zh-CN" sz="2000"/>
              <a:t>            {</a:t>
            </a:r>
          </a:p>
          <a:p>
            <a:pPr>
              <a:buFontTx/>
              <a:buNone/>
            </a:pPr>
            <a:r>
              <a:rPr lang="en-US" altLang="zh-CN" sz="2000"/>
              <a:t>                if (Path.GetExtension(_fileName) == ".rtf")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4CA08F18-1697-4A1D-9ADE-7D60EF733D13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zh-CN" sz="2000"/>
              <a:t>rtbEditor.SaveFile(_fileName, RichTextBoxStreamType.RichText);</a:t>
            </a:r>
          </a:p>
          <a:p>
            <a:pPr>
              <a:buFontTx/>
              <a:buNone/>
            </a:pPr>
            <a:r>
              <a:rPr lang="en-US" altLang="zh-CN" sz="2000"/>
              <a:t>                else</a:t>
            </a:r>
          </a:p>
          <a:p>
            <a:pPr>
              <a:buFontTx/>
              <a:buNone/>
            </a:pPr>
            <a:r>
              <a:rPr lang="en-US" altLang="zh-CN" sz="2000"/>
              <a:t>                    rtbEditor.SaveFile(_fileName,RichTextBoxStreamType.PlainText);</a:t>
            </a:r>
          </a:p>
          <a:p>
            <a:pPr>
              <a:buFontTx/>
              <a:buNone/>
            </a:pPr>
            <a:r>
              <a:rPr lang="en-US" altLang="zh-CN" sz="2000"/>
              <a:t>            }</a:t>
            </a:r>
          </a:p>
          <a:p>
            <a:pPr>
              <a:buFontTx/>
              <a:buNone/>
            </a:pPr>
            <a:r>
              <a:rPr lang="en-US" altLang="zh-CN" sz="2000"/>
              <a:t>        }</a:t>
            </a:r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E6ABE46C-1B2B-46EE-ADFF-52DDE28BE9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4530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2.3.5 </a:t>
            </a:r>
            <a:r>
              <a:rPr lang="zh-CN" altLang="en-US" b="1"/>
              <a:t>另存为文件</a:t>
            </a:r>
            <a:endParaRPr lang="zh-CN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弹出一个文件保存对话框，用户指定保存的文件名，将当前的文件内容保存到用户的指定文件中，并修改当前文件名</a:t>
            </a:r>
            <a:r>
              <a:rPr lang="en-US" altLang="zh-CN" sz="2800"/>
              <a:t>_fileName</a:t>
            </a:r>
            <a:r>
              <a:rPr lang="zh-CN" altLang="en-US" sz="2800"/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动态创建一个文件保存对话框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SaveFileDialog dlgSave = new SaveFileDialog();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设置保存对话框的默认参数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dlgSave.InitialDirectory = "c:\tmp";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dlgSave.Filter = "</a:t>
            </a:r>
            <a:r>
              <a:rPr lang="zh-CN" altLang="en-US" sz="2000"/>
              <a:t>文本文件</a:t>
            </a:r>
            <a:r>
              <a:rPr lang="en-US" altLang="zh-CN" sz="2000"/>
              <a:t>(*.txt)|*.txt|</a:t>
            </a:r>
            <a:r>
              <a:rPr lang="zh-CN" altLang="en-US" sz="2000"/>
              <a:t>富格式文件</a:t>
            </a:r>
            <a:r>
              <a:rPr lang="en-US" altLang="zh-CN" sz="2000"/>
              <a:t>(*rtf)|*.rtf|</a:t>
            </a:r>
            <a:r>
              <a:rPr lang="zh-CN" altLang="en-US" sz="2000"/>
              <a:t>所有文件</a:t>
            </a:r>
            <a:r>
              <a:rPr lang="en-US" altLang="zh-CN" sz="2000"/>
              <a:t>(*.*)|*.*";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dlgSave.Title = "</a:t>
            </a:r>
            <a:r>
              <a:rPr lang="zh-CN" altLang="en-US" sz="2000"/>
              <a:t>保存我的文件</a:t>
            </a:r>
            <a:r>
              <a:rPr lang="en-US" altLang="zh-CN" sz="2000"/>
              <a:t>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显示保存对话框</a:t>
            </a:r>
          </a:p>
          <a:p>
            <a:pPr>
              <a:lnSpc>
                <a:spcPct val="90000"/>
              </a:lnSpc>
            </a:pPr>
            <a:endParaRPr lang="zh-CN" alt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if (dlgSave.ShowDialog() == DialogResult.OK</a:t>
            </a:r>
            <a:r>
              <a:rPr lang="en-US" altLang="zh-CN" sz="2000">
                <a:solidFill>
                  <a:srgbClr val="FF0000"/>
                </a:solidFill>
              </a:rPr>
              <a:t>)    // </a:t>
            </a:r>
            <a:r>
              <a:rPr lang="zh-CN" altLang="en-US" sz="2000">
                <a:solidFill>
                  <a:srgbClr val="FF0000"/>
                </a:solidFill>
              </a:rPr>
              <a:t>表示按下“确认”按钮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85A1239-695D-427E-9720-BC5CF4A2C4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357188"/>
            <a:ext cx="8229600" cy="1143000"/>
          </a:xfrm>
        </p:spPr>
        <p:txBody>
          <a:bodyPr/>
          <a:lstStyle/>
          <a:p>
            <a:r>
              <a:rPr lang="zh-CN" altLang="zh-CN"/>
              <a:t>简介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09D6D85-E806-4B4B-95D5-E5B423C97E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zh-CN" sz="2800">
                <a:ea typeface="华文楷体" panose="02010600040101010101" pitchFamily="2" charset="-122"/>
              </a:rPr>
              <a:t>本讲涉及的控件有：菜单、工具条、状态栏、分页控件、系统对话框（打开对话框、保存对话框、预览对话框、打印对话框、打印设置对话框、颜色对话框、字体对话框）、用户自定义对话框等。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1B32802A-CF93-47B2-9361-26F2F011296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    _fileName = dlgSave.FileName;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得到用户指定的文件名</a:t>
            </a:r>
          </a:p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如果扩展名为</a:t>
            </a:r>
            <a:r>
              <a:rPr lang="en-US" altLang="zh-CN" sz="2000">
                <a:solidFill>
                  <a:srgbClr val="FF0000"/>
                </a:solidFill>
              </a:rPr>
              <a:t>rtf</a:t>
            </a:r>
            <a:r>
              <a:rPr lang="zh-CN" altLang="en-US" sz="2000">
                <a:solidFill>
                  <a:srgbClr val="FF0000"/>
                </a:solidFill>
              </a:rPr>
              <a:t>格式，则以</a:t>
            </a:r>
            <a:r>
              <a:rPr lang="en-US" altLang="zh-CN" sz="2000">
                <a:solidFill>
                  <a:srgbClr val="FF0000"/>
                </a:solidFill>
              </a:rPr>
              <a:t>RTF</a:t>
            </a:r>
            <a:r>
              <a:rPr lang="zh-CN" altLang="en-US" sz="2000">
                <a:solidFill>
                  <a:srgbClr val="FF0000"/>
                </a:solidFill>
              </a:rPr>
              <a:t>格式保存文件，否则以普通文本格式保存文件</a:t>
            </a:r>
          </a:p>
          <a:p>
            <a:pPr>
              <a:buFontTx/>
              <a:buNone/>
            </a:pPr>
            <a:r>
              <a:rPr lang="en-US" altLang="zh-CN" sz="2000"/>
              <a:t>                if (Path.GetExtension(_fileName) == ".rtf")</a:t>
            </a:r>
          </a:p>
          <a:p>
            <a:pPr>
              <a:buFontTx/>
              <a:buNone/>
            </a:pPr>
            <a:r>
              <a:rPr lang="en-US" altLang="zh-CN" sz="2000"/>
              <a:t>                    rtbEditor.SaveFile(_fileName, RichTextBoxStreamType.RichText);</a:t>
            </a:r>
          </a:p>
          <a:p>
            <a:pPr>
              <a:buFontTx/>
              <a:buNone/>
            </a:pPr>
            <a:r>
              <a:rPr lang="en-US" altLang="zh-CN" sz="2000"/>
              <a:t>                else</a:t>
            </a:r>
          </a:p>
          <a:p>
            <a:pPr>
              <a:buFontTx/>
              <a:buNone/>
            </a:pPr>
            <a:r>
              <a:rPr lang="en-US" altLang="zh-CN" sz="2000"/>
              <a:t>                    rtbEditor.SaveFile(_fileName, RichTextBoxStreamType.PlainText);</a:t>
            </a:r>
          </a:p>
          <a:p>
            <a:pPr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7F501606-E97B-412F-AD7B-4973020565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857250"/>
            <a:ext cx="8229600" cy="52689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2.4 </a:t>
            </a:r>
            <a:r>
              <a:rPr lang="zh-CN" altLang="en-US" b="1"/>
              <a:t>编辑功能实现</a:t>
            </a:r>
          </a:p>
          <a:p>
            <a:pPr>
              <a:buFontTx/>
              <a:buNone/>
            </a:pPr>
            <a:r>
              <a:rPr lang="en-US" altLang="zh-CN" b="1"/>
              <a:t>2.4.1 </a:t>
            </a:r>
            <a:r>
              <a:rPr lang="zh-CN" altLang="en-US" b="1"/>
              <a:t>剪切、复制、粘贴、撤消、恢复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这几个功能都是</a:t>
            </a:r>
            <a:r>
              <a:rPr lang="en-US" altLang="zh-CN"/>
              <a:t>RichTextBox</a:t>
            </a:r>
            <a:r>
              <a:rPr lang="zh-CN" altLang="en-US"/>
              <a:t>自身提供的，我们直接引用就可以了。以</a:t>
            </a:r>
            <a:r>
              <a:rPr lang="en-US" altLang="zh-CN"/>
              <a:t>Cut</a:t>
            </a:r>
            <a:r>
              <a:rPr lang="zh-CN" altLang="en-US"/>
              <a:t>为例，其代码如下：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private void miEditCut_Click(object sender, EventArgs e)</a:t>
            </a:r>
          </a:p>
          <a:p>
            <a:pPr>
              <a:buFontTx/>
              <a:buNone/>
            </a:pPr>
            <a:r>
              <a:rPr lang="en-US" altLang="zh-CN" sz="2000"/>
              <a:t>        {</a:t>
            </a:r>
          </a:p>
          <a:p>
            <a:pPr>
              <a:buFontTx/>
              <a:buNone/>
            </a:pPr>
            <a:r>
              <a:rPr lang="en-US" altLang="zh-CN" sz="2000"/>
              <a:t>            rtbEditor.Cut();</a:t>
            </a:r>
          </a:p>
          <a:p>
            <a:pPr>
              <a:buFontTx/>
              <a:buNone/>
            </a:pPr>
            <a:r>
              <a:rPr lang="en-US" altLang="zh-CN" sz="2000"/>
              <a:t>        }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5DF551C8-422F-4424-8003-F9C9728A6A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4530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2.5 </a:t>
            </a:r>
            <a:r>
              <a:rPr lang="zh-CN" altLang="en-US" b="1"/>
              <a:t>格式功能实现</a:t>
            </a:r>
          </a:p>
          <a:p>
            <a:pPr>
              <a:buFontTx/>
              <a:buNone/>
            </a:pPr>
            <a:r>
              <a:rPr lang="en-US" altLang="zh-CN" b="1"/>
              <a:t>2.5.1 </a:t>
            </a:r>
            <a:r>
              <a:rPr lang="zh-CN" altLang="en-US" b="1"/>
              <a:t>字体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创建一个字体对话框</a:t>
            </a:r>
            <a:r>
              <a:rPr lang="en-US" altLang="zh-CN"/>
              <a:t>(dlgFont)</a:t>
            </a:r>
            <a:r>
              <a:rPr lang="zh-CN" altLang="en-US"/>
              <a:t>，弹出字体对话框，选择字体。根据是否有选择文本，若有，修改选择文本的字体，否则，修改整个文本的字体。</a:t>
            </a:r>
            <a:endParaRPr lang="en-US" altLang="zh-CN"/>
          </a:p>
          <a:p>
            <a:pPr>
              <a:buFontTx/>
              <a:buNone/>
            </a:pPr>
            <a:r>
              <a:rPr lang="zh-CN" altLang="en-US"/>
              <a:t>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创建字体对话框</a:t>
            </a:r>
          </a:p>
          <a:p>
            <a:pPr>
              <a:buFontTx/>
              <a:buNone/>
            </a:pPr>
            <a:r>
              <a:rPr lang="en-US" altLang="zh-CN" sz="2000"/>
              <a:t>            FontDialog dlgFont = new FontDialog();</a:t>
            </a:r>
          </a:p>
          <a:p>
            <a:pPr>
              <a:buFontTx/>
              <a:buNone/>
            </a:pPr>
            <a:r>
              <a:rPr lang="en-US" altLang="zh-CN" sz="2000"/>
              <a:t>            dlgFont.ShowColor = true;</a:t>
            </a:r>
          </a:p>
          <a:p>
            <a:pPr>
              <a:buFontTx/>
              <a:buNone/>
            </a:pPr>
            <a:r>
              <a:rPr lang="en-US" altLang="zh-CN" sz="2000"/>
              <a:t>            dlgFont.ShowApply = true;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2097C41C-07D8-4F9E-B78C-5B17E5A02B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857250"/>
            <a:ext cx="8229600" cy="49482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 </a:t>
            </a:r>
            <a:r>
              <a:rPr lang="en-US" altLang="zh-CN" sz="1900">
                <a:solidFill>
                  <a:srgbClr val="FF0000"/>
                </a:solidFill>
              </a:rPr>
              <a:t>// </a:t>
            </a:r>
            <a:r>
              <a:rPr lang="zh-CN" altLang="en-US" sz="1900">
                <a:solidFill>
                  <a:srgbClr val="FF0000"/>
                </a:solidFill>
              </a:rPr>
              <a:t>设置字体对框的默认字体，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900">
                <a:solidFill>
                  <a:srgbClr val="FF0000"/>
                </a:solidFill>
              </a:rPr>
              <a:t>            </a:t>
            </a:r>
            <a:r>
              <a:rPr lang="en-US" altLang="zh-CN" sz="1900">
                <a:solidFill>
                  <a:srgbClr val="FF0000"/>
                </a:solidFill>
              </a:rPr>
              <a:t>// </a:t>
            </a:r>
            <a:r>
              <a:rPr lang="zh-CN" altLang="en-US" sz="1900">
                <a:solidFill>
                  <a:srgbClr val="FF0000"/>
                </a:solidFill>
              </a:rPr>
              <a:t>如果已经有选择文本，则设置为选择文本的字体和颜色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900"/>
              <a:t>if (rtbEditor.SelectionLength &gt;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900"/>
              <a:t>            </a:t>
            </a:r>
            <a:r>
              <a:rPr lang="en-US" altLang="zh-CN" sz="19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900"/>
              <a:t>                dlgFont.Font = rtbEditor.SelectionFont;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900"/>
              <a:t>                dlgFont.Color = rtbEditor.SelectionColor;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900"/>
              <a:t>            </a:t>
            </a:r>
            <a:r>
              <a:rPr lang="en-US" altLang="zh-CN" sz="1900"/>
              <a:t>}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1900"/>
              <a:t> </a:t>
            </a:r>
            <a:r>
              <a:rPr lang="en-US" altLang="zh-CN" sz="1900">
                <a:solidFill>
                  <a:srgbClr val="FF0000"/>
                </a:solidFill>
              </a:rPr>
              <a:t>// </a:t>
            </a:r>
            <a:r>
              <a:rPr lang="zh-CN" altLang="en-US" sz="1900">
                <a:solidFill>
                  <a:srgbClr val="FF0000"/>
                </a:solidFill>
              </a:rPr>
              <a:t>否则设置为全文的字体和姿色</a:t>
            </a:r>
            <a:endParaRPr lang="en-US" altLang="zh-CN" sz="19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900"/>
              <a:t>           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900"/>
              <a:t>            </a:t>
            </a:r>
            <a:r>
              <a:rPr lang="en-US" altLang="zh-CN" sz="19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900"/>
              <a:t>                dlgFont.Font = rtbEditor.Font;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9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900"/>
              <a:t>                dlgFont.Color = rtbEditor.ForeColor;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900"/>
              <a:t>            </a:t>
            </a:r>
            <a:r>
              <a:rPr lang="en-US" altLang="zh-CN" sz="190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86D63E74-41AE-455A-8A66-DCC25C2F89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显示字体对话框，且用户按下了“确认”按钮</a:t>
            </a:r>
          </a:p>
          <a:p>
            <a:pPr>
              <a:buFontTx/>
              <a:buNone/>
            </a:pPr>
            <a:r>
              <a:rPr lang="en-US" altLang="zh-CN" sz="2000"/>
              <a:t>            if (dlgFont.ShowDialog() == DialogResult.OK)</a:t>
            </a:r>
          </a:p>
          <a:p>
            <a:pPr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zh-CN" altLang="en-US" sz="2000"/>
              <a:t>    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如果有选择文件，刚修改选择文本的字体和颜色</a:t>
            </a:r>
          </a:p>
          <a:p>
            <a:pPr>
              <a:buFontTx/>
              <a:buNone/>
            </a:pPr>
            <a:r>
              <a:rPr lang="en-US" altLang="zh-CN" sz="2000"/>
              <a:t>                if (rtbEditor.SelectionLength &gt; 0)</a:t>
            </a:r>
          </a:p>
          <a:p>
            <a:pPr>
              <a:buFontTx/>
              <a:buNone/>
            </a:pPr>
            <a:r>
              <a:rPr lang="zh-CN" altLang="en-US" sz="2000"/>
              <a:t>        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        rtbEditor.SelectionFont = dlgFont.Font;</a:t>
            </a:r>
          </a:p>
          <a:p>
            <a:pPr>
              <a:buFontTx/>
              <a:buNone/>
            </a:pPr>
            <a:r>
              <a:rPr lang="en-US" altLang="zh-CN" sz="2000"/>
              <a:t>                    rtbEditor.SelectionColor = dlgFont.Color;</a:t>
            </a:r>
          </a:p>
          <a:p>
            <a:pPr>
              <a:buFontTx/>
              <a:buNone/>
            </a:pPr>
            <a:r>
              <a:rPr lang="zh-CN" altLang="en-US" sz="2000"/>
              <a:t>                </a:t>
            </a:r>
            <a:r>
              <a:rPr lang="en-US" altLang="zh-CN" sz="2000"/>
              <a:t>}</a:t>
            </a:r>
          </a:p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否则修改整个文本的字体和颜色</a:t>
            </a:r>
          </a:p>
          <a:p>
            <a:pPr>
              <a:buFontTx/>
              <a:buNone/>
            </a:pPr>
            <a:r>
              <a:rPr lang="en-US" altLang="zh-CN" sz="2000"/>
              <a:t>                else</a:t>
            </a:r>
          </a:p>
          <a:p>
            <a:pPr>
              <a:buFontTx/>
              <a:buNone/>
            </a:pPr>
            <a:r>
              <a:rPr lang="zh-CN" altLang="en-US" sz="2000"/>
              <a:t>       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        rtbEditor.Font = dlgFont.Font;</a:t>
            </a:r>
          </a:p>
          <a:p>
            <a:pPr>
              <a:buFontTx/>
              <a:buNone/>
            </a:pPr>
            <a:r>
              <a:rPr lang="en-US" altLang="zh-CN" sz="2000"/>
              <a:t>                    rtbEditor.ForeColor = dlgFont.Color;</a:t>
            </a:r>
            <a:endParaRPr lang="zh-CN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8DC9EBDF-FA3E-4796-A5F7-5CD1D6EA75A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/>
              <a:t>2.5.2 </a:t>
            </a:r>
            <a:r>
              <a:rPr lang="zh-CN" altLang="en-US" b="1"/>
              <a:t>颜色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创建一个颜色对话框</a:t>
            </a:r>
            <a:r>
              <a:rPr lang="en-US" altLang="zh-CN"/>
              <a:t>(dlgColor)</a:t>
            </a:r>
            <a:r>
              <a:rPr lang="zh-CN" altLang="en-US"/>
              <a:t>，设置颜色对话框的当前颜色（没有选定，就为编辑器的颜色，若有选定，就为选定文本的颜色），弹出颜色对话框，选择颜色。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10B585D3-79D1-4C20-A54C-7E15459636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395912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创建颜色对话框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000"/>
              <a:t>ColorDialog dlgColor = new ColorDialog();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如果有选择文件，刚修改选择文本的颜色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000"/>
              <a:t>            if (dlgColor.ShowDialog() == DialogResult.OK)</a:t>
            </a:r>
          </a:p>
          <a:p>
            <a:pPr>
              <a:buFontTx/>
              <a:buNone/>
            </a:pPr>
            <a:r>
              <a:rPr lang="en-US" altLang="zh-CN" sz="2000"/>
              <a:t>                if (rtbEditor.SelectionLength &gt; 0)</a:t>
            </a:r>
          </a:p>
          <a:p>
            <a:pPr>
              <a:buFontTx/>
              <a:buNone/>
            </a:pPr>
            <a:r>
              <a:rPr lang="zh-CN" altLang="en-US" sz="2000"/>
              <a:t>                </a:t>
            </a:r>
            <a:r>
              <a:rPr lang="en-US" altLang="zh-CN" sz="2000"/>
              <a:t>{</a:t>
            </a:r>
            <a:endParaRPr lang="zh-CN" altLang="en-US" sz="2000"/>
          </a:p>
          <a:p>
            <a:pPr>
              <a:buFontTx/>
              <a:buNone/>
            </a:pPr>
            <a:r>
              <a:rPr lang="en-US" altLang="zh-CN" sz="2000"/>
              <a:t>                 rtbEditor.SelectionColor =       dlgColor.Color;</a:t>
            </a:r>
          </a:p>
          <a:p>
            <a:pPr>
              <a:buFontTx/>
              <a:buNone/>
            </a:pPr>
            <a:r>
              <a:rPr lang="zh-CN" altLang="en-US" sz="2000"/>
              <a:t>                </a:t>
            </a:r>
            <a:r>
              <a:rPr lang="en-US" altLang="zh-CN" sz="2000"/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否则修改整个文本的颜色</a:t>
            </a:r>
          </a:p>
          <a:p>
            <a:pPr>
              <a:buFontTx/>
              <a:buNone/>
            </a:pPr>
            <a:r>
              <a:rPr lang="en-US" altLang="zh-CN" sz="2000"/>
              <a:t>                else</a:t>
            </a:r>
          </a:p>
          <a:p>
            <a:pPr>
              <a:buFontTx/>
              <a:buNone/>
            </a:pPr>
            <a:r>
              <a:rPr lang="zh-CN" altLang="en-US" sz="2000"/>
              <a:t>                </a:t>
            </a:r>
            <a:r>
              <a:rPr lang="en-US" altLang="zh-CN" sz="2000"/>
              <a:t>{</a:t>
            </a:r>
            <a:endParaRPr lang="zh-CN" altLang="en-US" sz="2000"/>
          </a:p>
          <a:p>
            <a:pPr>
              <a:buFontTx/>
              <a:buNone/>
            </a:pPr>
            <a:r>
              <a:rPr lang="en-US" altLang="zh-CN" sz="2000"/>
              <a:t>                    rtbEditor.ForeColor = dlgColor.Color;</a:t>
            </a:r>
          </a:p>
          <a:p>
            <a:pPr>
              <a:buFontTx/>
              <a:buNone/>
            </a:pPr>
            <a:r>
              <a:rPr lang="zh-CN" altLang="en-US" sz="2000"/>
              <a:t>                </a:t>
            </a: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39A1F523-4F88-4AF4-9528-FC7D5580EE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2.5.3 </a:t>
            </a:r>
            <a:r>
              <a:rPr lang="zh-CN" altLang="en-US" b="1"/>
              <a:t>左、中、右对齐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改变当前段的对齐方式，是</a:t>
            </a:r>
            <a:r>
              <a:rPr lang="en-US" altLang="zh-CN"/>
              <a:t>RichEditBox</a:t>
            </a:r>
            <a:r>
              <a:rPr lang="zh-CN" altLang="en-US"/>
              <a:t>自带的属性</a:t>
            </a:r>
            <a:r>
              <a:rPr lang="en-US" altLang="zh-CN"/>
              <a:t>SelectionAlignment</a:t>
            </a:r>
            <a:r>
              <a:rPr lang="zh-CN" altLang="en-US"/>
              <a:t>，下面的代码是实现了当前段的左对齐。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private void miStyleAlignLeft_Click(object sender, EventArgs e)</a:t>
            </a:r>
          </a:p>
          <a:p>
            <a:pPr>
              <a:buFontTx/>
              <a:buNone/>
            </a:pPr>
            <a:r>
              <a:rPr lang="en-US" altLang="zh-CN" sz="2000"/>
              <a:t>        {</a:t>
            </a:r>
          </a:p>
          <a:p>
            <a:pPr>
              <a:buFontTx/>
              <a:buNone/>
            </a:pPr>
            <a:r>
              <a:rPr lang="en-US" altLang="zh-CN" sz="2000"/>
              <a:t>            rtbEditor.SelectionAlignment = HorizontalAlignment.Left;</a:t>
            </a:r>
          </a:p>
          <a:p>
            <a:pPr>
              <a:buFontTx/>
              <a:buNone/>
            </a:pPr>
            <a:r>
              <a:rPr lang="en-US" altLang="zh-CN" sz="2000"/>
              <a:t>        }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06CDA155-70E4-4001-921C-53CF5BCAD8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2.5.4 </a:t>
            </a:r>
            <a:r>
              <a:rPr lang="zh-CN" altLang="en-US" b="1"/>
              <a:t>缩进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改变当前段的缩进方式，是</a:t>
            </a:r>
            <a:r>
              <a:rPr lang="en-US" altLang="zh-CN"/>
              <a:t>RichEditBox</a:t>
            </a:r>
            <a:r>
              <a:rPr lang="zh-CN" altLang="en-US"/>
              <a:t>自带的属性</a:t>
            </a:r>
            <a:r>
              <a:rPr lang="en-US" altLang="zh-CN"/>
              <a:t>SelectionHangingIndent</a:t>
            </a:r>
            <a:r>
              <a:rPr lang="zh-CN" altLang="en-US"/>
              <a:t>（悬挂），</a:t>
            </a:r>
            <a:r>
              <a:rPr lang="en-US" altLang="zh-CN"/>
              <a:t>SelectionIndent</a:t>
            </a:r>
            <a:r>
              <a:rPr lang="zh-CN" altLang="en-US"/>
              <a:t>（左缩进），</a:t>
            </a:r>
            <a:r>
              <a:rPr lang="en-US" altLang="zh-CN"/>
              <a:t>SelectionRightIndent</a:t>
            </a:r>
            <a:r>
              <a:rPr lang="zh-CN" altLang="en-US"/>
              <a:t>（右缩进），下面的代码指定了当前段的左缩进。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private void miStyleIndent_Click(object sender, EventArgs e)</a:t>
            </a:r>
          </a:p>
          <a:p>
            <a:pPr>
              <a:buFontTx/>
              <a:buNone/>
            </a:pPr>
            <a:r>
              <a:rPr lang="en-US" altLang="zh-CN" sz="2000"/>
              <a:t>        {</a:t>
            </a:r>
          </a:p>
          <a:p>
            <a:pPr>
              <a:buFontTx/>
              <a:buNone/>
            </a:pPr>
            <a:r>
              <a:rPr lang="en-US" altLang="zh-CN" sz="2000"/>
              <a:t>            rtbEditor.SelectionIndent = 20;</a:t>
            </a:r>
          </a:p>
          <a:p>
            <a:pPr>
              <a:buFontTx/>
              <a:buNone/>
            </a:pPr>
            <a:r>
              <a:rPr lang="en-US" altLang="zh-CN" sz="2000"/>
              <a:t>        }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2A90C23F-6E45-4F3E-AE2E-C51DB3F20A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2.6 </a:t>
            </a:r>
            <a:r>
              <a:rPr lang="zh-CN" altLang="en-US" b="1"/>
              <a:t>打印功能实现</a:t>
            </a:r>
          </a:p>
          <a:p>
            <a:pPr>
              <a:buFontTx/>
              <a:buNone/>
            </a:pPr>
            <a:r>
              <a:rPr lang="zh-CN" altLang="en-US"/>
              <a:t>无论是预览还是打印，主要还是要依赖</a:t>
            </a:r>
            <a:r>
              <a:rPr lang="en-US" altLang="zh-CN"/>
              <a:t>PrintDocument</a:t>
            </a:r>
            <a:r>
              <a:rPr lang="zh-CN" altLang="en-US"/>
              <a:t>控件来完成的，响应该控件的</a:t>
            </a:r>
            <a:r>
              <a:rPr lang="en-US" altLang="zh-CN"/>
              <a:t>PrintPage</a:t>
            </a:r>
            <a:r>
              <a:rPr lang="zh-CN" altLang="en-US"/>
              <a:t>事件，在该事件响应中真正输出每页的内容。</a:t>
            </a:r>
          </a:p>
          <a:p>
            <a:pPr>
              <a:buFontTx/>
              <a:buNone/>
            </a:pPr>
            <a:r>
              <a:rPr lang="zh-CN" altLang="en-US"/>
              <a:t>下面几个功能的实现，有些内容是相互关系，如：要显示或打印的内容、当前显示或打印的字体、当前的打印机设置和页面设置，所以，添加四个数据成员如下：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94108613-6D93-4A5F-89D2-21FE58133F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0063" y="214313"/>
            <a:ext cx="8229600" cy="1143000"/>
          </a:xfrm>
        </p:spPr>
        <p:txBody>
          <a:bodyPr/>
          <a:lstStyle/>
          <a:p>
            <a:r>
              <a:rPr lang="zh-CN" altLang="en-US" sz="3200"/>
              <a:t>界面效果如图</a:t>
            </a:r>
          </a:p>
        </p:txBody>
      </p:sp>
      <p:pic>
        <p:nvPicPr>
          <p:cNvPr id="8195" name="内容占位符 3" descr="]4MTQ($L5CXGCYV325[$[04.jpg">
            <a:extLst>
              <a:ext uri="{FF2B5EF4-FFF2-40B4-BE49-F238E27FC236}">
                <a16:creationId xmlns:a16="http://schemas.microsoft.com/office/drawing/2014/main" id="{CE87D309-BD80-4231-9124-768A24D1FC9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4163" y="2281238"/>
            <a:ext cx="3495675" cy="3695700"/>
          </a:xfrm>
          <a:ln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12BB860F-85A2-47A8-A9B4-6186A31DFB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00125"/>
            <a:ext cx="8229600" cy="53244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下面几个数据成员用于打印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private StringReader _srPrint = null;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打印的内容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private Font _printFont;    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打印字体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PrinterSettings _printerSettings = new PrinterSettings();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打印机设置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PageSettings _pageSettings = new PageSettings();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页面设置</a:t>
            </a:r>
          </a:p>
          <a:p>
            <a:pPr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>
            <a:extLst>
              <a:ext uri="{FF2B5EF4-FFF2-40B4-BE49-F238E27FC236}">
                <a16:creationId xmlns:a16="http://schemas.microsoft.com/office/drawing/2014/main" id="{542E09C5-7AD8-4044-BF07-9BB799A7886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/>
              <a:t>2.6.1 </a:t>
            </a:r>
            <a:r>
              <a:rPr lang="zh-CN" altLang="en-US" b="1"/>
              <a:t>预览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创建打印预览对话框，将当前编辑器中的文本读到一个文本流</a:t>
            </a:r>
            <a:r>
              <a:rPr lang="en-US" altLang="zh-CN"/>
              <a:t>StringReader</a:t>
            </a:r>
            <a:r>
              <a:rPr lang="zh-CN" altLang="en-US"/>
              <a:t>中，设置打印字体与文件编辑器中的字体相同，设置</a:t>
            </a:r>
            <a:r>
              <a:rPr lang="en-US" altLang="zh-CN"/>
              <a:t>PrintDocument</a:t>
            </a:r>
            <a:r>
              <a:rPr lang="zh-CN" altLang="en-US"/>
              <a:t>控件的页面设置为用户设置的值，将</a:t>
            </a:r>
            <a:r>
              <a:rPr lang="en-US" altLang="zh-CN"/>
              <a:t>PrintDocument</a:t>
            </a:r>
            <a:r>
              <a:rPr lang="zh-CN" altLang="en-US"/>
              <a:t>控件与预览对话框关联起来，调用预览对话框，即可预览文本编辑器中的内容。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76E6AA30-3F2A-48C5-BE8C-56A2892432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71563"/>
            <a:ext cx="8229600" cy="52530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/>
              <a:t> private void miFilePreview_Click(object sender, EventArgs e)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PrintPreviewDialog dlgprintPreview = new PrintPreviewDialog();</a:t>
            </a:r>
          </a:p>
          <a:p>
            <a:pPr>
              <a:buFontTx/>
              <a:buNone/>
            </a:pPr>
            <a:r>
              <a:rPr lang="en-US" altLang="zh-CN" sz="2000"/>
              <a:t>            dlgprintPreview.Document = new System.Drawing.Printing.PrintDocument();</a:t>
            </a:r>
          </a:p>
          <a:p>
            <a:pPr>
              <a:buFontTx/>
              <a:buNone/>
            </a:pPr>
            <a:r>
              <a:rPr lang="en-US" altLang="zh-CN" sz="2000"/>
              <a:t>            dlgprintPreview.FormBorderStyle = FormBorderStyle.Fixed3D;</a:t>
            </a:r>
          </a:p>
          <a:p>
            <a:pPr>
              <a:buFontTx/>
              <a:buNone/>
            </a:pPr>
            <a:r>
              <a:rPr lang="en-US" altLang="zh-CN" sz="2000"/>
              <a:t>            dlgprintPreview.ShowDialog();</a:t>
            </a:r>
            <a:endParaRPr lang="zh-CN" altLang="en-US" sz="2000"/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}</a:t>
            </a:r>
          </a:p>
          <a:p>
            <a:pPr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>
            <a:extLst>
              <a:ext uri="{FF2B5EF4-FFF2-40B4-BE49-F238E27FC236}">
                <a16:creationId xmlns:a16="http://schemas.microsoft.com/office/drawing/2014/main" id="{A0824B60-33CB-49BD-B8CF-0216FDAA71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2.6.2 </a:t>
            </a:r>
            <a:r>
              <a:rPr lang="zh-CN" altLang="en-US" b="1"/>
              <a:t>打印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创建打印对话框，将当前编辑器中的文本读到一个文本流</a:t>
            </a:r>
            <a:r>
              <a:rPr lang="en-US" altLang="zh-CN"/>
              <a:t>StringReader</a:t>
            </a:r>
            <a:r>
              <a:rPr lang="zh-CN" altLang="en-US"/>
              <a:t>中，设置打印字体与文件编辑器中的字体相同，设置</a:t>
            </a:r>
            <a:r>
              <a:rPr lang="en-US" altLang="zh-CN"/>
              <a:t>PrintDocument</a:t>
            </a:r>
            <a:r>
              <a:rPr lang="zh-CN" altLang="en-US"/>
              <a:t>控件的页面设置为用户设置的值，将</a:t>
            </a:r>
            <a:r>
              <a:rPr lang="en-US" altLang="zh-CN"/>
              <a:t>PrintDocument</a:t>
            </a:r>
            <a:r>
              <a:rPr lang="zh-CN" altLang="en-US"/>
              <a:t>控件与打印对话框关联起来，调用打印对话框，即可打印文本编辑器中的内容。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8233931A-E05D-4727-A27F-5172BDF5AF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71563"/>
            <a:ext cx="8229600" cy="52530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zh-CN" sz="2000"/>
              <a:t>private void mnPrint_Click(object sender, EventArgs e)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  <a:endParaRPr lang="zh-CN" altLang="en-US" sz="2000"/>
          </a:p>
          <a:p>
            <a:pPr>
              <a:buFontTx/>
              <a:buNone/>
            </a:pPr>
            <a:r>
              <a:rPr lang="en-US" altLang="zh-CN" sz="2000"/>
              <a:t>            dlgprint.Document = docPrint;</a:t>
            </a:r>
          </a:p>
          <a:p>
            <a:pPr>
              <a:buFontTx/>
              <a:buNone/>
            </a:pPr>
            <a:r>
              <a:rPr lang="en-US" altLang="zh-CN" sz="2000"/>
              <a:t>           if (dlgprint.ShowDialog() != DialogResult.Cancel)</a:t>
            </a:r>
          </a:p>
          <a:p>
            <a:pPr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    docPrint.Print();</a:t>
            </a:r>
          </a:p>
          <a:p>
            <a:pPr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/>
              <a:t>}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9C08ECC1-A4AD-4BAE-9DA6-B4D2491384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857250"/>
            <a:ext cx="8229600" cy="52689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2.6.3 </a:t>
            </a:r>
            <a:r>
              <a:rPr lang="zh-CN" altLang="en-US" b="1"/>
              <a:t>设置页面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这两个功能是关联的，以设置页面为主，在设置页面中包含了设置打印机功能。</a:t>
            </a:r>
          </a:p>
          <a:p>
            <a:pPr>
              <a:buFontTx/>
              <a:buNone/>
            </a:pPr>
            <a:r>
              <a:rPr lang="zh-CN" altLang="en-US"/>
              <a:t>创建页面设置对话框，设置对话框的当前打印机参数和页面参数，显示对话框，用户可以修改打印机或页面的参数，确认后，即可保存当前的设置。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9A42AA33-8F59-4A6E-A2FA-339185F360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zh-CN" sz="2000"/>
              <a:t>private void miPrintPageSetup_Click(object sender, EventArgs e)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PageSettings _pageSettings = new PageSettings();</a:t>
            </a:r>
          </a:p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创建页面设置对话框</a:t>
            </a:r>
          </a:p>
          <a:p>
            <a:pPr>
              <a:buFontTx/>
              <a:buNone/>
            </a:pPr>
            <a:r>
              <a:rPr lang="en-US" altLang="zh-CN" sz="2000"/>
              <a:t>            PageSetupDialog dlgPageSetup = new PageSetupDialog();</a:t>
            </a:r>
          </a:p>
          <a:p>
            <a:pPr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使用用户指定的页面设置</a:t>
            </a:r>
          </a:p>
          <a:p>
            <a:pPr>
              <a:buFontTx/>
              <a:buNone/>
            </a:pPr>
            <a:r>
              <a:rPr lang="en-US" altLang="zh-CN" sz="2000"/>
              <a:t>            dlgPageSetup.PageSettings = _pageSettings;</a:t>
            </a:r>
          </a:p>
          <a:p>
            <a:pPr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显示页面设置对话框</a:t>
            </a:r>
          </a:p>
          <a:p>
            <a:pPr>
              <a:buFontTx/>
              <a:buNone/>
            </a:pPr>
            <a:r>
              <a:rPr lang="en-US" altLang="zh-CN" sz="2000"/>
              <a:t>            if (dlgPageSetup.ShowDialog() == DialogResult.OK)</a:t>
            </a:r>
          </a:p>
          <a:p>
            <a:pPr>
              <a:buFontTx/>
              <a:buNone/>
            </a:pPr>
            <a:r>
              <a:rPr lang="en-US" altLang="zh-CN" sz="2000"/>
              <a:t>                _pageSettings = dlgPageSetup.PageSettings;</a:t>
            </a:r>
          </a:p>
          <a:p>
            <a:endParaRPr lang="zh-CN" altLang="en-US" sz="2000"/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>
            <a:extLst>
              <a:ext uri="{FF2B5EF4-FFF2-40B4-BE49-F238E27FC236}">
                <a16:creationId xmlns:a16="http://schemas.microsoft.com/office/drawing/2014/main" id="{C56D1CEE-551D-4042-8459-5926C4D5A61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549275"/>
            <a:ext cx="8229600" cy="81359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2.7</a:t>
            </a:r>
            <a:r>
              <a:rPr lang="zh-CN" altLang="en-US" b="1"/>
              <a:t>状态栏实现</a:t>
            </a:r>
          </a:p>
          <a:p>
            <a:pPr>
              <a:buFontTx/>
              <a:buNone/>
            </a:pPr>
            <a:r>
              <a:rPr lang="en-US" altLang="zh-CN" b="1"/>
              <a:t>2.7.1 </a:t>
            </a:r>
            <a:r>
              <a:rPr lang="zh-CN" altLang="en-US" b="1"/>
              <a:t>确定信息区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在状态栏添加五个</a:t>
            </a:r>
            <a:r>
              <a:rPr lang="en-US" altLang="zh-CN"/>
              <a:t>ToolStripStatusLabel</a:t>
            </a:r>
            <a:r>
              <a:rPr lang="zh-CN" altLang="en-US"/>
              <a:t>，其属性设置如下表。</a:t>
            </a:r>
          </a:p>
          <a:p>
            <a:pPr>
              <a:buFontTx/>
              <a:buNone/>
            </a:pPr>
            <a:endParaRPr lang="zh-CN" altLang="en-US"/>
          </a:p>
        </p:txBody>
      </p:sp>
      <p:graphicFrame>
        <p:nvGraphicFramePr>
          <p:cNvPr id="43011" name="Group 3">
            <a:extLst>
              <a:ext uri="{FF2B5EF4-FFF2-40B4-BE49-F238E27FC236}">
                <a16:creationId xmlns:a16="http://schemas.microsoft.com/office/drawing/2014/main" id="{1908F5DE-CF4A-4F25-8890-D80DCA0DEE02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2781300"/>
          <a:ext cx="6096000" cy="107029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8054340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29079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32446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223756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控件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10769"/>
                  </a:ext>
                </a:extLst>
              </a:tr>
              <a:tr h="45720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ToolStripStatusLabel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tsslMenuTip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显示菜单项功能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64864"/>
                  </a:ext>
                </a:extLst>
              </a:tr>
              <a:tr h="36988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就绪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40828"/>
                  </a:ext>
                </a:extLst>
              </a:tr>
              <a:tr h="45720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Spring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其宽度随对话框的宽度变化而变化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428844"/>
                  </a:ext>
                </a:extLst>
              </a:tr>
              <a:tr h="37147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TextAlign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MiddleLeft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37610"/>
                  </a:ext>
                </a:extLst>
              </a:tr>
              <a:tr h="45720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ToolStripStatusLabel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tsslRowNo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显示行号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48518"/>
                  </a:ext>
                </a:extLst>
              </a:tr>
              <a:tr h="36988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001177"/>
                  </a:ext>
                </a:extLst>
              </a:tr>
              <a:tr h="37147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TextAlign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MiddleLeft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14702"/>
                  </a:ext>
                </a:extLst>
              </a:tr>
              <a:tr h="45720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ToolStripStatusLabel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tsslColNo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显示列号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017778"/>
                  </a:ext>
                </a:extLst>
              </a:tr>
              <a:tr h="37147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70358"/>
                  </a:ext>
                </a:extLst>
              </a:tr>
              <a:tr h="36988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TextAlign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MiddleLeft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97641"/>
                  </a:ext>
                </a:extLst>
              </a:tr>
              <a:tr h="45720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ToolStripStatusLabel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tsslInsert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显示插入键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97891"/>
                  </a:ext>
                </a:extLst>
              </a:tr>
              <a:tr h="37147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(3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个空格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54463"/>
                  </a:ext>
                </a:extLst>
              </a:tr>
              <a:tr h="36988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BorderSides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17184"/>
                  </a:ext>
                </a:extLst>
              </a:tr>
              <a:tr h="37147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BorderStyle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Sunken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53108"/>
                  </a:ext>
                </a:extLst>
              </a:tr>
              <a:tr h="45720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ToolStripStatusLabel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tsslNumLock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显示数字锁定键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94132"/>
                  </a:ext>
                </a:extLst>
              </a:tr>
              <a:tr h="37147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(3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个空格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26164"/>
                  </a:ext>
                </a:extLst>
              </a:tr>
              <a:tr h="36988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BorderSides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58516"/>
                  </a:ext>
                </a:extLst>
              </a:tr>
              <a:tr h="37147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BorderStyle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Sunken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05556"/>
                  </a:ext>
                </a:extLst>
              </a:tr>
              <a:tr h="45720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ToolStripStatusLabel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tsslCapsLock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显示大写锁定键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102563"/>
                  </a:ext>
                </a:extLst>
              </a:tr>
              <a:tr h="36988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(4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个空格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735312"/>
                  </a:ext>
                </a:extLst>
              </a:tr>
              <a:tr h="37147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BorderSides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82710"/>
                  </a:ext>
                </a:extLst>
              </a:tr>
              <a:tr h="37147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BorderStyle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Sunken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278181"/>
                  </a:ext>
                </a:extLst>
              </a:tr>
              <a:tr h="45720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ToolStripStatusLabel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tsslScrolLock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显示滚动锁定键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19242"/>
                  </a:ext>
                </a:extLst>
              </a:tr>
              <a:tr h="36988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(6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个空格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89244"/>
                  </a:ext>
                </a:extLst>
              </a:tr>
              <a:tr h="37147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BorderSides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50920"/>
                  </a:ext>
                </a:extLst>
              </a:tr>
              <a:tr h="36988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BorderStyle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Sunken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4274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>
            <a:extLst>
              <a:ext uri="{FF2B5EF4-FFF2-40B4-BE49-F238E27FC236}">
                <a16:creationId xmlns:a16="http://schemas.microsoft.com/office/drawing/2014/main" id="{F28221ED-75FD-470C-BC78-5C4FFF94E5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/>
              <a:t>设计完成后的效果如下图：</a:t>
            </a:r>
          </a:p>
          <a:p>
            <a:pPr>
              <a:buFontTx/>
              <a:buNone/>
            </a:pPr>
            <a:endParaRPr lang="zh-CN" altLang="zh-CN"/>
          </a:p>
        </p:txBody>
      </p:sp>
      <p:pic>
        <p:nvPicPr>
          <p:cNvPr id="44035" name="图片 3" descr="Y65$5PW90Z~%Z)XHTYWSF@4.jpg">
            <a:extLst>
              <a:ext uri="{FF2B5EF4-FFF2-40B4-BE49-F238E27FC236}">
                <a16:creationId xmlns:a16="http://schemas.microsoft.com/office/drawing/2014/main" id="{3D02E406-252B-4C35-8C7D-5F1C8278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071688"/>
            <a:ext cx="4321175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>
            <a:extLst>
              <a:ext uri="{FF2B5EF4-FFF2-40B4-BE49-F238E27FC236}">
                <a16:creationId xmlns:a16="http://schemas.microsoft.com/office/drawing/2014/main" id="{AF416A8A-A128-4866-8060-1BAA730E8E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2.7.2 </a:t>
            </a:r>
            <a:r>
              <a:rPr lang="zh-CN" altLang="en-US" b="1"/>
              <a:t>在状态栏实时显示光标的位置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响应文本编辑器</a:t>
            </a:r>
            <a:r>
              <a:rPr lang="en-US" altLang="zh-CN"/>
              <a:t>rtbEditor</a:t>
            </a:r>
            <a:r>
              <a:rPr lang="zh-CN" altLang="en-US"/>
              <a:t>的</a:t>
            </a:r>
            <a:r>
              <a:rPr lang="en-US" altLang="zh-CN"/>
              <a:t>MouseDown</a:t>
            </a:r>
            <a:r>
              <a:rPr lang="zh-CN" altLang="en-US"/>
              <a:t>消息，得到光标的位置，进而得到光标的行号和列号。</a:t>
            </a:r>
          </a:p>
          <a:p>
            <a:pPr>
              <a:buFontTx/>
              <a:buNone/>
            </a:pPr>
            <a:r>
              <a:rPr lang="zh-CN" altLang="en-US"/>
              <a:t>响应文本编辑器</a:t>
            </a:r>
            <a:r>
              <a:rPr lang="en-US" altLang="zh-CN"/>
              <a:t>rtbEditor</a:t>
            </a:r>
            <a:r>
              <a:rPr lang="zh-CN" altLang="en-US"/>
              <a:t>的</a:t>
            </a:r>
            <a:r>
              <a:rPr lang="en-US" altLang="zh-CN"/>
              <a:t>KeyUp</a:t>
            </a:r>
            <a:r>
              <a:rPr lang="zh-CN" altLang="en-US"/>
              <a:t>消息，得到光标的位置，进而得到光标的行号和列号。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5B1346D-81C1-4685-B573-504D9E88B9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714375"/>
            <a:ext cx="8229600" cy="922338"/>
          </a:xfrm>
        </p:spPr>
        <p:txBody>
          <a:bodyPr/>
          <a:lstStyle/>
          <a:p>
            <a:r>
              <a:rPr lang="zh-CN" altLang="zh-CN"/>
              <a:t>功能设计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B22E13E-DD5D-4901-B56D-6D13B59369F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928813"/>
            <a:ext cx="8229600" cy="41433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b="1"/>
              <a:t>1.1文件</a:t>
            </a:r>
          </a:p>
          <a:p>
            <a:r>
              <a:rPr lang="zh-CN" altLang="zh-CN"/>
              <a:t>新建：新建一个编辑窗口；</a:t>
            </a:r>
          </a:p>
          <a:p>
            <a:r>
              <a:rPr lang="zh-CN" altLang="zh-CN"/>
              <a:t>打开：弹出打开对话框，打开一个指定的文本文件；</a:t>
            </a:r>
          </a:p>
          <a:p>
            <a:r>
              <a:rPr lang="zh-CN" altLang="zh-CN"/>
              <a:t>保存：如果当前有文件名，就保存当前编辑的文本文件，如果没有文件名，弹出保存对话框，保存当前编辑的文本文件；</a:t>
            </a:r>
          </a:p>
          <a:p>
            <a:r>
              <a:rPr lang="zh-CN" altLang="zh-CN"/>
              <a:t>另存为：弹出保存对话框，将当前编辑的文本文件以指定的另一个文件名存盘；</a:t>
            </a:r>
          </a:p>
          <a:p>
            <a:r>
              <a:rPr lang="zh-CN" altLang="zh-CN"/>
              <a:t>退出：结束当前编辑的文本文件，退出系统；</a:t>
            </a:r>
          </a:p>
          <a:p>
            <a:endParaRPr lang="zh-CN" altLang="zh-CN" sz="2800"/>
          </a:p>
          <a:p>
            <a:endParaRPr lang="zh-CN" altLang="zh-CN"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>
            <a:extLst>
              <a:ext uri="{FF2B5EF4-FFF2-40B4-BE49-F238E27FC236}">
                <a16:creationId xmlns:a16="http://schemas.microsoft.com/office/drawing/2014/main" id="{6C4443C6-0660-4210-9694-2C695E9480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zh-CN" sz="2000"/>
              <a:t>private void rtbEditor_MouseDown(object sender, MouseEventArgs e)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根据光标所在象素位置，得到字符索引号</a:t>
            </a:r>
          </a:p>
          <a:p>
            <a:pPr>
              <a:buFontTx/>
              <a:buNone/>
            </a:pPr>
            <a:r>
              <a:rPr lang="en-US" altLang="zh-CN" sz="2000"/>
              <a:t>            int nCharIndex = rtbEditor.GetCharIndexFromPosition(new Point(e.X, e.Y));</a:t>
            </a:r>
          </a:p>
          <a:p>
            <a:pPr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根据字符索引号，得到所在行号和列号</a:t>
            </a:r>
          </a:p>
          <a:p>
            <a:pPr>
              <a:buFontTx/>
              <a:buNone/>
            </a:pPr>
            <a:r>
              <a:rPr lang="en-US" altLang="zh-CN" sz="2000"/>
              <a:t>            int nRowNo = rtbEditor.GetLineFromCharIndex(nCharIndex);</a:t>
            </a:r>
          </a:p>
          <a:p>
            <a:pPr>
              <a:buFontTx/>
              <a:buNone/>
            </a:pPr>
            <a:r>
              <a:rPr lang="en-US" altLang="zh-CN" sz="2000"/>
              <a:t>            int nFirstCharIndex = rtbEditor.GetFirstCharIndexFromLine(nRowNo);</a:t>
            </a:r>
          </a:p>
          <a:p>
            <a:pPr>
              <a:buFontTx/>
              <a:buNone/>
            </a:pPr>
            <a:r>
              <a:rPr lang="en-US" altLang="zh-CN" sz="2000"/>
              <a:t>            int nColNo = nCharIndex - nFirstCharIndex;</a:t>
            </a:r>
          </a:p>
          <a:p>
            <a:pPr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在状态栏上显示行号和列号</a:t>
            </a:r>
          </a:p>
          <a:p>
            <a:pPr>
              <a:buFontTx/>
              <a:buNone/>
            </a:pPr>
            <a:r>
              <a:rPr lang="en-US" altLang="zh-CN" sz="2000"/>
              <a:t>            tsslRowNo.Text = string.Format("</a:t>
            </a:r>
            <a:r>
              <a:rPr lang="zh-CN" altLang="en-US" sz="2000"/>
              <a:t>行：</a:t>
            </a:r>
            <a:r>
              <a:rPr lang="en-US" altLang="zh-CN" sz="2000"/>
              <a:t>{0}", nRowNo + 1);</a:t>
            </a:r>
          </a:p>
          <a:p>
            <a:pPr>
              <a:buFontTx/>
              <a:buNone/>
            </a:pPr>
            <a:r>
              <a:rPr lang="en-US" altLang="zh-CN" sz="2000"/>
              <a:t>            tsslColNo.Text = string.Format("</a:t>
            </a:r>
            <a:r>
              <a:rPr lang="zh-CN" altLang="en-US" sz="2000"/>
              <a:t>列：</a:t>
            </a:r>
            <a:r>
              <a:rPr lang="en-US" altLang="zh-CN" sz="2000"/>
              <a:t>{0}", nColNo);</a:t>
            </a:r>
            <a:endParaRPr lang="zh-CN" altLang="en-US" sz="2000"/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}</a:t>
            </a:r>
          </a:p>
          <a:p>
            <a:pPr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B62EBCEA-EB39-456B-8A12-8F117904ED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857250"/>
            <a:ext cx="8229600" cy="52689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2.7.3 </a:t>
            </a:r>
            <a:r>
              <a:rPr lang="zh-CN" altLang="en-US" b="1"/>
              <a:t>在状态栏实时显示键盘的状态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在窗体的构造函数</a:t>
            </a:r>
            <a:r>
              <a:rPr lang="en-US" altLang="zh-CN"/>
              <a:t>frmEditor()</a:t>
            </a:r>
            <a:r>
              <a:rPr lang="zh-CN" altLang="en-US"/>
              <a:t>中添加如下语句：</a:t>
            </a:r>
          </a:p>
          <a:p>
            <a:pPr>
              <a:buFontTx/>
              <a:buNone/>
            </a:pPr>
            <a:r>
              <a:rPr lang="en-US" altLang="zh-CN"/>
              <a:t>Application.Idle += new EventHandler(Application_Idle)</a:t>
            </a:r>
          </a:p>
          <a:p>
            <a:pPr>
              <a:buFontTx/>
              <a:buNone/>
            </a:pPr>
            <a:r>
              <a:rPr lang="zh-CN" altLang="en-US"/>
              <a:t>然后定义</a:t>
            </a:r>
            <a:r>
              <a:rPr lang="en-US" altLang="zh-CN"/>
              <a:t>Application_Idle()</a:t>
            </a:r>
            <a:r>
              <a:rPr lang="zh-CN" altLang="en-US"/>
              <a:t>方法，见程序。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public frmEditor()</a:t>
            </a:r>
          </a:p>
          <a:p>
            <a:pPr>
              <a:buFontTx/>
              <a:buNone/>
            </a:pPr>
            <a:r>
              <a:rPr lang="en-US" altLang="zh-CN" sz="2000"/>
              <a:t>        {</a:t>
            </a:r>
          </a:p>
          <a:p>
            <a:pPr>
              <a:buFontTx/>
              <a:buNone/>
            </a:pPr>
            <a:r>
              <a:rPr lang="en-US" altLang="zh-CN" sz="2000"/>
              <a:t>            InitializeComponent();</a:t>
            </a:r>
          </a:p>
          <a:p>
            <a:pPr>
              <a:buFontTx/>
              <a:buNone/>
            </a:pPr>
            <a:r>
              <a:rPr lang="en-US" altLang="zh-CN" sz="2000"/>
              <a:t>            Application.Idle += new EventHandler(Application_Idle);</a:t>
            </a:r>
          </a:p>
          <a:p>
            <a:pPr>
              <a:buFontTx/>
              <a:buNone/>
            </a:pPr>
            <a:r>
              <a:rPr lang="en-US" altLang="zh-CN" sz="2000"/>
              <a:t>        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>
            <a:extLst>
              <a:ext uri="{FF2B5EF4-FFF2-40B4-BE49-F238E27FC236}">
                <a16:creationId xmlns:a16="http://schemas.microsoft.com/office/drawing/2014/main" id="{48AFE322-6765-46A0-9C07-674C3938CA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288" y="404813"/>
            <a:ext cx="8291512" cy="64531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 </a:t>
            </a:r>
            <a:r>
              <a:rPr lang="en-US" altLang="zh-CN" sz="2000"/>
              <a:t>private void Application_Idle(object sender, EventArgs 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{  if (Control.IsKeyLocked(Keys.Insert))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tsslInsert.Text = "Ins";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tsslInsert.Text = "   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if (Control.IsKeyLocked(Keys.NumLock))                tsslNumLock.Text = "Num";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tsslNumLock.Text = "   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if (Control.IsKeyLocked(Keys.CapsLock))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tsslCapsLock.Text = "Caps";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tsslCapsLock.Text = "    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if (Control.IsKeyLocked(Keys.Scroll))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tsslScrollLock.Text = "Scroll";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tsslScrollLock.Text = "      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9D537341-785C-4295-A93B-21BC5D2D57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2.8 </a:t>
            </a:r>
            <a:r>
              <a:rPr lang="zh-CN" altLang="en-US" b="1"/>
              <a:t>文本查找和替换</a:t>
            </a:r>
          </a:p>
          <a:p>
            <a:pPr>
              <a:buFontTx/>
              <a:buNone/>
            </a:pPr>
            <a:r>
              <a:rPr lang="en-US" altLang="zh-CN" b="1"/>
              <a:t>2.8.1 </a:t>
            </a:r>
            <a:r>
              <a:rPr lang="zh-CN" altLang="en-US" b="1"/>
              <a:t>添加一个新的窗体文件</a:t>
            </a:r>
            <a:endParaRPr lang="zh-CN" altLang="en-US"/>
          </a:p>
          <a:p>
            <a:pPr>
              <a:buFontTx/>
              <a:buNone/>
            </a:pPr>
            <a:endParaRPr lang="zh-CN" altLang="en-US"/>
          </a:p>
        </p:txBody>
      </p:sp>
      <p:graphicFrame>
        <p:nvGraphicFramePr>
          <p:cNvPr id="49155" name="Group 3">
            <a:extLst>
              <a:ext uri="{FF2B5EF4-FFF2-40B4-BE49-F238E27FC236}">
                <a16:creationId xmlns:a16="http://schemas.microsoft.com/office/drawing/2014/main" id="{7518F8E0-30F0-49D3-A4EC-A56AC9558CDF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844675"/>
          <a:ext cx="6096000" cy="1953101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16736753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254001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396983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75559463"/>
                    </a:ext>
                  </a:extLst>
                </a:gridCol>
              </a:tblGrid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控件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94426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Form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frmFindAndReplace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查找与替换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17412"/>
                  </a:ext>
                </a:extLst>
              </a:tr>
              <a:tr h="59055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查找和替换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06837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Font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宋体，五号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88780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TopMost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总显示在最上面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00631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TabControl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tabControl1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卡片控制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77663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TabPage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tabFind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卡片页：查找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68620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4687"/>
                  </a:ext>
                </a:extLst>
              </a:tr>
              <a:tr h="59055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TabPage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tabReplace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卡片页：替换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96593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替换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62244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TextBox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txtFindFind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查找页：查找文本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25060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CheckBox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cbFindWholeWord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查找页：全字匹配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91306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全字匹配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786139"/>
                  </a:ext>
                </a:extLst>
              </a:tr>
              <a:tr h="59055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CheckBox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cbFindMatchCase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查找页：区分大小写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584948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区分大小写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38334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Button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btnFindFindNext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查找页：查找下一个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2886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查找下一个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12807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Button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btnFindCancel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查找页：取消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12638"/>
                  </a:ext>
                </a:extLst>
              </a:tr>
              <a:tr h="59055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取消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31876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TextBox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txtReplaceFind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替换页：查找文本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088071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TextBox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txtReplaceReplace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替换页：替换文本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35013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CheckBox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cbReplaceWholeWord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替换页：全字匹配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712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全字匹配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04636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CheckBox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cbReplaceMatchCase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替换页：区分大小写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79494"/>
                  </a:ext>
                </a:extLst>
              </a:tr>
              <a:tr h="59055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区分大小写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67603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Button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btnReplaceFindNext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查找页：查找下一个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95340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查找下一个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12655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Button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btnReplaceReplace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查找页：替换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91786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替换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66875"/>
                  </a:ext>
                </a:extLst>
              </a:tr>
              <a:tr h="59055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Button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btnReplaceReplaceAll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查找页：全部替换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815995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全部替换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234107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Button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btnReplaceCancel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查找页：取消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00489"/>
                  </a:ext>
                </a:extLst>
              </a:tr>
              <a:tr h="5921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取消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330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2">
            <a:extLst>
              <a:ext uri="{FF2B5EF4-FFF2-40B4-BE49-F238E27FC236}">
                <a16:creationId xmlns:a16="http://schemas.microsoft.com/office/drawing/2014/main" id="{82F27F23-3912-4F49-9701-DCE80240FB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857250"/>
            <a:ext cx="8229600" cy="52689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/>
              <a:t>设计完成后的窗口如下：</a:t>
            </a:r>
          </a:p>
          <a:p>
            <a:pPr>
              <a:buFontTx/>
              <a:buNone/>
            </a:pPr>
            <a:endParaRPr lang="zh-CN" altLang="zh-CN"/>
          </a:p>
        </p:txBody>
      </p:sp>
      <p:pic>
        <p:nvPicPr>
          <p:cNvPr id="50179" name="图片 3" descr="P0H`_]X39{J]2D(ZP08Q3E5.jpg">
            <a:extLst>
              <a:ext uri="{FF2B5EF4-FFF2-40B4-BE49-F238E27FC236}">
                <a16:creationId xmlns:a16="http://schemas.microsoft.com/office/drawing/2014/main" id="{A3303E57-04D1-4ACF-8B5C-7143DDF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12875"/>
            <a:ext cx="45910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图片 4" descr="VM64{$}%GZCF20L96BBWPMY.jpg">
            <a:extLst>
              <a:ext uri="{FF2B5EF4-FFF2-40B4-BE49-F238E27FC236}">
                <a16:creationId xmlns:a16="http://schemas.microsoft.com/office/drawing/2014/main" id="{374AA1B7-03F3-4A01-A1BF-0B975B44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860800"/>
            <a:ext cx="46005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>
            <a:extLst>
              <a:ext uri="{FF2B5EF4-FFF2-40B4-BE49-F238E27FC236}">
                <a16:creationId xmlns:a16="http://schemas.microsoft.com/office/drawing/2014/main" id="{E7336FC8-BDF8-48C3-B359-DA7E05DCEE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2.8.2 </a:t>
            </a:r>
            <a:r>
              <a:rPr lang="zh-CN" altLang="en-US" b="1"/>
              <a:t>数据成员和属性设计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为了便于功能实现，设计了四个数据成员和属性，如下：</a:t>
            </a:r>
          </a:p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要查找的字符串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string _findStr;</a:t>
            </a:r>
          </a:p>
          <a:p>
            <a:pPr>
              <a:buFontTx/>
              <a:buNone/>
            </a:pPr>
            <a:r>
              <a:rPr lang="en-US" altLang="zh-CN" sz="2000"/>
              <a:t>        public string FindStr</a:t>
            </a:r>
          </a:p>
          <a:p>
            <a:pPr>
              <a:buFontTx/>
              <a:buNone/>
            </a:pPr>
            <a:r>
              <a:rPr lang="en-US" altLang="zh-CN" sz="2000"/>
              <a:t>        {</a:t>
            </a:r>
          </a:p>
          <a:p>
            <a:pPr>
              <a:buFontTx/>
              <a:buNone/>
            </a:pPr>
            <a:r>
              <a:rPr lang="en-US" altLang="zh-CN" sz="2000"/>
              <a:t>            get</a:t>
            </a:r>
          </a:p>
          <a:p>
            <a:pPr>
              <a:buFontTx/>
              <a:buNone/>
            </a:pPr>
            <a:r>
              <a:rPr lang="en-US" altLang="zh-CN" sz="2000"/>
              <a:t>            {</a:t>
            </a:r>
          </a:p>
          <a:p>
            <a:pPr>
              <a:buFontTx/>
              <a:buNone/>
            </a:pPr>
            <a:r>
              <a:rPr lang="en-US" altLang="zh-CN" sz="2000"/>
              <a:t>                return _findStr;</a:t>
            </a:r>
          </a:p>
          <a:p>
            <a:pPr>
              <a:buFontTx/>
              <a:buNone/>
            </a:pPr>
            <a:r>
              <a:rPr lang="en-US" altLang="zh-CN" sz="2000"/>
              <a:t>            }</a:t>
            </a:r>
          </a:p>
          <a:p>
            <a:pPr>
              <a:buFontTx/>
              <a:buNone/>
            </a:pPr>
            <a:r>
              <a:rPr lang="en-US" altLang="zh-CN" sz="2000"/>
              <a:t>            set</a:t>
            </a:r>
          </a:p>
          <a:p>
            <a:pPr>
              <a:buFontTx/>
              <a:buNone/>
            </a:pPr>
            <a:r>
              <a:rPr lang="en-US" altLang="zh-CN" sz="2000"/>
              <a:t>            {</a:t>
            </a:r>
          </a:p>
          <a:p>
            <a:pPr>
              <a:buFontTx/>
              <a:buNone/>
            </a:pPr>
            <a:r>
              <a:rPr lang="en-US" altLang="zh-CN" sz="2000"/>
              <a:t>                </a:t>
            </a:r>
            <a:endParaRPr lang="zh-CN" altLang="en-US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>
            <a:extLst>
              <a:ext uri="{FF2B5EF4-FFF2-40B4-BE49-F238E27FC236}">
                <a16:creationId xmlns:a16="http://schemas.microsoft.com/office/drawing/2014/main" id="{C4D4FF35-A8C3-4FA2-8670-F61B03E2A9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4530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_findStr = 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txtFindFind.Text = _findStr;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txtReplaceFind.Text = _findStr;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</a:t>
            </a:r>
            <a:r>
              <a:rPr lang="en-US" altLang="zh-CN" sz="2000">
                <a:solidFill>
                  <a:srgbClr val="FF0000"/>
                </a:solidFill>
              </a:rPr>
              <a:t>   // </a:t>
            </a:r>
            <a:r>
              <a:rPr lang="zh-CN" altLang="en-US" sz="2000">
                <a:solidFill>
                  <a:srgbClr val="FF0000"/>
                </a:solidFill>
              </a:rPr>
              <a:t>要替换的字符串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string _replaceStr;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public string ReplaceStr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get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return _replaceStr;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set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_replaceStr = value;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>
            <a:extLst>
              <a:ext uri="{FF2B5EF4-FFF2-40B4-BE49-F238E27FC236}">
                <a16:creationId xmlns:a16="http://schemas.microsoft.com/office/drawing/2014/main" id="{D2E4FB3F-95C0-498B-A49D-2B33017322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3578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txtReplaceReplace.Text = _replaceStr;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查找或替换选项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RichTextBoxFinds _findOption;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public RichTextBoxFinds FindOption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get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return _findOption;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set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_findOption = 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cbFindWholeWord.Checked = (_findOption &amp;</a:t>
            </a:r>
            <a:endParaRPr lang="zh-CN" altLang="en-US"/>
          </a:p>
          <a:p>
            <a:pPr>
              <a:lnSpc>
                <a:spcPct val="90000"/>
              </a:lnSpc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>
            <a:extLst>
              <a:ext uri="{FF2B5EF4-FFF2-40B4-BE49-F238E27FC236}">
                <a16:creationId xmlns:a16="http://schemas.microsoft.com/office/drawing/2014/main" id="{58FA9E16-9DAE-4B27-A055-C961CC71C8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857250"/>
            <a:ext cx="8229600" cy="592931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RichTextBoxFinds.WholeWord) &gt;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cbReplaceWholeWord.Checked = (_findOption &amp; RichTextBoxFinds.WholeWord) &gt;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cbFindMatchCase.Checked = (_findOption &amp; RichTextBoxFinds.MatchCase) &gt;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cbReplaceMatchCase.Checked = (_findOption &amp; RichTextBoxFinds.MatchCase) &gt;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文本编辑器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frmEditor _editor;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public frmEditor Editor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set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_editor = 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>
            <a:extLst>
              <a:ext uri="{FF2B5EF4-FFF2-40B4-BE49-F238E27FC236}">
                <a16:creationId xmlns:a16="http://schemas.microsoft.com/office/drawing/2014/main" id="{1CC74C12-7985-4C4D-91A7-D1816B71FF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4530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2.8. 3</a:t>
            </a:r>
            <a:r>
              <a:rPr lang="zh-CN" altLang="en-US" b="1"/>
              <a:t>实现“查找页”的功能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在</a:t>
            </a:r>
            <a:r>
              <a:rPr lang="en-US" altLang="zh-CN"/>
              <a:t>frmEditor.cs</a:t>
            </a:r>
            <a:r>
              <a:rPr lang="zh-CN" altLang="en-US"/>
              <a:t>中添加</a:t>
            </a:r>
            <a:r>
              <a:rPr lang="en-US" altLang="zh-CN"/>
              <a:t>Find</a:t>
            </a:r>
            <a:r>
              <a:rPr lang="zh-CN" altLang="en-US"/>
              <a:t>方法，如下：</a:t>
            </a:r>
            <a:endParaRPr lang="en-US" altLang="zh-CN"/>
          </a:p>
          <a:p>
            <a:pPr>
              <a:buFontTx/>
              <a:buNone/>
            </a:pPr>
            <a:r>
              <a:rPr lang="en-US" altLang="zh-CN" sz="2000"/>
              <a:t>public void Find(string findStr, RichTextBoxFinds findOption)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_findStr = findStr;</a:t>
            </a:r>
          </a:p>
          <a:p>
            <a:pPr>
              <a:buFontTx/>
              <a:buNone/>
            </a:pPr>
            <a:r>
              <a:rPr lang="en-US" altLang="zh-CN" sz="2000"/>
              <a:t>            _findOption = findOption;</a:t>
            </a:r>
          </a:p>
          <a:p>
            <a:pPr>
              <a:buFontTx/>
              <a:buNone/>
            </a:pPr>
            <a:r>
              <a:rPr lang="en-US" altLang="zh-CN" sz="2000"/>
              <a:t>            nCharIndex = rtbEditor.Find(_findStr, nCharIndex, _findOption) + _findStr.Length;</a:t>
            </a:r>
          </a:p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查找字符串</a:t>
            </a:r>
            <a:endParaRPr lang="zh-CN" altLang="en-US" sz="2000"/>
          </a:p>
          <a:p>
            <a:pPr>
              <a:buFontTx/>
              <a:buNone/>
            </a:pPr>
            <a:r>
              <a:rPr lang="en-US" altLang="zh-CN" sz="2000"/>
              <a:t>            this.Activate();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}</a:t>
            </a:r>
            <a:endParaRPr lang="zh-CN" altLang="en-US" sz="2000"/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>
            <a:extLst>
              <a:ext uri="{FF2B5EF4-FFF2-40B4-BE49-F238E27FC236}">
                <a16:creationId xmlns:a16="http://schemas.microsoft.com/office/drawing/2014/main" id="{3BB04A00-74A6-45F6-AD7F-DF22EF8B2C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r>
              <a:rPr lang="zh-CN" altLang="en-US"/>
              <a:t>预览：预览编辑器中的内容；</a:t>
            </a:r>
          </a:p>
          <a:p>
            <a:r>
              <a:rPr lang="zh-CN" altLang="en-US"/>
              <a:t>打印：打印编辑器中的内容；</a:t>
            </a:r>
          </a:p>
          <a:p>
            <a:r>
              <a:rPr lang="zh-CN" altLang="en-US"/>
              <a:t>设置：设置默认打印页面；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b="1"/>
              <a:t>1.</a:t>
            </a:r>
            <a:r>
              <a:rPr lang="zh-CN" altLang="en-US" b="1"/>
              <a:t>2</a:t>
            </a:r>
            <a:r>
              <a:rPr lang="zh-CN" altLang="en-US"/>
              <a:t>格式</a:t>
            </a:r>
          </a:p>
          <a:p>
            <a:r>
              <a:rPr lang="zh-CN" altLang="en-US"/>
              <a:t>字体：弹出字体对话框，设置选定文本的字体；</a:t>
            </a:r>
          </a:p>
          <a:p>
            <a:r>
              <a:rPr lang="zh-CN" altLang="en-US"/>
              <a:t>颜色：弹出颜色对话框，设置选定文本的颜色；</a:t>
            </a:r>
          </a:p>
          <a:p>
            <a:r>
              <a:rPr lang="zh-CN" altLang="en-US"/>
              <a:t>左对齐：当前段文本左对齐；</a:t>
            </a:r>
          </a:p>
          <a:p>
            <a:r>
              <a:rPr lang="zh-CN" altLang="en-US"/>
              <a:t>中对齐：当前段文本中对齐；</a:t>
            </a:r>
          </a:p>
          <a:p>
            <a:r>
              <a:rPr lang="zh-CN" altLang="en-US"/>
              <a:t>右对齐：当前段文本右对齐；</a:t>
            </a:r>
          </a:p>
          <a:p>
            <a:r>
              <a:rPr lang="zh-CN" altLang="en-US"/>
              <a:t>缩进：当前段文本悬挂缩进；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>
            <a:extLst>
              <a:ext uri="{FF2B5EF4-FFF2-40B4-BE49-F238E27FC236}">
                <a16:creationId xmlns:a16="http://schemas.microsoft.com/office/drawing/2014/main" id="{F1DB6977-07DC-4132-B786-1E5D457085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在</a:t>
            </a:r>
            <a:r>
              <a:rPr lang="en-US" altLang="zh-CN"/>
              <a:t>frmEditor.cs</a:t>
            </a:r>
            <a:r>
              <a:rPr lang="zh-CN" altLang="en-US"/>
              <a:t>中添加“查找”菜单项的响应，将当前的查询和替换参数传到查找替换对话框，并以非模态对话框的形式显示查找替换对话框，如下：</a:t>
            </a:r>
          </a:p>
          <a:p>
            <a:pPr>
              <a:buFontTx/>
              <a:buNone/>
            </a:pPr>
            <a:r>
              <a:rPr lang="en-US" altLang="zh-CN" sz="2000"/>
              <a:t> private void miEditFind_Click(object sender, EventArgs e)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frmFindAndReplace dlgFind = new frmFindAndReplace();</a:t>
            </a:r>
          </a:p>
          <a:p>
            <a:pPr>
              <a:buFontTx/>
              <a:buNone/>
            </a:pPr>
            <a:r>
              <a:rPr lang="en-US" altLang="zh-CN" sz="2000"/>
              <a:t>            dlgFind.FindStr = _findStr;</a:t>
            </a:r>
          </a:p>
          <a:p>
            <a:pPr>
              <a:buFontTx/>
              <a:buNone/>
            </a:pPr>
            <a:r>
              <a:rPr lang="en-US" altLang="zh-CN" sz="2000"/>
              <a:t>           dlgFind.FindOption = _findOption;</a:t>
            </a:r>
          </a:p>
          <a:p>
            <a:pPr>
              <a:buFontTx/>
              <a:buNone/>
            </a:pPr>
            <a:r>
              <a:rPr lang="en-US" altLang="zh-CN" sz="2000"/>
              <a:t>            dlgFind.Editor = this;</a:t>
            </a:r>
          </a:p>
          <a:p>
            <a:pPr>
              <a:buFontTx/>
              <a:buNone/>
            </a:pPr>
            <a:r>
              <a:rPr lang="en-US" altLang="zh-CN" sz="2000"/>
              <a:t>            dlgFind.Show();</a:t>
            </a:r>
          </a:p>
          <a:p>
            <a:endParaRPr lang="zh-CN" altLang="en-US" sz="2000"/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>
            <a:extLst>
              <a:ext uri="{FF2B5EF4-FFF2-40B4-BE49-F238E27FC236}">
                <a16:creationId xmlns:a16="http://schemas.microsoft.com/office/drawing/2014/main" id="{E51486C2-6A18-4F35-8D54-D641F615B9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03288"/>
            <a:ext cx="8229600" cy="5740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在</a:t>
            </a:r>
            <a:r>
              <a:rPr lang="en-US" altLang="zh-CN"/>
              <a:t>frmFindAndReplace.cs</a:t>
            </a:r>
            <a:r>
              <a:rPr lang="zh-CN" altLang="en-US"/>
              <a:t>中响应“查找下一个”和“取消”二个按钮的消息，获取当前对话框的参数后，调用</a:t>
            </a:r>
            <a:r>
              <a:rPr lang="en-US" altLang="zh-CN"/>
              <a:t>frmEditor.cs</a:t>
            </a:r>
            <a:r>
              <a:rPr lang="zh-CN" altLang="en-US"/>
              <a:t>中定义的</a:t>
            </a:r>
            <a:r>
              <a:rPr lang="en-US" altLang="zh-CN"/>
              <a:t>Find</a:t>
            </a:r>
            <a:r>
              <a:rPr lang="zh-CN" altLang="en-US"/>
              <a:t>方法，如下：</a:t>
            </a:r>
            <a:endParaRPr lang="en-US" altLang="zh-CN"/>
          </a:p>
          <a:p>
            <a:pPr>
              <a:buFontTx/>
              <a:buNone/>
            </a:pPr>
            <a:r>
              <a:rPr lang="en-US" altLang="zh-CN" sz="2000"/>
              <a:t>private void btnFindFindNext_Click(object sender, EventArgs e)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_findStr = txtFindFind.Text;</a:t>
            </a:r>
          </a:p>
          <a:p>
            <a:pPr>
              <a:buFontTx/>
              <a:buNone/>
            </a:pPr>
            <a:r>
              <a:rPr lang="en-US" altLang="zh-CN" sz="2000"/>
              <a:t>            _findOption = RichTextBoxFinds.None;</a:t>
            </a:r>
          </a:p>
          <a:p>
            <a:pPr>
              <a:buFontTx/>
              <a:buNone/>
            </a:pPr>
            <a:r>
              <a:rPr lang="en-US" altLang="zh-CN" sz="2000"/>
              <a:t>            if (cbFindWholeWord.Checked)</a:t>
            </a:r>
          </a:p>
          <a:p>
            <a:pPr>
              <a:buFontTx/>
              <a:buNone/>
            </a:pPr>
            <a:r>
              <a:rPr lang="en-US" altLang="zh-CN" sz="2000"/>
              <a:t>                _findOption |= RichTextBoxFinds.WholeWord;</a:t>
            </a:r>
          </a:p>
          <a:p>
            <a:pPr>
              <a:buFontTx/>
              <a:buNone/>
            </a:pPr>
            <a:r>
              <a:rPr lang="en-US" altLang="zh-CN" sz="2000"/>
              <a:t>            if (cbFindMatchCase.Checked)</a:t>
            </a:r>
          </a:p>
          <a:p>
            <a:pPr>
              <a:buFontTx/>
              <a:buNone/>
            </a:pPr>
            <a:r>
              <a:rPr lang="en-US" altLang="zh-CN" sz="2000"/>
              <a:t>                _findOption |= RichTextBoxFinds.MatchCase;</a:t>
            </a:r>
          </a:p>
          <a:p>
            <a:endParaRPr lang="zh-CN" altLang="en-US" sz="2000"/>
          </a:p>
          <a:p>
            <a:pPr>
              <a:buFontTx/>
              <a:buNone/>
            </a:pPr>
            <a:r>
              <a:rPr lang="en-US" altLang="zh-CN" sz="2000"/>
              <a:t>            _editor.Find(_findStr, _findOption);</a:t>
            </a:r>
            <a:r>
              <a:rPr lang="zh-CN" altLang="en-US" sz="2000"/>
              <a:t>      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>
            <a:extLst>
              <a:ext uri="{FF2B5EF4-FFF2-40B4-BE49-F238E27FC236}">
                <a16:creationId xmlns:a16="http://schemas.microsoft.com/office/drawing/2014/main" id="{6538611B-5FAC-4CF7-B54F-A4BD074911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查找页：取消，使用非模态对话框实现查找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private void btnFindCancel_Click(object sender, EventArgs e)</a:t>
            </a:r>
          </a:p>
          <a:p>
            <a:pPr>
              <a:buFontTx/>
              <a:buNone/>
            </a:pPr>
            <a:r>
              <a:rPr lang="en-US" altLang="zh-CN" sz="2000"/>
              <a:t>        {</a:t>
            </a:r>
          </a:p>
          <a:p>
            <a:pPr>
              <a:buFontTx/>
              <a:buNone/>
            </a:pPr>
            <a:r>
              <a:rPr lang="en-US" altLang="zh-CN" sz="2000"/>
              <a:t>            Close();</a:t>
            </a:r>
          </a:p>
          <a:p>
            <a:pPr>
              <a:buFontTx/>
              <a:buNone/>
            </a:pPr>
            <a:r>
              <a:rPr lang="en-US" altLang="zh-CN" sz="2000"/>
              <a:t>        }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2">
            <a:extLst>
              <a:ext uri="{FF2B5EF4-FFF2-40B4-BE49-F238E27FC236}">
                <a16:creationId xmlns:a16="http://schemas.microsoft.com/office/drawing/2014/main" id="{E99E0CD9-B3AA-467E-AA4A-9AE38628CF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00125"/>
            <a:ext cx="8229600" cy="53816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2.8.4 </a:t>
            </a:r>
            <a:r>
              <a:rPr lang="zh-CN" altLang="en-US" b="1"/>
              <a:t>实现“替换页”功能</a:t>
            </a:r>
            <a:endParaRPr lang="en-US" altLang="zh-CN" b="1"/>
          </a:p>
          <a:p>
            <a:pPr>
              <a:buFontTx/>
              <a:buNone/>
            </a:pPr>
            <a:r>
              <a:rPr lang="zh-CN" altLang="en-US"/>
              <a:t>在</a:t>
            </a:r>
            <a:r>
              <a:rPr lang="en-US" altLang="zh-CN"/>
              <a:t>frmEditor.cs</a:t>
            </a:r>
            <a:r>
              <a:rPr lang="zh-CN" altLang="en-US"/>
              <a:t>中添加</a:t>
            </a:r>
            <a:r>
              <a:rPr lang="en-US" altLang="zh-CN"/>
              <a:t>Replace</a:t>
            </a:r>
            <a:r>
              <a:rPr lang="zh-CN" altLang="en-US"/>
              <a:t>和</a:t>
            </a:r>
            <a:r>
              <a:rPr lang="en-US" altLang="zh-CN"/>
              <a:t>ReplaceAll</a:t>
            </a:r>
            <a:r>
              <a:rPr lang="zh-CN" altLang="en-US"/>
              <a:t>方法，如下：</a:t>
            </a:r>
          </a:p>
          <a:p>
            <a:pPr>
              <a:buFontTx/>
              <a:buNone/>
            </a:pPr>
            <a:r>
              <a:rPr lang="en-US" altLang="zh-CN" sz="2000"/>
              <a:t> public void Replace(string findStr, string replaceStr, RichTextBoxFinds findOption)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_findStr = findStr;</a:t>
            </a:r>
          </a:p>
          <a:p>
            <a:pPr>
              <a:buFontTx/>
              <a:buNone/>
            </a:pPr>
            <a:r>
              <a:rPr lang="en-US" altLang="zh-CN" sz="2000"/>
              <a:t>            _replaceStr = replaceStr;</a:t>
            </a:r>
          </a:p>
          <a:p>
            <a:pPr>
              <a:buFontTx/>
              <a:buNone/>
            </a:pPr>
            <a:r>
              <a:rPr lang="en-US" altLang="zh-CN" sz="2000"/>
              <a:t>            _findOption = findOption;</a:t>
            </a:r>
            <a:endParaRPr lang="zh-CN" altLang="en-US" sz="2000"/>
          </a:p>
          <a:p>
            <a:pPr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替换字符串</a:t>
            </a:r>
          </a:p>
          <a:p>
            <a:pPr>
              <a:buFontTx/>
              <a:buNone/>
            </a:pPr>
            <a:r>
              <a:rPr lang="en-US" altLang="zh-CN" sz="2000"/>
              <a:t>            nCharIndex = 0;</a:t>
            </a:r>
          </a:p>
          <a:p>
            <a:pPr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查找字符串</a:t>
            </a:r>
          </a:p>
          <a:p>
            <a:pPr>
              <a:buFontTx/>
              <a:buNone/>
            </a:pPr>
            <a:r>
              <a:rPr lang="en-US" altLang="zh-CN" sz="2000"/>
              <a:t>            if (rtbEditor.Find(_findStr, nCharIndex, _findOption) &gt;= 0)</a:t>
            </a:r>
          </a:p>
          <a:p>
            <a:pPr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/>
              <a:t>{</a:t>
            </a:r>
            <a:endParaRPr lang="zh-CN" altLang="en-US" sz="2000"/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>
            <a:extLst>
              <a:ext uri="{FF2B5EF4-FFF2-40B4-BE49-F238E27FC236}">
                <a16:creationId xmlns:a16="http://schemas.microsoft.com/office/drawing/2014/main" id="{5DD2A09A-237B-47DD-BD8D-45A816615E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8313" y="928688"/>
            <a:ext cx="8229600" cy="52260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/>
              <a:t>private void btnReplaceReplaceAll_Click(object sender, EventArgs e)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_findStr = txtReplaceFind.Text;</a:t>
            </a:r>
          </a:p>
          <a:p>
            <a:pPr>
              <a:buFontTx/>
              <a:buNone/>
            </a:pPr>
            <a:r>
              <a:rPr lang="en-US" altLang="zh-CN" sz="2000"/>
              <a:t>            _replaceStr = txtReplaceReplace.Text;</a:t>
            </a:r>
          </a:p>
          <a:p>
            <a:pPr>
              <a:buFontTx/>
              <a:buNone/>
            </a:pPr>
            <a:r>
              <a:rPr lang="en-US" altLang="zh-CN" sz="2000"/>
              <a:t>            _findOption = RichTextBoxFinds.None;</a:t>
            </a:r>
          </a:p>
          <a:p>
            <a:pPr>
              <a:buFontTx/>
              <a:buNone/>
            </a:pPr>
            <a:r>
              <a:rPr lang="en-US" altLang="zh-CN" sz="2000"/>
              <a:t>            if (cbReplaceWholeWord.Checked)</a:t>
            </a:r>
          </a:p>
          <a:p>
            <a:pPr>
              <a:buFontTx/>
              <a:buNone/>
            </a:pPr>
            <a:r>
              <a:rPr lang="en-US" altLang="zh-CN" sz="2000"/>
              <a:t>                _findOption |= RichTextBoxFinds.WholeWord;</a:t>
            </a:r>
          </a:p>
          <a:p>
            <a:pPr>
              <a:buFontTx/>
              <a:buNone/>
            </a:pPr>
            <a:r>
              <a:rPr lang="en-US" altLang="zh-CN" sz="2000"/>
              <a:t>            if (cbReplaceMatchCase.Checked)</a:t>
            </a:r>
          </a:p>
          <a:p>
            <a:pPr>
              <a:buFontTx/>
              <a:buNone/>
            </a:pPr>
            <a:r>
              <a:rPr lang="en-US" altLang="zh-CN" sz="2000"/>
              <a:t>                _findOption |= RichTextBoxFinds.MatchCase;</a:t>
            </a:r>
          </a:p>
          <a:p>
            <a:endParaRPr lang="zh-CN" altLang="en-US" sz="2000"/>
          </a:p>
          <a:p>
            <a:pPr>
              <a:buFontTx/>
              <a:buNone/>
            </a:pPr>
            <a:r>
              <a:rPr lang="en-US" altLang="zh-CN" sz="2000"/>
              <a:t>            _editor.ReplaceAll(_findStr, _replaceStr, _findOption);</a:t>
            </a:r>
          </a:p>
          <a:p>
            <a:endParaRPr lang="zh-CN" altLang="en-US" sz="2000"/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>
            <a:extLst>
              <a:ext uri="{FF2B5EF4-FFF2-40B4-BE49-F238E27FC236}">
                <a16:creationId xmlns:a16="http://schemas.microsoft.com/office/drawing/2014/main" id="{7FD44D33-8442-4D39-9CBF-AE92CB78B8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00125"/>
            <a:ext cx="8229600" cy="53816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在</a:t>
            </a:r>
            <a:r>
              <a:rPr lang="en-US" altLang="zh-CN"/>
              <a:t>frmEditor.cs</a:t>
            </a:r>
            <a:r>
              <a:rPr lang="zh-CN" altLang="en-US"/>
              <a:t>中添加对“替换”菜单项的响应，将当前的查询和替换参数传到查找替换对话框，并以非模态对话框的形式显示查找替换对话框，如下：</a:t>
            </a:r>
          </a:p>
          <a:p>
            <a:pPr>
              <a:buFontTx/>
              <a:buNone/>
            </a:pPr>
            <a:r>
              <a:rPr lang="en-US" altLang="zh-CN" sz="2000"/>
              <a:t> private void btnReplaceReplace_Click(object sender, EventArgs e)</a:t>
            </a:r>
          </a:p>
          <a:p>
            <a:pPr>
              <a:buFontTx/>
              <a:buNone/>
            </a:pPr>
            <a:r>
              <a:rPr lang="zh-CN" altLang="en-US" sz="2000"/>
              <a:t>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_findStr = txtReplaceFind.Text;</a:t>
            </a:r>
          </a:p>
          <a:p>
            <a:pPr>
              <a:buFontTx/>
              <a:buNone/>
            </a:pPr>
            <a:r>
              <a:rPr lang="en-US" altLang="zh-CN" sz="2000"/>
              <a:t>            _replaceStr = txtReplaceReplace.Text;</a:t>
            </a:r>
          </a:p>
          <a:p>
            <a:pPr>
              <a:buFontTx/>
              <a:buNone/>
            </a:pPr>
            <a:r>
              <a:rPr lang="en-US" altLang="zh-CN" sz="2000"/>
              <a:t>            _findOption = RichTextBoxFinds.None;</a:t>
            </a:r>
            <a:endParaRPr lang="zh-CN" altLang="en-US" sz="2000"/>
          </a:p>
          <a:p>
            <a:pPr>
              <a:buFontTx/>
              <a:buNone/>
            </a:pPr>
            <a:r>
              <a:rPr lang="en-US" altLang="zh-CN" sz="2000"/>
              <a:t>            _editor.Replace(_findStr, _replaceStr, _findOption);</a:t>
            </a:r>
            <a:endParaRPr lang="zh-CN" altLang="en-US" sz="2000"/>
          </a:p>
          <a:p>
            <a:pPr>
              <a:buFontTx/>
              <a:buNone/>
            </a:pPr>
            <a:r>
              <a:rPr lang="en-US" altLang="zh-CN" sz="2000"/>
              <a:t>            if (cbReplaceWholeWord.Checked)</a:t>
            </a:r>
          </a:p>
          <a:p>
            <a:pPr>
              <a:buFontTx/>
              <a:buNone/>
            </a:pPr>
            <a:r>
              <a:rPr lang="en-US" altLang="zh-CN" sz="2000"/>
              <a:t>                _findOption |= RichTextBoxFinds.WholeWord;</a:t>
            </a:r>
          </a:p>
          <a:p>
            <a:pPr>
              <a:buFontTx/>
              <a:buNone/>
            </a:pPr>
            <a:r>
              <a:rPr lang="en-US" altLang="zh-CN" sz="2000"/>
              <a:t>            if (cbReplaceMatchCase.Checked)</a:t>
            </a:r>
          </a:p>
          <a:p>
            <a:pPr>
              <a:buFontTx/>
              <a:buNone/>
            </a:pPr>
            <a:r>
              <a:rPr lang="en-US" altLang="zh-CN" sz="2000"/>
              <a:t>                _findOption |= RichTextBoxFinds.MatchCase;</a:t>
            </a:r>
            <a:endParaRPr lang="zh-CN" altLang="en-US"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2">
            <a:extLst>
              <a:ext uri="{FF2B5EF4-FFF2-40B4-BE49-F238E27FC236}">
                <a16:creationId xmlns:a16="http://schemas.microsoft.com/office/drawing/2014/main" id="{C8022223-0C9E-45AD-ABC7-F5063C3769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rtbEditor.SelectedText = _replaceStr;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    nCharIndex += _replaceStr.Length;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/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this.Activate();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public void ReplaceAll(string findStr, string replaceStr, RichTextBoxFinds findOption)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_findStr = findStr;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_replaceStr = replaceStr;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_findOption = findOption;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 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查找字符串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nCharIndex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            while (rtbEditor.Find(_findStr, nCharIndex, _findOption) &gt;=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/>
              <a:t>{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>
            <a:extLst>
              <a:ext uri="{FF2B5EF4-FFF2-40B4-BE49-F238E27FC236}">
                <a16:creationId xmlns:a16="http://schemas.microsoft.com/office/drawing/2014/main" id="{708BC4FF-9356-495E-A7C4-12C0ABBEEA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替换字符串</a:t>
            </a:r>
          </a:p>
          <a:p>
            <a:pPr>
              <a:buFontTx/>
              <a:buNone/>
            </a:pPr>
            <a:r>
              <a:rPr lang="en-US" altLang="zh-CN" sz="2000"/>
              <a:t>                rtbEditor.SelectedText = _replaceStr;</a:t>
            </a:r>
          </a:p>
          <a:p>
            <a:pPr>
              <a:buFontTx/>
              <a:buNone/>
            </a:pPr>
            <a:r>
              <a:rPr lang="en-US" altLang="zh-CN" sz="2000"/>
              <a:t>                nCharIndex += _replaceStr.Length;</a:t>
            </a:r>
          </a:p>
          <a:p>
            <a:pPr>
              <a:buFontTx/>
              <a:buNone/>
            </a:pPr>
            <a:r>
              <a:rPr lang="zh-CN" altLang="en-US" sz="2000"/>
              <a:t>            </a:t>
            </a:r>
            <a:r>
              <a:rPr lang="en-US" altLang="zh-CN" sz="2000"/>
              <a:t>};</a:t>
            </a:r>
          </a:p>
          <a:p>
            <a:pPr>
              <a:buFontTx/>
              <a:buNone/>
            </a:pPr>
            <a:r>
              <a:rPr lang="en-US" altLang="zh-CN" sz="2000"/>
              <a:t>            this.Activate();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}</a:t>
            </a:r>
          </a:p>
          <a:p>
            <a:pPr>
              <a:buFontTx/>
              <a:buNone/>
            </a:pPr>
            <a:r>
              <a:rPr lang="zh-CN" altLang="en-US" sz="2000"/>
              <a:t>在</a:t>
            </a:r>
            <a:r>
              <a:rPr lang="en-US" altLang="zh-CN" sz="2000"/>
              <a:t>frmEditor.cs</a:t>
            </a:r>
            <a:r>
              <a:rPr lang="zh-CN" altLang="en-US" sz="2000"/>
              <a:t>中添加对“替换”菜单项的响应，将当前的查询和替换参数传到查找替换对话框，并以非模态对话框的形式显示查找替换对话框，如下：</a:t>
            </a:r>
          </a:p>
          <a:p>
            <a:pPr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>
            <a:extLst>
              <a:ext uri="{FF2B5EF4-FFF2-40B4-BE49-F238E27FC236}">
                <a16:creationId xmlns:a16="http://schemas.microsoft.com/office/drawing/2014/main" id="{C4009E42-D5A6-4337-856F-EFB37E8989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/>
              <a:t> private void miEditReplace_Click(object sender, EventArgs e)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frmFindAndReplace dlgReplace = new frmFindAndReplace();</a:t>
            </a:r>
          </a:p>
          <a:p>
            <a:pPr>
              <a:buFontTx/>
              <a:buNone/>
            </a:pPr>
            <a:r>
              <a:rPr lang="en-US" altLang="zh-CN" sz="2000"/>
              <a:t>            dlgReplace.FindStr = _findStr;</a:t>
            </a:r>
          </a:p>
          <a:p>
            <a:pPr>
              <a:buFontTx/>
              <a:buNone/>
            </a:pPr>
            <a:r>
              <a:rPr lang="en-US" altLang="zh-CN" sz="2000"/>
              <a:t>            dlgReplace.ReplaceStr = _replaceStr;</a:t>
            </a:r>
          </a:p>
          <a:p>
            <a:pPr>
              <a:buFontTx/>
              <a:buNone/>
            </a:pPr>
            <a:r>
              <a:rPr lang="en-US" altLang="zh-CN" sz="2000"/>
              <a:t>            dlgReplace.FindOption = _findOption;</a:t>
            </a:r>
          </a:p>
          <a:p>
            <a:pPr>
              <a:buFontTx/>
              <a:buNone/>
            </a:pPr>
            <a:r>
              <a:rPr lang="en-US" altLang="zh-CN" sz="2000"/>
              <a:t>            dlgReplace.Editor = this;</a:t>
            </a:r>
          </a:p>
          <a:p>
            <a:pPr>
              <a:buFontTx/>
              <a:buNone/>
            </a:pPr>
            <a:r>
              <a:rPr lang="en-US" altLang="zh-CN" sz="2000"/>
              <a:t>            dlgReplace.Show();</a:t>
            </a:r>
            <a:endParaRPr lang="zh-CN" altLang="en-US" sz="2000"/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>
            <a:extLst>
              <a:ext uri="{FF2B5EF4-FFF2-40B4-BE49-F238E27FC236}">
                <a16:creationId xmlns:a16="http://schemas.microsoft.com/office/drawing/2014/main" id="{598E9818-D997-446A-BF9B-CFF384C079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857250"/>
            <a:ext cx="8229600" cy="5740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在</a:t>
            </a:r>
            <a:r>
              <a:rPr lang="en-US" altLang="zh-CN"/>
              <a:t>frmFindAndReplace.cs</a:t>
            </a:r>
            <a:r>
              <a:rPr lang="zh-CN" altLang="en-US"/>
              <a:t>中响应“查找下一个”、“替换”、“全部替换”、“取消”四个按钮的消息，获取当前对话框的参数后，调用</a:t>
            </a:r>
            <a:r>
              <a:rPr lang="en-US" altLang="zh-CN"/>
              <a:t>frmEditor.cs</a:t>
            </a:r>
            <a:r>
              <a:rPr lang="zh-CN" altLang="en-US"/>
              <a:t>中定义的</a:t>
            </a:r>
            <a:r>
              <a:rPr lang="en-US" altLang="zh-CN"/>
              <a:t>Find</a:t>
            </a:r>
            <a:r>
              <a:rPr lang="zh-CN" altLang="en-US"/>
              <a:t>、</a:t>
            </a:r>
            <a:r>
              <a:rPr lang="en-US" altLang="zh-CN"/>
              <a:t>Replace</a:t>
            </a:r>
            <a:r>
              <a:rPr lang="zh-CN" altLang="en-US"/>
              <a:t>、</a:t>
            </a:r>
            <a:r>
              <a:rPr lang="en-US" altLang="zh-CN"/>
              <a:t>ReplaceAll</a:t>
            </a:r>
            <a:r>
              <a:rPr lang="zh-CN" altLang="en-US"/>
              <a:t>方法。</a:t>
            </a:r>
            <a:endParaRPr lang="en-US" altLang="zh-CN"/>
          </a:p>
          <a:p>
            <a:pPr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替换页：查找下一个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000"/>
              <a:t>private void btnReplaceFindNext_Click(object sender, EventArgs e)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  <a:endParaRPr lang="zh-CN" altLang="en-US" sz="2000"/>
          </a:p>
          <a:p>
            <a:pPr>
              <a:buFontTx/>
              <a:buNone/>
            </a:pPr>
            <a:r>
              <a:rPr lang="en-US" altLang="zh-CN" sz="2000"/>
              <a:t>            _findStr = txtReplaceFind.Text;</a:t>
            </a:r>
          </a:p>
          <a:p>
            <a:pPr>
              <a:buFontTx/>
              <a:buNone/>
            </a:pPr>
            <a:r>
              <a:rPr lang="en-US" altLang="zh-CN" sz="2000"/>
              <a:t>            _findOption = RichTextBoxFinds.None;</a:t>
            </a:r>
          </a:p>
          <a:p>
            <a:pPr>
              <a:buFontTx/>
              <a:buNone/>
            </a:pPr>
            <a:r>
              <a:rPr lang="en-US" altLang="zh-CN" sz="2000"/>
              <a:t>            if (cbReplaceWholeWord.Checked)</a:t>
            </a:r>
          </a:p>
          <a:p>
            <a:pPr>
              <a:buFontTx/>
              <a:buNone/>
            </a:pPr>
            <a:r>
              <a:rPr lang="en-US" altLang="zh-CN" sz="2000"/>
              <a:t>                _findOption |= RichTextBoxFinds.WholeWord;</a:t>
            </a:r>
          </a:p>
          <a:p>
            <a:pPr>
              <a:buFontTx/>
              <a:buNone/>
            </a:pPr>
            <a:r>
              <a:rPr lang="en-US" altLang="zh-CN" sz="2000"/>
              <a:t>            if (cbReplaceMatchCase.Checked)</a:t>
            </a:r>
          </a:p>
          <a:p>
            <a:pPr>
              <a:buFontTx/>
              <a:buNone/>
            </a:pPr>
            <a:r>
              <a:rPr lang="en-US" altLang="zh-CN" sz="2000"/>
              <a:t>                _findOption |= RichTextBoxFinds.MatchCase;</a:t>
            </a:r>
            <a:endParaRPr lang="zh-CN" altLang="en-US" sz="2000"/>
          </a:p>
          <a:p>
            <a:pPr>
              <a:buFontTx/>
              <a:buNone/>
            </a:pPr>
            <a:r>
              <a:rPr lang="en-US" altLang="zh-CN" sz="2000"/>
              <a:t>            _editor.Find(_findStr, _findOption);</a:t>
            </a:r>
          </a:p>
          <a:p>
            <a:pPr>
              <a:buFontTx/>
              <a:buNone/>
            </a:pPr>
            <a:r>
              <a:rPr lang="zh-CN" altLang="en-US" sz="2000"/>
              <a:t>      </a:t>
            </a: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>
            <a:extLst>
              <a:ext uri="{FF2B5EF4-FFF2-40B4-BE49-F238E27FC236}">
                <a16:creationId xmlns:a16="http://schemas.microsoft.com/office/drawing/2014/main" id="{947D4350-83BE-45B1-B569-25389E0AF7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89025"/>
            <a:ext cx="8229600" cy="52689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1.</a:t>
            </a:r>
            <a:r>
              <a:rPr lang="zh-CN" altLang="en-US" b="1"/>
              <a:t>3</a:t>
            </a:r>
            <a:r>
              <a:rPr lang="en-US" altLang="zh-CN" b="1"/>
              <a:t> </a:t>
            </a:r>
            <a:r>
              <a:rPr lang="zh-CN" altLang="en-US" b="1"/>
              <a:t>编辑</a:t>
            </a:r>
          </a:p>
          <a:p>
            <a:r>
              <a:rPr lang="zh-CN" altLang="en-US"/>
              <a:t>剪切：剪切选定内容，并放到剪切板；</a:t>
            </a:r>
          </a:p>
          <a:p>
            <a:r>
              <a:rPr lang="zh-CN" altLang="en-US"/>
              <a:t>复制：复制选定内容，并放到剪切板；</a:t>
            </a:r>
          </a:p>
          <a:p>
            <a:r>
              <a:rPr lang="zh-CN" altLang="en-US"/>
              <a:t>粘贴：将剪切板的内容插入到当前位置；</a:t>
            </a:r>
          </a:p>
          <a:p>
            <a:r>
              <a:rPr lang="zh-CN" altLang="en-US"/>
              <a:t>撤消：撤消上次操作；</a:t>
            </a:r>
          </a:p>
          <a:p>
            <a:r>
              <a:rPr lang="zh-CN" altLang="en-US"/>
              <a:t>恢复：恢复上次操作；</a:t>
            </a:r>
          </a:p>
          <a:p>
            <a:r>
              <a:rPr lang="zh-CN" altLang="en-US"/>
              <a:t>查找：查找文档中的内容</a:t>
            </a:r>
          </a:p>
          <a:p>
            <a:r>
              <a:rPr lang="zh-CN" altLang="en-US"/>
              <a:t>替换：替换文档中的内容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2">
            <a:extLst>
              <a:ext uri="{FF2B5EF4-FFF2-40B4-BE49-F238E27FC236}">
                <a16:creationId xmlns:a16="http://schemas.microsoft.com/office/drawing/2014/main" id="{023BE141-F0AA-4161-8EEE-FD257CEDD9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00125"/>
            <a:ext cx="8229600" cy="55975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/>
              <a:t> </a:t>
            </a:r>
            <a:r>
              <a:rPr lang="zh-CN" altLang="en-US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替换页：替换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000"/>
              <a:t>private void btnReplaceReplace_Click(object sender, EventArgs e)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_findStr = txtReplaceFind.Text;</a:t>
            </a:r>
          </a:p>
          <a:p>
            <a:pPr>
              <a:buFontTx/>
              <a:buNone/>
            </a:pPr>
            <a:r>
              <a:rPr lang="en-US" altLang="zh-CN" sz="2000"/>
              <a:t>            _replaceStr = txtReplaceReplace.Text;</a:t>
            </a:r>
          </a:p>
          <a:p>
            <a:pPr>
              <a:buFontTx/>
              <a:buNone/>
            </a:pPr>
            <a:r>
              <a:rPr lang="en-US" altLang="zh-CN" sz="2000"/>
              <a:t>            _findOption = RichTextBoxFinds.None;</a:t>
            </a:r>
          </a:p>
          <a:p>
            <a:endParaRPr lang="zh-CN" altLang="en-US" sz="2000"/>
          </a:p>
          <a:p>
            <a:pPr>
              <a:buFontTx/>
              <a:buNone/>
            </a:pPr>
            <a:r>
              <a:rPr lang="en-US" altLang="zh-CN" sz="2000"/>
              <a:t>            _editor.Replace(_findStr, _replaceStr, _findOption);</a:t>
            </a:r>
          </a:p>
          <a:p>
            <a:endParaRPr lang="zh-CN" altLang="en-US" sz="2000"/>
          </a:p>
          <a:p>
            <a:pPr>
              <a:buFontTx/>
              <a:buNone/>
            </a:pPr>
            <a:r>
              <a:rPr lang="en-US" altLang="zh-CN" sz="2000"/>
              <a:t>            if (cbReplaceWholeWord.Checked)</a:t>
            </a:r>
          </a:p>
          <a:p>
            <a:pPr>
              <a:buFontTx/>
              <a:buNone/>
            </a:pPr>
            <a:r>
              <a:rPr lang="en-US" altLang="zh-CN" sz="2000"/>
              <a:t>                _findOption |= RichTextBoxFinds.WholeWord;</a:t>
            </a:r>
          </a:p>
          <a:p>
            <a:pPr>
              <a:buFontTx/>
              <a:buNone/>
            </a:pPr>
            <a:r>
              <a:rPr lang="en-US" altLang="zh-CN" sz="2000"/>
              <a:t>            if (cbReplaceMatchCase.Checked)</a:t>
            </a:r>
          </a:p>
          <a:p>
            <a:pPr>
              <a:buFontTx/>
              <a:buNone/>
            </a:pPr>
            <a:r>
              <a:rPr lang="en-US" altLang="zh-CN" sz="2000"/>
              <a:t>                _findOption |= RichTextBoxFinds.MatchCase;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>
            <a:extLst>
              <a:ext uri="{FF2B5EF4-FFF2-40B4-BE49-F238E27FC236}">
                <a16:creationId xmlns:a16="http://schemas.microsoft.com/office/drawing/2014/main" id="{B57D1900-77F6-4426-8103-86A1A21534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00125"/>
            <a:ext cx="8229600" cy="54530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替换页：全部替换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000"/>
              <a:t> private void btnReplaceReplaceAll_Click(object sender, EventArgs e)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{</a:t>
            </a:r>
          </a:p>
          <a:p>
            <a:pPr>
              <a:buFontTx/>
              <a:buNone/>
            </a:pPr>
            <a:r>
              <a:rPr lang="en-US" altLang="zh-CN" sz="2000"/>
              <a:t>            _findStr = txtReplaceFind.Text;</a:t>
            </a:r>
          </a:p>
          <a:p>
            <a:pPr>
              <a:buFontTx/>
              <a:buNone/>
            </a:pPr>
            <a:r>
              <a:rPr lang="en-US" altLang="zh-CN" sz="2000"/>
              <a:t>            _replaceStr = txtReplaceReplace.Text;</a:t>
            </a:r>
          </a:p>
          <a:p>
            <a:pPr>
              <a:buFontTx/>
              <a:buNone/>
            </a:pPr>
            <a:r>
              <a:rPr lang="en-US" altLang="zh-CN" sz="2000"/>
              <a:t>            _findOption = RichTextBoxFinds.None;</a:t>
            </a:r>
          </a:p>
          <a:p>
            <a:pPr>
              <a:buFontTx/>
              <a:buNone/>
            </a:pPr>
            <a:r>
              <a:rPr lang="en-US" altLang="zh-CN" sz="2000"/>
              <a:t>            if (cbReplaceWholeWord.Checked)</a:t>
            </a:r>
          </a:p>
          <a:p>
            <a:pPr>
              <a:buFontTx/>
              <a:buNone/>
            </a:pPr>
            <a:r>
              <a:rPr lang="en-US" altLang="zh-CN" sz="2000"/>
              <a:t>                _findOption |= RichTextBoxFinds.WholeWord;</a:t>
            </a:r>
          </a:p>
          <a:p>
            <a:pPr>
              <a:buFontTx/>
              <a:buNone/>
            </a:pPr>
            <a:r>
              <a:rPr lang="en-US" altLang="zh-CN" sz="2000"/>
              <a:t>            if (cbReplaceMatchCase.Checked)</a:t>
            </a:r>
          </a:p>
          <a:p>
            <a:pPr>
              <a:buFontTx/>
              <a:buNone/>
            </a:pPr>
            <a:r>
              <a:rPr lang="en-US" altLang="zh-CN" sz="2000"/>
              <a:t>                _findOption |= RichTextBoxFinds.MatchCase;</a:t>
            </a:r>
          </a:p>
          <a:p>
            <a:endParaRPr lang="zh-CN" altLang="en-US" sz="2000"/>
          </a:p>
          <a:p>
            <a:pPr>
              <a:buFontTx/>
              <a:buNone/>
            </a:pPr>
            <a:r>
              <a:rPr lang="en-US" altLang="zh-CN" sz="2000"/>
              <a:t>            _editor.ReplaceAll(_findStr, _replaceStr, _findOption);</a:t>
            </a:r>
          </a:p>
          <a:p>
            <a:endParaRPr lang="zh-CN" altLang="en-US" sz="2000"/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>
            <a:extLst>
              <a:ext uri="{FF2B5EF4-FFF2-40B4-BE49-F238E27FC236}">
                <a16:creationId xmlns:a16="http://schemas.microsoft.com/office/drawing/2014/main" id="{ABD9A03D-A8E8-4CD0-90BF-E12FCE2059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替换页：取消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private void btnReplaceCancel_Click(object sender, EventArgs e)</a:t>
            </a:r>
          </a:p>
          <a:p>
            <a:pPr>
              <a:buFontTx/>
              <a:buNone/>
            </a:pPr>
            <a:r>
              <a:rPr lang="en-US" altLang="zh-CN" sz="2000"/>
              <a:t>        {</a:t>
            </a:r>
          </a:p>
          <a:p>
            <a:pPr>
              <a:buFontTx/>
              <a:buNone/>
            </a:pPr>
            <a:r>
              <a:rPr lang="en-US" altLang="zh-CN" sz="2000"/>
              <a:t>            Close();</a:t>
            </a:r>
          </a:p>
          <a:p>
            <a:pPr>
              <a:buFontTx/>
              <a:buNone/>
            </a:pPr>
            <a:r>
              <a:rPr lang="en-US" altLang="zh-CN" sz="2000"/>
              <a:t>        }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61C05D19-A845-43B7-A8D1-692E8D1EFD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8625" y="285750"/>
            <a:ext cx="8229600" cy="1143000"/>
          </a:xfrm>
        </p:spPr>
        <p:txBody>
          <a:bodyPr/>
          <a:lstStyle/>
          <a:p>
            <a:r>
              <a:rPr lang="zh-CN" altLang="en-US"/>
              <a:t>2 功能实现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4896ADF8-298C-412D-9E3E-077B12C1A4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412875"/>
            <a:ext cx="8229600" cy="5445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2.1 </a:t>
            </a:r>
            <a:r>
              <a:rPr lang="zh-CN" altLang="en-US" b="1"/>
              <a:t>建立项目</a:t>
            </a:r>
          </a:p>
          <a:p>
            <a:pPr>
              <a:buFontTx/>
              <a:buNone/>
            </a:pPr>
            <a:r>
              <a:rPr lang="zh-CN" altLang="en-US"/>
              <a:t>解决方案</a:t>
            </a:r>
            <a:r>
              <a:rPr lang="en-US" altLang="zh-CN"/>
              <a:t>(</a:t>
            </a:r>
            <a:r>
              <a:rPr lang="zh-CN" altLang="en-US"/>
              <a:t>文本文件编辑器</a:t>
            </a:r>
            <a:r>
              <a:rPr lang="en-US" altLang="zh-CN"/>
              <a:t>)</a:t>
            </a:r>
            <a:r>
              <a:rPr lang="zh-CN" altLang="en-US"/>
              <a:t>，项目名称</a:t>
            </a:r>
            <a:r>
              <a:rPr lang="en-US" altLang="zh-CN"/>
              <a:t>(Editor)</a:t>
            </a:r>
            <a:r>
              <a:rPr lang="zh-CN" altLang="en-US"/>
              <a:t>，窗体文件</a:t>
            </a:r>
            <a:r>
              <a:rPr lang="en-US" altLang="zh-CN"/>
              <a:t>(frmEditor)</a:t>
            </a:r>
            <a:r>
              <a:rPr lang="zh-CN" altLang="en-US"/>
              <a:t>；</a:t>
            </a:r>
            <a:endParaRPr lang="en-US" altLang="zh-CN"/>
          </a:p>
          <a:p>
            <a:pPr>
              <a:buFontTx/>
              <a:buNone/>
            </a:pPr>
            <a:r>
              <a:rPr lang="en-US" altLang="zh-CN" b="1"/>
              <a:t>2.2 </a:t>
            </a:r>
            <a:r>
              <a:rPr lang="zh-CN" altLang="en-US" b="1"/>
              <a:t>设计窗体</a:t>
            </a:r>
            <a:endParaRPr lang="en-US" altLang="zh-CN" b="1"/>
          </a:p>
          <a:p>
            <a:pPr>
              <a:buFontTx/>
              <a:buNone/>
            </a:pPr>
            <a:endParaRPr lang="en-US" altLang="zh-CN" b="1"/>
          </a:p>
          <a:p>
            <a:pPr>
              <a:buFontTx/>
              <a:buNone/>
            </a:pPr>
            <a:endParaRPr lang="zh-CN" altLang="en-US" b="1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</p:txBody>
      </p:sp>
      <p:pic>
        <p:nvPicPr>
          <p:cNvPr id="12292" name="内容占位符 3" descr="]4MTQ($L5CXGCYV325[$[04.jpg">
            <a:extLst>
              <a:ext uri="{FF2B5EF4-FFF2-40B4-BE49-F238E27FC236}">
                <a16:creationId xmlns:a16="http://schemas.microsoft.com/office/drawing/2014/main" id="{BC2ABB7B-FCA8-4389-BD03-95343FEC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933825"/>
            <a:ext cx="30956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Group 2">
            <a:extLst>
              <a:ext uri="{FF2B5EF4-FFF2-40B4-BE49-F238E27FC236}">
                <a16:creationId xmlns:a16="http://schemas.microsoft.com/office/drawing/2014/main" id="{C5D04A4E-F0B8-40B7-8108-ED31E9B3BD73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900113" y="476250"/>
          <a:ext cx="7427912" cy="15101888"/>
        </p:xfrm>
        <a:graphic>
          <a:graphicData uri="http://schemas.openxmlformats.org/drawingml/2006/table">
            <a:tbl>
              <a:tblPr/>
              <a:tblGrid>
                <a:gridCol w="1857375">
                  <a:extLst>
                    <a:ext uri="{9D8B030D-6E8A-4147-A177-3AD203B41FA5}">
                      <a16:colId xmlns:a16="http://schemas.microsoft.com/office/drawing/2014/main" val="4104006937"/>
                    </a:ext>
                  </a:extLst>
                </a:gridCol>
                <a:gridCol w="1855787">
                  <a:extLst>
                    <a:ext uri="{9D8B030D-6E8A-4147-A177-3AD203B41FA5}">
                      <a16:colId xmlns:a16="http://schemas.microsoft.com/office/drawing/2014/main" val="446839173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3242180536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3722452610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控件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97609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Form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frmEditor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86465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文本文件编辑器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451414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Font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宋体，五号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967387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MenuStrip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msEditor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菜单条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50799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mnFile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文件菜单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615290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91671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miFileNew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08290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新建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067258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miFileOpen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89836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7632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miFileSave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22598"/>
                  </a:ext>
                </a:extLst>
              </a:tr>
              <a:tr h="27305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保存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296013"/>
                  </a:ext>
                </a:extLst>
              </a:tr>
              <a:tr h="27622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miFileSaveAs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1348"/>
                  </a:ext>
                </a:extLst>
              </a:tr>
              <a:tr h="27305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另存为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77180"/>
                  </a:ext>
                </a:extLst>
              </a:tr>
              <a:tr h="27622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miFileExit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479372"/>
                  </a:ext>
                </a:extLst>
              </a:tr>
              <a:tr h="27305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退出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144682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mnEdit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编辑菜单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75300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编辑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18859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miEditCut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88966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剪切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69739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miEditCopy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18205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复制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31930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miEditPaste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80973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粘贴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664808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miEditUnDo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67251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撤消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578843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miEditReDo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312501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恢复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37367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miEditFind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98477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01589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miEditReplace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89799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替换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38892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mnStyle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格式菜单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11313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格式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63310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miStyleFont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796111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字体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18941"/>
                  </a:ext>
                </a:extLst>
              </a:tr>
              <a:tr h="27305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miStyleColor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7210"/>
                  </a:ext>
                </a:extLst>
              </a:tr>
              <a:tr h="27622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颜色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38138"/>
                  </a:ext>
                </a:extLst>
              </a:tr>
              <a:tr h="27305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miStyleAlignLeft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00512"/>
                  </a:ext>
                </a:extLst>
              </a:tr>
              <a:tr h="276225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左对齐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933912"/>
                  </a:ext>
                </a:extLst>
              </a:tr>
              <a:tr h="273050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miStyleAlignCenter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12528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中对齐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645904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miStyleAlignRight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39984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右对齐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20374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miStyleIndent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25049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缩进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7082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ToolStripMenuItem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mnPrint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打印菜单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69140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打印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310626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ToolStrip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tsEditor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工具条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74210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StatusStrip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ssEditor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状态条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204362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RichTextBox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rtbEditor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富格式文本编辑器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414478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Dock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Fill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03768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OpenFileDialog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dlgOpen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打开文件对话框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72507"/>
                  </a:ext>
                </a:extLst>
              </a:tr>
              <a:tr h="274638"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PrintDocument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docPrint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>
                      <a:lvl1pPr indent="268288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3492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474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6223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804863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804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打印文档控件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9203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DA339FF9-CC4E-44FC-A453-69502CD6F7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2.3 </a:t>
            </a:r>
            <a:r>
              <a:rPr lang="zh-CN" altLang="en-US" b="1"/>
              <a:t>文件功能实现</a:t>
            </a:r>
            <a:endParaRPr lang="en-US" altLang="zh-CN" b="1"/>
          </a:p>
          <a:p>
            <a:r>
              <a:rPr lang="zh-CN" altLang="en-US"/>
              <a:t>在</a:t>
            </a:r>
            <a:r>
              <a:rPr lang="en-US" altLang="zh-CN"/>
              <a:t>frmEditor</a:t>
            </a:r>
            <a:r>
              <a:rPr lang="zh-CN" altLang="en-US"/>
              <a:t>类的开始定义一个数据成员</a:t>
            </a:r>
            <a:r>
              <a:rPr lang="en-US" altLang="zh-CN"/>
              <a:t>_fileName</a:t>
            </a:r>
            <a:r>
              <a:rPr lang="zh-CN" altLang="en-US"/>
              <a:t>，用于保存当前正在编辑的文件名。</a:t>
            </a:r>
          </a:p>
          <a:p>
            <a:pPr>
              <a:buFontTx/>
              <a:buNone/>
            </a:pPr>
            <a:r>
              <a:rPr lang="zh-CN" altLang="en-US" sz="2000"/>
              <a:t>    </a:t>
            </a:r>
            <a:r>
              <a:rPr lang="en-US" altLang="zh-CN" sz="2000"/>
              <a:t>public partial class frmEditor : Form</a:t>
            </a:r>
          </a:p>
          <a:p>
            <a:pPr>
              <a:buFontTx/>
              <a:buNone/>
            </a:pPr>
            <a:r>
              <a:rPr lang="en-US" altLang="zh-CN" sz="2000"/>
              <a:t>    {</a:t>
            </a:r>
          </a:p>
          <a:p>
            <a:pPr>
              <a:buFontTx/>
              <a:buNone/>
            </a:pPr>
            <a:r>
              <a:rPr lang="en-US" altLang="zh-CN" sz="2000"/>
              <a:t>        private string _fileName;   </a:t>
            </a:r>
            <a:r>
              <a:rPr lang="en-US" altLang="zh-CN" sz="200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编辑的当前文件名</a:t>
            </a:r>
          </a:p>
          <a:p>
            <a:pPr>
              <a:buFontTx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public frmEditor()</a:t>
            </a:r>
          </a:p>
          <a:p>
            <a:pPr>
              <a:buFontTx/>
              <a:buNone/>
            </a:pPr>
            <a:r>
              <a:rPr lang="en-US" altLang="zh-CN" sz="2000"/>
              <a:t>        {</a:t>
            </a:r>
          </a:p>
          <a:p>
            <a:pPr>
              <a:buFontTx/>
              <a:buNone/>
            </a:pPr>
            <a:r>
              <a:rPr lang="en-US" altLang="zh-CN" sz="2000"/>
              <a:t>            InitializeComponent();</a:t>
            </a:r>
          </a:p>
          <a:p>
            <a:pPr>
              <a:buFontTx/>
              <a:buNone/>
            </a:pPr>
            <a:r>
              <a:rPr lang="en-US" altLang="zh-CN" sz="2000"/>
              <a:t>       }</a:t>
            </a:r>
          </a:p>
          <a:p>
            <a:pPr>
              <a:buFontTx/>
              <a:buNone/>
            </a:pPr>
            <a:endParaRPr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流畅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隶书"/>
        <a:cs typeface=""/>
      </a:majorFont>
      <a:minorFont>
        <a:latin typeface="Constant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流畅">
  <a:themeElements>
    <a:clrScheme name="1_流畅 1">
      <a:dk1>
        <a:srgbClr val="04617B"/>
      </a:dk1>
      <a:lt1>
        <a:srgbClr val="FFFFFF"/>
      </a:lt1>
      <a:dk2>
        <a:srgbClr val="000000"/>
      </a:dk2>
      <a:lt2>
        <a:srgbClr val="DBF5F9"/>
      </a:lt2>
      <a:accent1>
        <a:srgbClr val="0F6FC6"/>
      </a:accent1>
      <a:accent2>
        <a:srgbClr val="009DD9"/>
      </a:accent2>
      <a:accent3>
        <a:srgbClr val="AAAAAA"/>
      </a:accent3>
      <a:accent4>
        <a:srgbClr val="DADADA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1_流畅">
      <a:majorFont>
        <a:latin typeface="Calibri"/>
        <a:ea typeface="隶书"/>
        <a:cs typeface=""/>
      </a:majorFont>
      <a:minorFont>
        <a:latin typeface="Constant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流畅 1">
        <a:dk1>
          <a:srgbClr val="04617B"/>
        </a:dk1>
        <a:lt1>
          <a:srgbClr val="FFFFFF"/>
        </a:lt1>
        <a:dk2>
          <a:srgbClr val="000000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AAAAAA"/>
        </a:accent3>
        <a:accent4>
          <a:srgbClr val="DADADA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流畅">
  <a:themeElements>
    <a:clrScheme name="2_流畅 1">
      <a:dk1>
        <a:srgbClr val="04617B"/>
      </a:dk1>
      <a:lt1>
        <a:srgbClr val="FFFFFF"/>
      </a:lt1>
      <a:dk2>
        <a:srgbClr val="000000"/>
      </a:dk2>
      <a:lt2>
        <a:srgbClr val="DBF5F9"/>
      </a:lt2>
      <a:accent1>
        <a:srgbClr val="0F6FC6"/>
      </a:accent1>
      <a:accent2>
        <a:srgbClr val="009DD9"/>
      </a:accent2>
      <a:accent3>
        <a:srgbClr val="AAAAAA"/>
      </a:accent3>
      <a:accent4>
        <a:srgbClr val="DADADA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2_流畅">
      <a:majorFont>
        <a:latin typeface="Calibri"/>
        <a:ea typeface="隶书"/>
        <a:cs typeface=""/>
      </a:majorFont>
      <a:minorFont>
        <a:latin typeface="Constant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流畅 1">
        <a:dk1>
          <a:srgbClr val="04617B"/>
        </a:dk1>
        <a:lt1>
          <a:srgbClr val="FFFFFF"/>
        </a:lt1>
        <a:dk2>
          <a:srgbClr val="000000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AAAAAA"/>
        </a:accent3>
        <a:accent4>
          <a:srgbClr val="DADADA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流畅">
  <a:themeElements>
    <a:clrScheme name="3_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3_流畅">
      <a:majorFont>
        <a:latin typeface="Calibri"/>
        <a:ea typeface="隶书"/>
        <a:cs typeface=""/>
      </a:majorFont>
      <a:minorFont>
        <a:latin typeface="Constant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3_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Pages>0</Pages>
  <Words>4691</Words>
  <Characters>0</Characters>
  <Application>Microsoft Office PowerPoint</Application>
  <DocSecurity>0</DocSecurity>
  <PresentationFormat>全屏显示(4:3)</PresentationFormat>
  <Lines>0</Lines>
  <Paragraphs>831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Arial</vt:lpstr>
      <vt:lpstr>宋体</vt:lpstr>
      <vt:lpstr>Wingdings</vt:lpstr>
      <vt:lpstr>Calibri</vt:lpstr>
      <vt:lpstr>隶书</vt:lpstr>
      <vt:lpstr>Constantia</vt:lpstr>
      <vt:lpstr>Wingdings 2</vt:lpstr>
      <vt:lpstr>华文楷体</vt:lpstr>
      <vt:lpstr>流畅</vt:lpstr>
      <vt:lpstr>1_流畅</vt:lpstr>
      <vt:lpstr>2_流畅</vt:lpstr>
      <vt:lpstr>3_流畅</vt:lpstr>
      <vt:lpstr>PowerPoint 演示文稿</vt:lpstr>
      <vt:lpstr>简介</vt:lpstr>
      <vt:lpstr>界面效果如图</vt:lpstr>
      <vt:lpstr>功能设计</vt:lpstr>
      <vt:lpstr>PowerPoint 演示文稿</vt:lpstr>
      <vt:lpstr>PowerPoint 演示文稿</vt:lpstr>
      <vt:lpstr>2 功能实现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C#文本编辑器</dc:title>
  <dc:subject/>
  <dc:creator>Administrator</dc:creator>
  <cp:keywords/>
  <dc:description/>
  <cp:lastModifiedBy>CO CO</cp:lastModifiedBy>
  <cp:revision>26</cp:revision>
  <dcterms:created xsi:type="dcterms:W3CDTF">2012-06-06T01:30:27Z</dcterms:created>
  <dcterms:modified xsi:type="dcterms:W3CDTF">2019-12-13T09:53:51Z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