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82" r:id="rId3"/>
    <p:sldId id="284" r:id="rId4"/>
    <p:sldId id="276" r:id="rId5"/>
    <p:sldId id="288" r:id="rId6"/>
    <p:sldId id="287" r:id="rId7"/>
    <p:sldId id="295" r:id="rId8"/>
    <p:sldId id="298" r:id="rId9"/>
    <p:sldId id="296" r:id="rId10"/>
    <p:sldId id="297" r:id="rId11"/>
    <p:sldId id="301" r:id="rId12"/>
    <p:sldId id="299" r:id="rId13"/>
    <p:sldId id="300" r:id="rId14"/>
    <p:sldId id="302" r:id="rId15"/>
    <p:sldId id="294" r:id="rId16"/>
    <p:sldId id="28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FFF"/>
    <a:srgbClr val="FFFF00"/>
    <a:srgbClr val="0B1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6370" autoAdjust="0"/>
  </p:normalViewPr>
  <p:slideViewPr>
    <p:cSldViewPr snapToGrid="0">
      <p:cViewPr>
        <p:scale>
          <a:sx n="70" d="100"/>
          <a:sy n="70" d="100"/>
        </p:scale>
        <p:origin x="-1308" y="-444"/>
      </p:cViewPr>
      <p:guideLst>
        <p:guide orient="horz" pos="2132"/>
        <p:guide pos="3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C048-8EFB-4A7D-8ED0-1100821E8A8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16A3-F239-4138-8014-1FC1603A5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D16A3-F239-4138-8014-1FC1603A5C7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D16A3-F239-4138-8014-1FC1603A5C7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699A-464C-4FA7-A9E2-15081B77F617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059-28C3-4F9D-9467-51E803067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7090-59D7-43DC-9A7D-3E0766ABF8E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321C-9D00-4784-AB13-D664593469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</a:rPr>
              <a:t>C#</a:t>
            </a:r>
            <a:r>
              <a:rPr lang="zh-CN" altLang="en-US" b="1">
                <a:solidFill>
                  <a:schemeClr val="accent2"/>
                </a:solidFill>
              </a:rPr>
              <a:t>期末大作业</a:t>
            </a:r>
          </a:p>
        </p:txBody>
      </p:sp>
      <p:sp>
        <p:nvSpPr>
          <p:cNvPr id="7" name="文本框 7"/>
          <p:cNvSpPr txBox="1"/>
          <p:nvPr/>
        </p:nvSpPr>
        <p:spPr>
          <a:xfrm>
            <a:off x="584835" y="2433320"/>
            <a:ext cx="109575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50D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坦克大战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7239" y="4669207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0D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徐可可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运行结果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2322" y="1869743"/>
            <a:ext cx="8598090" cy="2969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890" y="4983792"/>
            <a:ext cx="923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>打开服务端应用程序，会看到如图</a:t>
            </a:r>
            <a:r>
              <a:rPr lang="en-US" altLang="zh-CN" b="1" dirty="0">
                <a:solidFill>
                  <a:schemeClr val="bg1"/>
                </a:solidFill>
              </a:rPr>
              <a:t>4-1</a:t>
            </a:r>
            <a:r>
              <a:rPr lang="zh-CN" altLang="zh-CN" b="1" dirty="0">
                <a:solidFill>
                  <a:schemeClr val="bg1"/>
                </a:solidFill>
              </a:rPr>
              <a:t>所示的界面和提示，此时代表连接数据库成功，并成功监听相应的端口，如果出错，则会闪退。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38451" y="504630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当有新客户端到达时，会有如图</a:t>
            </a:r>
            <a:r>
              <a:rPr lang="en-US" altLang="zh-CN" sz="2400" b="1" dirty="0">
                <a:solidFill>
                  <a:schemeClr val="bg1"/>
                </a:solidFill>
              </a:rPr>
              <a:t>4-2</a:t>
            </a:r>
            <a:r>
              <a:rPr lang="zh-CN" altLang="zh-CN" sz="2400" b="1" dirty="0">
                <a:solidFill>
                  <a:schemeClr val="bg1"/>
                </a:solidFill>
              </a:rPr>
              <a:t>所示的提示，图</a:t>
            </a:r>
            <a:r>
              <a:rPr lang="en-US" altLang="zh-CN" sz="2400" b="1" dirty="0">
                <a:solidFill>
                  <a:schemeClr val="bg1"/>
                </a:solidFill>
              </a:rPr>
              <a:t>4-2</a:t>
            </a:r>
            <a:r>
              <a:rPr lang="zh-CN" altLang="zh-CN" sz="2400" b="1" dirty="0">
                <a:solidFill>
                  <a:schemeClr val="bg1"/>
                </a:solidFill>
              </a:rPr>
              <a:t>所示的</a:t>
            </a:r>
            <a:r>
              <a:rPr lang="en-US" altLang="zh-CN" sz="2400" b="1" dirty="0">
                <a:solidFill>
                  <a:schemeClr val="bg1"/>
                </a:solidFill>
              </a:rPr>
              <a:t>Accept 125.46.3.236:32323</a:t>
            </a:r>
            <a:r>
              <a:rPr lang="zh-CN" altLang="zh-CN" sz="2400" b="1" dirty="0">
                <a:solidFill>
                  <a:schemeClr val="bg1"/>
                </a:solidFill>
              </a:rPr>
              <a:t>意为客户端的</a:t>
            </a:r>
            <a:r>
              <a:rPr lang="en-US" altLang="zh-CN" sz="2400" b="1" dirty="0">
                <a:solidFill>
                  <a:schemeClr val="bg1"/>
                </a:solidFill>
              </a:rPr>
              <a:t>IP</a:t>
            </a:r>
            <a:r>
              <a:rPr lang="zh-CN" altLang="zh-CN" sz="2400" b="1" dirty="0">
                <a:solidFill>
                  <a:schemeClr val="bg1"/>
                </a:solidFill>
              </a:rPr>
              <a:t>为</a:t>
            </a:r>
            <a:r>
              <a:rPr lang="en-US" altLang="zh-CN" sz="2400" b="1" dirty="0">
                <a:solidFill>
                  <a:schemeClr val="bg1"/>
                </a:solidFill>
              </a:rPr>
              <a:t>125.46.3.236</a:t>
            </a:r>
            <a:r>
              <a:rPr lang="zh-CN" altLang="zh-CN" sz="2400" b="1" dirty="0">
                <a:solidFill>
                  <a:schemeClr val="bg1"/>
                </a:solidFill>
              </a:rPr>
              <a:t>端口号为</a:t>
            </a:r>
            <a:r>
              <a:rPr lang="en-US" altLang="zh-CN" sz="2400" b="1" dirty="0">
                <a:solidFill>
                  <a:schemeClr val="bg1"/>
                </a:solidFill>
              </a:rPr>
              <a:t>32323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CN" sz="2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8866" y="339671"/>
            <a:ext cx="10836321" cy="4532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运行结果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2225" y="1844175"/>
            <a:ext cx="5400040" cy="282130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727240" y="2685567"/>
            <a:ext cx="5400040" cy="2821305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36525" y="3562065"/>
            <a:ext cx="6223379" cy="287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运行结果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3" y="1825625"/>
            <a:ext cx="5841242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42746" y="1978925"/>
            <a:ext cx="3616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战斗过程中，程序会通过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MsgSyncTank,MsgFire,MsgHit</a:t>
            </a:r>
            <a:r>
              <a:rPr lang="zh-CN" altLang="zh-CN" sz="2400" b="1" dirty="0">
                <a:solidFill>
                  <a:schemeClr val="bg1"/>
                </a:solidFill>
              </a:rPr>
              <a:t>等协议去同步坦克的位置、炮弹位置等信息。当某个阵营取得胜利，服务端会广播</a:t>
            </a:r>
            <a:r>
              <a:rPr lang="en-US" altLang="zh-CN" sz="2400" b="1" dirty="0" err="1">
                <a:solidFill>
                  <a:schemeClr val="bg1"/>
                </a:solidFill>
              </a:rPr>
              <a:t>MsgBattleResult</a:t>
            </a:r>
            <a:r>
              <a:rPr lang="zh-CN" altLang="zh-CN" sz="2400" b="1" dirty="0">
                <a:solidFill>
                  <a:schemeClr val="bg1"/>
                </a:solidFill>
              </a:rPr>
              <a:t>协议，通知客户端哪个阵营获得了胜利。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chemeClr val="bg1"/>
                </a:solidFill>
              </a:rPr>
              <a:t>   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本</a:t>
            </a:r>
            <a:r>
              <a:rPr lang="zh-CN" altLang="zh-CN" sz="2400" b="1" dirty="0">
                <a:solidFill>
                  <a:schemeClr val="bg1"/>
                </a:solidFill>
              </a:rPr>
              <a:t>游戏服务器的设计完成了基本的设计要求，但还有一些地方需要优化，比如如何处理高并发，以及如何支持在服务器集群上运行。另外为了方便用户登录，也可以接入第三方服务，比如接入</a:t>
            </a:r>
            <a:r>
              <a:rPr lang="en-US" altLang="zh-CN" sz="2400" b="1" dirty="0">
                <a:solidFill>
                  <a:schemeClr val="bg1"/>
                </a:solidFill>
              </a:rPr>
              <a:t>QQ</a:t>
            </a:r>
            <a:r>
              <a:rPr lang="zh-CN" altLang="zh-CN" sz="2400" b="1" dirty="0">
                <a:solidFill>
                  <a:schemeClr val="bg1"/>
                </a:solidFill>
              </a:rPr>
              <a:t>快捷登录，这样用户登录起来就比较方便了，无需专门注册我们的游戏账号，直接用</a:t>
            </a:r>
            <a:r>
              <a:rPr lang="en-US" altLang="zh-CN" sz="2400" b="1" dirty="0">
                <a:solidFill>
                  <a:schemeClr val="bg1"/>
                </a:solidFill>
              </a:rPr>
              <a:t>QQ</a:t>
            </a:r>
            <a:r>
              <a:rPr lang="zh-CN" altLang="zh-CN" sz="2400" b="1" dirty="0">
                <a:solidFill>
                  <a:schemeClr val="bg1"/>
                </a:solidFill>
              </a:rPr>
              <a:t>扫码登录或注册就可以了。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pPr>
              <a:lnSpc>
                <a:spcPct val="150000"/>
              </a:lnSpc>
            </a:pP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08869" y="4171593"/>
            <a:ext cx="877426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800" dirty="0">
                <a:solidFill>
                  <a:srgbClr val="50DFFF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THANK YOU FOR WATCHING</a:t>
            </a:r>
            <a:endParaRPr lang="zh-CN" altLang="en-US" sz="4800" dirty="0">
              <a:solidFill>
                <a:srgbClr val="50DFFF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9100" y="2058027"/>
            <a:ext cx="8802411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11500" dirty="0" smtClean="0">
                <a:solidFill>
                  <a:srgbClr val="50DFFF"/>
                </a:solidFill>
                <a:latin typeface="Agency FB" panose="020B0503020202020204" pitchFamily="34" charset="0"/>
              </a:rPr>
              <a:t>    谢谢观看！</a:t>
            </a:r>
            <a:endParaRPr lang="zh-CN" altLang="en-US" sz="11500" dirty="0">
              <a:solidFill>
                <a:srgbClr val="50DFFF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0DFFF"/>
                </a:solidFill>
              </a:rPr>
              <a:t> 目 录</a:t>
            </a:r>
            <a:r>
              <a:rPr lang="en-US" altLang="zh-CN" sz="3600" dirty="0" smtClean="0">
                <a:solidFill>
                  <a:srgbClr val="50DFFF"/>
                </a:solidFill>
              </a:rPr>
              <a:t/>
            </a:r>
            <a:br>
              <a:rPr lang="en-US" altLang="zh-CN" sz="3600" dirty="0" smtClean="0">
                <a:solidFill>
                  <a:srgbClr val="50DFFF"/>
                </a:solidFill>
              </a:rPr>
            </a:br>
            <a:r>
              <a:rPr lang="en-US" altLang="zh-CN" sz="2400" dirty="0" smtClean="0">
                <a:solidFill>
                  <a:srgbClr val="50DFFF"/>
                </a:solidFill>
                <a:latin typeface="Arial Narrow" panose="020B0606020202030204" pitchFamily="34" charset="0"/>
              </a:rPr>
              <a:t>CONTENTS</a:t>
            </a:r>
            <a:r>
              <a:rPr lang="en-US" altLang="zh-CN" sz="6000" dirty="0" smtClean="0">
                <a:solidFill>
                  <a:srgbClr val="50DFFF"/>
                </a:solidFill>
              </a:rPr>
              <a:t/>
            </a:r>
            <a:br>
              <a:rPr lang="en-US" altLang="zh-CN" sz="6000" dirty="0" smtClean="0">
                <a:solidFill>
                  <a:srgbClr val="50DFFF"/>
                </a:solidFill>
              </a:rPr>
            </a:br>
            <a:endParaRPr lang="zh-CN" altLang="en-US" sz="2000" dirty="0">
              <a:solidFill>
                <a:srgbClr val="50D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07442" y="1361601"/>
            <a:ext cx="3774743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系统需求分析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     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2.</a:t>
            </a:r>
            <a:r>
              <a:rPr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系统概要设计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 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.</a:t>
            </a:r>
            <a:r>
              <a:rPr lang="zh-CN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详细设计</a:t>
            </a:r>
            <a:endParaRPr lang="en-US" altLang="zh-CN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Bebas Neue" charset="0"/>
              </a:rPr>
              <a:t>4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Bebas Neue" charset="0"/>
              </a:rPr>
              <a:t>.</a:t>
            </a:r>
            <a:r>
              <a:rPr lang="zh-CN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系统运行结果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4800" b="1" dirty="0" smtClean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4800" b="1" dirty="0" smtClean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4800" b="1" dirty="0" smtClean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9971314" cy="4351338"/>
          </a:xfrm>
        </p:spPr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对于我本人来说，开发调试一款较为复杂的项目，可以充分锻炼我各方面的能力。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首先锻炼的就是我对所使用的开发语言，</a:t>
            </a:r>
            <a:r>
              <a:rPr lang="en-US" altLang="zh-CN" dirty="0">
                <a:solidFill>
                  <a:schemeClr val="bg1"/>
                </a:solidFill>
              </a:rPr>
              <a:t>C#</a:t>
            </a:r>
            <a:r>
              <a:rPr lang="zh-CN" altLang="zh-CN" dirty="0">
                <a:solidFill>
                  <a:schemeClr val="bg1"/>
                </a:solidFill>
              </a:rPr>
              <a:t>掌握的能力。其次，由于该游戏基于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zh-CN" dirty="0">
                <a:solidFill>
                  <a:schemeClr val="bg1"/>
                </a:solidFill>
              </a:rPr>
              <a:t>开发，也涉及到网络和数据库以及团队协同开发的操作，所以也会锻炼我对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TCP</a:t>
            </a:r>
            <a:r>
              <a:rPr lang="zh-CN" altLang="zh-CN" dirty="0">
                <a:solidFill>
                  <a:schemeClr val="bg1"/>
                </a:solidFill>
              </a:rPr>
              <a:t>等的掌握和综合应用能力。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另外由于本游戏是开源的，任何人都能够获取到本游戏的源代码，并且里面不乏有一些优秀的设计之处，所以能够给其他开发者提供借鉴。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50DFFF"/>
                </a:solidFill>
              </a:rPr>
              <a:t>（</a:t>
            </a:r>
            <a:r>
              <a:rPr lang="en-US" altLang="zh-CN" b="1" dirty="0" smtClean="0">
                <a:solidFill>
                  <a:srgbClr val="50DFFF"/>
                </a:solidFill>
              </a:rPr>
              <a:t>2</a:t>
            </a:r>
            <a:r>
              <a:rPr lang="zh-CN" altLang="en-US" b="1" dirty="0" smtClean="0">
                <a:solidFill>
                  <a:srgbClr val="50DFFF"/>
                </a:solidFill>
              </a:rPr>
              <a:t>）</a:t>
            </a:r>
            <a:r>
              <a:rPr lang="zh-CN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开发一款网络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戏，必不可少的要开发服务端，而开发服务端并不容易，首先就是需要有好的架构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软件架构的分析，可以通过不同的层面入手。比较经典的软件架构描述，包含了以下几种架构：运行时架构、逻辑架构、物理架构、数据架构、开发架构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约束，是架构设计决定性因素。一个万能的架构，必定是无能的架构。一个优秀的架构，则是正好把握了对应业务领域的核心功能产生的。游戏领域的功能特征，于服务器端系统来说，非常明显的表现为几个功能的需求：</a:t>
            </a:r>
          </a:p>
          <a:p>
            <a:pPr lvl="0"/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对于游戏数据和玩家数据的存储</a:t>
            </a:r>
          </a:p>
          <a:p>
            <a:pPr lvl="0"/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对玩家客户端进行数据广播</a:t>
            </a:r>
          </a:p>
          <a:p>
            <a:pPr lvl="0"/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把一部分游戏逻辑在服务器上运算，便于游戏更新内容，以及防止外挂。</a:t>
            </a:r>
          </a:p>
          <a:p>
            <a:endParaRPr lang="zh-CN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4800" b="1" dirty="0" smtClean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4800" b="1" dirty="0" smtClean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系统功能设计要求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dirty="0" smtClean="0">
                <a:solidFill>
                  <a:schemeClr val="bg1"/>
                </a:solidFill>
              </a:rPr>
              <a:t>从</a:t>
            </a:r>
            <a:r>
              <a:rPr lang="zh-CN" altLang="zh-CN" sz="1800" dirty="0">
                <a:solidFill>
                  <a:schemeClr val="bg1"/>
                </a:solidFill>
              </a:rPr>
              <a:t>服务端的角度看，一个玩家会经历连接、登录、获取数据、操作交互、保存数据和退出六个阶段，如</a:t>
            </a:r>
            <a:r>
              <a:rPr lang="zh-CN" altLang="zh-CN" sz="1800" dirty="0" smtClean="0">
                <a:solidFill>
                  <a:schemeClr val="bg1"/>
                </a:solidFill>
              </a:rPr>
              <a:t>图所</a:t>
            </a:r>
            <a:r>
              <a:rPr lang="zh-CN" altLang="zh-CN" sz="1800" dirty="0">
                <a:solidFill>
                  <a:schemeClr val="bg1"/>
                </a:solidFill>
              </a:rPr>
              <a:t>示</a:t>
            </a:r>
            <a:r>
              <a:rPr lang="zh-CN" altLang="zh-CN" sz="1800" dirty="0" smtClean="0">
                <a:solidFill>
                  <a:schemeClr val="bg1"/>
                </a:solidFill>
              </a:rPr>
              <a:t>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zh-CN" sz="1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92" y="2770495"/>
            <a:ext cx="9485193" cy="3698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4800" b="1" dirty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4800" b="1" dirty="0" smtClean="0">
                <a:solidFill>
                  <a:srgbClr val="50DFFF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zh-CN" altLang="zh-CN" sz="53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zh-CN" sz="53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概要设计</a:t>
            </a:r>
            <a:endParaRPr lang="zh-CN" altLang="en-US" sz="4800" dirty="0">
              <a:solidFill>
                <a:srgbClr val="50D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30972"/>
          </a:xfrm>
        </p:spPr>
        <p:txBody>
          <a:bodyPr>
            <a:normAutofit/>
          </a:bodyPr>
          <a:lstStyle/>
          <a:p>
            <a:r>
              <a:rPr lang="zh-CN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登录注册功能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558" y="2313232"/>
            <a:ext cx="52407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/>
            </a:r>
            <a:br>
              <a:rPr lang="zh-CN" altLang="zh-CN" b="1" dirty="0">
                <a:solidFill>
                  <a:schemeClr val="bg1"/>
                </a:solidFill>
              </a:rPr>
            </a:br>
            <a:r>
              <a:rPr lang="zh-CN" altLang="zh-CN" sz="2800" b="1" dirty="0">
                <a:solidFill>
                  <a:schemeClr val="bg1"/>
                </a:solidFill>
              </a:rPr>
              <a:t>在服务端程序中为</a:t>
            </a:r>
            <a:r>
              <a:rPr lang="en-US" altLang="zh-CN" sz="2800" b="1" dirty="0">
                <a:solidFill>
                  <a:schemeClr val="bg1"/>
                </a:solidFill>
              </a:rPr>
              <a:t>proto</a:t>
            </a:r>
            <a:r>
              <a:rPr lang="zh-CN" altLang="zh-CN" sz="2800" b="1" dirty="0">
                <a:solidFill>
                  <a:schemeClr val="bg1"/>
                </a:solidFill>
              </a:rPr>
              <a:t>文件夹添加</a:t>
            </a:r>
            <a:r>
              <a:rPr lang="en-US" altLang="zh-CN" sz="2800" b="1" dirty="0" err="1">
                <a:solidFill>
                  <a:schemeClr val="bg1"/>
                </a:solidFill>
              </a:rPr>
              <a:t>LoginMsg.cs</a:t>
            </a:r>
            <a:r>
              <a:rPr lang="zh-CN" altLang="zh-CN" sz="2800" b="1" dirty="0">
                <a:solidFill>
                  <a:schemeClr val="bg1"/>
                </a:solidFill>
              </a:rPr>
              <a:t>和</a:t>
            </a:r>
            <a:r>
              <a:rPr lang="en-US" altLang="zh-CN" sz="2800" b="1" dirty="0" err="1">
                <a:solidFill>
                  <a:schemeClr val="bg1"/>
                </a:solidFill>
              </a:rPr>
              <a:t>NotepadMsg.cs</a:t>
            </a:r>
            <a:r>
              <a:rPr lang="zh-CN" altLang="zh-CN" sz="2800" b="1" dirty="0">
                <a:solidFill>
                  <a:schemeClr val="bg1"/>
                </a:solidFill>
              </a:rPr>
              <a:t>两个文件，用于定义登录和记事本相关的协议，如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图所</a:t>
            </a:r>
            <a:r>
              <a:rPr lang="zh-CN" altLang="zh-CN" sz="2800" b="1" dirty="0">
                <a:solidFill>
                  <a:schemeClr val="bg1"/>
                </a:solidFill>
              </a:rPr>
              <a:t>示。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内容占位符 9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0"/>
          <a:stretch/>
        </p:blipFill>
        <p:spPr bwMode="auto">
          <a:xfrm>
            <a:off x="5800299" y="1528550"/>
            <a:ext cx="5240739" cy="3916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50DFFF"/>
                </a:solidFill>
              </a:rPr>
              <a:t>（</a:t>
            </a:r>
            <a:r>
              <a:rPr lang="en-US" altLang="zh-CN" b="1" dirty="0">
                <a:solidFill>
                  <a:srgbClr val="50DFFF"/>
                </a:solidFill>
              </a:rPr>
              <a:t>4</a:t>
            </a:r>
            <a:r>
              <a:rPr lang="zh-CN" altLang="en-US" b="1" dirty="0" smtClean="0">
                <a:solidFill>
                  <a:srgbClr val="50DFFF"/>
                </a:solidFill>
              </a:rPr>
              <a:t>）</a:t>
            </a:r>
            <a:r>
              <a:rPr lang="zh-CN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详细设计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chemeClr val="accent1"/>
                </a:solidFill>
              </a:rPr>
              <a:t>1.</a:t>
            </a:r>
            <a:r>
              <a:rPr lang="zh-CN" altLang="zh-CN" b="1" dirty="0" smtClean="0">
                <a:solidFill>
                  <a:schemeClr val="accent1"/>
                </a:solidFill>
              </a:rPr>
              <a:t>记事本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752" y="2524835"/>
            <a:ext cx="108226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NotepadMsg.cs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中编写读取和保存记事本的协议，客户端发送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MsgGetText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协议后，服务端会返回带有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字段的同名协议，返回记事本文本。编辑完文本后，玩家点击保存按钮，客户端会发送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MsgSaveText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协议，并将修改后的文本以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字段发送给服务端。服务端收到后，更新文本，并返回同名协议。如果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，代表保存成功。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>在服务端程序中添加</a:t>
            </a:r>
            <a:r>
              <a:rPr lang="en-US" altLang="zh-CN" b="1" dirty="0" err="1">
                <a:solidFill>
                  <a:schemeClr val="bg1"/>
                </a:solidFill>
              </a:rPr>
              <a:t>LoginMsgHandle.cs</a:t>
            </a:r>
            <a:r>
              <a:rPr lang="zh-CN" altLang="zh-CN" b="1" dirty="0">
                <a:solidFill>
                  <a:schemeClr val="bg1"/>
                </a:solidFill>
              </a:rPr>
              <a:t>和</a:t>
            </a:r>
            <a:r>
              <a:rPr lang="en-US" altLang="zh-CN" b="1" dirty="0" err="1">
                <a:solidFill>
                  <a:schemeClr val="bg1"/>
                </a:solidFill>
              </a:rPr>
              <a:t>NotepadMsgHandle.cs</a:t>
            </a:r>
            <a:r>
              <a:rPr lang="zh-CN" altLang="zh-CN" b="1" dirty="0">
                <a:solidFill>
                  <a:schemeClr val="bg1"/>
                </a:solidFill>
              </a:rPr>
              <a:t>两个文件， 用于处理登录注册和记事本的协议，如</a:t>
            </a:r>
            <a:r>
              <a:rPr lang="zh-CN" altLang="zh-CN" b="1" dirty="0" smtClean="0">
                <a:solidFill>
                  <a:schemeClr val="bg1"/>
                </a:solidFill>
              </a:rPr>
              <a:t>图所</a:t>
            </a:r>
            <a:r>
              <a:rPr lang="zh-CN" altLang="zh-CN" b="1" dirty="0">
                <a:solidFill>
                  <a:schemeClr val="bg1"/>
                </a:solidFill>
              </a:rPr>
              <a:t>示</a:t>
            </a:r>
            <a:r>
              <a:rPr lang="zh-CN" altLang="zh-CN" b="1" dirty="0" smtClean="0">
                <a:solidFill>
                  <a:schemeClr val="bg1"/>
                </a:solidFill>
              </a:rPr>
              <a:t>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zh-CN" b="1" dirty="0">
                <a:solidFill>
                  <a:schemeClr val="bg1"/>
                </a:solidFill>
              </a:rPr>
              <a:t>在</a:t>
            </a:r>
            <a:r>
              <a:rPr lang="en-US" altLang="zh-CN" b="1" dirty="0" err="1">
                <a:solidFill>
                  <a:schemeClr val="bg1"/>
                </a:solidFill>
              </a:rPr>
              <a:t>LoginMsgHandle</a:t>
            </a:r>
            <a:r>
              <a:rPr lang="zh-CN" altLang="zh-CN" b="1" dirty="0">
                <a:solidFill>
                  <a:schemeClr val="bg1"/>
                </a:solidFill>
              </a:rPr>
              <a:t>中编写</a:t>
            </a:r>
            <a:r>
              <a:rPr lang="en-US" altLang="zh-CN" b="1" dirty="0" err="1">
                <a:solidFill>
                  <a:schemeClr val="bg1"/>
                </a:solidFill>
              </a:rPr>
              <a:t>MsgHandler</a:t>
            </a:r>
            <a:r>
              <a:rPr lang="zh-CN" altLang="zh-CN" b="1" dirty="0">
                <a:solidFill>
                  <a:schemeClr val="bg1"/>
                </a:solidFill>
              </a:rPr>
              <a:t>类</a:t>
            </a:r>
            <a:r>
              <a:rPr lang="en-US" altLang="zh-CN" b="1" dirty="0">
                <a:solidFill>
                  <a:schemeClr val="bg1"/>
                </a:solidFill>
              </a:rPr>
              <a:t>(partial class </a:t>
            </a:r>
            <a:r>
              <a:rPr lang="en-US" altLang="zh-CN" b="1" dirty="0" err="1">
                <a:solidFill>
                  <a:schemeClr val="bg1"/>
                </a:solidFill>
              </a:rPr>
              <a:t>MsgHandler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zh-CN" b="1" dirty="0">
                <a:solidFill>
                  <a:schemeClr val="bg1"/>
                </a:solidFill>
              </a:rPr>
              <a:t>，添加处理注册协议的方法</a:t>
            </a:r>
            <a:r>
              <a:rPr lang="en-US" altLang="zh-CN" b="1" dirty="0" err="1">
                <a:solidFill>
                  <a:schemeClr val="bg1"/>
                </a:solidFill>
              </a:rPr>
              <a:t>MsgRegister</a:t>
            </a:r>
            <a:r>
              <a:rPr lang="zh-CN" altLang="zh-CN" b="1" dirty="0">
                <a:solidFill>
                  <a:schemeClr val="bg1"/>
                </a:solidFill>
              </a:rPr>
              <a:t>。</a:t>
            </a:r>
            <a:r>
              <a:rPr lang="en-US" altLang="zh-CN" b="1" dirty="0" err="1">
                <a:solidFill>
                  <a:schemeClr val="bg1"/>
                </a:solidFill>
              </a:rPr>
              <a:t>MsgRegister</a:t>
            </a:r>
            <a:r>
              <a:rPr lang="zh-CN" altLang="zh-CN" b="1" dirty="0">
                <a:solidFill>
                  <a:schemeClr val="bg1"/>
                </a:solidFill>
              </a:rPr>
              <a:t>会调用</a:t>
            </a:r>
            <a:r>
              <a:rPr lang="en-US" altLang="zh-CN" b="1" dirty="0" err="1">
                <a:solidFill>
                  <a:schemeClr val="bg1"/>
                </a:solidFill>
              </a:rPr>
              <a:t>DbManager.Register</a:t>
            </a:r>
            <a:r>
              <a:rPr lang="zh-CN" altLang="zh-CN" b="1" dirty="0">
                <a:solidFill>
                  <a:schemeClr val="bg1"/>
                </a:solidFill>
              </a:rPr>
              <a:t>向</a:t>
            </a:r>
            <a:r>
              <a:rPr lang="en-US" altLang="zh-CN" b="1" dirty="0">
                <a:solidFill>
                  <a:schemeClr val="bg1"/>
                </a:solidFill>
              </a:rPr>
              <a:t>account </a:t>
            </a:r>
            <a:r>
              <a:rPr lang="zh-CN" altLang="zh-CN" b="1" dirty="0">
                <a:solidFill>
                  <a:schemeClr val="bg1"/>
                </a:solidFill>
              </a:rPr>
              <a:t>表写入账号信息，再使用</a:t>
            </a:r>
            <a:r>
              <a:rPr lang="en-US" altLang="zh-CN" b="1" dirty="0" err="1">
                <a:solidFill>
                  <a:schemeClr val="bg1"/>
                </a:solidFill>
              </a:rPr>
              <a:t>DbManager.CreatePlayer</a:t>
            </a:r>
            <a:r>
              <a:rPr lang="zh-CN" altLang="zh-CN" b="1" dirty="0">
                <a:solidFill>
                  <a:schemeClr val="bg1"/>
                </a:solidFill>
              </a:rPr>
              <a:t>向</a:t>
            </a:r>
            <a:r>
              <a:rPr lang="en-US" altLang="zh-CN" b="1" dirty="0">
                <a:solidFill>
                  <a:schemeClr val="bg1"/>
                </a:solidFill>
              </a:rPr>
              <a:t>game</a:t>
            </a:r>
            <a:r>
              <a:rPr lang="zh-CN" altLang="zh-CN" b="1" dirty="0">
                <a:solidFill>
                  <a:schemeClr val="bg1"/>
                </a:solidFill>
              </a:rPr>
              <a:t>表写入默认的角色信息。最后调用</a:t>
            </a:r>
            <a:r>
              <a:rPr lang="en-US" altLang="zh-CN" b="1" dirty="0" err="1">
                <a:solidFill>
                  <a:schemeClr val="bg1"/>
                </a:solidFill>
              </a:rPr>
              <a:t>NetManager</a:t>
            </a:r>
            <a:r>
              <a:rPr lang="en-US" altLang="zh-CN" b="1" dirty="0">
                <a:solidFill>
                  <a:schemeClr val="bg1"/>
                </a:solidFill>
              </a:rPr>
              <a:t>. Send</a:t>
            </a:r>
            <a:r>
              <a:rPr lang="zh-CN" altLang="zh-CN" b="1" dirty="0">
                <a:solidFill>
                  <a:schemeClr val="bg1"/>
                </a:solidFill>
              </a:rPr>
              <a:t>返回协议给客户端。</a:t>
            </a:r>
          </a:p>
          <a:p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xfrm>
            <a:off x="838200" y="81554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zh-CN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200" y="1269241"/>
            <a:ext cx="5181600" cy="4176215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09732" y="1269242"/>
            <a:ext cx="5104262" cy="417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添加处理登录协议的方法</a:t>
            </a:r>
            <a:r>
              <a:rPr lang="en-US" altLang="zh-CN" sz="2400" b="1" dirty="0" err="1">
                <a:solidFill>
                  <a:schemeClr val="bg1"/>
                </a:solidFill>
              </a:rPr>
              <a:t>MsgLogin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zh-CN" altLang="zh-CN" sz="2400" b="1" dirty="0">
                <a:solidFill>
                  <a:schemeClr val="bg1"/>
                </a:solidFill>
              </a:rPr>
              <a:t>它相对复杂，因为要处理下面几项任务。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验证密码：通过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DbManager</a:t>
            </a:r>
            <a:r>
              <a:rPr lang="en-US" altLang="zh-CN" sz="2400" b="1" dirty="0">
                <a:solidFill>
                  <a:schemeClr val="bg1"/>
                </a:solidFill>
              </a:rPr>
              <a:t>. </a:t>
            </a:r>
            <a:r>
              <a:rPr lang="en-US" altLang="zh-CN" sz="2400" b="1" dirty="0" err="1">
                <a:solidFill>
                  <a:schemeClr val="bg1"/>
                </a:solidFill>
              </a:rPr>
              <a:t>CheckPassword</a:t>
            </a:r>
            <a:r>
              <a:rPr lang="zh-CN" altLang="zh-CN" sz="2400" b="1" dirty="0">
                <a:solidFill>
                  <a:schemeClr val="bg1"/>
                </a:solidFill>
              </a:rPr>
              <a:t>验证用户名和密码，如果密码错误，返回</a:t>
            </a:r>
            <a:r>
              <a:rPr lang="en-US" altLang="zh-CN" sz="2400" b="1" dirty="0">
                <a:solidFill>
                  <a:schemeClr val="bg1"/>
                </a:solidFill>
              </a:rPr>
              <a:t>result=1</a:t>
            </a:r>
            <a:r>
              <a:rPr lang="zh-CN" altLang="zh-CN" sz="2400" b="1" dirty="0">
                <a:solidFill>
                  <a:schemeClr val="bg1"/>
                </a:solidFill>
              </a:rPr>
              <a:t>给客户端。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状态判断：如果该客户端已经登录，不能重复登录。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踢下线：通过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PlayerManager.IsOnline</a:t>
            </a:r>
            <a:r>
              <a:rPr lang="zh-CN" altLang="zh-CN" sz="2400" b="1" dirty="0">
                <a:solidFill>
                  <a:schemeClr val="bg1"/>
                </a:solidFill>
              </a:rPr>
              <a:t>判断该账户是否已经登录，如果已经登录，需要先把它踢下线。程序会通过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PlayerManager.GetPlayer</a:t>
            </a:r>
            <a:r>
              <a:rPr lang="en-US" altLang="zh-CN" sz="2400" b="1" dirty="0">
                <a:solidFill>
                  <a:schemeClr val="bg1"/>
                </a:solidFill>
              </a:rPr>
              <a:t>(msg.id) </a:t>
            </a:r>
            <a:r>
              <a:rPr lang="zh-CN" altLang="zh-CN" sz="2400" b="1" dirty="0">
                <a:solidFill>
                  <a:schemeClr val="bg1"/>
                </a:solidFill>
              </a:rPr>
              <a:t>获取已登录的玩家对象，给它发送</a:t>
            </a:r>
            <a:r>
              <a:rPr lang="en-US" altLang="zh-CN" sz="2400" b="1" dirty="0" err="1">
                <a:solidFill>
                  <a:schemeClr val="bg1"/>
                </a:solidFill>
              </a:rPr>
              <a:t>MsgKick</a:t>
            </a:r>
            <a:r>
              <a:rPr lang="zh-CN" altLang="zh-CN" sz="2400" b="1" dirty="0">
                <a:solidFill>
                  <a:schemeClr val="bg1"/>
                </a:solidFill>
              </a:rPr>
              <a:t>协议，通知被踢下线的客户端。最后调用</a:t>
            </a:r>
            <a:r>
              <a:rPr lang="en-US" altLang="zh-CN" sz="2400" b="1" dirty="0" err="1">
                <a:solidFill>
                  <a:schemeClr val="bg1"/>
                </a:solidFill>
              </a:rPr>
              <a:t>NetManager.Close</a:t>
            </a:r>
            <a:r>
              <a:rPr lang="zh-CN" altLang="zh-CN" sz="2400" b="1" dirty="0">
                <a:solidFill>
                  <a:schemeClr val="bg1"/>
                </a:solidFill>
              </a:rPr>
              <a:t>关闭</a:t>
            </a:r>
            <a:r>
              <a:rPr lang="en-US" altLang="zh-CN" sz="2400" b="1" dirty="0">
                <a:solidFill>
                  <a:schemeClr val="bg1"/>
                </a:solidFill>
              </a:rPr>
              <a:t>Socket</a:t>
            </a:r>
            <a:r>
              <a:rPr lang="zh-CN" altLang="zh-CN" sz="2400" b="1" dirty="0">
                <a:solidFill>
                  <a:schemeClr val="bg1"/>
                </a:solidFill>
              </a:rPr>
              <a:t>连接。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读取数据：通过</a:t>
            </a:r>
            <a:r>
              <a:rPr lang="en-US" altLang="zh-CN" sz="2400" b="1" dirty="0" err="1">
                <a:solidFill>
                  <a:schemeClr val="bg1"/>
                </a:solidFill>
              </a:rPr>
              <a:t>DbManager.GetPlayerData</a:t>
            </a:r>
            <a:r>
              <a:rPr lang="zh-CN" altLang="zh-CN" sz="2400" b="1" dirty="0">
                <a:solidFill>
                  <a:schemeClr val="bg1"/>
                </a:solidFill>
              </a:rPr>
              <a:t>从数据库中读取玩家数据。</a:t>
            </a:r>
          </a:p>
          <a:p>
            <a:pPr lvl="0"/>
            <a:r>
              <a:rPr lang="zh-CN" altLang="zh-CN" sz="2400" b="1" dirty="0">
                <a:solidFill>
                  <a:schemeClr val="bg1"/>
                </a:solidFill>
              </a:rPr>
              <a:t>构建</a:t>
            </a:r>
            <a:r>
              <a:rPr lang="en-US" altLang="zh-CN" sz="2400" b="1" dirty="0">
                <a:solidFill>
                  <a:schemeClr val="bg1"/>
                </a:solidFill>
              </a:rPr>
              <a:t>Player</a:t>
            </a:r>
            <a:r>
              <a:rPr lang="zh-CN" altLang="zh-CN" sz="2400" b="1" dirty="0">
                <a:solidFill>
                  <a:schemeClr val="bg1"/>
                </a:solidFill>
              </a:rPr>
              <a:t>：根据读取到的数据，构建</a:t>
            </a:r>
            <a:r>
              <a:rPr lang="en-US" altLang="zh-CN" sz="2400" b="1" dirty="0">
                <a:solidFill>
                  <a:schemeClr val="bg1"/>
                </a:solidFill>
              </a:rPr>
              <a:t>player</a:t>
            </a:r>
            <a:r>
              <a:rPr lang="zh-CN" altLang="zh-CN" sz="2400" b="1" dirty="0">
                <a:solidFill>
                  <a:schemeClr val="bg1"/>
                </a:solidFill>
              </a:rPr>
              <a:t>对象，并把它添加到</a:t>
            </a:r>
            <a:r>
              <a:rPr lang="en-US" altLang="zh-CN" sz="2400" b="1" dirty="0" err="1">
                <a:solidFill>
                  <a:schemeClr val="bg1"/>
                </a:solidFill>
              </a:rPr>
              <a:t>PlayerManager</a:t>
            </a:r>
            <a:r>
              <a:rPr lang="zh-CN" altLang="zh-CN" sz="2400" b="1" dirty="0">
                <a:solidFill>
                  <a:schemeClr val="bg1"/>
                </a:solidFill>
              </a:rPr>
              <a:t>的列表中，将客户端信息</a:t>
            </a:r>
            <a:r>
              <a:rPr lang="en-US" altLang="zh-CN" sz="2400" b="1" dirty="0" err="1">
                <a:solidFill>
                  <a:schemeClr val="bg1"/>
                </a:solidFill>
              </a:rPr>
              <a:t>ClientState</a:t>
            </a:r>
            <a:r>
              <a:rPr lang="zh-CN" altLang="zh-CN" sz="2400" b="1" dirty="0">
                <a:solidFill>
                  <a:schemeClr val="bg1"/>
                </a:solidFill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</a:rPr>
              <a:t>player</a:t>
            </a:r>
            <a:r>
              <a:rPr lang="zh-CN" altLang="zh-CN" sz="2400" b="1" dirty="0">
                <a:solidFill>
                  <a:schemeClr val="bg1"/>
                </a:solidFill>
              </a:rPr>
              <a:t>对象关联起来</a:t>
            </a:r>
            <a:r>
              <a:rPr lang="zh-CN" altLang="zh-CN" sz="2400" dirty="0"/>
              <a:t>。</a:t>
            </a:r>
          </a:p>
          <a:p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区块链的技术发展PPT模版"/>
</p:tagLst>
</file>

<file path=ppt/theme/theme1.xml><?xml version="1.0" encoding="utf-8"?>
<a:theme xmlns:a="http://schemas.openxmlformats.org/drawingml/2006/main" name="0">
  <a:themeElements>
    <a:clrScheme name="自定义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DFFF"/>
      </a:accent1>
      <a:accent2>
        <a:srgbClr val="50DFFF"/>
      </a:accent2>
      <a:accent3>
        <a:srgbClr val="50DFFF"/>
      </a:accent3>
      <a:accent4>
        <a:srgbClr val="50DFFF"/>
      </a:accent4>
      <a:accent5>
        <a:srgbClr val="50DFFF"/>
      </a:accent5>
      <a:accent6>
        <a:srgbClr val="50DFFF"/>
      </a:accent6>
      <a:hlink>
        <a:srgbClr val="50DFFF"/>
      </a:hlink>
      <a:folHlink>
        <a:srgbClr val="50D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932</Words>
  <Application>Microsoft Office PowerPoint</Application>
  <PresentationFormat>自定义</PresentationFormat>
  <Paragraphs>50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0</vt:lpstr>
      <vt:lpstr>自定义设计方案</vt:lpstr>
      <vt:lpstr>C#期末大作业</vt:lpstr>
      <vt:lpstr> 目 录 CONTENTS </vt:lpstr>
      <vt:lpstr>（1）项目意义</vt:lpstr>
      <vt:lpstr>（2）系统需求分析</vt:lpstr>
      <vt:lpstr>（3）系统功能设计要求</vt:lpstr>
      <vt:lpstr>（4）系统概要设计</vt:lpstr>
      <vt:lpstr>（4）系统详细设计</vt:lpstr>
      <vt:lpstr>2.注册功能</vt:lpstr>
      <vt:lpstr>3.登录功能</vt:lpstr>
      <vt:lpstr>5.系统运行结果 </vt:lpstr>
      <vt:lpstr>当有新客户端到达时，会有如图4-2所示的提示，图4-2所示的Accept 125.46.3.236:32323意为客户端的IP为125.46.3.236端口号为32323</vt:lpstr>
      <vt:lpstr>5.系统运行结果</vt:lpstr>
      <vt:lpstr>5.系统运行结果</vt:lpstr>
      <vt:lpstr>6.项目评价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区块链的技术发展PPT模版</dc:title>
  <dc:creator>izzieyee</dc:creator>
  <cp:lastModifiedBy>407</cp:lastModifiedBy>
  <cp:revision>56</cp:revision>
  <dcterms:created xsi:type="dcterms:W3CDTF">2018-04-09T07:20:00Z</dcterms:created>
  <dcterms:modified xsi:type="dcterms:W3CDTF">2019-12-24T12:16:22Z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