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4" r:id="rId3"/>
    <p:sldId id="257" r:id="rId4"/>
    <p:sldId id="258" r:id="rId5"/>
    <p:sldId id="349" r:id="rId6"/>
    <p:sldId id="285" r:id="rId7"/>
    <p:sldId id="350" r:id="rId8"/>
    <p:sldId id="358" r:id="rId9"/>
    <p:sldId id="351" r:id="rId10"/>
    <p:sldId id="352" r:id="rId11"/>
    <p:sldId id="357" r:id="rId12"/>
    <p:sldId id="353" r:id="rId13"/>
    <p:sldId id="354" r:id="rId14"/>
    <p:sldId id="359" r:id="rId15"/>
    <p:sldId id="356" r:id="rId16"/>
    <p:sldId id="355" r:id="rId17"/>
    <p:sldId id="348" r:id="rId18"/>
    <p:sldId id="267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5839209-86EE-47B0-A3CD-0F17D48910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charset="0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252041-0273-470E-9524-29B393293A4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charset="0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401C5ED-D5D1-49E4-B8BE-17BDC8A7AC7D}" type="datetimeFigureOut">
              <a:rPr lang="zh-CN" altLang="en-US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AF401CE5-5388-4045-83D7-BB04E025C4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788B84F3-562F-492B-877B-F3E47D32A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6716B7-9C23-400F-A7D8-17A6BADB98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charset="0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D6E172-B416-491B-9F5D-B3E5D28199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60D2D33-5791-4C78-AD55-37CA8C0DD6F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54BB1B-7A04-4D90-A3C7-4BCB32A4AA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2E762-A223-473C-9CB7-2AD3952CC538}" type="datetime1">
              <a:rPr lang="zh-CN" altLang="en-US"/>
              <a:pPr>
                <a:defRPr/>
              </a:pPr>
              <a:t>2019/11/13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EBDCE0-8EFB-4B5B-A76E-505E37CED0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7F5E5-52AE-47F4-BFAD-BBA2A82C28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CDE547-3A36-4E1D-80C9-28088074A390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69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E64BBD-82B3-4461-9592-34BD01176C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ECE34-8CB8-4386-BB0A-26F6F98FAB02}" type="datetime1">
              <a:rPr lang="zh-CN" altLang="en-US"/>
              <a:pPr>
                <a:defRPr/>
              </a:pPr>
              <a:t>2019/11/13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4BD0F-4AAD-48DC-A211-6DFBB6A3B8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F63276-D230-43B1-B7C2-6972A659C6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5145BB-F822-4857-BA11-57D75C161D13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21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10668A-F34C-47EF-8EEA-A3859AD9F1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1C613-1721-4120-B9E3-BCA7F6B28EDB}" type="datetime1">
              <a:rPr lang="zh-CN" altLang="en-US"/>
              <a:pPr>
                <a:defRPr/>
              </a:pPr>
              <a:t>2019/11/13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93A9D-ADB9-4B6D-A3EC-56817836F7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6B6E15-FF71-4427-BC26-26FD0F2CF1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60DB39-7369-44C7-81FD-6E19DC22FAFF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11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A4D004-D499-4956-AA88-466B23A6E9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29211-E6D4-4603-8A51-F8D81020EA56}" type="datetime1">
              <a:rPr lang="zh-CN" altLang="en-US"/>
              <a:pPr>
                <a:defRPr/>
              </a:pPr>
              <a:t>2019/11/13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4CF3EB-64A1-42B6-B2B0-74DDE336EE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917735-7884-4024-9C92-6FA3A7DBD2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63791-26D5-4BAD-B436-E5039DACD8D2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4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972E8-BF49-4A6A-BA1F-CC3E0B2E1F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E046-CCEC-480C-BF01-0E487D0B0B8D}" type="datetime1">
              <a:rPr lang="zh-CN" altLang="en-US"/>
              <a:pPr>
                <a:defRPr/>
              </a:pPr>
              <a:t>2019/11/13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0486C5-59B6-41FC-83E7-9A4E0A4001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76B929-D0DC-437B-BD72-287D3A2F53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B681F0-8D3E-4528-89B8-3905F7E0A5DF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1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01AD4EA-825A-41A0-80A4-B57578DBB4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A0022-1FCE-48DB-93A6-6C01BA16E0B2}" type="datetime1">
              <a:rPr lang="zh-CN" altLang="en-US"/>
              <a:pPr>
                <a:defRPr/>
              </a:pPr>
              <a:t>2019/11/13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8E77DF9-8CD6-40BA-92B9-CC5DB1CCD2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8F7F9E9-56B9-4928-B987-86A24873A5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2D86C7-5EBF-461E-95EE-0CDD574C00CF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70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A1874077-D98D-4D3D-8BFE-94153E4893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4D0CA-B41E-4F86-98DF-2A126B704038}" type="datetime1">
              <a:rPr lang="zh-CN" altLang="en-US"/>
              <a:pPr>
                <a:defRPr/>
              </a:pPr>
              <a:t>2019/11/13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B3D6392-4A9C-46A0-8215-B003E3FABF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625A3403-C755-43CA-943F-DCBFE2D4BE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3A30AC-9A14-4F78-9A87-42753F534EE9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74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587E092E-6AD9-4187-AC79-42A0929BA0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BFEEF-AEDD-4469-B2FE-D4EF64A9A95E}" type="datetime1">
              <a:rPr lang="zh-CN" altLang="en-US"/>
              <a:pPr>
                <a:defRPr/>
              </a:pPr>
              <a:t>2019/11/13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783891E-18BF-4699-9A4F-3B73E12227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0CB175C-0B62-4382-B27F-4945DAD702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22DBA0-49D4-43DE-877A-90C5D849A3F9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52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AEF025C7-C3CA-47B9-AD8D-DB243F88AA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3CC10-8AFC-4D15-A0E3-CD3ECF8A3AAB}" type="datetime1">
              <a:rPr lang="zh-CN" altLang="en-US"/>
              <a:pPr>
                <a:defRPr/>
              </a:pPr>
              <a:t>2019/11/13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4D12E307-9066-467A-B12C-86CF7ED2AE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83703577-9D92-4F87-BCDD-543CB51B2D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882BE-3A91-4555-8C42-12E7A90603E0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32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154B54E-ED3D-449A-861C-472136C860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767D0-CA86-4100-809D-C48E4A16D267}" type="datetime1">
              <a:rPr lang="zh-CN" altLang="en-US"/>
              <a:pPr>
                <a:defRPr/>
              </a:pPr>
              <a:t>2019/11/13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9C9F82A-729B-44F1-B432-F38147F632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CF7B833-74D3-4FBB-A383-1D15006719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CC0C18-8918-4771-960E-F9DD7FC8857C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08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A1C9702-697C-4E7B-99E3-5C4C2CE0AD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B9DE1-9411-4EFB-81B8-DB8AD97F4AEB}" type="datetime1">
              <a:rPr lang="zh-CN" altLang="en-US"/>
              <a:pPr>
                <a:defRPr/>
              </a:pPr>
              <a:t>2019/11/13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A55774D-01FF-43E8-8AF3-4742F5AA09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D2071E7-E6F6-4EA2-964C-B2C29DC9AB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F46FB0-2918-47CB-8780-D99D31FE4E39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32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直接连接符 6">
            <a:extLst>
              <a:ext uri="{FF2B5EF4-FFF2-40B4-BE49-F238E27FC236}">
                <a16:creationId xmlns:a16="http://schemas.microsoft.com/office/drawing/2014/main" id="{D9DB9D60-1A39-4282-9E16-EFC357222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-33338" y="6597650"/>
            <a:ext cx="7304088" cy="1588"/>
          </a:xfrm>
          <a:prstGeom prst="line">
            <a:avLst/>
          </a:prstGeom>
          <a:noFill/>
          <a:ln w="9525">
            <a:solidFill>
              <a:srgbClr val="A5A5A5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27" name="直接连接符 7">
            <a:extLst>
              <a:ext uri="{FF2B5EF4-FFF2-40B4-BE49-F238E27FC236}">
                <a16:creationId xmlns:a16="http://schemas.microsoft.com/office/drawing/2014/main" id="{AADACA1D-2A4A-478C-AA03-94479A95F1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67588" y="6165850"/>
            <a:ext cx="1587" cy="431800"/>
          </a:xfrm>
          <a:prstGeom prst="line">
            <a:avLst/>
          </a:prstGeom>
          <a:noFill/>
          <a:ln w="38100">
            <a:solidFill>
              <a:srgbClr val="A5A5A5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28" name="TextBox 8">
            <a:extLst>
              <a:ext uri="{FF2B5EF4-FFF2-40B4-BE49-F238E27FC236}">
                <a16:creationId xmlns:a16="http://schemas.microsoft.com/office/drawing/2014/main" id="{22060C39-945C-4C27-982F-99432BECD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350" y="6308725"/>
            <a:ext cx="15367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>
                <a:solidFill>
                  <a:srgbClr val="000000"/>
                </a:solidFill>
                <a:latin typeface="Verdana" pitchFamily="34" charset="0"/>
                <a:sym typeface="Verdana" pitchFamily="34" charset="0"/>
              </a:rPr>
              <a:t>BREAD PPT DESIGN</a:t>
            </a:r>
            <a:endParaRPr lang="zh-CN" altLang="en-US" sz="1000">
              <a:solidFill>
                <a:srgbClr val="000000"/>
              </a:solidFill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1029" name="直接连接符 9">
            <a:extLst>
              <a:ext uri="{FF2B5EF4-FFF2-40B4-BE49-F238E27FC236}">
                <a16:creationId xmlns:a16="http://schemas.microsoft.com/office/drawing/2014/main" id="{7E50D944-4834-4BDB-B491-3992E51827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1725" y="6308725"/>
            <a:ext cx="1588" cy="288925"/>
          </a:xfrm>
          <a:prstGeom prst="lin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30" name="直接连接符 10">
            <a:extLst>
              <a:ext uri="{FF2B5EF4-FFF2-40B4-BE49-F238E27FC236}">
                <a16:creationId xmlns:a16="http://schemas.microsoft.com/office/drawing/2014/main" id="{42A63BD2-9A9C-4E16-B4CF-34179E9EA7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188" y="-23813"/>
            <a:ext cx="1587" cy="428626"/>
          </a:xfrm>
          <a:prstGeom prst="line">
            <a:avLst/>
          </a:prstGeom>
          <a:noFill/>
          <a:ln w="76200">
            <a:solidFill>
              <a:srgbClr val="A5A5A5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31" name="直接连接符 11">
            <a:extLst>
              <a:ext uri="{FF2B5EF4-FFF2-40B4-BE49-F238E27FC236}">
                <a16:creationId xmlns:a16="http://schemas.microsoft.com/office/drawing/2014/main" id="{ECF5997D-7432-4F99-86F7-79BC9E6FDE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350" y="0"/>
            <a:ext cx="0" cy="288925"/>
          </a:xfrm>
          <a:prstGeom prst="line">
            <a:avLst/>
          </a:prstGeom>
          <a:noFill/>
          <a:ln w="762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32" name="标题占位符 1">
            <a:extLst>
              <a:ext uri="{FF2B5EF4-FFF2-40B4-BE49-F238E27FC236}">
                <a16:creationId xmlns:a16="http://schemas.microsoft.com/office/drawing/2014/main" id="{2F6E8076-0F02-463F-91A2-5A2AAD54A2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33" name="文本占位符 2">
            <a:extLst>
              <a:ext uri="{FF2B5EF4-FFF2-40B4-BE49-F238E27FC236}">
                <a16:creationId xmlns:a16="http://schemas.microsoft.com/office/drawing/2014/main" id="{22D71D89-6227-4DC8-A13F-746498734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34" name="日期占位符 3">
            <a:extLst>
              <a:ext uri="{FF2B5EF4-FFF2-40B4-BE49-F238E27FC236}">
                <a16:creationId xmlns:a16="http://schemas.microsoft.com/office/drawing/2014/main" id="{FF1AFC58-312A-4314-AB5E-D8D045AA6CB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BAF03D9-35DD-4D6C-80D6-B0933F6333EF}" type="datetime1">
              <a:rPr lang="zh-CN" altLang="en-US"/>
              <a:pPr>
                <a:defRPr/>
              </a:pPr>
              <a:t>2019/11/13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35" name="页脚占位符 4">
            <a:extLst>
              <a:ext uri="{FF2B5EF4-FFF2-40B4-BE49-F238E27FC236}">
                <a16:creationId xmlns:a16="http://schemas.microsoft.com/office/drawing/2014/main" id="{9FD779C2-2254-47B9-B572-2DB5AFACF50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6" name="灯片编号占位符 5">
            <a:extLst>
              <a:ext uri="{FF2B5EF4-FFF2-40B4-BE49-F238E27FC236}">
                <a16:creationId xmlns:a16="http://schemas.microsoft.com/office/drawing/2014/main" id="{55075AE9-B6FE-4FD7-AFA6-DA74EEAEB2E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919A96C-8301-4ACC-B61F-DECD558537C2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AF37D34C-F38C-4741-BAE3-C982588F3B54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900113" y="2559050"/>
            <a:ext cx="7100887" cy="1470025"/>
          </a:xfrm>
        </p:spPr>
        <p:txBody>
          <a:bodyPr/>
          <a:lstStyle/>
          <a:p>
            <a:pPr marL="0" indent="0" algn="r" eaLnBrk="1" hangingPunct="1"/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人体骨骼的创建</a:t>
            </a:r>
            <a:endParaRPr lang="zh-CN" altLang="zh-CN" sz="36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1" name="直接连接符 4">
            <a:extLst>
              <a:ext uri="{FF2B5EF4-FFF2-40B4-BE49-F238E27FC236}">
                <a16:creationId xmlns:a16="http://schemas.microsoft.com/office/drawing/2014/main" id="{E9D123ED-24F0-4D9B-BE85-A7AAC0CC933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813050"/>
            <a:ext cx="4572000" cy="0"/>
          </a:xfrm>
          <a:prstGeom prst="line">
            <a:avLst/>
          </a:prstGeom>
          <a:noFill/>
          <a:ln w="9525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" name="直接连接符 5">
            <a:extLst>
              <a:ext uri="{FF2B5EF4-FFF2-40B4-BE49-F238E27FC236}">
                <a16:creationId xmlns:a16="http://schemas.microsoft.com/office/drawing/2014/main" id="{80FCEB3D-52C5-4394-AF7E-1C10C3D3C6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378075"/>
            <a:ext cx="0" cy="431800"/>
          </a:xfrm>
          <a:prstGeom prst="line">
            <a:avLst/>
          </a:prstGeom>
          <a:noFill/>
          <a:ln w="3810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" name="TextBox 6">
            <a:extLst>
              <a:ext uri="{FF2B5EF4-FFF2-40B4-BE49-F238E27FC236}">
                <a16:creationId xmlns:a16="http://schemas.microsoft.com/office/drawing/2014/main" id="{4CCAC133-3937-42DB-A1F8-AE5316895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2357438"/>
            <a:ext cx="125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第五章</a:t>
            </a:r>
          </a:p>
        </p:txBody>
      </p:sp>
      <p:sp>
        <p:nvSpPr>
          <p:cNvPr id="2054" name="直接连接符 7">
            <a:extLst>
              <a:ext uri="{FF2B5EF4-FFF2-40B4-BE49-F238E27FC236}">
                <a16:creationId xmlns:a16="http://schemas.microsoft.com/office/drawing/2014/main" id="{120B1767-B561-4A09-92F1-C417A6A0E3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6138" y="2522538"/>
            <a:ext cx="1587" cy="288925"/>
          </a:xfrm>
          <a:prstGeom prst="lin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D3872552-CA50-4D8D-926F-7675D1CBC84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en-US" altLang="zh-CN" sz="36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36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躯干和头部骨骼的创建</a:t>
            </a:r>
            <a:endParaRPr lang="zh-CN" altLang="zh-CN" sz="3600" b="1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011" name="TextBox 5">
            <a:extLst>
              <a:ext uri="{FF2B5EF4-FFF2-40B4-BE49-F238E27FC236}">
                <a16:creationId xmlns:a16="http://schemas.microsoft.com/office/drawing/2014/main" id="{549788E1-991B-4E32-9063-9F297609B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1125538"/>
            <a:ext cx="3767137" cy="49688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5.4.2 </a:t>
            </a:r>
            <a:r>
              <a:rPr lang="zh-CN" altLang="en-US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头部骨骼创建</a:t>
            </a:r>
          </a:p>
        </p:txBody>
      </p:sp>
      <p:sp>
        <p:nvSpPr>
          <p:cNvPr id="43012" name="TextBox 8">
            <a:extLst>
              <a:ext uri="{FF2B5EF4-FFF2-40B4-BE49-F238E27FC236}">
                <a16:creationId xmlns:a16="http://schemas.microsoft.com/office/drawing/2014/main" id="{E3593748-6DAC-4105-A20B-4331EDC69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773238"/>
            <a:ext cx="7461250" cy="1501775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在侧视图创建骨骼至头部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节骨骼，下巴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节，鼻子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节，耳朵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节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耳朵骨骼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给头部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脖子骨骼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给躯干</a:t>
            </a:r>
            <a:endParaRPr lang="zh-CN" altLang="en-US" b="1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检查骨骼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3014" name="Picture 6" descr="无标题">
            <a:extLst>
              <a:ext uri="{FF2B5EF4-FFF2-40B4-BE49-F238E27FC236}">
                <a16:creationId xmlns:a16="http://schemas.microsoft.com/office/drawing/2014/main" id="{DE22A6D1-7DF0-4484-898D-17558722E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644900"/>
            <a:ext cx="3910013" cy="262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5" name="Picture 7" descr="无标题">
            <a:extLst>
              <a:ext uri="{FF2B5EF4-FFF2-40B4-BE49-F238E27FC236}">
                <a16:creationId xmlns:a16="http://schemas.microsoft.com/office/drawing/2014/main" id="{78C498AA-1257-465C-B2E8-4302D5257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3644900"/>
            <a:ext cx="4032250" cy="261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8D1EDE3A-672A-4CDB-B467-CEC74C0C4F5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en-US" altLang="zh-CN" sz="36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36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躯干和头部骨骼的创建</a:t>
            </a:r>
            <a:endParaRPr lang="zh-CN" altLang="zh-CN" sz="3600" b="1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8131" name="TextBox 5">
            <a:extLst>
              <a:ext uri="{FF2B5EF4-FFF2-40B4-BE49-F238E27FC236}">
                <a16:creationId xmlns:a16="http://schemas.microsoft.com/office/drawing/2014/main" id="{EA661166-2614-48C6-B403-AF34B0024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1125538"/>
            <a:ext cx="3767137" cy="49688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5.4.2 </a:t>
            </a:r>
            <a:r>
              <a:rPr lang="zh-CN" altLang="en-US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头部骨骼创建</a:t>
            </a:r>
          </a:p>
        </p:txBody>
      </p:sp>
      <p:sp>
        <p:nvSpPr>
          <p:cNvPr id="48132" name="TextBox 8">
            <a:extLst>
              <a:ext uri="{FF2B5EF4-FFF2-40B4-BE49-F238E27FC236}">
                <a16:creationId xmlns:a16="http://schemas.microsoft.com/office/drawing/2014/main" id="{B2729F8D-6687-459D-B272-2349C0A16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773238"/>
            <a:ext cx="7461250" cy="1501775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人物骨骼比较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8135" name="Picture 7" descr="无标题">
            <a:extLst>
              <a:ext uri="{FF2B5EF4-FFF2-40B4-BE49-F238E27FC236}">
                <a16:creationId xmlns:a16="http://schemas.microsoft.com/office/drawing/2014/main" id="{81075694-C13C-489A-9A87-6D018CD8C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1773238"/>
            <a:ext cx="3624263" cy="453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DBD02239-C5BE-4DA3-A75B-3D09EBD4230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en-US" altLang="zh-CN" sz="36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36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躯干和头部骨骼的创建</a:t>
            </a:r>
            <a:endParaRPr lang="zh-CN" altLang="zh-CN" sz="3600" b="1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035" name="TextBox 5">
            <a:extLst>
              <a:ext uri="{FF2B5EF4-FFF2-40B4-BE49-F238E27FC236}">
                <a16:creationId xmlns:a16="http://schemas.microsoft.com/office/drawing/2014/main" id="{2E07B84E-7710-4B4A-B860-07920E61F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1125538"/>
            <a:ext cx="3767137" cy="49688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5.4.2 </a:t>
            </a:r>
            <a:r>
              <a:rPr lang="zh-CN" altLang="en-US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头部骨骼创建</a:t>
            </a:r>
          </a:p>
        </p:txBody>
      </p:sp>
      <p:sp>
        <p:nvSpPr>
          <p:cNvPr id="44036" name="TextBox 8">
            <a:extLst>
              <a:ext uri="{FF2B5EF4-FFF2-40B4-BE49-F238E27FC236}">
                <a16:creationId xmlns:a16="http://schemas.microsoft.com/office/drawing/2014/main" id="{B3DB0BB3-53C7-4EE6-ACCC-585AD510F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773238"/>
            <a:ext cx="6121400" cy="1501775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检查骨骼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4039" name="Picture 7" descr="无标题">
            <a:extLst>
              <a:ext uri="{FF2B5EF4-FFF2-40B4-BE49-F238E27FC236}">
                <a16:creationId xmlns:a16="http://schemas.microsoft.com/office/drawing/2014/main" id="{7D693501-1129-4E29-B083-A46AF9F5A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1773238"/>
            <a:ext cx="4256087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B4254E09-E15B-47FC-AEED-45F157945E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en-US" altLang="zh-CN" sz="36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 </a:t>
            </a:r>
            <a:r>
              <a:rPr lang="zh-CN" altLang="en-US" sz="36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手臂骨骼的创建</a:t>
            </a:r>
            <a:endParaRPr lang="zh-CN" altLang="zh-CN" sz="3600" b="1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059" name="TextBox 5">
            <a:extLst>
              <a:ext uri="{FF2B5EF4-FFF2-40B4-BE49-F238E27FC236}">
                <a16:creationId xmlns:a16="http://schemas.microsoft.com/office/drawing/2014/main" id="{FAF42022-05A1-4E76-B29F-C5FFF981D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1125538"/>
            <a:ext cx="3767137" cy="49688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5.5.1 </a:t>
            </a:r>
            <a:r>
              <a:rPr lang="zh-CN" altLang="en-US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手臂骨骼创建</a:t>
            </a:r>
          </a:p>
        </p:txBody>
      </p:sp>
      <p:sp>
        <p:nvSpPr>
          <p:cNvPr id="45060" name="TextBox 8">
            <a:extLst>
              <a:ext uri="{FF2B5EF4-FFF2-40B4-BE49-F238E27FC236}">
                <a16:creationId xmlns:a16="http://schemas.microsoft.com/office/drawing/2014/main" id="{DCA56375-7B99-41CB-84BE-307BAAE5F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773238"/>
            <a:ext cx="7461250" cy="4319587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使用曲线（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度）绘制骨骼点，打断曲线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隐藏模型，借助曲线上的点， （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点吸附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）创建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XYZ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方向骨骼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观察骨骼方向的一致性，隐藏骨骼，删除曲线（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辅助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b="1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手臂骨骼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给身体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5064" name="Picture 8" descr="无标题">
            <a:extLst>
              <a:ext uri="{FF2B5EF4-FFF2-40B4-BE49-F238E27FC236}">
                <a16:creationId xmlns:a16="http://schemas.microsoft.com/office/drawing/2014/main" id="{FD8F4DED-EBAD-4131-9230-F9E33457B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141663"/>
            <a:ext cx="4392613" cy="156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6" name="Picture 10" descr="无标题">
            <a:extLst>
              <a:ext uri="{FF2B5EF4-FFF2-40B4-BE49-F238E27FC236}">
                <a16:creationId xmlns:a16="http://schemas.microsoft.com/office/drawing/2014/main" id="{B55A0620-915E-4137-B6C7-A2B05FA41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4652963"/>
            <a:ext cx="4392613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>
            <a:extLst>
              <a:ext uri="{FF2B5EF4-FFF2-40B4-BE49-F238E27FC236}">
                <a16:creationId xmlns:a16="http://schemas.microsoft.com/office/drawing/2014/main" id="{AD5C55D7-2F1A-473E-A9DA-D1A609FC7F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en-US" altLang="zh-CN" sz="36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 </a:t>
            </a:r>
            <a:r>
              <a:rPr lang="zh-CN" altLang="en-US" sz="36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手臂骨骼的创建</a:t>
            </a:r>
            <a:endParaRPr lang="zh-CN" altLang="zh-CN" sz="3600" b="1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227" name="TextBox 5">
            <a:extLst>
              <a:ext uri="{FF2B5EF4-FFF2-40B4-BE49-F238E27FC236}">
                <a16:creationId xmlns:a16="http://schemas.microsoft.com/office/drawing/2014/main" id="{A495D8FC-9647-4E73-888A-23AFE2613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1125538"/>
            <a:ext cx="3767137" cy="49688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5.5.1 </a:t>
            </a:r>
            <a:r>
              <a:rPr lang="zh-CN" altLang="en-US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手臂骨骼创建</a:t>
            </a:r>
          </a:p>
        </p:txBody>
      </p:sp>
      <p:sp>
        <p:nvSpPr>
          <p:cNvPr id="52228" name="TextBox 8">
            <a:extLst>
              <a:ext uri="{FF2B5EF4-FFF2-40B4-BE49-F238E27FC236}">
                <a16:creationId xmlns:a16="http://schemas.microsoft.com/office/drawing/2014/main" id="{A0EBD3F5-09C9-4DF8-8638-D82E42043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773238"/>
            <a:ext cx="7461250" cy="4319587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人物骨骼比较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2231" name="Picture 7" descr="无标题">
            <a:extLst>
              <a:ext uri="{FF2B5EF4-FFF2-40B4-BE49-F238E27FC236}">
                <a16:creationId xmlns:a16="http://schemas.microsoft.com/office/drawing/2014/main" id="{CB32EF82-D1F5-4306-822D-89388B9B9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420938"/>
            <a:ext cx="436245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9C8E360E-6E4E-4B67-9E66-7D9C13F655F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en-US" altLang="zh-CN" sz="36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 </a:t>
            </a:r>
            <a:r>
              <a:rPr lang="zh-CN" altLang="en-US" sz="36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手臂骨骼的创建</a:t>
            </a:r>
            <a:endParaRPr lang="zh-CN" altLang="zh-CN" sz="3600" b="1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107" name="TextBox 5">
            <a:extLst>
              <a:ext uri="{FF2B5EF4-FFF2-40B4-BE49-F238E27FC236}">
                <a16:creationId xmlns:a16="http://schemas.microsoft.com/office/drawing/2014/main" id="{62DCF6F6-271A-4F79-A905-A9E4F4714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1125538"/>
            <a:ext cx="3767137" cy="49688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5.5.2 </a:t>
            </a:r>
            <a:r>
              <a:rPr lang="zh-CN" altLang="en-US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手部骨骼方向修改</a:t>
            </a:r>
          </a:p>
        </p:txBody>
      </p:sp>
      <p:sp>
        <p:nvSpPr>
          <p:cNvPr id="47108" name="TextBox 8">
            <a:extLst>
              <a:ext uri="{FF2B5EF4-FFF2-40B4-BE49-F238E27FC236}">
                <a16:creationId xmlns:a16="http://schemas.microsoft.com/office/drawing/2014/main" id="{DCA92DA1-8D59-4080-8542-A960DAF82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773238"/>
            <a:ext cx="7461250" cy="4319587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修改大拇指的骨骼旋转方向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修改其余手指的最后一节骨骼，使骨骼方向一致</a:t>
            </a:r>
            <a:endParaRPr lang="zh-CN" altLang="en-US" b="1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检测手部的握拳动作（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手指骨骼全部选择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7111" name="Picture 7" descr="无标题">
            <a:extLst>
              <a:ext uri="{FF2B5EF4-FFF2-40B4-BE49-F238E27FC236}">
                <a16:creationId xmlns:a16="http://schemas.microsoft.com/office/drawing/2014/main" id="{9EB954EF-F5FE-4052-8A11-346152DC5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573463"/>
            <a:ext cx="4537075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12" name="Picture 8" descr="无标题">
            <a:extLst>
              <a:ext uri="{FF2B5EF4-FFF2-40B4-BE49-F238E27FC236}">
                <a16:creationId xmlns:a16="http://schemas.microsoft.com/office/drawing/2014/main" id="{77E6F965-A10F-41E3-BBE0-DA86FECCA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560763"/>
            <a:ext cx="3384550" cy="231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325EF314-FF7F-455A-ACAA-E52DB7AD0E7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en-US" altLang="zh-CN" sz="36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 </a:t>
            </a:r>
            <a:r>
              <a:rPr lang="zh-CN" altLang="en-US" sz="36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手臂骨骼的创建</a:t>
            </a:r>
            <a:endParaRPr lang="zh-CN" altLang="zh-CN" sz="3600" b="1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6083" name="TextBox 5">
            <a:extLst>
              <a:ext uri="{FF2B5EF4-FFF2-40B4-BE49-F238E27FC236}">
                <a16:creationId xmlns:a16="http://schemas.microsoft.com/office/drawing/2014/main" id="{DAA1D877-D3AC-405E-9CF6-97125ABCE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1125538"/>
            <a:ext cx="3767137" cy="49688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5.5.3 </a:t>
            </a:r>
            <a:r>
              <a:rPr lang="zh-CN" altLang="en-US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手臂骨骼创建</a:t>
            </a:r>
          </a:p>
        </p:txBody>
      </p:sp>
      <p:sp>
        <p:nvSpPr>
          <p:cNvPr id="46084" name="TextBox 8">
            <a:extLst>
              <a:ext uri="{FF2B5EF4-FFF2-40B4-BE49-F238E27FC236}">
                <a16:creationId xmlns:a16="http://schemas.microsoft.com/office/drawing/2014/main" id="{17B38090-387C-4077-9197-8EC6C51BA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773238"/>
            <a:ext cx="7461250" cy="4319587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镜像骨骼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6087" name="Picture 7" descr="无标题">
            <a:extLst>
              <a:ext uri="{FF2B5EF4-FFF2-40B4-BE49-F238E27FC236}">
                <a16:creationId xmlns:a16="http://schemas.microsoft.com/office/drawing/2014/main" id="{C75A44FA-E394-4167-80BF-993300861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574925"/>
            <a:ext cx="7345362" cy="315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5">
            <a:extLst>
              <a:ext uri="{FF2B5EF4-FFF2-40B4-BE49-F238E27FC236}">
                <a16:creationId xmlns:a16="http://schemas.microsoft.com/office/drawing/2014/main" id="{EB4C202B-D4FC-4E6D-BD12-5DD1F12C2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063" y="1000125"/>
            <a:ext cx="3214687" cy="5111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本章小结</a:t>
            </a:r>
          </a:p>
        </p:txBody>
      </p:sp>
      <p:sp>
        <p:nvSpPr>
          <p:cNvPr id="24579" name="TextBox 8">
            <a:extLst>
              <a:ext uri="{FF2B5EF4-FFF2-40B4-BE49-F238E27FC236}">
                <a16:creationId xmlns:a16="http://schemas.microsoft.com/office/drawing/2014/main" id="{3B38C968-C4F9-4192-A27D-C557D4F02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1857375"/>
            <a:ext cx="7215187" cy="4071938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人体骨骼的走向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借助曲线创建骨骼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骨骼整体的方向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直接连接符 3">
            <a:extLst>
              <a:ext uri="{FF2B5EF4-FFF2-40B4-BE49-F238E27FC236}">
                <a16:creationId xmlns:a16="http://schemas.microsoft.com/office/drawing/2014/main" id="{4A26A924-944D-4303-B154-A33343339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813050"/>
            <a:ext cx="4572000" cy="0"/>
          </a:xfrm>
          <a:prstGeom prst="line">
            <a:avLst/>
          </a:prstGeom>
          <a:noFill/>
          <a:ln w="9525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3" name="直接连接符 4">
            <a:extLst>
              <a:ext uri="{FF2B5EF4-FFF2-40B4-BE49-F238E27FC236}">
                <a16:creationId xmlns:a16="http://schemas.microsoft.com/office/drawing/2014/main" id="{153ED786-4641-4F4F-B785-CE1BCACE40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32325" y="2349500"/>
            <a:ext cx="0" cy="431800"/>
          </a:xfrm>
          <a:prstGeom prst="line">
            <a:avLst/>
          </a:prstGeom>
          <a:noFill/>
          <a:ln w="3810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4" name="TextBox 5">
            <a:extLst>
              <a:ext uri="{FF2B5EF4-FFF2-40B4-BE49-F238E27FC236}">
                <a16:creationId xmlns:a16="http://schemas.microsoft.com/office/drawing/2014/main" id="{9A9B7949-0EC8-41F4-9502-4D07F44AF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5" y="2441575"/>
            <a:ext cx="1724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00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谢谢！</a:t>
            </a:r>
          </a:p>
        </p:txBody>
      </p:sp>
      <p:sp>
        <p:nvSpPr>
          <p:cNvPr id="25605" name="直接连接符 6">
            <a:extLst>
              <a:ext uri="{FF2B5EF4-FFF2-40B4-BE49-F238E27FC236}">
                <a16:creationId xmlns:a16="http://schemas.microsoft.com/office/drawing/2014/main" id="{ABFC75E0-9C1B-408C-8A1A-850508C3B7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6463" y="2492375"/>
            <a:ext cx="0" cy="288925"/>
          </a:xfrm>
          <a:prstGeom prst="lin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日期占位符 3">
            <a:extLst>
              <a:ext uri="{FF2B5EF4-FFF2-40B4-BE49-F238E27FC236}">
                <a16:creationId xmlns:a16="http://schemas.microsoft.com/office/drawing/2014/main" id="{11320506-DF23-4067-A163-97BEB0A5E73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93264A-FBC6-4DD8-912F-925D0BC9A282}" type="datetime1">
              <a:rPr lang="zh-CN" altLang="en-US" smtClean="0">
                <a:solidFill>
                  <a:srgbClr val="898989"/>
                </a:solidFill>
              </a:rPr>
              <a:pPr eaLnBrk="1" hangingPunct="1"/>
              <a:t>2019/11/13</a:t>
            </a:fld>
            <a:endParaRPr lang="en-US" altLang="zh-CN" sz="1800"/>
          </a:p>
        </p:txBody>
      </p:sp>
      <p:sp>
        <p:nvSpPr>
          <p:cNvPr id="3075" name="TextBox 8">
            <a:extLst>
              <a:ext uri="{FF2B5EF4-FFF2-40B4-BE49-F238E27FC236}">
                <a16:creationId xmlns:a16="http://schemas.microsoft.com/office/drawing/2014/main" id="{3E968130-AD36-464E-A9CD-FA5A2B9A7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1285875"/>
            <a:ext cx="6786562" cy="2928938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/>
              <a:t>通过对这张照片的观察，我们很容易发现，蛇类的体形特征有：细长，柔软，有鳞，无足。可以利用柔软物体的制作方式制作骨骼及其绑定。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/>
              <a:t>通过对骨骼的初步了解，</a:t>
            </a:r>
            <a:r>
              <a:rPr lang="en-US" altLang="zh-CN" b="1"/>
              <a:t>Maya </a:t>
            </a:r>
            <a:r>
              <a:rPr lang="zh-CN" altLang="en-US" b="1"/>
              <a:t>中骨骼系统是通过对自然界骨骼的模仿来实现对角色的控制的。</a:t>
            </a:r>
            <a:r>
              <a:rPr lang="zh-CN" altLang="en-US"/>
              <a:t>  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2788F329-8EAE-40DD-AFC8-D4B70817B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476625"/>
            <a:ext cx="46291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72641A35-15F9-4FEC-88DD-654ACC3F60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8575"/>
            <a:ext cx="3513138" cy="1143000"/>
          </a:xfrm>
        </p:spPr>
        <p:txBody>
          <a:bodyPr/>
          <a:lstStyle/>
          <a:p>
            <a:pPr marL="0" indent="0" algn="l" eaLnBrk="1" hangingPunct="1"/>
            <a:r>
              <a:rPr lang="zh-CN" altLang="zh-CN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altLang="zh-CN" sz="3200" b="1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34" charset="-122"/>
            </a:endParaRPr>
          </a:p>
        </p:txBody>
      </p:sp>
      <p:sp>
        <p:nvSpPr>
          <p:cNvPr id="4099" name="TextBox 16">
            <a:extLst>
              <a:ext uri="{FF2B5EF4-FFF2-40B4-BE49-F238E27FC236}">
                <a16:creationId xmlns:a16="http://schemas.microsoft.com/office/drawing/2014/main" id="{CEE91ED1-9651-40E0-B609-79F083C9F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88" y="1428750"/>
            <a:ext cx="2901950" cy="681038"/>
          </a:xfrm>
          <a:prstGeom prst="roundRect">
            <a:avLst>
              <a:gd name="adj" fmla="val 8176"/>
            </a:avLst>
          </a:prstGeom>
          <a:noFill/>
          <a:ln w="1905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人体骨骼概述</a:t>
            </a:r>
          </a:p>
        </p:txBody>
      </p:sp>
      <p:sp>
        <p:nvSpPr>
          <p:cNvPr id="4100" name="椭圆 17">
            <a:extLst>
              <a:ext uri="{FF2B5EF4-FFF2-40B4-BE49-F238E27FC236}">
                <a16:creationId xmlns:a16="http://schemas.microsoft.com/office/drawing/2014/main" id="{32E3BA41-8666-43C9-A472-F7928D502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88" y="1495425"/>
            <a:ext cx="500062" cy="5064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t>1</a:t>
            </a:r>
            <a:endParaRPr lang="zh-CN" altLang="en-US" sz="2800" b="1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sym typeface="Arial Unicode MS" pitchFamily="34" charset="-122"/>
            </a:endParaRPr>
          </a:p>
        </p:txBody>
      </p:sp>
      <p:sp>
        <p:nvSpPr>
          <p:cNvPr id="4101" name="TextBox 18">
            <a:extLst>
              <a:ext uri="{FF2B5EF4-FFF2-40B4-BE49-F238E27FC236}">
                <a16:creationId xmlns:a16="http://schemas.microsoft.com/office/drawing/2014/main" id="{A0BE83F7-CBF8-47C4-8AAC-2543CA9E4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988" y="2357438"/>
            <a:ext cx="3573462" cy="681037"/>
          </a:xfrm>
          <a:prstGeom prst="roundRect">
            <a:avLst>
              <a:gd name="adj" fmla="val 8176"/>
            </a:avLst>
          </a:prstGeom>
          <a:noFill/>
          <a:ln w="1905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Maya</a:t>
            </a:r>
            <a:r>
              <a:rPr lang="zh-CN" altLang="en-US" sz="24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中骨骼分析</a:t>
            </a:r>
          </a:p>
        </p:txBody>
      </p:sp>
      <p:sp>
        <p:nvSpPr>
          <p:cNvPr id="4102" name="椭圆 19">
            <a:extLst>
              <a:ext uri="{FF2B5EF4-FFF2-40B4-BE49-F238E27FC236}">
                <a16:creationId xmlns:a16="http://schemas.microsoft.com/office/drawing/2014/main" id="{50995E7F-3759-422D-BB2C-F431480F1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2424113"/>
            <a:ext cx="500062" cy="506412"/>
          </a:xfrm>
          <a:prstGeom prst="ellipse">
            <a:avLst/>
          </a:prstGeom>
          <a:solidFill>
            <a:schemeClr val="bg1"/>
          </a:solidFill>
          <a:ln w="19050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t>2</a:t>
            </a:r>
            <a:endParaRPr lang="zh-CN" altLang="en-US" sz="2800" b="1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sym typeface="Arial Unicode MS" pitchFamily="34" charset="-122"/>
            </a:endParaRPr>
          </a:p>
        </p:txBody>
      </p:sp>
      <p:sp>
        <p:nvSpPr>
          <p:cNvPr id="4103" name="TextBox 20">
            <a:extLst>
              <a:ext uri="{FF2B5EF4-FFF2-40B4-BE49-F238E27FC236}">
                <a16:creationId xmlns:a16="http://schemas.microsoft.com/office/drawing/2014/main" id="{66472A14-BC6F-4703-9A71-9B711AC7C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88" y="3286125"/>
            <a:ext cx="3560762" cy="681038"/>
          </a:xfrm>
          <a:prstGeom prst="roundRect">
            <a:avLst>
              <a:gd name="adj" fmla="val 8176"/>
            </a:avLst>
          </a:prstGeom>
          <a:noFill/>
          <a:ln w="1905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腿部骨骼的创建</a:t>
            </a:r>
          </a:p>
        </p:txBody>
      </p:sp>
      <p:sp>
        <p:nvSpPr>
          <p:cNvPr id="4104" name="椭圆 21">
            <a:extLst>
              <a:ext uri="{FF2B5EF4-FFF2-40B4-BE49-F238E27FC236}">
                <a16:creationId xmlns:a16="http://schemas.microsoft.com/office/drawing/2014/main" id="{D6F4C6E5-5432-4120-BF28-CE42070BA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88" y="3352800"/>
            <a:ext cx="500062" cy="5064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t>3</a:t>
            </a:r>
            <a:endParaRPr lang="zh-CN" altLang="en-US" sz="2800" b="1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sym typeface="Arial Unicode MS" pitchFamily="34" charset="-122"/>
            </a:endParaRPr>
          </a:p>
        </p:txBody>
      </p:sp>
      <p:sp>
        <p:nvSpPr>
          <p:cNvPr id="4105" name="TextBox 22">
            <a:extLst>
              <a:ext uri="{FF2B5EF4-FFF2-40B4-BE49-F238E27FC236}">
                <a16:creationId xmlns:a16="http://schemas.microsoft.com/office/drawing/2014/main" id="{B2787E5E-25C7-4509-B295-A89517BA1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88" y="4214813"/>
            <a:ext cx="3705225" cy="681037"/>
          </a:xfrm>
          <a:prstGeom prst="roundRect">
            <a:avLst>
              <a:gd name="adj" fmla="val 8176"/>
            </a:avLst>
          </a:prstGeom>
          <a:noFill/>
          <a:ln w="1905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躯干和头部骨骼的创建</a:t>
            </a:r>
          </a:p>
        </p:txBody>
      </p:sp>
      <p:sp>
        <p:nvSpPr>
          <p:cNvPr id="4106" name="椭圆 23">
            <a:extLst>
              <a:ext uri="{FF2B5EF4-FFF2-40B4-BE49-F238E27FC236}">
                <a16:creationId xmlns:a16="http://schemas.microsoft.com/office/drawing/2014/main" id="{6B50AFFC-D84D-4E57-949D-A01CEACD8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88" y="4281488"/>
            <a:ext cx="500062" cy="506412"/>
          </a:xfrm>
          <a:prstGeom prst="ellipse">
            <a:avLst/>
          </a:prstGeom>
          <a:solidFill>
            <a:schemeClr val="bg1"/>
          </a:solidFill>
          <a:ln w="19050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t>4</a:t>
            </a:r>
            <a:endParaRPr lang="zh-CN" altLang="en-US" sz="2800" b="1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sym typeface="Arial Unicode MS" pitchFamily="34" charset="-122"/>
            </a:endParaRPr>
          </a:p>
        </p:txBody>
      </p:sp>
      <p:pic>
        <p:nvPicPr>
          <p:cNvPr id="4107" name="Picture 2" descr="http://a2.att.hudong.com/34/71/01300000025823121694718113732.gif">
            <a:extLst>
              <a:ext uri="{FF2B5EF4-FFF2-40B4-BE49-F238E27FC236}">
                <a16:creationId xmlns:a16="http://schemas.microsoft.com/office/drawing/2014/main" id="{ECE7413A-7364-493E-88A0-61DD91C1E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324100"/>
            <a:ext cx="28575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8" name="矩形 24">
            <a:extLst>
              <a:ext uri="{FF2B5EF4-FFF2-40B4-BE49-F238E27FC236}">
                <a16:creationId xmlns:a16="http://schemas.microsoft.com/office/drawing/2014/main" id="{CC50ABEA-9028-4351-A212-825AEE501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738" y="479425"/>
            <a:ext cx="1212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C000"/>
                </a:solidFill>
                <a:ea typeface="微软雅黑" panose="020B0503020204020204" pitchFamily="34" charset="-122"/>
                <a:sym typeface="Arial Unicode MS" pitchFamily="34" charset="-122"/>
              </a:rPr>
              <a:t>CONTENTS</a:t>
            </a:r>
            <a:endParaRPr lang="zh-CN" altLang="en-US" b="1">
              <a:solidFill>
                <a:srgbClr val="FFC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9" name="TextBox 22">
            <a:extLst>
              <a:ext uri="{FF2B5EF4-FFF2-40B4-BE49-F238E27FC236}">
                <a16:creationId xmlns:a16="http://schemas.microsoft.com/office/drawing/2014/main" id="{7EA4B0C8-EDE3-4E02-813C-6EF91BA26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88" y="5105400"/>
            <a:ext cx="3705225" cy="681038"/>
          </a:xfrm>
          <a:prstGeom prst="roundRect">
            <a:avLst>
              <a:gd name="adj" fmla="val 8176"/>
            </a:avLst>
          </a:prstGeom>
          <a:noFill/>
          <a:ln w="1905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手臂骨骼的创建</a:t>
            </a:r>
          </a:p>
        </p:txBody>
      </p:sp>
      <p:sp>
        <p:nvSpPr>
          <p:cNvPr id="4110" name="椭圆 23">
            <a:extLst>
              <a:ext uri="{FF2B5EF4-FFF2-40B4-BE49-F238E27FC236}">
                <a16:creationId xmlns:a16="http://schemas.microsoft.com/office/drawing/2014/main" id="{4BA95520-B420-4601-9913-062649712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88" y="5172075"/>
            <a:ext cx="500062" cy="5064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t>5</a:t>
            </a:r>
            <a:endParaRPr lang="zh-CN" altLang="en-US" sz="2800" b="1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sym typeface="Arial Unicode MS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70F8C60A-01B2-4286-85A7-2F9F41219B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人体骨骼概述</a:t>
            </a:r>
            <a:endParaRPr lang="zh-CN" altLang="zh-CN" sz="3200" b="1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Box 8">
            <a:extLst>
              <a:ext uri="{FF2B5EF4-FFF2-40B4-BE49-F238E27FC236}">
                <a16:creationId xmlns:a16="http://schemas.microsoft.com/office/drawing/2014/main" id="{2BF721F8-FEE8-414E-9D13-DD812F298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1643063"/>
            <a:ext cx="3786188" cy="4449762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成人的骨骼由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206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块骨头组成。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骨骼在人类或动物体内有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个作用，第一是保护内脏，第二是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支撑身体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，第三是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运动的支架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三维环境中骨骼除了没有保护内脏的作用，其它都同真实躯体中的骨骼作用是一样的。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129" name="Picture 9" descr="C360_2015-11-13-15-04-18-363">
            <a:extLst>
              <a:ext uri="{FF2B5EF4-FFF2-40B4-BE49-F238E27FC236}">
                <a16:creationId xmlns:a16="http://schemas.microsoft.com/office/drawing/2014/main" id="{7858E508-8A0C-4CF6-8608-CD8ECFE8C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1557338"/>
            <a:ext cx="3382963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EE40FB3B-93F0-4D8E-A48A-CDA382C03A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Maya</a:t>
            </a:r>
            <a:r>
              <a:rPr lang="zh-CN" altLang="en-US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中骨骼分析</a:t>
            </a:r>
            <a:endParaRPr lang="zh-CN" altLang="zh-CN" sz="3200" b="1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39" name="TextBox 8">
            <a:extLst>
              <a:ext uri="{FF2B5EF4-FFF2-40B4-BE49-F238E27FC236}">
                <a16:creationId xmlns:a16="http://schemas.microsoft.com/office/drawing/2014/main" id="{A4CB57C1-6767-42DF-9ADF-EB651822F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1643063"/>
            <a:ext cx="3786188" cy="4449762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对于卡通人物，在建模的时候通常是将其摆放成一个“大”字的形状，而对于仿真的角色模型，一般手臂成斜向上的姿势，因为在这种姿势下角色的上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肌肉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是处于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放松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的状态下的。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骨骼一般以重心为界，分为上下两部分，</a:t>
            </a:r>
            <a:r>
              <a:rPr lang="zh-CN" altLang="en-US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身体上部：脊柱、上肢、头部骨骼；身体下部：臀部、腿和脚部骨骼。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9941" name="Picture 5" descr="zhenren">
            <a:extLst>
              <a:ext uri="{FF2B5EF4-FFF2-40B4-BE49-F238E27FC236}">
                <a16:creationId xmlns:a16="http://schemas.microsoft.com/office/drawing/2014/main" id="{962F8FF2-4DD9-4776-9F47-4B0C157E4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628775"/>
            <a:ext cx="345757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4671FD84-B438-418C-8583-0C70F6EF284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腿部骨骼的创建</a:t>
            </a:r>
            <a:endParaRPr lang="zh-CN" altLang="zh-CN" sz="3200" b="1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TextBox 5">
            <a:extLst>
              <a:ext uri="{FF2B5EF4-FFF2-40B4-BE49-F238E27FC236}">
                <a16:creationId xmlns:a16="http://schemas.microsoft.com/office/drawing/2014/main" id="{5F5990F2-54E3-4B15-8CC1-873EDD5A8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1285875"/>
            <a:ext cx="3767137" cy="49688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5.3.1 </a:t>
            </a:r>
            <a:r>
              <a:rPr lang="zh-CN" altLang="en-US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下肢骨骼分析</a:t>
            </a:r>
          </a:p>
        </p:txBody>
      </p:sp>
      <p:sp>
        <p:nvSpPr>
          <p:cNvPr id="6148" name="TextBox 8">
            <a:extLst>
              <a:ext uri="{FF2B5EF4-FFF2-40B4-BE49-F238E27FC236}">
                <a16:creationId xmlns:a16="http://schemas.microsoft.com/office/drawing/2014/main" id="{C8DA7804-48E4-4EE9-8AB0-6DBEF0900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2071688"/>
            <a:ext cx="4500562" cy="3857625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  <a:sym typeface="微软雅黑" panose="020B0503020204020204" pitchFamily="34" charset="-122"/>
              </a:rPr>
              <a:t>注意：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关节必须在动画需要的正确位置 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96417EA3-1372-427C-AD26-CA365347B2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腿部骨骼的创建</a:t>
            </a:r>
            <a:endParaRPr lang="zh-CN" altLang="zh-CN" sz="3200" b="1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3" name="TextBox 5">
            <a:extLst>
              <a:ext uri="{FF2B5EF4-FFF2-40B4-BE49-F238E27FC236}">
                <a16:creationId xmlns:a16="http://schemas.microsoft.com/office/drawing/2014/main" id="{B4A90DEA-1165-4BF0-996E-BC1765661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1285875"/>
            <a:ext cx="3767137" cy="49688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5.3.2 </a:t>
            </a:r>
            <a:r>
              <a:rPr lang="zh-CN" altLang="en-US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下肢骨骼创建</a:t>
            </a:r>
          </a:p>
        </p:txBody>
      </p:sp>
      <p:sp>
        <p:nvSpPr>
          <p:cNvPr id="40964" name="TextBox 8">
            <a:extLst>
              <a:ext uri="{FF2B5EF4-FFF2-40B4-BE49-F238E27FC236}">
                <a16:creationId xmlns:a16="http://schemas.microsoft.com/office/drawing/2014/main" id="{B8B2E2A0-7277-45C2-A72E-0AF66F211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2071688"/>
            <a:ext cx="4005262" cy="3857625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整理模型，清除历史、冻结变换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创建模型层，透明模型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在侧视图创建骨骼（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XYZ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方向）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下肢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节骨骼，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个关节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移动骨骼的位置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定位骨骼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（不能一次达到要求）</a:t>
            </a:r>
            <a:endParaRPr lang="zh-CN" altLang="en-US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注意：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膝盖部分关节需要微微前倾，为以后腿部的弯曲动作做准备。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0965" name="Picture 5" descr="gug">
            <a:extLst>
              <a:ext uri="{FF2B5EF4-FFF2-40B4-BE49-F238E27FC236}">
                <a16:creationId xmlns:a16="http://schemas.microsoft.com/office/drawing/2014/main" id="{F0F743B7-039E-4ED0-96F6-E4E42DD53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844675"/>
            <a:ext cx="3268663" cy="414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>
            <a:extLst>
              <a:ext uri="{FF2B5EF4-FFF2-40B4-BE49-F238E27FC236}">
                <a16:creationId xmlns:a16="http://schemas.microsoft.com/office/drawing/2014/main" id="{DF3D493E-6691-427C-B7CE-2C134F9A98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腿部骨骼的创建</a:t>
            </a:r>
            <a:endParaRPr lang="zh-CN" altLang="zh-CN" sz="3200" b="1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179" name="TextBox 5">
            <a:extLst>
              <a:ext uri="{FF2B5EF4-FFF2-40B4-BE49-F238E27FC236}">
                <a16:creationId xmlns:a16="http://schemas.microsoft.com/office/drawing/2014/main" id="{684D0704-BDAE-47F0-973E-2289A669D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1285875"/>
            <a:ext cx="3767137" cy="49688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5.3.2 </a:t>
            </a:r>
            <a:r>
              <a:rPr lang="zh-CN" altLang="en-US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下肢骨骼创建</a:t>
            </a:r>
          </a:p>
        </p:txBody>
      </p:sp>
      <p:sp>
        <p:nvSpPr>
          <p:cNvPr id="50180" name="TextBox 8">
            <a:extLst>
              <a:ext uri="{FF2B5EF4-FFF2-40B4-BE49-F238E27FC236}">
                <a16:creationId xmlns:a16="http://schemas.microsoft.com/office/drawing/2014/main" id="{1B48D87A-9C4C-4DA3-AEF5-A3119A0C0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2071688"/>
            <a:ext cx="7461250" cy="3857625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人物骨骼比较</a:t>
            </a:r>
            <a:endParaRPr lang="zh-CN" altLang="en-US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0182" name="Picture 6" descr="无标题">
            <a:extLst>
              <a:ext uri="{FF2B5EF4-FFF2-40B4-BE49-F238E27FC236}">
                <a16:creationId xmlns:a16="http://schemas.microsoft.com/office/drawing/2014/main" id="{74398005-9AB6-4F07-A172-06BF6DFD2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916113"/>
            <a:ext cx="191452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3" name="Picture 7" descr="无标题">
            <a:extLst>
              <a:ext uri="{FF2B5EF4-FFF2-40B4-BE49-F238E27FC236}">
                <a16:creationId xmlns:a16="http://schemas.microsoft.com/office/drawing/2014/main" id="{765DE718-BE52-4763-B348-1C5EA01A4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1989138"/>
            <a:ext cx="237172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7E93454F-349B-4B8A-B038-15AE7BD91D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躯干和头部骨骼的创建</a:t>
            </a:r>
            <a:endParaRPr lang="zh-CN" altLang="zh-CN" sz="3200" b="1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987" name="TextBox 5">
            <a:extLst>
              <a:ext uri="{FF2B5EF4-FFF2-40B4-BE49-F238E27FC236}">
                <a16:creationId xmlns:a16="http://schemas.microsoft.com/office/drawing/2014/main" id="{5251EB7A-709A-4EB6-9D96-4BA57C5A0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1285875"/>
            <a:ext cx="3767137" cy="49688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5.4.1 </a:t>
            </a:r>
            <a:r>
              <a:rPr lang="zh-CN" altLang="en-US" sz="2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腰部骨骼创建</a:t>
            </a:r>
          </a:p>
        </p:txBody>
      </p:sp>
      <p:sp>
        <p:nvSpPr>
          <p:cNvPr id="41988" name="TextBox 8">
            <a:extLst>
              <a:ext uri="{FF2B5EF4-FFF2-40B4-BE49-F238E27FC236}">
                <a16:creationId xmlns:a16="http://schemas.microsoft.com/office/drawing/2014/main" id="{0AC9A1DD-2F01-4CA4-8C95-1B95BC295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2071688"/>
            <a:ext cx="4437062" cy="3857625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按 “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Shift”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键在侧视图创建骨骼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节骨骼，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个关节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XYZ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方向）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修改最后一个</a:t>
            </a:r>
            <a:r>
              <a:rPr lang="zh-CN" altLang="en-US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关节的方向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骨骼冻结变换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zh-CN" altLang="en-US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一个关节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，链接腿部与腰部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1990" name="Picture 6" descr="gug">
            <a:extLst>
              <a:ext uri="{FF2B5EF4-FFF2-40B4-BE49-F238E27FC236}">
                <a16:creationId xmlns:a16="http://schemas.microsoft.com/office/drawing/2014/main" id="{96D098FD-0D6D-4F5B-9692-C54D05693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908050"/>
            <a:ext cx="2593975" cy="554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</TotalTime>
  <Pages>0</Pages>
  <Words>661</Words>
  <Characters>0</Characters>
  <Application>Microsoft Office PowerPoint</Application>
  <DocSecurity>0</DocSecurity>
  <PresentationFormat>全屏显示(4:3)</PresentationFormat>
  <Lines>0</Lines>
  <Paragraphs>84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宋体</vt:lpstr>
      <vt:lpstr>Calibri</vt:lpstr>
      <vt:lpstr>Verdana</vt:lpstr>
      <vt:lpstr>微软雅黑</vt:lpstr>
      <vt:lpstr>Arial Unicode MS</vt:lpstr>
      <vt:lpstr>Office 主题​​</vt:lpstr>
      <vt:lpstr>人体骨骼的创建</vt:lpstr>
      <vt:lpstr>PowerPoint 演示文稿</vt:lpstr>
      <vt:lpstr>目录</vt:lpstr>
      <vt:lpstr>5.1 人体骨骼概述</vt:lpstr>
      <vt:lpstr>5.2 Maya中骨骼分析</vt:lpstr>
      <vt:lpstr>5.3 腿部骨骼的创建</vt:lpstr>
      <vt:lpstr>5.3 腿部骨骼的创建</vt:lpstr>
      <vt:lpstr>5.3 腿部骨骼的创建</vt:lpstr>
      <vt:lpstr>5.4 躯干和头部骨骼的创建</vt:lpstr>
      <vt:lpstr>5.4 躯干和头部骨骼的创建</vt:lpstr>
      <vt:lpstr>5.4 躯干和头部骨骼的创建</vt:lpstr>
      <vt:lpstr>5.4 躯干和头部骨骼的创建</vt:lpstr>
      <vt:lpstr>5.5 手臂骨骼的创建</vt:lpstr>
      <vt:lpstr>5.5 手臂骨骼的创建</vt:lpstr>
      <vt:lpstr>5.5 手臂骨骼的创建</vt:lpstr>
      <vt:lpstr>5.5 手臂骨骼的创建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Sophie</dc:creator>
  <cp:lastModifiedBy>CO CO</cp:lastModifiedBy>
  <cp:revision>66</cp:revision>
  <dcterms:created xsi:type="dcterms:W3CDTF">2011-03-30T14:55:00Z</dcterms:created>
  <dcterms:modified xsi:type="dcterms:W3CDTF">2019-11-13T09:10:26Z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2052-9.1.0.4716</vt:lpwstr>
  </property>
</Properties>
</file>