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5"/>
  </p:notesMasterIdLst>
  <p:sldIdLst>
    <p:sldId id="386" r:id="rId3"/>
    <p:sldId id="387" r:id="rId4"/>
    <p:sldId id="388" r:id="rId5"/>
    <p:sldId id="389" r:id="rId6"/>
    <p:sldId id="390" r:id="rId7"/>
    <p:sldId id="391" r:id="rId8"/>
    <p:sldId id="392" r:id="rId9"/>
    <p:sldId id="393" r:id="rId10"/>
    <p:sldId id="426" r:id="rId11"/>
    <p:sldId id="462" r:id="rId12"/>
    <p:sldId id="468" r:id="rId13"/>
    <p:sldId id="525" r:id="rId14"/>
    <p:sldId id="469" r:id="rId15"/>
    <p:sldId id="470" r:id="rId16"/>
    <p:sldId id="467" r:id="rId17"/>
    <p:sldId id="521" r:id="rId18"/>
    <p:sldId id="522" r:id="rId19"/>
    <p:sldId id="523" r:id="rId20"/>
    <p:sldId id="524" r:id="rId21"/>
    <p:sldId id="461" r:id="rId22"/>
    <p:sldId id="463" r:id="rId23"/>
    <p:sldId id="465" r:id="rId24"/>
    <p:sldId id="471" r:id="rId25"/>
    <p:sldId id="472" r:id="rId26"/>
    <p:sldId id="473" r:id="rId27"/>
    <p:sldId id="475" r:id="rId28"/>
    <p:sldId id="474" r:id="rId29"/>
    <p:sldId id="476" r:id="rId30"/>
    <p:sldId id="477" r:id="rId31"/>
    <p:sldId id="478" r:id="rId32"/>
    <p:sldId id="479" r:id="rId33"/>
    <p:sldId id="480" r:id="rId34"/>
    <p:sldId id="481" r:id="rId35"/>
    <p:sldId id="482" r:id="rId36"/>
    <p:sldId id="483" r:id="rId37"/>
    <p:sldId id="527" r:id="rId38"/>
    <p:sldId id="528" r:id="rId39"/>
    <p:sldId id="394" r:id="rId40"/>
    <p:sldId id="395" r:id="rId41"/>
    <p:sldId id="396" r:id="rId42"/>
    <p:sldId id="397" r:id="rId43"/>
    <p:sldId id="398" r:id="rId44"/>
    <p:sldId id="526" r:id="rId45"/>
    <p:sldId id="415" r:id="rId46"/>
    <p:sldId id="416" r:id="rId47"/>
    <p:sldId id="417" r:id="rId48"/>
    <p:sldId id="418" r:id="rId49"/>
    <p:sldId id="419" r:id="rId50"/>
    <p:sldId id="420" r:id="rId51"/>
    <p:sldId id="421" r:id="rId52"/>
    <p:sldId id="422" r:id="rId53"/>
    <p:sldId id="267" r:id="rId54"/>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8">
          <p15:clr>
            <a:srgbClr val="A4A3A4"/>
          </p15:clr>
        </p15:guide>
        <p15:guide id="2" pos="28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1" d="100"/>
          <a:sy n="81" d="100"/>
        </p:scale>
        <p:origin x="1498" y="77"/>
      </p:cViewPr>
      <p:guideLst>
        <p:guide orient="horz" pos="2168"/>
        <p:guide pos="2851"/>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C2DFC1F-1528-4A31-BA8D-C56C188C245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4A6D4029-C3D8-4A08-BDF7-0F74D00CAB4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endParaRPr lang="zh-CN" altLang="en-US"/>
          </a:p>
        </p:txBody>
      </p:sp>
      <p:sp>
        <p:nvSpPr>
          <p:cNvPr id="4" name="幻灯片图像占位符 3">
            <a:extLst>
              <a:ext uri="{FF2B5EF4-FFF2-40B4-BE49-F238E27FC236}">
                <a16:creationId xmlns:a16="http://schemas.microsoft.com/office/drawing/2014/main" id="{75CF6F83-9FE7-41BC-AAC7-61D2A0B7BEB9}"/>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3EF73F-9EC9-4B0B-AB9B-86D67B250A8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403723C7-334E-4165-B465-8861F2EEA88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a:extLst>
              <a:ext uri="{FF2B5EF4-FFF2-40B4-BE49-F238E27FC236}">
                <a16:creationId xmlns:a16="http://schemas.microsoft.com/office/drawing/2014/main" id="{12039CF2-9F53-4665-BFA6-E145129261AD}"/>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noProof="1" dirty="0"/>
            </a:lvl1pPr>
          </a:lstStyle>
          <a:p>
            <a:fld id="{91CF2476-A16B-4E1A-B62B-C4337F4925BF}"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68913BAB-CA67-4C48-90B6-F3D94FB38661}"/>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5" name="页脚占位符 4">
            <a:extLst>
              <a:ext uri="{FF2B5EF4-FFF2-40B4-BE49-F238E27FC236}">
                <a16:creationId xmlns:a16="http://schemas.microsoft.com/office/drawing/2014/main" id="{D3E9F453-7ABE-4FE8-881A-8DB310ED1A4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611E02CC-3A7D-4354-B987-47BB3AEEB185}"/>
              </a:ext>
            </a:extLst>
          </p:cNvPr>
          <p:cNvSpPr>
            <a:spLocks noGrp="1" noChangeArrowheads="1"/>
          </p:cNvSpPr>
          <p:nvPr>
            <p:ph type="sldNum" sz="quarter" idx="12"/>
          </p:nvPr>
        </p:nvSpPr>
        <p:spPr>
          <a:ln/>
        </p:spPr>
        <p:txBody>
          <a:bodyPr/>
          <a:lstStyle>
            <a:lvl1pPr>
              <a:defRPr/>
            </a:lvl1pPr>
          </a:lstStyle>
          <a:p>
            <a:fld id="{5C614CE6-BB3F-4563-83D5-18DBC9A5815B}" type="slidenum">
              <a:rPr lang="zh-CN" altLang="en-US"/>
              <a:pPr/>
              <a:t>‹#›</a:t>
            </a:fld>
            <a:endParaRPr lang="zh-CN" altLang="en-US"/>
          </a:p>
        </p:txBody>
      </p:sp>
    </p:spTree>
    <p:extLst>
      <p:ext uri="{BB962C8B-B14F-4D97-AF65-F5344CB8AC3E}">
        <p14:creationId xmlns:p14="http://schemas.microsoft.com/office/powerpoint/2010/main" val="927010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716B22D4-6010-4E27-8410-DA977A0671FC}"/>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5" name="页脚占位符 4">
            <a:extLst>
              <a:ext uri="{FF2B5EF4-FFF2-40B4-BE49-F238E27FC236}">
                <a16:creationId xmlns:a16="http://schemas.microsoft.com/office/drawing/2014/main" id="{EA471803-A5D3-45F3-B02B-42153A261B4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4A93A810-76DD-4747-AB0F-72FFBCD5ED62}"/>
              </a:ext>
            </a:extLst>
          </p:cNvPr>
          <p:cNvSpPr>
            <a:spLocks noGrp="1" noChangeArrowheads="1"/>
          </p:cNvSpPr>
          <p:nvPr>
            <p:ph type="sldNum" sz="quarter" idx="12"/>
          </p:nvPr>
        </p:nvSpPr>
        <p:spPr>
          <a:ln/>
        </p:spPr>
        <p:txBody>
          <a:bodyPr/>
          <a:lstStyle>
            <a:lvl1pPr>
              <a:defRPr/>
            </a:lvl1pPr>
          </a:lstStyle>
          <a:p>
            <a:fld id="{33297B2E-F291-45E1-B0AD-B69947DD67DB}" type="slidenum">
              <a:rPr lang="zh-CN" altLang="en-US"/>
              <a:pPr/>
              <a:t>‹#›</a:t>
            </a:fld>
            <a:endParaRPr lang="zh-CN" altLang="en-US"/>
          </a:p>
        </p:txBody>
      </p:sp>
    </p:spTree>
    <p:extLst>
      <p:ext uri="{BB962C8B-B14F-4D97-AF65-F5344CB8AC3E}">
        <p14:creationId xmlns:p14="http://schemas.microsoft.com/office/powerpoint/2010/main" val="4066161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5FDE8ED-765A-40D9-8690-0D48E8E51D9E}"/>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5" name="页脚占位符 4">
            <a:extLst>
              <a:ext uri="{FF2B5EF4-FFF2-40B4-BE49-F238E27FC236}">
                <a16:creationId xmlns:a16="http://schemas.microsoft.com/office/drawing/2014/main" id="{7A9A4E30-F821-45D0-A815-FE9DB4BFBF4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02516D18-800C-449A-ADF4-67BBC7360534}"/>
              </a:ext>
            </a:extLst>
          </p:cNvPr>
          <p:cNvSpPr>
            <a:spLocks noGrp="1" noChangeArrowheads="1"/>
          </p:cNvSpPr>
          <p:nvPr>
            <p:ph type="sldNum" sz="quarter" idx="12"/>
          </p:nvPr>
        </p:nvSpPr>
        <p:spPr>
          <a:ln/>
        </p:spPr>
        <p:txBody>
          <a:bodyPr/>
          <a:lstStyle>
            <a:lvl1pPr>
              <a:defRPr/>
            </a:lvl1pPr>
          </a:lstStyle>
          <a:p>
            <a:fld id="{C3001284-620C-479B-ABFF-BF0049BAD4BF}" type="slidenum">
              <a:rPr lang="zh-CN" altLang="en-US"/>
              <a:pPr/>
              <a:t>‹#›</a:t>
            </a:fld>
            <a:endParaRPr lang="zh-CN" altLang="en-US"/>
          </a:p>
        </p:txBody>
      </p:sp>
    </p:spTree>
    <p:extLst>
      <p:ext uri="{BB962C8B-B14F-4D97-AF65-F5344CB8AC3E}">
        <p14:creationId xmlns:p14="http://schemas.microsoft.com/office/powerpoint/2010/main" val="2933870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E95D4963-8A3B-4FAC-94D2-C61FC0903038}"/>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5" name="页脚占位符 4">
            <a:extLst>
              <a:ext uri="{FF2B5EF4-FFF2-40B4-BE49-F238E27FC236}">
                <a16:creationId xmlns:a16="http://schemas.microsoft.com/office/drawing/2014/main" id="{1709A70B-E5DE-4F7E-BD2B-94F9184BAF4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3A523FF1-0D7F-4D28-BDB3-3B43A2839057}"/>
              </a:ext>
            </a:extLst>
          </p:cNvPr>
          <p:cNvSpPr>
            <a:spLocks noGrp="1" noChangeArrowheads="1"/>
          </p:cNvSpPr>
          <p:nvPr>
            <p:ph type="sldNum" sz="quarter" idx="12"/>
          </p:nvPr>
        </p:nvSpPr>
        <p:spPr>
          <a:ln/>
        </p:spPr>
        <p:txBody>
          <a:bodyPr/>
          <a:lstStyle>
            <a:lvl1pPr>
              <a:defRPr/>
            </a:lvl1pPr>
          </a:lstStyle>
          <a:p>
            <a:fld id="{DFF7DE76-5D00-4889-8D22-8A16A3B9D291}" type="slidenum">
              <a:rPr lang="zh-CN" altLang="en-US"/>
              <a:pPr/>
              <a:t>‹#›</a:t>
            </a:fld>
            <a:endParaRPr lang="zh-CN" altLang="en-US"/>
          </a:p>
        </p:txBody>
      </p:sp>
    </p:spTree>
    <p:extLst>
      <p:ext uri="{BB962C8B-B14F-4D97-AF65-F5344CB8AC3E}">
        <p14:creationId xmlns:p14="http://schemas.microsoft.com/office/powerpoint/2010/main" val="919311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46F98B71-3D67-43E2-84B9-CDA43709C373}"/>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5" name="页脚占位符 4">
            <a:extLst>
              <a:ext uri="{FF2B5EF4-FFF2-40B4-BE49-F238E27FC236}">
                <a16:creationId xmlns:a16="http://schemas.microsoft.com/office/drawing/2014/main" id="{0FC177E5-62EB-499A-8F0A-6C0CF8E0E0E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AC4FD0B3-2BC7-4DEF-AC79-024A5518A6FF}"/>
              </a:ext>
            </a:extLst>
          </p:cNvPr>
          <p:cNvSpPr>
            <a:spLocks noGrp="1" noChangeArrowheads="1"/>
          </p:cNvSpPr>
          <p:nvPr>
            <p:ph type="sldNum" sz="quarter" idx="12"/>
          </p:nvPr>
        </p:nvSpPr>
        <p:spPr>
          <a:ln/>
        </p:spPr>
        <p:txBody>
          <a:bodyPr/>
          <a:lstStyle>
            <a:lvl1pPr>
              <a:defRPr/>
            </a:lvl1pPr>
          </a:lstStyle>
          <a:p>
            <a:fld id="{C63D2B3F-B3B1-43C0-A9B7-B981E1EEA5A8}" type="slidenum">
              <a:rPr lang="zh-CN" altLang="en-US"/>
              <a:pPr/>
              <a:t>‹#›</a:t>
            </a:fld>
            <a:endParaRPr lang="zh-CN" altLang="en-US"/>
          </a:p>
        </p:txBody>
      </p:sp>
    </p:spTree>
    <p:extLst>
      <p:ext uri="{BB962C8B-B14F-4D97-AF65-F5344CB8AC3E}">
        <p14:creationId xmlns:p14="http://schemas.microsoft.com/office/powerpoint/2010/main" val="2707902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B03CAC65-B050-4B4A-9F27-2B45D56B392F}"/>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5" name="页脚占位符 4">
            <a:extLst>
              <a:ext uri="{FF2B5EF4-FFF2-40B4-BE49-F238E27FC236}">
                <a16:creationId xmlns:a16="http://schemas.microsoft.com/office/drawing/2014/main" id="{6000277D-F38C-4A51-A55A-07B7CC7B14E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5C92DDE4-3DD9-4A2C-AF85-88D17BC99EB2}"/>
              </a:ext>
            </a:extLst>
          </p:cNvPr>
          <p:cNvSpPr>
            <a:spLocks noGrp="1" noChangeArrowheads="1"/>
          </p:cNvSpPr>
          <p:nvPr>
            <p:ph type="sldNum" sz="quarter" idx="12"/>
          </p:nvPr>
        </p:nvSpPr>
        <p:spPr>
          <a:ln/>
        </p:spPr>
        <p:txBody>
          <a:bodyPr/>
          <a:lstStyle>
            <a:lvl1pPr>
              <a:defRPr/>
            </a:lvl1pPr>
          </a:lstStyle>
          <a:p>
            <a:fld id="{03A409DD-EC3A-4A01-9570-4DB82437C219}" type="slidenum">
              <a:rPr lang="zh-CN" altLang="en-US"/>
              <a:pPr/>
              <a:t>‹#›</a:t>
            </a:fld>
            <a:endParaRPr lang="zh-CN" altLang="en-US"/>
          </a:p>
        </p:txBody>
      </p:sp>
    </p:spTree>
    <p:extLst>
      <p:ext uri="{BB962C8B-B14F-4D97-AF65-F5344CB8AC3E}">
        <p14:creationId xmlns:p14="http://schemas.microsoft.com/office/powerpoint/2010/main" val="1981466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70A0DB47-BE05-406C-934C-81B3249C291D}"/>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6" name="页脚占位符 4">
            <a:extLst>
              <a:ext uri="{FF2B5EF4-FFF2-40B4-BE49-F238E27FC236}">
                <a16:creationId xmlns:a16="http://schemas.microsoft.com/office/drawing/2014/main" id="{E620F801-BA0E-4650-824C-1776C7953BAB}"/>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01696058-E31B-4268-8B77-C28C46681AEB}"/>
              </a:ext>
            </a:extLst>
          </p:cNvPr>
          <p:cNvSpPr>
            <a:spLocks noGrp="1" noChangeArrowheads="1"/>
          </p:cNvSpPr>
          <p:nvPr>
            <p:ph type="sldNum" sz="quarter" idx="12"/>
          </p:nvPr>
        </p:nvSpPr>
        <p:spPr>
          <a:ln/>
        </p:spPr>
        <p:txBody>
          <a:bodyPr/>
          <a:lstStyle>
            <a:lvl1pPr>
              <a:defRPr/>
            </a:lvl1pPr>
          </a:lstStyle>
          <a:p>
            <a:fld id="{C8B7E820-B7D0-4285-A0A1-D3FDD8576F18}" type="slidenum">
              <a:rPr lang="zh-CN" altLang="en-US"/>
              <a:pPr/>
              <a:t>‹#›</a:t>
            </a:fld>
            <a:endParaRPr lang="zh-CN" altLang="en-US"/>
          </a:p>
        </p:txBody>
      </p:sp>
    </p:spTree>
    <p:extLst>
      <p:ext uri="{BB962C8B-B14F-4D97-AF65-F5344CB8AC3E}">
        <p14:creationId xmlns:p14="http://schemas.microsoft.com/office/powerpoint/2010/main" val="4179170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33E4F97D-515A-45AC-8A0B-05D9E23FBCA6}"/>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8" name="页脚占位符 4">
            <a:extLst>
              <a:ext uri="{FF2B5EF4-FFF2-40B4-BE49-F238E27FC236}">
                <a16:creationId xmlns:a16="http://schemas.microsoft.com/office/drawing/2014/main" id="{6291CCF7-4A7B-4101-87CD-C3FC723ADAD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a:extLst>
              <a:ext uri="{FF2B5EF4-FFF2-40B4-BE49-F238E27FC236}">
                <a16:creationId xmlns:a16="http://schemas.microsoft.com/office/drawing/2014/main" id="{BB623245-821A-45CA-A2E0-BB8DC234DB2F}"/>
              </a:ext>
            </a:extLst>
          </p:cNvPr>
          <p:cNvSpPr>
            <a:spLocks noGrp="1" noChangeArrowheads="1"/>
          </p:cNvSpPr>
          <p:nvPr>
            <p:ph type="sldNum" sz="quarter" idx="12"/>
          </p:nvPr>
        </p:nvSpPr>
        <p:spPr>
          <a:ln/>
        </p:spPr>
        <p:txBody>
          <a:bodyPr/>
          <a:lstStyle>
            <a:lvl1pPr>
              <a:defRPr/>
            </a:lvl1pPr>
          </a:lstStyle>
          <a:p>
            <a:fld id="{ACF5AD11-7812-4D59-84FA-66AA0E23E001}" type="slidenum">
              <a:rPr lang="zh-CN" altLang="en-US"/>
              <a:pPr/>
              <a:t>‹#›</a:t>
            </a:fld>
            <a:endParaRPr lang="zh-CN" altLang="en-US"/>
          </a:p>
        </p:txBody>
      </p:sp>
    </p:spTree>
    <p:extLst>
      <p:ext uri="{BB962C8B-B14F-4D97-AF65-F5344CB8AC3E}">
        <p14:creationId xmlns:p14="http://schemas.microsoft.com/office/powerpoint/2010/main" val="2167892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2225189A-316E-41A7-A5D5-23F536DB5640}"/>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4" name="页脚占位符 4">
            <a:extLst>
              <a:ext uri="{FF2B5EF4-FFF2-40B4-BE49-F238E27FC236}">
                <a16:creationId xmlns:a16="http://schemas.microsoft.com/office/drawing/2014/main" id="{BD701537-755A-45CC-970F-3E791326A91B}"/>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50739C16-FF3E-4D91-AAD7-32BC26448911}"/>
              </a:ext>
            </a:extLst>
          </p:cNvPr>
          <p:cNvSpPr>
            <a:spLocks noGrp="1" noChangeArrowheads="1"/>
          </p:cNvSpPr>
          <p:nvPr>
            <p:ph type="sldNum" sz="quarter" idx="12"/>
          </p:nvPr>
        </p:nvSpPr>
        <p:spPr>
          <a:ln/>
        </p:spPr>
        <p:txBody>
          <a:bodyPr/>
          <a:lstStyle>
            <a:lvl1pPr>
              <a:defRPr/>
            </a:lvl1pPr>
          </a:lstStyle>
          <a:p>
            <a:fld id="{67C3BB96-4BB9-4B13-A736-92D2EBA03717}" type="slidenum">
              <a:rPr lang="zh-CN" altLang="en-US"/>
              <a:pPr/>
              <a:t>‹#›</a:t>
            </a:fld>
            <a:endParaRPr lang="zh-CN" altLang="en-US"/>
          </a:p>
        </p:txBody>
      </p:sp>
    </p:spTree>
    <p:extLst>
      <p:ext uri="{BB962C8B-B14F-4D97-AF65-F5344CB8AC3E}">
        <p14:creationId xmlns:p14="http://schemas.microsoft.com/office/powerpoint/2010/main" val="2130853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69306B7E-51FB-426E-BDF6-DEEBEBEF76DB}"/>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3" name="页脚占位符 4">
            <a:extLst>
              <a:ext uri="{FF2B5EF4-FFF2-40B4-BE49-F238E27FC236}">
                <a16:creationId xmlns:a16="http://schemas.microsoft.com/office/drawing/2014/main" id="{9B82F128-2EB3-4B5B-821B-07DFDA5BF12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a:extLst>
              <a:ext uri="{FF2B5EF4-FFF2-40B4-BE49-F238E27FC236}">
                <a16:creationId xmlns:a16="http://schemas.microsoft.com/office/drawing/2014/main" id="{B27ACA77-5D07-4FB7-AACD-B1DE5F04A9D2}"/>
              </a:ext>
            </a:extLst>
          </p:cNvPr>
          <p:cNvSpPr>
            <a:spLocks noGrp="1" noChangeArrowheads="1"/>
          </p:cNvSpPr>
          <p:nvPr>
            <p:ph type="sldNum" sz="quarter" idx="12"/>
          </p:nvPr>
        </p:nvSpPr>
        <p:spPr>
          <a:ln/>
        </p:spPr>
        <p:txBody>
          <a:bodyPr/>
          <a:lstStyle>
            <a:lvl1pPr>
              <a:defRPr/>
            </a:lvl1pPr>
          </a:lstStyle>
          <a:p>
            <a:fld id="{677E3E1C-6D13-49BE-A614-D284EE4B3A0D}" type="slidenum">
              <a:rPr lang="zh-CN" altLang="en-US"/>
              <a:pPr/>
              <a:t>‹#›</a:t>
            </a:fld>
            <a:endParaRPr lang="zh-CN" altLang="en-US"/>
          </a:p>
        </p:txBody>
      </p:sp>
    </p:spTree>
    <p:extLst>
      <p:ext uri="{BB962C8B-B14F-4D97-AF65-F5344CB8AC3E}">
        <p14:creationId xmlns:p14="http://schemas.microsoft.com/office/powerpoint/2010/main" val="14939645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14B80FD4-3972-447D-BBFB-9406A2AC8539}"/>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6" name="页脚占位符 4">
            <a:extLst>
              <a:ext uri="{FF2B5EF4-FFF2-40B4-BE49-F238E27FC236}">
                <a16:creationId xmlns:a16="http://schemas.microsoft.com/office/drawing/2014/main" id="{5C31524B-2298-4435-9A34-86414C085E7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C73E3554-3BF0-4A25-B4C8-B18A40158E01}"/>
              </a:ext>
            </a:extLst>
          </p:cNvPr>
          <p:cNvSpPr>
            <a:spLocks noGrp="1" noChangeArrowheads="1"/>
          </p:cNvSpPr>
          <p:nvPr>
            <p:ph type="sldNum" sz="quarter" idx="12"/>
          </p:nvPr>
        </p:nvSpPr>
        <p:spPr>
          <a:ln/>
        </p:spPr>
        <p:txBody>
          <a:bodyPr/>
          <a:lstStyle>
            <a:lvl1pPr>
              <a:defRPr/>
            </a:lvl1pPr>
          </a:lstStyle>
          <a:p>
            <a:fld id="{E6D65BEA-2307-4B03-B9FA-47248D35654E}" type="slidenum">
              <a:rPr lang="zh-CN" altLang="en-US"/>
              <a:pPr/>
              <a:t>‹#›</a:t>
            </a:fld>
            <a:endParaRPr lang="zh-CN" altLang="en-US"/>
          </a:p>
        </p:txBody>
      </p:sp>
    </p:spTree>
    <p:extLst>
      <p:ext uri="{BB962C8B-B14F-4D97-AF65-F5344CB8AC3E}">
        <p14:creationId xmlns:p14="http://schemas.microsoft.com/office/powerpoint/2010/main" val="329062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480516F-E5AF-4961-B5DC-BB69B0459880}"/>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5" name="页脚占位符 4">
            <a:extLst>
              <a:ext uri="{FF2B5EF4-FFF2-40B4-BE49-F238E27FC236}">
                <a16:creationId xmlns:a16="http://schemas.microsoft.com/office/drawing/2014/main" id="{BEE9B228-9076-4FA1-A38B-C4528154539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09C48481-9EFA-4BD1-9D69-BAAA2FD0D2D2}"/>
              </a:ext>
            </a:extLst>
          </p:cNvPr>
          <p:cNvSpPr>
            <a:spLocks noGrp="1" noChangeArrowheads="1"/>
          </p:cNvSpPr>
          <p:nvPr>
            <p:ph type="sldNum" sz="quarter" idx="12"/>
          </p:nvPr>
        </p:nvSpPr>
        <p:spPr>
          <a:ln/>
        </p:spPr>
        <p:txBody>
          <a:bodyPr/>
          <a:lstStyle>
            <a:lvl1pPr>
              <a:defRPr/>
            </a:lvl1pPr>
          </a:lstStyle>
          <a:p>
            <a:fld id="{D368C889-BCEA-4BCE-96F3-2AD287C55111}" type="slidenum">
              <a:rPr lang="zh-CN" altLang="en-US"/>
              <a:pPr/>
              <a:t>‹#›</a:t>
            </a:fld>
            <a:endParaRPr lang="zh-CN" altLang="en-US"/>
          </a:p>
        </p:txBody>
      </p:sp>
    </p:spTree>
    <p:extLst>
      <p:ext uri="{BB962C8B-B14F-4D97-AF65-F5344CB8AC3E}">
        <p14:creationId xmlns:p14="http://schemas.microsoft.com/office/powerpoint/2010/main" val="37682892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CC75B25D-818E-40F6-B44A-60EC142F4968}"/>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6" name="页脚占位符 4">
            <a:extLst>
              <a:ext uri="{FF2B5EF4-FFF2-40B4-BE49-F238E27FC236}">
                <a16:creationId xmlns:a16="http://schemas.microsoft.com/office/drawing/2014/main" id="{01E2BC1F-671F-4974-84E9-EFE68D24CB2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97374AA9-DA59-46CF-A016-18A9A8FD123A}"/>
              </a:ext>
            </a:extLst>
          </p:cNvPr>
          <p:cNvSpPr>
            <a:spLocks noGrp="1" noChangeArrowheads="1"/>
          </p:cNvSpPr>
          <p:nvPr>
            <p:ph type="sldNum" sz="quarter" idx="12"/>
          </p:nvPr>
        </p:nvSpPr>
        <p:spPr>
          <a:ln/>
        </p:spPr>
        <p:txBody>
          <a:bodyPr/>
          <a:lstStyle>
            <a:lvl1pPr>
              <a:defRPr/>
            </a:lvl1pPr>
          </a:lstStyle>
          <a:p>
            <a:fld id="{94D21BC8-A159-4BAC-A1B8-D100D60DCF86}" type="slidenum">
              <a:rPr lang="zh-CN" altLang="en-US"/>
              <a:pPr/>
              <a:t>‹#›</a:t>
            </a:fld>
            <a:endParaRPr lang="zh-CN" altLang="en-US"/>
          </a:p>
        </p:txBody>
      </p:sp>
    </p:spTree>
    <p:extLst>
      <p:ext uri="{BB962C8B-B14F-4D97-AF65-F5344CB8AC3E}">
        <p14:creationId xmlns:p14="http://schemas.microsoft.com/office/powerpoint/2010/main" val="3207392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AC92DAF-56F9-4F69-A2A7-2474827BAF50}"/>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5" name="页脚占位符 4">
            <a:extLst>
              <a:ext uri="{FF2B5EF4-FFF2-40B4-BE49-F238E27FC236}">
                <a16:creationId xmlns:a16="http://schemas.microsoft.com/office/drawing/2014/main" id="{9756E08E-5D2D-49C9-B1BB-B58FEDF85B0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7E261400-91B9-435E-9BCF-2284F6AD452C}"/>
              </a:ext>
            </a:extLst>
          </p:cNvPr>
          <p:cNvSpPr>
            <a:spLocks noGrp="1" noChangeArrowheads="1"/>
          </p:cNvSpPr>
          <p:nvPr>
            <p:ph type="sldNum" sz="quarter" idx="12"/>
          </p:nvPr>
        </p:nvSpPr>
        <p:spPr>
          <a:ln/>
        </p:spPr>
        <p:txBody>
          <a:bodyPr/>
          <a:lstStyle>
            <a:lvl1pPr>
              <a:defRPr/>
            </a:lvl1pPr>
          </a:lstStyle>
          <a:p>
            <a:fld id="{37D9FFA5-AE5B-4471-9FCE-DB7D00137AC6}" type="slidenum">
              <a:rPr lang="zh-CN" altLang="en-US"/>
              <a:pPr/>
              <a:t>‹#›</a:t>
            </a:fld>
            <a:endParaRPr lang="zh-CN" altLang="en-US"/>
          </a:p>
        </p:txBody>
      </p:sp>
    </p:spTree>
    <p:extLst>
      <p:ext uri="{BB962C8B-B14F-4D97-AF65-F5344CB8AC3E}">
        <p14:creationId xmlns:p14="http://schemas.microsoft.com/office/powerpoint/2010/main" val="1550510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9D62AB32-C2B3-4192-89D3-9A65B40AD2F6}"/>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5" name="页脚占位符 4">
            <a:extLst>
              <a:ext uri="{FF2B5EF4-FFF2-40B4-BE49-F238E27FC236}">
                <a16:creationId xmlns:a16="http://schemas.microsoft.com/office/drawing/2014/main" id="{5B0EFB62-6BB4-46C2-A728-250B87BC084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A2D1CF67-F92F-4A1A-9897-8079E5F5F93B}"/>
              </a:ext>
            </a:extLst>
          </p:cNvPr>
          <p:cNvSpPr>
            <a:spLocks noGrp="1" noChangeArrowheads="1"/>
          </p:cNvSpPr>
          <p:nvPr>
            <p:ph type="sldNum" sz="quarter" idx="12"/>
          </p:nvPr>
        </p:nvSpPr>
        <p:spPr>
          <a:ln/>
        </p:spPr>
        <p:txBody>
          <a:bodyPr/>
          <a:lstStyle>
            <a:lvl1pPr>
              <a:defRPr/>
            </a:lvl1pPr>
          </a:lstStyle>
          <a:p>
            <a:fld id="{573D5257-68AE-4F28-89C1-8FF7B371DDD1}" type="slidenum">
              <a:rPr lang="zh-CN" altLang="en-US"/>
              <a:pPr/>
              <a:t>‹#›</a:t>
            </a:fld>
            <a:endParaRPr lang="zh-CN" altLang="en-US"/>
          </a:p>
        </p:txBody>
      </p:sp>
    </p:spTree>
    <p:extLst>
      <p:ext uri="{BB962C8B-B14F-4D97-AF65-F5344CB8AC3E}">
        <p14:creationId xmlns:p14="http://schemas.microsoft.com/office/powerpoint/2010/main" val="2252019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1A97B2C3-02EA-4E07-B8B5-0F54A752E7A8}"/>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5" name="页脚占位符 4">
            <a:extLst>
              <a:ext uri="{FF2B5EF4-FFF2-40B4-BE49-F238E27FC236}">
                <a16:creationId xmlns:a16="http://schemas.microsoft.com/office/drawing/2014/main" id="{7B609E39-541A-4124-89E3-FA36BC41DFB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4CB060D1-C640-43CC-92AD-3A2961DBD0E0}"/>
              </a:ext>
            </a:extLst>
          </p:cNvPr>
          <p:cNvSpPr>
            <a:spLocks noGrp="1" noChangeArrowheads="1"/>
          </p:cNvSpPr>
          <p:nvPr>
            <p:ph type="sldNum" sz="quarter" idx="12"/>
          </p:nvPr>
        </p:nvSpPr>
        <p:spPr>
          <a:ln/>
        </p:spPr>
        <p:txBody>
          <a:bodyPr/>
          <a:lstStyle>
            <a:lvl1pPr>
              <a:defRPr/>
            </a:lvl1pPr>
          </a:lstStyle>
          <a:p>
            <a:fld id="{A56AB751-86B2-4EA0-B388-ED4700B46BDA}" type="slidenum">
              <a:rPr lang="zh-CN" altLang="en-US"/>
              <a:pPr/>
              <a:t>‹#›</a:t>
            </a:fld>
            <a:endParaRPr lang="zh-CN" altLang="en-US"/>
          </a:p>
        </p:txBody>
      </p:sp>
    </p:spTree>
    <p:extLst>
      <p:ext uri="{BB962C8B-B14F-4D97-AF65-F5344CB8AC3E}">
        <p14:creationId xmlns:p14="http://schemas.microsoft.com/office/powerpoint/2010/main" val="257114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EB2BD31B-D317-41BC-A2F0-96F6E7350A22}"/>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6" name="页脚占位符 4">
            <a:extLst>
              <a:ext uri="{FF2B5EF4-FFF2-40B4-BE49-F238E27FC236}">
                <a16:creationId xmlns:a16="http://schemas.microsoft.com/office/drawing/2014/main" id="{20385F8C-ADD6-47A9-88BD-F88D6CDC3EA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604C5182-F289-4700-B7E7-5CFE69D658F8}"/>
              </a:ext>
            </a:extLst>
          </p:cNvPr>
          <p:cNvSpPr>
            <a:spLocks noGrp="1" noChangeArrowheads="1"/>
          </p:cNvSpPr>
          <p:nvPr>
            <p:ph type="sldNum" sz="quarter" idx="12"/>
          </p:nvPr>
        </p:nvSpPr>
        <p:spPr>
          <a:ln/>
        </p:spPr>
        <p:txBody>
          <a:bodyPr/>
          <a:lstStyle>
            <a:lvl1pPr>
              <a:defRPr/>
            </a:lvl1pPr>
          </a:lstStyle>
          <a:p>
            <a:fld id="{9313C3A5-D79F-4B90-9CF1-692848F66557}" type="slidenum">
              <a:rPr lang="zh-CN" altLang="en-US"/>
              <a:pPr/>
              <a:t>‹#›</a:t>
            </a:fld>
            <a:endParaRPr lang="zh-CN" altLang="en-US"/>
          </a:p>
        </p:txBody>
      </p:sp>
    </p:spTree>
    <p:extLst>
      <p:ext uri="{BB962C8B-B14F-4D97-AF65-F5344CB8AC3E}">
        <p14:creationId xmlns:p14="http://schemas.microsoft.com/office/powerpoint/2010/main" val="417225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612D9509-BB29-413E-8BAC-6EDAB47A5298}"/>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8" name="页脚占位符 4">
            <a:extLst>
              <a:ext uri="{FF2B5EF4-FFF2-40B4-BE49-F238E27FC236}">
                <a16:creationId xmlns:a16="http://schemas.microsoft.com/office/drawing/2014/main" id="{00102E31-CA63-48A7-8F74-E8DB44C29603}"/>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a:extLst>
              <a:ext uri="{FF2B5EF4-FFF2-40B4-BE49-F238E27FC236}">
                <a16:creationId xmlns:a16="http://schemas.microsoft.com/office/drawing/2014/main" id="{D386BA22-6D0A-478F-A0E9-E1CEC5758344}"/>
              </a:ext>
            </a:extLst>
          </p:cNvPr>
          <p:cNvSpPr>
            <a:spLocks noGrp="1" noChangeArrowheads="1"/>
          </p:cNvSpPr>
          <p:nvPr>
            <p:ph type="sldNum" sz="quarter" idx="12"/>
          </p:nvPr>
        </p:nvSpPr>
        <p:spPr>
          <a:ln/>
        </p:spPr>
        <p:txBody>
          <a:bodyPr/>
          <a:lstStyle>
            <a:lvl1pPr>
              <a:defRPr/>
            </a:lvl1pPr>
          </a:lstStyle>
          <a:p>
            <a:fld id="{88F5DCCD-633A-4073-A65D-8F97066419F2}" type="slidenum">
              <a:rPr lang="zh-CN" altLang="en-US"/>
              <a:pPr/>
              <a:t>‹#›</a:t>
            </a:fld>
            <a:endParaRPr lang="zh-CN" altLang="en-US"/>
          </a:p>
        </p:txBody>
      </p:sp>
    </p:spTree>
    <p:extLst>
      <p:ext uri="{BB962C8B-B14F-4D97-AF65-F5344CB8AC3E}">
        <p14:creationId xmlns:p14="http://schemas.microsoft.com/office/powerpoint/2010/main" val="1587970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4EC21CF0-212D-4516-ABC2-BC53D8024C86}"/>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4" name="页脚占位符 4">
            <a:extLst>
              <a:ext uri="{FF2B5EF4-FFF2-40B4-BE49-F238E27FC236}">
                <a16:creationId xmlns:a16="http://schemas.microsoft.com/office/drawing/2014/main" id="{BB5D7FD1-DAE9-493D-81CE-05D04EEB8EF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59D67E57-C5C2-4B64-9FF0-810986EE5016}"/>
              </a:ext>
            </a:extLst>
          </p:cNvPr>
          <p:cNvSpPr>
            <a:spLocks noGrp="1" noChangeArrowheads="1"/>
          </p:cNvSpPr>
          <p:nvPr>
            <p:ph type="sldNum" sz="quarter" idx="12"/>
          </p:nvPr>
        </p:nvSpPr>
        <p:spPr>
          <a:ln/>
        </p:spPr>
        <p:txBody>
          <a:bodyPr/>
          <a:lstStyle>
            <a:lvl1pPr>
              <a:defRPr/>
            </a:lvl1pPr>
          </a:lstStyle>
          <a:p>
            <a:fld id="{7BBAB260-48BD-4706-9BB7-74C2B9AB76F0}" type="slidenum">
              <a:rPr lang="zh-CN" altLang="en-US"/>
              <a:pPr/>
              <a:t>‹#›</a:t>
            </a:fld>
            <a:endParaRPr lang="zh-CN" altLang="en-US"/>
          </a:p>
        </p:txBody>
      </p:sp>
    </p:spTree>
    <p:extLst>
      <p:ext uri="{BB962C8B-B14F-4D97-AF65-F5344CB8AC3E}">
        <p14:creationId xmlns:p14="http://schemas.microsoft.com/office/powerpoint/2010/main" val="637855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F61095A-03B4-40FC-B5BE-15D2DC6EAD5B}"/>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3" name="页脚占位符 4">
            <a:extLst>
              <a:ext uri="{FF2B5EF4-FFF2-40B4-BE49-F238E27FC236}">
                <a16:creationId xmlns:a16="http://schemas.microsoft.com/office/drawing/2014/main" id="{63E4FF45-88FB-4F1F-B34E-90B206FC8C2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a:extLst>
              <a:ext uri="{FF2B5EF4-FFF2-40B4-BE49-F238E27FC236}">
                <a16:creationId xmlns:a16="http://schemas.microsoft.com/office/drawing/2014/main" id="{460505B4-6EF2-42F2-9989-9555B147B5D6}"/>
              </a:ext>
            </a:extLst>
          </p:cNvPr>
          <p:cNvSpPr>
            <a:spLocks noGrp="1" noChangeArrowheads="1"/>
          </p:cNvSpPr>
          <p:nvPr>
            <p:ph type="sldNum" sz="quarter" idx="12"/>
          </p:nvPr>
        </p:nvSpPr>
        <p:spPr>
          <a:ln/>
        </p:spPr>
        <p:txBody>
          <a:bodyPr/>
          <a:lstStyle>
            <a:lvl1pPr>
              <a:defRPr/>
            </a:lvl1pPr>
          </a:lstStyle>
          <a:p>
            <a:fld id="{9BF292F4-F103-46AF-8E57-F61E2D8578A1}" type="slidenum">
              <a:rPr lang="zh-CN" altLang="en-US"/>
              <a:pPr/>
              <a:t>‹#›</a:t>
            </a:fld>
            <a:endParaRPr lang="zh-CN" altLang="en-US"/>
          </a:p>
        </p:txBody>
      </p:sp>
    </p:spTree>
    <p:extLst>
      <p:ext uri="{BB962C8B-B14F-4D97-AF65-F5344CB8AC3E}">
        <p14:creationId xmlns:p14="http://schemas.microsoft.com/office/powerpoint/2010/main" val="358279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FFDC9753-4477-492F-86BF-01308244EF5C}"/>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6" name="页脚占位符 4">
            <a:extLst>
              <a:ext uri="{FF2B5EF4-FFF2-40B4-BE49-F238E27FC236}">
                <a16:creationId xmlns:a16="http://schemas.microsoft.com/office/drawing/2014/main" id="{F92AAFF0-7CB5-477F-A6BC-910D1272BE3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F7760209-C190-4AD3-BC1C-88651F8CD66B}"/>
              </a:ext>
            </a:extLst>
          </p:cNvPr>
          <p:cNvSpPr>
            <a:spLocks noGrp="1" noChangeArrowheads="1"/>
          </p:cNvSpPr>
          <p:nvPr>
            <p:ph type="sldNum" sz="quarter" idx="12"/>
          </p:nvPr>
        </p:nvSpPr>
        <p:spPr>
          <a:ln/>
        </p:spPr>
        <p:txBody>
          <a:bodyPr/>
          <a:lstStyle>
            <a:lvl1pPr>
              <a:defRPr/>
            </a:lvl1pPr>
          </a:lstStyle>
          <a:p>
            <a:fld id="{1F4FEA6A-FA2D-41B2-85E9-817570AF8033}" type="slidenum">
              <a:rPr lang="zh-CN" altLang="en-US"/>
              <a:pPr/>
              <a:t>‹#›</a:t>
            </a:fld>
            <a:endParaRPr lang="zh-CN" altLang="en-US"/>
          </a:p>
        </p:txBody>
      </p:sp>
    </p:spTree>
    <p:extLst>
      <p:ext uri="{BB962C8B-B14F-4D97-AF65-F5344CB8AC3E}">
        <p14:creationId xmlns:p14="http://schemas.microsoft.com/office/powerpoint/2010/main" val="166042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0EE2895B-AD62-4F0B-80D2-1BD8D901B13F}"/>
              </a:ext>
            </a:extLst>
          </p:cNvPr>
          <p:cNvSpPr>
            <a:spLocks noGrp="1" noChangeArrowheads="1"/>
          </p:cNvSpPr>
          <p:nvPr>
            <p:ph type="dt" sz="half" idx="10"/>
          </p:nvPr>
        </p:nvSpPr>
        <p:spPr>
          <a:ln/>
        </p:spPr>
        <p:txBody>
          <a:bodyPr/>
          <a:lstStyle>
            <a:lvl1pPr>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6" name="页脚占位符 4">
            <a:extLst>
              <a:ext uri="{FF2B5EF4-FFF2-40B4-BE49-F238E27FC236}">
                <a16:creationId xmlns:a16="http://schemas.microsoft.com/office/drawing/2014/main" id="{B7BB262F-15A5-4252-ABCA-F4507FF367E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BBCFA44D-DF33-4841-9AC5-061C90206FDE}"/>
              </a:ext>
            </a:extLst>
          </p:cNvPr>
          <p:cNvSpPr>
            <a:spLocks noGrp="1" noChangeArrowheads="1"/>
          </p:cNvSpPr>
          <p:nvPr>
            <p:ph type="sldNum" sz="quarter" idx="12"/>
          </p:nvPr>
        </p:nvSpPr>
        <p:spPr>
          <a:ln/>
        </p:spPr>
        <p:txBody>
          <a:bodyPr/>
          <a:lstStyle>
            <a:lvl1pPr>
              <a:defRPr/>
            </a:lvl1pPr>
          </a:lstStyle>
          <a:p>
            <a:fld id="{AC27F1B8-10CE-4097-9F5D-4619D44C2E4C}" type="slidenum">
              <a:rPr lang="zh-CN" altLang="en-US"/>
              <a:pPr/>
              <a:t>‹#›</a:t>
            </a:fld>
            <a:endParaRPr lang="zh-CN" altLang="en-US"/>
          </a:p>
        </p:txBody>
      </p:sp>
    </p:spTree>
    <p:extLst>
      <p:ext uri="{BB962C8B-B14F-4D97-AF65-F5344CB8AC3E}">
        <p14:creationId xmlns:p14="http://schemas.microsoft.com/office/powerpoint/2010/main" val="404123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直接连接符 6">
            <a:extLst>
              <a:ext uri="{FF2B5EF4-FFF2-40B4-BE49-F238E27FC236}">
                <a16:creationId xmlns:a16="http://schemas.microsoft.com/office/drawing/2014/main" id="{FC3D460B-DA22-4172-9463-E6F0A5119B88}"/>
              </a:ext>
            </a:extLst>
          </p:cNvPr>
          <p:cNvSpPr>
            <a:spLocks noChangeShapeType="1"/>
          </p:cNvSpPr>
          <p:nvPr/>
        </p:nvSpPr>
        <p:spPr bwMode="auto">
          <a:xfrm>
            <a:off x="-33338" y="6597650"/>
            <a:ext cx="7304088" cy="1588"/>
          </a:xfrm>
          <a:prstGeom prst="line">
            <a:avLst/>
          </a:prstGeom>
          <a:noFill/>
          <a:ln w="9525">
            <a:solidFill>
              <a:srgbClr val="A5A5A5"/>
            </a:solidFill>
            <a:miter lim="800000"/>
          </a:ln>
        </p:spPr>
        <p:txBody>
          <a:bodyPr/>
          <a:lstStyle/>
          <a:p>
            <a:pPr>
              <a:defRPr/>
            </a:pPr>
            <a:endParaRPr lang="zh-CN" altLang="en-US"/>
          </a:p>
        </p:txBody>
      </p:sp>
      <p:sp>
        <p:nvSpPr>
          <p:cNvPr id="1027" name="直接连接符 7">
            <a:extLst>
              <a:ext uri="{FF2B5EF4-FFF2-40B4-BE49-F238E27FC236}">
                <a16:creationId xmlns:a16="http://schemas.microsoft.com/office/drawing/2014/main" id="{04046B52-1A45-449F-BC46-528E2E8DBD50}"/>
              </a:ext>
            </a:extLst>
          </p:cNvPr>
          <p:cNvSpPr>
            <a:spLocks noChangeShapeType="1"/>
          </p:cNvSpPr>
          <p:nvPr/>
        </p:nvSpPr>
        <p:spPr bwMode="auto">
          <a:xfrm flipV="1">
            <a:off x="7367588" y="6165850"/>
            <a:ext cx="1587" cy="431800"/>
          </a:xfrm>
          <a:prstGeom prst="line">
            <a:avLst/>
          </a:prstGeom>
          <a:noFill/>
          <a:ln w="38100">
            <a:solidFill>
              <a:srgbClr val="A5A5A5"/>
            </a:solidFill>
            <a:miter lim="800000"/>
          </a:ln>
        </p:spPr>
        <p:txBody>
          <a:bodyPr/>
          <a:lstStyle/>
          <a:p>
            <a:pPr>
              <a:defRPr/>
            </a:pPr>
            <a:endParaRPr lang="zh-CN" altLang="en-US"/>
          </a:p>
        </p:txBody>
      </p:sp>
      <p:sp>
        <p:nvSpPr>
          <p:cNvPr id="1028" name="TextBox 8">
            <a:extLst>
              <a:ext uri="{FF2B5EF4-FFF2-40B4-BE49-F238E27FC236}">
                <a16:creationId xmlns:a16="http://schemas.microsoft.com/office/drawing/2014/main" id="{BA44CDB7-2841-4EDA-B000-051E676D73F4}"/>
              </a:ext>
            </a:extLst>
          </p:cNvPr>
          <p:cNvSpPr>
            <a:spLocks noChangeArrowheads="1"/>
          </p:cNvSpPr>
          <p:nvPr/>
        </p:nvSpPr>
        <p:spPr bwMode="auto">
          <a:xfrm>
            <a:off x="7499350" y="6308725"/>
            <a:ext cx="1536700" cy="254000"/>
          </a:xfrm>
          <a:prstGeom prst="rect">
            <a:avLst/>
          </a:prstGeom>
          <a:noFill/>
          <a:ln w="9525">
            <a:noFill/>
            <a:miter lim="800000"/>
          </a:ln>
        </p:spPr>
        <p:txBody>
          <a:bodyPr wrap="none">
            <a:spAutoFit/>
          </a:bodyPr>
          <a:lstStyle/>
          <a:p>
            <a:pPr>
              <a:defRPr/>
            </a:pPr>
            <a:r>
              <a:rPr lang="en-US" altLang="zh-CN" sz="1000">
                <a:solidFill>
                  <a:srgbClr val="000000"/>
                </a:solidFill>
                <a:latin typeface="Verdana" panose="020B0604030504040204" pitchFamily="34" charset="0"/>
                <a:sym typeface="Verdana" panose="020B0604030504040204" pitchFamily="34" charset="0"/>
              </a:rPr>
              <a:t>BREAD PPT DESIGN</a:t>
            </a:r>
            <a:endParaRPr lang="zh-CN" altLang="en-US" sz="1000">
              <a:solidFill>
                <a:srgbClr val="000000"/>
              </a:solidFill>
              <a:latin typeface="Verdana" panose="020B0604030504040204" pitchFamily="34" charset="0"/>
              <a:sym typeface="Verdana" panose="020B0604030504040204" pitchFamily="34" charset="0"/>
            </a:endParaRPr>
          </a:p>
        </p:txBody>
      </p:sp>
      <p:sp>
        <p:nvSpPr>
          <p:cNvPr id="1029" name="直接连接符 9">
            <a:extLst>
              <a:ext uri="{FF2B5EF4-FFF2-40B4-BE49-F238E27FC236}">
                <a16:creationId xmlns:a16="http://schemas.microsoft.com/office/drawing/2014/main" id="{7A617351-1D1A-48CA-99E8-289FC6D19836}"/>
              </a:ext>
            </a:extLst>
          </p:cNvPr>
          <p:cNvSpPr>
            <a:spLocks noChangeShapeType="1"/>
          </p:cNvSpPr>
          <p:nvPr/>
        </p:nvSpPr>
        <p:spPr bwMode="auto">
          <a:xfrm flipV="1">
            <a:off x="7451725" y="6308725"/>
            <a:ext cx="1588" cy="288925"/>
          </a:xfrm>
          <a:prstGeom prst="line">
            <a:avLst/>
          </a:prstGeom>
          <a:noFill/>
          <a:ln w="38100">
            <a:solidFill>
              <a:srgbClr val="FFC000"/>
            </a:solidFill>
            <a:miter lim="800000"/>
          </a:ln>
        </p:spPr>
        <p:txBody>
          <a:bodyPr/>
          <a:lstStyle/>
          <a:p>
            <a:pPr>
              <a:defRPr/>
            </a:pPr>
            <a:endParaRPr lang="zh-CN" altLang="en-US"/>
          </a:p>
        </p:txBody>
      </p:sp>
      <p:sp>
        <p:nvSpPr>
          <p:cNvPr id="1030" name="直接连接符 10">
            <a:extLst>
              <a:ext uri="{FF2B5EF4-FFF2-40B4-BE49-F238E27FC236}">
                <a16:creationId xmlns:a16="http://schemas.microsoft.com/office/drawing/2014/main" id="{230BC3B1-3B98-4930-9826-E757291C07AA}"/>
              </a:ext>
            </a:extLst>
          </p:cNvPr>
          <p:cNvSpPr>
            <a:spLocks noChangeShapeType="1"/>
          </p:cNvSpPr>
          <p:nvPr/>
        </p:nvSpPr>
        <p:spPr bwMode="auto">
          <a:xfrm flipV="1">
            <a:off x="611188" y="-23813"/>
            <a:ext cx="1587" cy="428626"/>
          </a:xfrm>
          <a:prstGeom prst="line">
            <a:avLst/>
          </a:prstGeom>
          <a:noFill/>
          <a:ln w="76200">
            <a:solidFill>
              <a:srgbClr val="A5A5A5"/>
            </a:solidFill>
            <a:miter lim="800000"/>
          </a:ln>
        </p:spPr>
        <p:txBody>
          <a:bodyPr/>
          <a:lstStyle/>
          <a:p>
            <a:pPr>
              <a:defRPr/>
            </a:pPr>
            <a:endParaRPr lang="zh-CN" altLang="en-US"/>
          </a:p>
        </p:txBody>
      </p:sp>
      <p:sp>
        <p:nvSpPr>
          <p:cNvPr id="1031" name="直接连接符 11">
            <a:extLst>
              <a:ext uri="{FF2B5EF4-FFF2-40B4-BE49-F238E27FC236}">
                <a16:creationId xmlns:a16="http://schemas.microsoft.com/office/drawing/2014/main" id="{CEC042E5-5848-4D0F-83A8-471367E2E23C}"/>
              </a:ext>
            </a:extLst>
          </p:cNvPr>
          <p:cNvSpPr>
            <a:spLocks noChangeShapeType="1"/>
          </p:cNvSpPr>
          <p:nvPr/>
        </p:nvSpPr>
        <p:spPr bwMode="auto">
          <a:xfrm>
            <a:off x="768350" y="0"/>
            <a:ext cx="0" cy="288925"/>
          </a:xfrm>
          <a:prstGeom prst="line">
            <a:avLst/>
          </a:prstGeom>
          <a:noFill/>
          <a:ln w="76200">
            <a:solidFill>
              <a:srgbClr val="FFC000"/>
            </a:solidFill>
            <a:miter lim="800000"/>
          </a:ln>
        </p:spPr>
        <p:txBody>
          <a:bodyPr/>
          <a:lstStyle/>
          <a:p>
            <a:pPr>
              <a:defRPr/>
            </a:pPr>
            <a:endParaRPr lang="zh-CN" altLang="en-US"/>
          </a:p>
        </p:txBody>
      </p:sp>
      <p:sp>
        <p:nvSpPr>
          <p:cNvPr id="1032" name="标题占位符 1">
            <a:extLst>
              <a:ext uri="{FF2B5EF4-FFF2-40B4-BE49-F238E27FC236}">
                <a16:creationId xmlns:a16="http://schemas.microsoft.com/office/drawing/2014/main" id="{7B8CBCF2-8B34-404E-8990-850C8900774A}"/>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panose="020F0502020204030204" pitchFamily="34" charset="0"/>
              </a:rPr>
              <a:t>单击此处编辑母版标题样式</a:t>
            </a:r>
          </a:p>
        </p:txBody>
      </p:sp>
      <p:sp>
        <p:nvSpPr>
          <p:cNvPr id="1033" name="文本占位符 2">
            <a:extLst>
              <a:ext uri="{FF2B5EF4-FFF2-40B4-BE49-F238E27FC236}">
                <a16:creationId xmlns:a16="http://schemas.microsoft.com/office/drawing/2014/main" id="{DC71BA3A-9AC9-4983-B6EA-646633477B26}"/>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34" name="日期占位符 3">
            <a:extLst>
              <a:ext uri="{FF2B5EF4-FFF2-40B4-BE49-F238E27FC236}">
                <a16:creationId xmlns:a16="http://schemas.microsoft.com/office/drawing/2014/main" id="{CDF38FA6-FD63-4CDA-BBAB-FC835C357269}"/>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lstStyle>
            <a:lvl1pPr>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1035" name="页脚占位符 4">
            <a:extLst>
              <a:ext uri="{FF2B5EF4-FFF2-40B4-BE49-F238E27FC236}">
                <a16:creationId xmlns:a16="http://schemas.microsoft.com/office/drawing/2014/main" id="{5E9D851E-4007-4B5A-B3CF-76F54DE03FF7}"/>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endParaRPr lang="zh-CN" altLang="zh-CN"/>
          </a:p>
        </p:txBody>
      </p:sp>
      <p:sp>
        <p:nvSpPr>
          <p:cNvPr id="1036" name="灯片编号占位符 5">
            <a:extLst>
              <a:ext uri="{FF2B5EF4-FFF2-40B4-BE49-F238E27FC236}">
                <a16:creationId xmlns:a16="http://schemas.microsoft.com/office/drawing/2014/main" id="{A44FEF41-7C53-4AF6-9676-D18E209D2DA8}"/>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lstStyle>
            <a:lvl1pPr algn="r">
              <a:defRPr sz="1200" noProof="1" dirty="0">
                <a:solidFill>
                  <a:srgbClr val="898989"/>
                </a:solidFill>
              </a:defRPr>
            </a:lvl1pPr>
          </a:lstStyle>
          <a:p>
            <a:fld id="{4672C5BC-54F6-4CF9-9AB8-65F5C96814D7}"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直接连接符 6">
            <a:extLst>
              <a:ext uri="{FF2B5EF4-FFF2-40B4-BE49-F238E27FC236}">
                <a16:creationId xmlns:a16="http://schemas.microsoft.com/office/drawing/2014/main" id="{5D9B4645-089E-425F-ABD0-DE3BA7059269}"/>
              </a:ext>
            </a:extLst>
          </p:cNvPr>
          <p:cNvSpPr>
            <a:spLocks noChangeShapeType="1"/>
          </p:cNvSpPr>
          <p:nvPr/>
        </p:nvSpPr>
        <p:spPr bwMode="auto">
          <a:xfrm>
            <a:off x="-33338" y="6597650"/>
            <a:ext cx="7304088" cy="1588"/>
          </a:xfrm>
          <a:prstGeom prst="line">
            <a:avLst/>
          </a:prstGeom>
          <a:noFill/>
          <a:ln w="9525">
            <a:solidFill>
              <a:srgbClr val="A5A5A5"/>
            </a:solidFill>
            <a:miter lim="800000"/>
          </a:ln>
        </p:spPr>
        <p:txBody>
          <a:bodyPr/>
          <a:lstStyle/>
          <a:p>
            <a:pPr>
              <a:defRPr/>
            </a:pPr>
            <a:endParaRPr lang="zh-CN" altLang="en-US"/>
          </a:p>
        </p:txBody>
      </p:sp>
      <p:sp>
        <p:nvSpPr>
          <p:cNvPr id="1027" name="直接连接符 7">
            <a:extLst>
              <a:ext uri="{FF2B5EF4-FFF2-40B4-BE49-F238E27FC236}">
                <a16:creationId xmlns:a16="http://schemas.microsoft.com/office/drawing/2014/main" id="{64BA08FB-4660-409F-81E5-4B6A3AC6F6FA}"/>
              </a:ext>
            </a:extLst>
          </p:cNvPr>
          <p:cNvSpPr>
            <a:spLocks noChangeShapeType="1"/>
          </p:cNvSpPr>
          <p:nvPr/>
        </p:nvSpPr>
        <p:spPr bwMode="auto">
          <a:xfrm flipV="1">
            <a:off x="7367588" y="6165850"/>
            <a:ext cx="1587" cy="431800"/>
          </a:xfrm>
          <a:prstGeom prst="line">
            <a:avLst/>
          </a:prstGeom>
          <a:noFill/>
          <a:ln w="38100">
            <a:solidFill>
              <a:srgbClr val="A5A5A5"/>
            </a:solidFill>
            <a:miter lim="800000"/>
          </a:ln>
        </p:spPr>
        <p:txBody>
          <a:bodyPr/>
          <a:lstStyle/>
          <a:p>
            <a:pPr>
              <a:defRPr/>
            </a:pPr>
            <a:endParaRPr lang="zh-CN" altLang="en-US"/>
          </a:p>
        </p:txBody>
      </p:sp>
      <p:sp>
        <p:nvSpPr>
          <p:cNvPr id="1028" name="TextBox 8">
            <a:extLst>
              <a:ext uri="{FF2B5EF4-FFF2-40B4-BE49-F238E27FC236}">
                <a16:creationId xmlns:a16="http://schemas.microsoft.com/office/drawing/2014/main" id="{55331E3F-5F26-4487-9F8A-324A2D4BCDA7}"/>
              </a:ext>
            </a:extLst>
          </p:cNvPr>
          <p:cNvSpPr>
            <a:spLocks noChangeArrowheads="1"/>
          </p:cNvSpPr>
          <p:nvPr/>
        </p:nvSpPr>
        <p:spPr bwMode="auto">
          <a:xfrm>
            <a:off x="7499350" y="6308725"/>
            <a:ext cx="1536700" cy="254000"/>
          </a:xfrm>
          <a:prstGeom prst="rect">
            <a:avLst/>
          </a:prstGeom>
          <a:noFill/>
          <a:ln w="9525">
            <a:noFill/>
            <a:miter lim="800000"/>
          </a:ln>
        </p:spPr>
        <p:txBody>
          <a:bodyPr wrap="none">
            <a:spAutoFit/>
          </a:bodyPr>
          <a:lstStyle/>
          <a:p>
            <a:pPr>
              <a:defRPr/>
            </a:pPr>
            <a:r>
              <a:rPr lang="en-US" altLang="zh-CN" sz="1000">
                <a:solidFill>
                  <a:srgbClr val="000000"/>
                </a:solidFill>
                <a:latin typeface="Verdana" panose="020B0604030504040204" pitchFamily="34" charset="0"/>
                <a:sym typeface="Verdana" panose="020B0604030504040204" pitchFamily="34" charset="0"/>
              </a:rPr>
              <a:t>BREAD PPT DESIGN</a:t>
            </a:r>
            <a:endParaRPr lang="zh-CN" altLang="en-US" sz="1000">
              <a:solidFill>
                <a:srgbClr val="000000"/>
              </a:solidFill>
              <a:latin typeface="Verdana" panose="020B0604030504040204" pitchFamily="34" charset="0"/>
              <a:sym typeface="Verdana" panose="020B0604030504040204" pitchFamily="34" charset="0"/>
            </a:endParaRPr>
          </a:p>
        </p:txBody>
      </p:sp>
      <p:sp>
        <p:nvSpPr>
          <p:cNvPr id="1029" name="直接连接符 9">
            <a:extLst>
              <a:ext uri="{FF2B5EF4-FFF2-40B4-BE49-F238E27FC236}">
                <a16:creationId xmlns:a16="http://schemas.microsoft.com/office/drawing/2014/main" id="{A940A5FC-5708-460A-BE17-C44928E6706A}"/>
              </a:ext>
            </a:extLst>
          </p:cNvPr>
          <p:cNvSpPr>
            <a:spLocks noChangeShapeType="1"/>
          </p:cNvSpPr>
          <p:nvPr/>
        </p:nvSpPr>
        <p:spPr bwMode="auto">
          <a:xfrm flipV="1">
            <a:off x="7451725" y="6308725"/>
            <a:ext cx="1588" cy="288925"/>
          </a:xfrm>
          <a:prstGeom prst="line">
            <a:avLst/>
          </a:prstGeom>
          <a:noFill/>
          <a:ln w="38100">
            <a:solidFill>
              <a:srgbClr val="FFC000"/>
            </a:solidFill>
            <a:miter lim="800000"/>
          </a:ln>
        </p:spPr>
        <p:txBody>
          <a:bodyPr/>
          <a:lstStyle/>
          <a:p>
            <a:pPr>
              <a:defRPr/>
            </a:pPr>
            <a:endParaRPr lang="zh-CN" altLang="en-US"/>
          </a:p>
        </p:txBody>
      </p:sp>
      <p:sp>
        <p:nvSpPr>
          <p:cNvPr id="1030" name="直接连接符 10">
            <a:extLst>
              <a:ext uri="{FF2B5EF4-FFF2-40B4-BE49-F238E27FC236}">
                <a16:creationId xmlns:a16="http://schemas.microsoft.com/office/drawing/2014/main" id="{577368A1-E965-4AC3-9A4F-F54A382F491A}"/>
              </a:ext>
            </a:extLst>
          </p:cNvPr>
          <p:cNvSpPr>
            <a:spLocks noChangeShapeType="1"/>
          </p:cNvSpPr>
          <p:nvPr/>
        </p:nvSpPr>
        <p:spPr bwMode="auto">
          <a:xfrm flipV="1">
            <a:off x="611188" y="-23813"/>
            <a:ext cx="1587" cy="428626"/>
          </a:xfrm>
          <a:prstGeom prst="line">
            <a:avLst/>
          </a:prstGeom>
          <a:noFill/>
          <a:ln w="76200">
            <a:solidFill>
              <a:srgbClr val="A5A5A5"/>
            </a:solidFill>
            <a:miter lim="800000"/>
          </a:ln>
        </p:spPr>
        <p:txBody>
          <a:bodyPr/>
          <a:lstStyle/>
          <a:p>
            <a:pPr>
              <a:defRPr/>
            </a:pPr>
            <a:endParaRPr lang="zh-CN" altLang="en-US"/>
          </a:p>
        </p:txBody>
      </p:sp>
      <p:sp>
        <p:nvSpPr>
          <p:cNvPr id="1031" name="直接连接符 11">
            <a:extLst>
              <a:ext uri="{FF2B5EF4-FFF2-40B4-BE49-F238E27FC236}">
                <a16:creationId xmlns:a16="http://schemas.microsoft.com/office/drawing/2014/main" id="{5441C970-C07F-401F-9779-56EB494C4437}"/>
              </a:ext>
            </a:extLst>
          </p:cNvPr>
          <p:cNvSpPr>
            <a:spLocks noChangeShapeType="1"/>
          </p:cNvSpPr>
          <p:nvPr/>
        </p:nvSpPr>
        <p:spPr bwMode="auto">
          <a:xfrm>
            <a:off x="768350" y="0"/>
            <a:ext cx="0" cy="288925"/>
          </a:xfrm>
          <a:prstGeom prst="line">
            <a:avLst/>
          </a:prstGeom>
          <a:noFill/>
          <a:ln w="76200">
            <a:solidFill>
              <a:srgbClr val="FFC000"/>
            </a:solidFill>
            <a:miter lim="800000"/>
          </a:ln>
        </p:spPr>
        <p:txBody>
          <a:bodyPr/>
          <a:lstStyle/>
          <a:p>
            <a:pPr>
              <a:defRPr/>
            </a:pPr>
            <a:endParaRPr lang="zh-CN" altLang="en-US"/>
          </a:p>
        </p:txBody>
      </p:sp>
      <p:sp>
        <p:nvSpPr>
          <p:cNvPr id="2056" name="标题占位符 1">
            <a:extLst>
              <a:ext uri="{FF2B5EF4-FFF2-40B4-BE49-F238E27FC236}">
                <a16:creationId xmlns:a16="http://schemas.microsoft.com/office/drawing/2014/main" id="{A578176E-4AF8-4BD1-8A5B-D19D73FD0059}"/>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panose="020F0502020204030204" pitchFamily="34" charset="0"/>
              </a:rPr>
              <a:t>单击此处编辑母版标题样式</a:t>
            </a:r>
          </a:p>
        </p:txBody>
      </p:sp>
      <p:sp>
        <p:nvSpPr>
          <p:cNvPr id="2057" name="文本占位符 2">
            <a:extLst>
              <a:ext uri="{FF2B5EF4-FFF2-40B4-BE49-F238E27FC236}">
                <a16:creationId xmlns:a16="http://schemas.microsoft.com/office/drawing/2014/main" id="{9BD10ABA-72BB-426E-861B-E3126FD0B9FD}"/>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34" name="日期占位符 3">
            <a:extLst>
              <a:ext uri="{FF2B5EF4-FFF2-40B4-BE49-F238E27FC236}">
                <a16:creationId xmlns:a16="http://schemas.microsoft.com/office/drawing/2014/main" id="{31CA21F9-2AAF-4E5C-A265-48030FC9C723}"/>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lstStyle>
            <a:lvl1pPr>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fld id="{A12BB9B0-91AE-400C-A42D-7F300F93416A}" type="datetime1">
              <a:rPr lang="zh-CN" altLang="en-US"/>
              <a:pPr>
                <a:defRPr/>
              </a:pPr>
              <a:t>2019/9/20</a:t>
            </a:fld>
            <a:endParaRPr lang="zh-CN" altLang="en-US" sz="1800">
              <a:solidFill>
                <a:schemeClr val="tx1"/>
              </a:solidFill>
            </a:endParaRPr>
          </a:p>
        </p:txBody>
      </p:sp>
      <p:sp>
        <p:nvSpPr>
          <p:cNvPr id="1035" name="页脚占位符 4">
            <a:extLst>
              <a:ext uri="{FF2B5EF4-FFF2-40B4-BE49-F238E27FC236}">
                <a16:creationId xmlns:a16="http://schemas.microsoft.com/office/drawing/2014/main" id="{D1E2C8C8-AFFC-407F-B736-D8A53A7622F6}"/>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endParaRPr lang="zh-CN" altLang="zh-CN"/>
          </a:p>
        </p:txBody>
      </p:sp>
      <p:sp>
        <p:nvSpPr>
          <p:cNvPr id="1036" name="灯片编号占位符 5">
            <a:extLst>
              <a:ext uri="{FF2B5EF4-FFF2-40B4-BE49-F238E27FC236}">
                <a16:creationId xmlns:a16="http://schemas.microsoft.com/office/drawing/2014/main" id="{C94A7C3F-5747-4C98-9101-92A33CC1D4E5}"/>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lstStyle>
            <a:lvl1pPr algn="r">
              <a:defRPr sz="1200" noProof="1" dirty="0">
                <a:solidFill>
                  <a:srgbClr val="898989"/>
                </a:solidFill>
              </a:defRPr>
            </a:lvl1pPr>
          </a:lstStyle>
          <a:p>
            <a:fld id="{85BFB3C6-A5EA-4A60-B81C-48655FA8B847}"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1" r:id="rId2"/>
    <p:sldLayoutId id="2147483680" r:id="rId3"/>
    <p:sldLayoutId id="2147483679" r:id="rId4"/>
    <p:sldLayoutId id="2147483678" r:id="rId5"/>
    <p:sldLayoutId id="2147483677" r:id="rId6"/>
    <p:sldLayoutId id="2147483676" r:id="rId7"/>
    <p:sldLayoutId id="2147483675" r:id="rId8"/>
    <p:sldLayoutId id="2147483674" r:id="rId9"/>
    <p:sldLayoutId id="2147483673" r:id="rId10"/>
    <p:sldLayoutId id="2147483672" r:id="rId11"/>
  </p:sldLayoutIdLst>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jwc.jit.edu.cn/jpkc/country/art/act_rule/object/cadence/buttom/woc01.htm" TargetMode="Externa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jwc.jit.edu.cn/jpkc/country/art/act_rule/object/cadence/buttom/woc02.htm" TargetMode="External"/><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jwc.jit.edu.cn/jpkc/country/art/act_rule/object/cadence/buttom/woc04.htm" TargetMode="External"/><Relationship Id="rId2" Type="http://schemas.openxmlformats.org/officeDocument/2006/relationships/hyperlink" Target="http://jwc.jit.edu.cn/jpkc/country/art/act_rule/object/cadence/buttom/woc03.htm" TargetMode="External"/><Relationship Id="rId1" Type="http://schemas.openxmlformats.org/officeDocument/2006/relationships/slideLayout" Target="../slideLayouts/slideLayout18.xml"/><Relationship Id="rId5" Type="http://schemas.openxmlformats.org/officeDocument/2006/relationships/image" Target="../media/image18.jpe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jwc.jit.edu.cn/jpkc/country/art/act_rule/object/cadence/buttom/woc05.htm" TargetMode="Externa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8.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jwc.jit.edu.cn/jpkc/country/art/act_rule/object/trans/buttom/wot06.htm" TargetMode="External"/><Relationship Id="rId2" Type="http://schemas.openxmlformats.org/officeDocument/2006/relationships/hyperlink" Target="http://jwc.jit.edu.cn/jpkc/country/art/act_rule/object/trans/buttom/wot05.htm" TargetMode="External"/><Relationship Id="rId1" Type="http://schemas.openxmlformats.org/officeDocument/2006/relationships/slideLayout" Target="../slideLayouts/slideLayout18.xml"/><Relationship Id="rId5" Type="http://schemas.openxmlformats.org/officeDocument/2006/relationships/image" Target="../media/image29.jpeg"/><Relationship Id="rId4" Type="http://schemas.openxmlformats.org/officeDocument/2006/relationships/image" Target="../media/image28.jpeg"/></Relationships>
</file>

<file path=ppt/slides/_rels/slide21.xml.rels><?xml version="1.0" encoding="UTF-8" standalone="yes"?>
<Relationships xmlns="http://schemas.openxmlformats.org/package/2006/relationships"><Relationship Id="rId3" Type="http://schemas.openxmlformats.org/officeDocument/2006/relationships/hyperlink" Target="http://jwc.jit.edu.cn/jpkc/country/art/act_rule/object/trans/buttom/wot10.htm" TargetMode="External"/><Relationship Id="rId2" Type="http://schemas.openxmlformats.org/officeDocument/2006/relationships/hyperlink" Target="http://jwc.jit.edu.cn/jpkc/country/art/act_rule/object/trans/buttom/wot08.htm" TargetMode="External"/><Relationship Id="rId1" Type="http://schemas.openxmlformats.org/officeDocument/2006/relationships/slideLayout" Target="../slideLayouts/slideLayout18.xml"/><Relationship Id="rId5" Type="http://schemas.openxmlformats.org/officeDocument/2006/relationships/image" Target="../media/image31.jpeg"/><Relationship Id="rId4" Type="http://schemas.openxmlformats.org/officeDocument/2006/relationships/image" Target="../media/image30.jpeg"/></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jwc.jit.edu.cn/jpkc/country/art/act_rule/excise/part6/bianxing/bx05.htm" TargetMode="Externa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hyperlink" Target="http://jwc.jit.edu.cn/jpkc/country/art/act_rule/object/speed/button/wos01.htm" TargetMode="Externa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http://jwc.jit.edu.cn/jpkc/country/art/act_rule/object/speed/button/wos02.htm" TargetMode="Externa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jwc.jit.edu.cn/jpkc/country/art/act_rule/object/speed/button/wos03.htm" TargetMode="Externa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http://jwc.jit.edu.cn/jpkc/country/art/act_rule/object/speed/button/wos04.htm" TargetMode="External"/><Relationship Id="rId2" Type="http://schemas.openxmlformats.org/officeDocument/2006/relationships/image" Target="../media/image35.jpe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hyperlink" Target="http://jwc.jit.edu.cn/jpkc/country/art/act_rule/object/speed/button/wos05.htm" TargetMode="External"/><Relationship Id="rId2" Type="http://schemas.openxmlformats.org/officeDocument/2006/relationships/image" Target="../media/image36.jpe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jwc.jit.edu.cn/jpkc/country/art/act_rule/object/speed/button/wos06.htm" TargetMode="Externa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hyperlink" Target="http://jwc.jit.edu.cn/jpkc/country/art/act_rule/object/speed/button/wos07.htm" TargetMode="External"/><Relationship Id="rId2" Type="http://schemas.openxmlformats.org/officeDocument/2006/relationships/image" Target="../media/image38.jpeg"/><Relationship Id="rId1" Type="http://schemas.openxmlformats.org/officeDocument/2006/relationships/slideLayout" Target="../slideLayouts/slideLayout18.xml"/><Relationship Id="rId5" Type="http://schemas.openxmlformats.org/officeDocument/2006/relationships/hyperlink" Target="http://jwc.jit.edu.cn/jpkc/country/art/act_rule/excise/part6/sudu/sudu05.htm" TargetMode="External"/><Relationship Id="rId4" Type="http://schemas.openxmlformats.org/officeDocument/2006/relationships/image" Target="../media/image39.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hyperlink" Target="http://jwc.jit.edu.cn/jpkc/country/art/act_rule/object/curve/buttom/woc01.htm" TargetMode="Externa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18.xml"/><Relationship Id="rId4" Type="http://schemas.openxmlformats.org/officeDocument/2006/relationships/hyperlink" Target="http://jwc.jit.edu.cn/jpkc/country/art/act_rule/object/curve/buttom/woc03.htm"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hyperlink" Target="http://jwc.jit.edu.cn/jpkc/country/art/act_rule/object/curve/buttom/woc05.htm" TargetMode="Externa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18.xml"/><Relationship Id="rId5" Type="http://schemas.openxmlformats.org/officeDocument/2006/relationships/hyperlink" Target="http://jwc.jit.edu.cn/jpkc/country/art/act_rule/object/curve/buttom/woc07.htm" TargetMode="External"/><Relationship Id="rId4" Type="http://schemas.openxmlformats.org/officeDocument/2006/relationships/hyperlink" Target="http://jwc.jit.edu.cn/jpkc/country/art/act_rule/object/curve/buttom/woc06.htm"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hyperlink" Target="http://jwc.jit.edu.cn/jpkc/country/art/act_rule/object/curve/buttom/woc09.htm" TargetMode="External"/><Relationship Id="rId1" Type="http://schemas.openxmlformats.org/officeDocument/2006/relationships/slideLayout" Target="../slideLayouts/slideLayout18.xml"/><Relationship Id="rId4" Type="http://schemas.openxmlformats.org/officeDocument/2006/relationships/image" Target="../media/image47.jpeg"/></Relationships>
</file>

<file path=ppt/slides/_rels/slide3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hyperlink" Target="http://jwc.jit.edu.cn/jpkc/country/art/act_rule/object/curve/buttom/woc10.htm" TargetMode="External"/><Relationship Id="rId1" Type="http://schemas.openxmlformats.org/officeDocument/2006/relationships/slideLayout" Target="../slideLayouts/slideLayout18.xml"/><Relationship Id="rId4" Type="http://schemas.openxmlformats.org/officeDocument/2006/relationships/image" Target="../media/image49.jpeg"/></Relationships>
</file>

<file path=ppt/slides/_rels/slide3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hyperlink" Target="http://jwc.jit.edu.cn/jpkc/country/art/act_rule/object/streamLN/button/wos01.htm"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jwc.jit.edu.cn/jpkc/country/art/act_rule/object/streamLN/button/wos03.htm" TargetMode="External"/><Relationship Id="rId2" Type="http://schemas.openxmlformats.org/officeDocument/2006/relationships/hyperlink" Target="http://jwc.jit.edu.cn/jpkc/country/art/act_rule/object/streamLN/button/wos02.htm" TargetMode="External"/><Relationship Id="rId1" Type="http://schemas.openxmlformats.org/officeDocument/2006/relationships/slideLayout" Target="../slideLayouts/slideLayout7.xml"/><Relationship Id="rId5" Type="http://schemas.openxmlformats.org/officeDocument/2006/relationships/image" Target="../media/image55.jpeg"/><Relationship Id="rId4" Type="http://schemas.openxmlformats.org/officeDocument/2006/relationships/image" Target="../media/image54.jpe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hyperlink" Target="http://jwc.jit.edu.cn/jpkc/country/art/act_rule/object/streamLN/button/wos04.htm"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jwc.jit.edu.cn/jpkc/country/art/act_rule/object/streamLN/button/wos06.htm" TargetMode="External"/><Relationship Id="rId2" Type="http://schemas.openxmlformats.org/officeDocument/2006/relationships/hyperlink" Target="http://jwc.jit.edu.cn/jpkc/country/art/act_rule/object/streamLN/button/wos05.htm" TargetMode="External"/><Relationship Id="rId1" Type="http://schemas.openxmlformats.org/officeDocument/2006/relationships/slideLayout" Target="../slideLayouts/slideLayout7.xml"/><Relationship Id="rId5" Type="http://schemas.openxmlformats.org/officeDocument/2006/relationships/image" Target="../media/image58.jpeg"/><Relationship Id="rId4" Type="http://schemas.openxmlformats.org/officeDocument/2006/relationships/image" Target="../media/image57.jpeg"/></Relationships>
</file>

<file path=ppt/slides/_rels/slide42.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hyperlink" Target="http://jwc.jit.edu.cn/jpkc/country/art/act_rule/object/streamLN/button/wos07.htm"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jwc.jit.edu.cn/jpkc/country/art/act_rule/object/streamLN/button/wos07.htm" TargetMode="External"/><Relationship Id="rId2" Type="http://schemas.openxmlformats.org/officeDocument/2006/relationships/hyperlink" Target="http://jwc.jit.edu.cn/jpkc/country/art/act_rule/object/streamLN/button/wos10.htm" TargetMode="External"/><Relationship Id="rId1" Type="http://schemas.openxmlformats.org/officeDocument/2006/relationships/slideLayout" Target="../slideLayouts/slideLayout7.xml"/><Relationship Id="rId5" Type="http://schemas.openxmlformats.org/officeDocument/2006/relationships/image" Target="../media/image60.jpeg"/><Relationship Id="rId4" Type="http://schemas.openxmlformats.org/officeDocument/2006/relationships/image" Target="../media/image59.jpeg"/></Relationships>
</file>

<file path=ppt/slides/_rels/slide44.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a:extLst>
              <a:ext uri="{FF2B5EF4-FFF2-40B4-BE49-F238E27FC236}">
                <a16:creationId xmlns:a16="http://schemas.microsoft.com/office/drawing/2014/main" id="{9F0F9709-3556-4340-A16C-C3353343CA55}"/>
              </a:ext>
            </a:extLst>
          </p:cNvPr>
          <p:cNvSpPr txBox="1">
            <a:spLocks noChangeArrowheads="1"/>
          </p:cNvSpPr>
          <p:nvPr/>
        </p:nvSpPr>
        <p:spPr bwMode="auto">
          <a:xfrm>
            <a:off x="1928813" y="1008063"/>
            <a:ext cx="5732462"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3600" b="1">
                <a:latin typeface="Calibri" panose="020F0502020204030204" pitchFamily="34" charset="0"/>
              </a:rPr>
              <a:t>第</a:t>
            </a:r>
            <a:r>
              <a:rPr lang="en-US" altLang="zh-CN" sz="3600" b="1">
                <a:latin typeface="Calibri" panose="020F0502020204030204" pitchFamily="34" charset="0"/>
              </a:rPr>
              <a:t>2</a:t>
            </a:r>
            <a:r>
              <a:rPr lang="zh-CN" altLang="en-US" sz="3600" b="1">
                <a:latin typeface="Calibri" panose="020F0502020204030204" pitchFamily="34" charset="0"/>
              </a:rPr>
              <a:t>章 物体运动的基本规律</a:t>
            </a:r>
          </a:p>
        </p:txBody>
      </p:sp>
      <p:sp>
        <p:nvSpPr>
          <p:cNvPr id="4098" name="副标题 2">
            <a:extLst>
              <a:ext uri="{FF2B5EF4-FFF2-40B4-BE49-F238E27FC236}">
                <a16:creationId xmlns:a16="http://schemas.microsoft.com/office/drawing/2014/main" id="{C13A4F73-0EBB-4DC6-90D7-CC28089BCD89}"/>
              </a:ext>
            </a:extLst>
          </p:cNvPr>
          <p:cNvSpPr txBox="1">
            <a:spLocks noChangeArrowheads="1"/>
          </p:cNvSpPr>
          <p:nvPr/>
        </p:nvSpPr>
        <p:spPr bwMode="auto">
          <a:xfrm>
            <a:off x="3643313" y="5230813"/>
            <a:ext cx="5072062"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pPr>
            <a:r>
              <a:rPr lang="zh-CN" altLang="en-US" sz="1900" i="1">
                <a:latin typeface="Calibri" panose="020F0502020204030204" pitchFamily="34" charset="0"/>
              </a:rPr>
              <a:t>“我仍对一张空白的动画纸所拥有的潜力抱有敬畏之心！”</a:t>
            </a:r>
            <a:r>
              <a:rPr lang="en-US" altLang="zh-CN" sz="1900" i="1">
                <a:latin typeface="Calibri" panose="020F0502020204030204" pitchFamily="34" charset="0"/>
              </a:rPr>
              <a:t>——</a:t>
            </a:r>
            <a:r>
              <a:rPr lang="zh-CN" altLang="en-US" sz="1900" i="1">
                <a:latin typeface="Calibri" panose="020F0502020204030204" pitchFamily="34" charset="0"/>
              </a:rPr>
              <a:t>托尼</a:t>
            </a:r>
            <a:r>
              <a:rPr lang="en-US" altLang="zh-CN" i="1"/>
              <a:t>·</a:t>
            </a:r>
            <a:r>
              <a:rPr lang="zh-CN" altLang="en-US" sz="1900" i="1">
                <a:latin typeface="Calibri" panose="020F0502020204030204" pitchFamily="34" charset="0"/>
              </a:rPr>
              <a:t>怀特</a:t>
            </a:r>
          </a:p>
        </p:txBody>
      </p:sp>
      <p:pic>
        <p:nvPicPr>
          <p:cNvPr id="4099" name="Picture 6" descr="未命名">
            <a:extLst>
              <a:ext uri="{FF2B5EF4-FFF2-40B4-BE49-F238E27FC236}">
                <a16:creationId xmlns:a16="http://schemas.microsoft.com/office/drawing/2014/main" id="{CED2AB56-2C8D-4A65-BB82-A45FD07223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5" y="1955800"/>
            <a:ext cx="4933950" cy="291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Box 1">
            <a:extLst>
              <a:ext uri="{FF2B5EF4-FFF2-40B4-BE49-F238E27FC236}">
                <a16:creationId xmlns:a16="http://schemas.microsoft.com/office/drawing/2014/main" id="{1189C770-8658-4924-8FED-F62184870F43}"/>
              </a:ext>
            </a:extLst>
          </p:cNvPr>
          <p:cNvSpPr txBox="1">
            <a:spLocks noChangeArrowheads="1"/>
          </p:cNvSpPr>
          <p:nvPr/>
        </p:nvSpPr>
        <p:spPr bwMode="auto">
          <a:xfrm>
            <a:off x="571500" y="571500"/>
            <a:ext cx="23447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t>三、</a:t>
            </a:r>
            <a:r>
              <a:rPr lang="zh-CN" altLang="en-US" sz="2400">
                <a:sym typeface="宋体" panose="02010600030101010101" pitchFamily="2" charset="-122"/>
              </a:rPr>
              <a:t>节奏</a:t>
            </a:r>
            <a:endParaRPr lang="en-GB" altLang="zh-CN" sz="2400" b="1"/>
          </a:p>
        </p:txBody>
      </p:sp>
      <p:sp>
        <p:nvSpPr>
          <p:cNvPr id="71683" name="Rectangle 5">
            <a:extLst>
              <a:ext uri="{FF2B5EF4-FFF2-40B4-BE49-F238E27FC236}">
                <a16:creationId xmlns:a16="http://schemas.microsoft.com/office/drawing/2014/main" id="{4C7B5CE2-CD68-48B2-8E6C-B7C9EFB34274}"/>
              </a:ext>
            </a:extLst>
          </p:cNvPr>
          <p:cNvSpPr/>
          <p:nvPr/>
        </p:nvSpPr>
        <p:spPr>
          <a:xfrm>
            <a:off x="823913" y="1273175"/>
            <a:ext cx="7635875" cy="1752600"/>
          </a:xfrm>
          <a:prstGeom prst="rect">
            <a:avLst/>
          </a:prstGeom>
          <a:noFill/>
          <a:ln w="9525">
            <a:noFill/>
          </a:ln>
        </p:spPr>
        <p:txBody>
          <a:bodyPr>
            <a:spAutoFit/>
          </a:bodyPr>
          <a:lstStyle/>
          <a:p>
            <a:pPr>
              <a:lnSpc>
                <a:spcPct val="150000"/>
              </a:lnSpc>
            </a:pPr>
            <a:r>
              <a:rPr lang="zh-CN" altLang="en-US" noProof="1">
                <a:latin typeface="Times New Roman" panose="02020603050405020304" pitchFamily="18" charset="0"/>
                <a:cs typeface="Times New Roman" panose="02020603050405020304" pitchFamily="18" charset="0"/>
                <a:sym typeface="+mn-ea"/>
              </a:rPr>
              <a:t>动作节奏的产生与动作的距离、动作的时间、动作的张数有关。其中动作的距离是最基本又最重要的。画原画（关键帧）时对动作的设定非常关键。</a:t>
            </a:r>
            <a:br>
              <a:rPr lang="zh-CN" altLang="en-US" dirty="0">
                <a:latin typeface="Times New Roman" panose="02020603050405020304" pitchFamily="18" charset="0"/>
                <a:cs typeface="Times New Roman" panose="02020603050405020304" pitchFamily="18" charset="0"/>
                <a:sym typeface="+mn-ea"/>
              </a:rPr>
            </a:br>
            <a:r>
              <a:rPr lang="en-US" altLang="zh-CN" noProof="1">
                <a:latin typeface="Times New Roman" panose="02020603050405020304" pitchFamily="18" charset="0"/>
                <a:cs typeface="Times New Roman" panose="02020603050405020304" pitchFamily="18" charset="0"/>
                <a:sym typeface="+mn-ea"/>
              </a:rPr>
              <a:t>    1</a:t>
            </a:r>
            <a:r>
              <a:rPr lang="zh-CN" altLang="en-US" noProof="1">
                <a:latin typeface="Times New Roman" panose="02020603050405020304" pitchFamily="18" charset="0"/>
                <a:cs typeface="Times New Roman" panose="02020603050405020304" pitchFamily="18" charset="0"/>
                <a:sym typeface="+mn-ea"/>
              </a:rPr>
              <a:t>、柔和的节奏是一种渐快或渐慢的节奏，产生柔和的感觉。</a:t>
            </a:r>
          </a:p>
          <a:p>
            <a:pPr>
              <a:lnSpc>
                <a:spcPct val="150000"/>
              </a:lnSpc>
            </a:pPr>
            <a:r>
              <a:rPr lang="zh-CN" altLang="en-US" noProof="1">
                <a:latin typeface="Times New Roman" panose="02020603050405020304" pitchFamily="18" charset="0"/>
                <a:cs typeface="Times New Roman" panose="02020603050405020304" pitchFamily="18" charset="0"/>
                <a:sym typeface="+mn-ea"/>
                <a:hlinkClick r:id="rId2"/>
              </a:rPr>
              <a:t>停</a:t>
            </a:r>
            <a:r>
              <a:rPr lang="en-US" altLang="zh-CN" noProof="1">
                <a:latin typeface="Times New Roman" panose="02020603050405020304" pitchFamily="18" charset="0"/>
                <a:cs typeface="Times New Roman" panose="02020603050405020304" pitchFamily="18" charset="0"/>
                <a:sym typeface="+mn-ea"/>
                <a:hlinkClick r:id="rId2"/>
              </a:rPr>
              <a:t>--</a:t>
            </a:r>
            <a:r>
              <a:rPr lang="zh-CN" altLang="en-US" noProof="1">
                <a:latin typeface="Times New Roman" panose="02020603050405020304" pitchFamily="18" charset="0"/>
                <a:cs typeface="Times New Roman" panose="02020603050405020304" pitchFamily="18" charset="0"/>
                <a:sym typeface="+mn-ea"/>
                <a:hlinkClick r:id="rId2"/>
              </a:rPr>
              <a:t>慢</a:t>
            </a:r>
            <a:r>
              <a:rPr lang="en-US" altLang="zh-CN" noProof="1">
                <a:latin typeface="Times New Roman" panose="02020603050405020304" pitchFamily="18" charset="0"/>
                <a:cs typeface="Times New Roman" panose="02020603050405020304" pitchFamily="18" charset="0"/>
                <a:sym typeface="+mn-ea"/>
                <a:hlinkClick r:id="rId2"/>
              </a:rPr>
              <a:t>--</a:t>
            </a:r>
            <a:r>
              <a:rPr lang="zh-CN" altLang="en-US" noProof="1">
                <a:latin typeface="Times New Roman" panose="02020603050405020304" pitchFamily="18" charset="0"/>
                <a:cs typeface="Times New Roman" panose="02020603050405020304" pitchFamily="18" charset="0"/>
                <a:sym typeface="+mn-ea"/>
                <a:hlinkClick r:id="rId2"/>
              </a:rPr>
              <a:t>快</a:t>
            </a:r>
            <a:endParaRPr lang="zh-CN" altLang="en-US" b="1" noProof="1">
              <a:effectLst>
                <a:outerShdw blurRad="38100" dist="19050" dir="2700000" algn="tl" rotWithShape="0">
                  <a:schemeClr val="dk1">
                    <a:alpha val="40000"/>
                  </a:schemeClr>
                </a:outerShdw>
              </a:effectLst>
              <a:sym typeface="+mn-ea"/>
            </a:endParaRPr>
          </a:p>
        </p:txBody>
      </p:sp>
      <p:pic>
        <p:nvPicPr>
          <p:cNvPr id="13315" name="图片 14340" descr="39">
            <a:extLst>
              <a:ext uri="{FF2B5EF4-FFF2-40B4-BE49-F238E27FC236}">
                <a16:creationId xmlns:a16="http://schemas.microsoft.com/office/drawing/2014/main" id="{A7D1EA9F-F0E1-4F8E-B81A-71197DFCC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3276600"/>
            <a:ext cx="84582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D6ACC66-304E-46CB-841E-428742085F2E}"/>
              </a:ext>
            </a:extLst>
          </p:cNvPr>
          <p:cNvSpPr>
            <a:spLocks noGrp="1"/>
          </p:cNvSpPr>
          <p:nvPr>
            <p:ph type="dt" sz="quarter" idx="10"/>
          </p:nvPr>
        </p:nvSpPr>
        <p:spPr/>
        <p:txBody>
          <a:bodyPr/>
          <a:lstStyle/>
          <a:p>
            <a:pPr>
              <a:defRPr/>
            </a:pPr>
            <a:fld id="{A12BB9B0-91AE-400C-A42D-7F300F93416A}" type="datetime1">
              <a:rPr lang="zh-CN" altLang="en-US"/>
              <a:pPr>
                <a:defRPr/>
              </a:pPr>
              <a:t>2019/9/20</a:t>
            </a:fld>
            <a:endParaRPr lang="zh-CN" altLang="en-US" sz="1800">
              <a:solidFill>
                <a:schemeClr val="tx1"/>
              </a:solidFill>
            </a:endParaRPr>
          </a:p>
        </p:txBody>
      </p:sp>
      <p:pic>
        <p:nvPicPr>
          <p:cNvPr id="14338" name="图片 16388" descr="40">
            <a:extLst>
              <a:ext uri="{FF2B5EF4-FFF2-40B4-BE49-F238E27FC236}">
                <a16:creationId xmlns:a16="http://schemas.microsoft.com/office/drawing/2014/main" id="{36F01AB9-2C0F-4DA4-A03C-85F89CDFD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2428875"/>
            <a:ext cx="8520113"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文本框 2">
            <a:extLst>
              <a:ext uri="{FF2B5EF4-FFF2-40B4-BE49-F238E27FC236}">
                <a16:creationId xmlns:a16="http://schemas.microsoft.com/office/drawing/2014/main" id="{AFF41E67-47B7-4F9A-831D-7801111B3CAA}"/>
              </a:ext>
            </a:extLst>
          </p:cNvPr>
          <p:cNvSpPr txBox="1">
            <a:spLocks noChangeArrowheads="1"/>
          </p:cNvSpPr>
          <p:nvPr/>
        </p:nvSpPr>
        <p:spPr bwMode="auto">
          <a:xfrm>
            <a:off x="1343025" y="1417638"/>
            <a:ext cx="11747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latin typeface="Times New Roman" panose="02020603050405020304" pitchFamily="18" charset="0"/>
                <a:sym typeface="宋体" panose="02010600030101010101" pitchFamily="2" charset="-122"/>
                <a:hlinkClick r:id="rId3"/>
              </a:rPr>
              <a:t>快</a:t>
            </a:r>
            <a:r>
              <a:rPr lang="en-US" altLang="zh-CN">
                <a:latin typeface="Times New Roman" panose="02020603050405020304" pitchFamily="18" charset="0"/>
                <a:sym typeface="宋体" panose="02010600030101010101" pitchFamily="2" charset="-122"/>
                <a:hlinkClick r:id="rId3"/>
              </a:rPr>
              <a:t>--</a:t>
            </a:r>
            <a:r>
              <a:rPr lang="zh-CN" altLang="en-US">
                <a:latin typeface="Times New Roman" panose="02020603050405020304" pitchFamily="18" charset="0"/>
                <a:sym typeface="宋体" panose="02010600030101010101" pitchFamily="2" charset="-122"/>
                <a:hlinkClick r:id="rId3"/>
              </a:rPr>
              <a:t>慢</a:t>
            </a:r>
            <a:r>
              <a:rPr lang="en-US" altLang="zh-CN">
                <a:latin typeface="Times New Roman" panose="02020603050405020304" pitchFamily="18" charset="0"/>
                <a:sym typeface="宋体" panose="02010600030101010101" pitchFamily="2" charset="-122"/>
                <a:hlinkClick r:id="rId3"/>
              </a:rPr>
              <a:t>--</a:t>
            </a:r>
            <a:r>
              <a:rPr lang="zh-CN" altLang="en-US">
                <a:latin typeface="Times New Roman" panose="02020603050405020304" pitchFamily="18" charset="0"/>
                <a:sym typeface="宋体" panose="02010600030101010101" pitchFamily="2" charset="-122"/>
                <a:hlinkClick r:id="rId3"/>
              </a:rPr>
              <a:t>停</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图片 107525" descr="无标题">
            <a:extLst>
              <a:ext uri="{FF2B5EF4-FFF2-40B4-BE49-F238E27FC236}">
                <a16:creationId xmlns:a16="http://schemas.microsoft.com/office/drawing/2014/main" id="{2809D04A-F2AA-45E0-BA88-28C79570E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908050"/>
            <a:ext cx="8994775"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矩形 107526">
            <a:extLst>
              <a:ext uri="{FF2B5EF4-FFF2-40B4-BE49-F238E27FC236}">
                <a16:creationId xmlns:a16="http://schemas.microsoft.com/office/drawing/2014/main" id="{03CD9F43-F8BF-4BD8-9632-06E913D4C7BA}"/>
              </a:ext>
            </a:extLst>
          </p:cNvPr>
          <p:cNvSpPr>
            <a:spLocks noChangeArrowheads="1"/>
          </p:cNvSpPr>
          <p:nvPr/>
        </p:nvSpPr>
        <p:spPr bwMode="auto">
          <a:xfrm>
            <a:off x="755650" y="5092700"/>
            <a:ext cx="590391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a:t>钟摆</a:t>
            </a:r>
            <a:r>
              <a:rPr lang="zh-CN" altLang="en-US" sz="2400" b="1">
                <a:solidFill>
                  <a:srgbClr val="FF9933"/>
                </a:solidFill>
              </a:rPr>
              <a:t>渐入渐出</a:t>
            </a:r>
            <a:r>
              <a:rPr lang="zh-CN" altLang="en-US" sz="2400"/>
              <a:t>或者</a:t>
            </a:r>
            <a:r>
              <a:rPr lang="zh-CN" altLang="en-US" sz="2400" b="1">
                <a:solidFill>
                  <a:srgbClr val="FF9933"/>
                </a:solidFill>
              </a:rPr>
              <a:t>慢入慢出</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5">
            <a:extLst>
              <a:ext uri="{FF2B5EF4-FFF2-40B4-BE49-F238E27FC236}">
                <a16:creationId xmlns:a16="http://schemas.microsoft.com/office/drawing/2014/main" id="{E6854D8C-46E5-4DB8-90BA-CB6C23489B6F}"/>
              </a:ext>
            </a:extLst>
          </p:cNvPr>
          <p:cNvSpPr/>
          <p:nvPr/>
        </p:nvSpPr>
        <p:spPr>
          <a:xfrm>
            <a:off x="823913" y="1273175"/>
            <a:ext cx="7635875" cy="922338"/>
          </a:xfrm>
          <a:prstGeom prst="rect">
            <a:avLst/>
          </a:prstGeom>
          <a:noFill/>
          <a:ln w="9525">
            <a:noFill/>
          </a:ln>
        </p:spPr>
        <p:txBody>
          <a:bodyPr>
            <a:spAutoFit/>
          </a:bodyPr>
          <a:lstStyle/>
          <a:p>
            <a:pPr>
              <a:lnSpc>
                <a:spcPct val="150000"/>
              </a:lnSpc>
            </a:pPr>
            <a:r>
              <a:rPr lang="zh-CN" altLang="en-US" noProof="1"/>
              <a:t>  </a:t>
            </a:r>
            <a:r>
              <a:rPr lang="en-US" altLang="zh-CN" noProof="1">
                <a:latin typeface="Times New Roman" panose="02020603050405020304" pitchFamily="18" charset="0"/>
                <a:cs typeface="Times New Roman" panose="02020603050405020304" pitchFamily="18" charset="0"/>
                <a:sym typeface="+mn-ea"/>
              </a:rPr>
              <a:t>2.</a:t>
            </a:r>
            <a:r>
              <a:rPr lang="zh-CN" altLang="en-US" b="1" noProof="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强烈的节奏：</a:t>
            </a:r>
            <a:r>
              <a:rPr lang="zh-CN" altLang="en-US" noProof="1">
                <a:solidFill>
                  <a:srgbClr val="000000"/>
                </a:solidFill>
                <a:sym typeface="+mn-ea"/>
              </a:rPr>
              <a:t>是一种突然性的节奏，产生强烈的感觉。</a:t>
            </a:r>
          </a:p>
          <a:p>
            <a:pPr>
              <a:lnSpc>
                <a:spcPct val="150000"/>
              </a:lnSpc>
            </a:pPr>
            <a:r>
              <a:rPr lang="zh-CN" altLang="en-US" noProof="1">
                <a:solidFill>
                  <a:srgbClr val="000000"/>
                </a:solidFill>
                <a:sym typeface="+mn-ea"/>
              </a:rPr>
              <a:t>                     </a:t>
            </a:r>
            <a:r>
              <a:rPr lang="zh-CN" altLang="en-US" noProof="1">
                <a:latin typeface="Times New Roman" panose="02020603050405020304" pitchFamily="18" charset="0"/>
                <a:cs typeface="Times New Roman" panose="02020603050405020304" pitchFamily="18" charset="0"/>
                <a:sym typeface="+mn-ea"/>
              </a:rPr>
              <a:t>如    </a:t>
            </a:r>
            <a:r>
              <a:rPr lang="zh-CN" altLang="en-US" noProof="1">
                <a:latin typeface="Times New Roman" panose="02020603050405020304" pitchFamily="18" charset="0"/>
                <a:cs typeface="Times New Roman" panose="02020603050405020304" pitchFamily="18" charset="0"/>
                <a:sym typeface="+mn-ea"/>
                <a:hlinkClick r:id="rId2"/>
              </a:rPr>
              <a:t>快</a:t>
            </a:r>
            <a:r>
              <a:rPr lang="en-US" altLang="zh-CN" noProof="1">
                <a:latin typeface="Times New Roman" panose="02020603050405020304" pitchFamily="18" charset="0"/>
                <a:cs typeface="Times New Roman" panose="02020603050405020304" pitchFamily="18" charset="0"/>
                <a:sym typeface="+mn-ea"/>
                <a:hlinkClick r:id="rId2"/>
              </a:rPr>
              <a:t>--</a:t>
            </a:r>
            <a:r>
              <a:rPr lang="zh-CN" altLang="en-US" noProof="1">
                <a:latin typeface="Times New Roman" panose="02020603050405020304" pitchFamily="18" charset="0"/>
                <a:cs typeface="Times New Roman" panose="02020603050405020304" pitchFamily="18" charset="0"/>
                <a:sym typeface="+mn-ea"/>
                <a:hlinkClick r:id="rId2"/>
              </a:rPr>
              <a:t>停</a:t>
            </a:r>
            <a:r>
              <a:rPr lang="zh-CN" altLang="en-US" noProof="1">
                <a:latin typeface="Times New Roman" panose="02020603050405020304" pitchFamily="18" charset="0"/>
                <a:cs typeface="Times New Roman" panose="02020603050405020304" pitchFamily="18" charset="0"/>
                <a:sym typeface="+mn-ea"/>
              </a:rPr>
              <a:t>         </a:t>
            </a:r>
            <a:r>
              <a:rPr lang="zh-CN" altLang="en-US" noProof="1">
                <a:solidFill>
                  <a:srgbClr val="000000"/>
                </a:solidFill>
                <a:sym typeface="+mn-ea"/>
                <a:hlinkClick r:id="rId3"/>
              </a:rPr>
              <a:t>快</a:t>
            </a:r>
            <a:r>
              <a:rPr lang="en-US" altLang="zh-CN" noProof="1">
                <a:solidFill>
                  <a:srgbClr val="000000"/>
                </a:solidFill>
                <a:sym typeface="+mn-ea"/>
                <a:hlinkClick r:id="rId3"/>
              </a:rPr>
              <a:t>--</a:t>
            </a:r>
            <a:r>
              <a:rPr lang="zh-CN" altLang="en-US" noProof="1">
                <a:solidFill>
                  <a:srgbClr val="000000"/>
                </a:solidFill>
                <a:sym typeface="+mn-ea"/>
                <a:hlinkClick r:id="rId3"/>
              </a:rPr>
              <a:t>停</a:t>
            </a:r>
            <a:r>
              <a:rPr lang="en-US" altLang="zh-CN" noProof="1">
                <a:solidFill>
                  <a:srgbClr val="000000"/>
                </a:solidFill>
                <a:sym typeface="+mn-ea"/>
                <a:hlinkClick r:id="rId3"/>
              </a:rPr>
              <a:t>--</a:t>
            </a:r>
            <a:r>
              <a:rPr lang="zh-CN" altLang="en-US" noProof="1">
                <a:solidFill>
                  <a:srgbClr val="000000"/>
                </a:solidFill>
                <a:sym typeface="+mn-ea"/>
                <a:hlinkClick r:id="rId3"/>
              </a:rPr>
              <a:t>快</a:t>
            </a:r>
            <a:endParaRPr lang="zh-CN" altLang="en-US" noProof="1"/>
          </a:p>
        </p:txBody>
      </p:sp>
      <p:pic>
        <p:nvPicPr>
          <p:cNvPr id="16386" name="图片 16387" descr="41">
            <a:extLst>
              <a:ext uri="{FF2B5EF4-FFF2-40B4-BE49-F238E27FC236}">
                <a16:creationId xmlns:a16="http://schemas.microsoft.com/office/drawing/2014/main" id="{EE34C7C4-1C7F-4A0A-A470-1D0260D61A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825" y="2478088"/>
            <a:ext cx="6240463"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图片 17412" descr="42">
            <a:extLst>
              <a:ext uri="{FF2B5EF4-FFF2-40B4-BE49-F238E27FC236}">
                <a16:creationId xmlns:a16="http://schemas.microsoft.com/office/drawing/2014/main" id="{13D5FCF7-8A42-406D-9D24-584CBE0635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800" y="4130675"/>
            <a:ext cx="7232650"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5">
            <a:extLst>
              <a:ext uri="{FF2B5EF4-FFF2-40B4-BE49-F238E27FC236}">
                <a16:creationId xmlns:a16="http://schemas.microsoft.com/office/drawing/2014/main" id="{4EA7A88D-18FB-4BD4-9B74-33B08F3AAACB}"/>
              </a:ext>
            </a:extLst>
          </p:cNvPr>
          <p:cNvSpPr/>
          <p:nvPr/>
        </p:nvSpPr>
        <p:spPr>
          <a:xfrm>
            <a:off x="823913" y="1273175"/>
            <a:ext cx="7635875" cy="922338"/>
          </a:xfrm>
          <a:prstGeom prst="rect">
            <a:avLst/>
          </a:prstGeom>
          <a:noFill/>
          <a:ln w="9525">
            <a:noFill/>
          </a:ln>
        </p:spPr>
        <p:txBody>
          <a:bodyPr>
            <a:spAutoFit/>
          </a:bodyPr>
          <a:lstStyle/>
          <a:p>
            <a:pPr>
              <a:lnSpc>
                <a:spcPct val="150000"/>
              </a:lnSpc>
            </a:pPr>
            <a:r>
              <a:rPr lang="zh-CN" altLang="en-US" noProof="1"/>
              <a:t>  </a:t>
            </a:r>
            <a:r>
              <a:rPr lang="en-US" altLang="zh-CN" noProof="1">
                <a:latin typeface="Times New Roman" panose="02020603050405020304" pitchFamily="18" charset="0"/>
                <a:cs typeface="Times New Roman" panose="02020603050405020304" pitchFamily="18" charset="0"/>
                <a:sym typeface="+mn-ea"/>
              </a:rPr>
              <a:t>3.</a:t>
            </a:r>
            <a:r>
              <a:rPr lang="zh-CN" altLang="en-US" b="1" noProof="1">
                <a:effectLst>
                  <a:outerShdw blurRad="38100" dist="19050" dir="2700000" algn="tl" rotWithShape="0">
                    <a:schemeClr val="dk1">
                      <a:alpha val="40000"/>
                    </a:schemeClr>
                  </a:outerShdw>
                </a:effectLst>
                <a:sym typeface="+mn-ea"/>
              </a:rPr>
              <a:t>急骤的节奏：</a:t>
            </a:r>
            <a:r>
              <a:rPr lang="zh-CN" altLang="en-US" noProof="1">
                <a:solidFill>
                  <a:srgbClr val="000000"/>
                </a:solidFill>
                <a:sym typeface="+mn-ea"/>
              </a:rPr>
              <a:t>是一种渐快后骤然停止的节奏，可能预示一种异常结果的发生。                     </a:t>
            </a:r>
            <a:r>
              <a:rPr lang="zh-CN" altLang="en-US" noProof="1">
                <a:latin typeface="Times New Roman" panose="02020603050405020304" pitchFamily="18" charset="0"/>
                <a:cs typeface="Times New Roman" panose="02020603050405020304" pitchFamily="18" charset="0"/>
                <a:sym typeface="+mn-ea"/>
              </a:rPr>
              <a:t>如   </a:t>
            </a:r>
            <a:r>
              <a:rPr lang="zh-CN" altLang="en-US" noProof="1">
                <a:solidFill>
                  <a:srgbClr val="000000"/>
                </a:solidFill>
                <a:sym typeface="+mn-ea"/>
                <a:hlinkClick r:id="rId2"/>
              </a:rPr>
              <a:t>慢</a:t>
            </a:r>
            <a:r>
              <a:rPr lang="en-US" altLang="zh-CN" noProof="1">
                <a:solidFill>
                  <a:srgbClr val="000000"/>
                </a:solidFill>
                <a:sym typeface="+mn-ea"/>
                <a:hlinkClick r:id="rId2"/>
              </a:rPr>
              <a:t>--</a:t>
            </a:r>
            <a:r>
              <a:rPr lang="zh-CN" altLang="en-US" noProof="1">
                <a:solidFill>
                  <a:srgbClr val="000000"/>
                </a:solidFill>
                <a:sym typeface="+mn-ea"/>
                <a:hlinkClick r:id="rId2"/>
              </a:rPr>
              <a:t>快</a:t>
            </a:r>
            <a:r>
              <a:rPr lang="en-US" altLang="zh-CN" noProof="1">
                <a:solidFill>
                  <a:srgbClr val="000000"/>
                </a:solidFill>
                <a:sym typeface="+mn-ea"/>
                <a:hlinkClick r:id="rId2"/>
              </a:rPr>
              <a:t>--</a:t>
            </a:r>
            <a:r>
              <a:rPr lang="zh-CN" altLang="en-US" noProof="1">
                <a:solidFill>
                  <a:srgbClr val="000000"/>
                </a:solidFill>
                <a:sym typeface="+mn-ea"/>
                <a:hlinkClick r:id="rId2"/>
              </a:rPr>
              <a:t>停</a:t>
            </a:r>
            <a:endParaRPr lang="zh-CN" altLang="en-US" noProof="1">
              <a:solidFill>
                <a:srgbClr val="000000"/>
              </a:solidFill>
              <a:sym typeface="+mn-ea"/>
            </a:endParaRPr>
          </a:p>
        </p:txBody>
      </p:sp>
      <p:pic>
        <p:nvPicPr>
          <p:cNvPr id="17410" name="图片 17411" descr="43">
            <a:extLst>
              <a:ext uri="{FF2B5EF4-FFF2-40B4-BE49-F238E27FC236}">
                <a16:creationId xmlns:a16="http://schemas.microsoft.com/office/drawing/2014/main" id="{1F5FFB83-EB12-4699-A17B-8DC9DC80F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00" y="3186113"/>
            <a:ext cx="7477125"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1">
            <a:extLst>
              <a:ext uri="{FF2B5EF4-FFF2-40B4-BE49-F238E27FC236}">
                <a16:creationId xmlns:a16="http://schemas.microsoft.com/office/drawing/2014/main" id="{E97DB329-A16D-4ADD-8845-FE6226CB26C8}"/>
              </a:ext>
            </a:extLst>
          </p:cNvPr>
          <p:cNvSpPr txBox="1">
            <a:spLocks noChangeArrowheads="1"/>
          </p:cNvSpPr>
          <p:nvPr/>
        </p:nvSpPr>
        <p:spPr bwMode="auto">
          <a:xfrm>
            <a:off x="571500" y="571500"/>
            <a:ext cx="23447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t>四、</a:t>
            </a:r>
            <a:r>
              <a:rPr lang="zh-CN" altLang="en-US" sz="2400">
                <a:sym typeface="宋体" panose="02010600030101010101" pitchFamily="2" charset="-122"/>
              </a:rPr>
              <a:t>变形</a:t>
            </a:r>
            <a:endParaRPr lang="en-GB" altLang="zh-CN" sz="2400" b="1"/>
          </a:p>
        </p:txBody>
      </p:sp>
      <p:sp>
        <p:nvSpPr>
          <p:cNvPr id="71683" name="Rectangle 5">
            <a:extLst>
              <a:ext uri="{FF2B5EF4-FFF2-40B4-BE49-F238E27FC236}">
                <a16:creationId xmlns:a16="http://schemas.microsoft.com/office/drawing/2014/main" id="{11F52225-73D9-4E3C-9F03-A385C9CE796D}"/>
              </a:ext>
            </a:extLst>
          </p:cNvPr>
          <p:cNvSpPr/>
          <p:nvPr/>
        </p:nvSpPr>
        <p:spPr>
          <a:xfrm>
            <a:off x="823912" y="1273175"/>
            <a:ext cx="7635875" cy="1753235"/>
          </a:xfrm>
          <a:prstGeom prst="rect">
            <a:avLst/>
          </a:prstGeom>
          <a:noFill/>
          <a:ln w="9525">
            <a:noFill/>
          </a:ln>
        </p:spPr>
        <p:txBody>
          <a:bodyPr>
            <a:spAutoFit/>
          </a:bodyPr>
          <a:lstStyle/>
          <a:p>
            <a:pPr>
              <a:lnSpc>
                <a:spcPct val="150000"/>
              </a:lnSpc>
            </a:pPr>
            <a:r>
              <a:rPr lang="zh-CN" altLang="en-US" noProof="1"/>
              <a:t>       </a:t>
            </a:r>
            <a:r>
              <a:rPr lang="zh-CN" altLang="en-US" noProof="1">
                <a:sym typeface="+mn-ea"/>
              </a:rPr>
              <a:t>变形是动画片中常用的一种艺术手法。角色或物体在表演过程中，受到</a:t>
            </a:r>
            <a:r>
              <a:rPr lang="zh-CN" altLang="en-US" b="1" noProof="1">
                <a:ln w="22225">
                  <a:solidFill>
                    <a:schemeClr val="accent2"/>
                  </a:solidFill>
                  <a:prstDash val="solid"/>
                </a:ln>
                <a:solidFill>
                  <a:schemeClr val="accent2">
                    <a:lumMod val="40000"/>
                    <a:lumOff val="60000"/>
                  </a:schemeClr>
                </a:solidFill>
                <a:sym typeface="+mn-ea"/>
              </a:rPr>
              <a:t>外力</a:t>
            </a:r>
            <a:r>
              <a:rPr lang="zh-CN" altLang="en-US" noProof="1">
                <a:sym typeface="+mn-ea"/>
              </a:rPr>
              <a:t>的影响使造型产生变化从而使角色的表演更加生动、有趣。</a:t>
            </a:r>
          </a:p>
          <a:p>
            <a:pPr>
              <a:lnSpc>
                <a:spcPct val="150000"/>
              </a:lnSpc>
            </a:pPr>
            <a:r>
              <a:rPr lang="zh-CN" altLang="en-US" noProof="1">
                <a:sym typeface="+mn-ea"/>
              </a:rPr>
              <a:t>       变形主要包括</a:t>
            </a:r>
            <a:r>
              <a:rPr lang="zh-CN" altLang="en-US" b="1" noProof="1">
                <a:effectLst>
                  <a:outerShdw blurRad="38100" dist="19050" dir="2700000" algn="tl" rotWithShape="0">
                    <a:schemeClr val="dk1">
                      <a:alpha val="40000"/>
                    </a:schemeClr>
                  </a:outerShdw>
                </a:effectLst>
                <a:sym typeface="+mn-ea"/>
              </a:rPr>
              <a:t>弹性变形、惯性变形、夸张变化</a:t>
            </a:r>
          </a:p>
          <a:p>
            <a:pPr>
              <a:lnSpc>
                <a:spcPct val="150000"/>
              </a:lnSpc>
            </a:pPr>
            <a:r>
              <a:rPr lang="en-US" altLang="zh-CN" noProof="1">
                <a:sym typeface="+mn-ea"/>
              </a:rPr>
              <a:t>1.</a:t>
            </a:r>
            <a:r>
              <a:rPr lang="zh-CN" altLang="en-US" b="1" noProof="1">
                <a:effectLst>
                  <a:outerShdw blurRad="38100" dist="19050" dir="2700000" algn="tl" rotWithShape="0">
                    <a:schemeClr val="dk1">
                      <a:alpha val="40000"/>
                    </a:schemeClr>
                  </a:outerShdw>
                </a:effectLst>
                <a:sym typeface="+mn-ea"/>
              </a:rPr>
              <a:t>弹性变形：</a:t>
            </a:r>
            <a:r>
              <a:rPr lang="zh-CN" altLang="en-US" noProof="1">
                <a:sym typeface="+mn-ea"/>
              </a:rPr>
              <a:t>物体在下落着地的过程中，造形产生</a:t>
            </a:r>
            <a:r>
              <a:rPr lang="zh-CN" altLang="en-US" b="1" noProof="1">
                <a:ln w="22225">
                  <a:solidFill>
                    <a:schemeClr val="accent2"/>
                  </a:solidFill>
                  <a:prstDash val="solid"/>
                </a:ln>
                <a:solidFill>
                  <a:schemeClr val="accent2">
                    <a:lumMod val="40000"/>
                    <a:lumOff val="60000"/>
                  </a:schemeClr>
                </a:solidFill>
                <a:sym typeface="+mn-ea"/>
              </a:rPr>
              <a:t>拉长</a:t>
            </a:r>
            <a:r>
              <a:rPr lang="zh-CN" altLang="en-US" noProof="1">
                <a:sym typeface="+mn-ea"/>
              </a:rPr>
              <a:t>、</a:t>
            </a:r>
            <a:r>
              <a:rPr lang="zh-CN" altLang="en-US" b="1" noProof="1">
                <a:ln w="22225">
                  <a:solidFill>
                    <a:schemeClr val="accent2"/>
                  </a:solidFill>
                  <a:prstDash val="solid"/>
                </a:ln>
                <a:solidFill>
                  <a:schemeClr val="accent2">
                    <a:lumMod val="40000"/>
                    <a:lumOff val="60000"/>
                  </a:schemeClr>
                </a:solidFill>
                <a:sym typeface="+mn-ea"/>
              </a:rPr>
              <a:t>压扁</a:t>
            </a:r>
            <a:r>
              <a:rPr lang="zh-CN" altLang="en-US" noProof="1">
                <a:sym typeface="+mn-ea"/>
              </a:rPr>
              <a:t>等形态</a:t>
            </a:r>
            <a:endParaRPr lang="zh-CN" altLang="en-US" noProof="1"/>
          </a:p>
        </p:txBody>
      </p:sp>
      <p:pic>
        <p:nvPicPr>
          <p:cNvPr id="18435" name="图片 16388" descr="11">
            <a:extLst>
              <a:ext uri="{FF2B5EF4-FFF2-40B4-BE49-F238E27FC236}">
                <a16:creationId xmlns:a16="http://schemas.microsoft.com/office/drawing/2014/main" id="{506F93F0-D908-48D5-80CB-AC529BD96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2930525"/>
            <a:ext cx="14224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图片 16387" descr="12">
            <a:extLst>
              <a:ext uri="{FF2B5EF4-FFF2-40B4-BE49-F238E27FC236}">
                <a16:creationId xmlns:a16="http://schemas.microsoft.com/office/drawing/2014/main" id="{85E27602-6F88-4BBD-932E-89A5D443D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75" y="2930525"/>
            <a:ext cx="1949450"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图片 17411" descr="14">
            <a:extLst>
              <a:ext uri="{FF2B5EF4-FFF2-40B4-BE49-F238E27FC236}">
                <a16:creationId xmlns:a16="http://schemas.microsoft.com/office/drawing/2014/main" id="{E360CA8F-6983-4D24-8ABE-4A1077F4E0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563" y="2930525"/>
            <a:ext cx="2232025"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a:extLst>
              <a:ext uri="{FF2B5EF4-FFF2-40B4-BE49-F238E27FC236}">
                <a16:creationId xmlns:a16="http://schemas.microsoft.com/office/drawing/2014/main" id="{682C007F-F834-40FB-B41F-DF247F228DEC}"/>
              </a:ext>
            </a:extLst>
          </p:cNvPr>
          <p:cNvSpPr>
            <a:spLocks noChangeArrowheads="1"/>
          </p:cNvSpPr>
          <p:nvPr/>
        </p:nvSpPr>
        <p:spPr bwMode="auto">
          <a:xfrm>
            <a:off x="968375" y="920750"/>
            <a:ext cx="4395788"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        当具有弹性的球体撞击到坚硬的地面后，它的速度使它朝向一面挤压并伸展到另外一面，但要记住，不管产生何种扭曲和变形，物体的体积都是不变的，只有当物体分裂或破碎时体积才会改变。</a:t>
            </a:r>
          </a:p>
        </p:txBody>
      </p:sp>
      <p:pic>
        <p:nvPicPr>
          <p:cNvPr id="19458" name="Picture 5" descr="13">
            <a:extLst>
              <a:ext uri="{FF2B5EF4-FFF2-40B4-BE49-F238E27FC236}">
                <a16:creationId xmlns:a16="http://schemas.microsoft.com/office/drawing/2014/main" id="{ABA9D617-62D4-4FF9-A4AE-38B1C3A68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2938" y="1117600"/>
            <a:ext cx="2405062"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6">
            <a:extLst>
              <a:ext uri="{FF2B5EF4-FFF2-40B4-BE49-F238E27FC236}">
                <a16:creationId xmlns:a16="http://schemas.microsoft.com/office/drawing/2014/main" id="{C4F91376-964F-4107-92A9-34F3ABCF9443}"/>
              </a:ext>
            </a:extLst>
          </p:cNvPr>
          <p:cNvSpPr>
            <a:spLocks noChangeArrowheads="1"/>
          </p:cNvSpPr>
          <p:nvPr/>
        </p:nvSpPr>
        <p:spPr bwMode="auto">
          <a:xfrm>
            <a:off x="4714875" y="3925888"/>
            <a:ext cx="3744913"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而如果坚硬的球体撞击到一个柔软的地面上时，情况则刚好相反。这两种动画技法叫做</a:t>
            </a:r>
            <a:r>
              <a:rPr lang="zh-CN" altLang="en-US" b="1"/>
              <a:t>挤压</a:t>
            </a:r>
            <a:r>
              <a:rPr lang="zh-CN" altLang="en-US"/>
              <a:t>。</a:t>
            </a:r>
          </a:p>
        </p:txBody>
      </p:sp>
      <p:pic>
        <p:nvPicPr>
          <p:cNvPr id="19460" name="Picture 7" descr="14">
            <a:extLst>
              <a:ext uri="{FF2B5EF4-FFF2-40B4-BE49-F238E27FC236}">
                <a16:creationId xmlns:a16="http://schemas.microsoft.com/office/drawing/2014/main" id="{13FB186C-3417-4E18-BEEC-0C13506D2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921125"/>
            <a:ext cx="3455987"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a:extLst>
              <a:ext uri="{FF2B5EF4-FFF2-40B4-BE49-F238E27FC236}">
                <a16:creationId xmlns:a16="http://schemas.microsoft.com/office/drawing/2014/main" id="{0DA047C7-6515-4B05-8253-C11F56D0F533}"/>
              </a:ext>
            </a:extLst>
          </p:cNvPr>
          <p:cNvSpPr>
            <a:spLocks noChangeArrowheads="1"/>
          </p:cNvSpPr>
          <p:nvPr/>
        </p:nvSpPr>
        <p:spPr bwMode="auto">
          <a:xfrm>
            <a:off x="3416300" y="1625600"/>
            <a:ext cx="4395788" cy="240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接下来我们考虑加速和减速的问题。当球受到重力的作用加速时，动画师单独拉伸球体，它的动作轨迹能够产生一种优于速度线（</a:t>
            </a:r>
            <a:r>
              <a:rPr lang="en-US" altLang="zh-CN"/>
              <a:t>Speed Line</a:t>
            </a:r>
            <a:r>
              <a:rPr lang="zh-CN" altLang="en-US"/>
              <a:t>）的效果。这种动画技法称为</a:t>
            </a:r>
            <a:r>
              <a:rPr lang="zh-CN" altLang="en-US" b="1"/>
              <a:t>拉伸</a:t>
            </a:r>
            <a:r>
              <a:rPr lang="zh-CN" altLang="en-US"/>
              <a:t>。</a:t>
            </a:r>
          </a:p>
        </p:txBody>
      </p:sp>
      <p:pic>
        <p:nvPicPr>
          <p:cNvPr id="20482" name="Picture 5" descr="15">
            <a:extLst>
              <a:ext uri="{FF2B5EF4-FFF2-40B4-BE49-F238E27FC236}">
                <a16:creationId xmlns:a16="http://schemas.microsoft.com/office/drawing/2014/main" id="{E94E1458-A216-48B1-95D5-6833E532E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738" y="1841500"/>
            <a:ext cx="19304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4" descr="19">
            <a:extLst>
              <a:ext uri="{FF2B5EF4-FFF2-40B4-BE49-F238E27FC236}">
                <a16:creationId xmlns:a16="http://schemas.microsoft.com/office/drawing/2014/main" id="{CD61CF85-20AF-4182-AF37-826F34FD2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275"/>
            <a:ext cx="91440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Rectangle 5">
            <a:extLst>
              <a:ext uri="{FF2B5EF4-FFF2-40B4-BE49-F238E27FC236}">
                <a16:creationId xmlns:a16="http://schemas.microsoft.com/office/drawing/2014/main" id="{7475702A-4445-4C63-813C-695392D5C005}"/>
              </a:ext>
            </a:extLst>
          </p:cNvPr>
          <p:cNvSpPr>
            <a:spLocks noChangeArrowheads="1"/>
          </p:cNvSpPr>
          <p:nvPr/>
        </p:nvSpPr>
        <p:spPr bwMode="auto">
          <a:xfrm>
            <a:off x="3490913" y="5661025"/>
            <a:ext cx="187325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完整的弹跳动画</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106499" descr="无标题">
            <a:extLst>
              <a:ext uri="{FF2B5EF4-FFF2-40B4-BE49-F238E27FC236}">
                <a16:creationId xmlns:a16="http://schemas.microsoft.com/office/drawing/2014/main" id="{54FDF8A3-BB83-4177-ADBE-F510F894B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9144000" cy="361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矩形 106500">
            <a:extLst>
              <a:ext uri="{FF2B5EF4-FFF2-40B4-BE49-F238E27FC236}">
                <a16:creationId xmlns:a16="http://schemas.microsoft.com/office/drawing/2014/main" id="{78EACDCB-EABC-46A1-83DA-967DCD02AEFA}"/>
              </a:ext>
            </a:extLst>
          </p:cNvPr>
          <p:cNvSpPr>
            <a:spLocks noChangeArrowheads="1"/>
          </p:cNvSpPr>
          <p:nvPr/>
        </p:nvSpPr>
        <p:spPr bwMode="auto">
          <a:xfrm>
            <a:off x="684213" y="4724400"/>
            <a:ext cx="80645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a:t>弹球下落时</a:t>
            </a:r>
            <a:r>
              <a:rPr lang="zh-CN" altLang="en-US" sz="2400" b="1">
                <a:solidFill>
                  <a:srgbClr val="FF9933"/>
                </a:solidFill>
                <a:ea typeface="黑体" panose="02010609060101010101" pitchFamily="49" charset="-122"/>
              </a:rPr>
              <a:t>伸展</a:t>
            </a:r>
            <a:r>
              <a:rPr lang="zh-CN" altLang="en-US" sz="2400">
                <a:solidFill>
                  <a:srgbClr val="FF9933"/>
                </a:solidFill>
              </a:rPr>
              <a:t>，</a:t>
            </a:r>
            <a:r>
              <a:rPr lang="zh-CN" altLang="en-US" sz="2400"/>
              <a:t>与地面碰撞时</a:t>
            </a:r>
            <a:r>
              <a:rPr lang="zh-CN" altLang="en-US" sz="2400" b="1">
                <a:solidFill>
                  <a:srgbClr val="FF9933"/>
                </a:solidFill>
                <a:ea typeface="黑体" panose="02010609060101010101" pitchFamily="49" charset="-122"/>
              </a:rPr>
              <a:t>压平</a:t>
            </a:r>
            <a:r>
              <a:rPr lang="zh-CN" altLang="en-US" sz="2400"/>
              <a:t>，在弧度中较慢的部分返回到</a:t>
            </a:r>
            <a:r>
              <a:rPr lang="zh-CN" altLang="en-US" sz="2400" b="1">
                <a:solidFill>
                  <a:srgbClr val="FF9933"/>
                </a:solidFill>
                <a:ea typeface="黑体" panose="02010609060101010101" pitchFamily="49" charset="-122"/>
              </a:rPr>
              <a:t>正常</a:t>
            </a:r>
            <a:r>
              <a:rPr lang="zh-CN" altLang="en-US" sz="2400"/>
              <a:t>形状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1">
            <a:extLst>
              <a:ext uri="{FF2B5EF4-FFF2-40B4-BE49-F238E27FC236}">
                <a16:creationId xmlns:a16="http://schemas.microsoft.com/office/drawing/2014/main" id="{5C793A30-FAC1-4C73-9E65-C37BD6D51110}"/>
              </a:ext>
            </a:extLst>
          </p:cNvPr>
          <p:cNvSpPr txBox="1">
            <a:spLocks noChangeArrowheads="1"/>
          </p:cNvSpPr>
          <p:nvPr/>
        </p:nvSpPr>
        <p:spPr bwMode="auto">
          <a:xfrm>
            <a:off x="755650" y="749300"/>
            <a:ext cx="7848600"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       </a:t>
            </a:r>
            <a:r>
              <a:rPr lang="zh-CN" altLang="en-US" sz="2400"/>
              <a:t>万物都有自己的运动规律，特别是人类，所有的人性都是通过</a:t>
            </a:r>
            <a:r>
              <a:rPr lang="zh-CN" altLang="en-US" sz="2400" b="1">
                <a:solidFill>
                  <a:srgbClr val="FF9933"/>
                </a:solidFill>
                <a:ea typeface="黑体" panose="02010609060101010101" pitchFamily="49" charset="-122"/>
              </a:rPr>
              <a:t>姿势</a:t>
            </a:r>
            <a:r>
              <a:rPr lang="zh-CN" altLang="en-US" sz="2400"/>
              <a:t>和</a:t>
            </a:r>
            <a:r>
              <a:rPr lang="zh-CN" altLang="en-US" sz="2400" b="1">
                <a:solidFill>
                  <a:srgbClr val="FF9933"/>
                </a:solidFill>
                <a:ea typeface="黑体" panose="02010609060101010101" pitchFamily="49" charset="-122"/>
              </a:rPr>
              <a:t>动作</a:t>
            </a:r>
            <a:r>
              <a:rPr lang="zh-CN" altLang="en-US" sz="2400"/>
              <a:t>来表现的。</a:t>
            </a:r>
          </a:p>
          <a:p>
            <a:pPr>
              <a:lnSpc>
                <a:spcPct val="150000"/>
              </a:lnSpc>
            </a:pPr>
            <a:r>
              <a:rPr lang="zh-CN" altLang="en-US" sz="2400"/>
              <a:t>“</a:t>
            </a:r>
            <a:r>
              <a:rPr lang="zh-CN" altLang="en-US" sz="2400" b="1">
                <a:solidFill>
                  <a:srgbClr val="FF9933"/>
                </a:solidFill>
                <a:ea typeface="黑体" panose="02010609060101010101" pitchFamily="49" charset="-122"/>
              </a:rPr>
              <a:t>动作比语言更有力</a:t>
            </a:r>
            <a:r>
              <a:rPr lang="zh-CN" altLang="en-US" sz="2400"/>
              <a:t>”</a:t>
            </a:r>
          </a:p>
          <a:p>
            <a:r>
              <a:rPr lang="zh-CN" altLang="en-US"/>
              <a:t> 尽管所有的动作都是个性化的，但实际的动作过程本身却是以一些永恒而普遍的特定规律和原理来定义的。不管运动是以手绘方式绘制、黏土方式塑形还是用计算机来生成，这些动作原理是所有动画得以存在的基础。</a:t>
            </a:r>
            <a:endParaRPr lang="en-US" altLang="zh-CN"/>
          </a:p>
        </p:txBody>
      </p:sp>
      <p:pic>
        <p:nvPicPr>
          <p:cNvPr id="5122" name="Picture 6" descr="00">
            <a:extLst>
              <a:ext uri="{FF2B5EF4-FFF2-40B4-BE49-F238E27FC236}">
                <a16:creationId xmlns:a16="http://schemas.microsoft.com/office/drawing/2014/main" id="{4956F6D3-053B-4B4C-A4F9-C503AEAF2A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3500438"/>
            <a:ext cx="4648200" cy="276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5">
            <a:extLst>
              <a:ext uri="{FF2B5EF4-FFF2-40B4-BE49-F238E27FC236}">
                <a16:creationId xmlns:a16="http://schemas.microsoft.com/office/drawing/2014/main" id="{F4DDEEEC-8B8C-40B3-A2B9-E071096BD363}"/>
              </a:ext>
            </a:extLst>
          </p:cNvPr>
          <p:cNvSpPr/>
          <p:nvPr/>
        </p:nvSpPr>
        <p:spPr>
          <a:xfrm>
            <a:off x="823913" y="1273175"/>
            <a:ext cx="7635875" cy="922338"/>
          </a:xfrm>
          <a:prstGeom prst="rect">
            <a:avLst/>
          </a:prstGeom>
          <a:noFill/>
          <a:ln w="9525">
            <a:noFill/>
          </a:ln>
        </p:spPr>
        <p:txBody>
          <a:bodyPr>
            <a:spAutoFit/>
          </a:bodyPr>
          <a:lstStyle/>
          <a:p>
            <a:pPr>
              <a:lnSpc>
                <a:spcPct val="150000"/>
              </a:lnSpc>
            </a:pPr>
            <a:r>
              <a:rPr lang="zh-CN" altLang="en-US" noProof="1"/>
              <a:t>  </a:t>
            </a:r>
            <a:r>
              <a:rPr lang="en-US" altLang="zh-CN" noProof="1">
                <a:latin typeface="Times New Roman" panose="02020603050405020304" pitchFamily="18" charset="0"/>
                <a:cs typeface="Times New Roman" panose="02020603050405020304" pitchFamily="18" charset="0"/>
                <a:sym typeface="+mn-ea"/>
              </a:rPr>
              <a:t>2.</a:t>
            </a:r>
            <a:r>
              <a:rPr lang="zh-CN" altLang="en-US" b="1" noProof="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惯性变形：</a:t>
            </a:r>
            <a:r>
              <a:rPr lang="zh-CN" altLang="en-US" noProof="1">
                <a:latin typeface="Times New Roman" panose="02020603050405020304" pitchFamily="18" charset="0"/>
                <a:cs typeface="Times New Roman" panose="02020603050405020304" pitchFamily="18" charset="0"/>
                <a:sym typeface="+mn-ea"/>
              </a:rPr>
              <a:t>运动着的物体突然停下或静止的物体突然运动时造型发生变化，就是惯性变形。如</a:t>
            </a:r>
            <a:r>
              <a:rPr lang="zh-CN" altLang="en-US" noProof="1">
                <a:latin typeface="Times New Roman" panose="02020603050405020304" pitchFamily="18" charset="0"/>
                <a:cs typeface="Times New Roman" panose="02020603050405020304" pitchFamily="18" charset="0"/>
                <a:sym typeface="+mn-ea"/>
                <a:hlinkClick r:id="rId2"/>
              </a:rPr>
              <a:t>突然停止的汽车</a:t>
            </a:r>
            <a:r>
              <a:rPr lang="zh-CN" altLang="en-US" noProof="1">
                <a:latin typeface="Times New Roman" panose="02020603050405020304" pitchFamily="18" charset="0"/>
                <a:cs typeface="Times New Roman" panose="02020603050405020304" pitchFamily="18" charset="0"/>
                <a:sym typeface="+mn-ea"/>
              </a:rPr>
              <a:t>    </a:t>
            </a:r>
            <a:r>
              <a:rPr lang="zh-CN" altLang="en-US" noProof="1">
                <a:latin typeface="Times New Roman" panose="02020603050405020304" pitchFamily="18" charset="0"/>
                <a:cs typeface="Times New Roman" panose="02020603050405020304" pitchFamily="18" charset="0"/>
                <a:sym typeface="+mn-ea"/>
                <a:hlinkClick r:id="rId3"/>
              </a:rPr>
              <a:t>插入木墩的刀</a:t>
            </a:r>
            <a:endParaRPr lang="zh-CN" altLang="en-US" noProof="1"/>
          </a:p>
        </p:txBody>
      </p:sp>
      <p:pic>
        <p:nvPicPr>
          <p:cNvPr id="23554" name="图片 18435" descr="15">
            <a:extLst>
              <a:ext uri="{FF2B5EF4-FFF2-40B4-BE49-F238E27FC236}">
                <a16:creationId xmlns:a16="http://schemas.microsoft.com/office/drawing/2014/main" id="{6201F1F5-5B73-467F-BDF4-D1DA7C2618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50" y="2965450"/>
            <a:ext cx="3354388"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图片 19459" descr="16">
            <a:extLst>
              <a:ext uri="{FF2B5EF4-FFF2-40B4-BE49-F238E27FC236}">
                <a16:creationId xmlns:a16="http://schemas.microsoft.com/office/drawing/2014/main" id="{EA745527-7868-436E-A3F7-E00DAFC598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3538" y="2368550"/>
            <a:ext cx="4572000"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5">
            <a:extLst>
              <a:ext uri="{FF2B5EF4-FFF2-40B4-BE49-F238E27FC236}">
                <a16:creationId xmlns:a16="http://schemas.microsoft.com/office/drawing/2014/main" id="{8B1B41B2-B4CA-4A10-8AF0-5885A388FD41}"/>
              </a:ext>
            </a:extLst>
          </p:cNvPr>
          <p:cNvSpPr/>
          <p:nvPr/>
        </p:nvSpPr>
        <p:spPr>
          <a:xfrm>
            <a:off x="823913" y="1273175"/>
            <a:ext cx="7635875" cy="922338"/>
          </a:xfrm>
          <a:prstGeom prst="rect">
            <a:avLst/>
          </a:prstGeom>
          <a:noFill/>
          <a:ln w="9525">
            <a:noFill/>
          </a:ln>
        </p:spPr>
        <p:txBody>
          <a:bodyPr>
            <a:spAutoFit/>
          </a:bodyPr>
          <a:lstStyle/>
          <a:p>
            <a:pPr>
              <a:lnSpc>
                <a:spcPct val="150000"/>
              </a:lnSpc>
            </a:pPr>
            <a:r>
              <a:rPr lang="zh-CN" altLang="en-US" noProof="1"/>
              <a:t>  </a:t>
            </a:r>
            <a:r>
              <a:rPr lang="en-US" altLang="zh-CN" noProof="1">
                <a:latin typeface="Times New Roman" panose="02020603050405020304" pitchFamily="18" charset="0"/>
                <a:cs typeface="Times New Roman" panose="02020603050405020304" pitchFamily="18" charset="0"/>
                <a:sym typeface="+mn-ea"/>
              </a:rPr>
              <a:t>3.</a:t>
            </a:r>
            <a:r>
              <a:rPr lang="zh-CN" altLang="en-US" b="1" noProof="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夸张变形：</a:t>
            </a:r>
            <a:r>
              <a:rPr lang="zh-CN" altLang="en-US" noProof="1">
                <a:solidFill>
                  <a:srgbClr val="000000"/>
                </a:solidFill>
                <a:sym typeface="+mn-ea"/>
              </a:rPr>
              <a:t>夸张是通过客观事物和现象作出超实际的扩大、缩小或变异的表现，变形效果强烈</a:t>
            </a:r>
            <a:r>
              <a:rPr lang="zh-CN" altLang="en-US" noProof="1">
                <a:latin typeface="Times New Roman" panose="02020603050405020304" pitchFamily="18" charset="0"/>
                <a:cs typeface="Times New Roman" panose="02020603050405020304" pitchFamily="18" charset="0"/>
                <a:sym typeface="+mn-ea"/>
              </a:rPr>
              <a:t>。如</a:t>
            </a:r>
            <a:r>
              <a:rPr lang="zh-CN" altLang="en-US" noProof="1">
                <a:latin typeface="Times New Roman" panose="02020603050405020304" pitchFamily="18" charset="0"/>
                <a:cs typeface="Times New Roman" panose="02020603050405020304" pitchFamily="18" charset="0"/>
                <a:sym typeface="+mn-ea"/>
                <a:hlinkClick r:id="rId2"/>
              </a:rPr>
              <a:t>贪吃鸡蛋的猫</a:t>
            </a:r>
            <a:r>
              <a:rPr lang="zh-CN" altLang="en-US" noProof="1">
                <a:latin typeface="Times New Roman" panose="02020603050405020304" pitchFamily="18" charset="0"/>
                <a:cs typeface="Times New Roman" panose="02020603050405020304" pitchFamily="18" charset="0"/>
                <a:sym typeface="+mn-ea"/>
              </a:rPr>
              <a:t>  </a:t>
            </a:r>
            <a:r>
              <a:rPr lang="zh-CN" altLang="en-US" noProof="1">
                <a:solidFill>
                  <a:srgbClr val="000000"/>
                </a:solidFill>
                <a:sym typeface="+mn-ea"/>
                <a:hlinkClick r:id="rId3"/>
              </a:rPr>
              <a:t>大笑的嘴</a:t>
            </a:r>
            <a:endParaRPr lang="zh-CN" altLang="en-US" noProof="1"/>
          </a:p>
        </p:txBody>
      </p:sp>
      <p:pic>
        <p:nvPicPr>
          <p:cNvPr id="24578" name="图片 21508" descr="20">
            <a:extLst>
              <a:ext uri="{FF2B5EF4-FFF2-40B4-BE49-F238E27FC236}">
                <a16:creationId xmlns:a16="http://schemas.microsoft.com/office/drawing/2014/main" id="{6B892CFF-D8AF-404E-A008-3F01EF1398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3006725"/>
            <a:ext cx="3335338"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图片 20483" descr="18">
            <a:extLst>
              <a:ext uri="{FF2B5EF4-FFF2-40B4-BE49-F238E27FC236}">
                <a16:creationId xmlns:a16="http://schemas.microsoft.com/office/drawing/2014/main" id="{5F25C13F-70E4-48A7-A8E7-ACC4E0C61F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7100" y="2090738"/>
            <a:ext cx="3308350"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5">
            <a:extLst>
              <a:ext uri="{FF2B5EF4-FFF2-40B4-BE49-F238E27FC236}">
                <a16:creationId xmlns:a16="http://schemas.microsoft.com/office/drawing/2014/main" id="{AFF96D5A-A0BD-47B5-A9E0-E3E97EBBE203}"/>
              </a:ext>
            </a:extLst>
          </p:cNvPr>
          <p:cNvSpPr>
            <a:spLocks noChangeArrowheads="1"/>
          </p:cNvSpPr>
          <p:nvPr/>
        </p:nvSpPr>
        <p:spPr bwMode="auto">
          <a:xfrm>
            <a:off x="823913" y="1273175"/>
            <a:ext cx="763587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latin typeface="Times New Roman" panose="02020603050405020304" pitchFamily="18" charset="0"/>
                <a:sym typeface="宋体" panose="02010600030101010101" pitchFamily="2" charset="-122"/>
              </a:rPr>
              <a:t>如</a:t>
            </a:r>
            <a:r>
              <a:rPr lang="zh-CN" altLang="en-US">
                <a:solidFill>
                  <a:srgbClr val="000000"/>
                </a:solidFill>
                <a:sym typeface="宋体" panose="02010600030101010101" pitchFamily="2" charset="-122"/>
                <a:hlinkClick r:id="rId2"/>
              </a:rPr>
              <a:t>拉长的鸡脖子</a:t>
            </a:r>
            <a:endParaRPr lang="zh-CN" altLang="en-US"/>
          </a:p>
        </p:txBody>
      </p:sp>
      <p:pic>
        <p:nvPicPr>
          <p:cNvPr id="25602" name="图片 26627" descr="QQ截图20130911132222">
            <a:extLst>
              <a:ext uri="{FF2B5EF4-FFF2-40B4-BE49-F238E27FC236}">
                <a16:creationId xmlns:a16="http://schemas.microsoft.com/office/drawing/2014/main" id="{073DAA8E-9060-4C14-B8D5-2DD8F25FB6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1779588"/>
            <a:ext cx="6891337" cy="412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Box 1">
            <a:extLst>
              <a:ext uri="{FF2B5EF4-FFF2-40B4-BE49-F238E27FC236}">
                <a16:creationId xmlns:a16="http://schemas.microsoft.com/office/drawing/2014/main" id="{B1F5FEDC-4FF2-49E5-9F99-BAB77CCC5C48}"/>
              </a:ext>
            </a:extLst>
          </p:cNvPr>
          <p:cNvSpPr txBox="1">
            <a:spLocks noChangeArrowheads="1"/>
          </p:cNvSpPr>
          <p:nvPr/>
        </p:nvSpPr>
        <p:spPr bwMode="auto">
          <a:xfrm>
            <a:off x="571500" y="571500"/>
            <a:ext cx="23447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t>五、</a:t>
            </a:r>
            <a:r>
              <a:rPr lang="zh-CN" altLang="en-US" sz="2400">
                <a:sym typeface="宋体" panose="02010600030101010101" pitchFamily="2" charset="-122"/>
              </a:rPr>
              <a:t>速度</a:t>
            </a:r>
            <a:endParaRPr lang="en-GB" altLang="zh-CN" sz="2400" b="1"/>
          </a:p>
        </p:txBody>
      </p:sp>
      <p:sp>
        <p:nvSpPr>
          <p:cNvPr id="71683" name="Rectangle 5">
            <a:extLst>
              <a:ext uri="{FF2B5EF4-FFF2-40B4-BE49-F238E27FC236}">
                <a16:creationId xmlns:a16="http://schemas.microsoft.com/office/drawing/2014/main" id="{AB197B60-62C7-4873-A2F4-FA0821A7581F}"/>
              </a:ext>
            </a:extLst>
          </p:cNvPr>
          <p:cNvSpPr/>
          <p:nvPr/>
        </p:nvSpPr>
        <p:spPr>
          <a:xfrm>
            <a:off x="823912" y="1273175"/>
            <a:ext cx="7635875" cy="2584450"/>
          </a:xfrm>
          <a:prstGeom prst="rect">
            <a:avLst/>
          </a:prstGeom>
          <a:noFill/>
          <a:ln w="9525">
            <a:noFill/>
          </a:ln>
        </p:spPr>
        <p:txBody>
          <a:bodyPr>
            <a:spAutoFit/>
          </a:bodyPr>
          <a:lstStyle/>
          <a:p>
            <a:pPr>
              <a:lnSpc>
                <a:spcPct val="150000"/>
              </a:lnSpc>
            </a:pPr>
            <a:r>
              <a:rPr lang="zh-CN" altLang="en-US" noProof="1"/>
              <a:t>       </a:t>
            </a:r>
            <a:r>
              <a:rPr lang="zh-CN" altLang="en-US" noProof="1">
                <a:latin typeface="Times New Roman" panose="02020603050405020304" pitchFamily="18" charset="0"/>
                <a:cs typeface="Times New Roman" panose="02020603050405020304" pitchFamily="18" charset="0"/>
                <a:sym typeface="+mn-ea"/>
              </a:rPr>
              <a:t>每一秒钟动画片由二十四张画面构成，动作是强烈还是柔和、有力还是绵软，都与</a:t>
            </a:r>
            <a:r>
              <a:rPr lang="zh-CN" altLang="en-US" noProof="1">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sym typeface="+mn-ea"/>
              </a:rPr>
              <a:t>速度</a:t>
            </a:r>
            <a:r>
              <a:rPr lang="zh-CN" altLang="en-US" noProof="1">
                <a:latin typeface="Times New Roman" panose="02020603050405020304" pitchFamily="18" charset="0"/>
                <a:cs typeface="Times New Roman" panose="02020603050405020304" pitchFamily="18" charset="0"/>
                <a:sym typeface="+mn-ea"/>
              </a:rPr>
              <a:t>与</a:t>
            </a:r>
            <a:r>
              <a:rPr lang="zh-CN" altLang="en-US" noProof="1">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sym typeface="+mn-ea"/>
              </a:rPr>
              <a:t>时间</a:t>
            </a:r>
            <a:r>
              <a:rPr lang="zh-CN" altLang="en-US" noProof="1">
                <a:latin typeface="Times New Roman" panose="02020603050405020304" pitchFamily="18" charset="0"/>
                <a:cs typeface="Times New Roman" panose="02020603050405020304" pitchFamily="18" charset="0"/>
                <a:sym typeface="+mn-ea"/>
              </a:rPr>
              <a:t>的掌握有关。动画片中常用的速度有</a:t>
            </a:r>
            <a:r>
              <a:rPr lang="zh-CN" altLang="en-US"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匀速运动、加速运动、减速运动</a:t>
            </a:r>
            <a:r>
              <a:rPr lang="zh-CN" altLang="en-US" noProof="1">
                <a:latin typeface="Times New Roman" panose="02020603050405020304" pitchFamily="18" charset="0"/>
                <a:cs typeface="Times New Roman" panose="02020603050405020304" pitchFamily="18" charset="0"/>
                <a:sym typeface="+mn-ea"/>
              </a:rPr>
              <a:t>。速度的快慢首先可通过画面上物体的</a:t>
            </a:r>
            <a:r>
              <a:rPr lang="zh-CN" altLang="en-US" noProof="1">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sym typeface="+mn-ea"/>
              </a:rPr>
              <a:t>距离</a:t>
            </a:r>
            <a:r>
              <a:rPr lang="zh-CN" altLang="en-US" noProof="1">
                <a:latin typeface="Times New Roman" panose="02020603050405020304" pitchFamily="18" charset="0"/>
                <a:cs typeface="Times New Roman" panose="02020603050405020304" pitchFamily="18" charset="0"/>
                <a:sym typeface="+mn-ea"/>
              </a:rPr>
              <a:t>来体现，距离大时物体移动的就快，距离小时物体移动的就慢。其次速度的快慢还可以通过拍摄时对画面帧数的重复次数进行调节。如拍一帧就快、拍三帧就较慢。</a:t>
            </a:r>
            <a:endParaRPr lang="zh-CN" altLang="en-US" noProof="1"/>
          </a:p>
        </p:txBody>
      </p:sp>
      <p:sp>
        <p:nvSpPr>
          <p:cNvPr id="2" name="文本框 1">
            <a:extLst>
              <a:ext uri="{FF2B5EF4-FFF2-40B4-BE49-F238E27FC236}">
                <a16:creationId xmlns:a16="http://schemas.microsoft.com/office/drawing/2014/main" id="{A0585869-F7AE-4A06-96AF-6D464F668E7E}"/>
              </a:ext>
            </a:extLst>
          </p:cNvPr>
          <p:cNvSpPr txBox="1"/>
          <p:nvPr/>
        </p:nvSpPr>
        <p:spPr>
          <a:xfrm>
            <a:off x="692150" y="4205288"/>
            <a:ext cx="6477000" cy="368300"/>
          </a:xfrm>
          <a:prstGeom prst="rect">
            <a:avLst/>
          </a:prstGeom>
          <a:noFill/>
        </p:spPr>
        <p:txBody>
          <a:bodyPr wrap="none">
            <a:spAutoFit/>
          </a:bodyPr>
          <a:lstStyle/>
          <a:p>
            <a:r>
              <a:rPr lang="en-US" altLang="zh-CN" noProof="1">
                <a:latin typeface="Times New Roman" panose="02020603050405020304" pitchFamily="18" charset="0"/>
                <a:cs typeface="Times New Roman" panose="02020603050405020304" pitchFamily="18" charset="0"/>
                <a:sym typeface="+mn-ea"/>
              </a:rPr>
              <a:t>   1.</a:t>
            </a:r>
            <a:r>
              <a:rPr lang="zh-CN" altLang="en-US" b="1" noProof="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匀速运动：</a:t>
            </a:r>
            <a:r>
              <a:rPr lang="zh-CN" altLang="en-US" noProof="1">
                <a:latin typeface="Times New Roman" panose="02020603050405020304" pitchFamily="18" charset="0"/>
                <a:cs typeface="Times New Roman" panose="02020603050405020304" pitchFamily="18" charset="0"/>
                <a:sym typeface="+mn-ea"/>
              </a:rPr>
              <a:t>速度均匀的动作是匀速运动。如</a:t>
            </a:r>
            <a:r>
              <a:rPr lang="zh-CN" altLang="en-US" noProof="1">
                <a:latin typeface="Times New Roman" panose="02020603050405020304" pitchFamily="18" charset="0"/>
                <a:cs typeface="Times New Roman" panose="02020603050405020304" pitchFamily="18" charset="0"/>
                <a:sym typeface="+mn-ea"/>
                <a:hlinkClick r:id="rId2"/>
              </a:rPr>
              <a:t>钟</a:t>
            </a:r>
            <a:r>
              <a:rPr lang="zh-CN" altLang="en-US"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hlinkClick r:id="rId2"/>
              </a:rPr>
              <a:t>表</a:t>
            </a:r>
            <a:r>
              <a:rPr lang="zh-CN" altLang="en-US" u="sng"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指针的转动</a:t>
            </a:r>
            <a:endParaRPr lang="zh-CN" altLang="en-US" noProof="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8D634E1-4181-465C-A9A0-701FD131782E}"/>
              </a:ext>
            </a:extLst>
          </p:cNvPr>
          <p:cNvSpPr>
            <a:spLocks noGrp="1"/>
          </p:cNvSpPr>
          <p:nvPr>
            <p:ph type="dt" sz="quarter" idx="10"/>
          </p:nvPr>
        </p:nvSpPr>
        <p:spPr/>
        <p:txBody>
          <a:bodyPr/>
          <a:lstStyle/>
          <a:p>
            <a:pPr>
              <a:defRPr/>
            </a:pPr>
            <a:fld id="{A12BB9B0-91AE-400C-A42D-7F300F93416A}" type="datetime1">
              <a:rPr lang="zh-CN" altLang="en-US"/>
              <a:pPr>
                <a:defRPr/>
              </a:pPr>
              <a:t>2019/9/20</a:t>
            </a:fld>
            <a:endParaRPr lang="zh-CN" altLang="en-US" sz="1800">
              <a:solidFill>
                <a:schemeClr val="tx1"/>
              </a:solidFill>
            </a:endParaRPr>
          </a:p>
        </p:txBody>
      </p:sp>
      <p:sp>
        <p:nvSpPr>
          <p:cNvPr id="3" name="文本框 2">
            <a:extLst>
              <a:ext uri="{FF2B5EF4-FFF2-40B4-BE49-F238E27FC236}">
                <a16:creationId xmlns:a16="http://schemas.microsoft.com/office/drawing/2014/main" id="{619CA161-9BCE-4F24-8B87-503D1B22EB7C}"/>
              </a:ext>
            </a:extLst>
          </p:cNvPr>
          <p:cNvSpPr txBox="1"/>
          <p:nvPr/>
        </p:nvSpPr>
        <p:spPr>
          <a:xfrm>
            <a:off x="754063" y="1184275"/>
            <a:ext cx="7040562" cy="644525"/>
          </a:xfrm>
          <a:prstGeom prst="rect">
            <a:avLst/>
          </a:prstGeom>
          <a:noFill/>
        </p:spPr>
        <p:txBody>
          <a:bodyPr wrap="none">
            <a:spAutoFit/>
          </a:bodyPr>
          <a:lstStyle/>
          <a:p>
            <a:r>
              <a:rPr lang="en-US" altLang="zh-CN" noProof="1">
                <a:latin typeface="Times New Roman" panose="02020603050405020304" pitchFamily="18" charset="0"/>
                <a:cs typeface="Times New Roman" panose="02020603050405020304" pitchFamily="18" charset="0"/>
                <a:sym typeface="+mn-ea"/>
              </a:rPr>
              <a:t> 2.</a:t>
            </a:r>
            <a:r>
              <a:rPr lang="zh-CN" altLang="en-US" b="1" noProof="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加速运动：</a:t>
            </a:r>
            <a:r>
              <a:rPr lang="zh-CN" altLang="en-US" noProof="1">
                <a:latin typeface="Times New Roman" panose="02020603050405020304" pitchFamily="18" charset="0"/>
                <a:cs typeface="Times New Roman" panose="02020603050405020304" pitchFamily="18" charset="0"/>
                <a:sym typeface="+mn-ea"/>
              </a:rPr>
              <a:t>速度由慢到快的动作是加速运动。</a:t>
            </a:r>
          </a:p>
          <a:p>
            <a:r>
              <a:rPr lang="zh-CN" altLang="en-US" noProof="1">
                <a:latin typeface="Times New Roman" panose="02020603050405020304" pitchFamily="18" charset="0"/>
                <a:cs typeface="Times New Roman" panose="02020603050405020304" pitchFamily="18" charset="0"/>
                <a:sym typeface="+mn-ea"/>
              </a:rPr>
              <a:t>                        表示力量强烈、动作有劲时，多用加速运动。如</a:t>
            </a:r>
            <a:r>
              <a:rPr lang="zh-CN" altLang="en-US" noProof="1">
                <a:latin typeface="Times New Roman" panose="02020603050405020304" pitchFamily="18" charset="0"/>
                <a:cs typeface="Times New Roman" panose="02020603050405020304" pitchFamily="18" charset="0"/>
                <a:sym typeface="+mn-ea"/>
                <a:hlinkClick r:id="rId2"/>
              </a:rPr>
              <a:t>扔柿子</a:t>
            </a:r>
            <a:endParaRPr lang="zh-CN" altLang="en-US" noProof="1"/>
          </a:p>
        </p:txBody>
      </p:sp>
      <p:pic>
        <p:nvPicPr>
          <p:cNvPr id="27651" name="图片 14340" descr="32">
            <a:extLst>
              <a:ext uri="{FF2B5EF4-FFF2-40B4-BE49-F238E27FC236}">
                <a16:creationId xmlns:a16="http://schemas.microsoft.com/office/drawing/2014/main" id="{EFFA1E41-3FFD-4E39-A517-CA0C537100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725" y="2112963"/>
            <a:ext cx="4421188"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矩形 16388">
            <a:extLst>
              <a:ext uri="{FF2B5EF4-FFF2-40B4-BE49-F238E27FC236}">
                <a16:creationId xmlns:a16="http://schemas.microsoft.com/office/drawing/2014/main" id="{24F95953-C4C9-4405-BB00-8B4D8A2B6944}"/>
              </a:ext>
            </a:extLst>
          </p:cNvPr>
          <p:cNvSpPr>
            <a:spLocks noChangeArrowheads="1"/>
          </p:cNvSpPr>
          <p:nvPr/>
        </p:nvSpPr>
        <p:spPr bwMode="auto">
          <a:xfrm>
            <a:off x="1624013" y="1403350"/>
            <a:ext cx="1706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latin typeface="Times New Roman" panose="02020603050405020304" pitchFamily="18" charset="0"/>
                <a:hlinkClick r:id="rId2"/>
              </a:rPr>
              <a:t>落下的水桶</a:t>
            </a:r>
            <a:endParaRPr lang="zh-CN" altLang="en-US" sz="2400"/>
          </a:p>
        </p:txBody>
      </p:sp>
      <p:pic>
        <p:nvPicPr>
          <p:cNvPr id="28674" name="图片 16387" descr="33">
            <a:extLst>
              <a:ext uri="{FF2B5EF4-FFF2-40B4-BE49-F238E27FC236}">
                <a16:creationId xmlns:a16="http://schemas.microsoft.com/office/drawing/2014/main" id="{948CC34A-1BAA-4653-A531-A20EA4E51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538" y="1465263"/>
            <a:ext cx="1722437" cy="460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矩形 16389">
            <a:extLst>
              <a:ext uri="{FF2B5EF4-FFF2-40B4-BE49-F238E27FC236}">
                <a16:creationId xmlns:a16="http://schemas.microsoft.com/office/drawing/2014/main" id="{38E0FFC9-6085-403F-914C-D397CD35F985}"/>
              </a:ext>
            </a:extLst>
          </p:cNvPr>
          <p:cNvSpPr>
            <a:spLocks noChangeArrowheads="1"/>
          </p:cNvSpPr>
          <p:nvPr/>
        </p:nvSpPr>
        <p:spPr bwMode="auto">
          <a:xfrm>
            <a:off x="3711575" y="5761038"/>
            <a:ext cx="2047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600"/>
              <a:t> </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图片 17412" descr="34">
            <a:extLst>
              <a:ext uri="{FF2B5EF4-FFF2-40B4-BE49-F238E27FC236}">
                <a16:creationId xmlns:a16="http://schemas.microsoft.com/office/drawing/2014/main" id="{F7D59DF1-9033-4B94-976F-8D9EB5F14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663" y="1441450"/>
            <a:ext cx="4703762" cy="39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矩形 17413">
            <a:extLst>
              <a:ext uri="{FF2B5EF4-FFF2-40B4-BE49-F238E27FC236}">
                <a16:creationId xmlns:a16="http://schemas.microsoft.com/office/drawing/2014/main" id="{CCB29E62-539A-4367-90B1-02D4F447050D}"/>
              </a:ext>
            </a:extLst>
          </p:cNvPr>
          <p:cNvSpPr>
            <a:spLocks noChangeArrowheads="1"/>
          </p:cNvSpPr>
          <p:nvPr/>
        </p:nvSpPr>
        <p:spPr bwMode="auto">
          <a:xfrm>
            <a:off x="909638" y="638175"/>
            <a:ext cx="196056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latin typeface="Times New Roman" panose="02020603050405020304" pitchFamily="18" charset="0"/>
                <a:hlinkClick r:id="rId3"/>
              </a:rPr>
              <a:t>迎面驶来的车辆</a:t>
            </a:r>
            <a:endParaRPr lang="zh-CN" altLang="en-US" sz="2000"/>
          </a:p>
        </p:txBody>
      </p:sp>
      <p:sp>
        <p:nvSpPr>
          <p:cNvPr id="29699" name="矩形 17415">
            <a:extLst>
              <a:ext uri="{FF2B5EF4-FFF2-40B4-BE49-F238E27FC236}">
                <a16:creationId xmlns:a16="http://schemas.microsoft.com/office/drawing/2014/main" id="{4B763F29-82FA-4AA0-AFE5-97D3F48B67FE}"/>
              </a:ext>
            </a:extLst>
          </p:cNvPr>
          <p:cNvSpPr>
            <a:spLocks noChangeArrowheads="1"/>
          </p:cNvSpPr>
          <p:nvPr/>
        </p:nvSpPr>
        <p:spPr bwMode="auto">
          <a:xfrm>
            <a:off x="0" y="6561138"/>
            <a:ext cx="344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br>
              <a:rPr lang="en-US" altLang="zh-CN" sz="1000">
                <a:latin typeface="Times New Roman" panose="02020603050405020304" pitchFamily="18" charset="0"/>
              </a:rPr>
            </a:br>
            <a:r>
              <a:rPr lang="en-US" altLang="zh-CN" sz="1000">
                <a:latin typeface="Times New Roman" panose="02020603050405020304" pitchFamily="18" charset="0"/>
              </a:rPr>
              <a:t>    </a:t>
            </a:r>
            <a:r>
              <a:rPr lang="en-US" altLang="zh-CN" sz="600"/>
              <a:t> </a:t>
            </a: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17411" descr="35">
            <a:extLst>
              <a:ext uri="{FF2B5EF4-FFF2-40B4-BE49-F238E27FC236}">
                <a16:creationId xmlns:a16="http://schemas.microsoft.com/office/drawing/2014/main" id="{31EB35EC-377F-4D7B-86A5-4B5B90A94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31900"/>
            <a:ext cx="5316538" cy="471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矩形 17414">
            <a:extLst>
              <a:ext uri="{FF2B5EF4-FFF2-40B4-BE49-F238E27FC236}">
                <a16:creationId xmlns:a16="http://schemas.microsoft.com/office/drawing/2014/main" id="{AED0911F-27B0-4C54-8FA9-11778185E33C}"/>
              </a:ext>
            </a:extLst>
          </p:cNvPr>
          <p:cNvSpPr>
            <a:spLocks noChangeArrowheads="1"/>
          </p:cNvSpPr>
          <p:nvPr/>
        </p:nvSpPr>
        <p:spPr bwMode="auto">
          <a:xfrm>
            <a:off x="1273175" y="1057275"/>
            <a:ext cx="351631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latin typeface="Times New Roman" panose="02020603050405020304" pitchFamily="18" charset="0"/>
                <a:hlinkClick r:id="rId3"/>
              </a:rPr>
              <a:t>倒地的木棒</a:t>
            </a:r>
            <a:endParaRPr lang="zh-CN" altLang="en-US" sz="2000"/>
          </a:p>
        </p:txBody>
      </p:sp>
      <p:sp>
        <p:nvSpPr>
          <p:cNvPr id="30723" name="矩形 17415">
            <a:extLst>
              <a:ext uri="{FF2B5EF4-FFF2-40B4-BE49-F238E27FC236}">
                <a16:creationId xmlns:a16="http://schemas.microsoft.com/office/drawing/2014/main" id="{22A3B4AC-76F2-47F2-9690-84C5451244B1}"/>
              </a:ext>
            </a:extLst>
          </p:cNvPr>
          <p:cNvSpPr>
            <a:spLocks noChangeArrowheads="1"/>
          </p:cNvSpPr>
          <p:nvPr/>
        </p:nvSpPr>
        <p:spPr bwMode="auto">
          <a:xfrm>
            <a:off x="0" y="6561138"/>
            <a:ext cx="344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br>
              <a:rPr lang="en-US" altLang="zh-CN" sz="1000">
                <a:latin typeface="Times New Roman" panose="02020603050405020304" pitchFamily="18" charset="0"/>
              </a:rPr>
            </a:br>
            <a:r>
              <a:rPr lang="en-US" altLang="zh-CN" sz="1000">
                <a:latin typeface="Times New Roman" panose="02020603050405020304" pitchFamily="18" charset="0"/>
              </a:rPr>
              <a:t>    </a:t>
            </a:r>
            <a:r>
              <a:rPr lang="en-US" altLang="zh-CN" sz="600"/>
              <a:t> </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676B1E-0241-4913-B8B9-6DC284C9D8A7}"/>
              </a:ext>
            </a:extLst>
          </p:cNvPr>
          <p:cNvSpPr>
            <a:spLocks noGrp="1"/>
          </p:cNvSpPr>
          <p:nvPr>
            <p:ph type="dt" sz="quarter" idx="10"/>
          </p:nvPr>
        </p:nvSpPr>
        <p:spPr/>
        <p:txBody>
          <a:bodyPr/>
          <a:lstStyle/>
          <a:p>
            <a:pPr>
              <a:defRPr/>
            </a:pPr>
            <a:fld id="{A12BB9B0-91AE-400C-A42D-7F300F93416A}" type="datetime1">
              <a:rPr lang="zh-CN" altLang="en-US"/>
              <a:pPr>
                <a:defRPr/>
              </a:pPr>
              <a:t>2019/9/20</a:t>
            </a:fld>
            <a:endParaRPr lang="zh-CN" altLang="en-US" sz="1800">
              <a:solidFill>
                <a:schemeClr val="tx1"/>
              </a:solidFill>
            </a:endParaRPr>
          </a:p>
        </p:txBody>
      </p:sp>
      <p:sp>
        <p:nvSpPr>
          <p:cNvPr id="18438" name="矩形 18437">
            <a:extLst>
              <a:ext uri="{FF2B5EF4-FFF2-40B4-BE49-F238E27FC236}">
                <a16:creationId xmlns:a16="http://schemas.microsoft.com/office/drawing/2014/main" id="{9BC319ED-69F4-4535-8942-D2B690E596AD}"/>
              </a:ext>
            </a:extLst>
          </p:cNvPr>
          <p:cNvSpPr/>
          <p:nvPr/>
        </p:nvSpPr>
        <p:spPr>
          <a:xfrm>
            <a:off x="1220788" y="515938"/>
            <a:ext cx="5592762" cy="1014412"/>
          </a:xfrm>
          <a:prstGeom prst="rect">
            <a:avLst/>
          </a:prstGeom>
          <a:noFill/>
          <a:ln w="9525">
            <a:noFill/>
          </a:ln>
        </p:spPr>
        <p:txBody>
          <a:bodyPr anchor="ctr">
            <a:spAutoFit/>
          </a:bodyPr>
          <a:lstStyle/>
          <a:p>
            <a:pPr>
              <a:lnSpc>
                <a:spcPct val="150000"/>
              </a:lnSpc>
            </a:pPr>
            <a:r>
              <a:rPr lang="en-US" altLang="zh-CN" sz="2000" noProof="1">
                <a:latin typeface="Times New Roman" panose="02020603050405020304" pitchFamily="18" charset="0"/>
                <a:cs typeface="Times New Roman" panose="02020603050405020304" pitchFamily="18" charset="0"/>
              </a:rPr>
              <a:t>3.</a:t>
            </a:r>
            <a:r>
              <a:rPr lang="zh-CN" altLang="en-US" sz="2000" b="1" noProof="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减速运动：</a:t>
            </a:r>
            <a:r>
              <a:rPr lang="zh-CN" altLang="en-US" sz="2000" noProof="1">
                <a:latin typeface="Times New Roman" panose="02020603050405020304" pitchFamily="18" charset="0"/>
                <a:cs typeface="Times New Roman" panose="02020603050405020304" pitchFamily="18" charset="0"/>
              </a:rPr>
              <a:t>速度由快到慢的动作是减速运动。            </a:t>
            </a:r>
          </a:p>
          <a:p>
            <a:pPr>
              <a:lnSpc>
                <a:spcPct val="150000"/>
              </a:lnSpc>
            </a:pPr>
            <a:r>
              <a:rPr lang="zh-CN" altLang="en-US" sz="2000" noProof="1">
                <a:latin typeface="Times New Roman" panose="02020603050405020304" pitchFamily="18" charset="0"/>
                <a:cs typeface="Times New Roman" panose="02020603050405020304" pitchFamily="18" charset="0"/>
              </a:rPr>
              <a:t>                       如在地面上</a:t>
            </a:r>
            <a:r>
              <a:rPr lang="zh-CN" altLang="en-US" sz="2000" noProof="1">
                <a:latin typeface="Times New Roman" panose="02020603050405020304" pitchFamily="18" charset="0"/>
                <a:cs typeface="Times New Roman" panose="02020603050405020304" pitchFamily="18" charset="0"/>
                <a:hlinkClick r:id="rId2"/>
              </a:rPr>
              <a:t>滚动的圆球</a:t>
            </a:r>
            <a:endParaRPr lang="zh-CN" altLang="en-US" sz="2000" noProof="1"/>
          </a:p>
        </p:txBody>
      </p:sp>
      <p:pic>
        <p:nvPicPr>
          <p:cNvPr id="31747" name="图片 18436" descr="36">
            <a:extLst>
              <a:ext uri="{FF2B5EF4-FFF2-40B4-BE49-F238E27FC236}">
                <a16:creationId xmlns:a16="http://schemas.microsoft.com/office/drawing/2014/main" id="{065BFE6E-5A2A-4AB3-98FC-EEA807CDB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 y="2646363"/>
            <a:ext cx="8359775"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6B1BD81-2B09-4A9A-94D3-C3F2C6D1B59C}"/>
              </a:ext>
            </a:extLst>
          </p:cNvPr>
          <p:cNvSpPr>
            <a:spLocks noGrp="1"/>
          </p:cNvSpPr>
          <p:nvPr>
            <p:ph type="dt" sz="quarter" idx="10"/>
          </p:nvPr>
        </p:nvSpPr>
        <p:spPr/>
        <p:txBody>
          <a:bodyPr/>
          <a:lstStyle/>
          <a:p>
            <a:pPr>
              <a:defRPr/>
            </a:pPr>
            <a:fld id="{A12BB9B0-91AE-400C-A42D-7F300F93416A}" type="datetime1">
              <a:rPr lang="zh-CN" altLang="en-US"/>
              <a:pPr>
                <a:defRPr/>
              </a:pPr>
              <a:t>2019/9/20</a:t>
            </a:fld>
            <a:endParaRPr lang="zh-CN" altLang="en-US" sz="1800">
              <a:solidFill>
                <a:schemeClr val="tx1"/>
              </a:solidFill>
            </a:endParaRPr>
          </a:p>
        </p:txBody>
      </p:sp>
      <p:pic>
        <p:nvPicPr>
          <p:cNvPr id="32770" name="图片 18435" descr="37">
            <a:extLst>
              <a:ext uri="{FF2B5EF4-FFF2-40B4-BE49-F238E27FC236}">
                <a16:creationId xmlns:a16="http://schemas.microsoft.com/office/drawing/2014/main" id="{45512FD7-8206-458B-BB9C-8121F6DA8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1682750"/>
            <a:ext cx="1881188"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文本框 2">
            <a:extLst>
              <a:ext uri="{FF2B5EF4-FFF2-40B4-BE49-F238E27FC236}">
                <a16:creationId xmlns:a16="http://schemas.microsoft.com/office/drawing/2014/main" id="{DBEE287E-7516-4A0E-93BE-95C5EDF0AF37}"/>
              </a:ext>
            </a:extLst>
          </p:cNvPr>
          <p:cNvSpPr txBox="1">
            <a:spLocks noChangeArrowheads="1"/>
          </p:cNvSpPr>
          <p:nvPr/>
        </p:nvSpPr>
        <p:spPr bwMode="auto">
          <a:xfrm>
            <a:off x="630238" y="976313"/>
            <a:ext cx="196056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latin typeface="Times New Roman" panose="02020603050405020304" pitchFamily="18" charset="0"/>
                <a:hlinkClick r:id="rId3"/>
              </a:rPr>
              <a:t>掷向高空的帽子</a:t>
            </a:r>
            <a:endParaRPr lang="zh-CN" altLang="en-US" sz="2000"/>
          </a:p>
        </p:txBody>
      </p:sp>
      <p:pic>
        <p:nvPicPr>
          <p:cNvPr id="32772" name="图片 21507" descr="38">
            <a:extLst>
              <a:ext uri="{FF2B5EF4-FFF2-40B4-BE49-F238E27FC236}">
                <a16:creationId xmlns:a16="http://schemas.microsoft.com/office/drawing/2014/main" id="{165AF1A8-8924-4A14-B97D-B08980B15B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8975" y="1682750"/>
            <a:ext cx="39243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文本框 3">
            <a:extLst>
              <a:ext uri="{FF2B5EF4-FFF2-40B4-BE49-F238E27FC236}">
                <a16:creationId xmlns:a16="http://schemas.microsoft.com/office/drawing/2014/main" id="{D925EE2D-21DD-4294-BE07-2C98D7DB243D}"/>
              </a:ext>
            </a:extLst>
          </p:cNvPr>
          <p:cNvSpPr txBox="1">
            <a:spLocks noChangeArrowheads="1"/>
          </p:cNvSpPr>
          <p:nvPr/>
        </p:nvSpPr>
        <p:spPr bwMode="auto">
          <a:xfrm>
            <a:off x="4186238" y="1123950"/>
            <a:ext cx="1325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hlinkClick r:id="rId5"/>
              </a:rPr>
              <a:t>远去的飞机</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a:extLst>
              <a:ext uri="{FF2B5EF4-FFF2-40B4-BE49-F238E27FC236}">
                <a16:creationId xmlns:a16="http://schemas.microsoft.com/office/drawing/2014/main" id="{212A6CA6-7F32-4861-91FC-AB91D925DDA9}"/>
              </a:ext>
            </a:extLst>
          </p:cNvPr>
          <p:cNvSpPr txBox="1">
            <a:spLocks noChangeArrowheads="1"/>
          </p:cNvSpPr>
          <p:nvPr/>
        </p:nvSpPr>
        <p:spPr bwMode="auto">
          <a:xfrm>
            <a:off x="571500" y="571500"/>
            <a:ext cx="55848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t>一、 动画能动的原理</a:t>
            </a:r>
            <a:endParaRPr lang="en-US" altLang="zh-CN" sz="2400" b="1"/>
          </a:p>
        </p:txBody>
      </p:sp>
      <p:sp>
        <p:nvSpPr>
          <p:cNvPr id="6146" name="TextBox 1">
            <a:extLst>
              <a:ext uri="{FF2B5EF4-FFF2-40B4-BE49-F238E27FC236}">
                <a16:creationId xmlns:a16="http://schemas.microsoft.com/office/drawing/2014/main" id="{41F2A251-439A-4D68-BEE6-251CE017473D}"/>
              </a:ext>
            </a:extLst>
          </p:cNvPr>
          <p:cNvSpPr txBox="1">
            <a:spLocks noChangeArrowheads="1"/>
          </p:cNvSpPr>
          <p:nvPr/>
        </p:nvSpPr>
        <p:spPr bwMode="auto">
          <a:xfrm>
            <a:off x="755650" y="1431925"/>
            <a:ext cx="7848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       </a:t>
            </a:r>
            <a:r>
              <a:rPr lang="zh-CN" altLang="en-US" b="1">
                <a:solidFill>
                  <a:srgbClr val="FF9933"/>
                </a:solidFill>
              </a:rPr>
              <a:t>动画的特征：</a:t>
            </a:r>
            <a:r>
              <a:rPr lang="en-US" altLang="zh-CN"/>
              <a:t>1.</a:t>
            </a:r>
            <a:r>
              <a:rPr lang="zh-CN" altLang="en-US"/>
              <a:t>影像是逐格逐帧拍摄或制作出来的；</a:t>
            </a:r>
            <a:r>
              <a:rPr lang="en-US" altLang="zh-CN"/>
              <a:t>2.</a:t>
            </a:r>
            <a:r>
              <a:rPr lang="zh-CN" altLang="en-US"/>
              <a:t>动画影像中的运动是连续放映所造成的“幻觉”，并不是原来就存在而被摄影机实时记录下来的画面。</a:t>
            </a:r>
          </a:p>
          <a:p>
            <a:pPr>
              <a:lnSpc>
                <a:spcPct val="150000"/>
              </a:lnSpc>
            </a:pPr>
            <a:endParaRPr lang="zh-CN" altLang="en-US"/>
          </a:p>
          <a:p>
            <a:pPr>
              <a:lnSpc>
                <a:spcPct val="150000"/>
              </a:lnSpc>
            </a:pPr>
            <a:r>
              <a:rPr lang="zh-CN" altLang="en-US" b="1">
                <a:solidFill>
                  <a:srgbClr val="FF9933"/>
                </a:solidFill>
              </a:rPr>
              <a:t>“视觉暂留”</a:t>
            </a:r>
          </a:p>
          <a:p>
            <a:pPr>
              <a:lnSpc>
                <a:spcPct val="150000"/>
              </a:lnSpc>
            </a:pPr>
            <a:endParaRPr lang="zh-CN" altLang="en-US"/>
          </a:p>
          <a:p>
            <a:pPr>
              <a:lnSpc>
                <a:spcPct val="150000"/>
              </a:lnSpc>
            </a:pPr>
            <a:r>
              <a:rPr lang="zh-CN" altLang="en-US" b="1">
                <a:solidFill>
                  <a:srgbClr val="FF9933"/>
                </a:solidFill>
              </a:rPr>
              <a:t>“似动现象”</a:t>
            </a:r>
          </a:p>
          <a:p>
            <a:pPr>
              <a:lnSpc>
                <a:spcPct val="150000"/>
              </a:lnSpc>
            </a:pPr>
            <a:endParaRPr lang="zh-CN" altLang="en-US" b="1">
              <a:solidFill>
                <a:srgbClr val="FF9933"/>
              </a:solidFill>
            </a:endParaRPr>
          </a:p>
        </p:txBody>
      </p:sp>
      <p:pic>
        <p:nvPicPr>
          <p:cNvPr id="6147" name="图片 65540">
            <a:extLst>
              <a:ext uri="{FF2B5EF4-FFF2-40B4-BE49-F238E27FC236}">
                <a16:creationId xmlns:a16="http://schemas.microsoft.com/office/drawing/2014/main" id="{E92ED173-B49E-466C-8F33-C19086326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488" y="2522538"/>
            <a:ext cx="252412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图片 65541">
            <a:extLst>
              <a:ext uri="{FF2B5EF4-FFF2-40B4-BE49-F238E27FC236}">
                <a16:creationId xmlns:a16="http://schemas.microsoft.com/office/drawing/2014/main" id="{D1B523F5-23F5-483D-9543-4C51DF241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338" y="2522538"/>
            <a:ext cx="25336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图片 65542">
            <a:extLst>
              <a:ext uri="{FF2B5EF4-FFF2-40B4-BE49-F238E27FC236}">
                <a16:creationId xmlns:a16="http://schemas.microsoft.com/office/drawing/2014/main" id="{BF30ECA1-97CD-41DC-8D7C-35DF24D60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4591050"/>
            <a:ext cx="2524125"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图片 65543">
            <a:extLst>
              <a:ext uri="{FF2B5EF4-FFF2-40B4-BE49-F238E27FC236}">
                <a16:creationId xmlns:a16="http://schemas.microsoft.com/office/drawing/2014/main" id="{F6984234-07F5-4DC2-A683-44F4396CF3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4338" y="4591050"/>
            <a:ext cx="253365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Box 1">
            <a:extLst>
              <a:ext uri="{FF2B5EF4-FFF2-40B4-BE49-F238E27FC236}">
                <a16:creationId xmlns:a16="http://schemas.microsoft.com/office/drawing/2014/main" id="{FC877A57-58CE-4D64-A06A-991A279418F5}"/>
              </a:ext>
            </a:extLst>
          </p:cNvPr>
          <p:cNvSpPr txBox="1">
            <a:spLocks noChangeArrowheads="1"/>
          </p:cNvSpPr>
          <p:nvPr/>
        </p:nvSpPr>
        <p:spPr bwMode="auto">
          <a:xfrm>
            <a:off x="571500" y="571500"/>
            <a:ext cx="23447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t>六、</a:t>
            </a:r>
            <a:r>
              <a:rPr lang="zh-CN" altLang="en-US" sz="2400">
                <a:sym typeface="宋体" panose="02010600030101010101" pitchFamily="2" charset="-122"/>
              </a:rPr>
              <a:t>曲线运动</a:t>
            </a:r>
            <a:endParaRPr lang="en-GB" altLang="zh-CN" sz="2400" b="1"/>
          </a:p>
        </p:txBody>
      </p:sp>
      <p:sp>
        <p:nvSpPr>
          <p:cNvPr id="71683" name="Rectangle 5">
            <a:extLst>
              <a:ext uri="{FF2B5EF4-FFF2-40B4-BE49-F238E27FC236}">
                <a16:creationId xmlns:a16="http://schemas.microsoft.com/office/drawing/2014/main" id="{69EB653E-180F-4345-89A5-361EDB98EBB1}"/>
              </a:ext>
            </a:extLst>
          </p:cNvPr>
          <p:cNvSpPr/>
          <p:nvPr/>
        </p:nvSpPr>
        <p:spPr>
          <a:xfrm>
            <a:off x="823913" y="1273175"/>
            <a:ext cx="7635875" cy="2168525"/>
          </a:xfrm>
          <a:prstGeom prst="rect">
            <a:avLst/>
          </a:prstGeom>
          <a:noFill/>
          <a:ln w="9525">
            <a:noFill/>
          </a:ln>
        </p:spPr>
        <p:txBody>
          <a:bodyPr>
            <a:spAutoFit/>
          </a:bodyPr>
          <a:lstStyle/>
          <a:p>
            <a:pPr>
              <a:lnSpc>
                <a:spcPct val="150000"/>
              </a:lnSpc>
            </a:pPr>
            <a:r>
              <a:rPr lang="zh-CN" altLang="en-US" noProof="1"/>
              <a:t>       </a:t>
            </a:r>
            <a:r>
              <a:rPr lang="zh-CN" altLang="en-US" noProof="1">
                <a:latin typeface="Times New Roman" panose="02020603050405020304" pitchFamily="18" charset="0"/>
                <a:cs typeface="Times New Roman" panose="02020603050405020304" pitchFamily="18" charset="0"/>
                <a:sym typeface="+mn-ea"/>
              </a:rPr>
              <a:t>动画片中的角色或物体在表演过程中，不是以直线的方式进行运动，而是用曲线的方式进行运动，我们称之为曲线运动。曲线运动是动画中常用的一种基本运动方式，主要包括弧形运动、波浪形运动和</a:t>
            </a:r>
            <a:r>
              <a:rPr lang="en-US" altLang="zh-CN" noProof="1">
                <a:latin typeface="Times New Roman" panose="02020603050405020304" pitchFamily="18" charset="0"/>
                <a:cs typeface="Times New Roman" panose="02020603050405020304" pitchFamily="18" charset="0"/>
                <a:sym typeface="+mn-ea"/>
              </a:rPr>
              <a:t>S</a:t>
            </a:r>
            <a:r>
              <a:rPr lang="zh-CN" altLang="en-US" noProof="1">
                <a:latin typeface="Times New Roman" panose="02020603050405020304" pitchFamily="18" charset="0"/>
                <a:cs typeface="Times New Roman" panose="02020603050405020304" pitchFamily="18" charset="0"/>
                <a:sym typeface="+mn-ea"/>
              </a:rPr>
              <a:t>形运动。</a:t>
            </a:r>
          </a:p>
          <a:p>
            <a:pPr>
              <a:lnSpc>
                <a:spcPct val="150000"/>
              </a:lnSpc>
            </a:pPr>
            <a:r>
              <a:rPr lang="en-US" altLang="zh-CN" noProof="1">
                <a:latin typeface="Times New Roman" panose="02020603050405020304" pitchFamily="18" charset="0"/>
                <a:cs typeface="Times New Roman" panose="02020603050405020304" pitchFamily="18" charset="0"/>
                <a:sym typeface="+mn-ea"/>
              </a:rPr>
              <a:t>1.</a:t>
            </a:r>
            <a:r>
              <a:rPr lang="zh-CN" altLang="en-US" b="1" noProof="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弧形运动：</a:t>
            </a:r>
            <a:r>
              <a:rPr lang="zh-CN" altLang="en-US" noProof="1">
                <a:latin typeface="Times New Roman" panose="02020603050405020304" pitchFamily="18" charset="0"/>
                <a:cs typeface="Times New Roman" panose="02020603050405020304" pitchFamily="18" charset="0"/>
                <a:sym typeface="+mn-ea"/>
              </a:rPr>
              <a:t>物体的运动过程或轨迹呈抛物线形，我们称之为弧形运动。如</a:t>
            </a:r>
            <a:r>
              <a:rPr lang="zh-CN" altLang="en-US" noProof="1">
                <a:latin typeface="Times New Roman" panose="02020603050405020304" pitchFamily="18" charset="0"/>
                <a:cs typeface="Times New Roman" panose="02020603050405020304" pitchFamily="18" charset="0"/>
                <a:sym typeface="+mn-ea"/>
                <a:hlinkClick r:id="rId2"/>
              </a:rPr>
              <a:t>掷出的球体</a:t>
            </a:r>
            <a:endParaRPr lang="zh-CN" altLang="en-US" noProof="1"/>
          </a:p>
        </p:txBody>
      </p:sp>
      <p:pic>
        <p:nvPicPr>
          <p:cNvPr id="33795" name="图片 14340" descr="1">
            <a:extLst>
              <a:ext uri="{FF2B5EF4-FFF2-40B4-BE49-F238E27FC236}">
                <a16:creationId xmlns:a16="http://schemas.microsoft.com/office/drawing/2014/main" id="{77C70D1E-1573-46D8-BB0D-78A4DE46B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3030538"/>
            <a:ext cx="4068762" cy="370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图片 16390" descr="2">
            <a:extLst>
              <a:ext uri="{FF2B5EF4-FFF2-40B4-BE49-F238E27FC236}">
                <a16:creationId xmlns:a16="http://schemas.microsoft.com/office/drawing/2014/main" id="{2B15E868-5D56-4304-A04C-DD7D39562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 y="1149350"/>
            <a:ext cx="4313238" cy="36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8" name="图片 16389" descr="3">
            <a:extLst>
              <a:ext uri="{FF2B5EF4-FFF2-40B4-BE49-F238E27FC236}">
                <a16:creationId xmlns:a16="http://schemas.microsoft.com/office/drawing/2014/main" id="{68A0AD1E-5532-4E6A-A409-AC00F0E1D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1277938"/>
            <a:ext cx="4387850" cy="372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文本框 2">
            <a:extLst>
              <a:ext uri="{FF2B5EF4-FFF2-40B4-BE49-F238E27FC236}">
                <a16:creationId xmlns:a16="http://schemas.microsoft.com/office/drawing/2014/main" id="{6DB42823-3C3F-446E-888E-227DD6FA6F0A}"/>
              </a:ext>
            </a:extLst>
          </p:cNvPr>
          <p:cNvSpPr txBox="1">
            <a:spLocks noChangeArrowheads="1"/>
          </p:cNvSpPr>
          <p:nvPr/>
        </p:nvSpPr>
        <p:spPr bwMode="auto">
          <a:xfrm>
            <a:off x="5351463" y="5375275"/>
            <a:ext cx="1782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hlinkClick r:id="rId4"/>
              </a:rPr>
              <a:t>被风吹动的花草</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5EF7C32-A438-4D1A-83D6-578FC835FC5A}"/>
              </a:ext>
            </a:extLst>
          </p:cNvPr>
          <p:cNvSpPr>
            <a:spLocks noGrp="1"/>
          </p:cNvSpPr>
          <p:nvPr>
            <p:ph type="dt" sz="quarter" idx="10"/>
          </p:nvPr>
        </p:nvSpPr>
        <p:spPr/>
        <p:txBody>
          <a:bodyPr/>
          <a:lstStyle/>
          <a:p>
            <a:pPr>
              <a:defRPr/>
            </a:pPr>
            <a:fld id="{A12BB9B0-91AE-400C-A42D-7F300F93416A}" type="datetime1">
              <a:rPr lang="zh-CN" altLang="en-US"/>
              <a:pPr>
                <a:defRPr/>
              </a:pPr>
              <a:t>2019/9/20</a:t>
            </a:fld>
            <a:endParaRPr lang="zh-CN" altLang="en-US" sz="1800">
              <a:solidFill>
                <a:schemeClr val="tx1"/>
              </a:solidFill>
            </a:endParaRPr>
          </a:p>
        </p:txBody>
      </p:sp>
      <p:sp>
        <p:nvSpPr>
          <p:cNvPr id="3" name="文本框 2">
            <a:extLst>
              <a:ext uri="{FF2B5EF4-FFF2-40B4-BE49-F238E27FC236}">
                <a16:creationId xmlns:a16="http://schemas.microsoft.com/office/drawing/2014/main" id="{D8177B56-4BEA-48F8-B6CC-D49E765EAA55}"/>
              </a:ext>
            </a:extLst>
          </p:cNvPr>
          <p:cNvSpPr txBox="1"/>
          <p:nvPr/>
        </p:nvSpPr>
        <p:spPr>
          <a:xfrm>
            <a:off x="1139825" y="1019175"/>
            <a:ext cx="7115175" cy="1752600"/>
          </a:xfrm>
          <a:prstGeom prst="rect">
            <a:avLst/>
          </a:prstGeom>
          <a:noFill/>
        </p:spPr>
        <p:txBody>
          <a:bodyPr>
            <a:spAutoFit/>
          </a:bodyPr>
          <a:lstStyle/>
          <a:p>
            <a:pPr>
              <a:lnSpc>
                <a:spcPct val="150000"/>
              </a:lnSpc>
            </a:pPr>
            <a:r>
              <a:rPr lang="en-US" altLang="zh-CN" noProof="1">
                <a:latin typeface="Times New Roman" panose="02020603050405020304" pitchFamily="18" charset="0"/>
                <a:cs typeface="Times New Roman" panose="02020603050405020304" pitchFamily="18" charset="0"/>
                <a:sym typeface="+mn-ea"/>
              </a:rPr>
              <a:t> 2.</a:t>
            </a:r>
            <a:r>
              <a:rPr lang="zh-CN" altLang="en-US" b="1" noProof="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波浪形运动：</a:t>
            </a:r>
            <a:r>
              <a:rPr lang="zh-CN" altLang="en-US" noProof="1">
                <a:latin typeface="Times New Roman" panose="02020603050405020304" pitchFamily="18" charset="0"/>
                <a:cs typeface="Times New Roman" panose="02020603050405020304" pitchFamily="18" charset="0"/>
                <a:sym typeface="+mn-ea"/>
              </a:rPr>
              <a:t>物体的运动过程或轨迹呈波浪形时，我们称之为波浪形运动。如</a:t>
            </a:r>
            <a:r>
              <a:rPr lang="zh-CN" altLang="en-US" noProof="1">
                <a:latin typeface="Times New Roman" panose="02020603050405020304" pitchFamily="18" charset="0"/>
                <a:cs typeface="Times New Roman" panose="02020603050405020304" pitchFamily="18" charset="0"/>
                <a:sym typeface="+mn-ea"/>
                <a:hlinkClick r:id="rId2"/>
              </a:rPr>
              <a:t>水浪的推进</a:t>
            </a:r>
          </a:p>
          <a:p>
            <a:pPr>
              <a:lnSpc>
                <a:spcPct val="150000"/>
              </a:lnSpc>
            </a:pPr>
            <a:r>
              <a:rPr lang="zh-CN" altLang="en-US" noProof="1">
                <a:latin typeface="Times New Roman" panose="02020603050405020304" pitchFamily="18" charset="0"/>
                <a:cs typeface="Times New Roman" panose="02020603050405020304" pitchFamily="18" charset="0"/>
                <a:sym typeface="+mn-ea"/>
              </a:rPr>
              <a:t>    用波浪形运动原理表现物体运动时，要注意波浪运行的方向和速度，不能突然改变方向或中途停顿。要循序渐进地运动。</a:t>
            </a:r>
            <a:endParaRPr lang="zh-CN" altLang="en-US" noProof="1"/>
          </a:p>
        </p:txBody>
      </p:sp>
      <p:pic>
        <p:nvPicPr>
          <p:cNvPr id="35843" name="图片 18435" descr="5">
            <a:extLst>
              <a:ext uri="{FF2B5EF4-FFF2-40B4-BE49-F238E27FC236}">
                <a16:creationId xmlns:a16="http://schemas.microsoft.com/office/drawing/2014/main" id="{3F9012E1-EB0A-46B7-8286-9BA109EA8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2771775"/>
            <a:ext cx="6592888"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BE21ED-43E3-4AB6-8C23-D5D63C454460}"/>
              </a:ext>
            </a:extLst>
          </p:cNvPr>
          <p:cNvSpPr>
            <a:spLocks noGrp="1"/>
          </p:cNvSpPr>
          <p:nvPr>
            <p:ph type="dt" sz="quarter" idx="10"/>
          </p:nvPr>
        </p:nvSpPr>
        <p:spPr/>
        <p:txBody>
          <a:bodyPr/>
          <a:lstStyle/>
          <a:p>
            <a:pPr>
              <a:defRPr/>
            </a:pPr>
            <a:fld id="{A12BB9B0-91AE-400C-A42D-7F300F93416A}" type="datetime1">
              <a:rPr lang="zh-CN" altLang="en-US"/>
              <a:pPr>
                <a:defRPr/>
              </a:pPr>
              <a:t>2019/9/20</a:t>
            </a:fld>
            <a:endParaRPr lang="zh-CN" altLang="en-US" sz="1800">
              <a:solidFill>
                <a:schemeClr val="tx1"/>
              </a:solidFill>
            </a:endParaRPr>
          </a:p>
        </p:txBody>
      </p:sp>
      <p:pic>
        <p:nvPicPr>
          <p:cNvPr id="36866" name="图片 19460" descr="6">
            <a:extLst>
              <a:ext uri="{FF2B5EF4-FFF2-40B4-BE49-F238E27FC236}">
                <a16:creationId xmlns:a16="http://schemas.microsoft.com/office/drawing/2014/main" id="{51AB87BE-7D16-4166-94FA-C1FB11B46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0" y="1101725"/>
            <a:ext cx="609123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图片 19459" descr="7">
            <a:extLst>
              <a:ext uri="{FF2B5EF4-FFF2-40B4-BE49-F238E27FC236}">
                <a16:creationId xmlns:a16="http://schemas.microsoft.com/office/drawing/2014/main" id="{E52C5EA6-A5DF-4453-8A49-92CD79C2C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50" y="2784475"/>
            <a:ext cx="6518275"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文本框 2">
            <a:extLst>
              <a:ext uri="{FF2B5EF4-FFF2-40B4-BE49-F238E27FC236}">
                <a16:creationId xmlns:a16="http://schemas.microsoft.com/office/drawing/2014/main" id="{54B8FEEF-4173-44E5-86CC-B55D1A09A008}"/>
              </a:ext>
            </a:extLst>
          </p:cNvPr>
          <p:cNvSpPr txBox="1">
            <a:spLocks noChangeArrowheads="1"/>
          </p:cNvSpPr>
          <p:nvPr/>
        </p:nvSpPr>
        <p:spPr bwMode="auto">
          <a:xfrm>
            <a:off x="1671638" y="1001713"/>
            <a:ext cx="2468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hlinkClick r:id="rId4"/>
              </a:rPr>
              <a:t>飘带</a:t>
            </a:r>
            <a:r>
              <a:rPr lang="zh-CN" altLang="en-US">
                <a:latin typeface="Times New Roman" panose="02020603050405020304" pitchFamily="18" charset="0"/>
              </a:rPr>
              <a:t>    </a:t>
            </a:r>
            <a:r>
              <a:rPr lang="zh-CN" altLang="en-US">
                <a:latin typeface="Times New Roman" panose="02020603050405020304" pitchFamily="18" charset="0"/>
                <a:hlinkClick r:id="rId5"/>
              </a:rPr>
              <a:t>被风吹动的头发</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A154FAF-2A96-402D-A0D8-E9E484008774}"/>
              </a:ext>
            </a:extLst>
          </p:cNvPr>
          <p:cNvSpPr>
            <a:spLocks noGrp="1"/>
          </p:cNvSpPr>
          <p:nvPr>
            <p:ph type="dt" sz="quarter" idx="10"/>
          </p:nvPr>
        </p:nvSpPr>
        <p:spPr/>
        <p:txBody>
          <a:bodyPr/>
          <a:lstStyle/>
          <a:p>
            <a:pPr>
              <a:defRPr/>
            </a:pPr>
            <a:fld id="{A12BB9B0-91AE-400C-A42D-7F300F93416A}" type="datetime1">
              <a:rPr lang="zh-CN" altLang="en-US"/>
              <a:pPr>
                <a:defRPr/>
              </a:pPr>
              <a:t>2019/9/20</a:t>
            </a:fld>
            <a:endParaRPr lang="zh-CN" altLang="en-US" sz="1800">
              <a:solidFill>
                <a:schemeClr val="tx1"/>
              </a:solidFill>
            </a:endParaRPr>
          </a:p>
        </p:txBody>
      </p:sp>
      <p:sp>
        <p:nvSpPr>
          <p:cNvPr id="3" name="文本框 2">
            <a:extLst>
              <a:ext uri="{FF2B5EF4-FFF2-40B4-BE49-F238E27FC236}">
                <a16:creationId xmlns:a16="http://schemas.microsoft.com/office/drawing/2014/main" id="{A8E18C25-2F23-45EA-ADF7-3CEB83AE68BE}"/>
              </a:ext>
            </a:extLst>
          </p:cNvPr>
          <p:cNvSpPr txBox="1"/>
          <p:nvPr/>
        </p:nvSpPr>
        <p:spPr>
          <a:xfrm>
            <a:off x="1096963" y="820738"/>
            <a:ext cx="7813675" cy="784225"/>
          </a:xfrm>
          <a:prstGeom prst="rect">
            <a:avLst/>
          </a:prstGeom>
          <a:noFill/>
        </p:spPr>
        <p:txBody>
          <a:bodyPr>
            <a:spAutoFit/>
          </a:bodyPr>
          <a:lstStyle/>
          <a:p>
            <a:pPr>
              <a:lnSpc>
                <a:spcPct val="150000"/>
              </a:lnSpc>
            </a:pPr>
            <a:r>
              <a:rPr lang="en-US" altLang="zh-CN" noProof="1">
                <a:latin typeface="Times New Roman" panose="02020603050405020304" pitchFamily="18" charset="0"/>
                <a:cs typeface="Times New Roman" panose="02020603050405020304" pitchFamily="18" charset="0"/>
                <a:sym typeface="+mn-ea"/>
              </a:rPr>
              <a:t> 3.</a:t>
            </a:r>
            <a:r>
              <a:rPr lang="en-US" altLang="zh-CN" b="1" noProof="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S</a:t>
            </a:r>
            <a:r>
              <a:rPr lang="zh-CN" altLang="en-US" b="1" noProof="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形运动：</a:t>
            </a:r>
            <a:r>
              <a:rPr lang="zh-CN" altLang="en-US" noProof="1">
                <a:latin typeface="Times New Roman" panose="02020603050405020304" pitchFamily="18" charset="0"/>
                <a:cs typeface="Times New Roman" panose="02020603050405020304" pitchFamily="18" charset="0"/>
                <a:sym typeface="+mn-ea"/>
              </a:rPr>
              <a:t>当物体的力从一端传向另一端时，它的运动过程或轨迹呈</a:t>
            </a:r>
            <a:r>
              <a:rPr lang="en-US" altLang="zh-CN" noProof="1">
                <a:latin typeface="Times New Roman" panose="02020603050405020304" pitchFamily="18" charset="0"/>
                <a:cs typeface="Times New Roman" panose="02020603050405020304" pitchFamily="18" charset="0"/>
                <a:sym typeface="+mn-ea"/>
              </a:rPr>
              <a:t>S</a:t>
            </a:r>
            <a:r>
              <a:rPr lang="zh-CN" altLang="en-US" noProof="1">
                <a:latin typeface="Times New Roman" panose="02020603050405020304" pitchFamily="18" charset="0"/>
                <a:cs typeface="Times New Roman" panose="02020603050405020304" pitchFamily="18" charset="0"/>
                <a:sym typeface="+mn-ea"/>
              </a:rPr>
              <a:t>形，</a:t>
            </a:r>
          </a:p>
          <a:p>
            <a:r>
              <a:rPr lang="zh-CN" altLang="en-US" noProof="1">
                <a:latin typeface="Times New Roman" panose="02020603050405020304" pitchFamily="18" charset="0"/>
                <a:cs typeface="Times New Roman" panose="02020603050405020304" pitchFamily="18" charset="0"/>
                <a:sym typeface="+mn-ea"/>
              </a:rPr>
              <a:t>我们称之为</a:t>
            </a:r>
            <a:r>
              <a:rPr lang="en-US" altLang="zh-CN" noProof="1">
                <a:latin typeface="Times New Roman" panose="02020603050405020304" pitchFamily="18" charset="0"/>
                <a:cs typeface="Times New Roman" panose="02020603050405020304" pitchFamily="18" charset="0"/>
                <a:sym typeface="+mn-ea"/>
              </a:rPr>
              <a:t>S</a:t>
            </a:r>
            <a:r>
              <a:rPr lang="zh-CN" altLang="en-US" noProof="1">
                <a:latin typeface="Times New Roman" panose="02020603050405020304" pitchFamily="18" charset="0"/>
                <a:cs typeface="Times New Roman" panose="02020603050405020304" pitchFamily="18" charset="0"/>
                <a:sym typeface="+mn-ea"/>
              </a:rPr>
              <a:t>形运动。如</a:t>
            </a:r>
            <a:r>
              <a:rPr lang="zh-CN" altLang="en-US" noProof="1">
                <a:latin typeface="Times New Roman" panose="02020603050405020304" pitchFamily="18" charset="0"/>
                <a:cs typeface="Times New Roman" panose="02020603050405020304" pitchFamily="18" charset="0"/>
                <a:sym typeface="+mn-ea"/>
                <a:hlinkClick r:id="rId2"/>
              </a:rPr>
              <a:t>松鼠摆动的大尾巴</a:t>
            </a:r>
            <a:endParaRPr lang="zh-CN" altLang="en-US" noProof="1"/>
          </a:p>
        </p:txBody>
      </p:sp>
      <p:pic>
        <p:nvPicPr>
          <p:cNvPr id="37891" name="图片 21507" descr="9">
            <a:extLst>
              <a:ext uri="{FF2B5EF4-FFF2-40B4-BE49-F238E27FC236}">
                <a16:creationId xmlns:a16="http://schemas.microsoft.com/office/drawing/2014/main" id="{6881E2CD-2D86-4277-9A5E-B5CD9BC3B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1728788"/>
            <a:ext cx="4572000"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图片 26627" descr="QQ截图20130911131526">
            <a:extLst>
              <a:ext uri="{FF2B5EF4-FFF2-40B4-BE49-F238E27FC236}">
                <a16:creationId xmlns:a16="http://schemas.microsoft.com/office/drawing/2014/main" id="{8E33F5DE-11F2-48B3-BAF1-E10B87FF8F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089400"/>
            <a:ext cx="3343275"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67226A-4C37-4518-87E0-AE0190B97A7F}"/>
              </a:ext>
            </a:extLst>
          </p:cNvPr>
          <p:cNvSpPr>
            <a:spLocks noGrp="1"/>
          </p:cNvSpPr>
          <p:nvPr>
            <p:ph type="dt" sz="quarter" idx="10"/>
          </p:nvPr>
        </p:nvSpPr>
        <p:spPr/>
        <p:txBody>
          <a:bodyPr/>
          <a:lstStyle/>
          <a:p>
            <a:pPr>
              <a:defRPr/>
            </a:pPr>
            <a:fld id="{A12BB9B0-91AE-400C-A42D-7F300F93416A}" type="datetime1">
              <a:rPr lang="zh-CN" altLang="en-US"/>
              <a:pPr>
                <a:defRPr/>
              </a:pPr>
              <a:t>2019/9/20</a:t>
            </a:fld>
            <a:endParaRPr lang="zh-CN" altLang="en-US" sz="1800">
              <a:solidFill>
                <a:schemeClr val="tx1"/>
              </a:solidFill>
            </a:endParaRPr>
          </a:p>
        </p:txBody>
      </p:sp>
      <p:sp>
        <p:nvSpPr>
          <p:cNvPr id="38914" name="文本框 2">
            <a:extLst>
              <a:ext uri="{FF2B5EF4-FFF2-40B4-BE49-F238E27FC236}">
                <a16:creationId xmlns:a16="http://schemas.microsoft.com/office/drawing/2014/main" id="{913B5A35-D9BA-4822-9E82-492AD98C2216}"/>
              </a:ext>
            </a:extLst>
          </p:cNvPr>
          <p:cNvSpPr txBox="1">
            <a:spLocks noChangeArrowheads="1"/>
          </p:cNvSpPr>
          <p:nvPr/>
        </p:nvSpPr>
        <p:spPr bwMode="auto">
          <a:xfrm>
            <a:off x="1438275" y="1000125"/>
            <a:ext cx="1782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hlinkClick r:id="rId2"/>
              </a:rPr>
              <a:t>飞鸟扇动的翅膀</a:t>
            </a:r>
            <a:endParaRPr lang="zh-CN" altLang="en-US"/>
          </a:p>
        </p:txBody>
      </p:sp>
      <p:pic>
        <p:nvPicPr>
          <p:cNvPr id="38915" name="图片 22531" descr="10">
            <a:extLst>
              <a:ext uri="{FF2B5EF4-FFF2-40B4-BE49-F238E27FC236}">
                <a16:creationId xmlns:a16="http://schemas.microsoft.com/office/drawing/2014/main" id="{BC41BB5E-468B-4CCC-A5A8-72CA6E951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501775"/>
            <a:ext cx="2973388"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图片 27651" descr="QQ截图20130911131539">
            <a:extLst>
              <a:ext uri="{FF2B5EF4-FFF2-40B4-BE49-F238E27FC236}">
                <a16:creationId xmlns:a16="http://schemas.microsoft.com/office/drawing/2014/main" id="{820D16C0-1AB0-4609-B81F-9420EE7129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703513"/>
            <a:ext cx="4605338"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4">
            <a:extLst>
              <a:ext uri="{FF2B5EF4-FFF2-40B4-BE49-F238E27FC236}">
                <a16:creationId xmlns:a16="http://schemas.microsoft.com/office/drawing/2014/main" id="{701CC981-A79F-4E43-B1C3-9318D62F2800}"/>
              </a:ext>
            </a:extLst>
          </p:cNvPr>
          <p:cNvSpPr>
            <a:spLocks noChangeArrowheads="1"/>
          </p:cNvSpPr>
          <p:nvPr/>
        </p:nvSpPr>
        <p:spPr bwMode="auto">
          <a:xfrm>
            <a:off x="539750" y="1162050"/>
            <a:ext cx="4751388"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      作为动画师必须意识到，除了大多数机器以外，没有那种运动完全是直线的，所有的动作都会沿着一条曲线轨迹来进行运动。</a:t>
            </a:r>
          </a:p>
        </p:txBody>
      </p:sp>
      <p:pic>
        <p:nvPicPr>
          <p:cNvPr id="39938" name="Picture 5" descr="未命名">
            <a:extLst>
              <a:ext uri="{FF2B5EF4-FFF2-40B4-BE49-F238E27FC236}">
                <a16:creationId xmlns:a16="http://schemas.microsoft.com/office/drawing/2014/main" id="{00DAE1D8-004D-4979-B92D-ADA16A122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711450"/>
            <a:ext cx="3889375"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6" descr="00">
            <a:extLst>
              <a:ext uri="{FF2B5EF4-FFF2-40B4-BE49-F238E27FC236}">
                <a16:creationId xmlns:a16="http://schemas.microsoft.com/office/drawing/2014/main" id="{99DC04B9-E9A7-4413-8B38-650E8441EC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900" y="962025"/>
            <a:ext cx="3198813"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4" descr="1213">
            <a:extLst>
              <a:ext uri="{FF2B5EF4-FFF2-40B4-BE49-F238E27FC236}">
                <a16:creationId xmlns:a16="http://schemas.microsoft.com/office/drawing/2014/main" id="{F7660E83-2E54-4844-BF32-327E784CF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338" y="1042988"/>
            <a:ext cx="4800600" cy="509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Rectangle 5">
            <a:extLst>
              <a:ext uri="{FF2B5EF4-FFF2-40B4-BE49-F238E27FC236}">
                <a16:creationId xmlns:a16="http://schemas.microsoft.com/office/drawing/2014/main" id="{689B2255-63A4-4D4E-A468-9CC3CF0B0DFB}"/>
              </a:ext>
            </a:extLst>
          </p:cNvPr>
          <p:cNvSpPr>
            <a:spLocks noChangeArrowheads="1"/>
          </p:cNvSpPr>
          <p:nvPr/>
        </p:nvSpPr>
        <p:spPr bwMode="auto">
          <a:xfrm>
            <a:off x="874713" y="947738"/>
            <a:ext cx="180022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不论什么动作，几乎都不可能沿着一条绝对的直线运动</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Box 1">
            <a:extLst>
              <a:ext uri="{FF2B5EF4-FFF2-40B4-BE49-F238E27FC236}">
                <a16:creationId xmlns:a16="http://schemas.microsoft.com/office/drawing/2014/main" id="{CB21D8EB-2B6C-4141-95DD-E5607EC2D019}"/>
              </a:ext>
            </a:extLst>
          </p:cNvPr>
          <p:cNvSpPr txBox="1">
            <a:spLocks noChangeArrowheads="1"/>
          </p:cNvSpPr>
          <p:nvPr/>
        </p:nvSpPr>
        <p:spPr bwMode="auto">
          <a:xfrm>
            <a:off x="571500" y="571500"/>
            <a:ext cx="23447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t>七、流线</a:t>
            </a:r>
          </a:p>
        </p:txBody>
      </p:sp>
      <p:sp>
        <p:nvSpPr>
          <p:cNvPr id="41986" name="Rectangle 5">
            <a:extLst>
              <a:ext uri="{FF2B5EF4-FFF2-40B4-BE49-F238E27FC236}">
                <a16:creationId xmlns:a16="http://schemas.microsoft.com/office/drawing/2014/main" id="{8DD6110B-F795-49DA-AA95-4163DB637021}"/>
              </a:ext>
            </a:extLst>
          </p:cNvPr>
          <p:cNvSpPr>
            <a:spLocks noChangeArrowheads="1"/>
          </p:cNvSpPr>
          <p:nvPr/>
        </p:nvSpPr>
        <p:spPr bwMode="auto">
          <a:xfrm>
            <a:off x="823913" y="1273175"/>
            <a:ext cx="76358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       </a:t>
            </a:r>
            <a:r>
              <a:rPr lang="zh-CN" altLang="en-US">
                <a:latin typeface="Times New Roman" panose="02020603050405020304" pitchFamily="18" charset="0"/>
              </a:rPr>
              <a:t>流线是动画片中常用的一种艺术手法。表现角色或物体的快速运动或特殊效果时，常用此法。流线包括速度型流线、声音型流线、效果型流线。</a:t>
            </a:r>
            <a:br>
              <a:rPr lang="zh-CN" altLang="en-US">
                <a:latin typeface="Times New Roman" panose="02020603050405020304" pitchFamily="18" charset="0"/>
              </a:rPr>
            </a:br>
            <a:r>
              <a:rPr lang="en-US" altLang="zh-CN">
                <a:latin typeface="Times New Roman" panose="02020603050405020304" pitchFamily="18" charset="0"/>
              </a:rPr>
              <a:t>    1</a:t>
            </a:r>
            <a:r>
              <a:rPr lang="zh-CN" altLang="en-US">
                <a:latin typeface="Times New Roman" panose="02020603050405020304" pitchFamily="18" charset="0"/>
              </a:rPr>
              <a:t>、速度型流线：物体快速运动时，往往看不清具体的造型结构，而只看到它的虚影。如果用速度型流线来表示这些虚影会有很强的动感。如</a:t>
            </a:r>
            <a:r>
              <a:rPr lang="zh-CN" altLang="en-US">
                <a:latin typeface="Times New Roman" panose="02020603050405020304" pitchFamily="18" charset="0"/>
                <a:hlinkClick r:id="rId2"/>
              </a:rPr>
              <a:t>飞碟</a:t>
            </a:r>
            <a:endParaRPr lang="zh-CN" altLang="en-US"/>
          </a:p>
        </p:txBody>
      </p:sp>
      <p:pic>
        <p:nvPicPr>
          <p:cNvPr id="41987" name="图片 14340" descr="22">
            <a:extLst>
              <a:ext uri="{FF2B5EF4-FFF2-40B4-BE49-F238E27FC236}">
                <a16:creationId xmlns:a16="http://schemas.microsoft.com/office/drawing/2014/main" id="{30479115-3BF4-4179-BD52-0ECCE5E60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3194050"/>
            <a:ext cx="3398837"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4">
            <a:extLst>
              <a:ext uri="{FF2B5EF4-FFF2-40B4-BE49-F238E27FC236}">
                <a16:creationId xmlns:a16="http://schemas.microsoft.com/office/drawing/2014/main" id="{9DEADC9A-2B7F-4E32-B04C-DE85AAFB1A29}"/>
              </a:ext>
            </a:extLst>
          </p:cNvPr>
          <p:cNvSpPr>
            <a:spLocks noChangeArrowheads="1"/>
          </p:cNvSpPr>
          <p:nvPr/>
        </p:nvSpPr>
        <p:spPr bwMode="auto">
          <a:xfrm>
            <a:off x="896938" y="782638"/>
            <a:ext cx="763587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      </a:t>
            </a:r>
            <a:r>
              <a:rPr lang="zh-CN" altLang="en-US">
                <a:latin typeface="Times New Roman" panose="02020603050405020304" pitchFamily="18" charset="0"/>
                <a:hlinkClick r:id="rId2"/>
              </a:rPr>
              <a:t>直升机螺旋桨</a:t>
            </a:r>
            <a:r>
              <a:rPr lang="zh-CN" altLang="en-US">
                <a:latin typeface="Times New Roman" panose="02020603050405020304" pitchFamily="18" charset="0"/>
              </a:rPr>
              <a:t>、</a:t>
            </a:r>
            <a:r>
              <a:rPr lang="zh-CN" altLang="en-US">
                <a:latin typeface="Times New Roman" panose="02020603050405020304" pitchFamily="18" charset="0"/>
                <a:hlinkClick r:id="rId3"/>
              </a:rPr>
              <a:t>掉出镜头的小熊</a:t>
            </a:r>
            <a:endParaRPr lang="zh-CN" altLang="en-US"/>
          </a:p>
        </p:txBody>
      </p:sp>
      <p:pic>
        <p:nvPicPr>
          <p:cNvPr id="43010" name="图片 16388" descr="23">
            <a:extLst>
              <a:ext uri="{FF2B5EF4-FFF2-40B4-BE49-F238E27FC236}">
                <a16:creationId xmlns:a16="http://schemas.microsoft.com/office/drawing/2014/main" id="{EE8BFD41-5D38-45FB-96F9-E6F1398AEE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 y="2835275"/>
            <a:ext cx="57896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图片 16387" descr="24">
            <a:extLst>
              <a:ext uri="{FF2B5EF4-FFF2-40B4-BE49-F238E27FC236}">
                <a16:creationId xmlns:a16="http://schemas.microsoft.com/office/drawing/2014/main" id="{110AD010-E18F-4255-A8A0-CF96910E8D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4738" y="941388"/>
            <a:ext cx="221932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1">
            <a:extLst>
              <a:ext uri="{FF2B5EF4-FFF2-40B4-BE49-F238E27FC236}">
                <a16:creationId xmlns:a16="http://schemas.microsoft.com/office/drawing/2014/main" id="{753EBD98-5688-435B-9A41-BACF3246704F}"/>
              </a:ext>
            </a:extLst>
          </p:cNvPr>
          <p:cNvSpPr txBox="1">
            <a:spLocks noChangeArrowheads="1"/>
          </p:cNvSpPr>
          <p:nvPr/>
        </p:nvSpPr>
        <p:spPr bwMode="auto">
          <a:xfrm>
            <a:off x="571500" y="571500"/>
            <a:ext cx="558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t>二、 关键帧、过渡位置和细分帧</a:t>
            </a:r>
          </a:p>
        </p:txBody>
      </p:sp>
      <p:sp>
        <p:nvSpPr>
          <p:cNvPr id="7170" name="TextBox 1">
            <a:extLst>
              <a:ext uri="{FF2B5EF4-FFF2-40B4-BE49-F238E27FC236}">
                <a16:creationId xmlns:a16="http://schemas.microsoft.com/office/drawing/2014/main" id="{48AD8C0B-E171-409E-A014-B7ACE1E16999}"/>
              </a:ext>
            </a:extLst>
          </p:cNvPr>
          <p:cNvSpPr txBox="1">
            <a:spLocks noChangeArrowheads="1"/>
          </p:cNvSpPr>
          <p:nvPr/>
        </p:nvSpPr>
        <p:spPr bwMode="auto">
          <a:xfrm>
            <a:off x="755650" y="1431925"/>
            <a:ext cx="7848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       </a:t>
            </a:r>
            <a:r>
              <a:rPr lang="zh-CN" altLang="en-US" sz="2400"/>
              <a:t>在所有的动作过程里都会有一些特定的时刻或者位置比其他的更重要，动作中最重要的位置被称为</a:t>
            </a:r>
            <a:r>
              <a:rPr lang="zh-CN" altLang="en-US" sz="2400" b="1">
                <a:solidFill>
                  <a:srgbClr val="FF9933"/>
                </a:solidFill>
                <a:ea typeface="黑体" panose="02010609060101010101" pitchFamily="49" charset="-122"/>
              </a:rPr>
              <a:t>关键帧</a:t>
            </a:r>
            <a:r>
              <a:rPr lang="zh-CN" altLang="en-US" sz="2400"/>
              <a:t>。</a:t>
            </a:r>
          </a:p>
        </p:txBody>
      </p:sp>
      <p:pic>
        <p:nvPicPr>
          <p:cNvPr id="7171" name="Picture 6" descr="01">
            <a:extLst>
              <a:ext uri="{FF2B5EF4-FFF2-40B4-BE49-F238E27FC236}">
                <a16:creationId xmlns:a16="http://schemas.microsoft.com/office/drawing/2014/main" id="{0B5338D9-7357-4FBC-BD59-36F3753B0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3571875"/>
            <a:ext cx="8713787"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F06996EF-C397-492E-972F-14CEA84AB480}"/>
              </a:ext>
            </a:extLst>
          </p:cNvPr>
          <p:cNvSpPr>
            <a:spLocks noChangeArrowheads="1"/>
          </p:cNvSpPr>
          <p:nvPr/>
        </p:nvSpPr>
        <p:spPr bwMode="auto">
          <a:xfrm>
            <a:off x="896938" y="782638"/>
            <a:ext cx="76358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a:latin typeface="Times New Roman" panose="02020603050405020304" pitchFamily="18" charset="0"/>
              </a:rPr>
              <a:t>2</a:t>
            </a:r>
            <a:r>
              <a:rPr lang="zh-CN" altLang="en-US">
                <a:latin typeface="Times New Roman" panose="02020603050405020304" pitchFamily="18" charset="0"/>
              </a:rPr>
              <a:t>、声音型流线：为了配合动画角色在表演过程中所发出的声音，适当加上一些声音型流线会得到事半功倍的效果。如</a:t>
            </a:r>
            <a:r>
              <a:rPr lang="zh-CN" altLang="en-US">
                <a:latin typeface="Times New Roman" panose="02020603050405020304" pitchFamily="18" charset="0"/>
                <a:hlinkClick r:id="rId2"/>
              </a:rPr>
              <a:t>击鼓的声音</a:t>
            </a:r>
            <a:endParaRPr lang="zh-CN" altLang="en-US"/>
          </a:p>
        </p:txBody>
      </p:sp>
      <p:pic>
        <p:nvPicPr>
          <p:cNvPr id="44034" name="图片 17411" descr="25">
            <a:extLst>
              <a:ext uri="{FF2B5EF4-FFF2-40B4-BE49-F238E27FC236}">
                <a16:creationId xmlns:a16="http://schemas.microsoft.com/office/drawing/2014/main" id="{EC0341F0-7519-434A-8CE2-7C38852E3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700" y="1819275"/>
            <a:ext cx="508793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4">
            <a:extLst>
              <a:ext uri="{FF2B5EF4-FFF2-40B4-BE49-F238E27FC236}">
                <a16:creationId xmlns:a16="http://schemas.microsoft.com/office/drawing/2014/main" id="{02794441-3705-474A-8237-20A555824132}"/>
              </a:ext>
            </a:extLst>
          </p:cNvPr>
          <p:cNvSpPr>
            <a:spLocks noChangeArrowheads="1"/>
          </p:cNvSpPr>
          <p:nvPr/>
        </p:nvSpPr>
        <p:spPr bwMode="auto">
          <a:xfrm>
            <a:off x="896938" y="784225"/>
            <a:ext cx="763587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latin typeface="Times New Roman" panose="02020603050405020304" pitchFamily="18" charset="0"/>
                <a:hlinkClick r:id="rId2"/>
              </a:rPr>
              <a:t>电唱机的音乐声</a:t>
            </a:r>
            <a:r>
              <a:rPr lang="zh-CN" altLang="en-US">
                <a:latin typeface="Times New Roman" panose="02020603050405020304" pitchFamily="18" charset="0"/>
              </a:rPr>
              <a:t>、</a:t>
            </a:r>
            <a:r>
              <a:rPr lang="zh-CN" altLang="en-US">
                <a:latin typeface="Times New Roman" panose="02020603050405020304" pitchFamily="18" charset="0"/>
                <a:hlinkClick r:id="rId3"/>
              </a:rPr>
              <a:t>电话铃声</a:t>
            </a:r>
            <a:endParaRPr lang="zh-CN" altLang="en-US"/>
          </a:p>
        </p:txBody>
      </p:sp>
      <p:pic>
        <p:nvPicPr>
          <p:cNvPr id="45058" name="图片 18436" descr="26">
            <a:extLst>
              <a:ext uri="{FF2B5EF4-FFF2-40B4-BE49-F238E27FC236}">
                <a16:creationId xmlns:a16="http://schemas.microsoft.com/office/drawing/2014/main" id="{2751AB4A-B713-4918-BDAC-1EF21BD767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1428750"/>
            <a:ext cx="3722688"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图片 18435" descr="27">
            <a:extLst>
              <a:ext uri="{FF2B5EF4-FFF2-40B4-BE49-F238E27FC236}">
                <a16:creationId xmlns:a16="http://schemas.microsoft.com/office/drawing/2014/main" id="{110F9E4A-ADA4-4BFA-8935-71996F22F1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50" y="4244975"/>
            <a:ext cx="68389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4">
            <a:extLst>
              <a:ext uri="{FF2B5EF4-FFF2-40B4-BE49-F238E27FC236}">
                <a16:creationId xmlns:a16="http://schemas.microsoft.com/office/drawing/2014/main" id="{B04E65B7-F829-4338-B0FF-75E5E0988547}"/>
              </a:ext>
            </a:extLst>
          </p:cNvPr>
          <p:cNvSpPr>
            <a:spLocks noChangeArrowheads="1"/>
          </p:cNvSpPr>
          <p:nvPr/>
        </p:nvSpPr>
        <p:spPr bwMode="auto">
          <a:xfrm>
            <a:off x="896938" y="782638"/>
            <a:ext cx="76358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a:latin typeface="Times New Roman" panose="02020603050405020304" pitchFamily="18" charset="0"/>
              </a:rPr>
              <a:t>3</a:t>
            </a:r>
            <a:r>
              <a:rPr lang="zh-CN" altLang="en-US">
                <a:latin typeface="Times New Roman" panose="02020603050405020304" pitchFamily="18" charset="0"/>
              </a:rPr>
              <a:t>、效果型流线：当有些特殊的感觉无法通过具体的动作进行充分表达时，加一些效果型流线会产生意想不到的效果。</a:t>
            </a:r>
            <a:r>
              <a:rPr lang="zh-CN" altLang="en-US">
                <a:latin typeface="Times New Roman" panose="02020603050405020304" pitchFamily="18" charset="0"/>
                <a:hlinkClick r:id="rId2"/>
              </a:rPr>
              <a:t>晕头转向的感觉</a:t>
            </a:r>
            <a:endParaRPr lang="zh-CN" altLang="en-US"/>
          </a:p>
        </p:txBody>
      </p:sp>
      <p:pic>
        <p:nvPicPr>
          <p:cNvPr id="46082" name="图片 19459" descr="28">
            <a:extLst>
              <a:ext uri="{FF2B5EF4-FFF2-40B4-BE49-F238E27FC236}">
                <a16:creationId xmlns:a16="http://schemas.microsoft.com/office/drawing/2014/main" id="{BCDA523C-5AAA-404B-AC8B-C6E063AAF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663" y="2122488"/>
            <a:ext cx="4632325"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4">
            <a:extLst>
              <a:ext uri="{FF2B5EF4-FFF2-40B4-BE49-F238E27FC236}">
                <a16:creationId xmlns:a16="http://schemas.microsoft.com/office/drawing/2014/main" id="{6722F58B-B9CB-4A8C-8454-CF1F87DEB8E0}"/>
              </a:ext>
            </a:extLst>
          </p:cNvPr>
          <p:cNvSpPr>
            <a:spLocks noChangeArrowheads="1"/>
          </p:cNvSpPr>
          <p:nvPr/>
        </p:nvSpPr>
        <p:spPr bwMode="auto">
          <a:xfrm>
            <a:off x="906463" y="1068388"/>
            <a:ext cx="763587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solidFill>
                  <a:srgbClr val="000000"/>
                </a:solidFill>
                <a:hlinkClick r:id="rId2"/>
              </a:rPr>
              <a:t>怀疑的感觉</a:t>
            </a:r>
            <a:r>
              <a:rPr lang="zh-CN" altLang="en-US">
                <a:sym typeface="宋体" panose="02010600030101010101" pitchFamily="2" charset="-122"/>
              </a:rPr>
              <a:t> 、</a:t>
            </a:r>
            <a:r>
              <a:rPr lang="zh-CN" altLang="en-US">
                <a:latin typeface="Times New Roman" panose="02020603050405020304" pitchFamily="18" charset="0"/>
                <a:sym typeface="宋体" panose="02010600030101010101" pitchFamily="2" charset="-122"/>
                <a:hlinkClick r:id="rId3"/>
              </a:rPr>
              <a:t>晕头转向的感觉</a:t>
            </a:r>
            <a:endParaRPr lang="zh-CN" altLang="en-US"/>
          </a:p>
        </p:txBody>
      </p:sp>
      <p:pic>
        <p:nvPicPr>
          <p:cNvPr id="47106" name="图片 19459" descr="28">
            <a:extLst>
              <a:ext uri="{FF2B5EF4-FFF2-40B4-BE49-F238E27FC236}">
                <a16:creationId xmlns:a16="http://schemas.microsoft.com/office/drawing/2014/main" id="{A0C70A74-CCD9-493A-8B1A-F6644B651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5963" y="2481263"/>
            <a:ext cx="36195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 name="图片 21507" descr="31">
            <a:extLst>
              <a:ext uri="{FF2B5EF4-FFF2-40B4-BE49-F238E27FC236}">
                <a16:creationId xmlns:a16="http://schemas.microsoft.com/office/drawing/2014/main" id="{61F71378-F04B-44EB-9A67-3FF173FE15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46" t="-1003" r="1851" b="1003"/>
          <a:stretch>
            <a:fillRect/>
          </a:stretch>
        </p:blipFill>
        <p:spPr bwMode="auto">
          <a:xfrm>
            <a:off x="1054100" y="2101850"/>
            <a:ext cx="3306763"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Box 1">
            <a:extLst>
              <a:ext uri="{FF2B5EF4-FFF2-40B4-BE49-F238E27FC236}">
                <a16:creationId xmlns:a16="http://schemas.microsoft.com/office/drawing/2014/main" id="{3A948853-86C0-4817-8DD9-E26D382EFD32}"/>
              </a:ext>
            </a:extLst>
          </p:cNvPr>
          <p:cNvSpPr txBox="1">
            <a:spLocks noChangeArrowheads="1"/>
          </p:cNvSpPr>
          <p:nvPr/>
        </p:nvSpPr>
        <p:spPr bwMode="auto">
          <a:xfrm>
            <a:off x="571500" y="571500"/>
            <a:ext cx="3641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t>八、重量和重量运动</a:t>
            </a:r>
          </a:p>
        </p:txBody>
      </p:sp>
      <p:sp>
        <p:nvSpPr>
          <p:cNvPr id="48130" name="Rectangle 5">
            <a:extLst>
              <a:ext uri="{FF2B5EF4-FFF2-40B4-BE49-F238E27FC236}">
                <a16:creationId xmlns:a16="http://schemas.microsoft.com/office/drawing/2014/main" id="{E0E040CE-95A0-4DEA-B88A-AD39B0FA0E99}"/>
              </a:ext>
            </a:extLst>
          </p:cNvPr>
          <p:cNvSpPr>
            <a:spLocks noChangeArrowheads="1"/>
          </p:cNvSpPr>
          <p:nvPr/>
        </p:nvSpPr>
        <p:spPr bwMode="auto">
          <a:xfrm>
            <a:off x="5148263" y="1628775"/>
            <a:ext cx="273685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       动画通常需要依靠重力的自然效果来让它看似真实。比如，一个扛着重物的角色和一个拿着空箱子的角色的动作方式完全不同。承受重物的角色的身体动作细节点非常突出，但归纳起来，最主要的就是要保持平衡和尽可能地承重。</a:t>
            </a:r>
            <a:endParaRPr lang="en-US" altLang="zh-CN"/>
          </a:p>
        </p:txBody>
      </p:sp>
      <p:pic>
        <p:nvPicPr>
          <p:cNvPr id="48131" name="Picture 6" descr="未命名">
            <a:extLst>
              <a:ext uri="{FF2B5EF4-FFF2-40B4-BE49-F238E27FC236}">
                <a16:creationId xmlns:a16="http://schemas.microsoft.com/office/drawing/2014/main" id="{756F9127-6958-4A75-B329-90D0D8377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341438"/>
            <a:ext cx="331787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4" descr="未命名">
            <a:extLst>
              <a:ext uri="{FF2B5EF4-FFF2-40B4-BE49-F238E27FC236}">
                <a16:creationId xmlns:a16="http://schemas.microsoft.com/office/drawing/2014/main" id="{825704DB-30C0-48E0-8226-F9226D7CA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8463" y="1406525"/>
            <a:ext cx="2887662"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4" name="Rectangle 5">
            <a:extLst>
              <a:ext uri="{FF2B5EF4-FFF2-40B4-BE49-F238E27FC236}">
                <a16:creationId xmlns:a16="http://schemas.microsoft.com/office/drawing/2014/main" id="{DE39EFBD-7451-41A8-9E39-AB3CF7A4D60C}"/>
              </a:ext>
            </a:extLst>
          </p:cNvPr>
          <p:cNvSpPr>
            <a:spLocks noChangeArrowheads="1"/>
          </p:cNvSpPr>
          <p:nvPr/>
        </p:nvSpPr>
        <p:spPr bwMode="auto">
          <a:xfrm>
            <a:off x="1087438" y="985838"/>
            <a:ext cx="2087562"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而拿着一只羽毛笔的角色所承受的重量非常轻，则它对整个身体动作的影响就几乎没有了。</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4">
            <a:extLst>
              <a:ext uri="{FF2B5EF4-FFF2-40B4-BE49-F238E27FC236}">
                <a16:creationId xmlns:a16="http://schemas.microsoft.com/office/drawing/2014/main" id="{70DA5735-B215-4083-9C17-65DCF7EDFDDA}"/>
              </a:ext>
            </a:extLst>
          </p:cNvPr>
          <p:cNvSpPr>
            <a:spLocks noChangeArrowheads="1"/>
          </p:cNvSpPr>
          <p:nvPr/>
        </p:nvSpPr>
        <p:spPr bwMode="auto">
          <a:xfrm>
            <a:off x="611188" y="549275"/>
            <a:ext cx="792162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       下面我们来考虑一下一个角色扔出重物这一动作（如下图，自右向左）。要扔出一个重物，首先需要一个反方向的先期动作，或者来回荡的一系列先期动作，身体必须用力来带动物体角色的体态也必须改变来适应它，从而保持重心。运动的速度较慢，以便体现物体的重量，角色腿部需要弯曲，然后蹬直，舒展整个体态，向前迈一步来传递力量，让仍的动作更加协调。</a:t>
            </a:r>
            <a:endParaRPr lang="en-US" altLang="zh-CN"/>
          </a:p>
        </p:txBody>
      </p:sp>
      <p:pic>
        <p:nvPicPr>
          <p:cNvPr id="50178" name="Picture 5" descr="未命名">
            <a:extLst>
              <a:ext uri="{FF2B5EF4-FFF2-40B4-BE49-F238E27FC236}">
                <a16:creationId xmlns:a16="http://schemas.microsoft.com/office/drawing/2014/main" id="{616109C3-247C-4760-80C4-2B7C8D67C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575" y="3106738"/>
            <a:ext cx="67691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4">
            <a:extLst>
              <a:ext uri="{FF2B5EF4-FFF2-40B4-BE49-F238E27FC236}">
                <a16:creationId xmlns:a16="http://schemas.microsoft.com/office/drawing/2014/main" id="{33974706-BC2B-4DB1-A681-A2738E9ADAFE}"/>
              </a:ext>
            </a:extLst>
          </p:cNvPr>
          <p:cNvSpPr>
            <a:spLocks noChangeArrowheads="1"/>
          </p:cNvSpPr>
          <p:nvPr/>
        </p:nvSpPr>
        <p:spPr bwMode="auto">
          <a:xfrm>
            <a:off x="611188" y="630238"/>
            <a:ext cx="7921625"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       轻的物体不需要任何的身体转移抵消或是夸张的动作弧度轨迹。他的动作当然需要有弧度，但更多的是流畅地转动他的身体位置来要求速度。</a:t>
            </a:r>
          </a:p>
        </p:txBody>
      </p:sp>
      <p:pic>
        <p:nvPicPr>
          <p:cNvPr id="51202" name="Picture 5" descr="未命名">
            <a:extLst>
              <a:ext uri="{FF2B5EF4-FFF2-40B4-BE49-F238E27FC236}">
                <a16:creationId xmlns:a16="http://schemas.microsoft.com/office/drawing/2014/main" id="{239C86CC-606B-47B0-A97E-F1AD1A55D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714500"/>
            <a:ext cx="5832475"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4">
            <a:extLst>
              <a:ext uri="{FF2B5EF4-FFF2-40B4-BE49-F238E27FC236}">
                <a16:creationId xmlns:a16="http://schemas.microsoft.com/office/drawing/2014/main" id="{059A6FCB-56C7-4002-A2D2-020539093589}"/>
              </a:ext>
            </a:extLst>
          </p:cNvPr>
          <p:cNvSpPr>
            <a:spLocks noChangeArrowheads="1"/>
          </p:cNvSpPr>
          <p:nvPr/>
        </p:nvSpPr>
        <p:spPr bwMode="auto">
          <a:xfrm>
            <a:off x="650875" y="644525"/>
            <a:ext cx="7921625"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       抛出较轻的物体不需要对身体所承受的重量做出明显的转移，不同重量的物体会产生不同的动作反应。例如下图中：左边是皮球，右边是铁球，中下是乒乓球。</a:t>
            </a:r>
          </a:p>
        </p:txBody>
      </p:sp>
      <p:pic>
        <p:nvPicPr>
          <p:cNvPr id="52226" name="图片 2" descr="无标题.jpg">
            <a:extLst>
              <a:ext uri="{FF2B5EF4-FFF2-40B4-BE49-F238E27FC236}">
                <a16:creationId xmlns:a16="http://schemas.microsoft.com/office/drawing/2014/main" id="{C2EB56C6-534D-41AB-8DD3-F6444E380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120900"/>
            <a:ext cx="771525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4">
            <a:extLst>
              <a:ext uri="{FF2B5EF4-FFF2-40B4-BE49-F238E27FC236}">
                <a16:creationId xmlns:a16="http://schemas.microsoft.com/office/drawing/2014/main" id="{B2F15E3D-00DF-49D6-A438-50C7DB004B6D}"/>
              </a:ext>
            </a:extLst>
          </p:cNvPr>
          <p:cNvSpPr>
            <a:spLocks noChangeArrowheads="1"/>
          </p:cNvSpPr>
          <p:nvPr/>
        </p:nvSpPr>
        <p:spPr bwMode="auto">
          <a:xfrm>
            <a:off x="650875" y="644525"/>
            <a:ext cx="792162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       另外，重心的移动也是很重要的一个方面。我们要保持自己的重心点的纵坐标始终与地面垂直，这样才能不摔倒。</a:t>
            </a:r>
          </a:p>
        </p:txBody>
      </p:sp>
      <p:pic>
        <p:nvPicPr>
          <p:cNvPr id="53250" name="图片 2" descr="无标题.jpg">
            <a:extLst>
              <a:ext uri="{FF2B5EF4-FFF2-40B4-BE49-F238E27FC236}">
                <a16:creationId xmlns:a16="http://schemas.microsoft.com/office/drawing/2014/main" id="{D960F7BE-9BA8-4ED2-BA61-5BEAE9E6A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785938"/>
            <a:ext cx="6418263"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4">
            <a:extLst>
              <a:ext uri="{FF2B5EF4-FFF2-40B4-BE49-F238E27FC236}">
                <a16:creationId xmlns:a16="http://schemas.microsoft.com/office/drawing/2014/main" id="{690E7582-A3A1-4B20-BBD2-65CB7081A1D9}"/>
              </a:ext>
            </a:extLst>
          </p:cNvPr>
          <p:cNvSpPr>
            <a:spLocks noChangeArrowheads="1"/>
          </p:cNvSpPr>
          <p:nvPr/>
        </p:nvSpPr>
        <p:spPr bwMode="auto">
          <a:xfrm>
            <a:off x="500063" y="5564188"/>
            <a:ext cx="80645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上面的草图中展示了不同形体角色的重心，体重的分配都位于不同的垂直点上</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Box 1">
            <a:extLst>
              <a:ext uri="{FF2B5EF4-FFF2-40B4-BE49-F238E27FC236}">
                <a16:creationId xmlns:a16="http://schemas.microsoft.com/office/drawing/2014/main" id="{D1884B67-6BCB-4701-A37F-289E4A1C49BA}"/>
              </a:ext>
            </a:extLst>
          </p:cNvPr>
          <p:cNvSpPr txBox="1">
            <a:spLocks noChangeArrowheads="1"/>
          </p:cNvSpPr>
          <p:nvPr/>
        </p:nvSpPr>
        <p:spPr bwMode="auto">
          <a:xfrm>
            <a:off x="755650" y="908050"/>
            <a:ext cx="784860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可以用计数关键位置的方法来确定整套动作的节奏。</a:t>
            </a:r>
          </a:p>
          <a:p>
            <a:pPr>
              <a:lnSpc>
                <a:spcPct val="150000"/>
              </a:lnSpc>
            </a:pPr>
            <a:r>
              <a:rPr lang="zh-CN" altLang="en-US"/>
              <a:t>自己心里要对这套动作里的每一段小动作所耗的时间有个数，这样，我们才能确定这些关键帧计数。</a:t>
            </a:r>
          </a:p>
        </p:txBody>
      </p:sp>
      <p:pic>
        <p:nvPicPr>
          <p:cNvPr id="8194" name="Picture 6" descr="03">
            <a:extLst>
              <a:ext uri="{FF2B5EF4-FFF2-40B4-BE49-F238E27FC236}">
                <a16:creationId xmlns:a16="http://schemas.microsoft.com/office/drawing/2014/main" id="{2DA0B296-DAB1-4371-9D1B-2101A6A4C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565400"/>
            <a:ext cx="6234112"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Box 1">
            <a:extLst>
              <a:ext uri="{FF2B5EF4-FFF2-40B4-BE49-F238E27FC236}">
                <a16:creationId xmlns:a16="http://schemas.microsoft.com/office/drawing/2014/main" id="{01808D44-3718-4433-A4D9-05AE357FCDC7}"/>
              </a:ext>
            </a:extLst>
          </p:cNvPr>
          <p:cNvSpPr txBox="1">
            <a:spLocks noChangeArrowheads="1"/>
          </p:cNvSpPr>
          <p:nvPr/>
        </p:nvSpPr>
        <p:spPr bwMode="auto">
          <a:xfrm>
            <a:off x="755650" y="4941888"/>
            <a:ext cx="78486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计数确定了，整体的大概节奏就能略知一二。</a:t>
            </a:r>
            <a:r>
              <a:rPr lang="zh-CN" altLang="en-US" b="1"/>
              <a:t>原画师</a:t>
            </a:r>
            <a:r>
              <a:rPr lang="zh-CN" altLang="en-US"/>
              <a:t>在一个场景中绘制这些关键帧并计数。</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4">
            <a:extLst>
              <a:ext uri="{FF2B5EF4-FFF2-40B4-BE49-F238E27FC236}">
                <a16:creationId xmlns:a16="http://schemas.microsoft.com/office/drawing/2014/main" id="{7CD23409-8E0C-46B2-9BE0-B791D6179BE9}"/>
              </a:ext>
            </a:extLst>
          </p:cNvPr>
          <p:cNvSpPr>
            <a:spLocks noChangeArrowheads="1"/>
          </p:cNvSpPr>
          <p:nvPr/>
        </p:nvSpPr>
        <p:spPr bwMode="auto">
          <a:xfrm>
            <a:off x="571500" y="806450"/>
            <a:ext cx="8064500"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       动画角色有各种各样的体重、外形和大小，像猩猩一样肌肉发达、头脑简单的高大角色，自然就很笨拙；体重同时也会影响到角色的结构和身材，大块头将会更加强壮、沉重的四肢。</a:t>
            </a:r>
          </a:p>
        </p:txBody>
      </p:sp>
      <p:pic>
        <p:nvPicPr>
          <p:cNvPr id="54274" name="图片 2" descr="无标题.jpg">
            <a:extLst>
              <a:ext uri="{FF2B5EF4-FFF2-40B4-BE49-F238E27FC236}">
                <a16:creationId xmlns:a16="http://schemas.microsoft.com/office/drawing/2014/main" id="{906DC58E-E1D6-4019-9B09-64B61C092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8875"/>
            <a:ext cx="9144000" cy="2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4">
            <a:extLst>
              <a:ext uri="{FF2B5EF4-FFF2-40B4-BE49-F238E27FC236}">
                <a16:creationId xmlns:a16="http://schemas.microsoft.com/office/drawing/2014/main" id="{F422D16B-C87A-4D56-B555-DD7648D10DE7}"/>
              </a:ext>
            </a:extLst>
          </p:cNvPr>
          <p:cNvSpPr>
            <a:spLocks noChangeArrowheads="1"/>
          </p:cNvSpPr>
          <p:nvPr/>
        </p:nvSpPr>
        <p:spPr bwMode="auto">
          <a:xfrm>
            <a:off x="785813" y="5207000"/>
            <a:ext cx="7643812"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上图是下半身沉重的猩猩角色，当它从右脚移动到双脚时重心的轻微转移</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
            <a:extLst>
              <a:ext uri="{FF2B5EF4-FFF2-40B4-BE49-F238E27FC236}">
                <a16:creationId xmlns:a16="http://schemas.microsoft.com/office/drawing/2014/main" id="{1EE1AF61-3EF5-4658-BA28-9D83DAF7614F}"/>
              </a:ext>
            </a:extLst>
          </p:cNvPr>
          <p:cNvSpPr>
            <a:spLocks noChangeArrowheads="1"/>
          </p:cNvSpPr>
          <p:nvPr/>
        </p:nvSpPr>
        <p:spPr bwMode="auto">
          <a:xfrm>
            <a:off x="571500" y="806450"/>
            <a:ext cx="8064500"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       当然，一个常规角色在双脚交替迈步带动身体时将会有更加均匀和平衡的动作，就像下图左边的形象那样。如果角色较重，有一个大肚子或者在胃部有一个重物，那将会对姿态进行重大的修改，如下图右边的形象。</a:t>
            </a:r>
          </a:p>
        </p:txBody>
      </p:sp>
      <p:pic>
        <p:nvPicPr>
          <p:cNvPr id="55298" name="图片 2" descr="无标题.jpg">
            <a:extLst>
              <a:ext uri="{FF2B5EF4-FFF2-40B4-BE49-F238E27FC236}">
                <a16:creationId xmlns:a16="http://schemas.microsoft.com/office/drawing/2014/main" id="{0A3F783C-C604-4544-BCCE-BE669B6F7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2255838"/>
            <a:ext cx="6572250" cy="417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1" name="直接连接符 3">
            <a:extLst>
              <a:ext uri="{FF2B5EF4-FFF2-40B4-BE49-F238E27FC236}">
                <a16:creationId xmlns:a16="http://schemas.microsoft.com/office/drawing/2014/main" id="{59CBF7D9-8F17-40BE-A3BD-855E733334BA}"/>
              </a:ext>
            </a:extLst>
          </p:cNvPr>
          <p:cNvSpPr>
            <a:spLocks noChangeShapeType="1"/>
          </p:cNvSpPr>
          <p:nvPr/>
        </p:nvSpPr>
        <p:spPr bwMode="auto">
          <a:xfrm>
            <a:off x="0" y="2813050"/>
            <a:ext cx="4572000" cy="0"/>
          </a:xfrm>
          <a:prstGeom prst="line">
            <a:avLst/>
          </a:prstGeom>
          <a:noFill/>
          <a:ln w="9525">
            <a:solidFill>
              <a:srgbClr val="A5A5A5"/>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22" name="直接连接符 4">
            <a:extLst>
              <a:ext uri="{FF2B5EF4-FFF2-40B4-BE49-F238E27FC236}">
                <a16:creationId xmlns:a16="http://schemas.microsoft.com/office/drawing/2014/main" id="{6B572BEF-27BC-4DBB-B6BF-4128AFFC71A8}"/>
              </a:ext>
            </a:extLst>
          </p:cNvPr>
          <p:cNvSpPr>
            <a:spLocks noChangeShapeType="1"/>
          </p:cNvSpPr>
          <p:nvPr/>
        </p:nvSpPr>
        <p:spPr bwMode="auto">
          <a:xfrm flipV="1">
            <a:off x="4632325" y="2349500"/>
            <a:ext cx="0" cy="431800"/>
          </a:xfrm>
          <a:prstGeom prst="line">
            <a:avLst/>
          </a:prstGeom>
          <a:noFill/>
          <a:ln w="38100">
            <a:solidFill>
              <a:srgbClr val="A5A5A5"/>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23" name="TextBox 5">
            <a:extLst>
              <a:ext uri="{FF2B5EF4-FFF2-40B4-BE49-F238E27FC236}">
                <a16:creationId xmlns:a16="http://schemas.microsoft.com/office/drawing/2014/main" id="{BEE4A033-F868-42A9-B168-EE4AA4848EB3}"/>
              </a:ext>
            </a:extLst>
          </p:cNvPr>
          <p:cNvSpPr>
            <a:spLocks noChangeArrowheads="1"/>
          </p:cNvSpPr>
          <p:nvPr/>
        </p:nvSpPr>
        <p:spPr bwMode="auto">
          <a:xfrm>
            <a:off x="4791075" y="2441575"/>
            <a:ext cx="1724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4000">
                <a:solidFill>
                  <a:srgbClr val="000000"/>
                </a:solidFill>
                <a:latin typeface="Verdana" panose="020B0604030504040204" pitchFamily="34" charset="0"/>
                <a:sym typeface="Verdana" panose="020B0604030504040204" pitchFamily="34" charset="0"/>
              </a:rPr>
              <a:t>谢谢！</a:t>
            </a:r>
          </a:p>
        </p:txBody>
      </p:sp>
      <p:sp>
        <p:nvSpPr>
          <p:cNvPr id="56324" name="直接连接符 6">
            <a:extLst>
              <a:ext uri="{FF2B5EF4-FFF2-40B4-BE49-F238E27FC236}">
                <a16:creationId xmlns:a16="http://schemas.microsoft.com/office/drawing/2014/main" id="{17D5DDC6-4EB1-4E59-B8E8-D352915D450E}"/>
              </a:ext>
            </a:extLst>
          </p:cNvPr>
          <p:cNvSpPr>
            <a:spLocks noChangeShapeType="1"/>
          </p:cNvSpPr>
          <p:nvPr/>
        </p:nvSpPr>
        <p:spPr bwMode="auto">
          <a:xfrm flipV="1">
            <a:off x="4716463" y="2492375"/>
            <a:ext cx="0" cy="288925"/>
          </a:xfrm>
          <a:prstGeom prst="line">
            <a:avLst/>
          </a:prstGeom>
          <a:noFill/>
          <a:ln w="38100">
            <a:solidFill>
              <a:srgbClr val="FFC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4" descr="02">
            <a:extLst>
              <a:ext uri="{FF2B5EF4-FFF2-40B4-BE49-F238E27FC236}">
                <a16:creationId xmlns:a16="http://schemas.microsoft.com/office/drawing/2014/main" id="{7B1DA3BB-7DB1-409D-A56D-A7B54ACA0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492375"/>
            <a:ext cx="7056437"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TextBox 1">
            <a:extLst>
              <a:ext uri="{FF2B5EF4-FFF2-40B4-BE49-F238E27FC236}">
                <a16:creationId xmlns:a16="http://schemas.microsoft.com/office/drawing/2014/main" id="{6E6263D8-4FA8-4B23-BBD1-94B2C365161F}"/>
              </a:ext>
            </a:extLst>
          </p:cNvPr>
          <p:cNvSpPr txBox="1">
            <a:spLocks noChangeArrowheads="1"/>
          </p:cNvSpPr>
          <p:nvPr/>
        </p:nvSpPr>
        <p:spPr bwMode="auto">
          <a:xfrm>
            <a:off x="755650" y="908050"/>
            <a:ext cx="784860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       除了关键位置以外，还有一些次重要的位置被称为</a:t>
            </a:r>
            <a:r>
              <a:rPr lang="zh-CN" altLang="en-US" b="1">
                <a:solidFill>
                  <a:srgbClr val="FF9933"/>
                </a:solidFill>
              </a:rPr>
              <a:t>过渡位置</a:t>
            </a:r>
            <a:r>
              <a:rPr lang="zh-CN" altLang="en-US"/>
              <a:t>或</a:t>
            </a:r>
            <a:r>
              <a:rPr lang="zh-CN" altLang="en-US" b="1">
                <a:solidFill>
                  <a:srgbClr val="FF9933"/>
                </a:solidFill>
              </a:rPr>
              <a:t>过渡帧</a:t>
            </a:r>
            <a:r>
              <a:rPr lang="zh-CN" altLang="en-US"/>
              <a:t>，</a:t>
            </a:r>
            <a:r>
              <a:rPr lang="zh-CN" altLang="en-US">
                <a:solidFill>
                  <a:schemeClr val="tx2"/>
                </a:solidFill>
              </a:rPr>
              <a:t>它位于任意两张关键帧画面中间，示意图中的计数用圆括号标注，而关键帧则用圆圈标注</a:t>
            </a:r>
            <a:r>
              <a:rPr lang="zh-CN" altLang="en-US"/>
              <a:t>。</a:t>
            </a:r>
          </a:p>
        </p:txBody>
      </p:sp>
      <p:sp>
        <p:nvSpPr>
          <p:cNvPr id="9219" name="TextBox 1">
            <a:extLst>
              <a:ext uri="{FF2B5EF4-FFF2-40B4-BE49-F238E27FC236}">
                <a16:creationId xmlns:a16="http://schemas.microsoft.com/office/drawing/2014/main" id="{6D780B88-0E61-4818-901C-D59F64283245}"/>
              </a:ext>
            </a:extLst>
          </p:cNvPr>
          <p:cNvSpPr txBox="1">
            <a:spLocks noChangeArrowheads="1"/>
          </p:cNvSpPr>
          <p:nvPr/>
        </p:nvSpPr>
        <p:spPr bwMode="auto">
          <a:xfrm>
            <a:off x="684213" y="4795838"/>
            <a:ext cx="7993062"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如果从逻辑上给手加上一张过渡位置的画面，它将非常清晰地显示细节动作。</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4">
            <a:extLst>
              <a:ext uri="{FF2B5EF4-FFF2-40B4-BE49-F238E27FC236}">
                <a16:creationId xmlns:a16="http://schemas.microsoft.com/office/drawing/2014/main" id="{1E139457-1BF7-459C-ABCA-27F76AE09A50}"/>
              </a:ext>
            </a:extLst>
          </p:cNvPr>
          <p:cNvSpPr>
            <a:spLocks noChangeArrowheads="1"/>
          </p:cNvSpPr>
          <p:nvPr/>
        </p:nvSpPr>
        <p:spPr bwMode="auto">
          <a:xfrm>
            <a:off x="900113" y="692150"/>
            <a:ext cx="7635875"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       传统上讲，原画师除了关键帧外，也要负责过渡位置的绘制，而其他的一些帧数绘制就是剩余的工作量了。在关键帧和过渡位置之间的帧数叫做</a:t>
            </a:r>
            <a:r>
              <a:rPr lang="zh-CN" altLang="en-US" b="1">
                <a:solidFill>
                  <a:srgbClr val="FF9933"/>
                </a:solidFill>
              </a:rPr>
              <a:t>细分帧（或中间帧）</a:t>
            </a:r>
            <a:r>
              <a:rPr lang="zh-CN" altLang="en-US">
                <a:solidFill>
                  <a:srgbClr val="FF9933"/>
                </a:solidFill>
              </a:rPr>
              <a:t>，</a:t>
            </a:r>
            <a:r>
              <a:rPr lang="zh-CN" altLang="en-US"/>
              <a:t>它的计数直接用数字来表示。</a:t>
            </a:r>
          </a:p>
        </p:txBody>
      </p:sp>
      <p:pic>
        <p:nvPicPr>
          <p:cNvPr id="10242" name="Picture 5" descr="04">
            <a:extLst>
              <a:ext uri="{FF2B5EF4-FFF2-40B4-BE49-F238E27FC236}">
                <a16:creationId xmlns:a16="http://schemas.microsoft.com/office/drawing/2014/main" id="{3269A6E6-130B-42AF-9FB8-10181C1BD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451100"/>
            <a:ext cx="6543675"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6">
            <a:extLst>
              <a:ext uri="{FF2B5EF4-FFF2-40B4-BE49-F238E27FC236}">
                <a16:creationId xmlns:a16="http://schemas.microsoft.com/office/drawing/2014/main" id="{80ED7B28-5676-421C-90A8-14980CC717FC}"/>
              </a:ext>
            </a:extLst>
          </p:cNvPr>
          <p:cNvSpPr>
            <a:spLocks noChangeArrowheads="1"/>
          </p:cNvSpPr>
          <p:nvPr/>
        </p:nvSpPr>
        <p:spPr bwMode="auto">
          <a:xfrm>
            <a:off x="1257300" y="4724400"/>
            <a:ext cx="66278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上图中蓝色帧为关键帧，绿色帧为过渡位置，而黄色帧为细分帧</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descr="05">
            <a:extLst>
              <a:ext uri="{FF2B5EF4-FFF2-40B4-BE49-F238E27FC236}">
                <a16:creationId xmlns:a16="http://schemas.microsoft.com/office/drawing/2014/main" id="{047B0539-7FB9-40A2-A3A7-C9FF08087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916113"/>
            <a:ext cx="252095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 name="Picture 5" descr="06">
            <a:extLst>
              <a:ext uri="{FF2B5EF4-FFF2-40B4-BE49-F238E27FC236}">
                <a16:creationId xmlns:a16="http://schemas.microsoft.com/office/drawing/2014/main" id="{374D5AF7-6870-4CA4-8498-764A3FCA9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49725"/>
            <a:ext cx="91440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6">
            <a:extLst>
              <a:ext uri="{FF2B5EF4-FFF2-40B4-BE49-F238E27FC236}">
                <a16:creationId xmlns:a16="http://schemas.microsoft.com/office/drawing/2014/main" id="{A7CF45D6-7CE6-4F6A-BEF6-7519FCAA2578}"/>
              </a:ext>
            </a:extLst>
          </p:cNvPr>
          <p:cNvSpPr>
            <a:spLocks noChangeArrowheads="1"/>
          </p:cNvSpPr>
          <p:nvPr/>
        </p:nvSpPr>
        <p:spPr bwMode="auto">
          <a:xfrm>
            <a:off x="3706813" y="1004888"/>
            <a:ext cx="49688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       因此，动画都是由关键帧、过渡位置和细分帧来组成的。原画师的工作是对主要画面进行定位和计时，使整个动作过程平滑、自然并充满个性。动画助理或动画员的工作就是确保画面准确以及与原画师编排的细分帧示意图的位置保持一致。</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图片 105473" descr="2346616149_7294a06c1d">
            <a:extLst>
              <a:ext uri="{FF2B5EF4-FFF2-40B4-BE49-F238E27FC236}">
                <a16:creationId xmlns:a16="http://schemas.microsoft.com/office/drawing/2014/main" id="{2D234460-950A-4716-AA73-9BE84BE9C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88913"/>
            <a:ext cx="806450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Pages>0</Pages>
  <Words>1880</Words>
  <Characters>0</Characters>
  <Application>Microsoft Office PowerPoint</Application>
  <DocSecurity>0</DocSecurity>
  <PresentationFormat>全屏显示(4:3)</PresentationFormat>
  <Lines>0</Lines>
  <Paragraphs>95</Paragraphs>
  <Slides>52</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52</vt:i4>
      </vt:variant>
    </vt:vector>
  </HeadingPairs>
  <TitlesOfParts>
    <vt:vector size="63" baseType="lpstr">
      <vt:lpstr>Arial</vt:lpstr>
      <vt:lpstr>宋体</vt:lpstr>
      <vt:lpstr>Wingdings</vt:lpstr>
      <vt:lpstr>Calibri</vt:lpstr>
      <vt:lpstr>Verdana</vt:lpstr>
      <vt:lpstr>黑体</vt:lpstr>
      <vt:lpstr>微软雅黑</vt:lpstr>
      <vt:lpstr>Arial Unicode MS</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Sophie</dc:creator>
  <cp:lastModifiedBy>CO CO</cp:lastModifiedBy>
  <cp:revision>88</cp:revision>
  <dcterms:created xsi:type="dcterms:W3CDTF">2011-03-30T14:55:00Z</dcterms:created>
  <dcterms:modified xsi:type="dcterms:W3CDTF">2019-09-20T06:30:24Z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