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58" r:id="rId5"/>
    <p:sldId id="399" r:id="rId6"/>
    <p:sldId id="400" r:id="rId7"/>
    <p:sldId id="401" r:id="rId8"/>
    <p:sldId id="402" r:id="rId9"/>
    <p:sldId id="405" r:id="rId10"/>
    <p:sldId id="403" r:id="rId11"/>
    <p:sldId id="404" r:id="rId12"/>
    <p:sldId id="406" r:id="rId13"/>
    <p:sldId id="407" r:id="rId14"/>
    <p:sldId id="408" r:id="rId15"/>
    <p:sldId id="409" r:id="rId16"/>
    <p:sldId id="267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D9C68B-466A-4E03-8C95-C9603574D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464999-FDB9-41A3-9942-49012C5829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B254F83-B04F-420A-86C7-1892366C7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4881BCA-1CA5-4A75-90B3-D7E91A40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DCBBE-7D50-4E4C-9EE9-F5DAE90EB3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4BE05-AE73-4B13-95FD-3291821B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/>
            </a:lvl1pPr>
          </a:lstStyle>
          <a:p>
            <a:fld id="{43BC6AA3-0362-4065-8CE2-0BEF2D0538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317AF-8112-4885-A767-08DAB8814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C8F2B-B920-4577-988F-6CBDFFE2A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49F51-609A-483E-93B1-78E36A498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5E346-8A0E-428D-884C-8664B5A36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00E6D-BD5A-4C9E-8BEB-B0ABF2925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3A329-1781-4AFB-804B-A94EF80CB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6FA39-1AE9-45E3-9F07-56D24D776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41D26-CFA8-452A-ABB9-3251BA300A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D7C2A-09A6-4A2A-A00D-618330485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EACDA-A1E6-4736-A446-18B6A594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6DE95-CE8B-4BAF-BD82-74D0B2FFE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996AA-EC71-4E9E-A975-F1AECB0CB5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5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A6B29-CE14-4288-A359-DC04AA687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9A53A-31A3-4EE6-B83C-A1A1D0E2D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0CB78-E4EF-4F33-92F6-B171DACAB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45B06-CDC7-456C-8D83-8BEC7D4856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49195-D073-4275-BD5A-73D518EE5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73A9D-97E7-4A56-8C35-2F1733BFE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8ECCD-BBA0-4152-9368-C57B4BEF0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2F1BC-5E72-4236-A6A0-620FFC403D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947AAA0-921D-4DC5-A646-F2F37B97A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9AD3893-ADFD-44B2-A6B0-E4E1DBBD5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40F6724-C725-49C7-BDE2-DE3A6CCC12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580C5-CE9C-4543-B9A4-F9D045B497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49BFE9A-2D13-4295-BD9A-57152A1FE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F263B75-1BE9-4B68-A3D5-7F44CB820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2457A6C-3C2C-46EE-AFC5-1F05BF7CF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66C44-E632-4158-B06A-1C32316D1C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EC19CFF-5BF7-42F6-8173-B3EF5C263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4137849-6151-45DF-9607-3B6B2579F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9A2B4A4-4FC9-497D-AB82-D95B9F5DB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407AF-D7C9-4D78-82CB-96BF11F723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3E95179-994D-4BC2-BF18-6176F027F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E703843-09C8-4CB2-BD93-BDA053A26B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820A2FD-06BE-45B5-85EA-0ED3EEBF3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62B96-4C3B-46D5-AE42-1993121D38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6A430B5-2EDD-431D-9534-557485737B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BCAA1A8-BA75-40DA-B494-88D83A514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9A3C48-C674-44AC-B5D5-53F6E9DB4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1360A-ADF1-4D2A-B1AB-327C0138D5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8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AE2C36-2A44-45CD-8933-9DE51FEA6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76F530B-65D7-4BA4-A867-9478D4877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73D95F-3EB8-44C4-B022-60F236698D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3A46-1EC4-42F8-8A3F-978775A87A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6">
            <a:extLst>
              <a:ext uri="{FF2B5EF4-FFF2-40B4-BE49-F238E27FC236}">
                <a16:creationId xmlns:a16="http://schemas.microsoft.com/office/drawing/2014/main" id="{20857D2C-63C7-42F7-840B-90D19ABE8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-33338" y="6597650"/>
            <a:ext cx="7304088" cy="1588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直接连接符 7">
            <a:extLst>
              <a:ext uri="{FF2B5EF4-FFF2-40B4-BE49-F238E27FC236}">
                <a16:creationId xmlns:a16="http://schemas.microsoft.com/office/drawing/2014/main" id="{C7FB327D-2DDE-47AB-97BA-470F97451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7588" y="6165850"/>
            <a:ext cx="1587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TextBox 8">
            <a:extLst>
              <a:ext uri="{FF2B5EF4-FFF2-40B4-BE49-F238E27FC236}">
                <a16:creationId xmlns:a16="http://schemas.microsoft.com/office/drawing/2014/main" id="{9DE3EC5D-B3F0-4715-BCB2-9ADEBEA7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0" y="6308725"/>
            <a:ext cx="1536700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BREAD PPT DESIGN</a:t>
            </a:r>
            <a:endParaRPr lang="zh-CN" altLang="en-US" sz="1000">
              <a:solidFill>
                <a:srgbClr val="000000"/>
              </a:solidFill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029" name="直接连接符 9">
            <a:extLst>
              <a:ext uri="{FF2B5EF4-FFF2-40B4-BE49-F238E27FC236}">
                <a16:creationId xmlns:a16="http://schemas.microsoft.com/office/drawing/2014/main" id="{A89DC965-57D2-489A-BBF7-CDEF20E2D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6308725"/>
            <a:ext cx="1588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直接连接符 10">
            <a:extLst>
              <a:ext uri="{FF2B5EF4-FFF2-40B4-BE49-F238E27FC236}">
                <a16:creationId xmlns:a16="http://schemas.microsoft.com/office/drawing/2014/main" id="{B584D1E8-C2AF-4C19-9559-2C3ED0BBAA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-23813"/>
            <a:ext cx="1587" cy="428626"/>
          </a:xfrm>
          <a:prstGeom prst="line">
            <a:avLst/>
          </a:prstGeom>
          <a:noFill/>
          <a:ln w="76200">
            <a:solidFill>
              <a:srgbClr val="A5A5A5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直接连接符 11">
            <a:extLst>
              <a:ext uri="{FF2B5EF4-FFF2-40B4-BE49-F238E27FC236}">
                <a16:creationId xmlns:a16="http://schemas.microsoft.com/office/drawing/2014/main" id="{CF166867-ABBA-42D7-986E-5CBBD98E9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0"/>
            <a:ext cx="0" cy="288925"/>
          </a:xfrm>
          <a:prstGeom prst="line">
            <a:avLst/>
          </a:prstGeom>
          <a:noFill/>
          <a:ln w="76200">
            <a:solidFill>
              <a:srgbClr val="FFC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2" name="标题占位符 1">
            <a:extLst>
              <a:ext uri="{FF2B5EF4-FFF2-40B4-BE49-F238E27FC236}">
                <a16:creationId xmlns:a16="http://schemas.microsoft.com/office/drawing/2014/main" id="{F14BA92E-D862-4F39-A4FA-A0B9B65D97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33" name="文本占位符 2">
            <a:extLst>
              <a:ext uri="{FF2B5EF4-FFF2-40B4-BE49-F238E27FC236}">
                <a16:creationId xmlns:a16="http://schemas.microsoft.com/office/drawing/2014/main" id="{E85A747E-EA10-4803-9B88-B2235E199D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34" name="日期占位符 3">
            <a:extLst>
              <a:ext uri="{FF2B5EF4-FFF2-40B4-BE49-F238E27FC236}">
                <a16:creationId xmlns:a16="http://schemas.microsoft.com/office/drawing/2014/main" id="{EBA946A2-B752-4935-80F5-5CD123A11E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2BB9B0-91AE-400C-A42D-7F300F93416A}" type="datetime1">
              <a:rPr lang="zh-CN" altLang="en-US"/>
              <a:pPr>
                <a:defRPr/>
              </a:pPr>
              <a:t>2019/11/22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5" name="页脚占位符 4">
            <a:extLst>
              <a:ext uri="{FF2B5EF4-FFF2-40B4-BE49-F238E27FC236}">
                <a16:creationId xmlns:a16="http://schemas.microsoft.com/office/drawing/2014/main" id="{391A4A2E-C0FB-45FA-A620-8C1C8885C1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6" name="灯片编号占位符 5">
            <a:extLst>
              <a:ext uri="{FF2B5EF4-FFF2-40B4-BE49-F238E27FC236}">
                <a16:creationId xmlns:a16="http://schemas.microsoft.com/office/drawing/2014/main" id="{60F441D8-8914-4F6E-9D04-6F8CA0AA6C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fld id="{5CD87250-81CE-4EBD-B7FE-7F2659209A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jwc.jit.edu.cn/jpkc/country/art/act_rule/beast/run/buttom/wbrf05.ht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jwc.jit.edu.cn/jpkc/country/art/act_rule/beast/run/buttom/wbrf06.ht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jwc.jit.edu.cn/jpkc/country/art/act_rule/beast/jump/button/wbjf01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jwc.jit.edu.cn/jpkc/country/art/act_rule/beast/person/button/wbpf01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jwc.jit.edu.cn/jpkc/country/art/act_rule/beast/person/button/wbpf02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jwc.jit.edu.cn/jpkc/country/art/act_rule/beast/person/button/wbpf03.htm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wc.jit.edu.cn/jpkc/country/art/act_rule/beast/walk/button/wbwf02.htm" TargetMode="External"/><Relationship Id="rId2" Type="http://schemas.openxmlformats.org/officeDocument/2006/relationships/hyperlink" Target="http://jwc.jit.edu.cn/jpkc/country/art/act_rule/beast/walk/button/wbwf01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jwc.jit.edu.cn/jpkc/country/art/act_rule/beast/walk/button/wbwf04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jwc.jit.edu.cn/jpkc/country/art/act_rule/beast/walk/button/wbwf05.ht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jwc.jit.edu.cn/jpkc/country/art/act_rule/beast/walk/button/wbwf06.ht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wc.jit.edu.cn/jpkc/country/art/act_rule/beast/walk/button/wbwf08.htm" TargetMode="External"/><Relationship Id="rId2" Type="http://schemas.openxmlformats.org/officeDocument/2006/relationships/hyperlink" Target="http://jwc.jit.edu.cn/jpkc/country/art/act_rule/beast/walk/button/wbwf07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wc.jit.edu.cn/jpkc/country/art/act_rule/beast/walk/button/wbwf10.htm" TargetMode="External"/><Relationship Id="rId2" Type="http://schemas.openxmlformats.org/officeDocument/2006/relationships/hyperlink" Target="http://jwc.jit.edu.cn/jpkc/country/art/act_rule/beast/walk/button/wbwf09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hyperlink" Target="http://jwc.jit.edu.cn/jpkc/country/art/act_rule/beast/walk/button/wbwf12.htm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wc.jit.edu.cn/jpkc/country/art/act_rule/beast/walk/button/wbwf01.htm" TargetMode="External"/><Relationship Id="rId2" Type="http://schemas.openxmlformats.org/officeDocument/2006/relationships/hyperlink" Target="http://jwc.jit.edu.cn/jpkc/country/art/act_rule/beast/run/buttom/wbrf01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http://jwc.jit.edu.cn/jpkc/country/art/act_rule/beast/run/buttom/wbrf03.htm" TargetMode="External"/><Relationship Id="rId4" Type="http://schemas.openxmlformats.org/officeDocument/2006/relationships/hyperlink" Target="http://jwc.jit.edu.cn/jpkc/country/art/act_rule/beast/run/buttom/wbrf02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D907859F-B909-4F9C-9984-C2A20117D9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2559050"/>
            <a:ext cx="7100887" cy="1470025"/>
          </a:xfrm>
        </p:spPr>
        <p:txBody>
          <a:bodyPr/>
          <a:lstStyle/>
          <a:p>
            <a:pPr marL="0" indent="0" algn="r"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兽类的运动规律</a:t>
            </a:r>
            <a:endParaRPr lang="zh-CN" altLang="zh-CN" sz="36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直接连接符 4">
            <a:extLst>
              <a:ext uri="{FF2B5EF4-FFF2-40B4-BE49-F238E27FC236}">
                <a16:creationId xmlns:a16="http://schemas.microsoft.com/office/drawing/2014/main" id="{5A2FC0C1-4B7E-4263-89C9-6F801F9F2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5">
            <a:extLst>
              <a:ext uri="{FF2B5EF4-FFF2-40B4-BE49-F238E27FC236}">
                <a16:creationId xmlns:a16="http://schemas.microsoft.com/office/drawing/2014/main" id="{53B50EF6-C589-474D-B61B-25E89C051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Box 6">
            <a:extLst>
              <a:ext uri="{FF2B5EF4-FFF2-40B4-BE49-F238E27FC236}">
                <a16:creationId xmlns:a16="http://schemas.microsoft.com/office/drawing/2014/main" id="{7F6259D5-CF39-47A5-A7A4-3ED94E8A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357438"/>
            <a:ext cx="12493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第四章</a:t>
            </a:r>
          </a:p>
        </p:txBody>
      </p:sp>
      <p:sp>
        <p:nvSpPr>
          <p:cNvPr id="3078" name="直接连接符 7">
            <a:extLst>
              <a:ext uri="{FF2B5EF4-FFF2-40B4-BE49-F238E27FC236}">
                <a16:creationId xmlns:a16="http://schemas.microsoft.com/office/drawing/2014/main" id="{56EF6B31-9C9C-494E-AB15-DAE520DEC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8" y="2522538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2">
            <a:extLst>
              <a:ext uri="{FF2B5EF4-FFF2-40B4-BE49-F238E27FC236}">
                <a16:creationId xmlns:a16="http://schemas.microsoft.com/office/drawing/2014/main" id="{4E040675-3E50-466D-B92A-AA0674B7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223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兽类动物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正常的跑步</a:t>
            </a:r>
            <a:endParaRPr lang="zh-CN" altLang="en-US"/>
          </a:p>
        </p:txBody>
      </p:sp>
      <p:pic>
        <p:nvPicPr>
          <p:cNvPr id="12290" name="图片 26627" descr="5">
            <a:extLst>
              <a:ext uri="{FF2B5EF4-FFF2-40B4-BE49-F238E27FC236}">
                <a16:creationId xmlns:a16="http://schemas.microsoft.com/office/drawing/2014/main" id="{95A7863D-6F60-4EC9-A549-A7C242C2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55750"/>
            <a:ext cx="79533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2">
            <a:extLst>
              <a:ext uri="{FF2B5EF4-FFF2-40B4-BE49-F238E27FC236}">
                <a16:creationId xmlns:a16="http://schemas.microsoft.com/office/drawing/2014/main" id="{333C0906-0794-4A6E-9AEB-4E738285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72453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hlinkClick r:id="rId2"/>
              </a:rPr>
              <a:t>快跑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兽类动物跑步的速度也各不相同。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快跑通常一个完步需画十一至十三张原动画，快奔需画八至十张原动画，更快的可以画六至九张原动画。</a:t>
            </a:r>
            <a:endParaRPr lang="zh-CN" altLang="en-US"/>
          </a:p>
        </p:txBody>
      </p:sp>
      <p:pic>
        <p:nvPicPr>
          <p:cNvPr id="13314" name="图片 27651" descr="6">
            <a:extLst>
              <a:ext uri="{FF2B5EF4-FFF2-40B4-BE49-F238E27FC236}">
                <a16:creationId xmlns:a16="http://schemas.microsoft.com/office/drawing/2014/main" id="{5C090B42-2D1E-4BD4-8907-39916B6A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767013"/>
            <a:ext cx="808355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70DFADD4-C257-49EB-B812-63528A5CBC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兽类的运动规律--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跳动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TextBox 8">
            <a:extLst>
              <a:ext uri="{FF2B5EF4-FFF2-40B4-BE49-F238E27FC236}">
                <a16:creationId xmlns:a16="http://schemas.microsoft.com/office/drawing/2014/main" id="{612F7A22-ED3F-4868-B91A-9175D2B1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1682750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兽类动物在跳越障碍、扑捕猎物时会用跳跃动作。一般可分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三个基本过程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即跳跃前的准备动作、跳起后的腾空动作和落地动作。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339" name="图片 24580" descr="5">
            <a:extLst>
              <a:ext uri="{FF2B5EF4-FFF2-40B4-BE49-F238E27FC236}">
                <a16:creationId xmlns:a16="http://schemas.microsoft.com/office/drawing/2014/main" id="{79D906D8-2225-4D65-96C8-4E979E1C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224213"/>
            <a:ext cx="823753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B788F5BB-8A9E-40E7-83E9-FA56F53F8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兽类的运动规律--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拟人化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Box 8">
            <a:extLst>
              <a:ext uri="{FF2B5EF4-FFF2-40B4-BE49-F238E27FC236}">
                <a16:creationId xmlns:a16="http://schemas.microsoft.com/office/drawing/2014/main" id="{13CCE47E-F705-45F1-87C2-912C4CC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187166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动画片中的动物，常常用拟人化的手段进行表现，拟人化表现手法主要有以下几个方面：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    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动作的拟人化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如身体直立行走、跑步、吃饭、游戏等。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363" name="图片 1" descr="7">
            <a:extLst>
              <a:ext uri="{FF2B5EF4-FFF2-40B4-BE49-F238E27FC236}">
                <a16:creationId xmlns:a16="http://schemas.microsoft.com/office/drawing/2014/main" id="{8197E6B7-F5B8-479E-961E-AE4BA1BE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113088"/>
            <a:ext cx="5207000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2">
            <a:extLst>
              <a:ext uri="{FF2B5EF4-FFF2-40B4-BE49-F238E27FC236}">
                <a16:creationId xmlns:a16="http://schemas.microsoft.com/office/drawing/2014/main" id="{2E2AF254-5A43-438F-BDA4-52D56E03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724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形体的拟人化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如前肢变成手，后腿变成脚，面部表情同人相似。</a:t>
            </a:r>
            <a:endParaRPr lang="zh-CN" altLang="en-US"/>
          </a:p>
        </p:txBody>
      </p:sp>
      <p:pic>
        <p:nvPicPr>
          <p:cNvPr id="16386" name="图片 26627" descr="8">
            <a:extLst>
              <a:ext uri="{FF2B5EF4-FFF2-40B4-BE49-F238E27FC236}">
                <a16:creationId xmlns:a16="http://schemas.microsoft.com/office/drawing/2014/main" id="{9D586906-14DF-49A7-8CB1-F618AFA5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970088"/>
            <a:ext cx="600075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2">
            <a:extLst>
              <a:ext uri="{FF2B5EF4-FFF2-40B4-BE49-F238E27FC236}">
                <a16:creationId xmlns:a16="http://schemas.microsoft.com/office/drawing/2014/main" id="{DB0E3445-1989-49D3-8952-79455ECA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724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 3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装饰的拟人化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</a:rPr>
              <a:t>如穿鞋子、带手套、穿衣服、带帽子等。</a:t>
            </a:r>
            <a:endParaRPr lang="zh-CN" altLang="en-US"/>
          </a:p>
        </p:txBody>
      </p:sp>
      <p:pic>
        <p:nvPicPr>
          <p:cNvPr id="17410" name="图片 1" descr="9">
            <a:extLst>
              <a:ext uri="{FF2B5EF4-FFF2-40B4-BE49-F238E27FC236}">
                <a16:creationId xmlns:a16="http://schemas.microsoft.com/office/drawing/2014/main" id="{12E9BC8B-E354-4169-8BFE-D61CB075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184400"/>
            <a:ext cx="6145212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直接连接符 3">
            <a:extLst>
              <a:ext uri="{FF2B5EF4-FFF2-40B4-BE49-F238E27FC236}">
                <a16:creationId xmlns:a16="http://schemas.microsoft.com/office/drawing/2014/main" id="{F8EA0F7E-7E49-4B50-8918-9BC93245B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4" name="直接连接符 4">
            <a:extLst>
              <a:ext uri="{FF2B5EF4-FFF2-40B4-BE49-F238E27FC236}">
                <a16:creationId xmlns:a16="http://schemas.microsoft.com/office/drawing/2014/main" id="{10362E7F-7C4C-480C-ABB6-7A992B06F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2325" y="2349500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TextBox 5">
            <a:extLst>
              <a:ext uri="{FF2B5EF4-FFF2-40B4-BE49-F238E27FC236}">
                <a16:creationId xmlns:a16="http://schemas.microsoft.com/office/drawing/2014/main" id="{009A6011-B415-445F-AC2E-473A16F0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44157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谢谢！</a:t>
            </a:r>
          </a:p>
        </p:txBody>
      </p:sp>
      <p:sp>
        <p:nvSpPr>
          <p:cNvPr id="18436" name="直接连接符 6">
            <a:extLst>
              <a:ext uri="{FF2B5EF4-FFF2-40B4-BE49-F238E27FC236}">
                <a16:creationId xmlns:a16="http://schemas.microsoft.com/office/drawing/2014/main" id="{D28CA65B-BEB6-4B95-B6CB-DF68724CC5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492375"/>
            <a:ext cx="0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D35F0F14-720C-418D-B9B9-71D8DC3A7E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8575"/>
            <a:ext cx="3513138" cy="1143000"/>
          </a:xfrm>
        </p:spPr>
        <p:txBody>
          <a:bodyPr/>
          <a:lstStyle/>
          <a:p>
            <a:pPr marL="0" indent="0" algn="l" eaLnBrk="1" hangingPunct="1"/>
            <a:r>
              <a:rPr lang="zh-CN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zh-CN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4098" name="TextBox 16">
            <a:extLst>
              <a:ext uri="{FF2B5EF4-FFF2-40B4-BE49-F238E27FC236}">
                <a16:creationId xmlns:a16="http://schemas.microsoft.com/office/drawing/2014/main" id="{31EFFAA5-A922-4D6D-B586-F6C393BE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1773238"/>
            <a:ext cx="338931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走路</a:t>
            </a:r>
          </a:p>
        </p:txBody>
      </p:sp>
      <p:sp>
        <p:nvSpPr>
          <p:cNvPr id="4099" name="椭圆 17">
            <a:extLst>
              <a:ext uri="{FF2B5EF4-FFF2-40B4-BE49-F238E27FC236}">
                <a16:creationId xmlns:a16="http://schemas.microsoft.com/office/drawing/2014/main" id="{EF780EAC-195A-4D86-8114-FBA24BB0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1839913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0" name="TextBox 18">
            <a:extLst>
              <a:ext uri="{FF2B5EF4-FFF2-40B4-BE49-F238E27FC236}">
                <a16:creationId xmlns:a16="http://schemas.microsoft.com/office/drawing/2014/main" id="{535B3B3E-9F8C-424E-8BDB-FF2DD46E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2701925"/>
            <a:ext cx="340201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跑步</a:t>
            </a:r>
          </a:p>
        </p:txBody>
      </p:sp>
      <p:sp>
        <p:nvSpPr>
          <p:cNvPr id="4101" name="椭圆 19">
            <a:extLst>
              <a:ext uri="{FF2B5EF4-FFF2-40B4-BE49-F238E27FC236}">
                <a16:creationId xmlns:a16="http://schemas.microsoft.com/office/drawing/2014/main" id="{77CD0A95-4420-4C5F-A31E-10288B10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2768600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2" name="TextBox 22">
            <a:extLst>
              <a:ext uri="{FF2B5EF4-FFF2-40B4-BE49-F238E27FC236}">
                <a16:creationId xmlns:a16="http://schemas.microsoft.com/office/drawing/2014/main" id="{7E774811-4DDA-4DC1-A5EB-46A84641D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702050"/>
            <a:ext cx="3389312" cy="681038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跳动</a:t>
            </a:r>
          </a:p>
        </p:txBody>
      </p:sp>
      <p:sp>
        <p:nvSpPr>
          <p:cNvPr id="4103" name="椭圆 23">
            <a:extLst>
              <a:ext uri="{FF2B5EF4-FFF2-40B4-BE49-F238E27FC236}">
                <a16:creationId xmlns:a16="http://schemas.microsoft.com/office/drawing/2014/main" id="{A84D14BE-55F4-4437-8049-D9EFCA82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768725"/>
            <a:ext cx="500062" cy="5064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pic>
        <p:nvPicPr>
          <p:cNvPr id="4104" name="Picture 2" descr="http://a2.att.hudong.com/34/71/01300000025823121694718113732.gif">
            <a:extLst>
              <a:ext uri="{FF2B5EF4-FFF2-40B4-BE49-F238E27FC236}">
                <a16:creationId xmlns:a16="http://schemas.microsoft.com/office/drawing/2014/main" id="{8EDA34FA-5E6E-4059-A694-29214C11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24100"/>
            <a:ext cx="2857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矩形 24">
            <a:extLst>
              <a:ext uri="{FF2B5EF4-FFF2-40B4-BE49-F238E27FC236}">
                <a16:creationId xmlns:a16="http://schemas.microsoft.com/office/drawing/2014/main" id="{5262C4A5-4D95-4656-83A8-DC62F5E72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79425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C000"/>
                </a:solidFill>
                <a:ea typeface="微软雅黑" panose="020B0503020204020204" pitchFamily="34" charset="-122"/>
                <a:sym typeface="Arial Unicode MS" pitchFamily="34" charset="-122"/>
              </a:rPr>
              <a:t>CONTENTS</a:t>
            </a:r>
            <a:endParaRPr lang="zh-CN" altLang="en-US" b="1">
              <a:solidFill>
                <a:srgbClr val="FFC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6" name="TextBox 22">
            <a:extLst>
              <a:ext uri="{FF2B5EF4-FFF2-40B4-BE49-F238E27FC236}">
                <a16:creationId xmlns:a16="http://schemas.microsoft.com/office/drawing/2014/main" id="{3C05E377-B78A-4207-B891-E05F9AF8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592638"/>
            <a:ext cx="3389312" cy="681037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拟人化</a:t>
            </a:r>
          </a:p>
        </p:txBody>
      </p:sp>
      <p:sp>
        <p:nvSpPr>
          <p:cNvPr id="4107" name="椭圆 23">
            <a:extLst>
              <a:ext uri="{FF2B5EF4-FFF2-40B4-BE49-F238E27FC236}">
                <a16:creationId xmlns:a16="http://schemas.microsoft.com/office/drawing/2014/main" id="{9C2F041F-46B6-44FB-80B1-A4EC296E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659313"/>
            <a:ext cx="500062" cy="5064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>
            <a:extLst>
              <a:ext uri="{FF2B5EF4-FFF2-40B4-BE49-F238E27FC236}">
                <a16:creationId xmlns:a16="http://schemas.microsoft.com/office/drawing/2014/main" id="{D418A22F-2A69-4106-B35A-7481B128B1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兽类的运动规律--走路</a:t>
            </a:r>
          </a:p>
        </p:txBody>
      </p:sp>
      <p:sp>
        <p:nvSpPr>
          <p:cNvPr id="5122" name="TextBox 8">
            <a:extLst>
              <a:ext uri="{FF2B5EF4-FFF2-40B4-BE49-F238E27FC236}">
                <a16:creationId xmlns:a16="http://schemas.microsoft.com/office/drawing/2014/main" id="{E2B92D55-E58E-4D6A-B524-39429D1F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115411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兽类动物基本上都是四条腿走路，前腿抬起时，腕关节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向后弯曲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</a:rPr>
              <a:t>后腿抬起时，踝关节</a:t>
            </a:r>
            <a:r>
              <a:rPr lang="zh-CN" altLang="en-US">
                <a:solidFill>
                  <a:srgbClr val="000000"/>
                </a:solidFill>
                <a:hlinkClick r:id="rId3"/>
              </a:rPr>
              <a:t>向前弯曲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23" name="图片 16388" descr="01">
            <a:extLst>
              <a:ext uri="{FF2B5EF4-FFF2-40B4-BE49-F238E27FC236}">
                <a16:creationId xmlns:a16="http://schemas.microsoft.com/office/drawing/2014/main" id="{D31B6A63-AEEB-424C-B41F-BE1DF1EA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236913"/>
            <a:ext cx="3813175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8436" descr="2">
            <a:extLst>
              <a:ext uri="{FF2B5EF4-FFF2-40B4-BE49-F238E27FC236}">
                <a16:creationId xmlns:a16="http://schemas.microsoft.com/office/drawing/2014/main" id="{8BC44214-9037-45AD-B578-017E52DF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200400"/>
            <a:ext cx="400367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2">
            <a:extLst>
              <a:ext uri="{FF2B5EF4-FFF2-40B4-BE49-F238E27FC236}">
                <a16:creationId xmlns:a16="http://schemas.microsoft.com/office/drawing/2014/main" id="{81F18822-F468-48EE-A09B-7C05F0BD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452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走动时因腿部的分合运动使身体有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高低变化</a:t>
            </a:r>
            <a:endParaRPr lang="zh-CN" altLang="en-US"/>
          </a:p>
        </p:txBody>
      </p:sp>
      <p:pic>
        <p:nvPicPr>
          <p:cNvPr id="6146" name="图片 19460" descr="4">
            <a:extLst>
              <a:ext uri="{FF2B5EF4-FFF2-40B4-BE49-F238E27FC236}">
                <a16:creationId xmlns:a16="http://schemas.microsoft.com/office/drawing/2014/main" id="{407FAB6A-28F9-4892-BF47-1F42F61BD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965325"/>
            <a:ext cx="6550025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2">
            <a:extLst>
              <a:ext uri="{FF2B5EF4-FFF2-40B4-BE49-F238E27FC236}">
                <a16:creationId xmlns:a16="http://schemas.microsoft.com/office/drawing/2014/main" id="{60A5BE28-BA4D-4B79-8E03-DBF13DCE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3840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通常前腿迈出着地时，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头会向下点动</a:t>
            </a:r>
            <a:endParaRPr lang="zh-CN" altLang="en-US"/>
          </a:p>
        </p:txBody>
      </p:sp>
      <p:pic>
        <p:nvPicPr>
          <p:cNvPr id="7170" name="图片 19459" descr="5">
            <a:extLst>
              <a:ext uri="{FF2B5EF4-FFF2-40B4-BE49-F238E27FC236}">
                <a16:creationId xmlns:a16="http://schemas.microsoft.com/office/drawing/2014/main" id="{F31EBA67-0688-49BF-89AE-AC7F5BF5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9325"/>
            <a:ext cx="6149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">
            <a:extLst>
              <a:ext uri="{FF2B5EF4-FFF2-40B4-BE49-F238E27FC236}">
                <a16:creationId xmlns:a16="http://schemas.microsoft.com/office/drawing/2014/main" id="{012A9C25-F906-4A8A-8841-14B8D384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768350"/>
            <a:ext cx="6945312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</a:rPr>
              <a:t>狮、虎、豹等爪类动物因关节运动不明显， 所以动作较柔软，而马、羊、鹿等蹄类动物因关节运动明显，使人感到动作生硬。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    </a:t>
            </a:r>
            <a:r>
              <a:rPr lang="zh-CN" altLang="en-US">
                <a:latin typeface="Times New Roman" panose="02020603050405020304" pitchFamily="18" charset="0"/>
              </a:rPr>
              <a:t>兽类的跑也可以画成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循环走</a:t>
            </a:r>
            <a:endParaRPr lang="zh-CN" altLang="en-US"/>
          </a:p>
        </p:txBody>
      </p:sp>
      <p:pic>
        <p:nvPicPr>
          <p:cNvPr id="8194" name="图片 20485" descr="6">
            <a:extLst>
              <a:ext uri="{FF2B5EF4-FFF2-40B4-BE49-F238E27FC236}">
                <a16:creationId xmlns:a16="http://schemas.microsoft.com/office/drawing/2014/main" id="{CBF13A66-15D6-4144-96C0-3D0DBEAF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201863"/>
            <a:ext cx="82137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2">
            <a:extLst>
              <a:ext uri="{FF2B5EF4-FFF2-40B4-BE49-F238E27FC236}">
                <a16:creationId xmlns:a16="http://schemas.microsoft.com/office/drawing/2014/main" id="{DD5A6110-77ED-4A79-807A-6C212B30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1327150"/>
            <a:ext cx="6965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四条腿的动物除了正常的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行走</a:t>
            </a:r>
            <a:r>
              <a:rPr lang="zh-CN" altLang="en-US">
                <a:latin typeface="Times New Roman" panose="02020603050405020304" pitchFamily="18" charset="0"/>
              </a:rPr>
              <a:t>姿，不同的场合、不同的情节，会有不同的走路姿态。</a:t>
            </a:r>
          </a:p>
          <a:p>
            <a:r>
              <a:rPr lang="zh-CN" altLang="en-US">
                <a:latin typeface="Times New Roman" panose="02020603050405020304" pitchFamily="18" charset="0"/>
                <a:hlinkClick r:id="rId3"/>
              </a:rPr>
              <a:t>昂首阔步</a:t>
            </a:r>
            <a:r>
              <a:rPr lang="zh-CN" altLang="en-US">
                <a:latin typeface="Times New Roman" panose="02020603050405020304" pitchFamily="18" charset="0"/>
              </a:rPr>
              <a:t>的走</a:t>
            </a:r>
            <a:endParaRPr lang="zh-CN" altLang="en-US"/>
          </a:p>
        </p:txBody>
      </p:sp>
      <p:pic>
        <p:nvPicPr>
          <p:cNvPr id="9218" name="图片 20483" descr="8">
            <a:extLst>
              <a:ext uri="{FF2B5EF4-FFF2-40B4-BE49-F238E27FC236}">
                <a16:creationId xmlns:a16="http://schemas.microsoft.com/office/drawing/2014/main" id="{355CC0CB-076A-49CB-BFED-EECDFFDF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60625"/>
            <a:ext cx="85169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2">
            <a:extLst>
              <a:ext uri="{FF2B5EF4-FFF2-40B4-BE49-F238E27FC236}">
                <a16:creationId xmlns:a16="http://schemas.microsoft.com/office/drawing/2014/main" id="{F35B9FDF-D938-4D69-BECD-51B3B820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968375"/>
            <a:ext cx="246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sym typeface="宋体" panose="02010600030101010101" pitchFamily="2" charset="-122"/>
              </a:rPr>
              <a:t>通</a:t>
            </a:r>
            <a:r>
              <a:rPr lang="zh-CN" altLang="en-US">
                <a:solidFill>
                  <a:srgbClr val="000000"/>
                </a:solidFill>
                <a:hlinkClick r:id="rId2"/>
              </a:rPr>
              <a:t>蹑手蹑脚</a:t>
            </a:r>
            <a:r>
              <a:rPr lang="zh-CN" altLang="en-US">
                <a:solidFill>
                  <a:srgbClr val="000000"/>
                </a:solidFill>
                <a:hlinkClick r:id="rId3"/>
              </a:rPr>
              <a:t>踮着脚</a:t>
            </a:r>
            <a:r>
              <a:rPr lang="zh-CN" altLang="en-US">
                <a:solidFill>
                  <a:srgbClr val="000000"/>
                </a:solidFill>
              </a:rPr>
              <a:t>的走</a:t>
            </a:r>
            <a:endParaRPr lang="zh-CN" altLang="en-US"/>
          </a:p>
        </p:txBody>
      </p:sp>
      <p:pic>
        <p:nvPicPr>
          <p:cNvPr id="10242" name="图片 21509" descr="9">
            <a:extLst>
              <a:ext uri="{FF2B5EF4-FFF2-40B4-BE49-F238E27FC236}">
                <a16:creationId xmlns:a16="http://schemas.microsoft.com/office/drawing/2014/main" id="{B8B4B105-99C1-4473-9128-71849BDB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25575"/>
            <a:ext cx="8437563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本框 1">
            <a:extLst>
              <a:ext uri="{FF2B5EF4-FFF2-40B4-BE49-F238E27FC236}">
                <a16:creationId xmlns:a16="http://schemas.microsoft.com/office/drawing/2014/main" id="{0DBCFDAD-C2D5-4213-84AE-E4B8E830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3494088"/>
            <a:ext cx="868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  <a:hlinkClick r:id="rId5"/>
              </a:rPr>
              <a:t>趴着走</a:t>
            </a:r>
            <a:endParaRPr lang="zh-CN" altLang="en-US"/>
          </a:p>
        </p:txBody>
      </p:sp>
      <p:pic>
        <p:nvPicPr>
          <p:cNvPr id="10244" name="图片 21507" descr="12">
            <a:extLst>
              <a:ext uri="{FF2B5EF4-FFF2-40B4-BE49-F238E27FC236}">
                <a16:creationId xmlns:a16="http://schemas.microsoft.com/office/drawing/2014/main" id="{849927B4-5912-48C0-94FE-E96276FB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913188"/>
            <a:ext cx="815340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id="{50C38165-313D-4CD4-8B06-1B542D5CA0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79475" y="31750"/>
            <a:ext cx="8229600" cy="1143000"/>
          </a:xfrm>
        </p:spPr>
        <p:txBody>
          <a:bodyPr/>
          <a:lstStyle/>
          <a:p>
            <a:pPr marL="0" indent="0" algn="l" eaLnBrk="1" hangingPunct="1"/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兽类的运动规律--</a:t>
            </a:r>
            <a:r>
              <a:rPr lang="zh-CN" altLang="en-US" sz="32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跑步</a:t>
            </a:r>
            <a:endParaRPr lang="zh-CN" altLang="en-US" sz="3200" b="1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TextBox 8">
            <a:extLst>
              <a:ext uri="{FF2B5EF4-FFF2-40B4-BE49-F238E27FC236}">
                <a16:creationId xmlns:a16="http://schemas.microsoft.com/office/drawing/2014/main" id="{0426837A-37F6-49E5-BDBC-6EA5D0AF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1214438"/>
            <a:ext cx="7072312" cy="2163762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兽类动物奔跑时，四条腿的交替分合会因速度的加快而不那么明显，甚至会前后两腿</a:t>
            </a:r>
            <a:r>
              <a:rPr lang="zh-CN" altLang="en-US">
                <a:latin typeface="Times New Roman" panose="02020603050405020304" pitchFamily="18" charset="0"/>
                <a:hlinkClick r:id="rId2"/>
              </a:rPr>
              <a:t>同时伸曲</a:t>
            </a:r>
            <a:endParaRPr lang="zh-CN" altLang="en-US">
              <a:solidFill>
                <a:srgbClr val="000000"/>
              </a:solidFill>
              <a:sym typeface="宋体" panose="02010600030101010101" pitchFamily="2" charset="-122"/>
              <a:hlinkClick r:id="rId3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四脚落地时只差一、二格，身体的</a:t>
            </a:r>
            <a:r>
              <a:rPr lang="zh-CN" altLang="en-US">
                <a:latin typeface="Times New Roman" panose="02020603050405020304" pitchFamily="18" charset="0"/>
                <a:hlinkClick r:id="rId4"/>
              </a:rPr>
              <a:t>伸缩明显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四脚会</a:t>
            </a:r>
            <a:r>
              <a:rPr lang="zh-CN" altLang="en-US">
                <a:latin typeface="Times New Roman" panose="02020603050405020304" pitchFamily="18" charset="0"/>
                <a:hlinkClick r:id="rId5"/>
              </a:rPr>
              <a:t>同时离开地面</a:t>
            </a:r>
            <a:endParaRPr lang="en-US" altLang="zh-CN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267" name="图片 24589" descr="3">
            <a:extLst>
              <a:ext uri="{FF2B5EF4-FFF2-40B4-BE49-F238E27FC236}">
                <a16:creationId xmlns:a16="http://schemas.microsoft.com/office/drawing/2014/main" id="{8E53A674-5913-4B10-B66F-ACAC7CED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867150"/>
            <a:ext cx="8116888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340</Words>
  <Characters>0</Characters>
  <Application>Microsoft Office PowerPoint</Application>
  <DocSecurity>0</DocSecurity>
  <PresentationFormat>全屏显示(4:3)</PresentationFormat>
  <Lines>0</Lines>
  <Paragraphs>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Verdana</vt:lpstr>
      <vt:lpstr>微软雅黑</vt:lpstr>
      <vt:lpstr>Arial Unicode MS</vt:lpstr>
      <vt:lpstr>Arial Unicode MS</vt:lpstr>
      <vt:lpstr>Times New Roman</vt:lpstr>
      <vt:lpstr>Office 主题​​</vt:lpstr>
      <vt:lpstr>兽类的运动规律</vt:lpstr>
      <vt:lpstr>目录</vt:lpstr>
      <vt:lpstr>第一节  兽类的运动规律--走路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兽类的运动规律--跑步</vt:lpstr>
      <vt:lpstr>PowerPoint 演示文稿</vt:lpstr>
      <vt:lpstr>PowerPoint 演示文稿</vt:lpstr>
      <vt:lpstr>第三节 兽类的运动规律--跳动</vt:lpstr>
      <vt:lpstr>第四节 兽类的运动规律--拟人化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Sophie</dc:creator>
  <cp:lastModifiedBy>CO CO</cp:lastModifiedBy>
  <cp:revision>77</cp:revision>
  <dcterms:created xsi:type="dcterms:W3CDTF">2011-03-30T14:55:00Z</dcterms:created>
  <dcterms:modified xsi:type="dcterms:W3CDTF">2019-11-22T06:42:39Z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