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405" r:id="rId5"/>
    <p:sldId id="403" r:id="rId6"/>
    <p:sldId id="404" r:id="rId7"/>
    <p:sldId id="406" r:id="rId8"/>
    <p:sldId id="407" r:id="rId9"/>
    <p:sldId id="408" r:id="rId10"/>
    <p:sldId id="409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204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858253F-2C91-419F-AF72-13C12F5B3E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749E3-4979-49B2-BF96-0448FC2028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CDABB91-788E-43C3-AE2E-C180E3997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9D16D68-AB8E-4148-B2F1-127E8BEF2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17C31-5929-44F4-B322-63C81926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1BAA6-90E3-401F-BDCE-B10DD0093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/>
            </a:lvl1pPr>
          </a:lstStyle>
          <a:p>
            <a:fld id="{F576DAF6-FF02-4BE8-A1EE-FFB1646B99F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470FF-74F0-42E7-906D-FE1D86BD2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A4119-6C3B-4081-A5A7-2F794DD06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F2696-01A3-4E4F-BFEE-FA72624BD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9C085-D3E4-4BCE-B6DB-C9CE0E6D27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FDEFC-A1C0-43C0-AC25-4877CA3D6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2D8C9-5E44-4064-BF90-59A1E7BB6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355A4-A29B-4072-A060-ABC732F40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58E4E-9619-4D91-9736-E54524B6D6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8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E5995-3E9B-491C-A148-D22C73811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B0D6F-4177-433D-A9F9-C38AFFEDA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5EEB7-0CF0-44EC-A932-5B7DCE2E5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93EA-2926-42AB-9FD0-1D4CCD9DE8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A2B64-FB54-4ACD-909C-CA1DF40D0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CC37B-BBA4-42CA-8795-A22483B79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0D70F-A7E1-4942-AE53-26FF19AA8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F0300-467C-4E7F-A730-AEF43A1FB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4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E7C6-1F2E-491A-827A-CD2213EEC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E61FC-A571-405D-894E-A427322E4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B3FB6-24F6-4566-9702-F8232F798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5842A-7732-4303-A8AA-42DAFF8E75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7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9A80F8-8CAE-46BA-9C54-296A929705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42F9EC7-F7F2-4EDB-A7C1-F734A9933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282D243-C4F3-4289-B9AF-E46B4C83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8A93D-775D-4A4F-9E16-DA56F93888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A8EF79A-183C-4621-BF26-A01649764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1D7510-B7A8-4018-B1DE-8C0C4ACF0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1AF7366-3B8D-4984-B3AB-30F5D437E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C2AB6-80C7-4865-81B7-DF4B892F10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C1DE995-3C1F-40C2-9D84-95B2E3F8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929BB3B-4B7A-44DA-9FC4-D64CDB7A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74207F6-1EE6-4DA9-B456-820CC22E8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BE0F7-3F9F-4F52-AEBA-097D6A889E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2AA0862-731F-401A-BA3C-828F8238C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1028912-C7A8-4C16-A787-9994AA0BD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05D7608-F382-44A6-A1C8-778E70141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FDDEB-6033-403E-B5A7-4862DEE1D7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988FCF-B570-42D2-A22D-EA537FD4D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33DE678-0308-4ECA-B26C-CF46AA623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07BE47A-3DD4-492F-87CA-7816AE942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59277-17F4-4F8A-85E1-DC1907249C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9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1B0B2D6-49B5-4E41-B178-DACCD3123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81F9E7B-3689-4840-850D-FC761556F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0AFBEE-CCD2-4D97-9FF1-C0523B264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F4EB-17CF-467F-93E8-EFF2A7997A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7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>
            <a:extLst>
              <a:ext uri="{FF2B5EF4-FFF2-40B4-BE49-F238E27FC236}">
                <a16:creationId xmlns:a16="http://schemas.microsoft.com/office/drawing/2014/main" id="{9AF96B0B-757D-444E-AA3B-FA6C7DD91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-33338" y="6597650"/>
            <a:ext cx="7304088" cy="1588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直接连接符 7">
            <a:extLst>
              <a:ext uri="{FF2B5EF4-FFF2-40B4-BE49-F238E27FC236}">
                <a16:creationId xmlns:a16="http://schemas.microsoft.com/office/drawing/2014/main" id="{9CDC90B2-E5DE-464F-9C9D-678836D1A3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588" y="6165850"/>
            <a:ext cx="1587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37B85760-4C4D-4FF3-ACEA-442D6009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BREAD PPT DESIGN</a:t>
            </a:r>
            <a:endParaRPr lang="zh-CN" altLang="en-US" sz="100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9" name="直接连接符 9">
            <a:extLst>
              <a:ext uri="{FF2B5EF4-FFF2-40B4-BE49-F238E27FC236}">
                <a16:creationId xmlns:a16="http://schemas.microsoft.com/office/drawing/2014/main" id="{83602FE2-A918-44B5-8B07-DD9BF1699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6308725"/>
            <a:ext cx="1588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直接连接符 10">
            <a:extLst>
              <a:ext uri="{FF2B5EF4-FFF2-40B4-BE49-F238E27FC236}">
                <a16:creationId xmlns:a16="http://schemas.microsoft.com/office/drawing/2014/main" id="{780B2850-D071-4EAB-BC07-6FCDFE65BA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-23813"/>
            <a:ext cx="1587" cy="428626"/>
          </a:xfrm>
          <a:prstGeom prst="line">
            <a:avLst/>
          </a:prstGeom>
          <a:noFill/>
          <a:ln w="76200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直接连接符 11">
            <a:extLst>
              <a:ext uri="{FF2B5EF4-FFF2-40B4-BE49-F238E27FC236}">
                <a16:creationId xmlns:a16="http://schemas.microsoft.com/office/drawing/2014/main" id="{245CDF8A-22A4-4113-9768-794C45A48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0"/>
            <a:ext cx="0" cy="288925"/>
          </a:xfrm>
          <a:prstGeom prst="line">
            <a:avLst/>
          </a:prstGeom>
          <a:noFill/>
          <a:ln w="76200">
            <a:solidFill>
              <a:srgbClr val="FFC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634589FA-2B09-4BFE-885A-B8AEF6D117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33" name="文本占位符 2">
            <a:extLst>
              <a:ext uri="{FF2B5EF4-FFF2-40B4-BE49-F238E27FC236}">
                <a16:creationId xmlns:a16="http://schemas.microsoft.com/office/drawing/2014/main" id="{255CC8DC-0B35-4C1D-9DD9-3AA30F94B2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4" name="日期占位符 3">
            <a:extLst>
              <a:ext uri="{FF2B5EF4-FFF2-40B4-BE49-F238E27FC236}">
                <a16:creationId xmlns:a16="http://schemas.microsoft.com/office/drawing/2014/main" id="{494A298D-514D-46DB-AF47-00B4026A12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>
            <a:extLst>
              <a:ext uri="{FF2B5EF4-FFF2-40B4-BE49-F238E27FC236}">
                <a16:creationId xmlns:a16="http://schemas.microsoft.com/office/drawing/2014/main" id="{E8F8074A-C9C3-428F-844F-807F52D35B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灯片编号占位符 5">
            <a:extLst>
              <a:ext uri="{FF2B5EF4-FFF2-40B4-BE49-F238E27FC236}">
                <a16:creationId xmlns:a16="http://schemas.microsoft.com/office/drawing/2014/main" id="{AF41A898-FF98-4360-8824-F91BC517ED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fld id="{0493690A-E0C3-40A3-A616-61ED6EE18E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jwc.jit.edu.cn/jpkc/country/art/act_rule/beast/person/button/wbpf03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jwc.jit.edu.cn/jpkc/country/art/act_rule/bird/chicken/button/wbcf02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wc.jit.edu.cn/jpkc/country/art/act_rule/beast/walk/button/wbwf01.htm" TargetMode="External"/><Relationship Id="rId2" Type="http://schemas.openxmlformats.org/officeDocument/2006/relationships/hyperlink" Target="http://jwc.jit.edu.cn/jpkc/country/art/act_rule/beast/run/buttom/wbrf01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://jwc.jit.edu.cn/jpkc/country/art/act_rule/beast/run/buttom/wbrf03.htm" TargetMode="External"/><Relationship Id="rId4" Type="http://schemas.openxmlformats.org/officeDocument/2006/relationships/hyperlink" Target="http://jwc.jit.edu.cn/jpkc/country/art/act_rule/beast/run/buttom/wbrf02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jwc.jit.edu.cn/jpkc/country/art/act_rule/beast/run/buttom/wbrf05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jwc.jit.edu.cn/jpkc/country/art/act_rule/beast/run/buttom/wbrf06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jwc.jit.edu.cn/jpkc/country/art/act_rule/beast/jump/button/wbjf01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jwc.jit.edu.cn/jpkc/country/art/act_rule/beast/person/button/wbpf01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jwc.jit.edu.cn/jpkc/country/art/act_rule/beast/person/button/wbpf02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F94B5EEB-8F4D-4FDE-B31A-63B39EF8E9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2559050"/>
            <a:ext cx="7100887" cy="1470025"/>
          </a:xfrm>
        </p:spPr>
        <p:txBody>
          <a:bodyPr/>
          <a:lstStyle/>
          <a:p>
            <a:pPr marL="0" indent="0" algn="r"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禽类的运动规律</a:t>
            </a:r>
            <a:endParaRPr lang="zh-CN" altLang="zh-CN" sz="36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直接连接符 4">
            <a:extLst>
              <a:ext uri="{FF2B5EF4-FFF2-40B4-BE49-F238E27FC236}">
                <a16:creationId xmlns:a16="http://schemas.microsoft.com/office/drawing/2014/main" id="{1CA3A6B2-3B94-4FAA-95F1-51E2CEC5F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>
            <a:extLst>
              <a:ext uri="{FF2B5EF4-FFF2-40B4-BE49-F238E27FC236}">
                <a16:creationId xmlns:a16="http://schemas.microsoft.com/office/drawing/2014/main" id="{C6E615E8-5585-47FB-830C-0B81C63DA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>
            <a:extLst>
              <a:ext uri="{FF2B5EF4-FFF2-40B4-BE49-F238E27FC236}">
                <a16:creationId xmlns:a16="http://schemas.microsoft.com/office/drawing/2014/main" id="{79CF9295-7CE1-4382-A812-9F1C6619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357438"/>
            <a:ext cx="1249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第四章</a:t>
            </a:r>
          </a:p>
        </p:txBody>
      </p:sp>
      <p:sp>
        <p:nvSpPr>
          <p:cNvPr id="3078" name="直接连接符 7">
            <a:extLst>
              <a:ext uri="{FF2B5EF4-FFF2-40B4-BE49-F238E27FC236}">
                <a16:creationId xmlns:a16="http://schemas.microsoft.com/office/drawing/2014/main" id="{406FFA17-656A-45D1-B8C3-14BE58974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>
            <a:extLst>
              <a:ext uri="{FF2B5EF4-FFF2-40B4-BE49-F238E27FC236}">
                <a16:creationId xmlns:a16="http://schemas.microsoft.com/office/drawing/2014/main" id="{31C99DAB-F5F9-4586-AA4A-22FE1F71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 3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装饰的拟人化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如穿鞋子、带手套、穿衣服、带帽子等。</a:t>
            </a:r>
            <a:endParaRPr lang="zh-CN" altLang="en-US"/>
          </a:p>
        </p:txBody>
      </p:sp>
      <p:pic>
        <p:nvPicPr>
          <p:cNvPr id="12290" name="图片 1" descr="9">
            <a:extLst>
              <a:ext uri="{FF2B5EF4-FFF2-40B4-BE49-F238E27FC236}">
                <a16:creationId xmlns:a16="http://schemas.microsoft.com/office/drawing/2014/main" id="{6BEBC4C2-2207-4750-9607-A2C7F8E5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184400"/>
            <a:ext cx="6145212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直接连接符 3">
            <a:extLst>
              <a:ext uri="{FF2B5EF4-FFF2-40B4-BE49-F238E27FC236}">
                <a16:creationId xmlns:a16="http://schemas.microsoft.com/office/drawing/2014/main" id="{6031D805-64DA-4D5C-ADA8-C6637153C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4" name="直接连接符 4">
            <a:extLst>
              <a:ext uri="{FF2B5EF4-FFF2-40B4-BE49-F238E27FC236}">
                <a16:creationId xmlns:a16="http://schemas.microsoft.com/office/drawing/2014/main" id="{317469C5-E08D-4359-88B1-F99D26EB9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2325" y="2349500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A472C55F-8FF3-49A1-B24A-D597C4D5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4415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谢谢！</a:t>
            </a:r>
          </a:p>
        </p:txBody>
      </p:sp>
      <p:sp>
        <p:nvSpPr>
          <p:cNvPr id="13316" name="直接连接符 6">
            <a:extLst>
              <a:ext uri="{FF2B5EF4-FFF2-40B4-BE49-F238E27FC236}">
                <a16:creationId xmlns:a16="http://schemas.microsoft.com/office/drawing/2014/main" id="{6E94D3EE-BDED-4EA9-9EDA-6A7976C0C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492375"/>
            <a:ext cx="0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0FBAA51A-9158-4371-99FC-9E7914BE60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marL="0" indent="0" algn="l" eaLnBrk="1" hangingPunct="1"/>
            <a:r>
              <a:rPr lang="zh-CN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4098" name="TextBox 16">
            <a:extLst>
              <a:ext uri="{FF2B5EF4-FFF2-40B4-BE49-F238E27FC236}">
                <a16:creationId xmlns:a16="http://schemas.microsoft.com/office/drawing/2014/main" id="{2ECFE726-B627-42F4-ACF4-DD18D84E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773238"/>
            <a:ext cx="338931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鸡</a:t>
            </a:r>
          </a:p>
        </p:txBody>
      </p:sp>
      <p:sp>
        <p:nvSpPr>
          <p:cNvPr id="4099" name="椭圆 17">
            <a:extLst>
              <a:ext uri="{FF2B5EF4-FFF2-40B4-BE49-F238E27FC236}">
                <a16:creationId xmlns:a16="http://schemas.microsoft.com/office/drawing/2014/main" id="{A05839DE-F181-4E98-8374-EDD3C65E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8399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0" name="TextBox 18">
            <a:extLst>
              <a:ext uri="{FF2B5EF4-FFF2-40B4-BE49-F238E27FC236}">
                <a16:creationId xmlns:a16="http://schemas.microsoft.com/office/drawing/2014/main" id="{1BD5E5EB-00F5-49FB-BEA0-AA680ECB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701925"/>
            <a:ext cx="340201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鸭、鹅</a:t>
            </a:r>
          </a:p>
        </p:txBody>
      </p:sp>
      <p:sp>
        <p:nvSpPr>
          <p:cNvPr id="4101" name="椭圆 19">
            <a:extLst>
              <a:ext uri="{FF2B5EF4-FFF2-40B4-BE49-F238E27FC236}">
                <a16:creationId xmlns:a16="http://schemas.microsoft.com/office/drawing/2014/main" id="{A9B628FB-88B9-4E54-920E-A4EB31B6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768600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2" name="TextBox 22">
            <a:extLst>
              <a:ext uri="{FF2B5EF4-FFF2-40B4-BE49-F238E27FC236}">
                <a16:creationId xmlns:a16="http://schemas.microsoft.com/office/drawing/2014/main" id="{64107FAF-0ADE-4D97-8FEB-83901304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702050"/>
            <a:ext cx="338931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雀类</a:t>
            </a:r>
          </a:p>
        </p:txBody>
      </p:sp>
      <p:sp>
        <p:nvSpPr>
          <p:cNvPr id="4103" name="椭圆 23">
            <a:extLst>
              <a:ext uri="{FF2B5EF4-FFF2-40B4-BE49-F238E27FC236}">
                <a16:creationId xmlns:a16="http://schemas.microsoft.com/office/drawing/2014/main" id="{F591E9A3-623D-4ED8-BF3D-C0A3A9E54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76872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pic>
        <p:nvPicPr>
          <p:cNvPr id="4104" name="Picture 2" descr="http://a2.att.hudong.com/34/71/01300000025823121694718113732.gif">
            <a:extLst>
              <a:ext uri="{FF2B5EF4-FFF2-40B4-BE49-F238E27FC236}">
                <a16:creationId xmlns:a16="http://schemas.microsoft.com/office/drawing/2014/main" id="{94E17580-7C55-450A-BEAC-5237144A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矩形 24">
            <a:extLst>
              <a:ext uri="{FF2B5EF4-FFF2-40B4-BE49-F238E27FC236}">
                <a16:creationId xmlns:a16="http://schemas.microsoft.com/office/drawing/2014/main" id="{19C8942B-131D-4EE5-B5CB-E27F2A68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79425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C000"/>
                </a:solidFill>
                <a:ea typeface="微软雅黑" panose="020B0503020204020204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" name="TextBox 22">
            <a:extLst>
              <a:ext uri="{FF2B5EF4-FFF2-40B4-BE49-F238E27FC236}">
                <a16:creationId xmlns:a16="http://schemas.microsoft.com/office/drawing/2014/main" id="{010F2999-C674-4A89-BE63-44E346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592638"/>
            <a:ext cx="338931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阔翼类</a:t>
            </a:r>
          </a:p>
        </p:txBody>
      </p:sp>
      <p:sp>
        <p:nvSpPr>
          <p:cNvPr id="4107" name="椭圆 23">
            <a:extLst>
              <a:ext uri="{FF2B5EF4-FFF2-40B4-BE49-F238E27FC236}">
                <a16:creationId xmlns:a16="http://schemas.microsoft.com/office/drawing/2014/main" id="{428D2A71-1FAC-42BD-8F66-BDB7D859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6593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1ED828D3-A991-4123-ADDF-71177CE507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禽类的运动规律--鸡</a:t>
            </a:r>
          </a:p>
        </p:txBody>
      </p:sp>
      <p:sp>
        <p:nvSpPr>
          <p:cNvPr id="5122" name="TextBox 8">
            <a:extLst>
              <a:ext uri="{FF2B5EF4-FFF2-40B4-BE49-F238E27FC236}">
                <a16:creationId xmlns:a16="http://schemas.microsoft.com/office/drawing/2014/main" id="{A3A2AB36-006C-4D74-966D-6A2F250F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37953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抬后脚时头向后收，脚抬到中间时，头缩到最后头，脚向前落地时，头伸到最前头。身体随着走动而稍微左右摇摆。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走路时的鸡爪有许多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变化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3" name="图片 2" descr="1">
            <a:extLst>
              <a:ext uri="{FF2B5EF4-FFF2-40B4-BE49-F238E27FC236}">
                <a16:creationId xmlns:a16="http://schemas.microsoft.com/office/drawing/2014/main" id="{86028E83-E3E9-44E0-B5FE-15132779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978150"/>
            <a:ext cx="4941887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 descr="2">
            <a:extLst>
              <a:ext uri="{FF2B5EF4-FFF2-40B4-BE49-F238E27FC236}">
                <a16:creationId xmlns:a16="http://schemas.microsoft.com/office/drawing/2014/main" id="{3C611DD0-3C99-4722-8D3B-E8A9F4F6F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606925"/>
            <a:ext cx="51816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C63AFC25-D722-4BF5-BF7A-D3B4336661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跑步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Box 8">
            <a:extLst>
              <a:ext uri="{FF2B5EF4-FFF2-40B4-BE49-F238E27FC236}">
                <a16:creationId xmlns:a16="http://schemas.microsoft.com/office/drawing/2014/main" id="{3E35E0E1-77A0-4ECF-A00C-7348A292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21637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兽类动物奔跑时，四条腿的交替分合会因速度的加快而不那么明显，甚至会前后两腿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同时伸曲</a:t>
            </a:r>
            <a:endParaRPr lang="zh-CN" altLang="en-US">
              <a:solidFill>
                <a:srgbClr val="000000"/>
              </a:solidFill>
              <a:sym typeface="宋体" panose="02010600030101010101" pitchFamily="2" charset="-122"/>
              <a:hlinkClick r:id="rId3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四脚落地时只差一、二格，身体的</a:t>
            </a:r>
            <a:r>
              <a:rPr lang="zh-CN" altLang="en-US">
                <a:latin typeface="Times New Roman" panose="02020603050405020304" pitchFamily="18" charset="0"/>
                <a:hlinkClick r:id="rId4"/>
              </a:rPr>
              <a:t>伸缩明显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四脚会</a:t>
            </a:r>
            <a:r>
              <a:rPr lang="zh-CN" altLang="en-US">
                <a:latin typeface="Times New Roman" panose="02020603050405020304" pitchFamily="18" charset="0"/>
                <a:hlinkClick r:id="rId5"/>
              </a:rPr>
              <a:t>同时离开地面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7" name="图片 24589" descr="3">
            <a:extLst>
              <a:ext uri="{FF2B5EF4-FFF2-40B4-BE49-F238E27FC236}">
                <a16:creationId xmlns:a16="http://schemas.microsoft.com/office/drawing/2014/main" id="{DF8C93FA-4CAB-4F07-8043-9FC403A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67150"/>
            <a:ext cx="8116888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2">
            <a:extLst>
              <a:ext uri="{FF2B5EF4-FFF2-40B4-BE49-F238E27FC236}">
                <a16:creationId xmlns:a16="http://schemas.microsoft.com/office/drawing/2014/main" id="{41C4FB6F-3F7E-4CF7-9452-C4568D70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223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兽类动物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正常的跑步</a:t>
            </a:r>
            <a:endParaRPr lang="zh-CN" altLang="en-US"/>
          </a:p>
        </p:txBody>
      </p:sp>
      <p:pic>
        <p:nvPicPr>
          <p:cNvPr id="7170" name="图片 26627" descr="5">
            <a:extLst>
              <a:ext uri="{FF2B5EF4-FFF2-40B4-BE49-F238E27FC236}">
                <a16:creationId xmlns:a16="http://schemas.microsoft.com/office/drawing/2014/main" id="{802AC474-A749-458C-8942-085E8A4D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55750"/>
            <a:ext cx="79533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">
            <a:extLst>
              <a:ext uri="{FF2B5EF4-FFF2-40B4-BE49-F238E27FC236}">
                <a16:creationId xmlns:a16="http://schemas.microsoft.com/office/drawing/2014/main" id="{66E9C714-441E-4B35-A6F9-1A40023CD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hlinkClick r:id="rId2"/>
              </a:rPr>
              <a:t>快跑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兽类动物跑步的速度也各不相同。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快跑通常一个完步需画十一至十三张原动画，快奔需画八至十张原动画，更快的可以画六至九张原动画。</a:t>
            </a:r>
            <a:endParaRPr lang="zh-CN" altLang="en-US"/>
          </a:p>
        </p:txBody>
      </p:sp>
      <p:pic>
        <p:nvPicPr>
          <p:cNvPr id="8194" name="图片 27651" descr="6">
            <a:extLst>
              <a:ext uri="{FF2B5EF4-FFF2-40B4-BE49-F238E27FC236}">
                <a16:creationId xmlns:a16="http://schemas.microsoft.com/office/drawing/2014/main" id="{E232FC4C-9D99-4913-BF26-ABF14EAF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767013"/>
            <a:ext cx="808355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D7E213A1-5E41-4260-BEAE-DF32F29907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跳动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TextBox 8">
            <a:extLst>
              <a:ext uri="{FF2B5EF4-FFF2-40B4-BE49-F238E27FC236}">
                <a16:creationId xmlns:a16="http://schemas.microsoft.com/office/drawing/2014/main" id="{33D8E313-0481-408B-8406-F94E3277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68275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兽类动物在跳越障碍、扑捕猎物时会用跳跃动作。一般可分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三个基本过程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即跳跃前的准备动作、跳起后的腾空动作和落地动作。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19" name="图片 24580" descr="5">
            <a:extLst>
              <a:ext uri="{FF2B5EF4-FFF2-40B4-BE49-F238E27FC236}">
                <a16:creationId xmlns:a16="http://schemas.microsoft.com/office/drawing/2014/main" id="{FB794F7A-EBFA-4A05-A39A-22519E0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224213"/>
            <a:ext cx="82375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EFD7DD4A-FB93-40AA-AC93-EBABE5AECF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拟人化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TextBox 8">
            <a:extLst>
              <a:ext uri="{FF2B5EF4-FFF2-40B4-BE49-F238E27FC236}">
                <a16:creationId xmlns:a16="http://schemas.microsoft.com/office/drawing/2014/main" id="{BE1F9DBA-1CF3-4978-BFD8-2BD78813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8716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动画片中的动物，常常用拟人化的手段进行表现，拟人化表现手法主要有以下几个方面：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    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动作的拟人化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如身体直立行走、跑步、吃饭、游戏等。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3" name="图片 1" descr="7">
            <a:extLst>
              <a:ext uri="{FF2B5EF4-FFF2-40B4-BE49-F238E27FC236}">
                <a16:creationId xmlns:a16="http://schemas.microsoft.com/office/drawing/2014/main" id="{0E5DBE9F-3BAC-4A4A-80EE-44F21AA7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113088"/>
            <a:ext cx="52070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2">
            <a:extLst>
              <a:ext uri="{FF2B5EF4-FFF2-40B4-BE49-F238E27FC236}">
                <a16:creationId xmlns:a16="http://schemas.microsoft.com/office/drawing/2014/main" id="{0C90F91B-B264-441A-9F48-322466EB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形体的拟人化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如前肢变成手，后腿变成脚，面部表情同人相似。</a:t>
            </a:r>
            <a:endParaRPr lang="zh-CN" altLang="en-US"/>
          </a:p>
        </p:txBody>
      </p:sp>
      <p:pic>
        <p:nvPicPr>
          <p:cNvPr id="11266" name="图片 26627" descr="8">
            <a:extLst>
              <a:ext uri="{FF2B5EF4-FFF2-40B4-BE49-F238E27FC236}">
                <a16:creationId xmlns:a16="http://schemas.microsoft.com/office/drawing/2014/main" id="{65C1FDBE-2AE7-4CBA-8654-7FB80136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970088"/>
            <a:ext cx="600075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268</Words>
  <Characters>0</Characters>
  <Application>Microsoft Office PowerPoint</Application>
  <DocSecurity>0</DocSecurity>
  <PresentationFormat>全屏显示(4:3)</PresentationFormat>
  <Lines>0</Lines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Verdana</vt:lpstr>
      <vt:lpstr>微软雅黑</vt:lpstr>
      <vt:lpstr>Arial Unicode MS</vt:lpstr>
      <vt:lpstr>Arial Unicode MS</vt:lpstr>
      <vt:lpstr>Times New Roman</vt:lpstr>
      <vt:lpstr>Office 主题​​</vt:lpstr>
      <vt:lpstr>禽类的运动规律</vt:lpstr>
      <vt:lpstr>目录</vt:lpstr>
      <vt:lpstr>第一节  禽类的运动规律--鸡</vt:lpstr>
      <vt:lpstr>第二节 兽类的运动规律--跑步</vt:lpstr>
      <vt:lpstr>PowerPoint 演示文稿</vt:lpstr>
      <vt:lpstr>PowerPoint 演示文稿</vt:lpstr>
      <vt:lpstr>第三节 兽类的运动规律--跳动</vt:lpstr>
      <vt:lpstr>第四节 兽类的运动规律--拟人化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CO CO</cp:lastModifiedBy>
  <cp:revision>79</cp:revision>
  <dcterms:created xsi:type="dcterms:W3CDTF">2011-03-30T14:55:00Z</dcterms:created>
  <dcterms:modified xsi:type="dcterms:W3CDTF">2019-11-29T08:48:49Z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