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89" r:id="rId2"/>
  </p:sldMasterIdLst>
  <p:handoutMasterIdLst>
    <p:handoutMasterId r:id="rId39"/>
  </p:handoutMasterIdLst>
  <p:sldIdLst>
    <p:sldId id="257" r:id="rId3"/>
    <p:sldId id="256" r:id="rId4"/>
    <p:sldId id="258" r:id="rId5"/>
    <p:sldId id="259" r:id="rId6"/>
    <p:sldId id="260" r:id="rId7"/>
    <p:sldId id="262" r:id="rId8"/>
    <p:sldId id="264" r:id="rId9"/>
    <p:sldId id="296" r:id="rId10"/>
    <p:sldId id="266" r:id="rId11"/>
    <p:sldId id="268" r:id="rId12"/>
    <p:sldId id="284" r:id="rId13"/>
    <p:sldId id="267" r:id="rId14"/>
    <p:sldId id="299" r:id="rId15"/>
    <p:sldId id="269" r:id="rId16"/>
    <p:sldId id="300" r:id="rId17"/>
    <p:sldId id="303" r:id="rId18"/>
    <p:sldId id="287" r:id="rId19"/>
    <p:sldId id="301" r:id="rId20"/>
    <p:sldId id="272" r:id="rId21"/>
    <p:sldId id="273" r:id="rId22"/>
    <p:sldId id="274" r:id="rId23"/>
    <p:sldId id="280" r:id="rId24"/>
    <p:sldId id="281" r:id="rId25"/>
    <p:sldId id="282" r:id="rId26"/>
    <p:sldId id="307" r:id="rId27"/>
    <p:sldId id="308" r:id="rId28"/>
    <p:sldId id="309" r:id="rId29"/>
    <p:sldId id="310" r:id="rId30"/>
    <p:sldId id="311" r:id="rId31"/>
    <p:sldId id="519" r:id="rId32"/>
    <p:sldId id="520" r:id="rId33"/>
    <p:sldId id="455" r:id="rId34"/>
    <p:sldId id="478" r:id="rId35"/>
    <p:sldId id="518" r:id="rId36"/>
    <p:sldId id="305" r:id="rId37"/>
    <p:sldId id="306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94660"/>
  </p:normalViewPr>
  <p:slideViewPr>
    <p:cSldViewPr>
      <p:cViewPr varScale="1">
        <p:scale>
          <a:sx n="81" d="100"/>
          <a:sy n="81" d="100"/>
        </p:scale>
        <p:origin x="151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1550E2B-0715-48D3-ACC3-FD29678B5A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F11090E-0D55-444D-A534-41897DDD030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7893966D-AF46-45B7-BCE8-7DB3AF07B25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5B01AC6A-2CB9-47A5-804D-4EA63865683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2B98A81-5F51-4CE3-B6FC-DC0D8C5BBE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atch">
            <a:extLst>
              <a:ext uri="{FF2B5EF4-FFF2-40B4-BE49-F238E27FC236}">
                <a16:creationId xmlns:a16="http://schemas.microsoft.com/office/drawing/2014/main" id="{98D0685C-20A4-4C6A-B298-D150691A4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0"/>
            <a:ext cx="51006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bar">
            <a:extLst>
              <a:ext uri="{FF2B5EF4-FFF2-40B4-BE49-F238E27FC236}">
                <a16:creationId xmlns:a16="http://schemas.microsoft.com/office/drawing/2014/main" id="{6161F98E-AAD4-49E5-8384-DBA145039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1268413"/>
            <a:ext cx="3200400" cy="46482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81000" y="136525"/>
            <a:ext cx="8383588" cy="7762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533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908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133350"/>
            <a:ext cx="2095500" cy="57340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33350"/>
            <a:ext cx="6134100" cy="57340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9198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81000" y="133350"/>
            <a:ext cx="8382000" cy="781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2813" y="1276350"/>
            <a:ext cx="3848100" cy="22193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3313" y="1276350"/>
            <a:ext cx="3849687" cy="22193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2813" y="3648075"/>
            <a:ext cx="3848100" cy="22193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13313" y="3648075"/>
            <a:ext cx="3849687" cy="22193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34473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33350"/>
            <a:ext cx="8382000" cy="781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276350"/>
            <a:ext cx="3848100" cy="4591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3313" y="1276350"/>
            <a:ext cx="3849687" cy="22193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13313" y="3648075"/>
            <a:ext cx="3849687" cy="22193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304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33350"/>
            <a:ext cx="8382000" cy="781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276350"/>
            <a:ext cx="3848100" cy="4591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3313" y="1276350"/>
            <a:ext cx="3849687" cy="4591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5553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29">
            <a:extLst>
              <a:ext uri="{FF2B5EF4-FFF2-40B4-BE49-F238E27FC236}">
                <a16:creationId xmlns:a16="http://schemas.microsoft.com/office/drawing/2014/main" id="{6C16812A-DC6A-47A5-8A16-48E13B4D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099A6-2DFA-4121-AA9A-D92075CD5D41}" type="datetimeFigureOut">
              <a:rPr lang="en-US"/>
              <a:pPr>
                <a:defRPr/>
              </a:pPr>
              <a:t>9/26/2019</a:t>
            </a:fld>
            <a:endParaRPr lang="en-US"/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F4F5B2B6-687E-4C30-A657-98224F44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>
            <a:extLst>
              <a:ext uri="{FF2B5EF4-FFF2-40B4-BE49-F238E27FC236}">
                <a16:creationId xmlns:a16="http://schemas.microsoft.com/office/drawing/2014/main" id="{F366E08F-38E9-4086-8442-7CF775F4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6BDEFE73-2075-44C2-A59F-00627AE34E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98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FEB633C4-D73A-43FF-AE00-AD286D47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E6949-93A7-4E05-8D01-2A40BBE35E5B}" type="datetimeFigureOut">
              <a:rPr lang="en-US"/>
              <a:pPr>
                <a:defRPr/>
              </a:pPr>
              <a:t>9/26/2019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1767440A-9E67-48B1-9435-CEDD2F6B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0B037049-F3B5-4C0D-B535-3BB5045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759CD-B001-4775-A65E-CE2C2B459D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926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641E-A07C-4A04-8E22-48E5772E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B66FE-39B9-4AC4-9FF4-BAB5721D9064}" type="datetimeFigureOut">
              <a:rPr lang="en-US"/>
              <a:pPr>
                <a:defRPr/>
              </a:pPr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18FD3-9E8E-4858-8A3A-2CFE3DB9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8956C-487A-40D7-86C7-340B7CBC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402515B3-9B03-4D27-9268-F47C35123C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300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F87B4AD0-E82D-4C0E-90BD-11392EB1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87B4E-D64A-4629-A77C-4F66B3145D46}" type="datetimeFigureOut">
              <a:rPr lang="en-US"/>
              <a:pPr>
                <a:defRPr/>
              </a:pPr>
              <a:t>9/26/2019</a:t>
            </a:fld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75FCEBFA-610E-4C72-9AFB-B685136E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7F602527-E312-4B9E-A88F-F17B1BB4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1FEDB-D4B1-400C-BDDA-53CBA0F88C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951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F0C8527A-B717-4A75-90B6-C6595A25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01CE3-6079-4087-95E4-26B452235B2C}" type="datetimeFigureOut">
              <a:rPr lang="en-US"/>
              <a:pPr>
                <a:defRPr/>
              </a:pPr>
              <a:t>9/26/2019</a:t>
            </a:fld>
            <a:endParaRPr lang="en-US"/>
          </a:p>
        </p:txBody>
      </p:sp>
      <p:sp>
        <p:nvSpPr>
          <p:cNvPr id="8" name="Footer Placeholder 21">
            <a:extLst>
              <a:ext uri="{FF2B5EF4-FFF2-40B4-BE49-F238E27FC236}">
                <a16:creationId xmlns:a16="http://schemas.microsoft.com/office/drawing/2014/main" id="{871F8184-601A-4DC5-B91C-2B36C7DE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>
            <a:extLst>
              <a:ext uri="{FF2B5EF4-FFF2-40B4-BE49-F238E27FC236}">
                <a16:creationId xmlns:a16="http://schemas.microsoft.com/office/drawing/2014/main" id="{C60B401B-A6E0-4747-89C0-40349BE5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A7F9A-E2AC-4AD9-B826-45D70A6AFF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02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4680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D1E56C9D-A9BE-4AE5-A919-E6F448D8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CB767-7F54-4CBA-821C-F057602BF1A5}" type="datetimeFigureOut">
              <a:rPr lang="en-US"/>
              <a:pPr>
                <a:defRPr/>
              </a:pPr>
              <a:t>9/26/2019</a:t>
            </a:fld>
            <a:endParaRPr lang="en-US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11A6FB16-E63F-4E3A-AE7C-B664ECB0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4FCFCE6E-F0D6-4CB7-BD18-3AA2B1E8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7A825-E142-4FEC-A78E-DFF0C068AD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776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6539DA57-6699-46DE-973E-D9A024B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9C247-A6C9-4345-950A-9EE7E8C4A2DD}" type="datetimeFigureOut">
              <a:rPr lang="en-US"/>
              <a:pPr>
                <a:defRPr/>
              </a:pPr>
              <a:t>9/26/2019</a:t>
            </a:fld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129FD1F8-33F1-4408-B134-F477294A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E1578895-DEE5-4BE4-B2B8-DA3E5F6C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C0308-BF83-4EDD-BBAE-B998D56E7C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993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682E4175-3A84-4E70-85C7-F10FB7C1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4DB90-3E35-4FEC-9D77-110A039895DA}" type="datetimeFigureOut">
              <a:rPr lang="en-US"/>
              <a:pPr>
                <a:defRPr/>
              </a:pPr>
              <a:t>9/26/2019</a:t>
            </a:fld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18A09540-FC4A-488D-B51F-AD07D543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6AF46FE2-9CCE-4F29-A005-60DF0036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88E2E-0308-4CE1-9177-26D6DCD9EC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3891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>
            <a:extLst>
              <a:ext uri="{FF2B5EF4-FFF2-40B4-BE49-F238E27FC236}">
                <a16:creationId xmlns:a16="http://schemas.microsoft.com/office/drawing/2014/main" id="{9711FB22-8837-4B49-A121-F9D11FA35CE4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11">
            <a:extLst>
              <a:ext uri="{FF2B5EF4-FFF2-40B4-BE49-F238E27FC236}">
                <a16:creationId xmlns:a16="http://schemas.microsoft.com/office/drawing/2014/main" id="{B9D50701-A279-4AB5-91B5-2FFF94D2341F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E1E0D573-E75B-409C-BEC6-0E76961AED5E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C36A2125-05E6-4821-9A84-E292E02FDCBC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52BAA92A-9C97-49C2-A322-7368C612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FD1CA-7977-4F69-BFBF-41AAB298BC28}" type="datetimeFigureOut">
              <a:rPr lang="en-US"/>
              <a:pPr>
                <a:defRPr/>
              </a:pPr>
              <a:t>9/26/2019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20A65D28-D9AD-4FEE-953E-0D397349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6CC34AF4-E6E4-4CDA-AFD9-373A0D63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F02BC-6B48-49F6-B8D8-5C11B4414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0959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852E9549-FA88-4124-BFD3-27EBE2F5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D3FBF-7D4F-4629-BD7C-D5197ABBC90F}" type="datetimeFigureOut">
              <a:rPr lang="en-US"/>
              <a:pPr>
                <a:defRPr/>
              </a:pPr>
              <a:t>9/26/2019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DDF15692-608B-4C6D-AE30-88EFED77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56F33DAD-48BC-4A03-9982-D24F5616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C768C-0974-438C-A5CF-35EFDA2B41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777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E50E8F82-6200-4EBF-9BC6-284D4E01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58965-D0ED-49CE-8AF2-8B97A69DD3E3}" type="datetimeFigureOut">
              <a:rPr lang="en-US"/>
              <a:pPr>
                <a:defRPr/>
              </a:pPr>
              <a:t>9/26/2019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04788444-34E2-4E2F-9F8E-D02A498C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CE499A6A-F750-4B40-B741-E66FA297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E0812-D09E-408E-BC50-79384AFE14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3972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81000" y="133350"/>
            <a:ext cx="8382000" cy="781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2813" y="1276350"/>
            <a:ext cx="3848100" cy="22193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3313" y="1276350"/>
            <a:ext cx="3849687" cy="22193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2813" y="3648075"/>
            <a:ext cx="3848100" cy="22193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13313" y="3648075"/>
            <a:ext cx="3849687" cy="22193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45336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33350"/>
            <a:ext cx="8382000" cy="781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276350"/>
            <a:ext cx="3848100" cy="4591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3313" y="1276350"/>
            <a:ext cx="3849687" cy="22193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13313" y="3648075"/>
            <a:ext cx="3849687" cy="22193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13501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33350"/>
            <a:ext cx="8382000" cy="781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276350"/>
            <a:ext cx="3848100" cy="4591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3313" y="1276350"/>
            <a:ext cx="3849687" cy="4591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941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18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813" y="1276350"/>
            <a:ext cx="3848100" cy="4591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3313" y="1276350"/>
            <a:ext cx="3849687" cy="4591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383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739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856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28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5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152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E4B791A-2741-4ACC-B495-D99A30DF6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276350"/>
            <a:ext cx="7850187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 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pic>
        <p:nvPicPr>
          <p:cNvPr id="1027" name="Picture 3" descr="bar">
            <a:extLst>
              <a:ext uri="{FF2B5EF4-FFF2-40B4-BE49-F238E27FC236}">
                <a16:creationId xmlns:a16="http://schemas.microsoft.com/office/drawing/2014/main" id="{BB8C5878-5708-4273-A2A8-81EC91C32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42975"/>
          </a:xfrm>
          <a:prstGeom prst="rect">
            <a:avLst/>
          </a:prstGeom>
          <a:solidFill>
            <a:srgbClr val="CC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55A0CE90-172E-4BA0-A663-A020B61BF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33350"/>
            <a:ext cx="8382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4104" r:id="rId12"/>
    <p:sldLayoutId id="2147484105" r:id="rId13"/>
    <p:sldLayoutId id="2147484106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32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黑体" pitchFamily="2" charset="-122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921E7978-F757-46C1-A789-C2C3B71F9102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D5968BD-2D8A-45BF-9ADA-4F40065B9849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052" name="Title Placeholder 8">
            <a:extLst>
              <a:ext uri="{FF2B5EF4-FFF2-40B4-BE49-F238E27FC236}">
                <a16:creationId xmlns:a16="http://schemas.microsoft.com/office/drawing/2014/main" id="{E6C400AD-D340-4827-B297-22F17EF1B1B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3" name="Text Placeholder 29">
            <a:extLst>
              <a:ext uri="{FF2B5EF4-FFF2-40B4-BE49-F238E27FC236}">
                <a16:creationId xmlns:a16="http://schemas.microsoft.com/office/drawing/2014/main" id="{39848EB3-59CB-4AFF-BB41-CC5A8DF8B8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F3CBA0B-719F-467B-A256-A3CBC26F6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987F1B5E-2F5B-4249-A57B-7C192F09CC65}" type="datetimeFigureOut">
              <a:rPr lang="en-US"/>
              <a:pPr>
                <a:defRPr/>
              </a:pPr>
              <a:t>9/26/2019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F61C32F-B60E-4593-936E-1274BF436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49F83D6-A7DB-40F5-BFBA-521E16D0A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65EFBC6D-F6F8-4B79-8095-A55AB53DA7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057" name="Group 1">
            <a:extLst>
              <a:ext uri="{FF2B5EF4-FFF2-40B4-BE49-F238E27FC236}">
                <a16:creationId xmlns:a16="http://schemas.microsoft.com/office/drawing/2014/main" id="{465AB9DD-003B-49FE-8CB3-06BCE2997D8E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EDC868-4A61-4F61-8936-6A7DC78F45B6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B8A25B-E16C-4FF5-AC33-7B0FA78FC02C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07" r:id="rId2"/>
    <p:sldLayoutId id="214748411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8" r:id="rId9"/>
    <p:sldLayoutId id="2147484113" r:id="rId10"/>
    <p:sldLayoutId id="2147484114" r:id="rId11"/>
    <p:sldLayoutId id="2147484119" r:id="rId12"/>
    <p:sldLayoutId id="2147484120" r:id="rId13"/>
    <p:sldLayoutId id="214748412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>
            <a:extLst>
              <a:ext uri="{FF2B5EF4-FFF2-40B4-BE49-F238E27FC236}">
                <a16:creationId xmlns:a16="http://schemas.microsoft.com/office/drawing/2014/main" id="{472BAF2E-A3EA-4BA2-B460-3618CB572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12775" y="1279525"/>
            <a:ext cx="8686800" cy="2170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5400" dirty="0">
                <a:solidFill>
                  <a:srgbClr val="FFC000"/>
                </a:solidFill>
              </a:rPr>
              <a:t>计算机导论实验课之</a:t>
            </a:r>
            <a:endParaRPr lang="en-US" altLang="zh-CN" sz="5400" dirty="0">
              <a:solidFill>
                <a:srgbClr val="FFC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zh-CN" sz="5400" dirty="0">
                <a:solidFill>
                  <a:srgbClr val="FFC000"/>
                </a:solidFill>
              </a:rPr>
              <a:t>Python</a:t>
            </a:r>
            <a:r>
              <a:rPr lang="zh-CN" alt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语言基础</a:t>
            </a:r>
          </a:p>
        </p:txBody>
      </p:sp>
      <p:pic>
        <p:nvPicPr>
          <p:cNvPr id="11267" name="Picture 8">
            <a:extLst>
              <a:ext uri="{FF2B5EF4-FFF2-40B4-BE49-F238E27FC236}">
                <a16:creationId xmlns:a16="http://schemas.microsoft.com/office/drawing/2014/main" id="{34E4C001-4735-4BD4-BA43-767A6F652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205038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16C041-1AA6-4739-8D7C-A34388F7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marL="609600" indent="-609600" eaLnBrk="1" hangingPunct="1"/>
            <a:r>
              <a:rPr lang="en-US" altLang="zh-CN"/>
              <a:t>2.1  </a:t>
            </a:r>
            <a:r>
              <a:rPr lang="zh-CN" altLang="en-US"/>
              <a:t>下载和安装</a:t>
            </a:r>
            <a:r>
              <a:rPr lang="en-US" altLang="zh-CN"/>
              <a:t>Python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4339" name="内容占位符 3">
            <a:extLst>
              <a:ext uri="{FF2B5EF4-FFF2-40B4-BE49-F238E27FC236}">
                <a16:creationId xmlns:a16="http://schemas.microsoft.com/office/drawing/2014/main" id="{FBB0F095-2BF6-4F34-9BBA-003F101A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38943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/>
              <a:t>https://www.python.org/downloads/</a:t>
            </a:r>
            <a:endParaRPr lang="zh-CN" altLang="zh-CN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zh-CN" altLang="zh-CN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sz="2000" dirty="0"/>
          </a:p>
        </p:txBody>
      </p:sp>
      <p:pic>
        <p:nvPicPr>
          <p:cNvPr id="20484" name="Picture 5">
            <a:extLst>
              <a:ext uri="{FF2B5EF4-FFF2-40B4-BE49-F238E27FC236}">
                <a16:creationId xmlns:a16="http://schemas.microsoft.com/office/drawing/2014/main" id="{04C7FDEE-4DD2-49B4-8DAD-432D84BCA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76475"/>
            <a:ext cx="7345363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F3C14E58-51C1-490F-BD14-BE726759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下载、安装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FFE5D950-F9C9-4D07-BDCF-EAD529980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可以根据资料中的介绍来安装，这里就不再说明了。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31DB4EF-0A40-41A9-A98D-B76ECDA0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2.2  Python</a:t>
            </a:r>
            <a:r>
              <a:rPr lang="zh-CN" altLang="en-US" dirty="0"/>
              <a:t>数据类型</a:t>
            </a:r>
            <a:endParaRPr lang="zh-CN" altLang="zh-CN" dirty="0"/>
          </a:p>
        </p:txBody>
      </p:sp>
      <p:sp>
        <p:nvSpPr>
          <p:cNvPr id="22531" name="Rectangle 6">
            <a:extLst>
              <a:ext uri="{FF2B5EF4-FFF2-40B4-BE49-F238E27FC236}">
                <a16:creationId xmlns:a16="http://schemas.microsoft.com/office/drawing/2014/main" id="{E8DB8F5B-F2DF-4150-904F-50661368F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22532" name="Picture 5">
            <a:extLst>
              <a:ext uri="{FF2B5EF4-FFF2-40B4-BE49-F238E27FC236}">
                <a16:creationId xmlns:a16="http://schemas.microsoft.com/office/drawing/2014/main" id="{F8662020-2523-45E7-83F5-896442A0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27200"/>
            <a:ext cx="8208962" cy="465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2AE6E820-EA31-467F-AF6B-8C52701B9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2205038"/>
            <a:ext cx="8810625" cy="34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5" name="Rectangle 2">
            <a:extLst>
              <a:ext uri="{FF2B5EF4-FFF2-40B4-BE49-F238E27FC236}">
                <a16:creationId xmlns:a16="http://schemas.microsoft.com/office/drawing/2014/main" id="{662D2FF4-8A5F-419F-B160-62C9E796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333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/>
              <a:t>Python</a:t>
            </a:r>
            <a:r>
              <a:rPr lang="zh-CN" altLang="en-US"/>
              <a:t>数据类型</a:t>
            </a:r>
            <a:endParaRPr lang="zh-CN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1298B58-F151-4E45-B603-6DF845EEF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836613"/>
            <a:ext cx="8382000" cy="7810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2.3  Python</a:t>
            </a:r>
            <a:r>
              <a:rPr lang="zh-CN" altLang="en-US" dirty="0"/>
              <a:t>语言的基础语法</a:t>
            </a:r>
            <a:endParaRPr lang="en-US" altLang="zh-CN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2083BAD-F163-45F9-8B35-EFA75C09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2133600"/>
            <a:ext cx="8229600" cy="4387850"/>
          </a:xfrm>
        </p:spPr>
        <p:txBody>
          <a:bodyPr/>
          <a:lstStyle/>
          <a:p>
            <a:pPr marL="0" indent="0" eaLnBrk="1" hangingPunct="1"/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语法格式和注释</a:t>
            </a:r>
            <a:endParaRPr lang="en-US" altLang="zh-CN" sz="2800" dirty="0">
              <a:latin typeface="仿宋_GB2312" pitchFamily="49" charset="-122"/>
              <a:ea typeface="仿宋_GB2312" pitchFamily="49" charset="-122"/>
            </a:endParaRPr>
          </a:p>
          <a:p>
            <a:pPr marL="0" indent="0" eaLnBrk="1" hangingPunct="1"/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变量定义和赋值。</a:t>
            </a:r>
            <a:endParaRPr lang="en-US" altLang="zh-CN" sz="2800" dirty="0">
              <a:latin typeface="仿宋_GB2312" pitchFamily="49" charset="-122"/>
              <a:ea typeface="仿宋_GB2312" pitchFamily="49" charset="-122"/>
            </a:endParaRPr>
          </a:p>
          <a:p>
            <a:pPr marL="0" indent="0" eaLnBrk="1" hangingPunct="1"/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关键字</a:t>
            </a:r>
          </a:p>
          <a:p>
            <a:pPr marL="0" indent="0" eaLnBrk="1" hangingPunct="1"/>
            <a:endParaRPr lang="zh-CN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DF286F93-D99C-4DE9-9F38-7C8D3EC1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3333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2.3.1</a:t>
            </a:r>
            <a:r>
              <a:rPr lang="zh-CN" altLang="en-US"/>
              <a:t> 语法格式</a:t>
            </a:r>
          </a:p>
        </p:txBody>
      </p:sp>
      <p:sp>
        <p:nvSpPr>
          <p:cNvPr id="25603" name="矩形 2">
            <a:extLst>
              <a:ext uri="{FF2B5EF4-FFF2-40B4-BE49-F238E27FC236}">
                <a16:creationId xmlns:a16="http://schemas.microsoft.com/office/drawing/2014/main" id="{B0934629-23B8-445A-8954-49E9178C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16113"/>
            <a:ext cx="7704138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  Python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的语法格式和其它语言有所不同，它不是以花括弧、分号之类的符号来分割代码；而是以空格缩进来规定语法的。</a:t>
            </a:r>
          </a:p>
          <a:p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    这样的好处就是保证了代码结构的简明和规整。 一个简单的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python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语法：</a:t>
            </a:r>
          </a:p>
          <a:p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def fun():</a:t>
            </a:r>
          </a:p>
          <a:p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   print  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”Hello World1”) </a:t>
            </a:r>
          </a:p>
          <a:p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print  “Hello World3”</a:t>
            </a:r>
          </a:p>
          <a:p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 同一个缩进块中的内容，就相当于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语言里同一个花括号中内容的意思。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0C0C9F9E-8260-47E6-856C-9956892C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800"/>
              <a:t>注释</a:t>
            </a:r>
            <a:r>
              <a:rPr lang="zh-CN" altLang="en-US"/>
              <a:t> 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9A88F799-2CB5-445C-8F5C-A3C75E8F974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1188" y="2276475"/>
            <a:ext cx="8229600" cy="3286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dirty="0">
                <a:latin typeface="Bitstream Vera Sans Mono"/>
              </a:rPr>
              <a:t>单行注释使用 </a:t>
            </a:r>
            <a:r>
              <a:rPr lang="en-US" altLang="zh-CN" dirty="0">
                <a:latin typeface="Bitstream Vera Sans Mono"/>
              </a:rPr>
              <a:t># </a:t>
            </a:r>
            <a:r>
              <a:rPr lang="zh-CN" altLang="en-US" dirty="0">
                <a:latin typeface="Bitstream Vera Sans Mono"/>
              </a:rPr>
              <a:t>号：</a:t>
            </a:r>
            <a:endParaRPr lang="en-US" altLang="zh-CN" dirty="0">
              <a:latin typeface="Bitstream Vera Sans Mono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#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zh-CN" altLang="en-US" sz="2400" dirty="0">
                <a:solidFill>
                  <a:srgbClr val="00B050"/>
                </a:solidFill>
              </a:rPr>
              <a:t>第一个注释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Print(“Hello, Python!”) </a:t>
            </a:r>
            <a:r>
              <a:rPr lang="en-US" altLang="zh-CN" sz="2400" dirty="0">
                <a:solidFill>
                  <a:srgbClr val="00B050"/>
                </a:solidFill>
              </a:rPr>
              <a:t># </a:t>
            </a:r>
            <a:r>
              <a:rPr lang="zh-CN" altLang="en-US" sz="2400" dirty="0">
                <a:solidFill>
                  <a:srgbClr val="00B050"/>
                </a:solidFill>
              </a:rPr>
              <a:t>第二个注释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TW" dirty="0">
              <a:solidFill>
                <a:srgbClr val="00B050"/>
              </a:solidFill>
              <a:latin typeface="Bitstream Vera Sans Mono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dirty="0">
                <a:latin typeface="Bitstream Vera Sans Mono"/>
              </a:rPr>
              <a:t>多行注释三个双引号或三个单引号：</a:t>
            </a:r>
            <a:endParaRPr lang="en-US" altLang="zh-CN" dirty="0">
              <a:latin typeface="Bitstream Vera Sans Mono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rgbClr val="00B050"/>
                </a:solidFill>
              </a:rPr>
              <a:t>“”“ </a:t>
            </a:r>
            <a:r>
              <a:rPr lang="zh-CN" altLang="en-US" sz="2400" dirty="0">
                <a:solidFill>
                  <a:srgbClr val="00B050"/>
                </a:solidFill>
              </a:rPr>
              <a:t>这是多行注释，使用双引号。 </a:t>
            </a:r>
            <a:r>
              <a:rPr lang="en-US" altLang="zh-CN" sz="2400" dirty="0">
                <a:solidFill>
                  <a:srgbClr val="00B050"/>
                </a:solidFill>
              </a:rPr>
              <a:t>‘’‘</a:t>
            </a:r>
            <a:r>
              <a:rPr lang="zh-CN" altLang="en-US" sz="2400" dirty="0">
                <a:solidFill>
                  <a:srgbClr val="00B050"/>
                </a:solidFill>
              </a:rPr>
              <a:t>这是多行注释，使用单引号。</a:t>
            </a:r>
            <a:endParaRPr lang="en-US" altLang="zh-TW" sz="2400" dirty="0">
              <a:solidFill>
                <a:srgbClr val="00B050"/>
              </a:solidFill>
              <a:latin typeface="Bitstream Vera Sans Mono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D84FB393-68BA-4081-BD0C-0EB12C95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5492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2.3.2</a:t>
            </a:r>
            <a:r>
              <a:rPr lang="zh-CN" altLang="en-US" sz="4800"/>
              <a:t> </a:t>
            </a:r>
            <a:r>
              <a:rPr lang="zh-CN" altLang="en-US"/>
              <a:t> 变量的定义和赋值</a:t>
            </a:r>
          </a:p>
        </p:txBody>
      </p:sp>
      <p:sp>
        <p:nvSpPr>
          <p:cNvPr id="27651" name="矩形 2">
            <a:extLst>
              <a:ext uri="{FF2B5EF4-FFF2-40B4-BE49-F238E27FC236}">
                <a16:creationId xmlns:a16="http://schemas.microsoft.com/office/drawing/2014/main" id="{CA193918-ABC3-4E22-9922-71DFE1D58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76475"/>
            <a:ext cx="7704138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dirty="0"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由于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python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是解释性语言且具有强类型转换的能力，所以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python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中变量不需要申明变量名和变量类 型；而是直接给变量赋值即可，如：     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          </a:t>
            </a:r>
          </a:p>
          <a:p>
            <a:pPr algn="ctr"/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a = 4 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b=‘a’, c=True,  d=None </a:t>
            </a:r>
          </a:p>
          <a:p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    可以通过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type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方法来测试一下上面每个变量的类型。如：</a:t>
            </a:r>
          </a:p>
          <a:p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type(a)    int </a:t>
            </a:r>
          </a:p>
          <a:p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type(c)    bool</a:t>
            </a:r>
          </a:p>
          <a:p>
            <a:endParaRPr lang="en-US" altLang="zh-CN" sz="2800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5972ADBE-7F25-4F81-96E9-17FEB6C75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2.3.3</a:t>
            </a:r>
            <a:r>
              <a:rPr lang="en-US" altLang="zh-CN"/>
              <a:t>   </a:t>
            </a:r>
            <a:r>
              <a:rPr lang="zh-CN" altLang="en-US"/>
              <a:t>关键字</a:t>
            </a:r>
          </a:p>
        </p:txBody>
      </p:sp>
      <p:sp>
        <p:nvSpPr>
          <p:cNvPr id="28675" name="矩形 2">
            <a:extLst>
              <a:ext uri="{FF2B5EF4-FFF2-40B4-BE49-F238E27FC236}">
                <a16:creationId xmlns:a16="http://schemas.microsoft.com/office/drawing/2014/main" id="{8A4625FC-542E-4E88-8E6E-CE18F103D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1700213"/>
            <a:ext cx="770413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dirty="0">
                <a:latin typeface="仿宋_GB2312" pitchFamily="49" charset="-122"/>
                <a:ea typeface="仿宋_GB2312" pitchFamily="49" charset="-122"/>
              </a:rPr>
              <a:t>    关键字是</a:t>
            </a:r>
            <a:r>
              <a:rPr lang="en-US" altLang="zh-CN" sz="3000" dirty="0">
                <a:latin typeface="仿宋_GB2312" pitchFamily="49" charset="-122"/>
                <a:ea typeface="仿宋_GB2312" pitchFamily="49" charset="-122"/>
              </a:rPr>
              <a:t>Python</a:t>
            </a:r>
            <a:r>
              <a:rPr lang="zh-CN" altLang="en-US" sz="3000" dirty="0">
                <a:latin typeface="仿宋_GB2312" pitchFamily="49" charset="-122"/>
                <a:ea typeface="仿宋_GB2312" pitchFamily="49" charset="-122"/>
              </a:rPr>
              <a:t>语言的关键组成部分，不可随便作为其他对象的标识符。在 </a:t>
            </a:r>
            <a:r>
              <a:rPr lang="en-US" altLang="zh-CN" sz="3000" dirty="0">
                <a:latin typeface="仿宋_GB2312" pitchFamily="49" charset="-122"/>
                <a:ea typeface="仿宋_GB2312" pitchFamily="49" charset="-122"/>
              </a:rPr>
              <a:t>IDE </a:t>
            </a:r>
            <a:r>
              <a:rPr lang="zh-CN" altLang="en-US" sz="3000" dirty="0">
                <a:latin typeface="仿宋_GB2312" pitchFamily="49" charset="-122"/>
                <a:ea typeface="仿宋_GB2312" pitchFamily="49" charset="-122"/>
              </a:rPr>
              <a:t>中常以不同颜色字体出现。</a:t>
            </a:r>
            <a:endParaRPr lang="en-US" altLang="zh-CN" sz="2800" dirty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BA66A358-3FB9-453C-8261-D720F0546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73463"/>
            <a:ext cx="7848600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76F06D3-B34F-40C1-9B85-3A495ECB7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613" y="631825"/>
            <a:ext cx="8382000" cy="7810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3  Python</a:t>
            </a:r>
            <a:r>
              <a:rPr lang="zh-CN" altLang="en-US" dirty="0"/>
              <a:t>编辑器</a:t>
            </a:r>
            <a:r>
              <a:rPr lang="en-US" altLang="zh-CN" dirty="0"/>
              <a:t>IDLE</a:t>
            </a:r>
            <a:endParaRPr lang="zh-CN" altLang="zh-CN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D8D84AE-6683-4A31-BD6D-3DA5D8E85F3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00113" y="1700213"/>
            <a:ext cx="7691437" cy="4456112"/>
          </a:xfrm>
        </p:spPr>
        <p:txBody>
          <a:bodyPr/>
          <a:lstStyle/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800"/>
              <a:t>3.1   </a:t>
            </a:r>
            <a:r>
              <a:rPr lang="zh-CN" altLang="en-US" sz="2800"/>
              <a:t>创建</a:t>
            </a:r>
            <a:r>
              <a:rPr lang="en-US" altLang="zh-CN" sz="2800"/>
              <a:t>Python</a:t>
            </a:r>
            <a:r>
              <a:rPr lang="zh-CN" altLang="zh-CN" sz="2800"/>
              <a:t>脚本</a:t>
            </a:r>
            <a:endParaRPr lang="en-US" altLang="zh-CN" sz="2800"/>
          </a:p>
          <a:p>
            <a:pPr eaLnBrk="1" hangingPunct="1"/>
            <a:r>
              <a:rPr lang="en-US" altLang="zh-CN" sz="2800"/>
              <a:t>3.2  </a:t>
            </a:r>
            <a:r>
              <a:rPr lang="zh-CN" altLang="zh-CN" sz="2800"/>
              <a:t>语法提示</a:t>
            </a:r>
          </a:p>
          <a:p>
            <a:pPr eaLnBrk="1" hangingPunct="1"/>
            <a:r>
              <a:rPr lang="en-US" altLang="zh-CN" sz="2800"/>
              <a:t>3.3  </a:t>
            </a:r>
            <a:r>
              <a:rPr lang="zh-CN" altLang="en-US" sz="2800"/>
              <a:t>运行</a:t>
            </a:r>
            <a:r>
              <a:rPr lang="en-US" altLang="zh-CN" sz="2800"/>
              <a:t>Python</a:t>
            </a:r>
            <a:r>
              <a:rPr lang="zh-CN" altLang="en-US" sz="2800"/>
              <a:t>程序</a:t>
            </a:r>
            <a:endParaRPr lang="zh-CN" altLang="zh-CN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0D9E7D69-93BC-4EC4-B1AA-5BFEF2B17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50" y="2492375"/>
            <a:ext cx="8064500" cy="1752600"/>
          </a:xfrm>
        </p:spPr>
        <p:txBody>
          <a:bodyPr/>
          <a:lstStyle/>
          <a:p>
            <a:pPr marR="0" algn="l" eaLnBrk="1" hangingPunct="1">
              <a:lnSpc>
                <a:spcPct val="80000"/>
              </a:lnSpc>
            </a:pP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  Python</a:t>
            </a:r>
            <a:r>
              <a:rPr lang="zh-CN" altLang="zh-CN" sz="2800" dirty="0">
                <a:latin typeface="仿宋_GB2312" pitchFamily="49" charset="-122"/>
                <a:ea typeface="仿宋_GB2312" pitchFamily="49" charset="-122"/>
              </a:rPr>
              <a:t>诞生于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20</a:t>
            </a:r>
            <a:r>
              <a:rPr lang="zh-CN" altLang="zh-CN" sz="2800" dirty="0">
                <a:latin typeface="仿宋_GB2312" pitchFamily="49" charset="-122"/>
                <a:ea typeface="仿宋_GB2312" pitchFamily="49" charset="-122"/>
              </a:rPr>
              <a:t>世纪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90</a:t>
            </a:r>
            <a:r>
              <a:rPr lang="zh-CN" altLang="zh-CN" sz="2800" dirty="0">
                <a:latin typeface="仿宋_GB2312" pitchFamily="49" charset="-122"/>
                <a:ea typeface="仿宋_GB2312" pitchFamily="49" charset="-122"/>
              </a:rPr>
              <a:t>年代初，是一种</a:t>
            </a:r>
            <a:r>
              <a:rPr lang="zh-CN" altLang="zh-CN" sz="2800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解释型</a:t>
            </a:r>
            <a:r>
              <a:rPr lang="zh-CN" altLang="zh-CN" sz="2800" dirty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面向对象</a:t>
            </a:r>
            <a:r>
              <a:rPr lang="zh-CN" altLang="zh-CN" sz="2800" dirty="0">
                <a:latin typeface="仿宋_GB2312" pitchFamily="49" charset="-122"/>
                <a:ea typeface="仿宋_GB2312" pitchFamily="49" charset="-122"/>
              </a:rPr>
              <a:t>、动态数据类型的高级程序设计语言，是最受欢迎的程序设计语言之一。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这节实验课课我们主要来</a:t>
            </a:r>
            <a:r>
              <a:rPr lang="zh-CN" altLang="zh-CN" sz="2800" dirty="0">
                <a:latin typeface="仿宋_GB2312" pitchFamily="49" charset="-122"/>
                <a:ea typeface="仿宋_GB2312" pitchFamily="49" charset="-122"/>
              </a:rPr>
              <a:t>介绍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Python</a:t>
            </a:r>
            <a:r>
              <a:rPr lang="zh-CN" altLang="zh-CN" sz="2800" dirty="0">
                <a:latin typeface="仿宋_GB2312" pitchFamily="49" charset="-122"/>
                <a:ea typeface="仿宋_GB2312" pitchFamily="49" charset="-122"/>
              </a:rPr>
              <a:t>语言的基本情况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和基础知识</a:t>
            </a:r>
            <a:r>
              <a:rPr lang="zh-CN" altLang="zh-CN" sz="2800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A51234-3571-49B3-A8AA-A5EA46DFF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851648" cy="892696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课程描述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BE80D7D-C910-4A65-AAF8-83A472109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49275"/>
            <a:ext cx="8382000" cy="7810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3.1  </a:t>
            </a:r>
            <a:r>
              <a:rPr lang="zh-CN" altLang="en-US" dirty="0"/>
              <a:t>创建</a:t>
            </a:r>
            <a:r>
              <a:rPr lang="en-US" altLang="zh-CN" dirty="0"/>
              <a:t>Python</a:t>
            </a:r>
            <a:r>
              <a:rPr lang="zh-CN" altLang="en-US" dirty="0"/>
              <a:t>脚本</a:t>
            </a:r>
            <a:endParaRPr lang="en-US" altLang="zh-CN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FAD154F-AD09-4CB1-BC5D-41A9A20FB04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20750" y="1773238"/>
            <a:ext cx="7302500" cy="4816475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在开始菜单的所有程序中，选择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Python 3.4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分组下面的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IDLE (Python 3.4 GUI - 32 bit)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菜单项，打开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IDLE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窗口。</a:t>
            </a:r>
          </a:p>
        </p:txBody>
      </p:sp>
      <p:sp>
        <p:nvSpPr>
          <p:cNvPr id="30724" name="Rectangle 14">
            <a:extLst>
              <a:ext uri="{FF2B5EF4-FFF2-40B4-BE49-F238E27FC236}">
                <a16:creationId xmlns:a16="http://schemas.microsoft.com/office/drawing/2014/main" id="{0A21A08C-049C-4F30-82F7-94E00B3C1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30725" name="Picture 7">
            <a:extLst>
              <a:ext uri="{FF2B5EF4-FFF2-40B4-BE49-F238E27FC236}">
                <a16:creationId xmlns:a16="http://schemas.microsoft.com/office/drawing/2014/main" id="{5A87C3A7-CDC6-4007-A957-2EA5C48A7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3357563"/>
            <a:ext cx="7273925" cy="229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A9E42EA0-A042-4EE6-9BEA-097F29E23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88" y="1412875"/>
            <a:ext cx="8229600" cy="4389438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在菜单里依次选择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File/New File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（或按下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Ctrl+N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）即可新建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Python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脚本，窗口标题显示脚本名称，初始时为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Untitled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。编辑完成后保存即可。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31747" name="Picture 5">
            <a:extLst>
              <a:ext uri="{FF2B5EF4-FFF2-40B4-BE49-F238E27FC236}">
                <a16:creationId xmlns:a16="http://schemas.microsoft.com/office/drawing/2014/main" id="{6045BC73-D5B0-43DA-A120-69B6290E3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036888"/>
            <a:ext cx="7272337" cy="226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28A97DD-5B1A-4C02-B8DB-0C3DA932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8913"/>
            <a:ext cx="8229600" cy="1143000"/>
          </a:xfrm>
        </p:spPr>
        <p:txBody>
          <a:bodyPr/>
          <a:lstStyle/>
          <a:p>
            <a:pPr marL="685800" indent="-685800" eaLnBrk="1" hangingPunct="1"/>
            <a:r>
              <a:rPr lang="en-US" altLang="zh-CN"/>
              <a:t>3.2  </a:t>
            </a:r>
            <a:r>
              <a:rPr lang="zh-CN" altLang="en-US"/>
              <a:t>语法提示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DC24511-CEB3-4283-B622-4B9709A5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475" y="1484313"/>
            <a:ext cx="7620000" cy="39528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IDLE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还可以显示语法提示帮助程序员完成输入，例如输入“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print(”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IDLE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会弹出一个语法提示框，显示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print()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函数的语法。</a:t>
            </a:r>
          </a:p>
        </p:txBody>
      </p:sp>
      <p:pic>
        <p:nvPicPr>
          <p:cNvPr id="32772" name="Picture 5">
            <a:extLst>
              <a:ext uri="{FF2B5EF4-FFF2-40B4-BE49-F238E27FC236}">
                <a16:creationId xmlns:a16="http://schemas.microsoft.com/office/drawing/2014/main" id="{491EA5B1-4A1C-4818-83ED-389B18363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3068638"/>
            <a:ext cx="7345362" cy="220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03D494D-9FDD-4813-ABFA-EEFB12CD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98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/>
              <a:t>3.3  </a:t>
            </a:r>
            <a:r>
              <a:rPr lang="zh-CN" altLang="en-US"/>
              <a:t>运行</a:t>
            </a:r>
            <a:r>
              <a:rPr lang="en-US" altLang="zh-CN"/>
              <a:t>Python</a:t>
            </a:r>
            <a:r>
              <a:rPr lang="zh-CN" altLang="en-US"/>
              <a:t>程序</a:t>
            </a:r>
            <a:endParaRPr lang="zh-CN" altLang="zh-CN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9D46718-E2BB-42BF-B6DC-8B80B4192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3" y="1557338"/>
            <a:ext cx="7445375" cy="4600575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在菜单里依次选择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Run / Run Module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（或按下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F5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）可以在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IDLE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中运行当前的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Python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程序。</a:t>
            </a:r>
            <a:endParaRPr lang="zh-CN" altLang="zh-CN" sz="240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33796" name="Picture 5">
            <a:extLst>
              <a:ext uri="{FF2B5EF4-FFF2-40B4-BE49-F238E27FC236}">
                <a16:creationId xmlns:a16="http://schemas.microsoft.com/office/drawing/2014/main" id="{CF045CFF-57DB-4E8D-910E-A959C80D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59075"/>
            <a:ext cx="73183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89F265CC-6BD1-43EF-A92E-2786A938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3" y="1158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语法错误</a:t>
            </a: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AABD22DC-7E29-49AB-806D-9DB699608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8" y="1268413"/>
            <a:ext cx="8229600" cy="4389437"/>
          </a:xfrm>
        </p:spPr>
        <p:txBody>
          <a:bodyPr/>
          <a:lstStyle/>
          <a:p>
            <a:pPr eaLnBrk="1" hangingPunct="1"/>
            <a:r>
              <a:rPr lang="zh-CN" altLang="zh-CN" sz="2800">
                <a:latin typeface="仿宋_GB2312" pitchFamily="49" charset="-122"/>
                <a:ea typeface="仿宋_GB2312" pitchFamily="49" charset="-122"/>
              </a:rPr>
              <a:t>如果程序中有语法错误，运行时会弹出一个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invalid syntax</a:t>
            </a:r>
            <a:r>
              <a:rPr lang="zh-CN" altLang="zh-CN" sz="2800">
                <a:latin typeface="仿宋_GB2312" pitchFamily="49" charset="-122"/>
                <a:ea typeface="仿宋_GB2312" pitchFamily="49" charset="-122"/>
              </a:rPr>
              <a:t>。然后一个浅红色方块定位在错误处。例如，运行下面的程序：</a:t>
            </a:r>
          </a:p>
          <a:p>
            <a:pPr eaLnBrk="1" hangingPunct="1"/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print(,'Hello,');#</a:t>
            </a:r>
            <a:r>
              <a:rPr lang="zh-CN" altLang="zh-CN" sz="2800">
                <a:latin typeface="仿宋_GB2312" pitchFamily="49" charset="-122"/>
                <a:ea typeface="仿宋_GB2312" pitchFamily="49" charset="-122"/>
              </a:rPr>
              <a:t>在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print ()</a:t>
            </a:r>
            <a:r>
              <a:rPr lang="zh-CN" altLang="zh-CN" sz="2800">
                <a:latin typeface="仿宋_GB2312" pitchFamily="49" charset="-122"/>
                <a:ea typeface="仿宋_GB2312" pitchFamily="49" charset="-122"/>
              </a:rPr>
              <a:t>函数中多了一个逗号。</a:t>
            </a:r>
            <a:endParaRPr lang="zh-CN" altLang="en-US" sz="2800"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endParaRPr lang="zh-CN" altLang="zh-CN" sz="280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34820" name="Picture 5">
            <a:extLst>
              <a:ext uri="{FF2B5EF4-FFF2-40B4-BE49-F238E27FC236}">
                <a16:creationId xmlns:a16="http://schemas.microsoft.com/office/drawing/2014/main" id="{206F09F4-9A1A-40DD-96C7-B7E69D95F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789363"/>
            <a:ext cx="7777163" cy="24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8284EF0-A7E0-4CE8-8D09-60538E511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613" y="631825"/>
            <a:ext cx="8382000" cy="7810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4  </a:t>
            </a:r>
            <a:r>
              <a:rPr lang="zh-CN" altLang="en-US" dirty="0"/>
              <a:t>基本的操作</a:t>
            </a:r>
            <a:endParaRPr lang="zh-CN" altLang="zh-CN" dirty="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4F6A14E-A3E4-4927-9503-B9EC50249A6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00113" y="1700213"/>
            <a:ext cx="7691437" cy="4456112"/>
          </a:xfrm>
        </p:spPr>
        <p:txBody>
          <a:bodyPr/>
          <a:lstStyle/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800"/>
              <a:t>4.1</a:t>
            </a:r>
            <a:r>
              <a:rPr lang="zh-CN" altLang="en-US" sz="2800"/>
              <a:t>输入输出函数</a:t>
            </a:r>
            <a:endParaRPr lang="en-US" altLang="zh-CN" sz="2800"/>
          </a:p>
          <a:p>
            <a:pPr eaLnBrk="1" hangingPunct="1"/>
            <a:r>
              <a:rPr lang="en-US" altLang="zh-CN" sz="2800"/>
              <a:t>4.2  </a:t>
            </a:r>
            <a:r>
              <a:rPr lang="zh-CN" altLang="en-US" sz="2800"/>
              <a:t>选择语句</a:t>
            </a:r>
            <a:endParaRPr lang="zh-CN" altLang="zh-CN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CF2B1A6-75FB-480D-8601-BE1D84D89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49275"/>
            <a:ext cx="8382000" cy="7810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5400" dirty="0"/>
              <a:t>4.1.1  Python</a:t>
            </a:r>
            <a:r>
              <a:rPr lang="zh-CN" altLang="en-US" sz="5400" dirty="0"/>
              <a:t>的输出</a:t>
            </a:r>
            <a:endParaRPr lang="en-US" altLang="zh-CN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CF871AE-0B28-4F70-8D6E-B8CB3345E2F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20750" y="1773238"/>
            <a:ext cx="7302500" cy="48164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Python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中基本的输出函数是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print()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；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print()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函数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dirty="0"/>
              <a:t>作用：输出运算结果；根据输出内容的不同，有</a:t>
            </a:r>
            <a:r>
              <a:rPr lang="en-US" altLang="zh-CN" sz="2400" dirty="0"/>
              <a:t>3</a:t>
            </a:r>
            <a:r>
              <a:rPr lang="zh-CN" altLang="en-US" sz="2400" dirty="0"/>
              <a:t>种用法。</a:t>
            </a:r>
            <a:endParaRPr lang="en-US" altLang="zh-CN" sz="240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</a:rPr>
              <a:t>①</a:t>
            </a:r>
            <a:r>
              <a:rPr lang="zh-CN" altLang="en-US" sz="2400" dirty="0"/>
              <a:t>、仅用于输出字符串，使用方法如下：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400" dirty="0"/>
              <a:t>        print(‘</a:t>
            </a:r>
            <a:r>
              <a:rPr lang="zh-CN" altLang="en-US" sz="2400" dirty="0"/>
              <a:t>待输出的字符串’</a:t>
            </a:r>
            <a:r>
              <a:rPr lang="en-US" altLang="zh-CN" sz="2400" dirty="0"/>
              <a:t>)  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400" dirty="0"/>
              <a:t>例子：&gt;&gt;&gt; print(‘世界和平’)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CN" altLang="en-US" sz="2400" dirty="0"/>
              <a:t>            世界和平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40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40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zh-CN" altLang="en-US" sz="240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defRPr/>
            </a:pP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6868" name="Rectangle 14">
            <a:extLst>
              <a:ext uri="{FF2B5EF4-FFF2-40B4-BE49-F238E27FC236}">
                <a16:creationId xmlns:a16="http://schemas.microsoft.com/office/drawing/2014/main" id="{8F8ACB94-17BF-4821-803F-684CFFE94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2D1DE51-86DD-41D2-80A0-06307DA59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49275"/>
            <a:ext cx="8382000" cy="7810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5400" dirty="0"/>
              <a:t>4.1.1  Python</a:t>
            </a:r>
            <a:r>
              <a:rPr lang="zh-CN" altLang="en-US" sz="5400" dirty="0"/>
              <a:t>的输出</a:t>
            </a:r>
            <a:endParaRPr lang="en-US" altLang="zh-CN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CFE4655-D018-4E6B-BA46-E937DD4998D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20750" y="1773238"/>
            <a:ext cx="7302500" cy="4816475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CN" altLang="en-US" sz="2400" dirty="0"/>
              <a:t>②、用于输出一个或多个变量</a:t>
            </a:r>
            <a:endParaRPr lang="en-US" altLang="zh-CN" sz="24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2400" dirty="0"/>
              <a:t>    print(</a:t>
            </a:r>
            <a:r>
              <a:rPr lang="zh-CN" altLang="en-US" sz="2400" dirty="0"/>
              <a:t>变量</a:t>
            </a:r>
            <a:r>
              <a:rPr lang="en-US" altLang="zh-CN" sz="2400" dirty="0"/>
              <a:t>1,</a:t>
            </a:r>
            <a:r>
              <a:rPr lang="zh-CN" altLang="en-US" sz="2400" dirty="0"/>
              <a:t>变量</a:t>
            </a:r>
            <a:r>
              <a:rPr lang="en-US" altLang="zh-CN" sz="2400" dirty="0"/>
              <a:t>2,…)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CN" altLang="en-US" sz="2400" dirty="0"/>
              <a:t>例子：&gt;&gt;&gt; a=123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CN" altLang="en-US" sz="2400" dirty="0"/>
              <a:t>           &gt;&gt;&gt; print(a)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CN" altLang="en-US" sz="2400" dirty="0"/>
              <a:t>             123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③、用于混合输出字符串与变量值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2400" dirty="0"/>
              <a:t>   print(‘</a:t>
            </a:r>
            <a:r>
              <a:rPr lang="zh-CN" altLang="en-US" sz="2400" dirty="0">
                <a:highlight>
                  <a:srgbClr val="FFFF00"/>
                </a:highlight>
              </a:rPr>
              <a:t>输出字符串模板</a:t>
            </a:r>
            <a:r>
              <a:rPr lang="en-US" altLang="zh-CN" sz="2400" dirty="0"/>
              <a:t>’.format(</a:t>
            </a:r>
            <a:r>
              <a:rPr lang="zh-CN" altLang="en-US" sz="2400" dirty="0"/>
              <a:t>变量</a:t>
            </a:r>
            <a:r>
              <a:rPr lang="en-US" altLang="zh-CN" sz="2400" dirty="0"/>
              <a:t>1,</a:t>
            </a:r>
            <a:r>
              <a:rPr lang="zh-CN" altLang="en-US" sz="2400" dirty="0"/>
              <a:t>变量</a:t>
            </a:r>
            <a:r>
              <a:rPr lang="en-US" altLang="zh-CN" sz="2400" dirty="0"/>
              <a:t>2,…))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CN" altLang="en-US" sz="2400" dirty="0"/>
              <a:t>其中   </a:t>
            </a:r>
            <a:r>
              <a:rPr lang="zh-CN" altLang="en-US" sz="2400" dirty="0">
                <a:highlight>
                  <a:srgbClr val="FFFF00"/>
                </a:highlight>
              </a:rPr>
              <a:t>输出字符串模板  </a:t>
            </a:r>
            <a:r>
              <a:rPr lang="zh-CN" altLang="en-US" sz="2400" dirty="0"/>
              <a:t>中采用</a:t>
            </a:r>
            <a:r>
              <a:rPr lang="en-US" altLang="zh-CN" sz="2400" dirty="0"/>
              <a:t>{}</a:t>
            </a:r>
            <a:r>
              <a:rPr lang="zh-CN" altLang="en-US" sz="2400" dirty="0"/>
              <a:t>表示一个槽位置，每个槽位置对应</a:t>
            </a:r>
            <a:r>
              <a:rPr lang="en-US" altLang="zh-CN" sz="2400" dirty="0"/>
              <a:t>.format()</a:t>
            </a:r>
            <a:r>
              <a:rPr lang="zh-CN" altLang="en-US" sz="2400" dirty="0"/>
              <a:t>中的一个变量。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zh-CN" altLang="en-US" sz="24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zh-CN" altLang="en-US" sz="24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zh-CN" altLang="en-US" sz="24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zh-CN" altLang="en-US" sz="240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40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zh-CN" altLang="en-US" sz="240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defRPr/>
            </a:pP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7892" name="Rectangle 14">
            <a:extLst>
              <a:ext uri="{FF2B5EF4-FFF2-40B4-BE49-F238E27FC236}">
                <a16:creationId xmlns:a16="http://schemas.microsoft.com/office/drawing/2014/main" id="{26A9CD6C-8DD6-4F7B-9E2C-386D0DC41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F9E9FF6-2109-457F-98C4-8D2DFB9B7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49275"/>
            <a:ext cx="8382000" cy="7810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5400" dirty="0"/>
              <a:t>4.1.1  Python</a:t>
            </a:r>
            <a:r>
              <a:rPr lang="zh-CN" altLang="en-US" sz="5400" dirty="0"/>
              <a:t>的输出</a:t>
            </a:r>
            <a:endParaRPr lang="en-US" altLang="zh-CN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DBDC83F-83F8-46B3-9345-31226CB402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20750" y="1773238"/>
            <a:ext cx="7302500" cy="4816475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CN" altLang="en-US" sz="2400" dirty="0"/>
              <a:t>例子：</a:t>
            </a:r>
            <a:endParaRPr lang="en-US" altLang="zh-CN" sz="24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2400" dirty="0"/>
              <a:t>       &gt;&gt;&gt; a = 123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2400" dirty="0"/>
              <a:t>       &gt;&gt;&gt; b = 456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2400" dirty="0"/>
              <a:t>       &gt;&gt;&gt; print(</a:t>
            </a:r>
            <a:r>
              <a:rPr lang="en-US" altLang="zh-CN" sz="2400" dirty="0">
                <a:highlight>
                  <a:srgbClr val="FFFF00"/>
                </a:highlight>
              </a:rPr>
              <a:t>'a</a:t>
            </a:r>
            <a:r>
              <a:rPr lang="zh-CN" altLang="en-US" sz="2400" dirty="0">
                <a:highlight>
                  <a:srgbClr val="FFFF00"/>
                </a:highlight>
              </a:rPr>
              <a:t>的值为</a:t>
            </a:r>
            <a:r>
              <a:rPr lang="en-US" altLang="zh-CN" sz="2400" dirty="0">
                <a:highlight>
                  <a:srgbClr val="FFFF00"/>
                </a:highlight>
              </a:rPr>
              <a:t>{}, b</a:t>
            </a:r>
            <a:r>
              <a:rPr lang="zh-CN" altLang="en-US" sz="2400" dirty="0">
                <a:highlight>
                  <a:srgbClr val="FFFF00"/>
                </a:highlight>
              </a:rPr>
              <a:t>的值为</a:t>
            </a:r>
            <a:r>
              <a:rPr lang="en-US" altLang="zh-CN" sz="2400" dirty="0">
                <a:highlight>
                  <a:srgbClr val="FFFF00"/>
                </a:highlight>
              </a:rPr>
              <a:t>{}'.</a:t>
            </a:r>
            <a:r>
              <a:rPr lang="en-US" altLang="zh-CN" sz="2400" dirty="0"/>
              <a:t>format(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))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2400" dirty="0"/>
              <a:t>        a</a:t>
            </a:r>
            <a:r>
              <a:rPr lang="zh-CN" altLang="en-US" sz="2400" dirty="0"/>
              <a:t>的值为</a:t>
            </a:r>
            <a:r>
              <a:rPr lang="en-US" altLang="zh-CN" sz="2400" dirty="0"/>
              <a:t>123, b</a:t>
            </a:r>
            <a:r>
              <a:rPr lang="zh-CN" altLang="en-US" sz="2400" dirty="0"/>
              <a:t>的值为</a:t>
            </a:r>
            <a:r>
              <a:rPr lang="en-US" altLang="zh-CN" sz="2400" dirty="0"/>
              <a:t>456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highlight>
                  <a:srgbClr val="FFFF00"/>
                </a:highlight>
              </a:rPr>
              <a:t>a</a:t>
            </a:r>
            <a:r>
              <a:rPr lang="zh-CN" altLang="en-US" sz="2400" dirty="0">
                <a:highlight>
                  <a:srgbClr val="FFFF00"/>
                </a:highlight>
              </a:rPr>
              <a:t>的值为</a:t>
            </a:r>
            <a:r>
              <a:rPr lang="en-US" altLang="zh-CN" sz="2400" dirty="0">
                <a:highlight>
                  <a:srgbClr val="FFFF00"/>
                </a:highlight>
              </a:rPr>
              <a:t>{}, b</a:t>
            </a:r>
            <a:r>
              <a:rPr lang="zh-CN" altLang="en-US" sz="2400" dirty="0">
                <a:highlight>
                  <a:srgbClr val="FFFF00"/>
                </a:highlight>
              </a:rPr>
              <a:t>的值为</a:t>
            </a:r>
            <a:r>
              <a:rPr lang="en-US" altLang="zh-CN" sz="2400" dirty="0">
                <a:highlight>
                  <a:srgbClr val="FFFF00"/>
                </a:highlight>
              </a:rPr>
              <a:t>{}  </a:t>
            </a:r>
            <a:r>
              <a:rPr lang="zh-CN" altLang="en-US" sz="2400" dirty="0"/>
              <a:t>是输出字符串模板，即混合字符串和变量的输出样式。</a:t>
            </a:r>
            <a:r>
              <a:rPr lang="en-US" altLang="zh-CN" sz="2400" dirty="0"/>
              <a:t>{}</a:t>
            </a:r>
            <a:r>
              <a:rPr lang="zh-CN" altLang="en-US" sz="2400" dirty="0"/>
              <a:t>表示一个槽位置，括号中的内容由后面紧跟的</a:t>
            </a:r>
            <a:r>
              <a:rPr lang="en-US" altLang="zh-CN" sz="2400" dirty="0"/>
              <a:t>format()</a:t>
            </a:r>
            <a:r>
              <a:rPr lang="zh-CN" altLang="en-US" sz="2400" dirty="0"/>
              <a:t>方法中的参数按顺序填充。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注意</a:t>
            </a:r>
            <a:r>
              <a:rPr lang="zh-CN" altLang="en-US" sz="2400" dirty="0"/>
              <a:t>：</a:t>
            </a:r>
            <a:r>
              <a:rPr lang="en-US" altLang="zh-CN" sz="2400" dirty="0"/>
              <a:t>print()</a:t>
            </a:r>
            <a:r>
              <a:rPr lang="zh-CN" altLang="en-US" sz="2400" dirty="0"/>
              <a:t>函数默认是换行的若不想换行则需要添加如下： </a:t>
            </a:r>
            <a:r>
              <a:rPr lang="en-US" altLang="zh-CN" sz="2400" dirty="0"/>
              <a:t>print(</a:t>
            </a:r>
            <a:r>
              <a:rPr lang="zh-CN" altLang="en-US" sz="2400" dirty="0"/>
              <a:t>内容，</a:t>
            </a:r>
            <a:r>
              <a:rPr lang="en-US" altLang="zh-CN" sz="2400" dirty="0"/>
              <a:t>end=‘’)</a:t>
            </a:r>
            <a:r>
              <a:rPr lang="zh-CN" altLang="en-US" sz="2400" dirty="0"/>
              <a:t> 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zh-CN" altLang="en-US" sz="24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zh-CN" altLang="en-US" sz="24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zh-CN" altLang="en-US" sz="24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zh-CN" altLang="en-US" sz="240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40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zh-CN" altLang="en-US" sz="240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defRPr/>
            </a:pP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6" name="Rectangle 14">
            <a:extLst>
              <a:ext uri="{FF2B5EF4-FFF2-40B4-BE49-F238E27FC236}">
                <a16:creationId xmlns:a16="http://schemas.microsoft.com/office/drawing/2014/main" id="{99FEDAE6-9316-4058-8EE8-F7A98AFAB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FFD00F03-59EC-4C5E-ADC5-B79975B6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0" y="609600"/>
            <a:ext cx="6838950" cy="803275"/>
          </a:xfrm>
        </p:spPr>
        <p:txBody>
          <a:bodyPr/>
          <a:lstStyle/>
          <a:p>
            <a:r>
              <a:rPr lang="en-US" altLang="zh-CN"/>
              <a:t>4.2.1  </a:t>
            </a:r>
            <a:r>
              <a:rPr lang="zh-CN" altLang="en-US"/>
              <a:t>选择结构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2EA651F4-89C5-4C1A-A6BE-9B6935FCA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57338"/>
            <a:ext cx="856932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187450" indent="-20955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1462088" indent="-20955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/>
              <a:t>三种基本程序结构中的选择结构，可用</a:t>
            </a:r>
            <a:r>
              <a:rPr lang="en-US" altLang="zh-CN" dirty="0"/>
              <a:t>if</a:t>
            </a:r>
            <a:r>
              <a:rPr lang="zh-CN" altLang="zh-CN" dirty="0"/>
              <a:t>语句、</a:t>
            </a:r>
            <a:r>
              <a:rPr lang="en-US" altLang="zh-CN" dirty="0"/>
              <a:t>if</a:t>
            </a:r>
            <a:r>
              <a:rPr lang="zh-CN" altLang="zh-CN" dirty="0"/>
              <a:t>…</a:t>
            </a:r>
            <a:r>
              <a:rPr lang="en-US" altLang="zh-CN" dirty="0"/>
              <a:t>else</a:t>
            </a:r>
            <a:r>
              <a:rPr lang="zh-CN" altLang="zh-CN" dirty="0"/>
              <a:t>语句和</a:t>
            </a:r>
            <a:r>
              <a:rPr lang="en-US" altLang="zh-CN" dirty="0"/>
              <a:t>if</a:t>
            </a:r>
            <a:r>
              <a:rPr lang="zh-CN" altLang="zh-CN" dirty="0"/>
              <a:t>…</a:t>
            </a:r>
            <a:r>
              <a:rPr lang="en-US" altLang="zh-CN" dirty="0" err="1"/>
              <a:t>elif</a:t>
            </a:r>
            <a:r>
              <a:rPr lang="zh-CN" altLang="zh-CN" dirty="0"/>
              <a:t>…</a:t>
            </a:r>
            <a:r>
              <a:rPr lang="en-US" altLang="zh-CN" dirty="0"/>
              <a:t>else</a:t>
            </a:r>
            <a:r>
              <a:rPr lang="zh-CN" altLang="zh-CN" dirty="0"/>
              <a:t>语句实现。</a:t>
            </a:r>
          </a:p>
        </p:txBody>
      </p:sp>
      <p:pic>
        <p:nvPicPr>
          <p:cNvPr id="39940" name="图片 1">
            <a:extLst>
              <a:ext uri="{FF2B5EF4-FFF2-40B4-BE49-F238E27FC236}">
                <a16:creationId xmlns:a16="http://schemas.microsoft.com/office/drawing/2014/main" id="{6178848B-C0BA-430C-96A4-127A0ABD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38" y="34925"/>
            <a:ext cx="917575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矩形 1">
            <a:extLst>
              <a:ext uri="{FF2B5EF4-FFF2-40B4-BE49-F238E27FC236}">
                <a16:creationId xmlns:a16="http://schemas.microsoft.com/office/drawing/2014/main" id="{592A117D-B3CB-41AC-9237-DD7EA78FE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924175"/>
            <a:ext cx="45720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if</a:t>
            </a:r>
            <a:r>
              <a:rPr lang="zh-CN" altLang="zh-CN" sz="2000">
                <a:latin typeface="Times New Roman" panose="02020603050405020304" pitchFamily="18" charset="0"/>
              </a:rPr>
              <a:t>语句的语法形式如下所示：</a:t>
            </a:r>
          </a:p>
          <a:p>
            <a:pPr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if </a:t>
            </a:r>
            <a:r>
              <a:rPr lang="zh-CN" altLang="zh-CN" sz="2000">
                <a:latin typeface="Times New Roman" panose="02020603050405020304" pitchFamily="18" charset="0"/>
              </a:rPr>
              <a:t>表达式 ：</a:t>
            </a:r>
          </a:p>
          <a:p>
            <a:pPr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</a:t>
            </a:r>
            <a:r>
              <a:rPr lang="zh-CN" altLang="zh-CN" sz="2000">
                <a:latin typeface="Times New Roman" panose="02020603050405020304" pitchFamily="18" charset="0"/>
              </a:rPr>
              <a:t>语句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zh-CN" altLang="zh-CN" sz="2000">
              <a:latin typeface="Times New Roman" panose="02020603050405020304" pitchFamily="18" charset="0"/>
            </a:endParaRPr>
          </a:p>
        </p:txBody>
      </p:sp>
      <p:pic>
        <p:nvPicPr>
          <p:cNvPr id="39942" name="Picture 5">
            <a:extLst>
              <a:ext uri="{FF2B5EF4-FFF2-40B4-BE49-F238E27FC236}">
                <a16:creationId xmlns:a16="http://schemas.microsoft.com/office/drawing/2014/main" id="{DB6DA52A-64A9-4B06-B141-93606856D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698750"/>
            <a:ext cx="22320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矩形 3">
            <a:extLst>
              <a:ext uri="{FF2B5EF4-FFF2-40B4-BE49-F238E27FC236}">
                <a16:creationId xmlns:a16="http://schemas.microsoft.com/office/drawing/2014/main" id="{73F13736-6B5C-402C-BDC8-0A059EFE1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149725"/>
            <a:ext cx="46450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 sz="1200" dirty="0">
                <a:latin typeface="Times New Roman" panose="02020603050405020304" pitchFamily="18" charset="0"/>
              </a:rPr>
              <a:t>#</a:t>
            </a:r>
            <a:r>
              <a:rPr lang="zh-CN" altLang="zh-CN" sz="1200" dirty="0">
                <a:latin typeface="Times New Roman" panose="02020603050405020304" pitchFamily="18" charset="0"/>
              </a:rPr>
              <a:t>比较输入的整数是否大于</a:t>
            </a:r>
            <a:r>
              <a:rPr lang="en-US" altLang="zh-CN" sz="1200" dirty="0">
                <a:latin typeface="Times New Roman" panose="02020603050405020304" pitchFamily="18" charset="0"/>
              </a:rPr>
              <a:t>6</a:t>
            </a:r>
            <a:endParaRPr lang="zh-CN" altLang="zh-CN" sz="1200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200" dirty="0">
                <a:latin typeface="Times New Roman" panose="02020603050405020304" pitchFamily="18" charset="0"/>
              </a:rPr>
              <a:t>a = input("</a:t>
            </a:r>
            <a:r>
              <a:rPr lang="zh-CN" altLang="zh-CN" sz="1200" dirty="0">
                <a:latin typeface="Times New Roman" panose="02020603050405020304" pitchFamily="18" charset="0"/>
              </a:rPr>
              <a:t>请输入一个整数：</a:t>
            </a:r>
            <a:r>
              <a:rPr lang="en-US" altLang="zh-CN" sz="1200" dirty="0">
                <a:latin typeface="Times New Roman" panose="02020603050405020304" pitchFamily="18" charset="0"/>
              </a:rPr>
              <a:t>")   #</a:t>
            </a:r>
            <a:r>
              <a:rPr lang="zh-CN" altLang="zh-CN" sz="1200" dirty="0">
                <a:latin typeface="Times New Roman" panose="02020603050405020304" pitchFamily="18" charset="0"/>
              </a:rPr>
              <a:t>取得一个字符串</a:t>
            </a:r>
          </a:p>
          <a:p>
            <a:pPr>
              <a:buClrTx/>
              <a:buSzTx/>
              <a:buFontTx/>
              <a:buNone/>
            </a:pPr>
            <a:r>
              <a:rPr lang="en-US" altLang="zh-CN" sz="1200" dirty="0">
                <a:latin typeface="Times New Roman" panose="02020603050405020304" pitchFamily="18" charset="0"/>
              </a:rPr>
              <a:t>a = int(a)                     #</a:t>
            </a:r>
            <a:r>
              <a:rPr lang="zh-CN" altLang="zh-CN" sz="1200" dirty="0">
                <a:latin typeface="Times New Roman" panose="02020603050405020304" pitchFamily="18" charset="0"/>
              </a:rPr>
              <a:t>将字符串转换为整数</a:t>
            </a:r>
          </a:p>
          <a:p>
            <a:pPr>
              <a:buClrTx/>
              <a:buSzTx/>
              <a:buFontTx/>
              <a:buNone/>
            </a:pPr>
            <a:r>
              <a:rPr lang="en-US" altLang="zh-CN" sz="1200" dirty="0">
                <a:latin typeface="Times New Roman" panose="02020603050405020304" pitchFamily="18" charset="0"/>
              </a:rPr>
              <a:t>if a &gt; 6:</a:t>
            </a:r>
            <a:endParaRPr lang="zh-CN" altLang="zh-CN" sz="1200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1200" dirty="0">
                <a:latin typeface="Times New Roman" panose="02020603050405020304" pitchFamily="18" charset="0"/>
              </a:rPr>
              <a:t>    print ( a, "</a:t>
            </a:r>
            <a:r>
              <a:rPr lang="zh-CN" altLang="zh-CN" sz="1200" dirty="0">
                <a:latin typeface="Times New Roman" panose="02020603050405020304" pitchFamily="18" charset="0"/>
              </a:rPr>
              <a:t>大于</a:t>
            </a:r>
            <a:r>
              <a:rPr lang="en-US" altLang="zh-CN" sz="1200" dirty="0">
                <a:latin typeface="Times New Roman" panose="02020603050405020304" pitchFamily="18" charset="0"/>
              </a:rPr>
              <a:t>6")</a:t>
            </a:r>
            <a:endParaRPr lang="zh-CN" altLang="zh-CN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CF754FD-708E-4B63-95F1-8E9F734B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课程知识点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7891A00-1565-4A97-97CB-57E71A7E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360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600"/>
              <a:t>1  </a:t>
            </a:r>
            <a:r>
              <a:rPr lang="zh-CN" altLang="zh-CN" sz="3600"/>
              <a:t>初识</a:t>
            </a:r>
            <a:r>
              <a:rPr lang="en-US" altLang="zh-CN" sz="3600"/>
              <a:t>Python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600"/>
              <a:t>2  </a:t>
            </a:r>
            <a:r>
              <a:rPr lang="zh-CN" altLang="zh-CN" sz="3600"/>
              <a:t>开始</a:t>
            </a:r>
            <a:r>
              <a:rPr lang="en-US" altLang="zh-CN" sz="3600"/>
              <a:t>Python</a:t>
            </a:r>
            <a:r>
              <a:rPr lang="zh-CN" altLang="zh-CN" sz="3600"/>
              <a:t>编程</a:t>
            </a:r>
            <a:endParaRPr lang="en-US" altLang="zh-CN" sz="3600"/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CN" sz="3600"/>
              <a:t>3  Python</a:t>
            </a:r>
            <a:r>
              <a:rPr lang="zh-CN" altLang="zh-CN" sz="3600"/>
              <a:t>编辑器</a:t>
            </a:r>
            <a:r>
              <a:rPr lang="en-US" altLang="zh-CN" sz="3600"/>
              <a:t>IDLE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CN" sz="3600"/>
              <a:t>4  Python</a:t>
            </a:r>
            <a:r>
              <a:rPr lang="zh-CN" altLang="en-US" sz="3600"/>
              <a:t>的基本操作</a:t>
            </a:r>
            <a:endParaRPr lang="en-US" altLang="zh-CN"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07B32BDA-D548-4F84-A8FA-E50B5BA6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注意问题</a:t>
            </a: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A3D0990D-7F41-4627-B150-09B92DF2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一般首行语句以：结尾，下面被包含的语句向内缩进。</a:t>
            </a:r>
            <a:endParaRPr lang="en-US" altLang="zh-CN" dirty="0"/>
          </a:p>
          <a:p>
            <a:r>
              <a:rPr lang="zh-CN" altLang="en-US" dirty="0"/>
              <a:t>复合语句可以嵌套其他复合语句，因此缩进的层次反映了嵌套的层次不同。</a:t>
            </a:r>
            <a:endParaRPr lang="en-US" altLang="zh-CN" dirty="0"/>
          </a:p>
          <a:p>
            <a:r>
              <a:rPr lang="zh-CN" altLang="en-US" dirty="0"/>
              <a:t>系统将自动缩进等待包含在内部的语句的输入，基本不用关心缩进的问题。但编辑器中编写较长的脚本时，设计者要根据代码的具体情况自行调整缩进量。</a:t>
            </a:r>
          </a:p>
        </p:txBody>
      </p:sp>
    </p:spTree>
  </p:cSld>
  <p:clrMapOvr>
    <a:masterClrMapping/>
  </p:clrMapOvr>
  <p:transition spd="slow"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731F9F0E-C86A-48E9-B0F4-90E088FB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161A6-E5F4-4DFC-8347-E03ED6471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如果要同时满足所有的条件则每个条件之间要加上 </a:t>
            </a:r>
            <a:r>
              <a:rPr lang="en-US" altLang="zh-CN" dirty="0"/>
              <a:t>“and”</a:t>
            </a:r>
            <a:r>
              <a:rPr lang="zh-CN" altLang="en-US" dirty="0"/>
              <a:t>符号：</a:t>
            </a:r>
            <a:endParaRPr lang="en-US" altLang="zh-CN" dirty="0"/>
          </a:p>
          <a:p>
            <a:pPr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</a:rPr>
              <a:t>#</a:t>
            </a:r>
            <a:r>
              <a:rPr lang="zh-CN" altLang="zh-CN" sz="2800" dirty="0">
                <a:latin typeface="Times New Roman" panose="02020603050405020304" pitchFamily="18" charset="0"/>
              </a:rPr>
              <a:t>比较输入的整数是否大于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</a:rPr>
              <a:t>并且小于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</a:rPr>
              <a:t>  a = input("</a:t>
            </a:r>
            <a:r>
              <a:rPr lang="zh-CN" altLang="zh-CN" sz="2800" dirty="0">
                <a:latin typeface="Times New Roman" panose="02020603050405020304" pitchFamily="18" charset="0"/>
              </a:rPr>
              <a:t>请输入一个整数：</a:t>
            </a:r>
            <a:r>
              <a:rPr lang="en-US" altLang="zh-CN" sz="2800" dirty="0">
                <a:latin typeface="Times New Roman" panose="02020603050405020304" pitchFamily="18" charset="0"/>
              </a:rPr>
              <a:t>")   #</a:t>
            </a:r>
            <a:r>
              <a:rPr lang="zh-CN" altLang="zh-CN" sz="2800" dirty="0">
                <a:latin typeface="Times New Roman" panose="02020603050405020304" pitchFamily="18" charset="0"/>
              </a:rPr>
              <a:t>取得一个字符串</a:t>
            </a:r>
          </a:p>
          <a:p>
            <a:pPr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</a:rPr>
              <a:t>  a = int(a)                     #</a:t>
            </a:r>
            <a:r>
              <a:rPr lang="zh-CN" altLang="zh-CN" sz="2800" dirty="0">
                <a:latin typeface="Times New Roman" panose="02020603050405020304" pitchFamily="18" charset="0"/>
              </a:rPr>
              <a:t>将字符串转换为整数</a:t>
            </a:r>
          </a:p>
          <a:p>
            <a:pPr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</a:rPr>
              <a:t>  if a &gt; 6 and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a&lt;10: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</a:rPr>
              <a:t>       print ( a, "</a:t>
            </a:r>
            <a:r>
              <a:rPr lang="zh-CN" altLang="zh-CN" sz="2800" dirty="0">
                <a:latin typeface="Times New Roman" panose="02020603050405020304" pitchFamily="18" charset="0"/>
              </a:rPr>
              <a:t>大于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</a:rPr>
              <a:t>并且小于</a:t>
            </a:r>
            <a:r>
              <a:rPr lang="en-US" altLang="zh-CN" sz="2800" dirty="0">
                <a:latin typeface="Times New Roman" panose="02020603050405020304" pitchFamily="18" charset="0"/>
              </a:rPr>
              <a:t>10 ")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CN" altLang="en-US" dirty="0"/>
              <a:t>若满足其中的</a:t>
            </a:r>
            <a:r>
              <a:rPr lang="en-US" altLang="zh-CN" dirty="0"/>
              <a:t>1</a:t>
            </a:r>
            <a:r>
              <a:rPr lang="zh-CN" altLang="en-US" dirty="0"/>
              <a:t>个条件用“</a:t>
            </a:r>
            <a:r>
              <a:rPr lang="en-US" altLang="zh-CN" dirty="0"/>
              <a:t>or</a:t>
            </a:r>
            <a:r>
              <a:rPr lang="zh-CN" altLang="en-US" dirty="0"/>
              <a:t>”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>
            <a:extLst>
              <a:ext uri="{FF2B5EF4-FFF2-40B4-BE49-F238E27FC236}">
                <a16:creationId xmlns:a16="http://schemas.microsoft.com/office/drawing/2014/main" id="{D764F96B-1D64-4B51-BB19-14992F595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563688"/>
            <a:ext cx="8524875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endParaRPr lang="en-US" altLang="zh-CN" sz="2000">
              <a:latin typeface="华文楷体" panose="0201060004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000">
                <a:latin typeface="华文楷体" panose="02010600040101010101" pitchFamily="2" charset="-122"/>
              </a:rPr>
              <a:t>if</a:t>
            </a:r>
            <a:r>
              <a:rPr lang="zh-CN" altLang="zh-CN" sz="2000">
                <a:latin typeface="Times New Roman" panose="02020603050405020304" pitchFamily="18" charset="0"/>
                <a:ea typeface="华文楷体" panose="02010600040101010101" pitchFamily="2" charset="-122"/>
              </a:rPr>
              <a:t>…</a:t>
            </a:r>
            <a:r>
              <a:rPr lang="en-US" altLang="zh-CN" sz="2000">
                <a:latin typeface="华文楷体" panose="02010600040101010101" pitchFamily="2" charset="-122"/>
              </a:rPr>
              <a:t>else</a:t>
            </a:r>
            <a:r>
              <a:rPr lang="zh-CN" altLang="zh-CN" sz="2000">
                <a:latin typeface="Times New Roman" panose="02020603050405020304" pitchFamily="18" charset="0"/>
                <a:ea typeface="华文楷体" panose="02010600040101010101" pitchFamily="2" charset="-122"/>
              </a:rPr>
              <a:t>语句的语法形式如下所示：</a:t>
            </a:r>
          </a:p>
          <a:p>
            <a:pPr>
              <a:buClrTx/>
              <a:buSzTx/>
              <a:buFontTx/>
              <a:buNone/>
            </a:pPr>
            <a:r>
              <a:rPr lang="en-US" altLang="zh-CN" sz="2000">
                <a:latin typeface="华文楷体" panose="02010600040101010101" pitchFamily="2" charset="-122"/>
              </a:rPr>
              <a:t>if </a:t>
            </a:r>
            <a:r>
              <a:rPr lang="zh-CN" altLang="zh-CN" sz="2000">
                <a:latin typeface="Times New Roman" panose="02020603050405020304" pitchFamily="18" charset="0"/>
                <a:ea typeface="华文楷体" panose="02010600040101010101" pitchFamily="2" charset="-122"/>
              </a:rPr>
              <a:t>表达式 ：</a:t>
            </a:r>
          </a:p>
          <a:p>
            <a:pPr>
              <a:buClrTx/>
              <a:buSzTx/>
              <a:buFontTx/>
              <a:buNone/>
            </a:pPr>
            <a:r>
              <a:rPr lang="en-US" altLang="zh-CN" sz="2000">
                <a:latin typeface="华文楷体" panose="02010600040101010101" pitchFamily="2" charset="-122"/>
              </a:rPr>
              <a:t>    </a:t>
            </a:r>
            <a:r>
              <a:rPr lang="zh-CN" altLang="zh-CN" sz="2000">
                <a:latin typeface="Times New Roman" panose="02020603050405020304" pitchFamily="18" charset="0"/>
                <a:ea typeface="华文楷体" panose="02010600040101010101" pitchFamily="2" charset="-122"/>
              </a:rPr>
              <a:t>语句</a:t>
            </a:r>
            <a:r>
              <a:rPr lang="en-US" altLang="zh-CN" sz="2000">
                <a:latin typeface="华文楷体" panose="02010600040101010101" pitchFamily="2" charset="-122"/>
              </a:rPr>
              <a:t>1</a:t>
            </a:r>
            <a:endParaRPr lang="zh-CN" altLang="zh-CN" sz="200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000">
                <a:latin typeface="华文楷体" panose="02010600040101010101" pitchFamily="2" charset="-122"/>
              </a:rPr>
              <a:t>else </a:t>
            </a:r>
            <a:r>
              <a:rPr lang="zh-CN" altLang="zh-CN" sz="2000">
                <a:latin typeface="Times New Roman" panose="02020603050405020304" pitchFamily="18" charset="0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SzTx/>
              <a:buFontTx/>
              <a:buNone/>
            </a:pPr>
            <a:r>
              <a:rPr lang="en-US" altLang="zh-CN" sz="2000">
                <a:latin typeface="华文楷体" panose="02010600040101010101" pitchFamily="2" charset="-122"/>
              </a:rPr>
              <a:t>    </a:t>
            </a:r>
            <a:r>
              <a:rPr lang="zh-CN" altLang="zh-CN" sz="2000">
                <a:latin typeface="Times New Roman" panose="02020603050405020304" pitchFamily="18" charset="0"/>
                <a:ea typeface="华文楷体" panose="02010600040101010101" pitchFamily="2" charset="-122"/>
              </a:rPr>
              <a:t>语句</a:t>
            </a:r>
            <a:r>
              <a:rPr lang="en-US" altLang="zh-CN" sz="2000">
                <a:latin typeface="华文楷体" panose="02010600040101010101" pitchFamily="2" charset="-122"/>
              </a:rPr>
              <a:t>2</a:t>
            </a:r>
            <a:endParaRPr lang="zh-CN" altLang="zh-CN" sz="200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pic>
        <p:nvPicPr>
          <p:cNvPr id="43011" name="图片 1">
            <a:extLst>
              <a:ext uri="{FF2B5EF4-FFF2-40B4-BE49-F238E27FC236}">
                <a16:creationId xmlns:a16="http://schemas.microsoft.com/office/drawing/2014/main" id="{F5856274-0649-4A44-9376-F9004025C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3" y="5157788"/>
            <a:ext cx="1562100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标题 1">
            <a:extLst>
              <a:ext uri="{FF2B5EF4-FFF2-40B4-BE49-F238E27FC236}">
                <a16:creationId xmlns:a16="http://schemas.microsoft.com/office/drawing/2014/main" id="{7BD94ED7-126B-4278-A331-065FAC23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4.2.2  if…else</a:t>
            </a:r>
            <a:r>
              <a:rPr lang="zh-CN" altLang="en-US"/>
              <a:t>语句</a:t>
            </a:r>
          </a:p>
        </p:txBody>
      </p:sp>
      <p:pic>
        <p:nvPicPr>
          <p:cNvPr id="43013" name="Picture 6">
            <a:extLst>
              <a:ext uri="{FF2B5EF4-FFF2-40B4-BE49-F238E27FC236}">
                <a16:creationId xmlns:a16="http://schemas.microsoft.com/office/drawing/2014/main" id="{504C93D4-DB18-4838-A946-B7BC4BD80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924175"/>
            <a:ext cx="38735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矩形 1">
            <a:extLst>
              <a:ext uri="{FF2B5EF4-FFF2-40B4-BE49-F238E27FC236}">
                <a16:creationId xmlns:a16="http://schemas.microsoft.com/office/drawing/2014/main" id="{898294C9-C118-4436-B91C-670A2CF76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5157788"/>
            <a:ext cx="4572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Char char="•"/>
            </a:pPr>
            <a:r>
              <a:rPr lang="en-US" altLang="zh-CN" sz="1200" dirty="0">
                <a:latin typeface="Times New Roman" panose="02020603050405020304" pitchFamily="18" charset="0"/>
              </a:rPr>
              <a:t>a = input("</a:t>
            </a:r>
            <a:r>
              <a:rPr lang="zh-CN" altLang="zh-CN" sz="1200" dirty="0">
                <a:latin typeface="Times New Roman" panose="02020603050405020304" pitchFamily="18" charset="0"/>
              </a:rPr>
              <a:t>请输入一个整数：</a:t>
            </a:r>
            <a:r>
              <a:rPr lang="en-US" altLang="zh-CN" sz="1200" dirty="0">
                <a:latin typeface="Times New Roman" panose="02020603050405020304" pitchFamily="18" charset="0"/>
              </a:rPr>
              <a:t>")   #</a:t>
            </a:r>
            <a:r>
              <a:rPr lang="zh-CN" altLang="zh-CN" sz="1200" dirty="0">
                <a:latin typeface="Times New Roman" panose="02020603050405020304" pitchFamily="18" charset="0"/>
              </a:rPr>
              <a:t>取得一个字符串</a:t>
            </a:r>
          </a:p>
          <a:p>
            <a:pPr>
              <a:buClrTx/>
              <a:buSzTx/>
              <a:buFontTx/>
              <a:buChar char="•"/>
            </a:pPr>
            <a:r>
              <a:rPr lang="en-US" altLang="zh-CN" sz="1200" dirty="0">
                <a:latin typeface="Times New Roman" panose="02020603050405020304" pitchFamily="18" charset="0"/>
              </a:rPr>
              <a:t>a = int(a)                     #</a:t>
            </a:r>
            <a:r>
              <a:rPr lang="zh-CN" altLang="zh-CN" sz="1200" dirty="0">
                <a:latin typeface="Times New Roman" panose="02020603050405020304" pitchFamily="18" charset="0"/>
              </a:rPr>
              <a:t>将字符串转换为整数</a:t>
            </a:r>
          </a:p>
          <a:p>
            <a:pPr>
              <a:buClrTx/>
              <a:buSzTx/>
              <a:buFontTx/>
              <a:buChar char="•"/>
            </a:pPr>
            <a:r>
              <a:rPr lang="en-US" altLang="zh-CN" sz="1200" dirty="0">
                <a:latin typeface="Times New Roman" panose="02020603050405020304" pitchFamily="18" charset="0"/>
              </a:rPr>
              <a:t>if a &gt; 6:</a:t>
            </a:r>
            <a:endParaRPr lang="zh-CN" altLang="zh-CN" sz="1200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Tx/>
              <a:buChar char="•"/>
            </a:pPr>
            <a:r>
              <a:rPr lang="en-US" altLang="zh-CN" sz="1200" dirty="0">
                <a:latin typeface="Times New Roman" panose="02020603050405020304" pitchFamily="18" charset="0"/>
              </a:rPr>
              <a:t>    print ( a, "</a:t>
            </a:r>
            <a:r>
              <a:rPr lang="zh-CN" altLang="zh-CN" sz="1200" dirty="0">
                <a:latin typeface="Times New Roman" panose="02020603050405020304" pitchFamily="18" charset="0"/>
              </a:rPr>
              <a:t>大于</a:t>
            </a:r>
            <a:r>
              <a:rPr lang="en-US" altLang="zh-CN" sz="1200" dirty="0">
                <a:latin typeface="Times New Roman" panose="02020603050405020304" pitchFamily="18" charset="0"/>
              </a:rPr>
              <a:t>6")</a:t>
            </a:r>
            <a:endParaRPr lang="zh-CN" altLang="zh-CN" sz="1200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Tx/>
              <a:buChar char="•"/>
            </a:pPr>
            <a:r>
              <a:rPr lang="en-US" altLang="zh-CN" sz="1200" dirty="0">
                <a:latin typeface="Times New Roman" panose="02020603050405020304" pitchFamily="18" charset="0"/>
              </a:rPr>
              <a:t>else</a:t>
            </a:r>
            <a:endParaRPr lang="zh-CN" altLang="zh-CN" sz="1200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Tx/>
              <a:buChar char="•"/>
            </a:pPr>
            <a:r>
              <a:rPr lang="en-US" altLang="zh-CN" sz="1200" dirty="0">
                <a:latin typeface="Times New Roman" panose="02020603050405020304" pitchFamily="18" charset="0"/>
              </a:rPr>
              <a:t>    print ( a, "</a:t>
            </a:r>
            <a:r>
              <a:rPr lang="zh-CN" altLang="zh-CN" sz="1200" dirty="0">
                <a:latin typeface="Times New Roman" panose="02020603050405020304" pitchFamily="18" charset="0"/>
              </a:rPr>
              <a:t>小于等于</a:t>
            </a:r>
            <a:r>
              <a:rPr lang="en-US" altLang="zh-CN" sz="1200" dirty="0">
                <a:latin typeface="Times New Roman" panose="02020603050405020304" pitchFamily="18" charset="0"/>
              </a:rPr>
              <a:t>6")</a:t>
            </a:r>
            <a:endParaRPr lang="zh-CN" altLang="zh-CN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>
            <a:extLst>
              <a:ext uri="{FF2B5EF4-FFF2-40B4-BE49-F238E27FC236}">
                <a16:creationId xmlns:a16="http://schemas.microsoft.com/office/drawing/2014/main" id="{A600F741-D3D8-41BA-9729-E43EDDE48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797050"/>
            <a:ext cx="8524875" cy="46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</a:rPr>
              <a:t>if 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表达式</a:t>
            </a:r>
            <a:r>
              <a:rPr lang="en-US" altLang="zh-CN" sz="2800" dirty="0">
                <a:latin typeface="华文楷体" panose="02010600040101010101" pitchFamily="2" charset="-122"/>
              </a:rPr>
              <a:t>1 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</a:rPr>
              <a:t>    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语句</a:t>
            </a:r>
            <a:r>
              <a:rPr lang="en-US" altLang="zh-CN" sz="2800" dirty="0">
                <a:latin typeface="华文楷体" panose="02010600040101010101" pitchFamily="2" charset="-122"/>
              </a:rPr>
              <a:t>1</a:t>
            </a:r>
            <a:endParaRPr lang="zh-CN" altLang="zh-CN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800" dirty="0" err="1">
                <a:latin typeface="华文楷体" panose="02010600040101010101" pitchFamily="2" charset="-122"/>
              </a:rPr>
              <a:t>elif</a:t>
            </a:r>
            <a:r>
              <a:rPr lang="en-US" altLang="zh-CN" sz="2800" dirty="0">
                <a:latin typeface="华文楷体" panose="02010600040101010101" pitchFamily="2" charset="-122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表达式</a:t>
            </a:r>
            <a:r>
              <a:rPr lang="en-US" altLang="zh-CN" sz="2800" dirty="0">
                <a:latin typeface="华文楷体" panose="02010600040101010101" pitchFamily="2" charset="-122"/>
              </a:rPr>
              <a:t>2 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</a:rPr>
              <a:t>    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语句</a:t>
            </a:r>
            <a:r>
              <a:rPr lang="en-US" altLang="zh-CN" sz="2800" dirty="0">
                <a:latin typeface="华文楷体" panose="02010600040101010101" pitchFamily="2" charset="-122"/>
              </a:rPr>
              <a:t>2</a:t>
            </a:r>
            <a:endParaRPr lang="zh-CN" altLang="zh-CN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</a:rPr>
              <a:t>    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……</a:t>
            </a:r>
          </a:p>
          <a:p>
            <a:pPr>
              <a:buClrTx/>
              <a:buSzTx/>
              <a:buFontTx/>
              <a:buNone/>
            </a:pPr>
            <a:r>
              <a:rPr lang="en-US" altLang="zh-CN" sz="2800" dirty="0" err="1">
                <a:latin typeface="华文楷体" panose="02010600040101010101" pitchFamily="2" charset="-122"/>
              </a:rPr>
              <a:t>elif</a:t>
            </a:r>
            <a:r>
              <a:rPr lang="en-US" altLang="zh-CN" sz="2800" dirty="0">
                <a:latin typeface="华文楷体" panose="02010600040101010101" pitchFamily="2" charset="-122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表达式</a:t>
            </a:r>
            <a:r>
              <a:rPr lang="en-US" altLang="zh-CN" sz="2800" dirty="0">
                <a:latin typeface="华文楷体" panose="02010600040101010101" pitchFamily="2" charset="-122"/>
              </a:rPr>
              <a:t>n 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</a:rPr>
              <a:t>    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语句</a:t>
            </a:r>
            <a:r>
              <a:rPr lang="en-US" altLang="zh-CN" sz="2800" dirty="0">
                <a:latin typeface="华文楷体" panose="02010600040101010101" pitchFamily="2" charset="-122"/>
              </a:rPr>
              <a:t>n</a:t>
            </a:r>
            <a:endParaRPr lang="zh-CN" altLang="zh-CN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</a:rPr>
              <a:t>else 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</a:rPr>
              <a:t>    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语句</a:t>
            </a:r>
            <a:r>
              <a:rPr lang="en-US" altLang="zh-CN" sz="2800" dirty="0">
                <a:latin typeface="华文楷体" panose="02010600040101010101" pitchFamily="2" charset="-122"/>
              </a:rPr>
              <a:t>n+1</a:t>
            </a:r>
            <a:endParaRPr lang="zh-CN" altLang="zh-CN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pic>
        <p:nvPicPr>
          <p:cNvPr id="44035" name="图片 1">
            <a:extLst>
              <a:ext uri="{FF2B5EF4-FFF2-40B4-BE49-F238E27FC236}">
                <a16:creationId xmlns:a16="http://schemas.microsoft.com/office/drawing/2014/main" id="{09EAFF07-C950-4539-BBD0-6762C1378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3" y="5157788"/>
            <a:ext cx="1562100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标题 1">
            <a:extLst>
              <a:ext uri="{FF2B5EF4-FFF2-40B4-BE49-F238E27FC236}">
                <a16:creationId xmlns:a16="http://schemas.microsoft.com/office/drawing/2014/main" id="{37B36996-3678-4CE1-84AA-BFCB4CAB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8" y="395288"/>
            <a:ext cx="8229600" cy="1143000"/>
          </a:xfrm>
        </p:spPr>
        <p:txBody>
          <a:bodyPr/>
          <a:lstStyle/>
          <a:p>
            <a:r>
              <a:rPr lang="en-US" altLang="zh-CN"/>
              <a:t>4.2.3  if…elif…else</a:t>
            </a:r>
            <a:r>
              <a:rPr lang="zh-CN" altLang="en-US"/>
              <a:t>语句</a:t>
            </a:r>
          </a:p>
        </p:txBody>
      </p:sp>
      <p:pic>
        <p:nvPicPr>
          <p:cNvPr id="44037" name="Picture 6">
            <a:extLst>
              <a:ext uri="{FF2B5EF4-FFF2-40B4-BE49-F238E27FC236}">
                <a16:creationId xmlns:a16="http://schemas.microsoft.com/office/drawing/2014/main" id="{F72D49B6-F9EC-433D-80FD-CD4A94483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1890713"/>
            <a:ext cx="5010150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71E10D06-EA96-474D-AD7F-42AFFEFE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527050"/>
            <a:ext cx="8229600" cy="868363"/>
          </a:xfrm>
        </p:spPr>
        <p:txBody>
          <a:bodyPr/>
          <a:lstStyle/>
          <a:p>
            <a:r>
              <a:rPr lang="zh-CN" altLang="en-US"/>
              <a:t>简单的例子：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43327-A084-4776-9691-2C7598E11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557338"/>
            <a:ext cx="8229600" cy="4895850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3100" dirty="0"/>
              <a:t>name=input("</a:t>
            </a:r>
            <a:r>
              <a:rPr lang="zh-CN" altLang="en-US" sz="3100" dirty="0"/>
              <a:t>请输入您的姓名：</a:t>
            </a:r>
            <a:r>
              <a:rPr lang="en-US" altLang="zh-CN" sz="3100" dirty="0"/>
              <a:t>")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3100" dirty="0" err="1"/>
              <a:t>chinese</a:t>
            </a:r>
            <a:r>
              <a:rPr lang="en-US" altLang="zh-CN" sz="3100" dirty="0"/>
              <a:t>=float(input("</a:t>
            </a:r>
            <a:r>
              <a:rPr lang="zh-CN" altLang="en-US" sz="3100" dirty="0"/>
              <a:t>请输入语文成绩：</a:t>
            </a:r>
            <a:r>
              <a:rPr lang="en-US" altLang="zh-CN" sz="3100" dirty="0"/>
              <a:t>"))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3100" dirty="0"/>
              <a:t>math=float(input("</a:t>
            </a:r>
            <a:r>
              <a:rPr lang="zh-CN" altLang="en-US" sz="3100" dirty="0"/>
              <a:t>请输入数学成绩：</a:t>
            </a:r>
            <a:r>
              <a:rPr lang="en-US" altLang="zh-CN" sz="3100" dirty="0"/>
              <a:t>"))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3100" dirty="0" err="1"/>
              <a:t>english</a:t>
            </a:r>
            <a:r>
              <a:rPr lang="en-US" altLang="zh-CN" sz="3100" dirty="0"/>
              <a:t>=float(input("</a:t>
            </a:r>
            <a:r>
              <a:rPr lang="zh-CN" altLang="en-US" sz="3100" dirty="0"/>
              <a:t>请输入英语成绩：</a:t>
            </a:r>
            <a:r>
              <a:rPr lang="en-US" altLang="zh-CN" sz="3100" dirty="0"/>
              <a:t>"))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3100" dirty="0"/>
              <a:t>average=(</a:t>
            </a:r>
            <a:r>
              <a:rPr lang="en-US" altLang="zh-CN" sz="3100" dirty="0" err="1"/>
              <a:t>chinese+math+english</a:t>
            </a:r>
            <a:r>
              <a:rPr lang="en-US" altLang="zh-CN" sz="3100" dirty="0"/>
              <a:t>)/3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3100" dirty="0"/>
              <a:t>if average&gt;=85: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3100" dirty="0"/>
              <a:t>    print(name," </a:t>
            </a:r>
            <a:r>
              <a:rPr lang="zh-CN" altLang="en-US" sz="3100" dirty="0"/>
              <a:t>获一等奖</a:t>
            </a:r>
            <a:r>
              <a:rPr lang="en-US" altLang="zh-CN" sz="3100" dirty="0"/>
              <a:t>")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3100" dirty="0" err="1"/>
              <a:t>elif</a:t>
            </a:r>
            <a:r>
              <a:rPr lang="en-US" altLang="zh-CN" sz="3100" dirty="0"/>
              <a:t> average&gt;=75: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3100" dirty="0"/>
              <a:t>    print(name," </a:t>
            </a:r>
            <a:r>
              <a:rPr lang="zh-CN" altLang="en-US" sz="3100" dirty="0"/>
              <a:t>获二等奖</a:t>
            </a:r>
            <a:r>
              <a:rPr lang="en-US" altLang="zh-CN" sz="3100" dirty="0"/>
              <a:t>")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3100" dirty="0" err="1"/>
              <a:t>elif</a:t>
            </a:r>
            <a:r>
              <a:rPr lang="en-US" altLang="zh-CN" sz="3100" dirty="0"/>
              <a:t> average&gt;=60: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3100" dirty="0"/>
              <a:t>    print(name," </a:t>
            </a:r>
            <a:r>
              <a:rPr lang="zh-CN" altLang="en-US" sz="3100" dirty="0"/>
              <a:t>获三等奖</a:t>
            </a:r>
            <a:r>
              <a:rPr lang="en-US" altLang="zh-CN" sz="3100" dirty="0"/>
              <a:t>")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3100" dirty="0"/>
              <a:t>else: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3100" dirty="0"/>
              <a:t>    print(name,"</a:t>
            </a:r>
            <a:r>
              <a:rPr lang="zh-CN" altLang="en-US" sz="3100" dirty="0"/>
              <a:t>没有获奖</a:t>
            </a:r>
            <a:r>
              <a:rPr lang="en-US" altLang="zh-CN" sz="3100" dirty="0"/>
              <a:t>")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DB856CF2-AA8E-4BF7-A81F-6C47CE7D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课堂练习</a:t>
            </a:r>
          </a:p>
        </p:txBody>
      </p:sp>
      <p:sp>
        <p:nvSpPr>
          <p:cNvPr id="46083" name="矩形 3">
            <a:extLst>
              <a:ext uri="{FF2B5EF4-FFF2-40B4-BE49-F238E27FC236}">
                <a16:creationId xmlns:a16="http://schemas.microsoft.com/office/drawing/2014/main" id="{4FFBE483-56C1-4649-8AA4-849D4391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133600"/>
            <a:ext cx="74295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dirty="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 sz="2600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600" dirty="0">
                <a:latin typeface="仿宋_GB2312" pitchFamily="49" charset="-122"/>
                <a:ea typeface="仿宋_GB2312" pitchFamily="49" charset="-122"/>
              </a:rPr>
              <a:t>、创建一个名为</a:t>
            </a:r>
            <a:r>
              <a:rPr lang="en-US" altLang="zh-CN" sz="2600" dirty="0">
                <a:latin typeface="仿宋_GB2312" pitchFamily="49" charset="-122"/>
                <a:ea typeface="仿宋_GB2312" pitchFamily="49" charset="-122"/>
              </a:rPr>
              <a:t>dem1.py</a:t>
            </a:r>
            <a:r>
              <a:rPr lang="zh-CN" altLang="en-US" sz="2600" dirty="0"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en-US" altLang="zh-CN" sz="2600" dirty="0">
                <a:latin typeface="仿宋_GB2312" pitchFamily="49" charset="-122"/>
                <a:ea typeface="仿宋_GB2312" pitchFamily="49" charset="-122"/>
              </a:rPr>
              <a:t>python</a:t>
            </a:r>
            <a:r>
              <a:rPr lang="zh-CN" altLang="en-US" sz="2600" dirty="0">
                <a:latin typeface="仿宋_GB2312" pitchFamily="49" charset="-122"/>
                <a:ea typeface="仿宋_GB2312" pitchFamily="49" charset="-122"/>
              </a:rPr>
              <a:t>文件，实现</a:t>
            </a:r>
            <a:endParaRPr lang="en-US" altLang="zh-CN" sz="2600" dirty="0"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 sz="2600" dirty="0">
                <a:latin typeface="仿宋_GB2312" pitchFamily="49" charset="-122"/>
                <a:ea typeface="仿宋_GB2312" pitchFamily="49" charset="-122"/>
              </a:rPr>
              <a:t>打印输出：</a:t>
            </a:r>
            <a:r>
              <a:rPr lang="en-US" altLang="zh-CN" sz="2600" dirty="0">
                <a:latin typeface="仿宋_GB2312" pitchFamily="49" charset="-122"/>
                <a:ea typeface="仿宋_GB2312" pitchFamily="49" charset="-122"/>
              </a:rPr>
              <a:t>Hello Python</a:t>
            </a:r>
            <a:r>
              <a:rPr lang="zh-CN" altLang="en-US" sz="2600" dirty="0">
                <a:latin typeface="仿宋_GB2312" pitchFamily="49" charset="-122"/>
                <a:ea typeface="仿宋_GB2312" pitchFamily="49" charset="-122"/>
              </a:rPr>
              <a:t>！</a:t>
            </a:r>
          </a:p>
        </p:txBody>
      </p:sp>
      <p:sp>
        <p:nvSpPr>
          <p:cNvPr id="46084" name="矩形 3">
            <a:extLst>
              <a:ext uri="{FF2B5EF4-FFF2-40B4-BE49-F238E27FC236}">
                <a16:creationId xmlns:a16="http://schemas.microsoft.com/office/drawing/2014/main" id="{5D89DE88-62B9-41E3-87A9-8095A7E5A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75" y="3284538"/>
            <a:ext cx="7642225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dirty="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 sz="2600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600" dirty="0">
                <a:latin typeface="仿宋_GB2312" pitchFamily="49" charset="-122"/>
                <a:ea typeface="仿宋_GB2312" pitchFamily="49" charset="-122"/>
              </a:rPr>
              <a:t>、创建一个名为</a:t>
            </a:r>
            <a:r>
              <a:rPr lang="en-US" altLang="zh-CN" sz="2600" dirty="0">
                <a:latin typeface="仿宋_GB2312" pitchFamily="49" charset="-122"/>
                <a:ea typeface="仿宋_GB2312" pitchFamily="49" charset="-122"/>
              </a:rPr>
              <a:t>demo2.py</a:t>
            </a:r>
            <a:r>
              <a:rPr lang="zh-CN" altLang="en-US" sz="2600" dirty="0"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en-US" altLang="zh-CN" sz="2600" dirty="0">
                <a:latin typeface="仿宋_GB2312" pitchFamily="49" charset="-122"/>
                <a:ea typeface="仿宋_GB2312" pitchFamily="49" charset="-122"/>
              </a:rPr>
              <a:t>python</a:t>
            </a:r>
            <a:r>
              <a:rPr lang="zh-CN" altLang="en-US" sz="2600" dirty="0">
                <a:latin typeface="仿宋_GB2312" pitchFamily="49" charset="-122"/>
                <a:ea typeface="仿宋_GB2312" pitchFamily="49" charset="-122"/>
              </a:rPr>
              <a:t>文件，实现</a:t>
            </a:r>
            <a:endParaRPr lang="en-US" altLang="zh-CN" sz="2600" dirty="0"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 sz="2600" dirty="0">
                <a:latin typeface="仿宋_GB2312" pitchFamily="49" charset="-122"/>
                <a:ea typeface="仿宋_GB2312" pitchFamily="49" charset="-122"/>
              </a:rPr>
              <a:t>打印输出：</a:t>
            </a:r>
            <a:endParaRPr lang="en-US" altLang="zh-CN" sz="26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6085" name="矩形 3">
            <a:extLst>
              <a:ext uri="{FF2B5EF4-FFF2-40B4-BE49-F238E27FC236}">
                <a16:creationId xmlns:a16="http://schemas.microsoft.com/office/drawing/2014/main" id="{3E59DCE0-7EC1-4331-9A86-CA3EEFC2C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192588"/>
            <a:ext cx="7640637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dirty="0">
                <a:latin typeface="仿宋_GB2312" pitchFamily="49" charset="-122"/>
                <a:ea typeface="仿宋_GB2312" pitchFamily="49" charset="-122"/>
              </a:rPr>
              <a:t>  3</a:t>
            </a:r>
            <a:r>
              <a:rPr lang="zh-CN" altLang="en-US" sz="2600" dirty="0">
                <a:latin typeface="仿宋_GB2312" pitchFamily="49" charset="-122"/>
                <a:ea typeface="仿宋_GB2312" pitchFamily="49" charset="-122"/>
              </a:rPr>
              <a:t>、创建一个名为</a:t>
            </a:r>
            <a:r>
              <a:rPr lang="en-US" altLang="zh-CN" sz="2600" dirty="0">
                <a:latin typeface="仿宋_GB2312" pitchFamily="49" charset="-122"/>
                <a:ea typeface="仿宋_GB2312" pitchFamily="49" charset="-122"/>
              </a:rPr>
              <a:t>demo3.py</a:t>
            </a:r>
            <a:r>
              <a:rPr lang="zh-CN" altLang="en-US" sz="2600" dirty="0"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en-US" altLang="zh-CN" sz="2600" dirty="0">
                <a:latin typeface="仿宋_GB2312" pitchFamily="49" charset="-122"/>
                <a:ea typeface="仿宋_GB2312" pitchFamily="49" charset="-122"/>
              </a:rPr>
              <a:t>python</a:t>
            </a:r>
            <a:r>
              <a:rPr lang="zh-CN" altLang="en-US" sz="2600" dirty="0">
                <a:latin typeface="仿宋_GB2312" pitchFamily="49" charset="-122"/>
                <a:ea typeface="仿宋_GB2312" pitchFamily="49" charset="-122"/>
              </a:rPr>
              <a:t>文件，实现</a:t>
            </a:r>
            <a:endParaRPr lang="en-US" altLang="zh-CN" sz="2600" dirty="0"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 sz="2600" dirty="0">
                <a:latin typeface="仿宋_GB2312" pitchFamily="49" charset="-122"/>
                <a:ea typeface="仿宋_GB2312" pitchFamily="49" charset="-122"/>
              </a:rPr>
              <a:t>输入两个整数并比较两个数的大小。</a:t>
            </a:r>
            <a:endParaRPr lang="en-US" altLang="zh-CN" sz="26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6086" name="矩形 3">
            <a:extLst>
              <a:ext uri="{FF2B5EF4-FFF2-40B4-BE49-F238E27FC236}">
                <a16:creationId xmlns:a16="http://schemas.microsoft.com/office/drawing/2014/main" id="{FC573BA1-7A3B-4584-9943-B2457D41C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100638"/>
            <a:ext cx="7777162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dirty="0">
                <a:latin typeface="仿宋_GB2312" pitchFamily="49" charset="-122"/>
                <a:ea typeface="仿宋_GB2312" pitchFamily="49" charset="-122"/>
              </a:rPr>
              <a:t>  4</a:t>
            </a:r>
            <a:r>
              <a:rPr lang="zh-CN" altLang="en-US" sz="2600" dirty="0">
                <a:latin typeface="仿宋_GB2312" pitchFamily="49" charset="-122"/>
                <a:ea typeface="仿宋_GB2312" pitchFamily="49" charset="-122"/>
              </a:rPr>
              <a:t>、思考题：输入</a:t>
            </a:r>
            <a:r>
              <a:rPr lang="en-US" altLang="zh-CN" sz="2600" dirty="0"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z="2600" dirty="0">
                <a:latin typeface="仿宋_GB2312" pitchFamily="49" charset="-122"/>
                <a:ea typeface="仿宋_GB2312" pitchFamily="49" charset="-122"/>
              </a:rPr>
              <a:t>个整数并找出最大值与最小值。</a:t>
            </a:r>
            <a:endParaRPr lang="en-US" altLang="zh-CN" sz="2600" dirty="0">
              <a:latin typeface="仿宋_GB2312" pitchFamily="49" charset="-122"/>
              <a:ea typeface="仿宋_GB2312" pitchFamily="49" charset="-122"/>
            </a:endParaRPr>
          </a:p>
          <a:p>
            <a:endParaRPr lang="zh-CN" altLang="en-US" sz="2600" dirty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46087" name="图片 1">
            <a:extLst>
              <a:ext uri="{FF2B5EF4-FFF2-40B4-BE49-F238E27FC236}">
                <a16:creationId xmlns:a16="http://schemas.microsoft.com/office/drawing/2014/main" id="{A1A890F3-DAE5-4A74-BDAA-F74C39FDB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763963"/>
            <a:ext cx="523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83621-D765-4292-93F8-0BDDC977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2924175"/>
            <a:ext cx="7777162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sz="6000" dirty="0">
                <a:solidFill>
                  <a:schemeClr val="accent6"/>
                </a:solidFill>
              </a:rPr>
            </a:br>
            <a:r>
              <a:rPr lang="en-US" altLang="zh-CN" sz="6000" dirty="0">
                <a:solidFill>
                  <a:schemeClr val="accent6"/>
                </a:solidFill>
              </a:rPr>
              <a:t>                  </a:t>
            </a:r>
            <a:br>
              <a:rPr lang="en-US" altLang="zh-CN" sz="6000" dirty="0">
                <a:solidFill>
                  <a:schemeClr val="accent6"/>
                </a:solidFill>
              </a:rPr>
            </a:br>
            <a:r>
              <a:rPr lang="en-US" altLang="zh-CN" sz="6000" dirty="0">
                <a:solidFill>
                  <a:schemeClr val="accent6"/>
                </a:solidFill>
              </a:rPr>
              <a:t>                </a:t>
            </a:r>
            <a:r>
              <a:rPr lang="zh-CN" altLang="en-US" sz="6000" dirty="0">
                <a:solidFill>
                  <a:schemeClr val="accent6"/>
                </a:solidFill>
              </a:rPr>
              <a:t>谢谢！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D0B43D9-F2C9-4AEA-A88A-E196B8D9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  </a:t>
            </a:r>
            <a:r>
              <a:rPr lang="zh-CN" altLang="zh-CN"/>
              <a:t>初识</a:t>
            </a:r>
            <a:r>
              <a:rPr lang="en-US" altLang="zh-CN"/>
              <a:t>Python</a:t>
            </a:r>
            <a:endParaRPr lang="zh-CN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53F176D-5F87-4D0B-A992-AAD8B713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240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1.1  </a:t>
            </a:r>
            <a:r>
              <a:rPr lang="zh-CN" altLang="zh-CN"/>
              <a:t>什么是</a:t>
            </a:r>
            <a:r>
              <a:rPr lang="en-US" altLang="zh-CN"/>
              <a:t>Python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1.2  Python</a:t>
            </a:r>
            <a:r>
              <a:rPr lang="zh-CN" altLang="zh-CN"/>
              <a:t>的特性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73FD9B3-9BE8-4AE6-BF5C-22FF4EA48B0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1.1</a:t>
            </a:r>
            <a:r>
              <a:rPr lang="zh-CN" altLang="zh-CN" dirty="0"/>
              <a:t>什么是</a:t>
            </a:r>
            <a:r>
              <a:rPr lang="en-US" altLang="zh-CN" dirty="0"/>
              <a:t>Python</a:t>
            </a:r>
            <a:endParaRPr lang="zh-CN" altLang="zh-CN" dirty="0"/>
          </a:p>
        </p:txBody>
      </p:sp>
      <p:sp>
        <p:nvSpPr>
          <p:cNvPr id="7171" name="Rectangle 25">
            <a:extLst>
              <a:ext uri="{FF2B5EF4-FFF2-40B4-BE49-F238E27FC236}">
                <a16:creationId xmlns:a16="http://schemas.microsoft.com/office/drawing/2014/main" id="{1D32ABA9-17B5-4485-B5B7-70A4E6FA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1276350"/>
            <a:ext cx="7850187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000" dirty="0"/>
              <a:t>     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之所以有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python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的出现，是因为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Python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的作者荷兰人吉多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·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范罗苏姆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(Guido van </a:t>
            </a:r>
            <a:r>
              <a:rPr lang="en-US" altLang="zh-CN" sz="2000" dirty="0" err="1">
                <a:latin typeface="仿宋_GB2312" pitchFamily="49" charset="-122"/>
                <a:ea typeface="仿宋_GB2312" pitchFamily="49" charset="-122"/>
              </a:rPr>
              <a:t>Rossum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在学习和使用了其他语言（如：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C/C++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Pascal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shell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等）之后，希望能够得到一个既能够像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语言那样，能够全面调用计算机的功能接口，又可以像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shell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那样可以</a:t>
            </a:r>
            <a:r>
              <a:rPr lang="zh-CN" altLang="en-US" sz="2000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轻松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的编程的语言。于是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1991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年，第一个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Python</a:t>
            </a:r>
            <a:r>
              <a:rPr lang="zh-CN" altLang="en-US" sz="2000" strike="sngStrike" dirty="0">
                <a:latin typeface="仿宋_GB2312" pitchFamily="49" charset="-122"/>
                <a:ea typeface="仿宋_GB2312" pitchFamily="49" charset="-122"/>
              </a:rPr>
              <a:t>编译器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同时也是解释器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诞生。它是用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语言实现的，从一出生，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Python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已经具有了：类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(class)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，函数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(function)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，异常处理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(exception)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，包括表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(list)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和词典 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(dictionary)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在内的核心数据类型，以及模块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(module)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为基础的拓展系统。 </a:t>
            </a:r>
          </a:p>
          <a:p>
            <a:pPr>
              <a:defRPr/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Python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崇尚优美、清晰、简单，是一个优秀并广泛</a:t>
            </a:r>
            <a:endParaRPr lang="en-US" altLang="zh-CN" sz="2000" dirty="0"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使用的语言，是一个有着自己哲学的语言。有那么一</a:t>
            </a:r>
            <a:endParaRPr lang="en-US" altLang="zh-CN" sz="2000" dirty="0"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句关于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python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的座史铭：人生苦短，我用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python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。可</a:t>
            </a:r>
            <a:endParaRPr lang="en-US" altLang="zh-CN" sz="2000" dirty="0"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见使用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python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编程将是一件多么有趣的事情！</a:t>
            </a:r>
          </a:p>
          <a:p>
            <a:pPr>
              <a:defRPr/>
            </a:pPr>
            <a:endParaRPr lang="en-US" altLang="zh-CN" b="1" dirty="0">
              <a:solidFill>
                <a:schemeClr val="accent6"/>
              </a:solidFill>
            </a:endParaRPr>
          </a:p>
        </p:txBody>
      </p:sp>
      <p:pic>
        <p:nvPicPr>
          <p:cNvPr id="15364" name="Picture 4" descr="200px-Guido_van_Rossum_OSCON_2006">
            <a:extLst>
              <a:ext uri="{FF2B5EF4-FFF2-40B4-BE49-F238E27FC236}">
                <a16:creationId xmlns:a16="http://schemas.microsoft.com/office/drawing/2014/main" id="{C5E16587-3606-4984-9374-8719B64B4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3857625"/>
            <a:ext cx="15462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90161A9-B59D-46E1-8783-689F75A8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pPr marL="685800" indent="-685800" eaLnBrk="1" hangingPunct="1"/>
            <a:r>
              <a:rPr lang="en-US" altLang="zh-CN"/>
              <a:t>Python</a:t>
            </a:r>
            <a:r>
              <a:rPr lang="zh-CN" altLang="zh-CN"/>
              <a:t>的发展历史</a:t>
            </a:r>
            <a:endParaRPr lang="zh-CN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8566C4A-82AF-48A4-A8D3-2F06F441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2060575"/>
            <a:ext cx="8229600" cy="4389438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Python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的意思是蟒蛇，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由于作者是当时风靡全球的英国六人喜剧团体，巨蟒剧团（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Monty Python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）的忠实粉丝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所以，就把此计算机语言的名字叫做：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Python</a:t>
            </a:r>
            <a:endParaRPr lang="zh-CN" altLang="zh-CN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1991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年，第一个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Python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编译器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同时也是解释器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诞生。</a:t>
            </a:r>
          </a:p>
          <a:p>
            <a:pPr eaLnBrk="1" latinLnBrk="1" hangingPunct="1"/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Python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目前有两个版本，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Python2.x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Python3.x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，现阶段用的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比较多的是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Python3.x</a:t>
            </a:r>
            <a:endParaRPr lang="zh-CN" altLang="zh-CN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981E51D-868A-4CDD-B65A-C7BAEDC28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1.2  Python</a:t>
            </a:r>
            <a:r>
              <a:rPr lang="zh-CN" altLang="zh-CN" dirty="0"/>
              <a:t>的特性</a:t>
            </a:r>
            <a:endParaRPr lang="en-US" altLang="zh-CN" dirty="0"/>
          </a:p>
        </p:txBody>
      </p:sp>
      <p:grpSp>
        <p:nvGrpSpPr>
          <p:cNvPr id="17411" name="组合 4">
            <a:extLst>
              <a:ext uri="{FF2B5EF4-FFF2-40B4-BE49-F238E27FC236}">
                <a16:creationId xmlns:a16="http://schemas.microsoft.com/office/drawing/2014/main" id="{69B29526-F80E-4A2A-B414-26324D9ED8B3}"/>
              </a:ext>
            </a:extLst>
          </p:cNvPr>
          <p:cNvGrpSpPr>
            <a:grpSpLocks/>
          </p:cNvGrpSpPr>
          <p:nvPr/>
        </p:nvGrpSpPr>
        <p:grpSpPr bwMode="auto">
          <a:xfrm>
            <a:off x="635000" y="1908175"/>
            <a:ext cx="7999413" cy="3635375"/>
            <a:chOff x="571500" y="2571750"/>
            <a:chExt cx="7999413" cy="3635375"/>
          </a:xfrm>
        </p:grpSpPr>
        <p:sp>
          <p:nvSpPr>
            <p:cNvPr id="17412" name="AutoShape 3">
              <a:extLst>
                <a:ext uri="{FF2B5EF4-FFF2-40B4-BE49-F238E27FC236}">
                  <a16:creationId xmlns:a16="http://schemas.microsoft.com/office/drawing/2014/main" id="{FF1634D4-5C96-4E52-A314-835A5358263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3626814">
              <a:off x="4752975" y="3224213"/>
              <a:ext cx="730250" cy="266700"/>
            </a:xfrm>
            <a:prstGeom prst="rightArrow">
              <a:avLst>
                <a:gd name="adj1" fmla="val 35167"/>
                <a:gd name="adj2" fmla="val 110880"/>
              </a:avLst>
            </a:prstGeom>
            <a:gradFill rotWithShape="1">
              <a:gsLst>
                <a:gs pos="0">
                  <a:srgbClr val="3C3C3C">
                    <a:alpha val="0"/>
                  </a:srgbClr>
                </a:gs>
                <a:gs pos="100000">
                  <a:srgbClr val="5F5F5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13" name="AutoShape 4">
              <a:extLst>
                <a:ext uri="{FF2B5EF4-FFF2-40B4-BE49-F238E27FC236}">
                  <a16:creationId xmlns:a16="http://schemas.microsoft.com/office/drawing/2014/main" id="{19BA40EB-DE6E-4B5D-A49D-3D0538A53EF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65783">
              <a:off x="4753768" y="5215732"/>
              <a:ext cx="728663" cy="266700"/>
            </a:xfrm>
            <a:prstGeom prst="rightArrow">
              <a:avLst>
                <a:gd name="adj1" fmla="val 35167"/>
                <a:gd name="adj2" fmla="val 110639"/>
              </a:avLst>
            </a:prstGeom>
            <a:gradFill rotWithShape="1">
              <a:gsLst>
                <a:gs pos="0">
                  <a:srgbClr val="3C3C3C">
                    <a:alpha val="0"/>
                  </a:srgbClr>
                </a:gs>
                <a:gs pos="100000">
                  <a:srgbClr val="5F5F5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14" name="AutoShape 5">
              <a:extLst>
                <a:ext uri="{FF2B5EF4-FFF2-40B4-BE49-F238E27FC236}">
                  <a16:creationId xmlns:a16="http://schemas.microsoft.com/office/drawing/2014/main" id="{9CC16E78-6F2C-4E2E-A53E-372C9DBA9AF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7230978">
              <a:off x="3632200" y="3295650"/>
              <a:ext cx="728663" cy="265113"/>
            </a:xfrm>
            <a:prstGeom prst="rightArrow">
              <a:avLst>
                <a:gd name="adj1" fmla="val 35167"/>
                <a:gd name="adj2" fmla="val 111302"/>
              </a:avLst>
            </a:prstGeom>
            <a:gradFill rotWithShape="1">
              <a:gsLst>
                <a:gs pos="0">
                  <a:srgbClr val="3C3C3C">
                    <a:alpha val="0"/>
                  </a:srgbClr>
                </a:gs>
                <a:gs pos="100000">
                  <a:srgbClr val="5F5F5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15" name="AutoShape 6">
              <a:extLst>
                <a:ext uri="{FF2B5EF4-FFF2-40B4-BE49-F238E27FC236}">
                  <a16:creationId xmlns:a16="http://schemas.microsoft.com/office/drawing/2014/main" id="{AFD48B3F-FEAA-4C09-A3C8-283977CD2F4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7535209">
              <a:off x="3597276" y="5186362"/>
              <a:ext cx="728662" cy="265113"/>
            </a:xfrm>
            <a:prstGeom prst="rightArrow">
              <a:avLst>
                <a:gd name="adj1" fmla="val 35167"/>
                <a:gd name="adj2" fmla="val 111301"/>
              </a:avLst>
            </a:prstGeom>
            <a:gradFill rotWithShape="1">
              <a:gsLst>
                <a:gs pos="0">
                  <a:srgbClr val="3C3C3C">
                    <a:alpha val="0"/>
                  </a:srgbClr>
                </a:gs>
                <a:gs pos="100000">
                  <a:srgbClr val="5F5F5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16" name="AutoShape 7">
              <a:extLst>
                <a:ext uri="{FF2B5EF4-FFF2-40B4-BE49-F238E27FC236}">
                  <a16:creationId xmlns:a16="http://schemas.microsoft.com/office/drawing/2014/main" id="{EE269302-19A4-4B0D-98B2-F5C02AA41B1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6375" y="4262438"/>
              <a:ext cx="728663" cy="266700"/>
            </a:xfrm>
            <a:prstGeom prst="rightArrow">
              <a:avLst>
                <a:gd name="adj1" fmla="val 35167"/>
                <a:gd name="adj2" fmla="val 110639"/>
              </a:avLst>
            </a:prstGeom>
            <a:gradFill rotWithShape="1">
              <a:gsLst>
                <a:gs pos="0">
                  <a:srgbClr val="3C3C3C">
                    <a:alpha val="0"/>
                  </a:srgbClr>
                </a:gs>
                <a:gs pos="100000">
                  <a:srgbClr val="5F5F5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17" name="AutoShape 8">
              <a:extLst>
                <a:ext uri="{FF2B5EF4-FFF2-40B4-BE49-F238E27FC236}">
                  <a16:creationId xmlns:a16="http://schemas.microsoft.com/office/drawing/2014/main" id="{AFBA0B30-35E7-4592-A146-1D93BA60776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0800000">
              <a:off x="3068638" y="4257675"/>
              <a:ext cx="795337" cy="265113"/>
            </a:xfrm>
            <a:prstGeom prst="rightArrow">
              <a:avLst>
                <a:gd name="adj1" fmla="val 35167"/>
                <a:gd name="adj2" fmla="val 121486"/>
              </a:avLst>
            </a:prstGeom>
            <a:gradFill rotWithShape="1">
              <a:gsLst>
                <a:gs pos="0">
                  <a:srgbClr val="3C3C3C">
                    <a:alpha val="0"/>
                  </a:srgbClr>
                </a:gs>
                <a:gs pos="100000">
                  <a:srgbClr val="5F5F5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18" name="Oval 9">
              <a:extLst>
                <a:ext uri="{FF2B5EF4-FFF2-40B4-BE49-F238E27FC236}">
                  <a16:creationId xmlns:a16="http://schemas.microsoft.com/office/drawing/2014/main" id="{288AC920-CEA6-415D-AB40-894B10F4833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35275" y="2635250"/>
              <a:ext cx="3444875" cy="3446463"/>
            </a:xfrm>
            <a:prstGeom prst="ellipse">
              <a:avLst/>
            </a:prstGeom>
            <a:noFill/>
            <a:ln w="38100" algn="ctr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7419" name="Group 10">
              <a:extLst>
                <a:ext uri="{FF2B5EF4-FFF2-40B4-BE49-F238E27FC236}">
                  <a16:creationId xmlns:a16="http://schemas.microsoft.com/office/drawing/2014/main" id="{C41C488D-3519-42B8-B5A6-DD9E46E0E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1075" y="3394077"/>
              <a:ext cx="1989138" cy="1987552"/>
              <a:chOff x="2238" y="1769"/>
              <a:chExt cx="1361" cy="1361"/>
            </a:xfrm>
          </p:grpSpPr>
          <p:sp>
            <p:nvSpPr>
              <p:cNvPr id="17426" name="Oval 11">
                <a:extLst>
                  <a:ext uri="{FF2B5EF4-FFF2-40B4-BE49-F238E27FC236}">
                    <a16:creationId xmlns:a16="http://schemas.microsoft.com/office/drawing/2014/main" id="{D2844B90-C738-4DED-8BAB-2A02DD7F473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238" y="1769"/>
                <a:ext cx="1361" cy="1361"/>
              </a:xfrm>
              <a:prstGeom prst="ellipse">
                <a:avLst/>
              </a:prstGeom>
              <a:gradFill rotWithShape="1">
                <a:gsLst>
                  <a:gs pos="0">
                    <a:srgbClr val="93D4E9"/>
                  </a:gs>
                  <a:gs pos="50000">
                    <a:srgbClr val="0099CC"/>
                  </a:gs>
                  <a:gs pos="100000">
                    <a:srgbClr val="93D4E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427" name="Oval 12">
                <a:extLst>
                  <a:ext uri="{FF2B5EF4-FFF2-40B4-BE49-F238E27FC236}">
                    <a16:creationId xmlns:a16="http://schemas.microsoft.com/office/drawing/2014/main" id="{6ED85C04-80A2-4C23-BDD1-64884085308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27" y="1858"/>
                <a:ext cx="1183" cy="1183"/>
              </a:xfrm>
              <a:prstGeom prst="ellipse">
                <a:avLst/>
              </a:prstGeom>
              <a:gradFill rotWithShape="1">
                <a:gsLst>
                  <a:gs pos="0">
                    <a:srgbClr val="00536E"/>
                  </a:gs>
                  <a:gs pos="50000">
                    <a:srgbClr val="0099CC"/>
                  </a:gs>
                  <a:gs pos="100000">
                    <a:srgbClr val="00536E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428" name="Oval 13">
                <a:extLst>
                  <a:ext uri="{FF2B5EF4-FFF2-40B4-BE49-F238E27FC236}">
                    <a16:creationId xmlns:a16="http://schemas.microsoft.com/office/drawing/2014/main" id="{F3176DD0-A531-49AD-B2D0-E610B170B7B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28" y="1860"/>
                <a:ext cx="1183" cy="1183"/>
              </a:xfrm>
              <a:prstGeom prst="ellipse">
                <a:avLst/>
              </a:prstGeom>
              <a:gradFill rotWithShape="1">
                <a:gsLst>
                  <a:gs pos="0">
                    <a:srgbClr val="006182"/>
                  </a:gs>
                  <a:gs pos="100000">
                    <a:srgbClr val="0099CC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429" name="Oval 14">
                <a:extLst>
                  <a:ext uri="{FF2B5EF4-FFF2-40B4-BE49-F238E27FC236}">
                    <a16:creationId xmlns:a16="http://schemas.microsoft.com/office/drawing/2014/main" id="{F3B7EFB0-2FD0-485A-850F-84BBBFC1300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91" y="1917"/>
                <a:ext cx="1065" cy="106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7430" name="Group 15">
                <a:extLst>
                  <a:ext uri="{FF2B5EF4-FFF2-40B4-BE49-F238E27FC236}">
                    <a16:creationId xmlns:a16="http://schemas.microsoft.com/office/drawing/2014/main" id="{8D1A6E1C-68C8-48B1-B3F7-3426BEC617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10" y="1929"/>
                <a:ext cx="1031" cy="1031"/>
                <a:chOff x="4166" y="1706"/>
                <a:chExt cx="1252" cy="1252"/>
              </a:xfrm>
            </p:grpSpPr>
            <p:sp>
              <p:nvSpPr>
                <p:cNvPr id="17432" name="Oval 16">
                  <a:extLst>
                    <a:ext uri="{FF2B5EF4-FFF2-40B4-BE49-F238E27FC236}">
                      <a16:creationId xmlns:a16="http://schemas.microsoft.com/office/drawing/2014/main" id="{04CDF900-502A-4012-A665-6FEC07A9BF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433" name="Oval 17">
                  <a:extLst>
                    <a:ext uri="{FF2B5EF4-FFF2-40B4-BE49-F238E27FC236}">
                      <a16:creationId xmlns:a16="http://schemas.microsoft.com/office/drawing/2014/main" id="{3DCF537F-C943-4799-8F0A-281A395FB3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434" name="Oval 18">
                  <a:extLst>
                    <a:ext uri="{FF2B5EF4-FFF2-40B4-BE49-F238E27FC236}">
                      <a16:creationId xmlns:a16="http://schemas.microsoft.com/office/drawing/2014/main" id="{7899F9E2-FEEE-4A1B-B476-2C8493BE0C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435" name="Oval 19">
                  <a:extLst>
                    <a:ext uri="{FF2B5EF4-FFF2-40B4-BE49-F238E27FC236}">
                      <a16:creationId xmlns:a16="http://schemas.microsoft.com/office/drawing/2014/main" id="{6E33FF8D-6F41-4E4B-8599-4B71A58DE9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17431" name="Text Box 20">
                <a:extLst>
                  <a:ext uri="{FF2B5EF4-FFF2-40B4-BE49-F238E27FC236}">
                    <a16:creationId xmlns:a16="http://schemas.microsoft.com/office/drawing/2014/main" id="{1A01A365-41D9-41F3-B50F-76EBAF77935A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535" y="2215"/>
                <a:ext cx="782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>
                    <a:solidFill>
                      <a:srgbClr val="080808"/>
                    </a:solidFill>
                  </a:rPr>
                  <a:t>Python</a:t>
                </a:r>
              </a:p>
              <a:p>
                <a:pPr algn="ctr"/>
                <a:r>
                  <a:rPr lang="zh-CN" altLang="en-US">
                    <a:solidFill>
                      <a:srgbClr val="080808"/>
                    </a:solidFill>
                  </a:rPr>
                  <a:t>特点</a:t>
                </a:r>
                <a:endParaRPr lang="en-US" altLang="zh-CN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4" name="AutoShape 21">
              <a:extLst>
                <a:ext uri="{FF2B5EF4-FFF2-40B4-BE49-F238E27FC236}">
                  <a16:creationId xmlns:a16="http://schemas.microsoft.com/office/drawing/2014/main" id="{1BD1298A-6C89-4A8A-9A28-DC5F22BD1C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71500" y="4071938"/>
              <a:ext cx="2384425" cy="5635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28575">
              <a:solidFill>
                <a:srgbClr val="FEFEFE"/>
              </a:solidFill>
              <a:rou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FEFEFE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丰富的库</a:t>
              </a:r>
              <a:endParaRPr lang="en-US" altLang="zh-CN" dirty="0">
                <a:solidFill>
                  <a:srgbClr val="FEFEFE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" name="AutoShape 22">
              <a:extLst>
                <a:ext uri="{FF2B5EF4-FFF2-40B4-BE49-F238E27FC236}">
                  <a16:creationId xmlns:a16="http://schemas.microsoft.com/office/drawing/2014/main" id="{2450C177-77EB-421D-BCA8-6B27CE837B5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85875" y="2571750"/>
              <a:ext cx="2384425" cy="5635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28575">
              <a:solidFill>
                <a:srgbClr val="FEFEFE"/>
              </a:solidFill>
              <a:rou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FEFEFE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简单、易学</a:t>
              </a:r>
              <a:endParaRPr lang="en-US" altLang="zh-CN" dirty="0">
                <a:solidFill>
                  <a:srgbClr val="FEFEFE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6" name="AutoShape 23">
              <a:extLst>
                <a:ext uri="{FF2B5EF4-FFF2-40B4-BE49-F238E27FC236}">
                  <a16:creationId xmlns:a16="http://schemas.microsoft.com/office/drawing/2014/main" id="{D4660703-13ED-4888-B177-62E5B8DDA65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85875" y="5564188"/>
              <a:ext cx="2384425" cy="6429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28575">
              <a:solidFill>
                <a:srgbClr val="FEFEFE"/>
              </a:solidFill>
              <a:rou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FEFEFE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可扩展、可嵌入</a:t>
              </a:r>
              <a:endParaRPr lang="en-US" altLang="zh-CN" dirty="0">
                <a:solidFill>
                  <a:srgbClr val="FEFEFE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" name="AutoShape 24">
              <a:extLst>
                <a:ext uri="{FF2B5EF4-FFF2-40B4-BE49-F238E27FC236}">
                  <a16:creationId xmlns:a16="http://schemas.microsoft.com/office/drawing/2014/main" id="{2BC95CAA-A08D-40C4-BBBF-4311BF5A2AB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116638" y="4071938"/>
              <a:ext cx="2454275" cy="5635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28575">
              <a:solidFill>
                <a:srgbClr val="FEFEFE"/>
              </a:solidFill>
              <a:rou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FEFEFE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解释性</a:t>
              </a:r>
              <a:endParaRPr lang="en-US" altLang="zh-CN" dirty="0">
                <a:solidFill>
                  <a:srgbClr val="FEFEFE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" name="AutoShape 25">
              <a:extLst>
                <a:ext uri="{FF2B5EF4-FFF2-40B4-BE49-F238E27FC236}">
                  <a16:creationId xmlns:a16="http://schemas.microsoft.com/office/drawing/2014/main" id="{4C77DAAC-EF5B-48A6-8E1F-6A75BB50297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03850" y="2571750"/>
              <a:ext cx="2454275" cy="5635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28575">
              <a:solidFill>
                <a:srgbClr val="FEFEFE"/>
              </a:solidFill>
              <a:rou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FEFEFE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面向对象、高层</a:t>
              </a:r>
              <a:endParaRPr lang="en-US" altLang="zh-CN" dirty="0">
                <a:solidFill>
                  <a:srgbClr val="FEFEFE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" name="AutoShape 26">
              <a:extLst>
                <a:ext uri="{FF2B5EF4-FFF2-40B4-BE49-F238E27FC236}">
                  <a16:creationId xmlns:a16="http://schemas.microsoft.com/office/drawing/2014/main" id="{D7B8C188-01EE-47CB-8E98-78F73D7CA7B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03850" y="5564188"/>
              <a:ext cx="2454275" cy="6429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solidFill>
                <a:srgbClr val="FEFEFE"/>
              </a:solidFill>
              <a:rou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kern="100" dirty="0">
                  <a:solidFill>
                    <a:srgbClr val="F8F8F8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/>
                </a:rPr>
                <a:t>免费开源、可移植</a:t>
              </a:r>
              <a:endParaRPr lang="en-US" altLang="zh-CN" dirty="0">
                <a:solidFill>
                  <a:srgbClr val="F8F8F8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A435C6D-458C-433C-949D-BB3E166E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556792"/>
            <a:ext cx="3571868" cy="914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这么强大！！！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DA751857-5F0B-484F-A9E2-B1EED5D57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2800350"/>
            <a:ext cx="27686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3">
            <a:extLst>
              <a:ext uri="{FF2B5EF4-FFF2-40B4-BE49-F238E27FC236}">
                <a16:creationId xmlns:a16="http://schemas.microsoft.com/office/drawing/2014/main" id="{B431B42C-6E8C-4AA4-855D-455C506CC604}"/>
              </a:ext>
            </a:extLst>
          </p:cNvPr>
          <p:cNvSpPr txBox="1">
            <a:spLocks/>
          </p:cNvSpPr>
          <p:nvPr/>
        </p:nvSpPr>
        <p:spPr>
          <a:xfrm>
            <a:off x="1908175" y="2636838"/>
            <a:ext cx="3571875" cy="9144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赶紧开始吧！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1EF2335-5124-4B41-B1CD-30C35413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8382000" cy="7810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  </a:t>
            </a:r>
            <a:r>
              <a:rPr lang="zh-CN" altLang="en-US" dirty="0"/>
              <a:t>开始</a:t>
            </a:r>
            <a:r>
              <a:rPr lang="en-US" altLang="zh-CN" dirty="0"/>
              <a:t>Python</a:t>
            </a:r>
            <a:r>
              <a:rPr lang="zh-CN" altLang="en-US" dirty="0"/>
              <a:t>之旅</a:t>
            </a:r>
            <a:endParaRPr lang="en-US" altLang="zh-CN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B4F43BC-5B86-45B8-B0A8-62AD91CC62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00113" y="2276475"/>
            <a:ext cx="7546975" cy="4889500"/>
          </a:xfrm>
        </p:spPr>
        <p:txBody>
          <a:bodyPr/>
          <a:lstStyle/>
          <a:p>
            <a:pPr eaLnBrk="1" hangingPunct="1"/>
            <a:r>
              <a:rPr lang="en-US" altLang="zh-CN"/>
              <a:t>2.1  </a:t>
            </a:r>
            <a:r>
              <a:rPr lang="zh-CN" altLang="en-US"/>
              <a:t>下载和安装</a:t>
            </a:r>
            <a:r>
              <a:rPr lang="en-US" altLang="zh-CN"/>
              <a:t>Python</a:t>
            </a:r>
          </a:p>
          <a:p>
            <a:pPr eaLnBrk="1" hangingPunct="1"/>
            <a:r>
              <a:rPr lang="en-US" altLang="zh-CN"/>
              <a:t>2.2  Python</a:t>
            </a:r>
            <a:r>
              <a:rPr lang="zh-CN" altLang="en-US"/>
              <a:t>数据类型</a:t>
            </a:r>
            <a:endParaRPr lang="zh-CN" altLang="zh-CN" sz="2000"/>
          </a:p>
          <a:p>
            <a:pPr eaLnBrk="1" hangingPunct="1"/>
            <a:r>
              <a:rPr lang="en-US" altLang="zh-CN"/>
              <a:t>2.3  Python</a:t>
            </a:r>
            <a:r>
              <a:rPr lang="zh-CN" altLang="en-US"/>
              <a:t>基础</a:t>
            </a:r>
            <a:r>
              <a:rPr lang="zh-CN" altLang="zh-CN"/>
              <a:t>语法</a:t>
            </a:r>
            <a:endParaRPr lang="en-US" altLang="zh-CN"/>
          </a:p>
          <a:p>
            <a:pPr eaLnBrk="1" hangingPunct="1"/>
            <a:endParaRPr lang="en-US" altLang="zh-CN" sz="200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New Corp PowerPoint 2">
  <a:themeElements>
    <a:clrScheme name="New Corp PowerPoint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 Corp PowerPoint 2">
      <a:majorFont>
        <a:latin typeface="Myriad Roman"/>
        <a:ea typeface="宋体"/>
        <a:cs typeface=""/>
      </a:majorFont>
      <a:minorFont>
        <a:latin typeface="新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w Corp PowerPoint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Corp PowerPoint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2297</TotalTime>
  <Words>1820</Words>
  <Application>Microsoft Office PowerPoint</Application>
  <PresentationFormat>全屏显示(4:3)</PresentationFormat>
  <Paragraphs>199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6" baseType="lpstr">
      <vt:lpstr>Arial</vt:lpstr>
      <vt:lpstr>宋体</vt:lpstr>
      <vt:lpstr>Myriad Roman</vt:lpstr>
      <vt:lpstr>新宋体</vt:lpstr>
      <vt:lpstr>Wingdings</vt:lpstr>
      <vt:lpstr>黑体</vt:lpstr>
      <vt:lpstr>等线</vt:lpstr>
      <vt:lpstr>Calibri</vt:lpstr>
      <vt:lpstr>隶书</vt:lpstr>
      <vt:lpstr>Constantia</vt:lpstr>
      <vt:lpstr>Wingdings 2</vt:lpstr>
      <vt:lpstr>华文行楷</vt:lpstr>
      <vt:lpstr>仿宋_GB2312</vt:lpstr>
      <vt:lpstr>华文新魏</vt:lpstr>
      <vt:lpstr>Times New Roman</vt:lpstr>
      <vt:lpstr>Bitstream Vera Sans Mono</vt:lpstr>
      <vt:lpstr>PMingLiU</vt:lpstr>
      <vt:lpstr>华文楷体</vt:lpstr>
      <vt:lpstr>New Corp PowerPoint 2</vt:lpstr>
      <vt:lpstr>流畅</vt:lpstr>
      <vt:lpstr>PowerPoint 演示文稿</vt:lpstr>
      <vt:lpstr>课程描述</vt:lpstr>
      <vt:lpstr>课程知识点</vt:lpstr>
      <vt:lpstr>1  初识Python</vt:lpstr>
      <vt:lpstr>1.1什么是Python</vt:lpstr>
      <vt:lpstr>Python的发展历史</vt:lpstr>
      <vt:lpstr>1.2  Python的特性</vt:lpstr>
      <vt:lpstr>这么强大！！！</vt:lpstr>
      <vt:lpstr>2  开始Python之旅</vt:lpstr>
      <vt:lpstr>2.1  下载和安装Python</vt:lpstr>
      <vt:lpstr>下载、安装</vt:lpstr>
      <vt:lpstr>2.2  Python数据类型</vt:lpstr>
      <vt:lpstr>Python数据类型</vt:lpstr>
      <vt:lpstr>2.3  Python语言的基础语法</vt:lpstr>
      <vt:lpstr>2.3.1 语法格式</vt:lpstr>
      <vt:lpstr>注释 </vt:lpstr>
      <vt:lpstr>2.3.2  变量的定义和赋值</vt:lpstr>
      <vt:lpstr>2.3.3   关键字</vt:lpstr>
      <vt:lpstr>3  Python编辑器IDLE</vt:lpstr>
      <vt:lpstr>3.1  创建Python脚本</vt:lpstr>
      <vt:lpstr>PowerPoint 演示文稿</vt:lpstr>
      <vt:lpstr>3.2  语法提示</vt:lpstr>
      <vt:lpstr>3.3  运行Python程序</vt:lpstr>
      <vt:lpstr>语法错误</vt:lpstr>
      <vt:lpstr>4  基本的操作</vt:lpstr>
      <vt:lpstr>4.1.1  Python的输出</vt:lpstr>
      <vt:lpstr>4.1.1  Python的输出</vt:lpstr>
      <vt:lpstr>4.1.1  Python的输出</vt:lpstr>
      <vt:lpstr>4.2.1  选择结构</vt:lpstr>
      <vt:lpstr>注意问题</vt:lpstr>
      <vt:lpstr>扩充</vt:lpstr>
      <vt:lpstr>4.2.2  if…else语句</vt:lpstr>
      <vt:lpstr>4.2.3  if…elif…else语句</vt:lpstr>
      <vt:lpstr>简单的例子：</vt:lpstr>
      <vt:lpstr>课堂练习</vt:lpstr>
      <vt:lpstr>                                    谢谢！</vt:lpstr>
    </vt:vector>
  </TitlesOfParts>
  <Company>ceac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yao</dc:creator>
  <cp:lastModifiedBy>CO CO</cp:lastModifiedBy>
  <cp:revision>253</cp:revision>
  <dcterms:created xsi:type="dcterms:W3CDTF">1999-12-31T22:52:11Z</dcterms:created>
  <dcterms:modified xsi:type="dcterms:W3CDTF">2019-09-26T15:29:32Z</dcterms:modified>
</cp:coreProperties>
</file>