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28"/>
  </p:notesMasterIdLst>
  <p:sldIdLst>
    <p:sldId id="256" r:id="rId3"/>
    <p:sldId id="496" r:id="rId4"/>
    <p:sldId id="543" r:id="rId5"/>
    <p:sldId id="545" r:id="rId6"/>
    <p:sldId id="546" r:id="rId7"/>
    <p:sldId id="509" r:id="rId8"/>
    <p:sldId id="495" r:id="rId9"/>
    <p:sldId id="530" r:id="rId10"/>
    <p:sldId id="510" r:id="rId11"/>
    <p:sldId id="531" r:id="rId12"/>
    <p:sldId id="547" r:id="rId13"/>
    <p:sldId id="513" r:id="rId14"/>
    <p:sldId id="512" r:id="rId15"/>
    <p:sldId id="511" r:id="rId16"/>
    <p:sldId id="514" r:id="rId17"/>
    <p:sldId id="534" r:id="rId18"/>
    <p:sldId id="535" r:id="rId19"/>
    <p:sldId id="515" r:id="rId20"/>
    <p:sldId id="516" r:id="rId21"/>
    <p:sldId id="517" r:id="rId22"/>
    <p:sldId id="518" r:id="rId23"/>
    <p:sldId id="519" r:id="rId24"/>
    <p:sldId id="536" r:id="rId25"/>
    <p:sldId id="548" r:id="rId26"/>
    <p:sldId id="285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4B"/>
    <a:srgbClr val="FDF58D"/>
    <a:srgbClr val="808080"/>
    <a:srgbClr val="FCFCFC"/>
    <a:srgbClr val="E8E8E8"/>
    <a:srgbClr val="FFFFFF"/>
    <a:srgbClr val="CC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C95CDBF-3F2E-412A-AC33-B897560C9E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CF51C18-FFF2-48B7-853D-BE11D52686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B85C9BB-ADFF-4ED8-A6D2-CB6B4F57A7F5}"/>
              </a:ext>
            </a:extLst>
          </p:cNvPr>
          <p:cNvSpPr>
            <a:spLocks noGrp="1" noRo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6EEAC87-8B4E-48B2-A3ED-F7C3AD684E58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6DC3A67-B60F-4E7D-BEFC-019157D5DE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442445F-A06E-44B6-8AE2-01BE09B65E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70897C-E45E-4CC0-8F65-22E3B98226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0CD97B96-EBEF-4933-A34E-6097BC810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86D1C-1656-47F0-A0AD-0717A42B7FF7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EA28A941-7534-41DA-BB58-AA78325C7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9221CE7A-BD98-43A0-AA63-61B4E682DC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506-3393-4B31-895C-055C6E4A98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8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FAA707E9-6607-4246-B04D-57B2A0A909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584E0-9F42-4382-8ADF-39989A9AA6C4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1B4067AC-B127-42C6-97F4-E6259DD82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DAF29EA-8CC4-4DA1-8821-242A350224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CB63-AECB-4D1E-A477-D48A68D150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16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17654A0B-C6FD-49F2-AB96-4CECB41552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D9318-F193-45E6-8C8C-3DC25C137701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41B636C7-38E3-418A-B5E1-0094D44569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4836944-7960-4BD4-8807-3F05951436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7CEFB-2CD5-4F76-96B2-A04C0DA701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93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DA79E357-8FB2-40BE-9DD7-832E2FE4F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83337-EC8E-45A5-93CF-20E539E4818C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42B38068-84EB-46FE-8258-21BDFDA51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51BC5AC9-98AA-472A-B601-D28C1CBAD3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E68FD-D5AC-413B-ADFE-9B51547940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0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58BAAE3C-6361-44E1-8703-23C564BA1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C532B-2011-44E4-A6F6-E598FFFE054F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75B7523E-D311-4704-9CFC-96F9FE4AC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A736BF0B-B938-40C5-A077-04B4F2BC42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B30BE-5AC3-445A-99DD-18F94F0122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75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2819853D-46A1-4075-80D6-F08487447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D0F36-AD9D-4F69-8A5F-EF89202AE466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8C633E84-EA46-4A07-8F91-E832106F1F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9D74A55-43A6-480F-9D37-10E4929407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DDD35-4BA6-4EE1-9980-1DD66F8B62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61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3B2D2A61-076D-4F06-939C-BEE5047D0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8EF3-4E30-4570-A599-8F86B34159D8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1DF972BB-FA4E-46AF-8FD6-5681E16A4D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30B39518-6581-438A-9A14-0CFB38004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D72AD-09D2-4C8D-B55C-EDB059239E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6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3F706FCC-4E24-42EE-A95A-8A44093832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EB41D-36F5-4525-9215-9B97500156EB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4B3B3846-16AA-40DE-BFBC-BA3ED9BF3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C739AFEA-5F27-4E3D-9DA6-C0245C0223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F4A96-0C3B-4D56-AA87-3EF79247C1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37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1667BACA-CB11-4B2A-808A-3B9EFE9896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FA6F-3776-4BC8-9DD7-D1DEFBEA0414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A540779D-ABDB-4F80-9341-8147167A8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481E217A-503A-4130-A315-C0E5E6139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5FFC-E1E8-4B9D-9AB7-5E9A2B4F62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591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>
            <a:extLst>
              <a:ext uri="{FF2B5EF4-FFF2-40B4-BE49-F238E27FC236}">
                <a16:creationId xmlns:a16="http://schemas.microsoft.com/office/drawing/2014/main" id="{DEBB8118-86EB-428E-87B9-72966F574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5EA7-044E-425C-AC50-2239BF55891A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0E8C965E-1825-4740-9EB3-DB5FE0635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BA93C60E-8D5A-4EDE-AD28-33B11BBEE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2102-33F6-49CB-8373-9A765A9A43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24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BBBD185E-A9F5-49A1-9ABD-75362C66C5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42E8-FE81-4C6F-A716-E306907BAAC3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36003196-AA09-480B-88A5-8E839C4B84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F262BEB4-8946-4FC2-A5BA-84C5999E38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9554D-C673-4679-8FEB-EEC51D6A82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26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6CD55CFD-90DE-4FA5-BFF9-C80E0BFCE0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7BF71-3590-4738-AD26-EAF7FBB23319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2DEAB98A-EF7E-4951-A188-FF27AC7F2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9A2F602E-7581-4C45-B457-7D46378AD3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650F9-523B-4349-858F-DAC9C8163A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02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B45435FD-03E7-4AB0-9607-A22FC4D84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5C675-B21B-48CE-8E8C-1AFCD8760EBA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F3E5E0BD-2F6D-48EF-87D3-3D714B695D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3D6C8943-3A53-44B3-80AE-2A539FFF77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DCCEA-672E-43BE-8286-0A7953E480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696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CA7B1E35-3CF1-4BE0-8859-61E623DAC5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285FC-1224-4CC7-9307-DD53B230E363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237C5854-8B8C-47C5-9C60-5B014ACE27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CE878205-4A16-4CBB-924C-EE074E01C4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6E9F0-02B3-42E2-A9A9-A5F8568A00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22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957242A8-68E7-409F-B2F3-E20C37B30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D2645-2912-486F-99A6-8A5679F79D5A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CD0195C4-DE88-421D-BA44-CD72E1073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A1B519E2-2F55-4F65-BCD6-1E5138885D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F5FB5-538C-4F99-A972-74BC46FA1C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0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006AE2C5-6BBB-49AF-A163-9C24D745F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C44E0-1AB6-4D6C-9607-A19336A379D0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C9FD264B-773B-4592-AF73-68A652024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5B3BDD6F-AFBE-4C07-8823-20742DE739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8319B-C192-4673-A407-DE8982F31F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31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836C498D-8584-48D5-B1E3-316AD86ADA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BA671-1587-4BB3-BAF5-4B2B89EF39C9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79F84FE7-CF61-45CD-9497-337585BE9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05CF104-CF28-4711-B38A-CBEC201E45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E822F-57B0-46D3-B104-10F754BE6F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42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77CE798F-2547-4420-AEF2-5B77744CF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B7850-C2CB-48C1-89C5-75C5CAB03353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7AC313C4-6424-4521-A0A3-3E81769B49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5914D63E-07BC-4916-9DB8-20DC6B67DB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59397-C1B3-44A8-800B-0FE303DC15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84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3EF263D5-5640-4CEE-A628-4E156ABE98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E33C2-27D4-4670-8448-C729FBEFB26A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C463F0FD-F8C0-429F-BAE0-484A76906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971828C-9FC6-43E2-9FE7-57860DF85F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121A9-E45A-4C60-BCB0-87430038D6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84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>
            <a:extLst>
              <a:ext uri="{FF2B5EF4-FFF2-40B4-BE49-F238E27FC236}">
                <a16:creationId xmlns:a16="http://schemas.microsoft.com/office/drawing/2014/main" id="{11BC7AB6-5410-46C0-AB75-CA913C323F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9E1B7-4DFD-4C6C-BD85-9EF17BDE56DB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3C891D4A-27E7-4EC9-92E1-8FA2A4624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BC686A2D-87B4-4D6F-BD81-3D6DD090E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DD88F-31F8-4774-890D-5032BBDBA6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31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964710D5-4DEC-49F3-A0F9-942B560EF3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5C59E-975D-42C9-8153-70D15837F330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D246B8C9-DF89-4CFB-87D8-C0B8BC7E3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6F01E74B-B3E0-40F8-AF20-7D9EDBA237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277E-2E48-4DC9-9504-6D19477809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5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E79D3976-B73C-42C8-9306-63940A359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FE7B4-9EA9-4301-B2EF-0E3F87378953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575D62F3-990E-426D-A4B5-3711CA39D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84B9DB5B-409B-4433-B91F-6932C04A74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8859-63DF-4C6A-95EA-C6348FF409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95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未知">
            <a:extLst>
              <a:ext uri="{FF2B5EF4-FFF2-40B4-BE49-F238E27FC236}">
                <a16:creationId xmlns:a16="http://schemas.microsoft.com/office/drawing/2014/main" id="{B18E0274-3253-4EF9-AE85-B2300476C4A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7175" cy="6862763"/>
          </a:xfrm>
          <a:custGeom>
            <a:avLst/>
            <a:gdLst>
              <a:gd name="T0" fmla="*/ 2147483646 w 5768"/>
              <a:gd name="T1" fmla="*/ 2147483646 h 4329"/>
              <a:gd name="T2" fmla="*/ 2147483646 w 5768"/>
              <a:gd name="T3" fmla="*/ 2147483646 h 4329"/>
              <a:gd name="T4" fmla="*/ 2147483646 w 5768"/>
              <a:gd name="T5" fmla="*/ 2147483646 h 4329"/>
              <a:gd name="T6" fmla="*/ 2147483646 w 5768"/>
              <a:gd name="T7" fmla="*/ 2147483646 h 4329"/>
              <a:gd name="T8" fmla="*/ 0 w 5768"/>
              <a:gd name="T9" fmla="*/ 0 h 4329"/>
              <a:gd name="T10" fmla="*/ 2147483646 w 5768"/>
              <a:gd name="T11" fmla="*/ 2147483646 h 4329"/>
              <a:gd name="T12" fmla="*/ 2147483646 w 5768"/>
              <a:gd name="T13" fmla="*/ 2147483646 h 43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FFEFE"/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未知">
            <a:extLst>
              <a:ext uri="{FF2B5EF4-FFF2-40B4-BE49-F238E27FC236}">
                <a16:creationId xmlns:a16="http://schemas.microsoft.com/office/drawing/2014/main" id="{E5C04C04-608E-420C-8887-3B65C82B8169}"/>
              </a:ext>
            </a:extLst>
          </p:cNvPr>
          <p:cNvSpPr>
            <a:spLocks/>
          </p:cNvSpPr>
          <p:nvPr/>
        </p:nvSpPr>
        <p:spPr bwMode="auto">
          <a:xfrm>
            <a:off x="0" y="5500688"/>
            <a:ext cx="1436688" cy="1358900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2147483646 h 1100"/>
              <a:gd name="T4" fmla="*/ 2147483646 w 1089"/>
              <a:gd name="T5" fmla="*/ 2147483646 h 1100"/>
              <a:gd name="T6" fmla="*/ 0 w 1089"/>
              <a:gd name="T7" fmla="*/ 0 h 1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5377112B-24FD-403D-8810-E2D715F91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C4ABD733-8D56-4173-811C-C2E22F85C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1766D7B6-AFD3-4943-BB3C-F43C04614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30E55A8-5968-4525-B7EE-7693A7EDF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419ABA03-6568-4BE3-88A6-AA43AB8BF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3943571A-A18F-40EF-958D-D9FE26297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0">
            <a:extLst>
              <a:ext uri="{FF2B5EF4-FFF2-40B4-BE49-F238E27FC236}">
                <a16:creationId xmlns:a16="http://schemas.microsoft.com/office/drawing/2014/main" id="{173361A2-3193-4DCE-A8F7-7D4E05884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11">
            <a:extLst>
              <a:ext uri="{FF2B5EF4-FFF2-40B4-BE49-F238E27FC236}">
                <a16:creationId xmlns:a16="http://schemas.microsoft.com/office/drawing/2014/main" id="{36F5DE7C-5182-4C95-B671-17C58BB4E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12">
            <a:extLst>
              <a:ext uri="{FF2B5EF4-FFF2-40B4-BE49-F238E27FC236}">
                <a16:creationId xmlns:a16="http://schemas.microsoft.com/office/drawing/2014/main" id="{7566CE8F-3FD3-42F2-8823-85259B326E4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13">
            <a:extLst>
              <a:ext uri="{FF2B5EF4-FFF2-40B4-BE49-F238E27FC236}">
                <a16:creationId xmlns:a16="http://schemas.microsoft.com/office/drawing/2014/main" id="{3FC45D8B-974E-444B-87A9-53A8B6068B7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Line 14">
            <a:extLst>
              <a:ext uri="{FF2B5EF4-FFF2-40B4-BE49-F238E27FC236}">
                <a16:creationId xmlns:a16="http://schemas.microsoft.com/office/drawing/2014/main" id="{2018E860-AD10-43B1-996D-E2A6365ADAB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Line 15">
            <a:extLst>
              <a:ext uri="{FF2B5EF4-FFF2-40B4-BE49-F238E27FC236}">
                <a16:creationId xmlns:a16="http://schemas.microsoft.com/office/drawing/2014/main" id="{BA2EAF66-9E15-404F-941E-EBF59394FE3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16">
            <a:extLst>
              <a:ext uri="{FF2B5EF4-FFF2-40B4-BE49-F238E27FC236}">
                <a16:creationId xmlns:a16="http://schemas.microsoft.com/office/drawing/2014/main" id="{CBB40A3D-A009-4EB0-9399-AFFE5C83757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17">
            <a:extLst>
              <a:ext uri="{FF2B5EF4-FFF2-40B4-BE49-F238E27FC236}">
                <a16:creationId xmlns:a16="http://schemas.microsoft.com/office/drawing/2014/main" id="{251450DB-36B1-444F-8FA1-E3EF2753131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28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29F92F71-C9D7-48B1-BF07-D7B4DB57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F23250D4-F27B-4927-B112-F7DF62CAB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5324A580-B62D-4BDC-B3B9-045A7A813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5" name="Rectangle 21">
            <a:extLst>
              <a:ext uri="{FF2B5EF4-FFF2-40B4-BE49-F238E27FC236}">
                <a16:creationId xmlns:a16="http://schemas.microsoft.com/office/drawing/2014/main" id="{5AC1F9E4-9073-4F9B-8C5C-23E7217E5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88D1F24B-142B-4B9F-AA75-F9DBF41D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ED4D7492-1DD9-414A-BF4F-A6AFC68E9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" name="Rectangle 24">
            <a:extLst>
              <a:ext uri="{FF2B5EF4-FFF2-40B4-BE49-F238E27FC236}">
                <a16:creationId xmlns:a16="http://schemas.microsoft.com/office/drawing/2014/main" id="{1E9CCB33-5F93-4045-869E-AA254279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5AF9C016-2732-4069-910B-0D4ABE2BD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" name="Rectangle 26">
            <a:extLst>
              <a:ext uri="{FF2B5EF4-FFF2-40B4-BE49-F238E27FC236}">
                <a16:creationId xmlns:a16="http://schemas.microsoft.com/office/drawing/2014/main" id="{77B7E065-C796-4174-B77E-623B7586D2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D49A3A2-AE5B-49AC-9741-D5CC23E7D372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1051" name="Rectangle 27">
            <a:extLst>
              <a:ext uri="{FF2B5EF4-FFF2-40B4-BE49-F238E27FC236}">
                <a16:creationId xmlns:a16="http://schemas.microsoft.com/office/drawing/2014/main" id="{92AD54B0-5433-48C8-81CD-DD944A3B2F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4BE7182E-42EC-4625-B15E-94BA645CCD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FE116AA2-70C4-4E3C-8A03-1744DC1376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3" name="未知">
            <a:extLst>
              <a:ext uri="{FF2B5EF4-FFF2-40B4-BE49-F238E27FC236}">
                <a16:creationId xmlns:a16="http://schemas.microsoft.com/office/drawing/2014/main" id="{E0172C70-237A-4583-9809-546171D0CD4C}"/>
              </a:ext>
            </a:extLst>
          </p:cNvPr>
          <p:cNvSpPr>
            <a:spLocks/>
          </p:cNvSpPr>
          <p:nvPr/>
        </p:nvSpPr>
        <p:spPr bwMode="auto">
          <a:xfrm>
            <a:off x="4041775" y="0"/>
            <a:ext cx="5105400" cy="739775"/>
          </a:xfrm>
          <a:custGeom>
            <a:avLst/>
            <a:gdLst>
              <a:gd name="T0" fmla="*/ 2147483646 w 3130"/>
              <a:gd name="T1" fmla="*/ 2147483646 h 453"/>
              <a:gd name="T2" fmla="*/ 2147483646 w 3130"/>
              <a:gd name="T3" fmla="*/ 0 h 453"/>
              <a:gd name="T4" fmla="*/ 0 w 3130"/>
              <a:gd name="T5" fmla="*/ 0 h 453"/>
              <a:gd name="T6" fmla="*/ 2147483646 w 3130"/>
              <a:gd name="T7" fmla="*/ 2147483646 h 4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" name="Rectangle 30">
            <a:extLst>
              <a:ext uri="{FF2B5EF4-FFF2-40B4-BE49-F238E27FC236}">
                <a16:creationId xmlns:a16="http://schemas.microsoft.com/office/drawing/2014/main" id="{CD715A19-094C-4AAA-AA55-58B481814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438"/>
            <a:ext cx="82296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55" name="Picture 31" descr="water">
            <a:extLst>
              <a:ext uri="{FF2B5EF4-FFF2-40B4-BE49-F238E27FC236}">
                <a16:creationId xmlns:a16="http://schemas.microsoft.com/office/drawing/2014/main" id="{E684A6CD-E716-4E49-A47B-AE8448851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786797">
            <a:off x="6629400" y="-369888"/>
            <a:ext cx="2417763" cy="19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 descr="3">
            <a:extLst>
              <a:ext uri="{FF2B5EF4-FFF2-40B4-BE49-F238E27FC236}">
                <a16:creationId xmlns:a16="http://schemas.microsoft.com/office/drawing/2014/main" id="{5D95286C-5B09-456A-9A8B-92568448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733" flipH="1">
            <a:off x="49213" y="5726113"/>
            <a:ext cx="12239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未知">
            <a:extLst>
              <a:ext uri="{FF2B5EF4-FFF2-40B4-BE49-F238E27FC236}">
                <a16:creationId xmlns:a16="http://schemas.microsoft.com/office/drawing/2014/main" id="{1CA4987F-2136-422E-BC07-279989F4EF9E}"/>
              </a:ext>
            </a:extLst>
          </p:cNvPr>
          <p:cNvSpPr>
            <a:spLocks/>
          </p:cNvSpPr>
          <p:nvPr/>
        </p:nvSpPr>
        <p:spPr bwMode="auto">
          <a:xfrm>
            <a:off x="0" y="6048375"/>
            <a:ext cx="2762250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2147483646 h 510"/>
              <a:gd name="T4" fmla="*/ 2147483646 w 1740"/>
              <a:gd name="T5" fmla="*/ 2147483646 h 510"/>
              <a:gd name="T6" fmla="*/ 2147483646 w 1740"/>
              <a:gd name="T7" fmla="*/ 2147483646 h 510"/>
              <a:gd name="T8" fmla="*/ 0 w 1740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未知">
            <a:extLst>
              <a:ext uri="{FF2B5EF4-FFF2-40B4-BE49-F238E27FC236}">
                <a16:creationId xmlns:a16="http://schemas.microsoft.com/office/drawing/2014/main" id="{5F3C38F8-0F40-48A9-8BBB-D3CD27C68095}"/>
              </a:ext>
            </a:extLst>
          </p:cNvPr>
          <p:cNvSpPr>
            <a:spLocks/>
          </p:cNvSpPr>
          <p:nvPr/>
        </p:nvSpPr>
        <p:spPr bwMode="auto">
          <a:xfrm>
            <a:off x="2590800" y="4705350"/>
            <a:ext cx="6400800" cy="2152650"/>
          </a:xfrm>
          <a:custGeom>
            <a:avLst/>
            <a:gdLst>
              <a:gd name="T0" fmla="*/ 2147483646 w 4032"/>
              <a:gd name="T1" fmla="*/ 0 h 1356"/>
              <a:gd name="T2" fmla="*/ 2147483646 w 4032"/>
              <a:gd name="T3" fmla="*/ 2147483646 h 1356"/>
              <a:gd name="T4" fmla="*/ 2147483646 w 4032"/>
              <a:gd name="T5" fmla="*/ 2147483646 h 1356"/>
              <a:gd name="T6" fmla="*/ 2147483646 w 4032"/>
              <a:gd name="T7" fmla="*/ 2147483646 h 1356"/>
              <a:gd name="T8" fmla="*/ 0 w 4032"/>
              <a:gd name="T9" fmla="*/ 2147483646 h 1356"/>
              <a:gd name="T10" fmla="*/ 2147483646 w 4032"/>
              <a:gd name="T11" fmla="*/ 0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未知">
            <a:extLst>
              <a:ext uri="{FF2B5EF4-FFF2-40B4-BE49-F238E27FC236}">
                <a16:creationId xmlns:a16="http://schemas.microsoft.com/office/drawing/2014/main" id="{C9592598-635D-4FF7-8846-5BFF429BE5D0}"/>
              </a:ext>
            </a:extLst>
          </p:cNvPr>
          <p:cNvSpPr>
            <a:spLocks/>
          </p:cNvSpPr>
          <p:nvPr/>
        </p:nvSpPr>
        <p:spPr bwMode="auto">
          <a:xfrm>
            <a:off x="4400550" y="781050"/>
            <a:ext cx="4743450" cy="5048250"/>
          </a:xfrm>
          <a:custGeom>
            <a:avLst/>
            <a:gdLst>
              <a:gd name="T0" fmla="*/ 2147483646 w 2988"/>
              <a:gd name="T1" fmla="*/ 2147483646 h 3180"/>
              <a:gd name="T2" fmla="*/ 2147483646 w 2988"/>
              <a:gd name="T3" fmla="*/ 0 h 3180"/>
              <a:gd name="T4" fmla="*/ 2147483646 w 2988"/>
              <a:gd name="T5" fmla="*/ 2147483646 h 3180"/>
              <a:gd name="T6" fmla="*/ 2147483646 w 2988"/>
              <a:gd name="T7" fmla="*/ 2147483646 h 3180"/>
              <a:gd name="T8" fmla="*/ 2147483646 w 2988"/>
              <a:gd name="T9" fmla="*/ 2147483646 h 3180"/>
              <a:gd name="T10" fmla="*/ 0 w 2988"/>
              <a:gd name="T11" fmla="*/ 2147483646 h 3180"/>
              <a:gd name="T12" fmla="*/ 2147483646 w 2988"/>
              <a:gd name="T13" fmla="*/ 2147483646 h 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未知">
            <a:extLst>
              <a:ext uri="{FF2B5EF4-FFF2-40B4-BE49-F238E27FC236}">
                <a16:creationId xmlns:a16="http://schemas.microsoft.com/office/drawing/2014/main" id="{57276C41-29A4-46EC-91A9-AF41A7818F5D}"/>
              </a:ext>
            </a:extLst>
          </p:cNvPr>
          <p:cNvSpPr>
            <a:spLocks/>
          </p:cNvSpPr>
          <p:nvPr/>
        </p:nvSpPr>
        <p:spPr bwMode="auto">
          <a:xfrm>
            <a:off x="480060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147483646 w 2064"/>
              <a:gd name="T3" fmla="*/ 2147483646 h 1518"/>
              <a:gd name="T4" fmla="*/ 2147483646 w 2064"/>
              <a:gd name="T5" fmla="*/ 0 h 1518"/>
              <a:gd name="T6" fmla="*/ 0 w 206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未知">
            <a:extLst>
              <a:ext uri="{FF2B5EF4-FFF2-40B4-BE49-F238E27FC236}">
                <a16:creationId xmlns:a16="http://schemas.microsoft.com/office/drawing/2014/main" id="{FE6C10BA-9327-463B-8976-AED6DFE1B26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583363" cy="7267575"/>
          </a:xfrm>
          <a:custGeom>
            <a:avLst/>
            <a:gdLst>
              <a:gd name="T0" fmla="*/ 0 w 4014"/>
              <a:gd name="T1" fmla="*/ 0 h 4455"/>
              <a:gd name="T2" fmla="*/ 2147483646 w 4014"/>
              <a:gd name="T3" fmla="*/ 0 h 4455"/>
              <a:gd name="T4" fmla="*/ 2147483646 w 4014"/>
              <a:gd name="T5" fmla="*/ 2147483646 h 4455"/>
              <a:gd name="T6" fmla="*/ 0 w 4014"/>
              <a:gd name="T7" fmla="*/ 2147483646 h 4455"/>
              <a:gd name="T8" fmla="*/ 0 w 4014"/>
              <a:gd name="T9" fmla="*/ 0 h 4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未知">
            <a:extLst>
              <a:ext uri="{FF2B5EF4-FFF2-40B4-BE49-F238E27FC236}">
                <a16:creationId xmlns:a16="http://schemas.microsoft.com/office/drawing/2014/main" id="{66C1F541-8140-4BD7-9B12-A4AD8C7FC09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372225" cy="7072313"/>
          </a:xfrm>
          <a:custGeom>
            <a:avLst/>
            <a:gdLst>
              <a:gd name="T0" fmla="*/ 0 w 4014"/>
              <a:gd name="T1" fmla="*/ 0 h 4455"/>
              <a:gd name="T2" fmla="*/ 2147483646 w 4014"/>
              <a:gd name="T3" fmla="*/ 0 h 4455"/>
              <a:gd name="T4" fmla="*/ 2147483646 w 4014"/>
              <a:gd name="T5" fmla="*/ 2147483646 h 4455"/>
              <a:gd name="T6" fmla="*/ 0 w 4014"/>
              <a:gd name="T7" fmla="*/ 2147483646 h 4455"/>
              <a:gd name="T8" fmla="*/ 0 w 4014"/>
              <a:gd name="T9" fmla="*/ 0 h 4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9F7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Line 8">
            <a:extLst>
              <a:ext uri="{FF2B5EF4-FFF2-40B4-BE49-F238E27FC236}">
                <a16:creationId xmlns:a16="http://schemas.microsoft.com/office/drawing/2014/main" id="{191CACF5-E7CD-4746-A00E-AD1BF816A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Line 9">
            <a:extLst>
              <a:ext uri="{FF2B5EF4-FFF2-40B4-BE49-F238E27FC236}">
                <a16:creationId xmlns:a16="http://schemas.microsoft.com/office/drawing/2014/main" id="{9EAA5BA6-E132-445A-B283-401AA1B18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" name="Line 10">
            <a:extLst>
              <a:ext uri="{FF2B5EF4-FFF2-40B4-BE49-F238E27FC236}">
                <a16:creationId xmlns:a16="http://schemas.microsoft.com/office/drawing/2014/main" id="{C3EC9B35-C5A6-4AF2-BA53-2F556C84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" name="Line 11">
            <a:extLst>
              <a:ext uri="{FF2B5EF4-FFF2-40B4-BE49-F238E27FC236}">
                <a16:creationId xmlns:a16="http://schemas.microsoft.com/office/drawing/2014/main" id="{B8651076-ACDF-4D94-B903-A7A4C3555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Line 12">
            <a:extLst>
              <a:ext uri="{FF2B5EF4-FFF2-40B4-BE49-F238E27FC236}">
                <a16:creationId xmlns:a16="http://schemas.microsoft.com/office/drawing/2014/main" id="{040126A1-A151-48BE-8ABE-57C0F09E8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" name="Line 13">
            <a:extLst>
              <a:ext uri="{FF2B5EF4-FFF2-40B4-BE49-F238E27FC236}">
                <a16:creationId xmlns:a16="http://schemas.microsoft.com/office/drawing/2014/main" id="{FF9A4A91-7020-49FD-866A-DA0FBB23F1D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" name="Line 14">
            <a:extLst>
              <a:ext uri="{FF2B5EF4-FFF2-40B4-BE49-F238E27FC236}">
                <a16:creationId xmlns:a16="http://schemas.microsoft.com/office/drawing/2014/main" id="{B6203F8D-C1FD-4190-95FC-04377F7856D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1E8A091D-4770-4381-89F3-16DEB8A371E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157DD078-87BC-49CB-A409-3D4908B377E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26E8C297-E849-4345-B3A4-0272F198FF6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Line 18">
            <a:extLst>
              <a:ext uri="{FF2B5EF4-FFF2-40B4-BE49-F238E27FC236}">
                <a16:creationId xmlns:a16="http://schemas.microsoft.com/office/drawing/2014/main" id="{07011C30-D880-4158-B0C2-89606457A9A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B4DFA863-38CC-457E-AB47-D1302923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68" name="Rectangle 20">
            <a:extLst>
              <a:ext uri="{FF2B5EF4-FFF2-40B4-BE49-F238E27FC236}">
                <a16:creationId xmlns:a16="http://schemas.microsoft.com/office/drawing/2014/main" id="{D3781C9F-0124-4895-9FF8-1CB4F410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69" name="Rectangle 21">
            <a:extLst>
              <a:ext uri="{FF2B5EF4-FFF2-40B4-BE49-F238E27FC236}">
                <a16:creationId xmlns:a16="http://schemas.microsoft.com/office/drawing/2014/main" id="{70C748AF-AF1E-4A63-86FF-34714818B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70" name="Rectangle 22">
            <a:extLst>
              <a:ext uri="{FF2B5EF4-FFF2-40B4-BE49-F238E27FC236}">
                <a16:creationId xmlns:a16="http://schemas.microsoft.com/office/drawing/2014/main" id="{8A0EB773-0282-4BA7-B3D7-7A1F49F4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71" name="未知">
            <a:extLst>
              <a:ext uri="{FF2B5EF4-FFF2-40B4-BE49-F238E27FC236}">
                <a16:creationId xmlns:a16="http://schemas.microsoft.com/office/drawing/2014/main" id="{45381581-22DB-4FAD-A363-26D2ABA4D6A4}"/>
              </a:ext>
            </a:extLst>
          </p:cNvPr>
          <p:cNvSpPr>
            <a:spLocks/>
          </p:cNvSpPr>
          <p:nvPr/>
        </p:nvSpPr>
        <p:spPr bwMode="auto">
          <a:xfrm>
            <a:off x="2365375" y="4541838"/>
            <a:ext cx="1009650" cy="1033462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2147483646 h 651"/>
              <a:gd name="T4" fmla="*/ 2147483646 w 636"/>
              <a:gd name="T5" fmla="*/ 2147483646 h 651"/>
              <a:gd name="T6" fmla="*/ 2147483646 w 636"/>
              <a:gd name="T7" fmla="*/ 0 h 651"/>
              <a:gd name="T8" fmla="*/ 0 w 636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Rectangle 24">
            <a:extLst>
              <a:ext uri="{FF2B5EF4-FFF2-40B4-BE49-F238E27FC236}">
                <a16:creationId xmlns:a16="http://schemas.microsoft.com/office/drawing/2014/main" id="{6A07326F-0FAA-4775-96BB-E93FC606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2073" name="Group 25">
            <a:extLst>
              <a:ext uri="{FF2B5EF4-FFF2-40B4-BE49-F238E27FC236}">
                <a16:creationId xmlns:a16="http://schemas.microsoft.com/office/drawing/2014/main" id="{0972CC07-E3CD-4505-935A-E324F4413A6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0" y="0"/>
            <a:chExt cx="678" cy="4320"/>
          </a:xfrm>
        </p:grpSpPr>
        <p:sp>
          <p:nvSpPr>
            <p:cNvPr id="2" name="未知">
              <a:extLst>
                <a:ext uri="{FF2B5EF4-FFF2-40B4-BE49-F238E27FC236}">
                  <a16:creationId xmlns:a16="http://schemas.microsoft.com/office/drawing/2014/main" id="{3C75DC45-7790-4224-A1B1-BB274A51E8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672" cy="702"/>
            </a:xfrm>
            <a:custGeom>
              <a:avLst/>
              <a:gdLst>
                <a:gd name="T0" fmla="*/ 0 w 672"/>
                <a:gd name="T1" fmla="*/ 371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618 h 720"/>
                <a:gd name="T8" fmla="*/ 0 w 672"/>
                <a:gd name="T9" fmla="*/ 371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55372FD0-ED05-41A3-B113-50D468F9D0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" y="3496"/>
              <a:ext cx="164" cy="824"/>
            </a:xfrm>
            <a:custGeom>
              <a:avLst/>
              <a:gdLst>
                <a:gd name="T0" fmla="*/ 43 w 212"/>
                <a:gd name="T1" fmla="*/ 0 h 824"/>
                <a:gd name="T2" fmla="*/ 0 w 212"/>
                <a:gd name="T3" fmla="*/ 82 h 824"/>
                <a:gd name="T4" fmla="*/ 36 w 212"/>
                <a:gd name="T5" fmla="*/ 824 h 824"/>
                <a:gd name="T6" fmla="*/ 46 w 212"/>
                <a:gd name="T7" fmla="*/ 822 h 824"/>
                <a:gd name="T8" fmla="*/ 43 w 212"/>
                <a:gd name="T9" fmla="*/ 0 h 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4" name="Rectangle 32">
            <a:extLst>
              <a:ext uri="{FF2B5EF4-FFF2-40B4-BE49-F238E27FC236}">
                <a16:creationId xmlns:a16="http://schemas.microsoft.com/office/drawing/2014/main" id="{FCDD97C0-CB44-42BE-A7C0-D7D2A099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75" name="Line 33">
            <a:extLst>
              <a:ext uri="{FF2B5EF4-FFF2-40B4-BE49-F238E27FC236}">
                <a16:creationId xmlns:a16="http://schemas.microsoft.com/office/drawing/2014/main" id="{5C8C18B7-E912-444D-9BB1-A78F31141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6" name="Rectangle 34">
            <a:extLst>
              <a:ext uri="{FF2B5EF4-FFF2-40B4-BE49-F238E27FC236}">
                <a16:creationId xmlns:a16="http://schemas.microsoft.com/office/drawing/2014/main" id="{F8C313DA-FFE4-48AC-A765-3D8637578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2077" name="Picture 36" descr="water">
            <a:extLst>
              <a:ext uri="{FF2B5EF4-FFF2-40B4-BE49-F238E27FC236}">
                <a16:creationId xmlns:a16="http://schemas.microsoft.com/office/drawing/2014/main" id="{DC038CB3-C345-4DA7-B562-6CA1836C2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393398">
            <a:off x="2667000" y="609600"/>
            <a:ext cx="2663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" name="Rectangle 25">
            <a:extLst>
              <a:ext uri="{FF2B5EF4-FFF2-40B4-BE49-F238E27FC236}">
                <a16:creationId xmlns:a16="http://schemas.microsoft.com/office/drawing/2014/main" id="{340CFEFB-8EC8-4961-A27E-2607DA951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79" name="Rectangle 30">
            <a:extLst>
              <a:ext uri="{FF2B5EF4-FFF2-40B4-BE49-F238E27FC236}">
                <a16:creationId xmlns:a16="http://schemas.microsoft.com/office/drawing/2014/main" id="{69635763-07B7-417C-B849-4EAAA67B3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438"/>
            <a:ext cx="82296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82" name="Rectangle 26">
            <a:extLst>
              <a:ext uri="{FF2B5EF4-FFF2-40B4-BE49-F238E27FC236}">
                <a16:creationId xmlns:a16="http://schemas.microsoft.com/office/drawing/2014/main" id="{F921DA31-8C66-4165-AF29-7CD47C2662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2133600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5F111EE4-868B-4658-9930-B8D67DCF1842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2083" name="Rectangle 27">
            <a:extLst>
              <a:ext uri="{FF2B5EF4-FFF2-40B4-BE49-F238E27FC236}">
                <a16:creationId xmlns:a16="http://schemas.microsoft.com/office/drawing/2014/main" id="{B80E4736-A85B-43B6-8EA6-D6C45DE56D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7150"/>
            <a:ext cx="2895600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4" name="Rectangle 28">
            <a:extLst>
              <a:ext uri="{FF2B5EF4-FFF2-40B4-BE49-F238E27FC236}">
                <a16:creationId xmlns:a16="http://schemas.microsoft.com/office/drawing/2014/main" id="{16E9D743-561E-49DA-ADED-1ECFBE47F4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7150"/>
            <a:ext cx="2133600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7594ABC5-74EA-425E-A9E2-829301EE92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5CFD24C-35CF-4402-94E4-29839659381C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33375" y="2316163"/>
            <a:ext cx="8229600" cy="2481262"/>
          </a:xfrm>
        </p:spPr>
        <p:txBody>
          <a:bodyPr/>
          <a:lstStyle/>
          <a:p>
            <a:pPr algn="ctr" eaLnBrk="1" hangingPunct="1"/>
            <a:r>
              <a:rPr lang="zh-CN" altLang="en-US" sz="4800">
                <a:ea typeface="宋体" panose="02010600030101010101" pitchFamily="2" charset="-122"/>
              </a:rPr>
              <a:t>程序循环结构</a:t>
            </a:r>
            <a:br>
              <a:rPr lang="zh-CN" altLang="en-US" sz="4800">
                <a:ea typeface="宋体" panose="02010600030101010101" pitchFamily="2" charset="-122"/>
              </a:rPr>
            </a:br>
            <a:br>
              <a:rPr lang="zh-CN" altLang="en-US" sz="4800">
                <a:ea typeface="宋体" panose="02010600030101010101" pitchFamily="2" charset="-122"/>
              </a:rPr>
            </a:br>
            <a:r>
              <a:rPr lang="zh-CN" altLang="en-US" sz="2800">
                <a:ea typeface="宋体" panose="02010600030101010101" pitchFamily="2" charset="-122"/>
              </a:rPr>
              <a:t>计算机学院（软件学院）</a:t>
            </a:r>
            <a:br>
              <a:rPr lang="zh-CN" altLang="en-US" sz="2400">
                <a:ea typeface="宋体" panose="02010600030101010101" pitchFamily="2" charset="-122"/>
              </a:rPr>
            </a:br>
            <a:br>
              <a:rPr lang="en-US" altLang="zh-CN" sz="2400">
                <a:ea typeface="宋体" panose="02010600030101010101" pitchFamily="2" charset="-122"/>
              </a:rPr>
            </a:br>
            <a:r>
              <a:rPr lang="zh-CN" altLang="en-US" sz="2400">
                <a:ea typeface="宋体" panose="02010600030101010101" pitchFamily="2" charset="-122"/>
              </a:rPr>
              <a:t>杨雨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pic>
        <p:nvPicPr>
          <p:cNvPr id="4" name="Picture 4" descr="j0111078">
            <a:extLst>
              <a:ext uri="{FF2B5EF4-FFF2-40B4-BE49-F238E27FC236}">
                <a16:creationId xmlns:a16="http://schemas.microsoft.com/office/drawing/2014/main" id="{5EF70B9D-1312-451F-B20A-A0832B3A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2600"/>
            <a:ext cx="14319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1CF2E-0CBB-4ADE-97F5-6A55353CB7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D8D8EB-ACB4-4335-80A5-99C3F13DAF38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4101" name="灯片编号占位符 5">
            <a:extLst>
              <a:ext uri="{FF2B5EF4-FFF2-40B4-BE49-F238E27FC236}">
                <a16:creationId xmlns:a16="http://schemas.microsoft.com/office/drawing/2014/main" id="{81CD60C5-B2BC-42C8-8CBE-4EC07EAE1A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D30DBE-1ADE-4203-A366-09A3C854DEC5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59339-9B18-411E-BE2E-D95D64FCD778}"/>
              </a:ext>
            </a:extLst>
          </p:cNvPr>
          <p:cNvSpPr txBox="1"/>
          <p:nvPr/>
        </p:nvSpPr>
        <p:spPr>
          <a:xfrm>
            <a:off x="719138" y="476250"/>
            <a:ext cx="30607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for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循环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27E5123-774D-4A91-ADD0-6E818A7A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为了更深入了解</a:t>
            </a:r>
            <a:r>
              <a:rPr lang="en-US" altLang="zh-CN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循环，试着思考下面这个问题，如何打印出这样的结果？</a:t>
            </a:r>
            <a:endParaRPr lang="en-US" altLang="zh-CN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	1 + 1 = 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	2 + 1 = 3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	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	10 + 1 = 11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内置函数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-------</a:t>
            </a:r>
            <a:r>
              <a:rPr lang="en-US" altLang="zh-CN"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range()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1A73A-3700-48D4-B614-A7D58BBCB7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0C43326F-42DD-47E5-AA57-3B0817AC74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973A4C-F3EA-417D-B638-8874D66A481B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pic>
        <p:nvPicPr>
          <p:cNvPr id="13318" name="Picture 2">
            <a:extLst>
              <a:ext uri="{FF2B5EF4-FFF2-40B4-BE49-F238E27FC236}">
                <a16:creationId xmlns:a16="http://schemas.microsoft.com/office/drawing/2014/main" id="{BC2B018A-BA87-4550-A1AF-F1E12A40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205038"/>
            <a:ext cx="280828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图片 5">
            <a:extLst>
              <a:ext uri="{FF2B5EF4-FFF2-40B4-BE49-F238E27FC236}">
                <a16:creationId xmlns:a16="http://schemas.microsoft.com/office/drawing/2014/main" id="{8CA8D3D9-94F0-41B3-9179-6C17FE6FA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5480050"/>
            <a:ext cx="6121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1AE9D5-8776-448D-AAE5-30CF464771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D47D82-1E54-4C0C-804F-48896904B8D4}" type="datetime10">
              <a:rPr lang="zh-CN" altLang="en-US" smtClean="0"/>
              <a:pPr>
                <a:defRPr/>
              </a:pPr>
              <a:t>08:38</a:t>
            </a:fld>
            <a:endParaRPr lang="en-US"/>
          </a:p>
        </p:txBody>
      </p:sp>
      <p:sp>
        <p:nvSpPr>
          <p:cNvPr id="14339" name="灯片编号占位符 2">
            <a:extLst>
              <a:ext uri="{FF2B5EF4-FFF2-40B4-BE49-F238E27FC236}">
                <a16:creationId xmlns:a16="http://schemas.microsoft.com/office/drawing/2014/main" id="{E355EBBC-CF0F-48D2-93E9-37E8ECBFBF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BA304-9E9B-4726-8981-396A28EF0307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pic>
        <p:nvPicPr>
          <p:cNvPr id="14340" name="Picture 1">
            <a:extLst>
              <a:ext uri="{FF2B5EF4-FFF2-40B4-BE49-F238E27FC236}">
                <a16:creationId xmlns:a16="http://schemas.microsoft.com/office/drawing/2014/main" id="{55BABD66-7E92-4770-A7A5-D92E48B7A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5175"/>
            <a:ext cx="823912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9B4967-841B-4B92-A036-DE1B0DC912DF}"/>
              </a:ext>
            </a:extLst>
          </p:cNvPr>
          <p:cNvSpPr txBox="1"/>
          <p:nvPr/>
        </p:nvSpPr>
        <p:spPr>
          <a:xfrm>
            <a:off x="719138" y="476250"/>
            <a:ext cx="5653087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for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循环</a:t>
            </a: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-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求平均数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95DA63C-4A04-4C03-B780-703A66E1AD19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341438"/>
            <a:ext cx="8229600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平均数计算程序的</a:t>
            </a:r>
            <a:r>
              <a:rPr lang="en-US" altLang="zh-CN" sz="2800" b="1" dirty="0">
                <a:latin typeface="Arial" charset="0"/>
              </a:rPr>
              <a:t>IPO</a:t>
            </a:r>
            <a:r>
              <a:rPr lang="zh-CN" altLang="en-US" sz="2800" b="1" dirty="0">
                <a:latin typeface="Arial" charset="0"/>
              </a:rPr>
              <a:t>如下：</a:t>
            </a:r>
            <a:endParaRPr lang="en-US" altLang="zh-CN" sz="2800" b="1" dirty="0">
              <a:latin typeface="Arial" charset="0"/>
            </a:endParaRPr>
          </a:p>
          <a:p>
            <a:pPr lvl="1" eaLnBrk="1" hangingPunct="1">
              <a:buClr>
                <a:srgbClr val="0070C0"/>
              </a:buClr>
              <a:defRPr/>
            </a:pPr>
            <a:r>
              <a:rPr lang="zh-CN" altLang="en-US" sz="2400" kern="0" dirty="0">
                <a:latin typeface="宋体" pitchFamily="2" charset="-122"/>
              </a:rPr>
              <a:t>输入：待输入数字个数，数字</a:t>
            </a:r>
            <a:endParaRPr lang="en-US" altLang="zh-CN" sz="2400" kern="0" dirty="0">
              <a:latin typeface="宋体" pitchFamily="2" charset="-122"/>
            </a:endParaRPr>
          </a:p>
          <a:p>
            <a:pPr lvl="1" eaLnBrk="1" hangingPunct="1">
              <a:buClr>
                <a:srgbClr val="0070C0"/>
              </a:buClr>
              <a:defRPr/>
            </a:pPr>
            <a:r>
              <a:rPr lang="zh-CN" altLang="en-US" sz="2400" kern="0" dirty="0">
                <a:latin typeface="宋体" pitchFamily="2" charset="-122"/>
              </a:rPr>
              <a:t>处理：平均数算法</a:t>
            </a:r>
            <a:endParaRPr lang="en-US" altLang="zh-CN" sz="2400" kern="0" dirty="0">
              <a:latin typeface="宋体" pitchFamily="2" charset="-122"/>
            </a:endParaRPr>
          </a:p>
          <a:p>
            <a:pPr lvl="1" eaLnBrk="1" hangingPunct="1">
              <a:buClr>
                <a:srgbClr val="0070C0"/>
              </a:buClr>
              <a:defRPr/>
            </a:pPr>
            <a:r>
              <a:rPr lang="zh-CN" altLang="en-US" sz="2400" kern="0" dirty="0">
                <a:latin typeface="宋体" pitchFamily="2" charset="-122"/>
              </a:rPr>
              <a:t>输出</a:t>
            </a:r>
            <a:r>
              <a:rPr lang="en-US" altLang="zh-CN" sz="2400" kern="0" dirty="0">
                <a:latin typeface="宋体" pitchFamily="2" charset="-122"/>
              </a:rPr>
              <a:t>:</a:t>
            </a:r>
            <a:r>
              <a:rPr lang="zh-CN" altLang="en-US" sz="2400" kern="0" dirty="0">
                <a:latin typeface="宋体" pitchFamily="2" charset="-122"/>
              </a:rPr>
              <a:t>平均数</a:t>
            </a:r>
            <a:endParaRPr lang="en-US" altLang="zh-CN" sz="2400" kern="0" dirty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 </a:t>
            </a:r>
            <a:r>
              <a:rPr lang="zh-CN" altLang="en-US" sz="2800" b="1" kern="0" dirty="0">
                <a:latin typeface="宋体" pitchFamily="2" charset="-122"/>
              </a:rPr>
              <a:t>通用设计方案：</a:t>
            </a:r>
            <a:endParaRPr lang="en-US" altLang="zh-CN" sz="2800" b="1" kern="0" dirty="0">
              <a:latin typeface="宋体" pitchFamily="2" charset="-122"/>
            </a:endParaRPr>
          </a:p>
          <a:p>
            <a:pPr lvl="1" eaLnBrk="1" hangingPunct="1">
              <a:buClr>
                <a:srgbClr val="0070C0"/>
              </a:buClr>
              <a:defRPr/>
            </a:pPr>
            <a:r>
              <a:rPr lang="zh-CN" altLang="en-US" sz="2400" kern="0" dirty="0">
                <a:latin typeface="宋体" pitchFamily="2" charset="-122"/>
              </a:rPr>
              <a:t>输入数字的个数</a:t>
            </a:r>
            <a:r>
              <a:rPr lang="en-US" altLang="zh-CN" sz="2400" kern="0" dirty="0">
                <a:latin typeface="宋体" pitchFamily="2" charset="-122"/>
              </a:rPr>
              <a:t>n</a:t>
            </a:r>
          </a:p>
          <a:p>
            <a:pPr lvl="1" eaLnBrk="1" hangingPunct="1">
              <a:buClr>
                <a:srgbClr val="0070C0"/>
              </a:buClr>
              <a:defRPr/>
            </a:pPr>
            <a:r>
              <a:rPr lang="zh-CN" altLang="en-US" sz="2400" kern="0" dirty="0">
                <a:latin typeface="宋体" pitchFamily="2" charset="-122"/>
              </a:rPr>
              <a:t>将</a:t>
            </a:r>
            <a:r>
              <a:rPr lang="en-US" altLang="zh-CN" sz="2400" kern="0" dirty="0">
                <a:latin typeface="宋体" pitchFamily="2" charset="-122"/>
              </a:rPr>
              <a:t>sum</a:t>
            </a:r>
            <a:r>
              <a:rPr lang="zh-CN" altLang="en-US" sz="2400" kern="0" dirty="0">
                <a:latin typeface="宋体" pitchFamily="2" charset="-122"/>
              </a:rPr>
              <a:t>初始化为</a:t>
            </a:r>
            <a:r>
              <a:rPr lang="en-US" altLang="zh-CN" sz="2400" kern="0" dirty="0">
                <a:latin typeface="宋体" pitchFamily="2" charset="-122"/>
              </a:rPr>
              <a:t>0</a:t>
            </a:r>
          </a:p>
          <a:p>
            <a:pPr lvl="1" eaLnBrk="1" hangingPunct="1">
              <a:buClr>
                <a:srgbClr val="0070C0"/>
              </a:buClr>
              <a:defRPr/>
            </a:pPr>
            <a:r>
              <a:rPr lang="zh-CN" altLang="en-US" sz="2400" kern="0" dirty="0">
                <a:latin typeface="宋体" pitchFamily="2" charset="-122"/>
              </a:rPr>
              <a:t>循环</a:t>
            </a:r>
            <a:r>
              <a:rPr lang="en-US" altLang="zh-CN" sz="2400" kern="0" dirty="0">
                <a:latin typeface="宋体" pitchFamily="2" charset="-122"/>
              </a:rPr>
              <a:t>n</a:t>
            </a:r>
            <a:r>
              <a:rPr lang="zh-CN" altLang="en-US" sz="2400" kern="0" dirty="0">
                <a:latin typeface="宋体" pitchFamily="2" charset="-122"/>
              </a:rPr>
              <a:t>次：</a:t>
            </a:r>
            <a:endParaRPr lang="en-US" altLang="zh-CN" sz="2400" kern="0" dirty="0">
              <a:latin typeface="宋体" pitchFamily="2" charset="-122"/>
            </a:endParaRPr>
          </a:p>
          <a:p>
            <a:pPr lvl="1" eaLnBrk="1" hangingPunct="1">
              <a:buClr>
                <a:srgbClr val="0070C0"/>
              </a:buClr>
              <a:defRPr/>
            </a:pPr>
            <a:r>
              <a:rPr lang="en-US" altLang="zh-CN" sz="2400" kern="0" dirty="0">
                <a:latin typeface="宋体" pitchFamily="2" charset="-122"/>
              </a:rPr>
              <a:t>	</a:t>
            </a:r>
            <a:r>
              <a:rPr lang="zh-CN" altLang="en-US" sz="2400" kern="0" dirty="0">
                <a:latin typeface="宋体" pitchFamily="2" charset="-122"/>
              </a:rPr>
              <a:t>输入数字</a:t>
            </a:r>
            <a:r>
              <a:rPr lang="en-US" altLang="zh-CN" sz="2400" kern="0" dirty="0">
                <a:latin typeface="宋体" pitchFamily="2" charset="-122"/>
              </a:rPr>
              <a:t>x</a:t>
            </a:r>
          </a:p>
          <a:p>
            <a:pPr lvl="1" eaLnBrk="1" hangingPunct="1">
              <a:buClr>
                <a:srgbClr val="0070C0"/>
              </a:buClr>
              <a:defRPr/>
            </a:pPr>
            <a:r>
              <a:rPr lang="en-US" altLang="zh-CN" sz="2400" kern="0" dirty="0">
                <a:latin typeface="宋体" pitchFamily="2" charset="-122"/>
              </a:rPr>
              <a:t>	</a:t>
            </a:r>
            <a:r>
              <a:rPr lang="zh-CN" altLang="en-US" sz="2400" kern="0" dirty="0">
                <a:latin typeface="宋体" pitchFamily="2" charset="-122"/>
              </a:rPr>
              <a:t>将</a:t>
            </a:r>
            <a:r>
              <a:rPr lang="en-US" altLang="zh-CN" sz="2400" kern="0" dirty="0">
                <a:latin typeface="宋体" pitchFamily="2" charset="-122"/>
              </a:rPr>
              <a:t>x</a:t>
            </a:r>
            <a:r>
              <a:rPr lang="zh-CN" altLang="en-US" sz="2400" kern="0" dirty="0">
                <a:latin typeface="宋体" pitchFamily="2" charset="-122"/>
              </a:rPr>
              <a:t>加入</a:t>
            </a:r>
            <a:r>
              <a:rPr lang="en-US" altLang="zh-CN" sz="2400" kern="0" dirty="0">
                <a:latin typeface="宋体" pitchFamily="2" charset="-122"/>
              </a:rPr>
              <a:t>sum</a:t>
            </a:r>
            <a:r>
              <a:rPr lang="zh-CN" altLang="en-US" sz="2400" kern="0" dirty="0">
                <a:latin typeface="宋体" pitchFamily="2" charset="-122"/>
              </a:rPr>
              <a:t>中</a:t>
            </a:r>
            <a:endParaRPr lang="en-US" altLang="zh-CN" sz="2400" kern="0" dirty="0">
              <a:latin typeface="宋体" pitchFamily="2" charset="-122"/>
            </a:endParaRPr>
          </a:p>
          <a:p>
            <a:pPr lvl="1" eaLnBrk="1" hangingPunct="1">
              <a:buClr>
                <a:srgbClr val="0070C0"/>
              </a:buClr>
              <a:defRPr/>
            </a:pPr>
            <a:r>
              <a:rPr lang="en-US" altLang="zh-CN" sz="2400" kern="0" dirty="0">
                <a:latin typeface="宋体" pitchFamily="2" charset="-122"/>
              </a:rPr>
              <a:t>	</a:t>
            </a:r>
            <a:r>
              <a:rPr lang="zh-CN" altLang="en-US" sz="2400" kern="0" dirty="0">
                <a:latin typeface="宋体" pitchFamily="2" charset="-122"/>
              </a:rPr>
              <a:t>将</a:t>
            </a:r>
            <a:r>
              <a:rPr lang="en-US" altLang="zh-CN" sz="2400" kern="0" dirty="0">
                <a:latin typeface="宋体" pitchFamily="2" charset="-122"/>
              </a:rPr>
              <a:t>sum/n</a:t>
            </a:r>
            <a:r>
              <a:rPr lang="zh-CN" altLang="en-US" sz="2400" kern="0" dirty="0">
                <a:latin typeface="宋体" pitchFamily="2" charset="-122"/>
              </a:rPr>
              <a:t>作为平均数输出出来</a:t>
            </a:r>
            <a:endParaRPr lang="en-US" altLang="zh-CN" sz="2400" kern="0" dirty="0">
              <a:latin typeface="宋体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70C0"/>
              </a:buClr>
              <a:defRPr/>
            </a:pPr>
            <a:endParaRPr lang="en-US" altLang="zh-CN" sz="2800" b="1" kern="0" dirty="0">
              <a:latin typeface="宋体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87D33-2173-4EBB-9EB2-31532CC155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15365" name="灯片编号占位符 4">
            <a:extLst>
              <a:ext uri="{FF2B5EF4-FFF2-40B4-BE49-F238E27FC236}">
                <a16:creationId xmlns:a16="http://schemas.microsoft.com/office/drawing/2014/main" id="{ED9C22D3-5D35-4C5D-80A8-19256E399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7CAD05-AFA7-4AB8-AC60-E262A4CAB1C5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B6BE6-00C1-499C-BFC5-7F0DB50107AA}"/>
              </a:ext>
            </a:extLst>
          </p:cNvPr>
          <p:cNvSpPr txBox="1"/>
          <p:nvPr/>
        </p:nvSpPr>
        <p:spPr>
          <a:xfrm>
            <a:off x="719138" y="476250"/>
            <a:ext cx="5653087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for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循环</a:t>
            </a: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-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B9162-21AB-40D2-B7D2-6BA82D09BA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16388" name="灯片编号占位符 4">
            <a:extLst>
              <a:ext uri="{FF2B5EF4-FFF2-40B4-BE49-F238E27FC236}">
                <a16:creationId xmlns:a16="http://schemas.microsoft.com/office/drawing/2014/main" id="{0658A0F6-363B-4303-BB31-0D0D553335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67A6D-CDC7-454C-8667-940D6939AC6F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pic>
        <p:nvPicPr>
          <p:cNvPr id="16389" name="图片 4">
            <a:extLst>
              <a:ext uri="{FF2B5EF4-FFF2-40B4-BE49-F238E27FC236}">
                <a16:creationId xmlns:a16="http://schemas.microsoft.com/office/drawing/2014/main" id="{1D52AAF5-DFFC-409B-BE33-78049610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54175"/>
            <a:ext cx="65532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281B3-3440-4E78-87CB-6A4F92BD4D01}"/>
              </a:ext>
            </a:extLst>
          </p:cNvPr>
          <p:cNvSpPr txBox="1"/>
          <p:nvPr/>
        </p:nvSpPr>
        <p:spPr>
          <a:xfrm>
            <a:off x="719138" y="476250"/>
            <a:ext cx="5653087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for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循环</a:t>
            </a: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-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执行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4755811-FEB5-444F-A80A-4C39607A1432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341438"/>
            <a:ext cx="8229600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Arial" charset="0"/>
              </a:rPr>
              <a:t> </a:t>
            </a:r>
            <a:r>
              <a:rPr lang="zh-CN" altLang="en-US" sz="2400" b="1" dirty="0">
                <a:latin typeface="Arial" charset="0"/>
              </a:rPr>
              <a:t>以下是程序的执行结果</a:t>
            </a:r>
            <a:r>
              <a:rPr lang="zh-CN" altLang="en-US" sz="2800" b="1" dirty="0">
                <a:latin typeface="Arial" charset="0"/>
              </a:rPr>
              <a:t>：</a:t>
            </a:r>
            <a:endParaRPr lang="en-US" altLang="zh-CN" sz="2800" b="1" dirty="0">
              <a:latin typeface="Arial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0070C0"/>
              </a:buClr>
              <a:defRPr/>
            </a:pPr>
            <a:endParaRPr lang="en-US" altLang="zh-CN" sz="2800" b="1" kern="0" dirty="0">
              <a:latin typeface="宋体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A3F40-A61C-4ACB-8CF0-5BFAE4DBC4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17413" name="灯片编号占位符 4">
            <a:extLst>
              <a:ext uri="{FF2B5EF4-FFF2-40B4-BE49-F238E27FC236}">
                <a16:creationId xmlns:a16="http://schemas.microsoft.com/office/drawing/2014/main" id="{4467AB6A-7345-4147-906D-261377611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E8C939-A14B-424A-8AA5-C45725DF4BCE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pic>
        <p:nvPicPr>
          <p:cNvPr id="17414" name="Picture 1">
            <a:extLst>
              <a:ext uri="{FF2B5EF4-FFF2-40B4-BE49-F238E27FC236}">
                <a16:creationId xmlns:a16="http://schemas.microsoft.com/office/drawing/2014/main" id="{534FF4E0-1323-4CE7-9DDF-40D3B0D2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205038"/>
            <a:ext cx="36861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658C7-A573-4121-A242-CA5A8900CA45}"/>
              </a:ext>
            </a:extLst>
          </p:cNvPr>
          <p:cNvSpPr txBox="1"/>
          <p:nvPr/>
        </p:nvSpPr>
        <p:spPr>
          <a:xfrm>
            <a:off x="719138" y="476250"/>
            <a:ext cx="5653087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FF0000"/>
                </a:solidFill>
                <a:latin typeface="+mj-lt"/>
                <a:ea typeface="楷体" pitchFamily="49" charset="-122"/>
              </a:rPr>
              <a:t>for</a:t>
            </a:r>
            <a:r>
              <a:rPr lang="zh-CN" altLang="en-US" sz="4400" b="1" dirty="0">
                <a:solidFill>
                  <a:srgbClr val="FF0000"/>
                </a:solidFill>
                <a:latin typeface="+mj-lt"/>
                <a:ea typeface="楷体" pitchFamily="49" charset="-122"/>
              </a:rPr>
              <a:t>循环</a:t>
            </a:r>
            <a:r>
              <a:rPr lang="en-US" altLang="zh-CN" sz="4400" b="1" dirty="0">
                <a:solidFill>
                  <a:srgbClr val="FF0000"/>
                </a:solidFill>
                <a:latin typeface="+mj-lt"/>
                <a:ea typeface="楷体" pitchFamily="49" charset="-122"/>
              </a:rPr>
              <a:t>-</a:t>
            </a:r>
            <a:r>
              <a:rPr lang="zh-CN" altLang="en-US" sz="4400" b="1" dirty="0">
                <a:solidFill>
                  <a:srgbClr val="FF0000"/>
                </a:solidFill>
                <a:latin typeface="+mj-lt"/>
                <a:ea typeface="楷体" pitchFamily="49" charset="-122"/>
              </a:rPr>
              <a:t>缺点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16F858D-C005-4C1B-8BF5-0BF0659B45AC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341438"/>
            <a:ext cx="8229600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Arial" charset="0"/>
              </a:rPr>
              <a:t> 程序开始时必须提供输入数字总数</a:t>
            </a:r>
            <a:endParaRPr lang="en-US" altLang="zh-CN" sz="2400" b="1" dirty="0">
              <a:latin typeface="Arial" charset="0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Arial" charset="0"/>
              </a:rPr>
              <a:t> </a:t>
            </a:r>
            <a:r>
              <a:rPr lang="zh-CN" altLang="en-US" sz="2400" b="1" dirty="0">
                <a:latin typeface="Arial" charset="0"/>
              </a:rPr>
              <a:t>大规模数字求平均值需要用户首先确定个数</a:t>
            </a:r>
            <a:endParaRPr lang="en-US" altLang="zh-CN" sz="2400" b="1" dirty="0">
              <a:latin typeface="Arial" charset="0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Arial" charset="0"/>
              </a:rPr>
              <a:t> for</a:t>
            </a:r>
            <a:r>
              <a:rPr lang="zh-CN" altLang="en-US" sz="2400" b="1" dirty="0">
                <a:latin typeface="Arial" charset="0"/>
              </a:rPr>
              <a:t>循环是需要提供固定循环次数的循环方式</a:t>
            </a:r>
            <a:endParaRPr lang="en-US" altLang="zh-CN" sz="2400" b="1" dirty="0">
              <a:latin typeface="Arial" charset="0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Arial" charset="0"/>
              </a:rPr>
              <a:t> Python</a:t>
            </a:r>
            <a:r>
              <a:rPr lang="zh-CN" altLang="en-US" sz="2400" b="1" dirty="0">
                <a:latin typeface="Arial" charset="0"/>
              </a:rPr>
              <a:t>提供了另一种循环模式即无限循环，不需要提前知道循环次数，即我们提到的当型循环也叫条件循环</a:t>
            </a:r>
            <a:endParaRPr lang="en-US" altLang="zh-CN" sz="2800" b="1" dirty="0">
              <a:latin typeface="Arial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0070C0"/>
              </a:buClr>
              <a:defRPr/>
            </a:pPr>
            <a:endParaRPr lang="en-US" altLang="zh-CN" sz="2800" b="1" kern="0" dirty="0">
              <a:latin typeface="宋体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9761F-4AEC-430C-88B5-A07B9B7091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18437" name="灯片编号占位符 4">
            <a:extLst>
              <a:ext uri="{FF2B5EF4-FFF2-40B4-BE49-F238E27FC236}">
                <a16:creationId xmlns:a16="http://schemas.microsoft.com/office/drawing/2014/main" id="{26AEE1CC-85BD-4894-8E59-364B00E2A3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93563-A5E3-49E2-82DE-6AEFA253CA5E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8C7ADF-3F60-42CD-B0D2-0EEE5107A8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66F923-D478-4C39-AEF3-09CABF8E5BAA}" type="datetime10">
              <a:rPr lang="zh-CN" altLang="en-US" smtClean="0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19459" name="灯片编号占位符 2">
            <a:extLst>
              <a:ext uri="{FF2B5EF4-FFF2-40B4-BE49-F238E27FC236}">
                <a16:creationId xmlns:a16="http://schemas.microsoft.com/office/drawing/2014/main" id="{AEB75D13-77A5-42EE-B2D7-C2602B6EB0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0449C4-65D3-460C-A5A0-73D25A51DD8E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048D4-1235-4521-B526-D20E72ACAF62}"/>
              </a:ext>
            </a:extLst>
          </p:cNvPr>
          <p:cNvSpPr txBox="1"/>
          <p:nvPr/>
        </p:nvSpPr>
        <p:spPr>
          <a:xfrm>
            <a:off x="719138" y="476250"/>
            <a:ext cx="666115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嵌套循环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3F63812F-DE3C-42FB-8A88-5B528A0B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编程中还有一种常见的循环，被称之为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嵌套循环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，其实这种循环并不复杂还非常实用。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例如：“九九乘法表”</a:t>
            </a: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5846" name="Picture 1">
            <a:extLst>
              <a:ext uri="{FF2B5EF4-FFF2-40B4-BE49-F238E27FC236}">
                <a16:creationId xmlns:a16="http://schemas.microsoft.com/office/drawing/2014/main" id="{F9A9B517-563A-4C5E-A97D-E0B5993FC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141663"/>
            <a:ext cx="453707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B6EB36-DE31-4D62-B3B8-3141EA0601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66F923-D478-4C39-AEF3-09CABF8E5BAA}" type="datetime10">
              <a:rPr lang="zh-CN" altLang="en-US" smtClean="0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20483" name="灯片编号占位符 2">
            <a:extLst>
              <a:ext uri="{FF2B5EF4-FFF2-40B4-BE49-F238E27FC236}">
                <a16:creationId xmlns:a16="http://schemas.microsoft.com/office/drawing/2014/main" id="{CE2A1716-0C6C-4020-8E78-AF5DC11C48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768CBD-5C3D-4924-BD3A-247030A15073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C7F2F-918F-41BD-AAE7-B9EBE2B90CCA}"/>
              </a:ext>
            </a:extLst>
          </p:cNvPr>
          <p:cNvSpPr txBox="1"/>
          <p:nvPr/>
        </p:nvSpPr>
        <p:spPr>
          <a:xfrm>
            <a:off x="719138" y="476250"/>
            <a:ext cx="666115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嵌套循环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D28B7D1-8583-4F7E-888C-817A11F6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例：“九九乘法表”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原理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：最外层的循环依次是将数值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1~9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存储到变量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中，变量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每取一次值，内层循环就要依次将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1~9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中存储在变量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中，最后展示当前的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，与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i*j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的结果。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6" name="图片 2">
            <a:extLst>
              <a:ext uri="{FF2B5EF4-FFF2-40B4-BE49-F238E27FC236}">
                <a16:creationId xmlns:a16="http://schemas.microsoft.com/office/drawing/2014/main" id="{44350684-60F0-4E32-ACCF-06426BAD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205038"/>
            <a:ext cx="806608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AF498-4255-421B-9ADC-55350368F459}"/>
              </a:ext>
            </a:extLst>
          </p:cNvPr>
          <p:cNvSpPr txBox="1"/>
          <p:nvPr/>
        </p:nvSpPr>
        <p:spPr>
          <a:xfrm>
            <a:off x="719138" y="476250"/>
            <a:ext cx="5653087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while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循环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A8D8B90-FA9A-4B6F-8BFF-C8295F4AC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语法：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语句中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&lt;condition&gt;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是布尔表达式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&lt;body&gt;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循环体是一条或多条语句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当条件为真时，循环体重复执行</a:t>
            </a:r>
            <a:endParaRPr lang="en-US" altLang="zh-CN" sz="20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当条件为假时，循环终止</a:t>
            </a:r>
            <a:endParaRPr lang="en-US" altLang="zh-CN" sz="20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循环中，条件总是在循环顶部被判断，即在循环体执行之前，这种结构又被称为前测循环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C34AF-79B5-4CD1-B0A5-5A656B1C05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21509" name="灯片编号占位符 4">
            <a:extLst>
              <a:ext uri="{FF2B5EF4-FFF2-40B4-BE49-F238E27FC236}">
                <a16:creationId xmlns:a16="http://schemas.microsoft.com/office/drawing/2014/main" id="{E63CB724-8F30-48E9-A692-ABD5A219A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1ECCE4-1B08-4731-9D8C-EE49982680FA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id="{89C12A43-9523-45ED-82B3-7767465D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4162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E2596-1867-4638-92B1-C4C1C635D0A2}"/>
              </a:ext>
            </a:extLst>
          </p:cNvPr>
          <p:cNvSpPr txBox="1"/>
          <p:nvPr/>
        </p:nvSpPr>
        <p:spPr>
          <a:xfrm>
            <a:off x="4284663" y="1412875"/>
            <a:ext cx="43195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只要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…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条件成立，就一直做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,,,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50EB0-9C90-48B5-9FB9-E30C649E9BB7}"/>
              </a:ext>
            </a:extLst>
          </p:cNvPr>
          <p:cNvSpPr txBox="1"/>
          <p:nvPr/>
        </p:nvSpPr>
        <p:spPr>
          <a:xfrm>
            <a:off x="719138" y="476250"/>
            <a:ext cx="5653087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while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循环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5C39D49-C4FC-452C-9A7C-56864F35D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4967287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下面是使用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循环完成从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的求和打印平均值的例子：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如果循环体忘记累加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，条件判断一直为真，循环体将一直执行，这就是所谓的死循环。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这时通常使用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&lt;Ctrl&gt;+c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来终止一个程序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37AA5-A203-4575-9E83-9F7F2B286B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22533" name="灯片编号占位符 4">
            <a:extLst>
              <a:ext uri="{FF2B5EF4-FFF2-40B4-BE49-F238E27FC236}">
                <a16:creationId xmlns:a16="http://schemas.microsoft.com/office/drawing/2014/main" id="{F7F4BEE1-72BA-4D72-8926-18B7314AC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090C04-CC55-4CD7-8279-2DD90F07A59F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pic>
        <p:nvPicPr>
          <p:cNvPr id="22534" name="Picture 2">
            <a:extLst>
              <a:ext uri="{FF2B5EF4-FFF2-40B4-BE49-F238E27FC236}">
                <a16:creationId xmlns:a16="http://schemas.microsoft.com/office/drawing/2014/main" id="{9299A725-1389-4544-B788-0C857659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84313"/>
            <a:ext cx="26447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2">
            <a:extLst>
              <a:ext uri="{FF2B5EF4-FFF2-40B4-BE49-F238E27FC236}">
                <a16:creationId xmlns:a16="http://schemas.microsoft.com/office/drawing/2014/main" id="{59C478D9-BD60-4D1C-BA6F-459D93D60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28888"/>
            <a:ext cx="237648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07F3D-3213-4CAF-A8DA-DDF7035353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A539C1-FDE3-4BD7-B7B1-3FC5ECE80926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5123" name="灯片编号占位符 4">
            <a:extLst>
              <a:ext uri="{FF2B5EF4-FFF2-40B4-BE49-F238E27FC236}">
                <a16:creationId xmlns:a16="http://schemas.microsoft.com/office/drawing/2014/main" id="{14107BBF-B2D1-4EF1-83FB-0DD0C9532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C3A25-6B19-4D6E-8E6E-BC50DA785D14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5124" name="TextBox 4">
            <a:extLst>
              <a:ext uri="{FF2B5EF4-FFF2-40B4-BE49-F238E27FC236}">
                <a16:creationId xmlns:a16="http://schemas.microsoft.com/office/drawing/2014/main" id="{9610B8E4-C173-43E2-9E5B-F330672EF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76250"/>
            <a:ext cx="5724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循环结构</a:t>
            </a:r>
          </a:p>
        </p:txBody>
      </p:sp>
      <p:pic>
        <p:nvPicPr>
          <p:cNvPr id="5125" name="Picture 1">
            <a:extLst>
              <a:ext uri="{FF2B5EF4-FFF2-40B4-BE49-F238E27FC236}">
                <a16:creationId xmlns:a16="http://schemas.microsoft.com/office/drawing/2014/main" id="{FEF380CA-D39E-4EBE-8530-3BC8810D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30384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2">
            <a:extLst>
              <a:ext uri="{FF2B5EF4-FFF2-40B4-BE49-F238E27FC236}">
                <a16:creationId xmlns:a16="http://schemas.microsoft.com/office/drawing/2014/main" id="{1E4BDE00-DD6A-4847-9583-A4F230EC8E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AutoShape 3">
            <a:extLst>
              <a:ext uri="{FF2B5EF4-FFF2-40B4-BE49-F238E27FC236}">
                <a16:creationId xmlns:a16="http://schemas.microsoft.com/office/drawing/2014/main" id="{B858325E-5218-4D08-844A-5B5B9F3C03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8" name="Picture 4">
            <a:extLst>
              <a:ext uri="{FF2B5EF4-FFF2-40B4-BE49-F238E27FC236}">
                <a16:creationId xmlns:a16="http://schemas.microsoft.com/office/drawing/2014/main" id="{B5F5925F-E05B-413C-A0AA-E55D98C5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125538"/>
            <a:ext cx="27717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5">
            <a:extLst>
              <a:ext uri="{FF2B5EF4-FFF2-40B4-BE49-F238E27FC236}">
                <a16:creationId xmlns:a16="http://schemas.microsoft.com/office/drawing/2014/main" id="{1F6B68E4-4297-4B2E-9E83-4388AEEC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6092825"/>
            <a:ext cx="6972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7B25D-EF02-493C-B491-C47A0522A49E}"/>
              </a:ext>
            </a:extLst>
          </p:cNvPr>
          <p:cNvSpPr txBox="1"/>
          <p:nvPr/>
        </p:nvSpPr>
        <p:spPr>
          <a:xfrm>
            <a:off x="395288" y="476250"/>
            <a:ext cx="9324975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for/while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中的</a:t>
            </a: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else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、</a:t>
            </a: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break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用法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2A17509-EDEE-48C1-8733-2AD79A39E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7272337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break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跳出最内层的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for/while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971E2-908B-4A4B-83D6-424DB0CF6E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23557" name="灯片编号占位符 4">
            <a:extLst>
              <a:ext uri="{FF2B5EF4-FFF2-40B4-BE49-F238E27FC236}">
                <a16:creationId xmlns:a16="http://schemas.microsoft.com/office/drawing/2014/main" id="{DF0A66EA-EC81-473A-8ECD-13DDF117F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2509B5-A34E-495C-8A1A-855DCBE18AF6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pic>
        <p:nvPicPr>
          <p:cNvPr id="39943" name="Picture 2">
            <a:extLst>
              <a:ext uri="{FF2B5EF4-FFF2-40B4-BE49-F238E27FC236}">
                <a16:creationId xmlns:a16="http://schemas.microsoft.com/office/drawing/2014/main" id="{BBB86E76-7B4D-40DF-B9DF-9B0EEF3D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3716338"/>
            <a:ext cx="276225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图片 2">
            <a:extLst>
              <a:ext uri="{FF2B5EF4-FFF2-40B4-BE49-F238E27FC236}">
                <a16:creationId xmlns:a16="http://schemas.microsoft.com/office/drawing/2014/main" id="{EF5ABEEC-1159-4E03-86DD-0F6B713F1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217738"/>
            <a:ext cx="4579937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8AE1B5-E64F-4C98-BD3C-02CEF709B7F5}"/>
              </a:ext>
            </a:extLst>
          </p:cNvPr>
          <p:cNvSpPr txBox="1"/>
          <p:nvPr/>
        </p:nvSpPr>
        <p:spPr>
          <a:xfrm>
            <a:off x="395288" y="476250"/>
            <a:ext cx="9324975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for/while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中的</a:t>
            </a: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continue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用法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91EAB2E-DEA1-4EA6-B0FC-D2B104D7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7848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continue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，其作用为结束本次循环、即跳出循环体中下面尚未执行的语句，对于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循环，继续求解循环条件。而对于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循环程序流程接着遍历循环列表。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continue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break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语句的区别是：</a:t>
            </a:r>
            <a:endParaRPr lang="en-US" altLang="zh-CN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continue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语句只结束本次循环，而不终止整个循环的执行。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break 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语句结束整个循环过程，不再判断执行循环的条件是否成立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F8628-91A7-42A6-B0DC-1ED081E4DA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24581" name="灯片编号占位符 4">
            <a:extLst>
              <a:ext uri="{FF2B5EF4-FFF2-40B4-BE49-F238E27FC236}">
                <a16:creationId xmlns:a16="http://schemas.microsoft.com/office/drawing/2014/main" id="{B5B499AE-F215-4490-8C7B-0F2A93B715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D59BE-7BCB-4D01-8599-A3AC5F79853D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pic>
        <p:nvPicPr>
          <p:cNvPr id="40967" name="Picture 2">
            <a:extLst>
              <a:ext uri="{FF2B5EF4-FFF2-40B4-BE49-F238E27FC236}">
                <a16:creationId xmlns:a16="http://schemas.microsoft.com/office/drawing/2014/main" id="{BEAA2305-9FC2-4180-87E3-83E1BAB95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581525"/>
            <a:ext cx="21145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图片 2">
            <a:extLst>
              <a:ext uri="{FF2B5EF4-FFF2-40B4-BE49-F238E27FC236}">
                <a16:creationId xmlns:a16="http://schemas.microsoft.com/office/drawing/2014/main" id="{312CA22F-7726-4DA7-AAC7-EB718CD1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084763"/>
            <a:ext cx="52990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F5332-7FD0-4C33-92BB-1F7A81A719DE}"/>
              </a:ext>
            </a:extLst>
          </p:cNvPr>
          <p:cNvSpPr txBox="1"/>
          <p:nvPr/>
        </p:nvSpPr>
        <p:spPr>
          <a:xfrm>
            <a:off x="395288" y="476250"/>
            <a:ext cx="9324975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for/while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中的</a:t>
            </a: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else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用法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C61A499-B7D0-4B03-B6B2-06A966DEC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7848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&lt;for…else:…&gt;&lt;while…else:…&gt;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语句与循环的搭配使用，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：后的表达式在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循环列表遍历完毕后或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条件语句不满足的情况下执行，例如：</a:t>
            </a:r>
            <a:endParaRPr lang="en-US" altLang="zh-CN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BE24F-02E6-443E-8ACB-E2CA06A17F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25605" name="灯片编号占位符 4">
            <a:extLst>
              <a:ext uri="{FF2B5EF4-FFF2-40B4-BE49-F238E27FC236}">
                <a16:creationId xmlns:a16="http://schemas.microsoft.com/office/drawing/2014/main" id="{D0451FC4-2C4E-486B-BAAE-015295E49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054B19-BADA-4EFF-A5CC-B8D5BA85DA94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pic>
        <p:nvPicPr>
          <p:cNvPr id="41991" name="Picture 2">
            <a:extLst>
              <a:ext uri="{FF2B5EF4-FFF2-40B4-BE49-F238E27FC236}">
                <a16:creationId xmlns:a16="http://schemas.microsoft.com/office/drawing/2014/main" id="{C11CE7A1-4438-46A8-86DD-E9F6A3BDA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284538"/>
            <a:ext cx="25146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图片 2">
            <a:extLst>
              <a:ext uri="{FF2B5EF4-FFF2-40B4-BE49-F238E27FC236}">
                <a16:creationId xmlns:a16="http://schemas.microsoft.com/office/drawing/2014/main" id="{8793CFB6-E586-4282-9A69-C8287739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3506788"/>
            <a:ext cx="552608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570C5-AFC0-4291-A7BE-B4C3A65FA03C}"/>
              </a:ext>
            </a:extLst>
          </p:cNvPr>
          <p:cNvSpPr txBox="1"/>
          <p:nvPr/>
        </p:nvSpPr>
        <p:spPr>
          <a:xfrm>
            <a:off x="719138" y="476250"/>
            <a:ext cx="30607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本章小节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5AD1CE6-081C-4F4A-BB52-5E0C721097DA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484313"/>
            <a:ext cx="8229600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Arial" charset="0"/>
              </a:rPr>
              <a:t>程序控制结构</a:t>
            </a:r>
            <a:r>
              <a:rPr lang="en-US" altLang="zh-CN" sz="3200" b="1" dirty="0">
                <a:solidFill>
                  <a:srgbClr val="002060"/>
                </a:solidFill>
                <a:latin typeface="Arial" charset="0"/>
              </a:rPr>
              <a:t>-----</a:t>
            </a:r>
            <a:r>
              <a:rPr lang="zh-CN" altLang="en-US" sz="3200" b="1" dirty="0">
                <a:solidFill>
                  <a:srgbClr val="002060"/>
                </a:solidFill>
                <a:latin typeface="Arial" charset="0"/>
              </a:rPr>
              <a:t>流程图</a:t>
            </a:r>
            <a:endParaRPr lang="en-US" altLang="zh-CN" sz="3200" b="1" dirty="0">
              <a:solidFill>
                <a:srgbClr val="002060"/>
              </a:solidFill>
              <a:latin typeface="Arial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Arial" charset="0"/>
              </a:rPr>
              <a:t>分支语句</a:t>
            </a:r>
            <a:r>
              <a:rPr lang="en-US" altLang="zh-CN" sz="3200" b="1" dirty="0">
                <a:solidFill>
                  <a:srgbClr val="002060"/>
                </a:solidFill>
                <a:latin typeface="Arial" charset="0"/>
              </a:rPr>
              <a:t>----if…</a:t>
            </a:r>
            <a:r>
              <a:rPr lang="en-US" altLang="zh-CN" sz="3200" b="1" dirty="0" err="1">
                <a:solidFill>
                  <a:srgbClr val="002060"/>
                </a:solidFill>
                <a:latin typeface="Arial" charset="0"/>
              </a:rPr>
              <a:t>elif</a:t>
            </a:r>
            <a:r>
              <a:rPr lang="en-US" altLang="zh-CN" sz="3200" b="1" dirty="0">
                <a:solidFill>
                  <a:srgbClr val="002060"/>
                </a:solidFill>
                <a:latin typeface="Arial" charset="0"/>
              </a:rPr>
              <a:t>….else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Arial" charset="0"/>
              </a:rPr>
              <a:t>循环语句：</a:t>
            </a:r>
            <a:endParaRPr lang="en-US" altLang="zh-CN" sz="3200" b="1" dirty="0">
              <a:solidFill>
                <a:srgbClr val="002060"/>
              </a:solidFill>
              <a:latin typeface="Arial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Arial" charset="0"/>
              </a:rPr>
              <a:t>	for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Arial" charset="0"/>
              </a:rPr>
              <a:t>	while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Arial" charset="0"/>
              </a:rPr>
              <a:t>布尔表达式   </a:t>
            </a:r>
            <a:r>
              <a:rPr lang="en-US" altLang="zh-CN" sz="3200" b="1" dirty="0">
                <a:solidFill>
                  <a:srgbClr val="002060"/>
                </a:solidFill>
                <a:latin typeface="Arial" charset="0"/>
              </a:rPr>
              <a:t>True   False</a:t>
            </a:r>
            <a:r>
              <a:rPr lang="zh-CN" altLang="en-US" sz="3200" b="1" dirty="0">
                <a:solidFill>
                  <a:srgbClr val="002060"/>
                </a:solidFill>
                <a:latin typeface="Arial" charset="0"/>
              </a:rPr>
              <a:t>    </a:t>
            </a:r>
            <a:r>
              <a:rPr lang="en-US" altLang="zh-CN" sz="3200" b="1" dirty="0">
                <a:solidFill>
                  <a:srgbClr val="002060"/>
                </a:solidFill>
                <a:latin typeface="Arial" charset="0"/>
              </a:rPr>
              <a:t>   </a:t>
            </a:r>
            <a:endParaRPr lang="en-US" altLang="zh-CN" sz="3200" b="1" kern="0" dirty="0">
              <a:latin typeface="+mn-lt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B846C-A30F-4EBE-9545-E67B63BB54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26629" name="灯片编号占位符 4">
            <a:extLst>
              <a:ext uri="{FF2B5EF4-FFF2-40B4-BE49-F238E27FC236}">
                <a16:creationId xmlns:a16="http://schemas.microsoft.com/office/drawing/2014/main" id="{0544222B-C09C-40CC-B480-ADA0283681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4F8198-3114-4FAA-B99B-D69CC1D4BA9A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5DBAC9-AE46-4CCC-AFF3-944B594155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D47D82-1E54-4C0C-804F-48896904B8D4}" type="datetime10">
              <a:rPr lang="zh-CN" altLang="en-US" smtClean="0"/>
              <a:pPr>
                <a:defRPr/>
              </a:pPr>
              <a:t>08:38</a:t>
            </a:fld>
            <a:endParaRPr lang="en-US"/>
          </a:p>
        </p:txBody>
      </p:sp>
      <p:sp>
        <p:nvSpPr>
          <p:cNvPr id="27651" name="灯片编号占位符 2">
            <a:extLst>
              <a:ext uri="{FF2B5EF4-FFF2-40B4-BE49-F238E27FC236}">
                <a16:creationId xmlns:a16="http://schemas.microsoft.com/office/drawing/2014/main" id="{8E9B6153-ADB3-438B-83DD-13801003A1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DAEFD-A320-4E7E-8AEC-88AE583EBA1A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7FE37-C96B-4263-9139-D67FD0889944}"/>
              </a:ext>
            </a:extLst>
          </p:cNvPr>
          <p:cNvSpPr txBox="1"/>
          <p:nvPr/>
        </p:nvSpPr>
        <p:spPr>
          <a:xfrm>
            <a:off x="719138" y="476250"/>
            <a:ext cx="30607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作业：</a:t>
            </a:r>
          </a:p>
        </p:txBody>
      </p:sp>
      <p:sp>
        <p:nvSpPr>
          <p:cNvPr id="27653" name="TextBox 5">
            <a:extLst>
              <a:ext uri="{FF2B5EF4-FFF2-40B4-BE49-F238E27FC236}">
                <a16:creationId xmlns:a16="http://schemas.microsoft.com/office/drawing/2014/main" id="{26BB2DB9-EF5D-4971-993C-A65EDD683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79200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编写程序找出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100-1000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之间的水仙花数。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提示：水仙花数是指一个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 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位数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n≥3 )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，它的每个位上的数字的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 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次幂之和等于它本身。（例如：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153=1^3 + 5^3+ 3^3 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编程完成输入一个整数，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   如果为奇数那么</a:t>
            </a:r>
            <a:r>
              <a:rPr lang="en-US" altLang="zh-CN" sz="28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sum=1+1/3+.....+1/n</a:t>
            </a:r>
            <a:b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如果为偶数那么 </a:t>
            </a:r>
            <a:r>
              <a:rPr lang="en-US" altLang="zh-CN" sz="28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sum=1/2+1/4+....+1/n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89E18CA-88BF-4EE5-869C-C69EB5D6A98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33375" y="1884363"/>
            <a:ext cx="8229600" cy="1470025"/>
          </a:xfrm>
        </p:spPr>
        <p:txBody>
          <a:bodyPr/>
          <a:lstStyle/>
          <a:p>
            <a:pPr algn="ctr" eaLnBrk="1" hangingPunct="1"/>
            <a:r>
              <a:rPr lang="en-US" altLang="zh-CN" sz="6000">
                <a:ea typeface="宋体" panose="02010600030101010101" pitchFamily="2" charset="-122"/>
              </a:rPr>
              <a:t>Thank You!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C146D-900C-4483-B847-184C93B4B5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44B5C9-D010-4FCC-964A-7DD86021C18D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F1B970AD-0F81-413E-AB73-47AC97C625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03FF06-91E8-41EF-A21A-AD7C34EE7AF1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44CD1-696B-49B8-89FD-2EE927EB60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D47D82-1E54-4C0C-804F-48896904B8D4}" type="datetime10">
              <a:rPr lang="zh-CN" altLang="en-US" smtClean="0"/>
              <a:pPr>
                <a:defRPr/>
              </a:pPr>
              <a:t>08:38</a:t>
            </a:fld>
            <a:endParaRPr lang="en-US"/>
          </a:p>
        </p:txBody>
      </p:sp>
      <p:sp>
        <p:nvSpPr>
          <p:cNvPr id="6147" name="灯片编号占位符 2">
            <a:extLst>
              <a:ext uri="{FF2B5EF4-FFF2-40B4-BE49-F238E27FC236}">
                <a16:creationId xmlns:a16="http://schemas.microsoft.com/office/drawing/2014/main" id="{B88187A9-F0E6-437D-993D-2DDCBA73C9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D7FC55-B8E9-4B21-9427-ED748145BAEB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6148" name="TextBox 4">
            <a:extLst>
              <a:ext uri="{FF2B5EF4-FFF2-40B4-BE49-F238E27FC236}">
                <a16:creationId xmlns:a16="http://schemas.microsoft.com/office/drawing/2014/main" id="{F666112C-9490-4131-B971-33BBD4D21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76250"/>
            <a:ext cx="5724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生活中的循环</a:t>
            </a:r>
          </a:p>
        </p:txBody>
      </p:sp>
      <p:pic>
        <p:nvPicPr>
          <p:cNvPr id="6149" name="Picture 1">
            <a:extLst>
              <a:ext uri="{FF2B5EF4-FFF2-40B4-BE49-F238E27FC236}">
                <a16:creationId xmlns:a16="http://schemas.microsoft.com/office/drawing/2014/main" id="{508B1848-57A7-469A-8A61-3780F57C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5462588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3">
            <a:extLst>
              <a:ext uri="{FF2B5EF4-FFF2-40B4-BE49-F238E27FC236}">
                <a16:creationId xmlns:a16="http://schemas.microsoft.com/office/drawing/2014/main" id="{14AC1DD4-4286-41FF-ABEF-9642E265D8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196975"/>
            <a:ext cx="2857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5">
            <a:extLst>
              <a:ext uri="{FF2B5EF4-FFF2-40B4-BE49-F238E27FC236}">
                <a16:creationId xmlns:a16="http://schemas.microsoft.com/office/drawing/2014/main" id="{7E7AA1A8-C79C-4C24-921C-712B72DF0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770438"/>
            <a:ext cx="208756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1CBE9D-F632-4AD2-A274-5C1842BEAE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D47D82-1E54-4C0C-804F-48896904B8D4}" type="datetime10">
              <a:rPr lang="zh-CN" altLang="en-US" smtClean="0"/>
              <a:pPr>
                <a:defRPr/>
              </a:pPr>
              <a:t>08:38</a:t>
            </a:fld>
            <a:endParaRPr lang="en-US"/>
          </a:p>
        </p:txBody>
      </p:sp>
      <p:sp>
        <p:nvSpPr>
          <p:cNvPr id="7171" name="灯片编号占位符 2">
            <a:extLst>
              <a:ext uri="{FF2B5EF4-FFF2-40B4-BE49-F238E27FC236}">
                <a16:creationId xmlns:a16="http://schemas.microsoft.com/office/drawing/2014/main" id="{6B8E6ED0-9F16-4AAB-B318-1C0D709184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659342-10CB-4B8E-BF54-BDC9C050143E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7172" name="TextBox 4">
            <a:extLst>
              <a:ext uri="{FF2B5EF4-FFF2-40B4-BE49-F238E27FC236}">
                <a16:creationId xmlns:a16="http://schemas.microsoft.com/office/drawing/2014/main" id="{1A6B0613-2EB8-4B52-B44B-AFC140A3C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76250"/>
            <a:ext cx="8567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软件开发中循环的使用场景</a:t>
            </a:r>
          </a:p>
        </p:txBody>
      </p:sp>
      <p:pic>
        <p:nvPicPr>
          <p:cNvPr id="7173" name="Picture 2">
            <a:extLst>
              <a:ext uri="{FF2B5EF4-FFF2-40B4-BE49-F238E27FC236}">
                <a16:creationId xmlns:a16="http://schemas.microsoft.com/office/drawing/2014/main" id="{403D9326-CCF9-480F-88CF-EAC5883229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288131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98AF7-37C4-4AC9-9792-08DB682B3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557338"/>
            <a:ext cx="561657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跟媳妇承认错误，说一万遍“媳妇儿，我错了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print (“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媳妇儿，我错了！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	print (“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媳妇儿，我错了！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	print (“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媳妇儿，我错了！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	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（还有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997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遍）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使用循环，一句话搞定</a:t>
            </a: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	i 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	while i &lt;10000: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	print (“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媳妇儿，我错了！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		i +=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68D061-7CF9-4EF5-9A41-A7A6978E36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D47D82-1E54-4C0C-804F-48896904B8D4}" type="datetime10">
              <a:rPr lang="zh-CN" altLang="en-US" smtClean="0"/>
              <a:pPr>
                <a:defRPr/>
              </a:pPr>
              <a:t>08:38</a:t>
            </a:fld>
            <a:endParaRPr lang="en-US"/>
          </a:p>
        </p:txBody>
      </p:sp>
      <p:sp>
        <p:nvSpPr>
          <p:cNvPr id="8195" name="灯片编号占位符 2">
            <a:extLst>
              <a:ext uri="{FF2B5EF4-FFF2-40B4-BE49-F238E27FC236}">
                <a16:creationId xmlns:a16="http://schemas.microsoft.com/office/drawing/2014/main" id="{01AD1431-29EF-4933-BF68-5E6C12C69E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6C36A7-8CC8-450D-8715-9BEA1CF0F3EE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E823967A-481C-425F-9508-2B7AA619B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777163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一般情况下，需要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多次重复执行的代码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，都可以用循环的方式来完成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循环不是必须要使用的，但是为了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提高代码的重复使用率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，所以有经验的开发者都会采用循环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TextBox 4">
            <a:extLst>
              <a:ext uri="{FF2B5EF4-FFF2-40B4-BE49-F238E27FC236}">
                <a16:creationId xmlns:a16="http://schemas.microsoft.com/office/drawing/2014/main" id="{E6957DF7-7C05-4F3B-83DE-A18CC7AC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76250"/>
            <a:ext cx="5724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循环结构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88578-EB8C-4EBC-BB60-7049146876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A539C1-FDE3-4BD7-B7B1-3FC5ECE80926}" type="datetime10">
              <a:rPr lang="zh-CN" altLang="en-US"/>
              <a:pPr>
                <a:defRPr/>
              </a:pPr>
              <a:t>08:38</a:t>
            </a:fld>
            <a:endParaRPr lang="en-US"/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043E33BD-7950-4EA4-8743-70C6FFF70E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50DEAE-D791-4CE2-B086-2C6AEED42469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9220" name="TextBox 4">
            <a:extLst>
              <a:ext uri="{FF2B5EF4-FFF2-40B4-BE49-F238E27FC236}">
                <a16:creationId xmlns:a16="http://schemas.microsoft.com/office/drawing/2014/main" id="{AD567571-7868-4B51-89AD-A6BDD2561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76250"/>
            <a:ext cx="5724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循环结构回顾</a:t>
            </a:r>
          </a:p>
        </p:txBody>
      </p:sp>
      <p:pic>
        <p:nvPicPr>
          <p:cNvPr id="9221" name="Picture 1">
            <a:extLst>
              <a:ext uri="{FF2B5EF4-FFF2-40B4-BE49-F238E27FC236}">
                <a16:creationId xmlns:a16="http://schemas.microsoft.com/office/drawing/2014/main" id="{F646CF73-A3C5-4209-BBDC-D638C338E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30384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AutoShape 2">
            <a:extLst>
              <a:ext uri="{FF2B5EF4-FFF2-40B4-BE49-F238E27FC236}">
                <a16:creationId xmlns:a16="http://schemas.microsoft.com/office/drawing/2014/main" id="{FD6E07C8-AF35-44EF-99C7-B23359EC94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AutoShape 3">
            <a:extLst>
              <a:ext uri="{FF2B5EF4-FFF2-40B4-BE49-F238E27FC236}">
                <a16:creationId xmlns:a16="http://schemas.microsoft.com/office/drawing/2014/main" id="{221B3CC3-A4D3-40C7-87B5-CF087A3751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24" name="Picture 4">
            <a:extLst>
              <a:ext uri="{FF2B5EF4-FFF2-40B4-BE49-F238E27FC236}">
                <a16:creationId xmlns:a16="http://schemas.microsoft.com/office/drawing/2014/main" id="{B2F92CF1-1D69-4B0D-87D0-9446B219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125538"/>
            <a:ext cx="27717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67A12-446F-4D48-B966-8D1BE56667AD}"/>
              </a:ext>
            </a:extLst>
          </p:cNvPr>
          <p:cNvSpPr txBox="1"/>
          <p:nvPr/>
        </p:nvSpPr>
        <p:spPr>
          <a:xfrm>
            <a:off x="719138" y="476250"/>
            <a:ext cx="30607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for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循环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D967F6-0A8F-4DBB-9CE4-FFC663AD7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for </a:t>
            </a:r>
            <a:r>
              <a:rPr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循环作为编程语言中最强力的特征之一</a:t>
            </a:r>
            <a:endParaRPr lang="en-US" altLang="zh-CN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Python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可以使用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语句循环遍历整个序列的值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for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循环所做的概括为一句话：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于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其中的每一个元素，做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事情</a:t>
            </a:r>
            <a:endParaRPr lang="en-US" altLang="zh-CN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1A7AC-A326-4191-863B-6952D3F2DB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10245" name="灯片编号占位符 4">
            <a:extLst>
              <a:ext uri="{FF2B5EF4-FFF2-40B4-BE49-F238E27FC236}">
                <a16:creationId xmlns:a16="http://schemas.microsoft.com/office/drawing/2014/main" id="{BABCFA1F-A813-4FD9-B10F-A5638F0819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DA3D31-7D25-46E2-9B51-F3D98E04E102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pic>
        <p:nvPicPr>
          <p:cNvPr id="10246" name="Picture 8">
            <a:extLst>
              <a:ext uri="{FF2B5EF4-FFF2-40B4-BE49-F238E27FC236}">
                <a16:creationId xmlns:a16="http://schemas.microsoft.com/office/drawing/2014/main" id="{9FE3F36D-FDD8-4B5D-ADAC-07584A828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08275"/>
            <a:ext cx="5653087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43ACE-23B2-462F-A9A7-89C9BD7051A6}"/>
              </a:ext>
            </a:extLst>
          </p:cNvPr>
          <p:cNvSpPr txBox="1"/>
          <p:nvPr/>
        </p:nvSpPr>
        <p:spPr>
          <a:xfrm>
            <a:off x="719138" y="476250"/>
            <a:ext cx="30607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for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循环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DEDC73D-193C-4629-9CC1-0F46E2FE1318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341438"/>
            <a:ext cx="8229600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Arial" charset="0"/>
              </a:rPr>
              <a:t>在</a:t>
            </a:r>
            <a:r>
              <a:rPr lang="en-US" altLang="zh-CN" sz="2400" b="1" dirty="0">
                <a:latin typeface="Arial" charset="0"/>
              </a:rPr>
              <a:t>for</a:t>
            </a:r>
            <a:r>
              <a:rPr lang="zh-CN" altLang="en-US" sz="2400" b="1" dirty="0">
                <a:latin typeface="Arial" charset="0"/>
              </a:rPr>
              <a:t>循环中，循环变量</a:t>
            </a:r>
            <a:r>
              <a:rPr lang="en-US" altLang="zh-CN" sz="2400" b="1" dirty="0" err="1">
                <a:latin typeface="Arial" charset="0"/>
              </a:rPr>
              <a:t>var</a:t>
            </a:r>
            <a:r>
              <a:rPr lang="zh-CN" altLang="en-US" sz="2400" b="1" dirty="0">
                <a:latin typeface="Arial" charset="0"/>
              </a:rPr>
              <a:t>遍历了队列中的每一个值，循环的语句体为每个值执行一次。</a:t>
            </a:r>
            <a:r>
              <a:rPr lang="en-US" altLang="zh-CN" sz="2400" b="1" dirty="0">
                <a:latin typeface="Arial" charset="0"/>
              </a:rPr>
              <a:t>   </a:t>
            </a:r>
            <a:endParaRPr lang="en-US" altLang="zh-CN" sz="2400" b="1" kern="0" dirty="0">
              <a:latin typeface="+mn-lt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9864C-4D45-423B-909F-780CD9F1FA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11269" name="灯片编号占位符 4">
            <a:extLst>
              <a:ext uri="{FF2B5EF4-FFF2-40B4-BE49-F238E27FC236}">
                <a16:creationId xmlns:a16="http://schemas.microsoft.com/office/drawing/2014/main" id="{6818A143-947A-44DC-8632-EC62A6CB8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57B8A-F4EA-40CE-A260-73EC20CBD81D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pic>
        <p:nvPicPr>
          <p:cNvPr id="11270" name="Picture 7">
            <a:extLst>
              <a:ext uri="{FF2B5EF4-FFF2-40B4-BE49-F238E27FC236}">
                <a16:creationId xmlns:a16="http://schemas.microsoft.com/office/drawing/2014/main" id="{A7A60732-F3EF-446F-842C-A336A0777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781300"/>
            <a:ext cx="4035425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8D991-E24E-442D-A964-4D011160156B}"/>
              </a:ext>
            </a:extLst>
          </p:cNvPr>
          <p:cNvSpPr txBox="1"/>
          <p:nvPr/>
        </p:nvSpPr>
        <p:spPr>
          <a:xfrm>
            <a:off x="719138" y="476250"/>
            <a:ext cx="30607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for</a:t>
            </a:r>
            <a:r>
              <a:rPr lang="zh-CN" altLang="en-US" sz="4400" b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循环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CC4B2-FAFE-45B3-9369-FFAC2C4479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BB439-8105-4B1B-BBB1-183A4188536F}" type="datetime10">
              <a:rPr lang="zh-CN" altLang="en-US"/>
              <a:pPr>
                <a:defRPr/>
              </a:pPr>
              <a:t>08:38</a:t>
            </a:fld>
            <a:endParaRPr lang="en-US" dirty="0"/>
          </a:p>
        </p:txBody>
      </p:sp>
      <p:sp>
        <p:nvSpPr>
          <p:cNvPr id="12292" name="灯片编号占位符 4">
            <a:extLst>
              <a:ext uri="{FF2B5EF4-FFF2-40B4-BE49-F238E27FC236}">
                <a16:creationId xmlns:a16="http://schemas.microsoft.com/office/drawing/2014/main" id="{A3FC2C18-A24C-4694-971F-B37E1E470B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5FE1C-038B-49FF-946D-242ECDA73107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pic>
        <p:nvPicPr>
          <p:cNvPr id="12293" name="Picture 7">
            <a:extLst>
              <a:ext uri="{FF2B5EF4-FFF2-40B4-BE49-F238E27FC236}">
                <a16:creationId xmlns:a16="http://schemas.microsoft.com/office/drawing/2014/main" id="{4218692D-34C6-49F9-817F-1387395F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8678863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580TGp_general_light">
  <a:themeElements>
    <a:clrScheme name="580TGp_general_light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580TGp_general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80TGp_general_light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580TGp_general_light">
  <a:themeElements>
    <a:clrScheme name="1_580TGp_general_light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1_580TGp_general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580TGp_general_light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80TGp_general_light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80TGp_general_light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580TGp_general_light</Template>
  <TotalTime>4702</TotalTime>
  <Pages>0</Pages>
  <Words>842</Words>
  <Characters>0</Characters>
  <Application>Microsoft Office PowerPoint</Application>
  <DocSecurity>0</DocSecurity>
  <PresentationFormat>全屏显示(4:3)</PresentationFormat>
  <Lines>0</Lines>
  <Paragraphs>171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黑体</vt:lpstr>
      <vt:lpstr>楷体</vt:lpstr>
      <vt:lpstr>Wingdings</vt:lpstr>
      <vt:lpstr>580TGp_general_light</vt:lpstr>
      <vt:lpstr>1_580TGp_general_light</vt:lpstr>
      <vt:lpstr>程序循环结构  计算机学院（软件学院）  杨雨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www.pptbz.com</dc:title>
  <dc:creator>微软用户</dc:creator>
  <cp:lastModifiedBy>CO CO</cp:lastModifiedBy>
  <cp:revision>560</cp:revision>
  <cp:lastPrinted>1899-12-30T00:00:00Z</cp:lastPrinted>
  <dcterms:created xsi:type="dcterms:W3CDTF">2009-12-11T08:42:25Z</dcterms:created>
  <dcterms:modified xsi:type="dcterms:W3CDTF">2019-10-11T00:38:53Z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