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0" r:id="rId3"/>
  </p:sldMasterIdLst>
  <p:notesMasterIdLst>
    <p:notesMasterId r:id="rId5"/>
  </p:notesMasterIdLst>
  <p:handoutMasterIdLst>
    <p:handoutMasterId r:id="rId34"/>
  </p:handoutMasterIdLst>
  <p:sldIdLst>
    <p:sldId id="332" r:id="rId4"/>
    <p:sldId id="334" r:id="rId6"/>
    <p:sldId id="335"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29" r:id="rId3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03" autoAdjust="0"/>
    <p:restoredTop sz="92909" autoAdjust="0"/>
  </p:normalViewPr>
  <p:slideViewPr>
    <p:cSldViewPr snapToGrid="0" snapToObjects="1">
      <p:cViewPr varScale="1">
        <p:scale>
          <a:sx n="106" d="100"/>
          <a:sy n="106" d="100"/>
        </p:scale>
        <p:origin x="2022" y="108"/>
      </p:cViewPr>
      <p:guideLst>
        <p:guide orient="horz" pos="2160"/>
        <p:guide pos="2880"/>
      </p:guideLst>
    </p:cSldViewPr>
  </p:slideViewPr>
  <p:outlineViewPr>
    <p:cViewPr>
      <p:scale>
        <a:sx n="33" d="100"/>
        <a:sy n="33" d="100"/>
      </p:scale>
      <p:origin x="0" y="-5418"/>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2988" y="9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panose="020B0604020202020204"/>
                <a:ea typeface="Arial" panose="020B0604020202020204"/>
                <a:cs typeface="Arial" panose="020B0604020202020204"/>
                <a:sym typeface="Arial" panose="020B0604020202020204"/>
              </a:rPr>
              <a:t>If this PowerPoint presentation contains mathematical equations, you may need to check that your computer has the following installed:</a:t>
            </a:r>
            <a:endParaRPr lang="en-US" sz="1200" b="0" i="0" u="none" strike="noStrike" kern="1200" cap="none" dirty="0">
              <a:solidFill>
                <a:schemeClr val="dk1"/>
              </a:solidFill>
              <a:latin typeface="Arial" panose="020B0604020202020204"/>
              <a:ea typeface="Arial" panose="020B0604020202020204"/>
              <a:cs typeface="Arial" panose="020B0604020202020204"/>
              <a:sym typeface="Arial" panose="020B0604020202020204"/>
            </a:endParaRPr>
          </a:p>
          <a:p>
            <a:r>
              <a:rPr lang="en-US" sz="1200" b="0" i="0" u="none" strike="noStrike" kern="1200" cap="none" dirty="0">
                <a:solidFill>
                  <a:schemeClr val="dk1"/>
                </a:solidFill>
                <a:latin typeface="Arial" panose="020B0604020202020204"/>
                <a:ea typeface="Arial" panose="020B0604020202020204"/>
                <a:cs typeface="Arial" panose="020B0604020202020204"/>
                <a:sym typeface="Arial" panose="020B0604020202020204"/>
              </a:rPr>
              <a:t>1) MathType Plugin</a:t>
            </a:r>
            <a:endParaRPr lang="en-US" sz="1200" b="0" i="0" u="none" strike="noStrike" kern="1200" cap="none" dirty="0">
              <a:solidFill>
                <a:schemeClr val="dk1"/>
              </a:solidFill>
              <a:latin typeface="Arial" panose="020B0604020202020204"/>
              <a:ea typeface="Arial" panose="020B0604020202020204"/>
              <a:cs typeface="Arial" panose="020B0604020202020204"/>
              <a:sym typeface="Arial" panose="020B0604020202020204"/>
            </a:endParaRPr>
          </a:p>
          <a:p>
            <a:r>
              <a:rPr lang="en-US" sz="1200" b="0" i="0" u="none" strike="noStrike" kern="1200" cap="none" dirty="0">
                <a:solidFill>
                  <a:schemeClr val="dk1"/>
                </a:solidFill>
                <a:latin typeface="Arial" panose="020B0604020202020204"/>
                <a:ea typeface="Arial" panose="020B0604020202020204"/>
                <a:cs typeface="Arial" panose="020B0604020202020204"/>
                <a:sym typeface="Arial" panose="020B0604020202020204"/>
              </a:rPr>
              <a:t>2) Math Player (free versions available)</a:t>
            </a:r>
            <a:endParaRPr lang="en-US" sz="1200" b="0" i="0" u="none" strike="noStrike" kern="1200" cap="none" dirty="0">
              <a:solidFill>
                <a:schemeClr val="dk1"/>
              </a:solidFill>
              <a:latin typeface="Arial" panose="020B0604020202020204"/>
              <a:ea typeface="Arial" panose="020B0604020202020204"/>
              <a:cs typeface="Arial" panose="020B0604020202020204"/>
              <a:sym typeface="Arial" panose="020B0604020202020204"/>
            </a:endParaRPr>
          </a:p>
          <a:p>
            <a:r>
              <a:rPr lang="en-US" sz="1200" b="0" i="0" u="none" strike="noStrike" kern="1200" cap="none" dirty="0">
                <a:solidFill>
                  <a:schemeClr val="dk1"/>
                </a:solidFill>
                <a:latin typeface="Arial" panose="020B0604020202020204"/>
                <a:ea typeface="Arial" panose="020B0604020202020204"/>
                <a:cs typeface="Arial" panose="020B0604020202020204"/>
                <a:sym typeface="Arial" panose="020B0604020202020204"/>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panose="02020603050405020304"/>
              <a:buNone/>
              <a:defRPr sz="3600" b="1"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1800" b="0" i="0" u="none" strike="noStrike" cap="none">
                <a:solidFill>
                  <a:schemeClr val="dk1"/>
                </a:solidFill>
                <a:latin typeface="+mn-lt"/>
                <a:ea typeface="Arial" panose="020B0604020202020204"/>
                <a:cs typeface="Arial" panose="020B0604020202020204"/>
                <a:sym typeface="Arial" panose="020B0604020202020204"/>
              </a:defRPr>
            </a:lvl1pPr>
            <a:lvl2pPr marL="457200" marR="0" lvl="1" indent="0" algn="ctr" rtl="0">
              <a:spcBef>
                <a:spcPts val="600"/>
              </a:spcBef>
              <a:buClr>
                <a:srgbClr val="007FA3"/>
              </a:buClr>
              <a:buFont typeface="Arial" panose="020B0604020202020204"/>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1371600" marR="0" lvl="3" indent="0" algn="ctr" rtl="0">
              <a:spcBef>
                <a:spcPts val="600"/>
              </a:spcBef>
              <a:buClr>
                <a:srgbClr val="007FA3"/>
              </a:buClr>
              <a:buFont typeface="Arial" panose="020B0604020202020204"/>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1828800" marR="0" lvl="4" indent="0" algn="ctr" rtl="0">
              <a:spcBef>
                <a:spcPts val="600"/>
              </a:spcBef>
              <a:buClr>
                <a:srgbClr val="007FA3"/>
              </a:buClr>
              <a:buFont typeface="Arial" panose="020B0604020202020204"/>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2286000" marR="0" lvl="5" indent="0" algn="ctr" rtl="0">
              <a:spcBef>
                <a:spcPts val="300"/>
              </a:spcBef>
              <a:buClr>
                <a:srgbClr val="007FA3"/>
              </a:buClr>
              <a:buFont typeface="Arial" panose="020B0604020202020204"/>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2743200" marR="0" lvl="6" indent="0" algn="ctr" rtl="0">
              <a:spcBef>
                <a:spcPts val="300"/>
              </a:spcBef>
              <a:buClr>
                <a:srgbClr val="007FA3"/>
              </a:buClr>
              <a:buFont typeface="Arial" panose="020B0604020202020204"/>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3200400" marR="0" lvl="7" indent="0" algn="ctr" rtl="0">
              <a:spcBef>
                <a:spcPts val="300"/>
              </a:spcBef>
              <a:buClr>
                <a:srgbClr val="007FA3"/>
              </a:buClr>
              <a:buFont typeface="Arial" panose="020B0604020202020204"/>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3657600" marR="0" lvl="8" indent="0" algn="ctr" rtl="0">
              <a:spcBef>
                <a:spcPts val="300"/>
              </a:spcBef>
              <a:buClr>
                <a:srgbClr val="007FA3"/>
              </a:buClr>
              <a:buFont typeface="Arial" panose="020B0604020202020204"/>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fld>
            <a:endPar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022" y="5728790"/>
            <a:ext cx="1106978" cy="1106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32" name="Shape 32"/>
          <p:cNvSpPr txBox="1">
            <a:spLocks noGrp="1"/>
          </p:cNvSpPr>
          <p:nvPr>
            <p:ph type="body" idx="1" hasCustomPrompt="1"/>
          </p:nvPr>
        </p:nvSpPr>
        <p:spPr>
          <a:xfrm>
            <a:off x="457200" y="1600200"/>
            <a:ext cx="8229600" cy="2163763"/>
          </a:xfrm>
          <a:prstGeom prst="rect">
            <a:avLst/>
          </a:prstGeom>
          <a:noFill/>
          <a:ln>
            <a:noFill/>
          </a:ln>
        </p:spPr>
        <p:txBody>
          <a:bodyPr lIns="91425" tIns="91425" rIns="91425" bIns="91425" anchor="t" anchorCtr="0"/>
          <a:lstStyle>
            <a:lvl1pPr marL="255905" marR="0" lvl="0" indent="-255905" algn="l" rtl="0">
              <a:spcBef>
                <a:spcPts val="1500"/>
              </a:spcBef>
              <a:buClr>
                <a:srgbClr val="007FA3"/>
              </a:buClr>
              <a:buSzPct val="100000"/>
              <a:buFont typeface="Arial" panose="020B0604020202020204"/>
              <a:buChar char="•"/>
              <a:defRPr sz="1600" b="0" i="0" u="none" strike="noStrike" cap="none">
                <a:solidFill>
                  <a:schemeClr val="dk1"/>
                </a:solidFill>
                <a:latin typeface="+mn-lt"/>
                <a:ea typeface="Arial" panose="020B0604020202020204"/>
                <a:cs typeface="Arial" panose="020B0604020202020204"/>
                <a:sym typeface="Arial" panose="020B0604020202020204"/>
              </a:defRPr>
            </a:lvl1pPr>
            <a:lvl2pPr marL="742950" marR="0" lvl="1" indent="-283210" algn="l" rtl="0">
              <a:spcBef>
                <a:spcPts val="600"/>
              </a:spcBef>
              <a:buClr>
                <a:srgbClr val="007FA3"/>
              </a:buClr>
              <a:buSzPct val="100000"/>
              <a:buFont typeface="Arial" panose="020B0604020202020204"/>
              <a:buChar char="–"/>
              <a:defRPr sz="1600" b="0" i="0" u="none" strike="noStrike" cap="none">
                <a:solidFill>
                  <a:schemeClr val="dk1"/>
                </a:solidFill>
                <a:latin typeface="+mn-lt"/>
                <a:ea typeface="Arial" panose="020B0604020202020204"/>
                <a:cs typeface="Arial" panose="020B0604020202020204"/>
                <a:sym typeface="Arial" panose="020B0604020202020204"/>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US" dirty="0"/>
          </a:p>
          <a:p>
            <a:pPr lvl="1"/>
            <a:endParaRPr lang="en-US" dirty="0"/>
          </a:p>
          <a:p>
            <a:pPr lvl="2"/>
            <a:endParaRPr dirty="0"/>
          </a:p>
        </p:txBody>
      </p:sp>
      <p:sp>
        <p:nvSpPr>
          <p:cNvPr id="33" name="Shape 33"/>
          <p:cNvSpPr txBox="1">
            <a:spLocks noGrp="1"/>
          </p:cNvSpPr>
          <p:nvPr>
            <p:ph type="body" idx="2" hasCustomPrompt="1"/>
          </p:nvPr>
        </p:nvSpPr>
        <p:spPr>
          <a:xfrm>
            <a:off x="457200" y="3962400"/>
            <a:ext cx="8229600" cy="2163763"/>
          </a:xfrm>
          <a:prstGeom prst="rect">
            <a:avLst/>
          </a:prstGeom>
          <a:noFill/>
          <a:ln>
            <a:noFill/>
          </a:ln>
        </p:spPr>
        <p:txBody>
          <a:bodyPr lIns="91425" tIns="91425" rIns="91425" bIns="91425" anchor="t" anchorCtr="0"/>
          <a:lstStyle>
            <a:lvl1pPr marL="255905" marR="0" lvl="0" indent="-255905" algn="l" rtl="0">
              <a:spcBef>
                <a:spcPts val="1500"/>
              </a:spcBef>
              <a:buClr>
                <a:srgbClr val="007FA3"/>
              </a:buClr>
              <a:buSzPct val="100000"/>
              <a:buFont typeface="Arial" panose="020B0604020202020204"/>
              <a:buChar char="•"/>
              <a:defRPr sz="1600" b="0" i="0" u="none" strike="noStrike" cap="none">
                <a:solidFill>
                  <a:schemeClr val="dk1"/>
                </a:solidFill>
                <a:latin typeface="+mn-lt"/>
                <a:ea typeface="Arial" panose="020B0604020202020204"/>
                <a:cs typeface="Arial" panose="020B0604020202020204"/>
                <a:sym typeface="Arial" panose="020B0604020202020204"/>
              </a:defRPr>
            </a:lvl1pPr>
            <a:lvl2pPr marL="742950" marR="0" lvl="1" indent="-283210" algn="l" rtl="0">
              <a:spcBef>
                <a:spcPts val="600"/>
              </a:spcBef>
              <a:buClr>
                <a:srgbClr val="007FA3"/>
              </a:buClr>
              <a:buSzPct val="100000"/>
              <a:buFont typeface="Arial" panose="020B0604020202020204"/>
              <a:buChar char="–"/>
              <a:defRPr sz="1600" b="0" i="0" u="none" strike="noStrike" cap="none">
                <a:solidFill>
                  <a:schemeClr val="dk1"/>
                </a:solidFill>
                <a:latin typeface="+mn-lt"/>
                <a:ea typeface="Arial" panose="020B0604020202020204"/>
                <a:cs typeface="Arial" panose="020B0604020202020204"/>
                <a:sym typeface="Arial" panose="020B0604020202020204"/>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fld>
            <a:endPar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022" y="5728790"/>
            <a:ext cx="1106978" cy="1106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022" y="5720477"/>
            <a:ext cx="1106978" cy="1106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2000" b="0" i="0" u="none" strike="noStrike" cap="none">
                <a:solidFill>
                  <a:srgbClr val="007FA3"/>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2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fld>
            <a:endPar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2000" b="0" i="0" u="none" strike="noStrike" cap="none">
                <a:solidFill>
                  <a:srgbClr val="007FA3"/>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panose="020B0604020202020204"/>
              <a:buNone/>
              <a:defRPr sz="800" b="0" i="0" u="none" strike="noStrike" cap="none">
                <a:solidFill>
                  <a:schemeClr val="dk1"/>
                </a:solidFill>
                <a:latin typeface="+mn-lt"/>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022" y="5728790"/>
            <a:ext cx="1106978" cy="1106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5905" marR="0" lvl="0" indent="-255905" algn="l" rtl="0">
              <a:spcBef>
                <a:spcPts val="1500"/>
              </a:spcBef>
              <a:buClr>
                <a:srgbClr val="007FA3"/>
              </a:buClr>
              <a:buSzPct val="100000"/>
              <a:buFont typeface="Arial" panose="020B0604020202020204" pitchFamily="34" charset="0"/>
              <a:buChar char="•"/>
              <a:tabLst>
                <a:tab pos="175895" algn="l"/>
              </a:tabLst>
              <a:defRPr sz="1600" b="0" i="0" u="none" strike="noStrike" cap="none">
                <a:solidFill>
                  <a:schemeClr val="dk1"/>
                </a:solidFill>
                <a:latin typeface="+mn-lt"/>
                <a:ea typeface="Arial" panose="020B0604020202020204"/>
                <a:cs typeface="Arial" panose="020B0604020202020204"/>
                <a:sym typeface="Arial" panose="020B0604020202020204"/>
              </a:defRPr>
            </a:lvl1pPr>
            <a:lvl2pPr marL="742950" marR="0" lvl="1" indent="-283210" algn="l" rtl="0">
              <a:spcBef>
                <a:spcPts val="600"/>
              </a:spcBef>
              <a:buClr>
                <a:srgbClr val="007FA3"/>
              </a:buClr>
              <a:buSzPct val="100000"/>
              <a:buFont typeface="Arial" panose="020B0604020202020204"/>
              <a:buChar char="–"/>
              <a:defRPr sz="1600" b="0" i="0" u="none" strike="noStrike" cap="none">
                <a:solidFill>
                  <a:schemeClr val="dk1"/>
                </a:solidFill>
                <a:latin typeface="+mn-lt"/>
                <a:ea typeface="Arial" panose="020B0604020202020204"/>
                <a:cs typeface="Arial" panose="020B0604020202020204"/>
                <a:sym typeface="Arial" panose="020B0604020202020204"/>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IN" dirty="0"/>
          </a:p>
          <a:p>
            <a:pPr lvl="1"/>
            <a:endParaRPr lang="en-IN" dirty="0"/>
          </a:p>
          <a:p>
            <a:pPr lvl="2"/>
            <a:endParaRPr lang="en-IN" dirty="0"/>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022" y="5728790"/>
            <a:ext cx="1106978" cy="1106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905" marR="0" lvl="0" indent="-255905"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panose="020B0604020202020204"/>
                <a:cs typeface="Arial" panose="020B0604020202020204"/>
                <a:sym typeface="Arial" panose="020B0604020202020204"/>
              </a:defRPr>
            </a:lvl1pPr>
            <a:lvl2pPr marL="742950" marR="0" lvl="1" indent="-18415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905">
              <a:defRPr sz="1600">
                <a:latin typeface="+mn-lt"/>
              </a:defRPr>
            </a:lvl1pPr>
            <a:lvl2pPr indent="-283210">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905">
              <a:defRPr sz="1600">
                <a:latin typeface="+mn-lt"/>
              </a:defRPr>
            </a:lvl1pPr>
            <a:lvl2pPr indent="-283210">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905" indent="-255905">
              <a:defRPr>
                <a:latin typeface="+mn-lt"/>
              </a:defRPr>
            </a:lvl1pPr>
            <a:lvl2pPr indent="-28321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905" indent="-255905">
              <a:defRPr>
                <a:latin typeface="+mn-lt"/>
              </a:defRPr>
            </a:lvl1pPr>
            <a:lvl2pPr indent="-28321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905" indent="-255905">
              <a:defRPr>
                <a:latin typeface="+mn-lt"/>
              </a:defRPr>
            </a:lvl1pPr>
            <a:lvl2pPr indent="-28321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022" y="5728790"/>
            <a:ext cx="1106978" cy="1106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905" marR="0" lvl="0" indent="-255905"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panose="020B0604020202020204"/>
                <a:cs typeface="Arial" panose="020B0604020202020204"/>
                <a:sym typeface="Arial" panose="020B0604020202020204"/>
              </a:defRPr>
            </a:lvl1pPr>
            <a:lvl2pPr marL="742950" marR="0" lvl="1" indent="-18415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905">
              <a:defRPr>
                <a:latin typeface="+mn-lt"/>
              </a:defRPr>
            </a:lvl1pPr>
            <a:lvl2pPr indent="-28321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905">
              <a:defRPr>
                <a:latin typeface="+mn-lt"/>
              </a:defRPr>
            </a:lvl1pPr>
            <a:lvl2pPr indent="-28321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905" indent="-255905">
              <a:defRPr>
                <a:latin typeface="+mn-lt"/>
              </a:defRPr>
            </a:lvl1pPr>
            <a:lvl2pPr indent="-28321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905" indent="-255905">
              <a:defRPr>
                <a:latin typeface="+mn-lt"/>
              </a:defRPr>
            </a:lvl1pPr>
            <a:lvl2pPr indent="-28321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905" indent="-255905">
              <a:defRPr>
                <a:latin typeface="+mn-lt"/>
              </a:defRPr>
            </a:lvl1pPr>
            <a:lvl2pPr indent="-28321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21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pic>
        <p:nvPicPr>
          <p:cNvPr id="1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022" y="5728790"/>
            <a:ext cx="1106978" cy="1106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2000" b="0" i="0" u="none" strike="noStrike" cap="none">
                <a:solidFill>
                  <a:srgbClr val="007FA3"/>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2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fld>
            <a:endPar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022" y="5728790"/>
            <a:ext cx="1106978" cy="1106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1600" b="0" i="0" u="none" strike="noStrike" cap="none">
                <a:solidFill>
                  <a:srgbClr val="007FA3"/>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5905" marR="0" lvl="0" indent="-255905" algn="l" rtl="0">
              <a:spcBef>
                <a:spcPts val="1500"/>
              </a:spcBef>
              <a:buClr>
                <a:srgbClr val="007FA3"/>
              </a:buClr>
              <a:buSzPct val="100000"/>
              <a:buFont typeface="Arial" panose="020B0604020202020204"/>
              <a:buChar char="•"/>
              <a:defRPr sz="1600" b="0" i="0" u="none" strike="noStrike" cap="none">
                <a:solidFill>
                  <a:schemeClr val="dk1"/>
                </a:solidFill>
                <a:latin typeface="+mn-lt"/>
                <a:ea typeface="Arial" panose="020B0604020202020204"/>
                <a:cs typeface="Arial" panose="020B0604020202020204"/>
                <a:sym typeface="Arial" panose="020B0604020202020204"/>
              </a:defRPr>
            </a:lvl1pPr>
            <a:lvl2pPr marL="742950" marR="0" lvl="1" indent="-18415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fld>
            <a:endPar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022" y="5728790"/>
            <a:ext cx="1106978" cy="1106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showMasterSp="0">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1600" b="0" i="0" u="none" strike="noStrike" cap="none">
                <a:solidFill>
                  <a:srgbClr val="007FA3"/>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600"/>
              </a:spcBef>
              <a:buClr>
                <a:srgbClr val="007FA3"/>
              </a:buClr>
              <a:buFont typeface="Arial" panose="020B0604020202020204"/>
              <a:buNone/>
              <a:defRPr sz="18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600"/>
              </a:spcBef>
              <a:buClr>
                <a:srgbClr val="007FA3"/>
              </a:buClr>
              <a:buFont typeface="Arial" panose="020B0604020202020204"/>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600"/>
              </a:spcBef>
              <a:buClr>
                <a:srgbClr val="007FA3"/>
              </a:buClr>
              <a:buFont typeface="Arial" panose="020B0604020202020204"/>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300"/>
              </a:spcBef>
              <a:buClr>
                <a:srgbClr val="007FA3"/>
              </a:buClr>
              <a:buFont typeface="Arial" panose="020B0604020202020204"/>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300"/>
              </a:spcBef>
              <a:buClr>
                <a:srgbClr val="007FA3"/>
              </a:buClr>
              <a:buFont typeface="Arial" panose="020B0604020202020204"/>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300"/>
              </a:spcBef>
              <a:buClr>
                <a:srgbClr val="007FA3"/>
              </a:buClr>
              <a:buFont typeface="Arial" panose="020B0604020202020204"/>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300"/>
              </a:spcBef>
              <a:buClr>
                <a:srgbClr val="007FA3"/>
              </a:buClr>
              <a:buFont typeface="Arial" panose="020B0604020202020204"/>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fld>
            <a:endPar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022" y="5728790"/>
            <a:ext cx="1106978" cy="1106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fld>
            <a:endPar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022" y="5728790"/>
            <a:ext cx="1106978" cy="1106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905" marR="0" lvl="0" indent="-154305" algn="l" rtl="0">
              <a:spcBef>
                <a:spcPts val="15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742950" marR="0" lvl="1" indent="-18415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fld>
            <a:endPar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4098" name="Picture 2"/>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307878" y="5987085"/>
            <a:ext cx="757844" cy="75784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L="255905" marR="0" lvl="0" indent="-255905" algn="l" rtl="0">
        <a:lnSpc>
          <a:spcPct val="100000"/>
        </a:lnSpc>
        <a:spcBef>
          <a:spcPts val="0"/>
        </a:spcBef>
        <a:spcAft>
          <a:spcPts val="0"/>
        </a:spcAft>
        <a:buNone/>
        <a:defRPr sz="2400" b="0" i="0" u="none" strike="noStrike" cap="none">
          <a:solidFill>
            <a:srgbClr val="000000"/>
          </a:solidFill>
          <a:latin typeface="+mn-lt"/>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905" marR="0" lvl="0" indent="-154305" algn="l" rtl="0">
              <a:spcBef>
                <a:spcPts val="15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742950" marR="0" lvl="1" indent="-18415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fld>
            <a:endPar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L="255905" marR="0" lvl="0" indent="-255905" algn="l" rtl="0">
        <a:lnSpc>
          <a:spcPct val="100000"/>
        </a:lnSpc>
        <a:spcBef>
          <a:spcPts val="0"/>
        </a:spcBef>
        <a:spcAft>
          <a:spcPts val="0"/>
        </a:spcAft>
        <a:buNone/>
        <a:defRPr sz="1400" b="0" i="0" u="none" strike="noStrike" cap="none">
          <a:solidFill>
            <a:srgbClr val="000000"/>
          </a:solidFill>
          <a:latin typeface="+mn-lt"/>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hyperlink" Target="mailto:yangyu@dlmu.edu.cn" TargetMode="External"/><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3310"/>
            <a:ext cx="3788875" cy="1045386"/>
          </a:xfrm>
        </p:spPr>
        <p:txBody>
          <a:bodyPr anchor="b"/>
          <a:lstStyle/>
          <a:p>
            <a:pPr>
              <a:defRPr/>
            </a:pPr>
            <a:r>
              <a:rPr lang="en-US" dirty="0"/>
              <a:t>Computer Science: An Overview</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260756"/>
            <a:ext cx="2127656" cy="478970"/>
          </a:xfrm>
        </p:spPr>
        <p:txBody>
          <a:bodyPr/>
          <a:lstStyle/>
          <a:p>
            <a:r>
              <a:rPr lang="en-US" dirty="0">
                <a:latin typeface="+mn-lt"/>
              </a:rPr>
              <a:t>Twelfth Edition</a:t>
            </a:r>
            <a:endParaRPr lang="en-US" dirty="0">
              <a:latin typeface="+mn-lt"/>
            </a:endParaRPr>
          </a:p>
        </p:txBody>
      </p:sp>
      <p:sp>
        <p:nvSpPr>
          <p:cNvPr id="4" name="Text Placeholder 3"/>
          <p:cNvSpPr>
            <a:spLocks noGrp="1"/>
          </p:cNvSpPr>
          <p:nvPr>
            <p:ph type="body" idx="2"/>
          </p:nvPr>
        </p:nvSpPr>
        <p:spPr>
          <a:xfrm>
            <a:off x="3679791" y="757680"/>
            <a:ext cx="3913631" cy="1102032"/>
          </a:xfrm>
        </p:spPr>
        <p:txBody>
          <a:bodyPr/>
          <a:lstStyle/>
          <a:p>
            <a:pPr lvl="0" algn="ctr"/>
            <a:r>
              <a:rPr lang="en-US" b="1" dirty="0">
                <a:latin typeface="+mn-lt"/>
              </a:rPr>
              <a:t>Chapter 0</a:t>
            </a:r>
            <a:endParaRPr lang="en-US" b="1" dirty="0">
              <a:latin typeface="+mn-lt"/>
            </a:endParaRPr>
          </a:p>
        </p:txBody>
      </p:sp>
      <p:sp>
        <p:nvSpPr>
          <p:cNvPr id="5" name="Text Placeholder 4"/>
          <p:cNvSpPr>
            <a:spLocks noGrp="1"/>
          </p:cNvSpPr>
          <p:nvPr>
            <p:ph type="body" idx="3"/>
          </p:nvPr>
        </p:nvSpPr>
        <p:spPr>
          <a:xfrm>
            <a:off x="3978730" y="1951489"/>
            <a:ext cx="3913631" cy="655106"/>
          </a:xfrm>
        </p:spPr>
        <p:txBody>
          <a:bodyPr/>
          <a:lstStyle/>
          <a:p>
            <a:pPr algn="ctr" eaLnBrk="1" hangingPunct="1"/>
            <a:r>
              <a:rPr lang="en-US" altLang="en-US" dirty="0">
                <a:latin typeface="+mn-lt"/>
              </a:rPr>
              <a:t>Introduction</a:t>
            </a:r>
            <a:endParaRPr lang="en-US" altLang="en-US" dirty="0">
              <a:latin typeface="+mn-lt"/>
              <a:cs typeface="Verdana" panose="020B0604030504040204" pitchFamily="34" charset="0"/>
            </a:endParaRPr>
          </a:p>
        </p:txBody>
      </p:sp>
      <p:pic>
        <p:nvPicPr>
          <p:cNvPr id="9" name="Picture 8" descr="Front Cover: Computer Science: An Overview Twelfth Edition by Brookshear and Brylow."/>
          <p:cNvPicPr>
            <a:picLocks noChangeAspect="1"/>
          </p:cNvPicPr>
          <p:nvPr/>
        </p:nvPicPr>
        <p:blipFill>
          <a:blip r:embed="rId1"/>
          <a:stretch>
            <a:fillRect/>
          </a:stretch>
        </p:blipFill>
        <p:spPr>
          <a:xfrm>
            <a:off x="49795" y="2128372"/>
            <a:ext cx="2127656" cy="2601256"/>
          </a:xfrm>
          <a:prstGeom prst="rect">
            <a:avLst/>
          </a:prstGeom>
          <a:ln w="9525">
            <a:solidFill>
              <a:schemeClr val="accent6">
                <a:lumMod val="75000"/>
              </a:schemeClr>
            </a:solidFill>
          </a:ln>
        </p:spPr>
      </p:pic>
      <p:pic>
        <p:nvPicPr>
          <p:cNvPr id="10" name="图片 2" descr="banne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95" y="4440375"/>
            <a:ext cx="9094205" cy="2448196"/>
          </a:xfrm>
          <a:prstGeom prst="rect">
            <a:avLst/>
          </a:prstGeom>
          <a:noFill/>
          <a:ln>
            <a:noFill/>
          </a:ln>
          <a:effectLst>
            <a:softEdge rad="4572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3996836" y="3386885"/>
            <a:ext cx="4235023" cy="1569660"/>
          </a:xfrm>
          <a:prstGeom prst="rect">
            <a:avLst/>
          </a:prstGeom>
        </p:spPr>
        <p:txBody>
          <a:bodyPr wrap="square">
            <a:spAutoFit/>
          </a:bodyPr>
          <a:lstStyle/>
          <a:p>
            <a:pPr marL="0" lvl="1" algn="ctr"/>
            <a:r>
              <a:rPr lang="en-US" altLang="ja-JP" sz="2400" b="1" dirty="0">
                <a:solidFill>
                  <a:srgbClr val="FF0000"/>
                </a:solidFill>
                <a:ea typeface="MS PGothic" panose="020B0600070205080204" pitchFamily="34" charset="-128"/>
              </a:rPr>
              <a:t>Yu Yang</a:t>
            </a:r>
            <a:endParaRPr lang="en-US" altLang="ja-JP" sz="2400" b="1" dirty="0">
              <a:solidFill>
                <a:srgbClr val="FF0000"/>
              </a:solidFill>
              <a:ea typeface="MS PGothic" panose="020B0600070205080204" pitchFamily="34" charset="-128"/>
            </a:endParaRPr>
          </a:p>
          <a:p>
            <a:pPr algn="ctr"/>
            <a:r>
              <a:rPr lang="zh-CN" altLang="en-US" sz="2400" dirty="0"/>
              <a:t>School of Computer Science, </a:t>
            </a:r>
            <a:endParaRPr lang="zh-CN" altLang="en-US" sz="2400" dirty="0"/>
          </a:p>
          <a:p>
            <a:pPr algn="ctr"/>
            <a:r>
              <a:rPr lang="zh-CN" altLang="en-US" sz="2400" dirty="0"/>
              <a:t>Pingdingshan University,</a:t>
            </a:r>
            <a:endParaRPr lang="zh-CN" altLang="en-US" sz="2400" dirty="0"/>
          </a:p>
          <a:p>
            <a:pPr algn="ctr"/>
            <a:r>
              <a:rPr lang="en-US" altLang="zh-CN" sz="2400" b="1" dirty="0">
                <a:solidFill>
                  <a:srgbClr val="FF0000"/>
                </a:solidFill>
                <a:ea typeface="MS PGothic" panose="020B0600070205080204" pitchFamily="34" charset="-128"/>
                <a:hlinkClick r:id="rId3"/>
              </a:rPr>
              <a:t>yangyu</a:t>
            </a:r>
            <a:r>
              <a:rPr lang="en-US" altLang="ja-JP" sz="2400" b="1" dirty="0">
                <a:solidFill>
                  <a:srgbClr val="FF0000"/>
                </a:solidFill>
                <a:ea typeface="MS PGothic" panose="020B0600070205080204" pitchFamily="34" charset="-128"/>
                <a:hlinkClick r:id="rId3"/>
              </a:rPr>
              <a:t>@pdsu.edu.cn</a:t>
            </a:r>
            <a:endParaRPr lang="en-US" altLang="ja-JP" sz="3200" b="1" dirty="0">
              <a:solidFill>
                <a:srgbClr val="FF0000"/>
              </a:solidFill>
              <a:ea typeface="MS PGothic" panose="020B0600070205080204" pitchFamily="34" charset="-128"/>
              <a:hlinkClick r:id="rId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Figure 0.2 The E</a:t>
            </a:r>
            <a:r>
              <a:rPr lang="en-US" altLang="en-US" sz="100" dirty="0"/>
              <a:t> </a:t>
            </a:r>
            <a:r>
              <a:rPr lang="en-US" altLang="en-US" dirty="0"/>
              <a:t>N</a:t>
            </a:r>
            <a:r>
              <a:rPr lang="en-US" altLang="en-US" sz="100" dirty="0"/>
              <a:t> </a:t>
            </a:r>
            <a:r>
              <a:rPr lang="en-US" altLang="en-US" dirty="0"/>
              <a:t>I</a:t>
            </a:r>
            <a:r>
              <a:rPr lang="en-US" altLang="en-US" sz="100" dirty="0"/>
              <a:t> </a:t>
            </a:r>
            <a:r>
              <a:rPr lang="en-US" altLang="en-US" dirty="0"/>
              <a:t>A</a:t>
            </a:r>
            <a:r>
              <a:rPr lang="en-US" altLang="en-US" sz="100" dirty="0"/>
              <a:t> </a:t>
            </a:r>
            <a:r>
              <a:rPr lang="en-US" altLang="en-US" dirty="0"/>
              <a:t>C Computer</a:t>
            </a:r>
            <a:endParaRPr lang="en-IN" dirty="0"/>
          </a:p>
        </p:txBody>
      </p:sp>
      <p:pic>
        <p:nvPicPr>
          <p:cNvPr id="5" name="Picture 1" descr="An image of three women operating the Electronic Numerical Integrator And Computer which runs along a wall the length of a room and is as tall as the wom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78522" y="1595244"/>
            <a:ext cx="6786955" cy="4622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 Computers</a:t>
            </a:r>
            <a:endParaRPr lang="en-IN" dirty="0"/>
          </a:p>
        </p:txBody>
      </p:sp>
      <p:sp>
        <p:nvSpPr>
          <p:cNvPr id="3" name="Text Placeholder 2"/>
          <p:cNvSpPr>
            <a:spLocks noGrp="1"/>
          </p:cNvSpPr>
          <p:nvPr>
            <p:ph type="body" idx="1"/>
          </p:nvPr>
        </p:nvSpPr>
        <p:spPr/>
        <p:txBody>
          <a:bodyPr/>
          <a:lstStyle/>
          <a:p>
            <a:pPr marL="255905" lvl="1" indent="-255905" eaLnBrk="1" hangingPunct="1">
              <a:spcBef>
                <a:spcPts val="1500"/>
              </a:spcBef>
              <a:buFont typeface="Arial" panose="020B0604020202020204" pitchFamily="34" charset="0"/>
              <a:buChar char="•"/>
              <a:defRPr/>
            </a:pPr>
            <a:r>
              <a:rPr lang="en-US" sz="2400" dirty="0"/>
              <a:t>First used by hobbyists</a:t>
            </a:r>
            <a:endParaRPr lang="en-US" sz="2400" dirty="0"/>
          </a:p>
          <a:p>
            <a:pPr marL="255905" lvl="1" indent="-255905" eaLnBrk="1" hangingPunct="1">
              <a:spcBef>
                <a:spcPts val="1500"/>
              </a:spcBef>
              <a:buFont typeface="Arial" panose="020B0604020202020204" pitchFamily="34" charset="0"/>
              <a:buChar char="•"/>
              <a:defRPr/>
            </a:pPr>
            <a:r>
              <a:rPr lang="en-US" sz="2400" dirty="0"/>
              <a:t>I</a:t>
            </a:r>
            <a:r>
              <a:rPr lang="en-US" sz="100" dirty="0"/>
              <a:t> </a:t>
            </a:r>
            <a:r>
              <a:rPr lang="en-US" sz="2400" dirty="0"/>
              <a:t>B</a:t>
            </a:r>
            <a:r>
              <a:rPr lang="en-US" sz="100" dirty="0"/>
              <a:t> </a:t>
            </a:r>
            <a:r>
              <a:rPr lang="en-US" sz="2400" dirty="0"/>
              <a:t>M introduced the P</a:t>
            </a:r>
            <a:r>
              <a:rPr lang="en-US" sz="100" dirty="0"/>
              <a:t> </a:t>
            </a:r>
            <a:r>
              <a:rPr lang="en-US" sz="2400" dirty="0"/>
              <a:t>C in 1981.</a:t>
            </a:r>
            <a:endParaRPr lang="en-US" sz="2400" dirty="0"/>
          </a:p>
          <a:p>
            <a:pPr lvl="1">
              <a:defRPr/>
            </a:pPr>
            <a:r>
              <a:rPr lang="en-US" sz="2400" dirty="0"/>
              <a:t>Accepted by business</a:t>
            </a:r>
            <a:endParaRPr lang="en-US" sz="2400" dirty="0"/>
          </a:p>
          <a:p>
            <a:pPr lvl="1">
              <a:defRPr/>
            </a:pPr>
            <a:r>
              <a:rPr lang="en-US" sz="2400" dirty="0"/>
              <a:t>Became the standard hardware design for most desktop computers</a:t>
            </a:r>
            <a:endParaRPr lang="en-US" sz="2400" dirty="0"/>
          </a:p>
          <a:p>
            <a:pPr lvl="1">
              <a:defRPr/>
            </a:pPr>
            <a:r>
              <a:rPr lang="en-US" sz="2400" dirty="0"/>
              <a:t>Most P</a:t>
            </a:r>
            <a:r>
              <a:rPr lang="en-US" sz="100" dirty="0"/>
              <a:t> </a:t>
            </a:r>
            <a:r>
              <a:rPr lang="en-US" sz="2400" dirty="0"/>
              <a:t>C</a:t>
            </a:r>
            <a:r>
              <a:rPr lang="en-US" sz="100" dirty="0"/>
              <a:t> </a:t>
            </a:r>
            <a:r>
              <a:rPr lang="en-US" sz="2400" dirty="0"/>
              <a:t>s use software from Microsoft</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6378806" y="2773365"/>
            <a:ext cx="2095238" cy="1352381"/>
          </a:xfrm>
          <a:prstGeom prst="rect">
            <a:avLst/>
          </a:prstGeom>
        </p:spPr>
      </p:pic>
      <p:sp>
        <p:nvSpPr>
          <p:cNvPr id="2" name="Title 1"/>
          <p:cNvSpPr>
            <a:spLocks noGrp="1"/>
          </p:cNvSpPr>
          <p:nvPr>
            <p:ph type="title"/>
          </p:nvPr>
        </p:nvSpPr>
        <p:spPr/>
        <p:txBody>
          <a:bodyPr/>
          <a:lstStyle/>
          <a:p>
            <a:r>
              <a:rPr lang="en-US" dirty="0"/>
              <a:t>Into the Millennium</a:t>
            </a:r>
            <a:r>
              <a:rPr lang="zh-CN" altLang="en-US" dirty="0"/>
              <a:t>（千年）</a:t>
            </a:r>
            <a:endParaRPr lang="en-IN" dirty="0"/>
          </a:p>
        </p:txBody>
      </p:sp>
      <p:sp>
        <p:nvSpPr>
          <p:cNvPr id="3" name="Text Placeholder 2"/>
          <p:cNvSpPr>
            <a:spLocks noGrp="1"/>
          </p:cNvSpPr>
          <p:nvPr>
            <p:ph type="body" idx="1"/>
          </p:nvPr>
        </p:nvSpPr>
        <p:spPr/>
        <p:txBody>
          <a:bodyPr/>
          <a:lstStyle/>
          <a:p>
            <a:pPr>
              <a:defRPr/>
            </a:pPr>
            <a:r>
              <a:rPr lang="en-US" sz="2400" dirty="0"/>
              <a:t>Internet revolutionized communications</a:t>
            </a:r>
            <a:endParaRPr lang="en-US" sz="2400" dirty="0"/>
          </a:p>
          <a:p>
            <a:pPr lvl="1">
              <a:defRPr/>
            </a:pPr>
            <a:r>
              <a:rPr lang="en-US" sz="2400" dirty="0"/>
              <a:t>World Wide Web</a:t>
            </a:r>
            <a:endParaRPr lang="en-US" sz="2400" dirty="0"/>
          </a:p>
          <a:p>
            <a:pPr lvl="1">
              <a:defRPr/>
            </a:pPr>
            <a:r>
              <a:rPr lang="en-US" sz="2400" dirty="0"/>
              <a:t>Search Engines (Google,</a:t>
            </a:r>
            <a:r>
              <a:rPr lang="en-US" sz="2400" dirty="0">
                <a:solidFill>
                  <a:srgbClr val="000000"/>
                </a:solidFill>
              </a:rPr>
              <a:t> </a:t>
            </a:r>
            <a:r>
              <a:rPr lang="en-US" sz="2400" dirty="0"/>
              <a:t>Yahoo, and</a:t>
            </a:r>
            <a:r>
              <a:rPr lang="en-US" sz="2400" dirty="0">
                <a:solidFill>
                  <a:srgbClr val="000000"/>
                </a:solidFill>
              </a:rPr>
              <a:t> </a:t>
            </a:r>
            <a:r>
              <a:rPr lang="en-US" sz="2400" dirty="0"/>
              <a:t>Microsoft</a:t>
            </a:r>
            <a:r>
              <a:rPr lang="zh-CN" altLang="en-US" sz="2400" dirty="0"/>
              <a:t>，</a:t>
            </a:r>
            <a:r>
              <a:rPr lang="en-US" altLang="zh-CN" sz="2400" dirty="0" err="1"/>
              <a:t>baidu</a:t>
            </a:r>
            <a:r>
              <a:rPr lang="en-US" altLang="zh-CN" sz="2400" dirty="0"/>
              <a:t> 2000</a:t>
            </a:r>
            <a:r>
              <a:rPr lang="en-US" sz="2400" dirty="0"/>
              <a:t>)</a:t>
            </a:r>
            <a:endParaRPr lang="en-US" sz="2400" dirty="0"/>
          </a:p>
          <a:p>
            <a:pPr>
              <a:defRPr/>
            </a:pPr>
            <a:r>
              <a:rPr lang="en-US" sz="2400" dirty="0"/>
              <a:t>Miniaturization of computing machines</a:t>
            </a:r>
            <a:endParaRPr lang="en-US" sz="2400" dirty="0"/>
          </a:p>
          <a:p>
            <a:pPr lvl="1">
              <a:defRPr/>
            </a:pPr>
            <a:r>
              <a:rPr lang="en-US" sz="2400" dirty="0"/>
              <a:t>Embedded (G</a:t>
            </a:r>
            <a:r>
              <a:rPr lang="en-US" sz="100" dirty="0"/>
              <a:t> </a:t>
            </a:r>
            <a:r>
              <a:rPr lang="en-US" sz="2400" dirty="0"/>
              <a:t>P</a:t>
            </a:r>
            <a:r>
              <a:rPr lang="en-US" sz="100" dirty="0"/>
              <a:t> </a:t>
            </a:r>
            <a:r>
              <a:rPr lang="en-US" sz="2400" dirty="0"/>
              <a:t>S, in automobile engines </a:t>
            </a:r>
            <a:r>
              <a:rPr lang="zh-CN" altLang="en-US" sz="2400" dirty="0"/>
              <a:t>汽车发动机</a:t>
            </a:r>
            <a:r>
              <a:rPr lang="en-US" sz="2400" dirty="0"/>
              <a:t>)</a:t>
            </a:r>
            <a:endParaRPr lang="en-US" sz="2400" dirty="0"/>
          </a:p>
          <a:p>
            <a:pPr lvl="1">
              <a:defRPr/>
            </a:pPr>
            <a:r>
              <a:rPr lang="en-US" sz="2400" dirty="0"/>
              <a:t>Smartphones</a:t>
            </a:r>
            <a:endParaRPr lang="en-US" sz="2400" dirty="0"/>
          </a:p>
        </p:txBody>
      </p:sp>
      <p:pic>
        <p:nvPicPr>
          <p:cNvPr id="9" name="图片 8"/>
          <p:cNvPicPr>
            <a:picLocks noChangeAspect="1"/>
          </p:cNvPicPr>
          <p:nvPr/>
        </p:nvPicPr>
        <p:blipFill>
          <a:blip r:embed="rId2"/>
          <a:stretch>
            <a:fillRect/>
          </a:stretch>
        </p:blipFill>
        <p:spPr>
          <a:xfrm>
            <a:off x="4941392" y="1856692"/>
            <a:ext cx="1574839" cy="8755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Our Study </a:t>
            </a:r>
            <a:r>
              <a:rPr lang="en-US" sz="2000" b="0" dirty="0"/>
              <a:t>(1 of 2) </a:t>
            </a:r>
            <a:r>
              <a:rPr lang="zh-CN" altLang="en-US" sz="2000" b="0" dirty="0"/>
              <a:t>大纲</a:t>
            </a:r>
            <a:endParaRPr lang="en-IN" sz="2000" b="0" dirty="0"/>
          </a:p>
        </p:txBody>
      </p:sp>
      <p:sp>
        <p:nvSpPr>
          <p:cNvPr id="3" name="Text Placeholder 2"/>
          <p:cNvSpPr>
            <a:spLocks noGrp="1"/>
          </p:cNvSpPr>
          <p:nvPr>
            <p:ph type="body" idx="1"/>
          </p:nvPr>
        </p:nvSpPr>
        <p:spPr/>
        <p:txBody>
          <a:bodyPr/>
          <a:lstStyle/>
          <a:p>
            <a:pPr eaLnBrk="1" hangingPunct="1">
              <a:defRPr/>
            </a:pPr>
            <a:r>
              <a:rPr lang="en-US" sz="2400" dirty="0"/>
              <a:t>Chapter 1: Data Storage</a:t>
            </a:r>
            <a:endParaRPr lang="en-US" sz="2400" dirty="0"/>
          </a:p>
          <a:p>
            <a:pPr eaLnBrk="1" hangingPunct="1">
              <a:defRPr/>
            </a:pPr>
            <a:r>
              <a:rPr lang="en-US" sz="2400" dirty="0"/>
              <a:t>Chapter 2: Data Manipulation</a:t>
            </a:r>
            <a:endParaRPr lang="en-US" sz="2400" dirty="0"/>
          </a:p>
          <a:p>
            <a:pPr eaLnBrk="1" hangingPunct="1">
              <a:defRPr/>
            </a:pPr>
            <a:r>
              <a:rPr lang="en-US" sz="2400" dirty="0"/>
              <a:t>Chapter 3: Operating Systems</a:t>
            </a:r>
            <a:endParaRPr lang="en-US" sz="2400" dirty="0"/>
          </a:p>
          <a:p>
            <a:pPr eaLnBrk="1" hangingPunct="1">
              <a:defRPr/>
            </a:pPr>
            <a:r>
              <a:rPr lang="en-US" sz="2400" dirty="0"/>
              <a:t>Chapter 4: Networks and the Internet</a:t>
            </a:r>
            <a:endParaRPr lang="en-US" sz="2400" dirty="0"/>
          </a:p>
          <a:p>
            <a:pPr eaLnBrk="1" hangingPunct="1">
              <a:defRPr/>
            </a:pPr>
            <a:r>
              <a:rPr lang="en-US" sz="2400" dirty="0"/>
              <a:t>Chapter 5: Algorithms</a:t>
            </a:r>
            <a:endParaRPr lang="en-US" sz="2400" dirty="0"/>
          </a:p>
          <a:p>
            <a:pPr eaLnBrk="1" hangingPunct="1">
              <a:defRPr/>
            </a:pPr>
            <a:r>
              <a:rPr lang="en-US" sz="2400" dirty="0"/>
              <a:t>Chapter 6: Programming Languages</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Our Study </a:t>
            </a:r>
            <a:r>
              <a:rPr lang="en-US" sz="2000" b="0" dirty="0"/>
              <a:t>(2 of 2)</a:t>
            </a:r>
            <a:endParaRPr lang="en-IN" sz="2000" b="0" dirty="0"/>
          </a:p>
        </p:txBody>
      </p:sp>
      <p:sp>
        <p:nvSpPr>
          <p:cNvPr id="3" name="Text Placeholder 2"/>
          <p:cNvSpPr>
            <a:spLocks noGrp="1"/>
          </p:cNvSpPr>
          <p:nvPr>
            <p:ph type="body" idx="1"/>
          </p:nvPr>
        </p:nvSpPr>
        <p:spPr/>
        <p:txBody>
          <a:bodyPr/>
          <a:lstStyle/>
          <a:p>
            <a:pPr eaLnBrk="1" hangingPunct="1">
              <a:defRPr/>
            </a:pPr>
            <a:r>
              <a:rPr lang="en-US" sz="2400" dirty="0"/>
              <a:t>Chapter 7: Software Engineering</a:t>
            </a:r>
            <a:endParaRPr lang="en-US" sz="2400" dirty="0"/>
          </a:p>
          <a:p>
            <a:pPr eaLnBrk="1" hangingPunct="1">
              <a:defRPr/>
            </a:pPr>
            <a:r>
              <a:rPr lang="en-US" sz="2400" dirty="0"/>
              <a:t>Chapter 8: Data Abstractions</a:t>
            </a:r>
            <a:r>
              <a:rPr lang="zh-CN" altLang="en-US" sz="2400" dirty="0"/>
              <a:t>（抽象）</a:t>
            </a:r>
            <a:endParaRPr lang="en-US" sz="2400" dirty="0"/>
          </a:p>
          <a:p>
            <a:pPr eaLnBrk="1" hangingPunct="1">
              <a:defRPr/>
            </a:pPr>
            <a:r>
              <a:rPr lang="en-US" sz="2400" dirty="0"/>
              <a:t>Chapter 9: Database Systems</a:t>
            </a:r>
            <a:endParaRPr lang="en-US" sz="2400" dirty="0"/>
          </a:p>
          <a:p>
            <a:pPr marL="255905" indent="-255905" eaLnBrk="1" hangingPunct="1">
              <a:tabLst>
                <a:tab pos="2065020" algn="l"/>
              </a:tabLst>
              <a:defRPr/>
            </a:pPr>
            <a:r>
              <a:rPr lang="en-US" sz="2400" dirty="0"/>
              <a:t>Chapter 10: Computer Graphics</a:t>
            </a:r>
            <a:endParaRPr lang="en-US" sz="2400" dirty="0"/>
          </a:p>
          <a:p>
            <a:pPr eaLnBrk="1" hangingPunct="1">
              <a:defRPr/>
            </a:pPr>
            <a:r>
              <a:rPr lang="en-US" sz="2400" dirty="0"/>
              <a:t>Chapter 11: Artificial Intelligence</a:t>
            </a:r>
            <a:endParaRPr lang="en-US" sz="2400" dirty="0"/>
          </a:p>
          <a:p>
            <a:pPr eaLnBrk="1" hangingPunct="1">
              <a:defRPr/>
            </a:pPr>
            <a:r>
              <a:rPr lang="en-US" sz="2400" dirty="0"/>
              <a:t>Chapter 12: Theory of Computation</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686800" cy="1097279"/>
          </a:xfrm>
        </p:spPr>
        <p:txBody>
          <a:bodyPr/>
          <a:lstStyle/>
          <a:p>
            <a:r>
              <a:rPr lang="en-US" dirty="0"/>
              <a:t>The Overarching</a:t>
            </a:r>
            <a:r>
              <a:rPr lang="zh-CN" altLang="en-US" dirty="0"/>
              <a:t>（首要）</a:t>
            </a:r>
            <a:r>
              <a:rPr lang="en-US" dirty="0"/>
              <a:t> Themes of Computer Science</a:t>
            </a:r>
            <a:endParaRPr lang="en-IN" dirty="0"/>
          </a:p>
        </p:txBody>
      </p:sp>
      <p:sp>
        <p:nvSpPr>
          <p:cNvPr id="3" name="Text Placeholder 2"/>
          <p:cNvSpPr>
            <a:spLocks noGrp="1"/>
          </p:cNvSpPr>
          <p:nvPr>
            <p:ph type="body" idx="1"/>
          </p:nvPr>
        </p:nvSpPr>
        <p:spPr>
          <a:xfrm>
            <a:off x="457200" y="1600201"/>
            <a:ext cx="8229600" cy="2971800"/>
          </a:xfrm>
        </p:spPr>
        <p:txBody>
          <a:bodyPr/>
          <a:lstStyle/>
          <a:p>
            <a:pPr>
              <a:defRPr/>
            </a:pPr>
            <a:r>
              <a:rPr lang="en-US" sz="2400" dirty="0"/>
              <a:t>Computing technology effects:</a:t>
            </a:r>
            <a:endParaRPr lang="en-US" sz="2400" dirty="0"/>
          </a:p>
          <a:p>
            <a:pPr lvl="1">
              <a:defRPr/>
            </a:pPr>
            <a:r>
              <a:rPr lang="en-US" sz="2400" dirty="0"/>
              <a:t>Governments, economics, scientific research, role of data, communication, …</a:t>
            </a:r>
            <a:endParaRPr lang="en-US" sz="2400" dirty="0"/>
          </a:p>
          <a:p>
            <a:pPr>
              <a:defRPr/>
            </a:pPr>
            <a:r>
              <a:rPr lang="en-US" sz="2400" dirty="0"/>
              <a:t>Seven “Big Ideas” that unite computer science</a:t>
            </a:r>
            <a:r>
              <a:rPr lang="en-US" sz="2400" dirty="0">
                <a:sym typeface="Wingdings" panose="05000000000000000000" pitchFamily="2" charset="2"/>
              </a:rPr>
              <a:t>(</a:t>
            </a:r>
            <a:r>
              <a:rPr lang="zh-CN" altLang="en-US" sz="2400" dirty="0">
                <a:sym typeface="Wingdings" panose="05000000000000000000" pitchFamily="2" charset="2"/>
              </a:rPr>
              <a:t>七大思想</a:t>
            </a:r>
            <a:r>
              <a:rPr lang="zh-CN" altLang="en-US" sz="2400" dirty="0"/>
              <a:t>）</a:t>
            </a:r>
            <a:endParaRPr lang="en-US" sz="2400" dirty="0"/>
          </a:p>
          <a:p>
            <a:pPr lvl="1">
              <a:defRPr/>
            </a:pPr>
            <a:r>
              <a:rPr lang="en-US" sz="2400" dirty="0"/>
              <a:t>Algorithms, Abstraction, Creativity, Data, Programing, Internet and Impact</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endParaRPr lang="en-IN" dirty="0"/>
          </a:p>
        </p:txBody>
      </p:sp>
      <p:sp>
        <p:nvSpPr>
          <p:cNvPr id="3" name="Text Placeholder 2"/>
          <p:cNvSpPr>
            <a:spLocks noGrp="1"/>
          </p:cNvSpPr>
          <p:nvPr>
            <p:ph type="body" idx="1"/>
          </p:nvPr>
        </p:nvSpPr>
        <p:spPr/>
        <p:txBody>
          <a:bodyPr/>
          <a:lstStyle/>
          <a:p>
            <a:pPr eaLnBrk="1" hangingPunct="1">
              <a:defRPr/>
            </a:pPr>
            <a:r>
              <a:rPr lang="en-US" sz="2400" dirty="0"/>
              <a:t>The science of algorithms</a:t>
            </a:r>
            <a:endParaRPr lang="en-US" sz="2400" dirty="0"/>
          </a:p>
          <a:p>
            <a:pPr eaLnBrk="1" hangingPunct="1">
              <a:defRPr/>
            </a:pPr>
            <a:r>
              <a:rPr lang="en-US" sz="2400" dirty="0"/>
              <a:t>Draws</a:t>
            </a:r>
            <a:r>
              <a:rPr lang="zh-CN" altLang="en-US" sz="2400" dirty="0"/>
              <a:t>（借鉴）</a:t>
            </a:r>
            <a:r>
              <a:rPr lang="en-US" sz="2400" dirty="0"/>
              <a:t> from other subjects, including</a:t>
            </a:r>
            <a:endParaRPr lang="en-US" sz="2400" dirty="0"/>
          </a:p>
          <a:p>
            <a:pPr lvl="1" eaLnBrk="1" hangingPunct="1">
              <a:defRPr/>
            </a:pPr>
            <a:r>
              <a:rPr lang="en-US" sz="2400" dirty="0"/>
              <a:t>Mathematics</a:t>
            </a:r>
            <a:endParaRPr lang="en-US" sz="2400" dirty="0"/>
          </a:p>
          <a:p>
            <a:pPr lvl="1" eaLnBrk="1" hangingPunct="1">
              <a:defRPr/>
            </a:pPr>
            <a:r>
              <a:rPr lang="en-US" sz="2400" dirty="0"/>
              <a:t>Engineering</a:t>
            </a:r>
            <a:endParaRPr lang="en-US" sz="2400" dirty="0"/>
          </a:p>
          <a:p>
            <a:pPr lvl="1" eaLnBrk="1" hangingPunct="1">
              <a:defRPr/>
            </a:pPr>
            <a:r>
              <a:rPr lang="en-US" sz="2400" dirty="0"/>
              <a:t>Psychology</a:t>
            </a:r>
            <a:endParaRPr lang="en-US" sz="2400" dirty="0"/>
          </a:p>
          <a:p>
            <a:pPr lvl="1" eaLnBrk="1" hangingPunct="1">
              <a:defRPr/>
            </a:pPr>
            <a:r>
              <a:rPr lang="en-US" sz="2400" dirty="0"/>
              <a:t>Business Administration</a:t>
            </a:r>
            <a:r>
              <a:rPr lang="zh-CN" altLang="en-US" sz="2400" dirty="0"/>
              <a:t>（商业管理）</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0.3 The Central Role of Algorithms in Computer Science</a:t>
            </a:r>
            <a:endParaRPr lang="en-IN" dirty="0"/>
          </a:p>
        </p:txBody>
      </p:sp>
      <p:pic>
        <p:nvPicPr>
          <p:cNvPr id="4" name="Picture 3" descr="A diagram illustrating the central role of algorithms in computer science. The center of the web reads algorithms. The roles of algorithms are listed around the center including Limitations of, Execution of, Communications of, Representation of, Discovery of, Analysis of, and Application of."/>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0545" y="1819102"/>
            <a:ext cx="6719570" cy="40233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Given the Central Role of Algorithms </a:t>
            </a:r>
            <a:r>
              <a:rPr lang="en-US" sz="2000" b="0" dirty="0"/>
              <a:t>(1 of 2)</a:t>
            </a:r>
            <a:endParaRPr lang="en-IN" sz="2000" b="0" dirty="0"/>
          </a:p>
        </p:txBody>
      </p:sp>
      <p:sp>
        <p:nvSpPr>
          <p:cNvPr id="3" name="Text Placeholder 2"/>
          <p:cNvSpPr>
            <a:spLocks noGrp="1"/>
          </p:cNvSpPr>
          <p:nvPr>
            <p:ph type="body" idx="1"/>
          </p:nvPr>
        </p:nvSpPr>
        <p:spPr/>
        <p:txBody>
          <a:bodyPr/>
          <a:lstStyle/>
          <a:p>
            <a:pPr eaLnBrk="1" hangingPunct="1">
              <a:defRPr/>
            </a:pPr>
            <a:r>
              <a:rPr lang="en-US" sz="2400" dirty="0"/>
              <a:t>Which problems can be solved by algorithmic processes?</a:t>
            </a:r>
            <a:endParaRPr lang="en-US" sz="2400" dirty="0"/>
          </a:p>
          <a:p>
            <a:pPr eaLnBrk="1" hangingPunct="1">
              <a:defRPr/>
            </a:pPr>
            <a:r>
              <a:rPr lang="en-US" sz="2400" dirty="0"/>
              <a:t>How can algorithm discovery be made easier?</a:t>
            </a:r>
            <a:endParaRPr lang="en-US" sz="2400" dirty="0"/>
          </a:p>
          <a:p>
            <a:pPr eaLnBrk="1" hangingPunct="1">
              <a:defRPr/>
            </a:pPr>
            <a:r>
              <a:rPr lang="en-US" sz="2400" dirty="0"/>
              <a:t>How can techniques of representing</a:t>
            </a:r>
            <a:r>
              <a:rPr lang="zh-CN" altLang="en-US" sz="2400" dirty="0"/>
              <a:t>（表示）</a:t>
            </a:r>
            <a:r>
              <a:rPr lang="en-US" sz="2400" dirty="0"/>
              <a:t> and communicating</a:t>
            </a:r>
            <a:r>
              <a:rPr lang="zh-CN" altLang="en-US" sz="2400" dirty="0"/>
              <a:t>（传达）</a:t>
            </a:r>
            <a:r>
              <a:rPr lang="en-US" sz="2400" dirty="0"/>
              <a:t> algorithms be improved?</a:t>
            </a:r>
            <a:endParaRPr lang="en-US" sz="2400" dirty="0"/>
          </a:p>
          <a:p>
            <a:pPr eaLnBrk="1" hangingPunct="1">
              <a:defRPr/>
            </a:pPr>
            <a:r>
              <a:rPr lang="en-US" sz="2400" dirty="0"/>
              <a:t>How can characteristics of different algorithms be analyzed and compared?</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Given the Central Role of Algorithms </a:t>
            </a:r>
            <a:r>
              <a:rPr lang="en-US" sz="2000" b="0" dirty="0"/>
              <a:t>(2 of 2)</a:t>
            </a:r>
            <a:endParaRPr lang="en-IN" sz="2000" b="0" dirty="0"/>
          </a:p>
        </p:txBody>
      </p:sp>
      <p:sp>
        <p:nvSpPr>
          <p:cNvPr id="3" name="Text Placeholder 2"/>
          <p:cNvSpPr>
            <a:spLocks noGrp="1"/>
          </p:cNvSpPr>
          <p:nvPr>
            <p:ph type="body" idx="1"/>
          </p:nvPr>
        </p:nvSpPr>
        <p:spPr/>
        <p:txBody>
          <a:bodyPr/>
          <a:lstStyle/>
          <a:p>
            <a:pPr eaLnBrk="1" hangingPunct="1">
              <a:defRPr/>
            </a:pPr>
            <a:r>
              <a:rPr lang="en-US" sz="2400" dirty="0"/>
              <a:t>How can algorithms be used to manipulate information?</a:t>
            </a:r>
            <a:endParaRPr lang="en-US" sz="2400" dirty="0"/>
          </a:p>
          <a:p>
            <a:pPr eaLnBrk="1" hangingPunct="1">
              <a:defRPr/>
            </a:pPr>
            <a:r>
              <a:rPr lang="en-US" sz="2400" dirty="0"/>
              <a:t>How can algorithms be applied to produce intelligent behavior?</a:t>
            </a:r>
            <a:endParaRPr lang="en-US" sz="2400" dirty="0"/>
          </a:p>
          <a:p>
            <a:pPr eaLnBrk="1" hangingPunct="1">
              <a:defRPr/>
            </a:pPr>
            <a:r>
              <a:rPr lang="en-US" sz="2400" dirty="0"/>
              <a:t>How does the application of algorithms affect society?</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r>
              <a:rPr lang="zh-CN" altLang="en-US" dirty="0"/>
              <a:t>（学习目标）</a:t>
            </a:r>
            <a:endParaRPr lang="en-US" dirty="0"/>
          </a:p>
        </p:txBody>
      </p:sp>
      <p:sp>
        <p:nvSpPr>
          <p:cNvPr id="3" name="Text Placeholder 2"/>
          <p:cNvSpPr>
            <a:spLocks noGrp="1"/>
          </p:cNvSpPr>
          <p:nvPr>
            <p:ph type="body" idx="1"/>
          </p:nvPr>
        </p:nvSpPr>
        <p:spPr>
          <a:xfrm>
            <a:off x="457200" y="1600200"/>
            <a:ext cx="8229600" cy="4653116"/>
          </a:xfrm>
        </p:spPr>
        <p:txBody>
          <a:bodyPr/>
          <a:lstStyle/>
          <a:p>
            <a:pPr marL="0" indent="0">
              <a:buNone/>
              <a:defRPr/>
            </a:pPr>
            <a:r>
              <a:rPr lang="en-US" sz="2000" b="1" dirty="0">
                <a:solidFill>
                  <a:schemeClr val="tx2"/>
                </a:solidFill>
              </a:rPr>
              <a:t>0.1</a:t>
            </a:r>
            <a:r>
              <a:rPr lang="en-US" sz="2000" dirty="0"/>
              <a:t> The Role of Algorithms (</a:t>
            </a:r>
            <a:r>
              <a:rPr lang="zh-CN" altLang="en-US" sz="2000" dirty="0"/>
              <a:t>算法的角色</a:t>
            </a:r>
            <a:r>
              <a:rPr lang="en-US" sz="2000" dirty="0"/>
              <a:t>)</a:t>
            </a:r>
            <a:endParaRPr lang="en-US" sz="2000" dirty="0"/>
          </a:p>
          <a:p>
            <a:pPr marL="0" indent="0">
              <a:buNone/>
              <a:defRPr/>
            </a:pPr>
            <a:r>
              <a:rPr lang="en-US" sz="2000" b="1" dirty="0">
                <a:solidFill>
                  <a:schemeClr val="tx2"/>
                </a:solidFill>
              </a:rPr>
              <a:t>0.2</a:t>
            </a:r>
            <a:r>
              <a:rPr lang="en-US" sz="2000" dirty="0"/>
              <a:t> The History of Computing</a:t>
            </a:r>
            <a:endParaRPr lang="en-US" sz="2000" dirty="0"/>
          </a:p>
          <a:p>
            <a:pPr marL="0" indent="0">
              <a:buNone/>
              <a:defRPr/>
            </a:pPr>
            <a:r>
              <a:rPr lang="en-US" sz="2000" b="1" dirty="0">
                <a:solidFill>
                  <a:schemeClr val="tx2"/>
                </a:solidFill>
              </a:rPr>
              <a:t>0.3</a:t>
            </a:r>
            <a:r>
              <a:rPr lang="en-US" sz="2000" dirty="0"/>
              <a:t> An Outline of Our Study </a:t>
            </a:r>
            <a:r>
              <a:rPr lang="zh-CN" altLang="en-US" sz="2000" dirty="0"/>
              <a:t>（大纲）</a:t>
            </a:r>
            <a:endParaRPr lang="en-US" sz="2000" dirty="0"/>
          </a:p>
          <a:p>
            <a:pPr marL="0" indent="0">
              <a:buNone/>
              <a:defRPr/>
            </a:pPr>
            <a:r>
              <a:rPr lang="en-US" sz="2000" b="1" dirty="0">
                <a:solidFill>
                  <a:schemeClr val="tx2"/>
                </a:solidFill>
              </a:rPr>
              <a:t>0.4</a:t>
            </a:r>
            <a:r>
              <a:rPr lang="en-US" sz="2000" dirty="0"/>
              <a:t> The Overarching</a:t>
            </a:r>
            <a:r>
              <a:rPr lang="zh-CN" altLang="en-US" sz="2000" dirty="0"/>
              <a:t>（首要）</a:t>
            </a:r>
            <a:r>
              <a:rPr lang="en-US" sz="2000" dirty="0"/>
              <a:t> Themes of Computer Science</a:t>
            </a:r>
            <a:endParaRPr lang="en-US" sz="2000" dirty="0"/>
          </a:p>
          <a:p>
            <a:pPr lvl="1">
              <a:buClr>
                <a:schemeClr val="tx2"/>
              </a:buClr>
              <a:buFont typeface="Arial" panose="020B0604020202020204" pitchFamily="34" charset="0"/>
              <a:buChar char="–"/>
            </a:pPr>
            <a:r>
              <a:rPr lang="en-US" altLang="en-US" sz="2000" dirty="0"/>
              <a:t>Algorithms</a:t>
            </a:r>
            <a:endParaRPr lang="en-US" altLang="en-US" sz="2000" dirty="0"/>
          </a:p>
          <a:p>
            <a:pPr lvl="1">
              <a:buClr>
                <a:schemeClr val="tx2"/>
              </a:buClr>
              <a:buFont typeface="Arial" panose="020B0604020202020204" pitchFamily="34" charset="0"/>
              <a:buChar char="–"/>
            </a:pPr>
            <a:r>
              <a:rPr lang="en-US" altLang="en-US" sz="2000" dirty="0"/>
              <a:t>Abstraction</a:t>
            </a:r>
            <a:endParaRPr lang="en-US" altLang="en-US" sz="2000" dirty="0"/>
          </a:p>
          <a:p>
            <a:pPr lvl="1">
              <a:buClr>
                <a:schemeClr val="tx2"/>
              </a:buClr>
              <a:buFont typeface="Arial" panose="020B0604020202020204" pitchFamily="34" charset="0"/>
              <a:buChar char="–"/>
            </a:pPr>
            <a:r>
              <a:rPr lang="en-US" altLang="en-US" sz="2000" dirty="0"/>
              <a:t>Creativity</a:t>
            </a:r>
            <a:endParaRPr lang="en-US" altLang="en-US" sz="2000" dirty="0"/>
          </a:p>
          <a:p>
            <a:pPr lvl="1">
              <a:buClr>
                <a:schemeClr val="tx2"/>
              </a:buClr>
              <a:buFont typeface="Arial" panose="020B0604020202020204" pitchFamily="34" charset="0"/>
              <a:buChar char="–"/>
            </a:pPr>
            <a:r>
              <a:rPr lang="en-US" altLang="en-US" sz="2000" dirty="0"/>
              <a:t>Data</a:t>
            </a:r>
            <a:endParaRPr lang="en-US" altLang="en-US" sz="2000" dirty="0"/>
          </a:p>
          <a:p>
            <a:pPr lvl="1">
              <a:buClr>
                <a:schemeClr val="tx2"/>
              </a:buClr>
              <a:buFont typeface="Arial" panose="020B0604020202020204" pitchFamily="34" charset="0"/>
              <a:buChar char="–"/>
            </a:pPr>
            <a:r>
              <a:rPr lang="en-US" altLang="en-US" sz="2000" dirty="0"/>
              <a:t>Programming</a:t>
            </a:r>
            <a:endParaRPr lang="en-US" altLang="en-US" sz="2000" dirty="0"/>
          </a:p>
          <a:p>
            <a:pPr lvl="1">
              <a:buClr>
                <a:schemeClr val="tx2"/>
              </a:buClr>
              <a:buFont typeface="Arial" panose="020B0604020202020204" pitchFamily="34" charset="0"/>
              <a:buChar char="–"/>
            </a:pPr>
            <a:r>
              <a:rPr lang="en-US" altLang="en-US" sz="2000" dirty="0"/>
              <a:t>Internet</a:t>
            </a:r>
            <a:endParaRPr lang="en-US" altLang="en-US" sz="2000" dirty="0"/>
          </a:p>
          <a:p>
            <a:pPr lvl="1">
              <a:buClr>
                <a:schemeClr val="tx2"/>
              </a:buClr>
              <a:buFont typeface="Arial" panose="020B0604020202020204" pitchFamily="34" charset="0"/>
              <a:buChar char="–"/>
            </a:pPr>
            <a:r>
              <a:rPr lang="en-US" altLang="en-US" sz="2000" dirty="0"/>
              <a:t>Impact</a:t>
            </a:r>
            <a:endParaRPr lang="en-US" alt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a:t>
            </a:r>
            <a:r>
              <a:rPr lang="zh-CN" altLang="en-US" dirty="0"/>
              <a:t>（抽象）</a:t>
            </a:r>
            <a:endParaRPr lang="en-IN" dirty="0"/>
          </a:p>
        </p:txBody>
      </p:sp>
      <p:sp>
        <p:nvSpPr>
          <p:cNvPr id="3" name="Text Placeholder 2"/>
          <p:cNvSpPr>
            <a:spLocks noGrp="1"/>
          </p:cNvSpPr>
          <p:nvPr>
            <p:ph type="body" idx="1"/>
          </p:nvPr>
        </p:nvSpPr>
        <p:spPr/>
        <p:txBody>
          <a:bodyPr/>
          <a:lstStyle/>
          <a:p>
            <a:pPr eaLnBrk="1" hangingPunct="1">
              <a:defRPr/>
            </a:pPr>
            <a:r>
              <a:rPr lang="en-US" sz="2400" b="1" dirty="0"/>
              <a:t>Abstraction:</a:t>
            </a:r>
            <a:r>
              <a:rPr lang="en-US" sz="2400" dirty="0"/>
              <a:t> The distinction between the external properties of an entity and the details of the entity’s internal composition</a:t>
            </a:r>
            <a:r>
              <a:rPr lang="zh-CN" altLang="en-US" sz="2400" dirty="0"/>
              <a:t>（构成）</a:t>
            </a:r>
            <a:endParaRPr lang="en-US" sz="2400" dirty="0"/>
          </a:p>
          <a:p>
            <a:pPr eaLnBrk="1" hangingPunct="1">
              <a:defRPr/>
            </a:pPr>
            <a:r>
              <a:rPr lang="en-US" sz="2400" b="1" dirty="0"/>
              <a:t>Abstract tool: </a:t>
            </a:r>
            <a:r>
              <a:rPr lang="en-US" sz="2400" dirty="0"/>
              <a:t>A “component” that can be used without concern for the component’s internal properties</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Creativity</a:t>
            </a:r>
            <a:r>
              <a:rPr lang="zh-CN" altLang="en-US" dirty="0"/>
              <a:t>（创新）</a:t>
            </a:r>
            <a:endParaRPr lang="en-IN" dirty="0"/>
          </a:p>
        </p:txBody>
      </p:sp>
      <p:sp>
        <p:nvSpPr>
          <p:cNvPr id="3" name="Text Placeholder 2"/>
          <p:cNvSpPr>
            <a:spLocks noGrp="1"/>
          </p:cNvSpPr>
          <p:nvPr>
            <p:ph type="body" idx="1"/>
          </p:nvPr>
        </p:nvSpPr>
        <p:spPr/>
        <p:txBody>
          <a:bodyPr/>
          <a:lstStyle/>
          <a:p>
            <a:pPr eaLnBrk="1" hangingPunct="1">
              <a:defRPr/>
            </a:pPr>
            <a:r>
              <a:rPr lang="en-US" sz="2400" dirty="0"/>
              <a:t>Computer science is inherently</a:t>
            </a:r>
            <a:r>
              <a:rPr lang="zh-CN" altLang="en-US" sz="2400" dirty="0"/>
              <a:t>（固有地）</a:t>
            </a:r>
            <a:r>
              <a:rPr lang="en-US" sz="2400" dirty="0"/>
              <a:t> creative</a:t>
            </a:r>
            <a:endParaRPr lang="en-US" sz="2400" dirty="0"/>
          </a:p>
          <a:p>
            <a:pPr lvl="1" eaLnBrk="1" hangingPunct="1">
              <a:defRPr/>
            </a:pPr>
            <a:r>
              <a:rPr lang="en-US" sz="2400" dirty="0"/>
              <a:t>Discovering and applying algorithms is a human activity</a:t>
            </a:r>
            <a:endParaRPr lang="en-US" sz="2400" dirty="0"/>
          </a:p>
          <a:p>
            <a:pPr lvl="1" eaLnBrk="1" hangingPunct="1">
              <a:defRPr/>
            </a:pPr>
            <a:r>
              <a:rPr lang="en-US" sz="2400" dirty="0"/>
              <a:t>Extends forms of expression in many ways</a:t>
            </a:r>
            <a:r>
              <a:rPr lang="zh-CN" altLang="en-US" sz="2400" dirty="0"/>
              <a:t>（扩展表示形式）</a:t>
            </a:r>
            <a:endParaRPr lang="en-US" sz="2400" dirty="0"/>
          </a:p>
          <a:p>
            <a:pPr eaLnBrk="1" hangingPunct="1">
              <a:defRPr/>
            </a:pPr>
            <a:r>
              <a:rPr lang="en-US" sz="2400" dirty="0"/>
              <a:t>Creating large software systems is like conceiving</a:t>
            </a:r>
            <a:r>
              <a:rPr lang="zh-CN" altLang="en-US" sz="2400" dirty="0"/>
              <a:t>（构想）</a:t>
            </a:r>
            <a:r>
              <a:rPr lang="en-US" sz="2400" dirty="0"/>
              <a:t> a grand new sculpture</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endParaRPr lang="en-IN" dirty="0"/>
          </a:p>
        </p:txBody>
      </p:sp>
      <p:sp>
        <p:nvSpPr>
          <p:cNvPr id="3" name="Text Placeholder 2"/>
          <p:cNvSpPr>
            <a:spLocks noGrp="1"/>
          </p:cNvSpPr>
          <p:nvPr>
            <p:ph type="body" idx="1"/>
          </p:nvPr>
        </p:nvSpPr>
        <p:spPr/>
        <p:txBody>
          <a:bodyPr/>
          <a:lstStyle/>
          <a:p>
            <a:pPr eaLnBrk="1" hangingPunct="1">
              <a:defRPr/>
            </a:pPr>
            <a:r>
              <a:rPr lang="en-US" sz="2400" dirty="0"/>
              <a:t>Computers can represent</a:t>
            </a:r>
            <a:r>
              <a:rPr lang="zh-CN" altLang="en-US" sz="2400" dirty="0"/>
              <a:t>（表达）</a:t>
            </a:r>
            <a:r>
              <a:rPr lang="en-US" sz="2400" dirty="0"/>
              <a:t> any information</a:t>
            </a:r>
            <a:endParaRPr lang="en-US" sz="2400" dirty="0"/>
          </a:p>
          <a:p>
            <a:pPr lvl="1" eaLnBrk="1" hangingPunct="1">
              <a:defRPr/>
            </a:pPr>
            <a:r>
              <a:rPr lang="en-US" sz="2400" dirty="0"/>
              <a:t>That can be discretized</a:t>
            </a:r>
            <a:r>
              <a:rPr lang="zh-CN" altLang="en-US" sz="2400" dirty="0"/>
              <a:t>（离散化）</a:t>
            </a:r>
            <a:r>
              <a:rPr lang="en-US" sz="2400" dirty="0"/>
              <a:t> and digitized</a:t>
            </a:r>
            <a:endParaRPr lang="en-US" sz="2400" dirty="0"/>
          </a:p>
          <a:p>
            <a:pPr eaLnBrk="1" hangingPunct="1">
              <a:defRPr/>
            </a:pPr>
            <a:r>
              <a:rPr lang="en-US" sz="2400" dirty="0"/>
              <a:t>Algorithms process</a:t>
            </a:r>
            <a:r>
              <a:rPr lang="zh-CN" altLang="en-US" sz="2400" dirty="0"/>
              <a:t>（处理）</a:t>
            </a:r>
            <a:r>
              <a:rPr lang="en-US" sz="2400" dirty="0"/>
              <a:t> and transform data</a:t>
            </a:r>
            <a:endParaRPr lang="en-US" sz="2400" dirty="0"/>
          </a:p>
          <a:p>
            <a:pPr eaLnBrk="1" hangingPunct="1">
              <a:defRPr/>
            </a:pPr>
            <a:r>
              <a:rPr lang="en-US" sz="2400" dirty="0"/>
              <a:t>Massive storage capacities</a:t>
            </a:r>
            <a:r>
              <a:rPr lang="zh-CN" altLang="en-US" sz="2400" dirty="0">
                <a:ea typeface="宋体" panose="02010600030101010101" pitchFamily="2" charset="-122"/>
              </a:rPr>
              <a:t>（海量存贮</a:t>
            </a:r>
            <a:r>
              <a:rPr lang="zh-CN" altLang="en-US" sz="2400" dirty="0">
                <a:ea typeface="宋体" panose="02010600030101010101" pitchFamily="2" charset="-122"/>
              </a:rPr>
              <a:t>）</a:t>
            </a:r>
            <a:endParaRPr lang="en-US" sz="2400" dirty="0"/>
          </a:p>
          <a:p>
            <a:pPr eaLnBrk="1" hangingPunct="1">
              <a:defRPr/>
            </a:pPr>
            <a:r>
              <a:rPr lang="en-US" sz="2400" dirty="0"/>
              <a:t>High speed networks</a:t>
            </a:r>
            <a:endParaRPr lang="en-US" sz="2400" dirty="0"/>
          </a:p>
          <a:p>
            <a:pPr eaLnBrk="1" hangingPunct="1">
              <a:defRPr/>
            </a:pPr>
            <a:r>
              <a:rPr lang="zh-CN" altLang="en-US" sz="2400" dirty="0">
                <a:ea typeface="宋体" panose="02010600030101010101" pitchFamily="2" charset="-122"/>
              </a:rPr>
              <a:t>数据驱动着发现</a:t>
            </a:r>
            <a:endParaRPr lang="zh-CN" altLang="en-US" sz="2400" dirty="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About Data</a:t>
            </a:r>
            <a:endParaRPr lang="en-IN" dirty="0"/>
          </a:p>
        </p:txBody>
      </p:sp>
      <p:sp>
        <p:nvSpPr>
          <p:cNvPr id="3" name="Text Placeholder 2"/>
          <p:cNvSpPr>
            <a:spLocks noGrp="1"/>
          </p:cNvSpPr>
          <p:nvPr>
            <p:ph type="body" idx="1"/>
          </p:nvPr>
        </p:nvSpPr>
        <p:spPr/>
        <p:txBody>
          <a:bodyPr/>
          <a:lstStyle/>
          <a:p>
            <a:pPr eaLnBrk="1" hangingPunct="1">
              <a:defRPr/>
            </a:pPr>
            <a:r>
              <a:rPr lang="en-US" sz="2400" dirty="0"/>
              <a:t>How do computers store data about common digital artifacts?</a:t>
            </a:r>
            <a:r>
              <a:rPr lang="zh-CN" altLang="en-US" sz="2400" dirty="0"/>
              <a:t>（常见的数字人工制品）</a:t>
            </a:r>
            <a:endParaRPr lang="en-US" sz="2400" dirty="0"/>
          </a:p>
          <a:p>
            <a:pPr lvl="1" eaLnBrk="1" hangingPunct="1">
              <a:defRPr/>
            </a:pPr>
            <a:r>
              <a:rPr lang="en-US" sz="2400" dirty="0"/>
              <a:t>Numbers, text, images, sounds, and video</a:t>
            </a:r>
            <a:endParaRPr lang="en-US" sz="2400" dirty="0"/>
          </a:p>
          <a:p>
            <a:pPr eaLnBrk="1" hangingPunct="1">
              <a:defRPr/>
            </a:pPr>
            <a:r>
              <a:rPr lang="en-US" sz="2400" dirty="0"/>
              <a:t>How do computers approximate</a:t>
            </a:r>
            <a:r>
              <a:rPr lang="zh-CN" altLang="en-US" sz="2400" dirty="0"/>
              <a:t>（近似估计）</a:t>
            </a:r>
            <a:r>
              <a:rPr lang="en-US" sz="2400" dirty="0"/>
              <a:t> data about analog</a:t>
            </a:r>
            <a:r>
              <a:rPr lang="zh-CN" altLang="en-US" sz="2400" dirty="0"/>
              <a:t>（模拟）</a:t>
            </a:r>
            <a:r>
              <a:rPr lang="en-US" sz="2400" dirty="0"/>
              <a:t> artifacts in the real world?</a:t>
            </a:r>
            <a:endParaRPr lang="en-US" sz="2400" dirty="0"/>
          </a:p>
          <a:p>
            <a:pPr eaLnBrk="1" hangingPunct="1">
              <a:defRPr/>
            </a:pPr>
            <a:r>
              <a:rPr lang="en-US" sz="2400" dirty="0"/>
              <a:t>How do computers detect and prevent errors in data?</a:t>
            </a:r>
            <a:endParaRPr lang="en-US" sz="2400" dirty="0"/>
          </a:p>
          <a:p>
            <a:pPr eaLnBrk="1" hangingPunct="1">
              <a:defRPr/>
            </a:pPr>
            <a:r>
              <a:rPr lang="en-US" sz="2400" dirty="0"/>
              <a:t>What are the ramifications </a:t>
            </a:r>
            <a:r>
              <a:rPr lang="zh-CN" altLang="en-US" sz="2400" dirty="0"/>
              <a:t>（分支后果）</a:t>
            </a:r>
            <a:r>
              <a:rPr lang="en-US" sz="2400" dirty="0"/>
              <a:t>o</a:t>
            </a:r>
            <a:r>
              <a:rPr lang="en-US" altLang="zh-CN" sz="2400" dirty="0"/>
              <a:t>f</a:t>
            </a:r>
            <a:r>
              <a:rPr lang="en-US" sz="2400" dirty="0"/>
              <a:t> an ever-growing(</a:t>
            </a:r>
            <a:r>
              <a:rPr lang="zh-CN" altLang="en-US" sz="2400" dirty="0"/>
              <a:t>日益增长</a:t>
            </a:r>
            <a:r>
              <a:rPr lang="en-US" sz="2400" dirty="0"/>
              <a:t>) and interconnected universe of digital data?</a:t>
            </a: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a:t>
            </a:r>
            <a:r>
              <a:rPr lang="zh-CN" altLang="en-US" dirty="0">
                <a:ea typeface="宋体" panose="02010600030101010101" pitchFamily="2" charset="-122"/>
              </a:rPr>
              <a:t>（程序设计）</a:t>
            </a:r>
            <a:endParaRPr lang="zh-CN" altLang="en-US" dirty="0">
              <a:ea typeface="宋体" panose="02010600030101010101" pitchFamily="2" charset="-122"/>
            </a:endParaRPr>
          </a:p>
        </p:txBody>
      </p:sp>
      <p:sp>
        <p:nvSpPr>
          <p:cNvPr id="3" name="Text Placeholder 2"/>
          <p:cNvSpPr>
            <a:spLocks noGrp="1"/>
          </p:cNvSpPr>
          <p:nvPr>
            <p:ph type="body" idx="1"/>
          </p:nvPr>
        </p:nvSpPr>
        <p:spPr/>
        <p:txBody>
          <a:bodyPr/>
          <a:lstStyle/>
          <a:p>
            <a:pPr eaLnBrk="1" hangingPunct="1">
              <a:defRPr/>
            </a:pPr>
            <a:r>
              <a:rPr lang="en-US" sz="2400" b="1" dirty="0"/>
              <a:t>Programming</a:t>
            </a:r>
            <a:r>
              <a:rPr lang="en-US" sz="2400" dirty="0"/>
              <a:t> is broadly referred to as: </a:t>
            </a:r>
            <a:endParaRPr lang="en-US" sz="2400" dirty="0"/>
          </a:p>
          <a:p>
            <a:pPr lvl="1" eaLnBrk="1" hangingPunct="1">
              <a:defRPr/>
            </a:pPr>
            <a:r>
              <a:rPr lang="en-US" sz="2400" dirty="0"/>
              <a:t>Translating human intentions into executable algorithms</a:t>
            </a:r>
            <a:endParaRPr lang="en-US" sz="2400" dirty="0"/>
          </a:p>
          <a:p>
            <a:pPr eaLnBrk="1" hangingPunct="1">
              <a:defRPr/>
            </a:pPr>
            <a:r>
              <a:rPr lang="en-US" sz="2400" dirty="0"/>
              <a:t>Computer hardware is capable of only simple algorithmic steps</a:t>
            </a:r>
            <a:r>
              <a:rPr lang="zh-CN" altLang="en-US" sz="2400" dirty="0">
                <a:ea typeface="宋体" panose="02010600030101010101" pitchFamily="2" charset="-122"/>
              </a:rPr>
              <a:t>（计算机硬件只能执行简单的步骤）</a:t>
            </a:r>
            <a:endParaRPr lang="en-US" sz="2400" dirty="0"/>
          </a:p>
          <a:p>
            <a:pPr eaLnBrk="1" hangingPunct="1">
              <a:defRPr/>
            </a:pPr>
            <a:r>
              <a:rPr lang="en-US" sz="2400" dirty="0"/>
              <a:t>Abstractions in a </a:t>
            </a:r>
            <a:r>
              <a:rPr lang="en-US" sz="2400" b="1" dirty="0"/>
              <a:t>programming language</a:t>
            </a:r>
            <a:r>
              <a:rPr lang="en-US" sz="2400" dirty="0"/>
              <a:t> allow humans to reason and encode solutions</a:t>
            </a:r>
            <a:r>
              <a:rPr lang="zh-CN" altLang="en-US" sz="2400" dirty="0">
                <a:ea typeface="宋体" panose="02010600030101010101" pitchFamily="2" charset="-122"/>
              </a:rPr>
              <a:t>（</a:t>
            </a:r>
            <a:r>
              <a:rPr lang="zh-CN" altLang="en-US" sz="2400" dirty="0">
                <a:ea typeface="宋体" panose="02010600030101010101" pitchFamily="2" charset="-122"/>
                <a:sym typeface="+mn-ea"/>
              </a:rPr>
              <a:t>编码解决方案</a:t>
            </a:r>
            <a:r>
              <a:rPr lang="zh-CN" altLang="en-US" sz="2400" dirty="0">
                <a:ea typeface="宋体" panose="02010600030101010101" pitchFamily="2" charset="-122"/>
              </a:rPr>
              <a:t>）</a:t>
            </a:r>
            <a:r>
              <a:rPr lang="en-US" sz="2400" dirty="0"/>
              <a:t> to complex problems</a:t>
            </a:r>
            <a:r>
              <a:rPr lang="zh-CN" altLang="en-US" sz="2400" dirty="0">
                <a:ea typeface="宋体" panose="02010600030101010101" pitchFamily="2" charset="-122"/>
              </a:rPr>
              <a:t>（复杂问题）</a:t>
            </a:r>
            <a:endParaRPr lang="zh-CN" altLang="en-US" sz="2400" dirty="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About Programming</a:t>
            </a:r>
            <a:endParaRPr lang="en-IN" dirty="0"/>
          </a:p>
        </p:txBody>
      </p:sp>
      <p:sp>
        <p:nvSpPr>
          <p:cNvPr id="3" name="Text Placeholder 2"/>
          <p:cNvSpPr>
            <a:spLocks noGrp="1"/>
          </p:cNvSpPr>
          <p:nvPr>
            <p:ph type="body" idx="1"/>
          </p:nvPr>
        </p:nvSpPr>
        <p:spPr>
          <a:xfrm>
            <a:off x="457200" y="1600200"/>
            <a:ext cx="8229600" cy="3075039"/>
          </a:xfrm>
        </p:spPr>
        <p:txBody>
          <a:bodyPr/>
          <a:lstStyle/>
          <a:p>
            <a:pPr eaLnBrk="1" hangingPunct="1">
              <a:defRPr/>
            </a:pPr>
            <a:r>
              <a:rPr lang="en-US" sz="2400" dirty="0"/>
              <a:t>How are programs built?</a:t>
            </a:r>
            <a:r>
              <a:rPr lang="zh-CN" altLang="en-US" sz="2400" dirty="0">
                <a:ea typeface="宋体" panose="02010600030101010101" pitchFamily="2" charset="-122"/>
              </a:rPr>
              <a:t>（构建）</a:t>
            </a:r>
            <a:endParaRPr lang="en-US" sz="2400" dirty="0"/>
          </a:p>
          <a:p>
            <a:pPr eaLnBrk="1" hangingPunct="1">
              <a:defRPr/>
            </a:pPr>
            <a:r>
              <a:rPr lang="en-US" sz="2400" dirty="0"/>
              <a:t>What kind of errors can occur in programs?</a:t>
            </a:r>
            <a:endParaRPr lang="en-US" sz="2400" dirty="0"/>
          </a:p>
          <a:p>
            <a:pPr eaLnBrk="1" hangingPunct="1">
              <a:defRPr/>
            </a:pPr>
            <a:r>
              <a:rPr lang="en-US" sz="2400" dirty="0"/>
              <a:t>How are errors in programs found and repaired?</a:t>
            </a:r>
            <a:endParaRPr lang="en-US" sz="2400" dirty="0"/>
          </a:p>
          <a:p>
            <a:pPr eaLnBrk="1" hangingPunct="1">
              <a:defRPr/>
            </a:pPr>
            <a:r>
              <a:rPr lang="en-US" sz="2400" dirty="0"/>
              <a:t>What are the effects of errors in modern programs?</a:t>
            </a:r>
            <a:endParaRPr lang="en-US" sz="2400" dirty="0"/>
          </a:p>
          <a:p>
            <a:pPr eaLnBrk="1" hangingPunct="1">
              <a:defRPr/>
            </a:pPr>
            <a:r>
              <a:rPr lang="en-US" sz="2400" dirty="0"/>
              <a:t>How are programs documented</a:t>
            </a:r>
            <a:r>
              <a:rPr lang="zh-CN" altLang="en-US" sz="2400" dirty="0"/>
              <a:t>（文档化）</a:t>
            </a:r>
            <a:r>
              <a:rPr lang="en-US" sz="2400" dirty="0"/>
              <a:t> and evaluated?</a:t>
            </a:r>
            <a:r>
              <a:rPr lang="zh-CN" altLang="en-US" sz="2400" dirty="0"/>
              <a:t>（评估）</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a:t>
            </a:r>
            <a:endParaRPr lang="en-IN" dirty="0"/>
          </a:p>
        </p:txBody>
      </p:sp>
      <p:sp>
        <p:nvSpPr>
          <p:cNvPr id="3" name="Text Placeholder 2"/>
          <p:cNvSpPr>
            <a:spLocks noGrp="1"/>
          </p:cNvSpPr>
          <p:nvPr>
            <p:ph type="body" idx="1"/>
          </p:nvPr>
        </p:nvSpPr>
        <p:spPr/>
        <p:txBody>
          <a:bodyPr/>
          <a:lstStyle/>
          <a:p>
            <a:pPr>
              <a:defRPr/>
            </a:pPr>
            <a:r>
              <a:rPr lang="en-US" sz="2400" dirty="0"/>
              <a:t>Profound impact</a:t>
            </a:r>
            <a:r>
              <a:rPr lang="zh-CN" altLang="en-US" sz="2400" dirty="0">
                <a:ea typeface="宋体" panose="02010600030101010101" pitchFamily="2" charset="-122"/>
              </a:rPr>
              <a:t>（深远的影响）</a:t>
            </a:r>
            <a:r>
              <a:rPr lang="en-US" sz="2400" dirty="0"/>
              <a:t> in the way information is:</a:t>
            </a:r>
            <a:endParaRPr lang="en-US" sz="2400" dirty="0"/>
          </a:p>
          <a:p>
            <a:pPr lvl="1">
              <a:defRPr/>
            </a:pPr>
            <a:r>
              <a:rPr lang="en-US" sz="2400" dirty="0"/>
              <a:t>Stored</a:t>
            </a:r>
            <a:endParaRPr lang="en-US" sz="2400" dirty="0"/>
          </a:p>
          <a:p>
            <a:pPr lvl="1">
              <a:defRPr/>
            </a:pPr>
            <a:r>
              <a:rPr lang="en-US" sz="2400" dirty="0"/>
              <a:t>Retrieved</a:t>
            </a:r>
            <a:r>
              <a:rPr lang="zh-CN" altLang="en-US" sz="2400" dirty="0">
                <a:ea typeface="宋体" panose="02010600030101010101" pitchFamily="2" charset="-122"/>
              </a:rPr>
              <a:t>（检索）</a:t>
            </a:r>
            <a:endParaRPr lang="en-US" sz="2400" dirty="0"/>
          </a:p>
          <a:p>
            <a:pPr lvl="1">
              <a:defRPr/>
            </a:pPr>
            <a:r>
              <a:rPr lang="en-US" sz="2400" dirty="0"/>
              <a:t>Shared </a:t>
            </a:r>
            <a:r>
              <a:rPr lang="zh-CN" altLang="en-US" sz="2400" dirty="0">
                <a:ea typeface="宋体" panose="02010600030101010101" pitchFamily="2" charset="-122"/>
              </a:rPr>
              <a:t>（检索）</a:t>
            </a:r>
            <a:endParaRPr lang="en-US" sz="2400" dirty="0"/>
          </a:p>
          <a:p>
            <a:pPr>
              <a:defRPr/>
            </a:pPr>
            <a:r>
              <a:rPr lang="en-US" sz="2400" dirty="0"/>
              <a:t>Privacy</a:t>
            </a:r>
            <a:r>
              <a:rPr lang="zh-CN" altLang="en-US" sz="2400" dirty="0">
                <a:ea typeface="宋体" panose="02010600030101010101" pitchFamily="2" charset="-122"/>
              </a:rPr>
              <a:t>（隐私）</a:t>
            </a:r>
            <a:endParaRPr lang="en-US" sz="2400" dirty="0"/>
          </a:p>
          <a:p>
            <a:pPr>
              <a:defRPr/>
            </a:pPr>
            <a:r>
              <a:rPr lang="en-US" sz="2400" dirty="0"/>
              <a:t>Security</a:t>
            </a:r>
            <a:r>
              <a:rPr lang="zh-CN" altLang="en-US" sz="2400" dirty="0">
                <a:ea typeface="宋体" panose="02010600030101010101" pitchFamily="2" charset="-122"/>
              </a:rPr>
              <a:t>（安全）</a:t>
            </a:r>
            <a:endParaRPr lang="zh-CN" altLang="en-US" sz="2400" dirty="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a:t>
            </a:r>
            <a:r>
              <a:rPr lang="en-US" sz="2000" b="0" dirty="0"/>
              <a:t>(1 of 2)</a:t>
            </a:r>
            <a:endParaRPr lang="en-IN" sz="2000" b="0" dirty="0"/>
          </a:p>
        </p:txBody>
      </p:sp>
      <p:sp>
        <p:nvSpPr>
          <p:cNvPr id="3" name="Text Placeholder 2"/>
          <p:cNvSpPr>
            <a:spLocks noGrp="1"/>
          </p:cNvSpPr>
          <p:nvPr>
            <p:ph type="body" idx="1"/>
          </p:nvPr>
        </p:nvSpPr>
        <p:spPr/>
        <p:txBody>
          <a:bodyPr/>
          <a:lstStyle/>
          <a:p>
            <a:pPr eaLnBrk="1" hangingPunct="1">
              <a:defRPr/>
            </a:pPr>
            <a:r>
              <a:rPr lang="en-US" sz="2400" dirty="0"/>
              <a:t>Social, ethical</a:t>
            </a:r>
            <a:r>
              <a:rPr lang="zh-CN" altLang="en-US" sz="2400" dirty="0"/>
              <a:t>（伦理道德）</a:t>
            </a:r>
            <a:r>
              <a:rPr lang="en-US" sz="2400" dirty="0"/>
              <a:t>, legal</a:t>
            </a:r>
            <a:r>
              <a:rPr lang="zh-CN" altLang="en-US" sz="2400" dirty="0">
                <a:ea typeface="宋体" panose="02010600030101010101" pitchFamily="2" charset="-122"/>
              </a:rPr>
              <a:t>（法律）</a:t>
            </a:r>
            <a:r>
              <a:rPr lang="en-US" sz="2400" dirty="0"/>
              <a:t> impacts including:</a:t>
            </a:r>
            <a:endParaRPr lang="en-US" sz="2400" dirty="0"/>
          </a:p>
          <a:p>
            <a:pPr lvl="1" eaLnBrk="1" hangingPunct="1">
              <a:defRPr/>
            </a:pPr>
            <a:r>
              <a:rPr lang="en-US" sz="2400" dirty="0"/>
              <a:t>Security concerns</a:t>
            </a:r>
            <a:r>
              <a:rPr lang="zh-CN" altLang="en-US" sz="2400" dirty="0">
                <a:ea typeface="宋体" panose="02010600030101010101" pitchFamily="2" charset="-122"/>
              </a:rPr>
              <a:t>（安全问题）</a:t>
            </a:r>
            <a:endParaRPr lang="en-US" sz="2400" dirty="0"/>
          </a:p>
          <a:p>
            <a:pPr lvl="1" eaLnBrk="1" hangingPunct="1">
              <a:defRPr/>
            </a:pPr>
            <a:r>
              <a:rPr lang="en-US" sz="2400" dirty="0"/>
              <a:t>Issues of software ownership</a:t>
            </a:r>
            <a:r>
              <a:rPr lang="zh-CN" altLang="en-US" sz="2400" dirty="0">
                <a:ea typeface="宋体" panose="02010600030101010101" pitchFamily="2" charset="-122"/>
              </a:rPr>
              <a:t>（所有权）</a:t>
            </a:r>
            <a:r>
              <a:rPr lang="en-US" sz="2400" dirty="0"/>
              <a:t> and liabilities</a:t>
            </a:r>
            <a:r>
              <a:rPr lang="zh-CN" altLang="en-US" sz="2400" dirty="0"/>
              <a:t>（责任，债务）</a:t>
            </a:r>
            <a:endParaRPr lang="en-US" sz="2400" dirty="0"/>
          </a:p>
          <a:p>
            <a:pPr lvl="1" eaLnBrk="1" hangingPunct="1">
              <a:defRPr/>
            </a:pPr>
            <a:r>
              <a:rPr lang="en-US" sz="2400" dirty="0"/>
              <a:t>Social impact of database technology</a:t>
            </a:r>
            <a:endParaRPr lang="en-US" sz="2400" dirty="0"/>
          </a:p>
          <a:p>
            <a:pPr lvl="1" eaLnBrk="1" hangingPunct="1">
              <a:defRPr/>
            </a:pPr>
            <a:r>
              <a:rPr lang="en-US" sz="2400" dirty="0"/>
              <a:t>Consequences of artificial intelligence</a:t>
            </a: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a:t>
            </a:r>
            <a:r>
              <a:rPr lang="en-US" sz="2000" b="0" dirty="0"/>
              <a:t>(2 of 2)</a:t>
            </a:r>
            <a:endParaRPr lang="en-IN" sz="2000" b="0" dirty="0"/>
          </a:p>
        </p:txBody>
      </p:sp>
      <p:sp>
        <p:nvSpPr>
          <p:cNvPr id="3" name="Text Placeholder 2"/>
          <p:cNvSpPr>
            <a:spLocks noGrp="1"/>
          </p:cNvSpPr>
          <p:nvPr>
            <p:ph type="body" idx="1"/>
          </p:nvPr>
        </p:nvSpPr>
        <p:spPr/>
        <p:txBody>
          <a:bodyPr/>
          <a:lstStyle/>
          <a:p>
            <a:pPr eaLnBrk="1" hangingPunct="1">
              <a:defRPr/>
            </a:pPr>
            <a:r>
              <a:rPr lang="en-US" sz="2400" dirty="0"/>
              <a:t>No “Correct” answers, instead</a:t>
            </a:r>
            <a:r>
              <a:rPr lang="zh-CN" altLang="en-US" sz="2400" dirty="0"/>
              <a:t>（相反地）</a:t>
            </a:r>
            <a:r>
              <a:rPr lang="en-US" sz="2400" dirty="0"/>
              <a:t> increase awareness of:</a:t>
            </a:r>
            <a:endParaRPr lang="en-US" sz="2400" dirty="0"/>
          </a:p>
          <a:p>
            <a:pPr lvl="1" eaLnBrk="1" hangingPunct="1">
              <a:defRPr/>
            </a:pPr>
            <a:r>
              <a:rPr lang="en-US" sz="2400" dirty="0"/>
              <a:t>Various stakeholders</a:t>
            </a:r>
            <a:r>
              <a:rPr lang="zh-CN" altLang="en-US" sz="2400" dirty="0"/>
              <a:t>（利益相关人）</a:t>
            </a:r>
            <a:endParaRPr lang="en-US" sz="2400" dirty="0"/>
          </a:p>
          <a:p>
            <a:pPr lvl="1" eaLnBrk="1" hangingPunct="1">
              <a:defRPr/>
            </a:pPr>
            <a:r>
              <a:rPr lang="en-US" sz="2400" dirty="0"/>
              <a:t>Alternatives</a:t>
            </a:r>
            <a:r>
              <a:rPr lang="zh-CN" altLang="en-US" sz="2400" dirty="0"/>
              <a:t>（多种替代方案）</a:t>
            </a:r>
            <a:endParaRPr lang="en-US" sz="2400" dirty="0"/>
          </a:p>
          <a:p>
            <a:pPr lvl="1" eaLnBrk="1" hangingPunct="1">
              <a:defRPr/>
            </a:pPr>
            <a:r>
              <a:rPr lang="en-US" sz="2400" dirty="0"/>
              <a:t>Short term and long term consequences</a:t>
            </a:r>
            <a:endParaRPr lang="en-US" sz="2400" dirty="0"/>
          </a:p>
          <a:p>
            <a:pPr eaLnBrk="1" hangingPunct="1">
              <a:defRPr/>
            </a:pPr>
            <a:r>
              <a:rPr lang="en-US" sz="2400" dirty="0"/>
              <a:t>Character-based ethics</a:t>
            </a:r>
            <a:r>
              <a:rPr lang="zh-CN" altLang="en-US" sz="2400" dirty="0"/>
              <a:t>（性格伦理</a:t>
            </a:r>
            <a:r>
              <a:rPr lang="en-US" altLang="zh-CN" sz="2400" dirty="0"/>
              <a:t>—</a:t>
            </a:r>
            <a:r>
              <a:rPr lang="zh-CN" altLang="en-US" sz="2400" dirty="0"/>
              <a:t>柏拉图和亚里士多德）</a:t>
            </a:r>
            <a:endParaRPr lang="en-US" sz="2400" dirty="0"/>
          </a:p>
          <a:p>
            <a:pPr marL="741680" lvl="1" indent="-284480" eaLnBrk="1" hangingPunct="1">
              <a:defRPr/>
            </a:pPr>
            <a:r>
              <a:rPr lang="en-US" sz="2400" dirty="0"/>
              <a:t>“Good Behavior” is a consequence of “Good Character”</a:t>
            </a:r>
            <a:r>
              <a:rPr lang="zh-CN" altLang="en-US" sz="2400" dirty="0">
                <a:ea typeface="宋体" panose="02010600030101010101" pitchFamily="2" charset="-122"/>
              </a:rPr>
              <a:t>（好行为是良好性格的自然结果）</a:t>
            </a:r>
            <a:endParaRPr lang="zh-CN" altLang="en-US" sz="2400" dirty="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940" y="2331721"/>
            <a:ext cx="3209454" cy="1097279"/>
          </a:xfrm>
        </p:spPr>
        <p:txBody>
          <a:bodyPr/>
          <a:lstStyle/>
          <a:p>
            <a:r>
              <a:rPr lang="en-US" dirty="0">
                <a:solidFill>
                  <a:schemeClr val="lt2"/>
                </a:solidFill>
              </a:rPr>
              <a:t>T</a:t>
            </a:r>
            <a:r>
              <a:rPr lang="en-US" altLang="zh-CN" dirty="0">
                <a:solidFill>
                  <a:schemeClr val="lt2"/>
                </a:solidFill>
              </a:rPr>
              <a:t>hank you all!</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r>
              <a:rPr lang="zh-CN" altLang="en-US" dirty="0"/>
              <a:t>（术语）</a:t>
            </a:r>
            <a:endParaRPr lang="en-IN" dirty="0"/>
          </a:p>
        </p:txBody>
      </p:sp>
      <p:sp>
        <p:nvSpPr>
          <p:cNvPr id="3" name="Text Placeholder 2"/>
          <p:cNvSpPr>
            <a:spLocks noGrp="1"/>
          </p:cNvSpPr>
          <p:nvPr>
            <p:ph type="body" idx="1"/>
          </p:nvPr>
        </p:nvSpPr>
        <p:spPr/>
        <p:txBody>
          <a:bodyPr/>
          <a:lstStyle/>
          <a:p>
            <a:pPr eaLnBrk="1" hangingPunct="1">
              <a:defRPr/>
            </a:pPr>
            <a:r>
              <a:rPr lang="en-US" sz="2400" b="1" dirty="0"/>
              <a:t>Algorithm:</a:t>
            </a:r>
            <a:r>
              <a:rPr lang="en-US" sz="2400" dirty="0"/>
              <a:t> A set of steps that defines how a task is performed</a:t>
            </a:r>
            <a:endParaRPr lang="en-US" sz="2400" dirty="0"/>
          </a:p>
          <a:p>
            <a:pPr eaLnBrk="1" hangingPunct="1">
              <a:defRPr/>
            </a:pPr>
            <a:r>
              <a:rPr lang="en-US" sz="2400" b="1" dirty="0"/>
              <a:t>Program:</a:t>
            </a:r>
            <a:r>
              <a:rPr lang="en-US" sz="2400" dirty="0"/>
              <a:t> A representation of an algorithm</a:t>
            </a:r>
            <a:endParaRPr lang="en-US" sz="2400" dirty="0"/>
          </a:p>
          <a:p>
            <a:pPr eaLnBrk="1" hangingPunct="1">
              <a:defRPr/>
            </a:pPr>
            <a:r>
              <a:rPr lang="en-US" sz="2400" b="1" dirty="0"/>
              <a:t>Programming:</a:t>
            </a:r>
            <a:r>
              <a:rPr lang="en-US" sz="2400" dirty="0"/>
              <a:t> The process of developing a program</a:t>
            </a:r>
            <a:endParaRPr lang="en-US" sz="2400" dirty="0"/>
          </a:p>
          <a:p>
            <a:pPr eaLnBrk="1" hangingPunct="1">
              <a:defRPr/>
            </a:pPr>
            <a:r>
              <a:rPr lang="en-US" sz="2400" b="1" dirty="0"/>
              <a:t>Software:</a:t>
            </a:r>
            <a:r>
              <a:rPr lang="en-US" sz="2400" dirty="0"/>
              <a:t> Programs and algorithms</a:t>
            </a:r>
            <a:endParaRPr lang="en-US" sz="2400" dirty="0"/>
          </a:p>
          <a:p>
            <a:pPr eaLnBrk="1" hangingPunct="1">
              <a:defRPr/>
            </a:pPr>
            <a:r>
              <a:rPr lang="en-US" sz="2400" b="1" dirty="0"/>
              <a:t>Hardware: </a:t>
            </a:r>
            <a:r>
              <a:rPr lang="en-US" sz="2400" dirty="0"/>
              <a:t>Equipment / Machinery</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950906" y="93215"/>
            <a:ext cx="4061724" cy="3769966"/>
          </a:xfrm>
          <a:prstGeom prst="rect">
            <a:avLst/>
          </a:prstGeom>
        </p:spPr>
      </p:pic>
      <p:sp>
        <p:nvSpPr>
          <p:cNvPr id="2" name="Title 1"/>
          <p:cNvSpPr>
            <a:spLocks noGrp="1"/>
          </p:cNvSpPr>
          <p:nvPr>
            <p:ph type="title"/>
          </p:nvPr>
        </p:nvSpPr>
        <p:spPr/>
        <p:txBody>
          <a:bodyPr/>
          <a:lstStyle/>
          <a:p>
            <a:r>
              <a:rPr lang="en-US" dirty="0"/>
              <a:t>History of Algorithms</a:t>
            </a:r>
            <a:endParaRPr lang="en-IN" dirty="0"/>
          </a:p>
        </p:txBody>
      </p:sp>
      <p:sp>
        <p:nvSpPr>
          <p:cNvPr id="3" name="Text Placeholder 2"/>
          <p:cNvSpPr>
            <a:spLocks noGrp="1"/>
          </p:cNvSpPr>
          <p:nvPr>
            <p:ph type="body" idx="1"/>
          </p:nvPr>
        </p:nvSpPr>
        <p:spPr>
          <a:xfrm>
            <a:off x="448147" y="1563984"/>
            <a:ext cx="8229600" cy="4525963"/>
          </a:xfrm>
        </p:spPr>
        <p:txBody>
          <a:bodyPr/>
          <a:lstStyle/>
          <a:p>
            <a:pPr eaLnBrk="1" hangingPunct="1">
              <a:defRPr/>
            </a:pPr>
            <a:r>
              <a:rPr lang="en-US" sz="2400" dirty="0"/>
              <a:t>The study of algorithms was originally a subject in mathematics.</a:t>
            </a:r>
            <a:endParaRPr lang="en-US" sz="2400" dirty="0"/>
          </a:p>
          <a:p>
            <a:pPr eaLnBrk="1" hangingPunct="1">
              <a:defRPr/>
            </a:pPr>
            <a:r>
              <a:rPr lang="en-US" sz="2400" dirty="0"/>
              <a:t>Early examples of algorithms</a:t>
            </a:r>
            <a:endParaRPr lang="en-US" sz="2400" dirty="0"/>
          </a:p>
          <a:p>
            <a:pPr lvl="1" eaLnBrk="1" hangingPunct="1">
              <a:defRPr/>
            </a:pPr>
            <a:r>
              <a:rPr lang="en-US" sz="2400" dirty="0"/>
              <a:t>Long division algorithm</a:t>
            </a:r>
            <a:endParaRPr lang="en-US" sz="2400" dirty="0"/>
          </a:p>
          <a:p>
            <a:pPr lvl="1" eaLnBrk="1" hangingPunct="1">
              <a:defRPr/>
            </a:pPr>
            <a:r>
              <a:rPr lang="en-US" sz="2400" dirty="0"/>
              <a:t>Euclidean Algorithm</a:t>
            </a:r>
            <a:endParaRPr lang="en-US" sz="2400" dirty="0"/>
          </a:p>
          <a:p>
            <a:pPr eaLnBrk="1" hangingPunct="1">
              <a:defRPr/>
            </a:pPr>
            <a:r>
              <a:rPr lang="en-US" sz="2400" b="1" dirty="0"/>
              <a:t>Gödel‘s</a:t>
            </a:r>
            <a:r>
              <a:rPr lang="zh-CN" altLang="en-US" sz="2400" b="1" dirty="0"/>
              <a:t>（哥德尔）</a:t>
            </a:r>
            <a:r>
              <a:rPr lang="en-US" sz="2400" b="1" dirty="0"/>
              <a:t> Incompleteness Theorem</a:t>
            </a:r>
            <a:r>
              <a:rPr lang="en-US" sz="2400" dirty="0"/>
              <a:t>: Some problems cannot be solved by algorithms.</a:t>
            </a:r>
            <a:endParaRPr lang="en-US" sz="2400" dirty="0"/>
          </a:p>
        </p:txBody>
      </p:sp>
      <p:sp>
        <p:nvSpPr>
          <p:cNvPr id="5" name="矩形 4"/>
          <p:cNvSpPr/>
          <p:nvPr/>
        </p:nvSpPr>
        <p:spPr>
          <a:xfrm>
            <a:off x="3261385" y="5294016"/>
            <a:ext cx="4480714" cy="369332"/>
          </a:xfrm>
          <a:prstGeom prst="rect">
            <a:avLst/>
          </a:prstGeom>
        </p:spPr>
        <p:txBody>
          <a:bodyPr wrap="none">
            <a:spAutoFit/>
          </a:bodyPr>
          <a:lstStyle/>
          <a:p>
            <a:r>
              <a:rPr lang="en-US" altLang="zh-CN" sz="1800" dirty="0">
                <a:solidFill>
                  <a:srgbClr val="FF0000"/>
                </a:solidFill>
                <a:latin typeface="Arial" panose="020B0604020202020204" pitchFamily="34" charset="0"/>
              </a:rPr>
              <a:t>Algorithms are not omnipotent</a:t>
            </a:r>
            <a:r>
              <a:rPr lang="zh-CN" altLang="en-US" sz="1800" dirty="0">
                <a:solidFill>
                  <a:srgbClr val="FF0000"/>
                </a:solidFill>
                <a:latin typeface="Arial" panose="020B0604020202020204" pitchFamily="34" charset="0"/>
              </a:rPr>
              <a:t>（万能的）</a:t>
            </a:r>
            <a:r>
              <a:rPr lang="en-US" altLang="zh-CN" sz="1800" dirty="0">
                <a:solidFill>
                  <a:srgbClr val="FF0000"/>
                </a:solidFill>
                <a:latin typeface="Arial" panose="020B0604020202020204" pitchFamily="34" charset="0"/>
              </a:rPr>
              <a:t> </a:t>
            </a:r>
            <a:endParaRPr lang="zh-CN" altLang="en-US" sz="180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The Euclidean Algorithm</a:t>
            </a:r>
            <a:endParaRPr lang="en-IN" dirty="0"/>
          </a:p>
        </p:txBody>
      </p:sp>
      <p:sp>
        <p:nvSpPr>
          <p:cNvPr id="3" name="Text Placeholder 2"/>
          <p:cNvSpPr>
            <a:spLocks noGrp="1"/>
          </p:cNvSpPr>
          <p:nvPr>
            <p:ph type="body" idx="1"/>
          </p:nvPr>
        </p:nvSpPr>
        <p:spPr/>
        <p:txBody>
          <a:bodyPr/>
          <a:lstStyle/>
          <a:p>
            <a:pPr marL="0" indent="0">
              <a:buNone/>
            </a:pPr>
            <a:r>
              <a:rPr lang="en-US" sz="2200" b="1" dirty="0"/>
              <a:t>Description: </a:t>
            </a:r>
            <a:r>
              <a:rPr lang="en-US" sz="2200" dirty="0"/>
              <a:t>This algorithm assumes that its input consists of two positive integers and proceeds to compute the greatest common divisor of these two values.</a:t>
            </a:r>
            <a:endParaRPr lang="en-US" sz="2200" dirty="0"/>
          </a:p>
          <a:p>
            <a:pPr marL="0" indent="0">
              <a:buNone/>
            </a:pPr>
            <a:r>
              <a:rPr lang="en-US" sz="2200" b="1" dirty="0"/>
              <a:t>Procedure:</a:t>
            </a:r>
            <a:endParaRPr lang="en-US" sz="2200" b="1" dirty="0"/>
          </a:p>
          <a:p>
            <a:pPr marL="1073150" indent="-1073150">
              <a:buNone/>
            </a:pPr>
            <a:r>
              <a:rPr lang="en-US" sz="2200" dirty="0"/>
              <a:t>Step 1. Assign M and N the value of the larger and smaller of the two input values, respectively.</a:t>
            </a:r>
            <a:endParaRPr lang="en-US" sz="2200" dirty="0"/>
          </a:p>
          <a:p>
            <a:pPr marL="0" indent="0">
              <a:buNone/>
            </a:pPr>
            <a:r>
              <a:rPr lang="en-US" sz="2200" dirty="0"/>
              <a:t>Step 2. Divide M by N, and call the remainder R.</a:t>
            </a:r>
            <a:endParaRPr lang="en-US" sz="2200" dirty="0"/>
          </a:p>
          <a:p>
            <a:pPr marL="1073150" indent="-1073150">
              <a:buNone/>
            </a:pPr>
            <a:r>
              <a:rPr lang="en-US" sz="2200" dirty="0"/>
              <a:t>Step 3. If R is not 0, then assign M the value of N, assign N the value of R, and return to step 2; otherwise, the greatest common divisor is the value currently assigned to N.</a:t>
            </a:r>
            <a:endParaRPr 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Computing</a:t>
            </a:r>
            <a:endParaRPr lang="en-IN" dirty="0"/>
          </a:p>
        </p:txBody>
      </p:sp>
      <p:sp>
        <p:nvSpPr>
          <p:cNvPr id="3" name="Text Placeholder 2"/>
          <p:cNvSpPr>
            <a:spLocks noGrp="1"/>
          </p:cNvSpPr>
          <p:nvPr>
            <p:ph type="body" idx="1"/>
          </p:nvPr>
        </p:nvSpPr>
        <p:spPr>
          <a:xfrm>
            <a:off x="457200" y="1600200"/>
            <a:ext cx="8229600" cy="3075039"/>
          </a:xfrm>
        </p:spPr>
        <p:txBody>
          <a:bodyPr/>
          <a:lstStyle/>
          <a:p>
            <a:pPr eaLnBrk="1" hangingPunct="1">
              <a:defRPr/>
            </a:pPr>
            <a:r>
              <a:rPr lang="en-US" sz="2400" dirty="0"/>
              <a:t>Early computing devices</a:t>
            </a:r>
            <a:endParaRPr lang="en-US" sz="2400" dirty="0"/>
          </a:p>
          <a:p>
            <a:pPr lvl="1" eaLnBrk="1" hangingPunct="1">
              <a:defRPr/>
            </a:pPr>
            <a:r>
              <a:rPr lang="en-US" sz="2400" dirty="0"/>
              <a:t>Abacus</a:t>
            </a:r>
            <a:r>
              <a:rPr lang="zh-CN" altLang="en-US" sz="2400" dirty="0"/>
              <a:t>（算盘）</a:t>
            </a:r>
            <a:r>
              <a:rPr lang="en-US" sz="2400" dirty="0"/>
              <a:t>: positions of beads represent numbers</a:t>
            </a:r>
            <a:endParaRPr lang="en-US" sz="2400" dirty="0"/>
          </a:p>
          <a:p>
            <a:pPr lvl="1" eaLnBrk="1" hangingPunct="1">
              <a:defRPr/>
            </a:pPr>
            <a:r>
              <a:rPr lang="en-US" sz="2400" dirty="0"/>
              <a:t>Gear-based</a:t>
            </a:r>
            <a:r>
              <a:rPr lang="zh-CN" altLang="en-US" sz="2400" dirty="0"/>
              <a:t>（齿轮）</a:t>
            </a:r>
            <a:r>
              <a:rPr lang="en-US" sz="2400" dirty="0"/>
              <a:t> machines (1600s-1800s)</a:t>
            </a:r>
            <a:endParaRPr lang="en-US" sz="2400" dirty="0"/>
          </a:p>
          <a:p>
            <a:pPr lvl="2" eaLnBrk="1" hangingPunct="1">
              <a:defRPr/>
            </a:pPr>
            <a:r>
              <a:rPr lang="en-US" dirty="0"/>
              <a:t>Positions of gears represent numbers</a:t>
            </a:r>
            <a:endParaRPr lang="en-US" dirty="0"/>
          </a:p>
          <a:p>
            <a:pPr lvl="2" eaLnBrk="1" hangingPunct="1">
              <a:defRPr/>
            </a:pPr>
            <a:r>
              <a:rPr lang="en-US" dirty="0"/>
              <a:t>Blaise Pascal, Wilhelm Leibniz, Charles Babbage</a:t>
            </a:r>
            <a:endParaRPr lang="en-US" dirty="0"/>
          </a:p>
          <a:p>
            <a:pPr lvl="2" eaLnBrk="1" hangingPunct="1">
              <a:defRPr/>
            </a:pPr>
            <a:r>
              <a:rPr lang="zh-CN" altLang="en-US" dirty="0"/>
              <a:t>发明家</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Figure 0.1 Chinese Wooden Abacus</a:t>
            </a:r>
            <a:endParaRPr lang="en-IN" dirty="0"/>
          </a:p>
        </p:txBody>
      </p:sp>
      <p:pic>
        <p:nvPicPr>
          <p:cNvPr id="4" name="Picture 3" descr="An image of a Chinese wooden abacus."/>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0011" y="1867182"/>
            <a:ext cx="7863978" cy="40301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Data Storage</a:t>
            </a:r>
            <a:endParaRPr lang="en-IN" dirty="0"/>
          </a:p>
        </p:txBody>
      </p:sp>
      <p:sp>
        <p:nvSpPr>
          <p:cNvPr id="3" name="Text Placeholder 2"/>
          <p:cNvSpPr>
            <a:spLocks noGrp="1"/>
          </p:cNvSpPr>
          <p:nvPr>
            <p:ph type="body" idx="1"/>
          </p:nvPr>
        </p:nvSpPr>
        <p:spPr/>
        <p:txBody>
          <a:bodyPr/>
          <a:lstStyle/>
          <a:p>
            <a:pPr eaLnBrk="1" hangingPunct="1">
              <a:defRPr/>
            </a:pPr>
            <a:r>
              <a:rPr lang="en-US" sz="2400" dirty="0"/>
              <a:t>Punched</a:t>
            </a:r>
            <a:r>
              <a:rPr lang="zh-CN" altLang="en-US" sz="2400" dirty="0"/>
              <a:t>（穿孔）</a:t>
            </a:r>
            <a:r>
              <a:rPr lang="en-US" sz="2400" dirty="0"/>
              <a:t> cards</a:t>
            </a:r>
            <a:endParaRPr lang="en-US" sz="2400" dirty="0"/>
          </a:p>
          <a:p>
            <a:pPr lvl="1" eaLnBrk="1" hangingPunct="1">
              <a:defRPr/>
            </a:pPr>
            <a:r>
              <a:rPr lang="en-US" sz="2400" dirty="0"/>
              <a:t>First used in Jacquard</a:t>
            </a:r>
            <a:r>
              <a:rPr lang="zh-CN" altLang="en-US" sz="2400" dirty="0"/>
              <a:t>（雅卡尔）</a:t>
            </a:r>
            <a:r>
              <a:rPr lang="en-US" sz="2400" dirty="0"/>
              <a:t> Loom</a:t>
            </a:r>
            <a:r>
              <a:rPr lang="zh-CN" altLang="en-US" sz="2400" dirty="0"/>
              <a:t>（织布机）</a:t>
            </a:r>
            <a:r>
              <a:rPr lang="en-US" sz="2400" dirty="0"/>
              <a:t> (1801) to store patterns for weaving cloth</a:t>
            </a:r>
            <a:endParaRPr lang="en-US" sz="2400" dirty="0"/>
          </a:p>
          <a:p>
            <a:pPr lvl="1" eaLnBrk="1" hangingPunct="1">
              <a:defRPr/>
            </a:pPr>
            <a:r>
              <a:rPr lang="en-US" sz="2400" dirty="0"/>
              <a:t>Storage of programs in Babbage’s Analytical Engine</a:t>
            </a:r>
            <a:endParaRPr lang="en-US" sz="2400" dirty="0"/>
          </a:p>
          <a:p>
            <a:pPr lvl="1" eaLnBrk="1" hangingPunct="1">
              <a:defRPr/>
            </a:pPr>
            <a:r>
              <a:rPr lang="en-US" sz="2400" dirty="0"/>
              <a:t>Popular through the 1970’s</a:t>
            </a:r>
            <a:endParaRPr lang="en-US" sz="2400" dirty="0"/>
          </a:p>
          <a:p>
            <a:pPr eaLnBrk="1" hangingPunct="1">
              <a:defRPr/>
            </a:pPr>
            <a:r>
              <a:rPr lang="en-US" sz="2400" dirty="0"/>
              <a:t>Gear positions</a:t>
            </a:r>
            <a:r>
              <a:rPr lang="zh-CN" altLang="en-US" sz="2400" dirty="0"/>
              <a:t>（依赖齿轮位置）</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Computers</a:t>
            </a:r>
            <a:endParaRPr lang="en-IN" dirty="0"/>
          </a:p>
        </p:txBody>
      </p:sp>
      <p:sp>
        <p:nvSpPr>
          <p:cNvPr id="3" name="Text Placeholder 2"/>
          <p:cNvSpPr>
            <a:spLocks noGrp="1"/>
          </p:cNvSpPr>
          <p:nvPr>
            <p:ph type="body" idx="1"/>
          </p:nvPr>
        </p:nvSpPr>
        <p:spPr/>
        <p:txBody>
          <a:bodyPr/>
          <a:lstStyle/>
          <a:p>
            <a:pPr eaLnBrk="1" hangingPunct="1">
              <a:defRPr/>
            </a:pPr>
            <a:r>
              <a:rPr lang="en-US" sz="2400" dirty="0"/>
              <a:t>Based on mechanical</a:t>
            </a:r>
            <a:r>
              <a:rPr lang="zh-CN" altLang="en-US" sz="2400" dirty="0"/>
              <a:t>（机械式）</a:t>
            </a:r>
            <a:r>
              <a:rPr lang="en-US" sz="2400" dirty="0"/>
              <a:t> relays</a:t>
            </a:r>
            <a:r>
              <a:rPr lang="zh-CN" altLang="en-US" sz="2400" dirty="0"/>
              <a:t>（继电器）</a:t>
            </a:r>
            <a:endParaRPr lang="en-US" sz="2400" dirty="0"/>
          </a:p>
          <a:p>
            <a:pPr lvl="1" eaLnBrk="1" hangingPunct="1">
              <a:defRPr/>
            </a:pPr>
            <a:r>
              <a:rPr lang="en-US" sz="2400" dirty="0"/>
              <a:t>1940: Stibitz at Bell Laboratories</a:t>
            </a:r>
            <a:endParaRPr lang="en-US" sz="2400" dirty="0"/>
          </a:p>
          <a:p>
            <a:pPr lvl="1" eaLnBrk="1" hangingPunct="1">
              <a:defRPr/>
            </a:pPr>
            <a:r>
              <a:rPr lang="en-US" sz="2400" dirty="0"/>
              <a:t>1944: Mark I: Howard Aiken and I</a:t>
            </a:r>
            <a:r>
              <a:rPr lang="en-US" sz="100" dirty="0"/>
              <a:t> </a:t>
            </a:r>
            <a:r>
              <a:rPr lang="en-US" sz="2400" dirty="0"/>
              <a:t>B</a:t>
            </a:r>
            <a:r>
              <a:rPr lang="en-US" sz="100" dirty="0"/>
              <a:t> </a:t>
            </a:r>
            <a:r>
              <a:rPr lang="en-US" sz="2400" dirty="0"/>
              <a:t>M at Harvard</a:t>
            </a:r>
            <a:endParaRPr lang="en-US" sz="2400" dirty="0"/>
          </a:p>
          <a:p>
            <a:pPr eaLnBrk="1" hangingPunct="1">
              <a:defRPr/>
            </a:pPr>
            <a:r>
              <a:rPr lang="en-US" sz="2400" dirty="0"/>
              <a:t>Based on vacuum tubes</a:t>
            </a:r>
            <a:r>
              <a:rPr lang="zh-CN" altLang="en-US" sz="2400" dirty="0"/>
              <a:t>（真空管）</a:t>
            </a:r>
            <a:endParaRPr lang="en-US" sz="2400" dirty="0"/>
          </a:p>
          <a:p>
            <a:pPr lvl="1" eaLnBrk="1" hangingPunct="1">
              <a:defRPr/>
            </a:pPr>
            <a:r>
              <a:rPr lang="en-US" sz="2400" dirty="0"/>
              <a:t>1937-1941: Atanasoff-Berry at Iowa State</a:t>
            </a:r>
            <a:endParaRPr lang="en-US" sz="2400" dirty="0"/>
          </a:p>
          <a:p>
            <a:pPr lvl="1" eaLnBrk="1" hangingPunct="1">
              <a:defRPr/>
            </a:pPr>
            <a:r>
              <a:rPr lang="en-US" sz="2400" dirty="0"/>
              <a:t>1940s: Colossus</a:t>
            </a:r>
            <a:r>
              <a:rPr lang="zh-CN" altLang="en-US" sz="2400" dirty="0"/>
              <a:t>（巨人）</a:t>
            </a:r>
            <a:r>
              <a:rPr lang="en-US" sz="2400" dirty="0"/>
              <a:t>: secret German code-breaker</a:t>
            </a:r>
            <a:endParaRPr lang="en-US" sz="2400" dirty="0"/>
          </a:p>
          <a:p>
            <a:pPr lvl="1" eaLnBrk="1" hangingPunct="1">
              <a:defRPr/>
            </a:pPr>
            <a:r>
              <a:rPr lang="en-US" sz="2400" dirty="0"/>
              <a:t>1940s: E</a:t>
            </a:r>
            <a:r>
              <a:rPr lang="en-US" sz="100" dirty="0"/>
              <a:t> </a:t>
            </a:r>
            <a:r>
              <a:rPr lang="en-US" sz="2400" dirty="0"/>
              <a:t>N</a:t>
            </a:r>
            <a:r>
              <a:rPr lang="en-US" sz="100" dirty="0"/>
              <a:t> </a:t>
            </a:r>
            <a:r>
              <a:rPr lang="en-US" sz="2400" dirty="0"/>
              <a:t>I</a:t>
            </a:r>
            <a:r>
              <a:rPr lang="en-US" sz="100" dirty="0"/>
              <a:t> </a:t>
            </a:r>
            <a:r>
              <a:rPr lang="en-US" sz="2400" dirty="0"/>
              <a:t>A</a:t>
            </a:r>
            <a:r>
              <a:rPr lang="en-US" sz="100" dirty="0"/>
              <a:t> </a:t>
            </a:r>
            <a:r>
              <a:rPr lang="en-US" sz="2400" dirty="0"/>
              <a:t>C: Mauchly &amp; Eckert at U. of Penn.</a:t>
            </a:r>
            <a:endParaRPr lang="en-US" sz="2400" dirty="0"/>
          </a:p>
        </p:txBody>
      </p:sp>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6180</Words>
  <Application>WPS 演示</Application>
  <PresentationFormat>全屏显示(4:3)</PresentationFormat>
  <Paragraphs>222</Paragraphs>
  <Slides>29</Slides>
  <Notes>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29</vt:i4>
      </vt:variant>
    </vt:vector>
  </HeadingPairs>
  <TitlesOfParts>
    <vt:vector size="43" baseType="lpstr">
      <vt:lpstr>Arial</vt:lpstr>
      <vt:lpstr>宋体</vt:lpstr>
      <vt:lpstr>Wingdings</vt:lpstr>
      <vt:lpstr>Arial</vt:lpstr>
      <vt:lpstr>Times New Roman</vt:lpstr>
      <vt:lpstr>Noto Sans Symbols</vt:lpstr>
      <vt:lpstr>Times New Roman</vt:lpstr>
      <vt:lpstr>Verdana</vt:lpstr>
      <vt:lpstr>MS PGothic</vt:lpstr>
      <vt:lpstr>微软雅黑</vt:lpstr>
      <vt:lpstr>Arial Unicode MS</vt:lpstr>
      <vt:lpstr>Segoe Print</vt:lpstr>
      <vt:lpstr>508 Lecture</vt:lpstr>
      <vt:lpstr>1_508 Lecture</vt:lpstr>
      <vt:lpstr>Computer Science: An Overview</vt:lpstr>
      <vt:lpstr>Learning Objectives（学习目标）</vt:lpstr>
      <vt:lpstr>Terminology（术语）</vt:lpstr>
      <vt:lpstr>History of Algorithms</vt:lpstr>
      <vt:lpstr>The Euclidean Algorithm</vt:lpstr>
      <vt:lpstr>History of Computing</vt:lpstr>
      <vt:lpstr>Figure 0.1 Chinese Wooden Abacus</vt:lpstr>
      <vt:lpstr>Early Data Storage</vt:lpstr>
      <vt:lpstr>Early Computers</vt:lpstr>
      <vt:lpstr>Figure 0.2 The E N I A C Computer</vt:lpstr>
      <vt:lpstr>Personal Computers</vt:lpstr>
      <vt:lpstr>Into the Millennium（千年）</vt:lpstr>
      <vt:lpstr>Outline of Our Study (1 of 2) 大纲</vt:lpstr>
      <vt:lpstr>Outline of Our Study (2 of 2)</vt:lpstr>
      <vt:lpstr>The Overarching（首要） Themes of Computer Science</vt:lpstr>
      <vt:lpstr>Algorithms</vt:lpstr>
      <vt:lpstr>Figure 0.3 The Central Role of Algorithms in Computer Science</vt:lpstr>
      <vt:lpstr>Given the Central Role of Algorithms (1 of 2)</vt:lpstr>
      <vt:lpstr>Given the Central Role of Algorithms (2 of 2)</vt:lpstr>
      <vt:lpstr>Abstraction（抽象）</vt:lpstr>
      <vt:lpstr>Creativity（创新）</vt:lpstr>
      <vt:lpstr>Data</vt:lpstr>
      <vt:lpstr>Questions About Data</vt:lpstr>
      <vt:lpstr>Programming</vt:lpstr>
      <vt:lpstr>Questions About Programming</vt:lpstr>
      <vt:lpstr>Internet</vt:lpstr>
      <vt:lpstr>Impact (1 of 2)</vt:lpstr>
      <vt:lpstr>Impact (2 of 2)</vt:lpstr>
      <vt:lpstr>Thank you all!</vt:lpstr>
    </vt:vector>
  </TitlesOfParts>
  <Company>SPi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An Overview, 12e</dc:title>
  <dc:creator>Brookshear/Brylow</dc:creator>
  <cp:keywords>Computer Science</cp:keywords>
  <dc:subject>Computer Science</dc:subject>
  <cp:lastModifiedBy>YY</cp:lastModifiedBy>
  <cp:revision>941</cp:revision>
  <dcterms:created xsi:type="dcterms:W3CDTF">2019-10-22T06:29:37Z</dcterms:created>
  <dcterms:modified xsi:type="dcterms:W3CDTF">2019-10-22T07:12:55Z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KSOProductBuildVer">
    <vt:lpwstr>2052-11.3.0.8632</vt:lpwstr>
  </property>
</Properties>
</file>