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2" r:id="rId2"/>
  </p:sldMasterIdLst>
  <p:notesMasterIdLst>
    <p:notesMasterId r:id="rId64"/>
  </p:notesMasterIdLst>
  <p:handoutMasterIdLst>
    <p:handoutMasterId r:id="rId65"/>
  </p:handoutMasterIdLst>
  <p:sldIdLst>
    <p:sldId id="395"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0F9630F-82C1-40B7-BC3A-925EFCFF5E92}" styleName="Table_0">
    <a:wholeTbl>
      <a:tcTxStyle>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6" autoAdjust="0"/>
    <p:restoredTop sz="94364" autoAdjust="0"/>
  </p:normalViewPr>
  <p:slideViewPr>
    <p:cSldViewPr snapToGrid="0" snapToObjects="1">
      <p:cViewPr varScale="1">
        <p:scale>
          <a:sx n="108" d="100"/>
          <a:sy n="108" d="100"/>
        </p:scale>
        <p:origin x="2028" y="102"/>
      </p:cViewPr>
      <p:guideLst>
        <p:guide orient="horz" pos="2160"/>
        <p:guide pos="2880"/>
      </p:guideLst>
    </p:cSldViewPr>
  </p:slideViewPr>
  <p:outlineViewPr>
    <p:cViewPr>
      <p:scale>
        <a:sx n="33" d="100"/>
        <a:sy n="33" d="100"/>
      </p:scale>
      <p:origin x="0" y="-282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lang="en-US" sz="12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1) MathType Plugin</a:t>
            </a: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2) Math Player (free versions available)</a:t>
            </a:r>
          </a:p>
          <a:p>
            <a:r>
              <a:rPr lang="en-US" sz="1200" b="0" i="0" u="none" strike="noStrike" kern="1200" cap="none" dirty="0">
                <a:solidFill>
                  <a:schemeClr val="dk1"/>
                </a:solidFill>
                <a:latin typeface="Arial" panose="020B0604020202020204"/>
                <a:ea typeface="Arial" panose="020B0604020202020204"/>
                <a:cs typeface="Arial" panose="020B0604020202020204"/>
                <a:sym typeface="Arial" panose="020B0604020202020204"/>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panose="020B0604020202020204"/>
                <a:ea typeface="Arial" panose="020B0604020202020204"/>
                <a:cs typeface="Arial" panose="020B0604020202020204"/>
                <a:sym typeface="Arial" panose="020B0604020202020204"/>
              </a:rPr>
              <a:t>1</a:t>
            </a:fld>
            <a:endPar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panose="02020603050405020304"/>
              <a:buNone/>
              <a:defRPr sz="3600" b="1"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800" b="0" i="0" u="none" strike="noStrike" cap="none">
                <a:solidFill>
                  <a:schemeClr val="dk1"/>
                </a:solidFill>
                <a:latin typeface="+mn-lt"/>
                <a:ea typeface="Arial" panose="020B0604020202020204"/>
                <a:cs typeface="Arial" panose="020B0604020202020204"/>
                <a:sym typeface="Arial" panose="020B0604020202020204"/>
              </a:defRPr>
            </a:lvl1pPr>
            <a:lvl2pPr marL="457200" marR="0" lvl="1"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1371600" marR="0" lvl="3"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1828800" marR="0" lvl="4" indent="0" algn="ctr" rtl="0">
              <a:spcBef>
                <a:spcPts val="6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2286000" marR="0" lvl="5"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2743200" marR="0" lvl="6"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3200400" marR="0" lvl="7"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3657600" marR="0" lvl="8" indent="0" algn="ctr" rtl="0">
              <a:spcBef>
                <a:spcPts val="300"/>
              </a:spcBef>
              <a:buClr>
                <a:srgbClr val="007FA3"/>
              </a:buClr>
              <a:buFont typeface="Arial" panose="020B0604020202020204"/>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9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3" name="Shape 33"/>
          <p:cNvSpPr txBox="1">
            <a:spLocks noGrp="1"/>
          </p:cNvSpPr>
          <p:nvPr>
            <p:ph type="body" idx="2" hasCustomPrompt="1"/>
          </p:nvPr>
        </p:nvSpPr>
        <p:spPr>
          <a:xfrm>
            <a:off x="457170" y="1973580"/>
            <a:ext cx="8229600" cy="463589"/>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10" name="Shape 33"/>
          <p:cNvSpPr txBox="1">
            <a:spLocks noGrp="1"/>
          </p:cNvSpPr>
          <p:nvPr>
            <p:ph type="body" idx="13" hasCustomPrompt="1"/>
          </p:nvPr>
        </p:nvSpPr>
        <p:spPr>
          <a:xfrm>
            <a:off x="444488" y="2476353"/>
            <a:ext cx="8229600" cy="463589"/>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11" name="Shape 33"/>
          <p:cNvSpPr txBox="1">
            <a:spLocks noGrp="1"/>
          </p:cNvSpPr>
          <p:nvPr>
            <p:ph type="body" idx="14" hasCustomPrompt="1"/>
          </p:nvPr>
        </p:nvSpPr>
        <p:spPr>
          <a:xfrm>
            <a:off x="457170" y="3014719"/>
            <a:ext cx="8229600" cy="463589"/>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12" name="Shape 33"/>
          <p:cNvSpPr txBox="1">
            <a:spLocks noGrp="1"/>
          </p:cNvSpPr>
          <p:nvPr>
            <p:ph type="body" idx="15" hasCustomPrompt="1"/>
          </p:nvPr>
        </p:nvSpPr>
        <p:spPr>
          <a:xfrm>
            <a:off x="457170" y="3553011"/>
            <a:ext cx="8229600" cy="463589"/>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13" name="Shape 33"/>
          <p:cNvSpPr txBox="1">
            <a:spLocks noGrp="1"/>
          </p:cNvSpPr>
          <p:nvPr>
            <p:ph type="body" idx="16" hasCustomPrompt="1"/>
          </p:nvPr>
        </p:nvSpPr>
        <p:spPr>
          <a:xfrm>
            <a:off x="431806" y="4129870"/>
            <a:ext cx="8229600" cy="463589"/>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14" name="Shape 33"/>
          <p:cNvSpPr txBox="1">
            <a:spLocks noGrp="1"/>
          </p:cNvSpPr>
          <p:nvPr>
            <p:ph type="body" idx="17" hasCustomPrompt="1"/>
          </p:nvPr>
        </p:nvSpPr>
        <p:spPr>
          <a:xfrm>
            <a:off x="444488" y="4667472"/>
            <a:ext cx="8229600" cy="463589"/>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15" name="Shape 33"/>
          <p:cNvSpPr txBox="1">
            <a:spLocks noGrp="1"/>
          </p:cNvSpPr>
          <p:nvPr>
            <p:ph type="body" idx="18" hasCustomPrompt="1"/>
          </p:nvPr>
        </p:nvSpPr>
        <p:spPr>
          <a:xfrm>
            <a:off x="444488" y="5222323"/>
            <a:ext cx="8229600" cy="463589"/>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16" name="Shape 33"/>
          <p:cNvSpPr txBox="1">
            <a:spLocks noGrp="1"/>
          </p:cNvSpPr>
          <p:nvPr>
            <p:ph type="body" idx="19" hasCustomPrompt="1"/>
          </p:nvPr>
        </p:nvSpPr>
        <p:spPr>
          <a:xfrm>
            <a:off x="444488" y="5669427"/>
            <a:ext cx="8229600" cy="463589"/>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sp>
        <p:nvSpPr>
          <p:cNvPr id="17" name="Shape 33"/>
          <p:cNvSpPr txBox="1">
            <a:spLocks noGrp="1"/>
          </p:cNvSpPr>
          <p:nvPr>
            <p:ph type="body" idx="20" hasCustomPrompt="1"/>
          </p:nvPr>
        </p:nvSpPr>
        <p:spPr>
          <a:xfrm>
            <a:off x="457170" y="1436793"/>
            <a:ext cx="8229600" cy="463589"/>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39700" algn="l" rtl="0">
              <a:spcBef>
                <a:spcPts val="300"/>
              </a:spcBef>
              <a:buClr>
                <a:srgbClr val="007FA3"/>
              </a:buClr>
              <a:buSzPct val="100000"/>
              <a:buFont typeface="Arial" panose="020B0604020202020204"/>
              <a:buChar char="•"/>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dirty="0"/>
          </a:p>
          <a:p>
            <a:pPr lvl="1"/>
            <a:endParaRPr lang="en-US" dirty="0"/>
          </a:p>
          <a:p>
            <a:pPr lvl="2"/>
            <a:endParaRPr dirty="0"/>
          </a:p>
        </p:txBody>
      </p:sp>
      <p:pic>
        <p:nvPicPr>
          <p:cNvPr id="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dirty="0"/>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7" name="Content Placeholder 6"/>
          <p:cNvSpPr>
            <a:spLocks noGrp="1"/>
          </p:cNvSpPr>
          <p:nvPr>
            <p:ph sz="quarter" idx="13"/>
          </p:nvPr>
        </p:nvSpPr>
        <p:spPr>
          <a:xfrm>
            <a:off x="457200" y="1654176"/>
            <a:ext cx="8229600" cy="19092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4"/>
          </p:nvPr>
        </p:nvSpPr>
        <p:spPr>
          <a:xfrm>
            <a:off x="457200" y="3921378"/>
            <a:ext cx="8229600" cy="19092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dirty="0"/>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9" name="Content Placeholder 8"/>
          <p:cNvSpPr>
            <a:spLocks noGrp="1"/>
          </p:cNvSpPr>
          <p:nvPr>
            <p:ph sz="quarter" idx="13"/>
          </p:nvPr>
        </p:nvSpPr>
        <p:spPr>
          <a:xfrm>
            <a:off x="457200" y="1587500"/>
            <a:ext cx="8232775" cy="10747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8"/>
          <p:cNvSpPr>
            <a:spLocks noGrp="1"/>
          </p:cNvSpPr>
          <p:nvPr>
            <p:ph sz="quarter" idx="14"/>
          </p:nvPr>
        </p:nvSpPr>
        <p:spPr>
          <a:xfrm>
            <a:off x="454025" y="3205056"/>
            <a:ext cx="8232775" cy="10747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8"/>
          <p:cNvSpPr>
            <a:spLocks noGrp="1"/>
          </p:cNvSpPr>
          <p:nvPr>
            <p:ph sz="quarter" idx="15"/>
          </p:nvPr>
        </p:nvSpPr>
        <p:spPr>
          <a:xfrm>
            <a:off x="454024" y="4657987"/>
            <a:ext cx="8232775" cy="10747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800" b="0" i="0" u="none" strike="noStrike" cap="none">
                <a:solidFill>
                  <a:schemeClr val="dk1"/>
                </a:solidFill>
                <a:latin typeface="+mn-lt"/>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tabLst>
                <a:tab pos="175895" algn="l"/>
              </a:tabLst>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283210" algn="l" rtl="0">
              <a:spcBef>
                <a:spcPts val="6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a:p>
            <a:pPr lvl="1"/>
            <a:endParaRPr lang="en-IN" dirty="0"/>
          </a:p>
          <a:p>
            <a:pPr lvl="2"/>
            <a:endParaRPr lang="en-IN"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905">
              <a:defRPr sz="1600">
                <a:latin typeface="+mn-lt"/>
              </a:defRPr>
            </a:lvl1pPr>
            <a:lvl2pPr indent="-283210">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905">
              <a:defRPr sz="1600">
                <a:latin typeface="+mn-lt"/>
              </a:defRPr>
            </a:lvl1pPr>
            <a:lvl2pPr indent="-283210">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905" indent="-255905">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21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0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panose="020B0604020202020204"/>
              <a:buNone/>
              <a:defRPr sz="3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2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6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5905" marR="0" lvl="0" indent="-255905" algn="l" rtl="0">
              <a:spcBef>
                <a:spcPts val="1500"/>
              </a:spcBef>
              <a:buClr>
                <a:srgbClr val="007FA3"/>
              </a:buClr>
              <a:buSzPct val="100000"/>
              <a:buFont typeface="Arial" panose="020B0604020202020204"/>
              <a:buChar char="•"/>
              <a:defRPr sz="1600" b="0" i="0" u="none" strike="noStrike" cap="none">
                <a:solidFill>
                  <a:schemeClr val="dk1"/>
                </a:solidFill>
                <a:latin typeface="+mn-lt"/>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panose="020B0604020202020204"/>
              <a:buNone/>
              <a:defRPr sz="16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600"/>
              </a:spcBef>
              <a:buClr>
                <a:srgbClr val="007FA3"/>
              </a:buClr>
              <a:buFont typeface="Arial" panose="020B0604020202020204"/>
              <a:buNone/>
              <a:defRPr sz="18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6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6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300"/>
              </a:spcBef>
              <a:buClr>
                <a:srgbClr val="007FA3"/>
              </a:buClr>
              <a:buFont typeface="Arial" panose="020B0604020202020204"/>
              <a:buNone/>
              <a:defRPr sz="14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905" marR="0" lvl="0" indent="-1543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pic>
        <p:nvPicPr>
          <p:cNvPr id="16"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037022" y="5728790"/>
            <a:ext cx="1106978" cy="110697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L="255905" marR="0" lvl="0" indent="-255905" algn="l" rtl="0">
        <a:lnSpc>
          <a:spcPct val="100000"/>
        </a:lnSpc>
        <a:spcBef>
          <a:spcPts val="0"/>
        </a:spcBef>
        <a:spcAft>
          <a:spcPts val="0"/>
        </a:spcAft>
        <a:buNone/>
        <a:defRPr sz="2400" b="0" i="0" u="none" strike="noStrike" cap="none">
          <a:solidFill>
            <a:srgbClr val="000000"/>
          </a:solidFill>
          <a:latin typeface="+mn-lt"/>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panose="02020603050405020304"/>
              <a:buNone/>
              <a:defRPr sz="3400" b="1" i="0" u="none" strike="noStrike" cap="none">
                <a:solidFill>
                  <a:srgbClr val="007FA3"/>
                </a:solidFill>
                <a:latin typeface="Times New Roman" panose="02020603050405020304"/>
                <a:ea typeface="Times New Roman" panose="02020603050405020304"/>
                <a:cs typeface="Times New Roman" panose="02020603050405020304"/>
                <a:sym typeface="Times New Roman" panose="020206030504050203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905" marR="0" lvl="0" indent="-154305" algn="l" rtl="0">
              <a:spcBef>
                <a:spcPts val="15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8415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457200" marR="0" lvl="1"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914400" marR="0" lvl="2"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371600" marR="0" lvl="3"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1828800" marR="0" lvl="4"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286000" marR="0" lvl="5"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743200" marR="0" lvl="6"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200400" marR="0" lvl="7"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657600" marR="0" lvl="8" indent="0" algn="l" rtl="0">
              <a:spcBef>
                <a:spcPts val="0"/>
              </a:spcBef>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panose="020B0604020202020204"/>
                <a:ea typeface="Arial" panose="020B0604020202020204"/>
                <a:cs typeface="Arial" panose="020B0604020202020204"/>
                <a:sym typeface="Arial" panose="020B0604020202020204"/>
              </a:rPr>
              <a:t>‹#›</a:t>
            </a:fld>
            <a:endParaRPr lang="en-US" sz="900" b="0" i="0" u="none" strike="noStrike" cap="none" dirty="0">
              <a:solidFill>
                <a:schemeClr val="lt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L="255905" marR="0" lvl="0" indent="-255905" algn="l" rtl="0">
        <a:lnSpc>
          <a:spcPct val="100000"/>
        </a:lnSpc>
        <a:spcBef>
          <a:spcPts val="0"/>
        </a:spcBef>
        <a:spcAft>
          <a:spcPts val="0"/>
        </a:spcAft>
        <a:buNone/>
        <a:defRPr sz="1400" b="0" i="0" u="none" strike="noStrike" cap="none">
          <a:solidFill>
            <a:srgbClr val="000000"/>
          </a:solidFill>
          <a:latin typeface="+mn-lt"/>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hyperlink" Target="mailto:yangyu@dlmu.edu.cn"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aike.baidu.com/item/SanDisk/6350769" TargetMode="External"/><Relationship Id="rId2" Type="http://schemas.openxmlformats.org/officeDocument/2006/relationships/hyperlink" Target="https://baike.baidu.com/item/%E4%B8%9C%E8%8A%9D/439964" TargetMode="Externa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png"/><Relationship Id="rId4" Type="http://schemas.openxmlformats.org/officeDocument/2006/relationships/image" Target="../media/image29.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python.org/" TargetMode="Externa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590"/>
            <a:ext cx="4110361" cy="1045386"/>
          </a:xfrm>
        </p:spPr>
        <p:txBody>
          <a:bodyPr anchor="b"/>
          <a:lstStyle/>
          <a:p>
            <a:pPr>
              <a:defRPr/>
            </a:pPr>
            <a:r>
              <a:rPr lang="en-US" dirty="0"/>
              <a:t>Computer Science: An Overview</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25876" y="1260756"/>
            <a:ext cx="2383654" cy="478970"/>
          </a:xfrm>
        </p:spPr>
        <p:txBody>
          <a:bodyPr/>
          <a:lstStyle/>
          <a:p>
            <a:r>
              <a:rPr lang="en-US" dirty="0">
                <a:latin typeface="+mn-lt"/>
              </a:rPr>
              <a:t>Twelfth Edition</a:t>
            </a:r>
          </a:p>
        </p:txBody>
      </p:sp>
      <p:sp>
        <p:nvSpPr>
          <p:cNvPr id="4" name="Text Placeholder 3"/>
          <p:cNvSpPr>
            <a:spLocks noGrp="1"/>
          </p:cNvSpPr>
          <p:nvPr>
            <p:ph type="body" idx="2"/>
          </p:nvPr>
        </p:nvSpPr>
        <p:spPr>
          <a:xfrm>
            <a:off x="4186274" y="1418692"/>
            <a:ext cx="3913631" cy="590941"/>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195334" y="2072745"/>
            <a:ext cx="3913631" cy="655106"/>
          </a:xfrm>
        </p:spPr>
        <p:txBody>
          <a:bodyPr/>
          <a:lstStyle/>
          <a:p>
            <a:pPr algn="ctr" eaLnBrk="1" hangingPunct="1"/>
            <a:r>
              <a:rPr lang="en-US" altLang="en-US" dirty="0">
                <a:latin typeface="+mn-lt"/>
                <a:cs typeface="Verdana" panose="020B0604030504040204" pitchFamily="34" charset="0"/>
              </a:rPr>
              <a:t>D</a:t>
            </a:r>
            <a:r>
              <a:rPr lang="en-US" altLang="zh-CN" dirty="0">
                <a:latin typeface="+mn-lt"/>
                <a:cs typeface="Verdana" panose="020B0604030504040204" pitchFamily="34" charset="0"/>
              </a:rPr>
              <a:t>ata Storage</a:t>
            </a:r>
            <a:endParaRPr lang="en-US" altLang="en-US" dirty="0">
              <a:latin typeface="+mn-lt"/>
              <a:cs typeface="Verdana" panose="020B0604030504040204" pitchFamily="34" charset="0"/>
            </a:endParaRPr>
          </a:p>
        </p:txBody>
      </p:sp>
      <p:pic>
        <p:nvPicPr>
          <p:cNvPr id="9" name="Picture 8" descr="Front Cover: Computer Science: An Overview Twelfth Edition by Brookshear and Brylow."/>
          <p:cNvPicPr>
            <a:picLocks noChangeAspect="1"/>
          </p:cNvPicPr>
          <p:nvPr/>
        </p:nvPicPr>
        <p:blipFill>
          <a:blip r:embed="rId3"/>
          <a:stretch>
            <a:fillRect/>
          </a:stretch>
        </p:blipFill>
        <p:spPr>
          <a:xfrm>
            <a:off x="49795" y="2128372"/>
            <a:ext cx="2127656" cy="2601256"/>
          </a:xfrm>
          <a:prstGeom prst="rect">
            <a:avLst/>
          </a:prstGeom>
          <a:ln w="9525">
            <a:solidFill>
              <a:schemeClr val="accent6">
                <a:lumMod val="75000"/>
              </a:schemeClr>
            </a:solidFill>
          </a:ln>
        </p:spPr>
      </p:pic>
      <p:pic>
        <p:nvPicPr>
          <p:cNvPr id="10" name="图片 2" descr="banner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729" y="4472496"/>
            <a:ext cx="9094205" cy="2448196"/>
          </a:xfrm>
          <a:prstGeom prst="rect">
            <a:avLst/>
          </a:prstGeom>
          <a:noFill/>
          <a:ln>
            <a:noFill/>
          </a:ln>
          <a:effectLst>
            <a:softEdge rad="4572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927022" y="3808797"/>
            <a:ext cx="4235023" cy="1569660"/>
          </a:xfrm>
          <a:prstGeom prst="rect">
            <a:avLst/>
          </a:prstGeom>
        </p:spPr>
        <p:txBody>
          <a:bodyPr wrap="square">
            <a:spAutoFit/>
          </a:bodyPr>
          <a:lstStyle/>
          <a:p>
            <a:pPr marL="0" lvl="1" algn="ctr"/>
            <a:r>
              <a:rPr lang="en-US" altLang="ja-JP" sz="2400" b="1" dirty="0">
                <a:solidFill>
                  <a:srgbClr val="FF0000"/>
                </a:solidFill>
                <a:ea typeface="MS PGothic" panose="020B0600070205080204" pitchFamily="34" charset="-128"/>
              </a:rPr>
              <a:t>Yu Yang</a:t>
            </a:r>
          </a:p>
          <a:p>
            <a:pPr algn="ctr"/>
            <a:r>
              <a:rPr lang="zh-CN" altLang="en-US" sz="2400" dirty="0"/>
              <a:t>School of Computer Science, </a:t>
            </a:r>
          </a:p>
          <a:p>
            <a:pPr algn="ctr"/>
            <a:r>
              <a:rPr lang="zh-CN" altLang="en-US" sz="2400" dirty="0"/>
              <a:t>Pingdingshan University,</a:t>
            </a:r>
          </a:p>
          <a:p>
            <a:pPr algn="ctr"/>
            <a:r>
              <a:rPr lang="en-US" altLang="zh-CN" sz="2400" b="1" dirty="0">
                <a:solidFill>
                  <a:srgbClr val="FF0000"/>
                </a:solidFill>
                <a:ea typeface="MS PGothic" panose="020B0600070205080204" pitchFamily="34" charset="-128"/>
                <a:hlinkClick r:id="rId5"/>
              </a:rPr>
              <a:t>yangyu</a:t>
            </a:r>
            <a:r>
              <a:rPr lang="en-US" altLang="ja-JP" sz="2400" b="1" dirty="0">
                <a:solidFill>
                  <a:srgbClr val="FF0000"/>
                </a:solidFill>
                <a:ea typeface="MS PGothic" panose="020B0600070205080204" pitchFamily="34" charset="-128"/>
                <a:hlinkClick r:id="rId5"/>
              </a:rPr>
              <a:t>@pdsu.edu.cn</a:t>
            </a:r>
            <a:endParaRPr lang="en-US" altLang="ja-JP" sz="3200" b="1" dirty="0">
              <a:solidFill>
                <a:srgbClr val="FF0000"/>
              </a:solidFill>
              <a:ea typeface="MS PGothic" panose="020B0600070205080204" pitchFamily="34" charset="-128"/>
              <a:hlinkClick r:id="rId5"/>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1.3 A Simple Flip-Flop Circuit</a:t>
            </a:r>
          </a:p>
        </p:txBody>
      </p:sp>
      <p:pic>
        <p:nvPicPr>
          <p:cNvPr id="4" name="Picture 4" descr="A circuit with 2 inputs, an output, and 3 gates. The first input enters an OR gate which is shaped like a curved arrow and through to the output but it also enters an AND gate shaped like an arch and then outputs.  The other input passes through a NOT gate shaped like a triangle and enters the AND gate as the second input for that gate."/>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39118" y="1883664"/>
            <a:ext cx="5465762" cy="434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1.4 Setting the Output of a Flip-Flop to 1 </a:t>
            </a:r>
            <a:r>
              <a:rPr lang="en-US" sz="2000" b="0" dirty="0"/>
              <a:t>(1 of 3)</a:t>
            </a:r>
            <a:r>
              <a:rPr lang="zh-CN" altLang="en-US" sz="2000" b="0" dirty="0">
                <a:ea typeface="宋体" panose="02010600030101010101" pitchFamily="2" charset="-122"/>
              </a:rPr>
              <a:t>（输出值设置为</a:t>
            </a:r>
            <a:r>
              <a:rPr lang="en-US" altLang="zh-CN" sz="2000" b="0" dirty="0">
                <a:ea typeface="宋体" panose="02010600030101010101" pitchFamily="2" charset="-122"/>
              </a:rPr>
              <a:t>1</a:t>
            </a:r>
            <a:r>
              <a:rPr lang="zh-CN" altLang="en-US" sz="2000" b="0" dirty="0">
                <a:ea typeface="宋体" panose="02010600030101010101" pitchFamily="2" charset="-122"/>
              </a:rPr>
              <a:t>）</a:t>
            </a:r>
          </a:p>
        </p:txBody>
      </p:sp>
      <p:sp>
        <p:nvSpPr>
          <p:cNvPr id="3" name="Text Placeholder 2"/>
          <p:cNvSpPr>
            <a:spLocks noGrp="1"/>
          </p:cNvSpPr>
          <p:nvPr>
            <p:ph type="body" idx="1"/>
          </p:nvPr>
        </p:nvSpPr>
        <p:spPr>
          <a:xfrm>
            <a:off x="457200" y="1600200"/>
            <a:ext cx="8229600" cy="512064"/>
          </a:xfrm>
        </p:spPr>
        <p:txBody>
          <a:bodyPr/>
          <a:lstStyle/>
          <a:p>
            <a:pPr marL="0" indent="0">
              <a:buNone/>
            </a:pPr>
            <a:r>
              <a:rPr lang="en-US" sz="2400" b="1" dirty="0"/>
              <a:t>a</a:t>
            </a:r>
            <a:r>
              <a:rPr lang="en-US" sz="2400" dirty="0"/>
              <a:t>. First,  1 is placed on the upper input.</a:t>
            </a:r>
          </a:p>
        </p:txBody>
      </p:sp>
      <p:pic>
        <p:nvPicPr>
          <p:cNvPr id="4" name="Picture 3" descr="A diagram with the same circuit described in the previous figure, 1.3, and the related steps needed to set the output to 1. There are three steps. The first step is to place a 1 on the first input, the one that enters the OR gate.  The accompanying text reads, First, a one is placed on the upper inpu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6688" y="2500668"/>
            <a:ext cx="4050622" cy="37455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1.4 Setting the Output of a Flip-Flop to 1 </a:t>
            </a:r>
            <a:r>
              <a:rPr lang="en-US" sz="2000" b="0" dirty="0"/>
              <a:t>(2 of 3)</a:t>
            </a:r>
            <a:endParaRPr lang="en-US" dirty="0"/>
          </a:p>
        </p:txBody>
      </p:sp>
      <p:sp>
        <p:nvSpPr>
          <p:cNvPr id="3" name="Text Placeholder 2"/>
          <p:cNvSpPr>
            <a:spLocks noGrp="1"/>
          </p:cNvSpPr>
          <p:nvPr>
            <p:ph type="body" idx="1"/>
          </p:nvPr>
        </p:nvSpPr>
        <p:spPr>
          <a:xfrm>
            <a:off x="457200" y="1600200"/>
            <a:ext cx="8229600" cy="881743"/>
          </a:xfrm>
        </p:spPr>
        <p:txBody>
          <a:bodyPr/>
          <a:lstStyle/>
          <a:p>
            <a:pPr marL="0" indent="0">
              <a:buNone/>
            </a:pPr>
            <a:r>
              <a:rPr lang="en-US" sz="2400" b="1" dirty="0"/>
              <a:t>b</a:t>
            </a:r>
            <a:r>
              <a:rPr lang="en-US" sz="2400" dirty="0"/>
              <a:t>. This causes the output of the OR gate to be 1 and, in turn</a:t>
            </a:r>
            <a:r>
              <a:rPr lang="zh-CN" altLang="en-US" sz="2400" dirty="0">
                <a:ea typeface="宋体" panose="02010600030101010101" pitchFamily="2" charset="-122"/>
              </a:rPr>
              <a:t>（继而）</a:t>
            </a:r>
            <a:r>
              <a:rPr lang="en-US" sz="2400" dirty="0"/>
              <a:t>, the output of the AND gate to be 1.</a:t>
            </a:r>
          </a:p>
        </p:txBody>
      </p:sp>
      <p:pic>
        <p:nvPicPr>
          <p:cNvPr id="4" name="Picture 3" descr="A diagram showing a flip flop circuit, as described in Figure 1.3. There is an input of 1. There are three steps. The first input goes though the OR gate either an output of 1 or go through the AND gate before becoming an output of 1. Another input puts a 0 though a not gat to join the one at the AND gate and create an output of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158" y="2808644"/>
            <a:ext cx="4379682" cy="34735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1.4 Setting the Output of a Flip-Flop to 1 </a:t>
            </a:r>
            <a:r>
              <a:rPr lang="en-US" sz="2000" b="0" dirty="0"/>
              <a:t>(3 of 3)</a:t>
            </a:r>
            <a:endParaRPr lang="en-US" dirty="0"/>
          </a:p>
        </p:txBody>
      </p:sp>
      <p:sp>
        <p:nvSpPr>
          <p:cNvPr id="3" name="Text Placeholder 2"/>
          <p:cNvSpPr>
            <a:spLocks noGrp="1"/>
          </p:cNvSpPr>
          <p:nvPr>
            <p:ph type="body" idx="1"/>
          </p:nvPr>
        </p:nvSpPr>
        <p:spPr>
          <a:xfrm>
            <a:off x="457200" y="1600200"/>
            <a:ext cx="8229600" cy="865413"/>
          </a:xfrm>
        </p:spPr>
        <p:txBody>
          <a:bodyPr/>
          <a:lstStyle/>
          <a:p>
            <a:pPr marL="0" indent="0">
              <a:buNone/>
            </a:pPr>
            <a:r>
              <a:rPr lang="en-US" sz="2400" b="1" dirty="0"/>
              <a:t>c</a:t>
            </a:r>
            <a:r>
              <a:rPr lang="en-US" sz="2400" dirty="0"/>
              <a:t>. Finally, the 1 from the AND gate keeps the OR gate from changing after the upper input returns to 0.</a:t>
            </a:r>
          </a:p>
        </p:txBody>
      </p:sp>
      <p:pic>
        <p:nvPicPr>
          <p:cNvPr id="4" name="Picture 3" descr="A diagram showing a flip flop circuit, as described in Figure 1.3. If after running the 1 from the first input it is replaced by a zero then the 1 still held by the AND gate and keeps the OR gate from changing the output from 1. The output is still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208" y="2768550"/>
            <a:ext cx="4389585" cy="35252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 Another Way of Constructing a Flip-Flop</a:t>
            </a:r>
            <a:r>
              <a:rPr lang="zh-CN" altLang="en-US" dirty="0">
                <a:ea typeface="宋体" panose="02010600030101010101" pitchFamily="2" charset="-122"/>
              </a:rPr>
              <a:t>（与</a:t>
            </a:r>
            <a:r>
              <a:rPr lang="en-US" altLang="zh-CN" dirty="0">
                <a:ea typeface="宋体" panose="02010600030101010101" pitchFamily="2" charset="-122"/>
              </a:rPr>
              <a:t>1.3</a:t>
            </a:r>
            <a:r>
              <a:rPr lang="zh-CN" altLang="en-US" dirty="0">
                <a:ea typeface="宋体" panose="02010600030101010101" pitchFamily="2" charset="-122"/>
              </a:rPr>
              <a:t>的功能一样）</a:t>
            </a:r>
          </a:p>
        </p:txBody>
      </p:sp>
      <p:pic>
        <p:nvPicPr>
          <p:cNvPr id="4" name="Picture 4" descr="A circuit with two inputs, 4 gates, and one output. The first input enters OR gate 1, then NOT gate 1, then enters OR gate 2, passes through a NOT gate 2. It also exits OR gate 1 and then outputs. The other input enters OR gate 2 and then NOT gate 2. Both inputs at one point enter OR gate 2, then NOT gate 2, then produces the output."/>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85924" y="2114781"/>
            <a:ext cx="7372153" cy="35754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Hexadecimal Notation</a:t>
            </a:r>
            <a:r>
              <a:rPr lang="zh-CN" altLang="en-US" dirty="0">
                <a:ea typeface="宋体" panose="02010600030101010101" pitchFamily="2" charset="-122"/>
              </a:rPr>
              <a:t>（十六进制符号）</a:t>
            </a:r>
          </a:p>
        </p:txBody>
      </p:sp>
      <p:sp>
        <p:nvSpPr>
          <p:cNvPr id="3" name="Text Placeholder 2"/>
          <p:cNvSpPr>
            <a:spLocks noGrp="1"/>
          </p:cNvSpPr>
          <p:nvPr>
            <p:ph type="body" idx="1"/>
          </p:nvPr>
        </p:nvSpPr>
        <p:spPr/>
        <p:txBody>
          <a:bodyPr/>
          <a:lstStyle/>
          <a:p>
            <a:pPr eaLnBrk="1" hangingPunct="1">
              <a:lnSpc>
                <a:spcPct val="90000"/>
              </a:lnSpc>
              <a:buClr>
                <a:schemeClr val="tx2"/>
              </a:buClr>
            </a:pPr>
            <a:r>
              <a:rPr lang="en-US" altLang="en-US" sz="2400" b="1" dirty="0"/>
              <a:t>Hexadecimal notation:</a:t>
            </a:r>
            <a:r>
              <a:rPr lang="en-US" altLang="en-US" sz="2400" dirty="0"/>
              <a:t> A shorthand</a:t>
            </a:r>
            <a:r>
              <a:rPr lang="zh-CN" altLang="en-US" sz="2400" dirty="0"/>
              <a:t>（</a:t>
            </a:r>
            <a:r>
              <a:rPr lang="zh-CN" altLang="en-US" sz="2400" dirty="0">
                <a:solidFill>
                  <a:srgbClr val="FF0000"/>
                </a:solidFill>
              </a:rPr>
              <a:t>速记</a:t>
            </a:r>
            <a:r>
              <a:rPr lang="zh-CN" altLang="en-US" sz="2400" dirty="0"/>
              <a:t>）</a:t>
            </a:r>
            <a:r>
              <a:rPr lang="en-US" altLang="en-US" sz="2400" dirty="0"/>
              <a:t> notation for long bit patterns</a:t>
            </a:r>
          </a:p>
          <a:p>
            <a:pPr lvl="1" eaLnBrk="1" hangingPunct="1">
              <a:lnSpc>
                <a:spcPct val="90000"/>
              </a:lnSpc>
              <a:buClr>
                <a:schemeClr val="tx2"/>
              </a:buClr>
            </a:pPr>
            <a:r>
              <a:rPr lang="en-US" altLang="en-US" sz="2400" dirty="0"/>
              <a:t>Divides a pattern into groups of four bits each</a:t>
            </a:r>
          </a:p>
          <a:p>
            <a:pPr lvl="1" eaLnBrk="1" hangingPunct="1">
              <a:lnSpc>
                <a:spcPct val="90000"/>
              </a:lnSpc>
              <a:buClr>
                <a:schemeClr val="tx2"/>
              </a:buClr>
            </a:pPr>
            <a:r>
              <a:rPr lang="en-US" altLang="en-US" sz="2400" dirty="0"/>
              <a:t>Represents each group by a single symbol</a:t>
            </a:r>
          </a:p>
          <a:p>
            <a:pPr>
              <a:lnSpc>
                <a:spcPct val="90000"/>
              </a:lnSpc>
              <a:spcBef>
                <a:spcPts val="1200"/>
              </a:spcBef>
              <a:buClr>
                <a:schemeClr val="tx2"/>
              </a:buClr>
            </a:pPr>
            <a:r>
              <a:rPr lang="en-US" altLang="en-US" sz="2400" dirty="0"/>
              <a:t>Example: 10100011 becomes A3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 The Hexadecimal Coding System</a:t>
            </a:r>
          </a:p>
        </p:txBody>
      </p:sp>
      <p:graphicFrame>
        <p:nvGraphicFramePr>
          <p:cNvPr id="3" name="Table 2"/>
          <p:cNvGraphicFramePr>
            <a:graphicFrameLocks noGrp="1"/>
          </p:cNvGraphicFramePr>
          <p:nvPr/>
        </p:nvGraphicFramePr>
        <p:xfrm>
          <a:off x="2589276" y="1610316"/>
          <a:ext cx="3965448" cy="4663440"/>
        </p:xfrm>
        <a:graphic>
          <a:graphicData uri="http://schemas.openxmlformats.org/drawingml/2006/table">
            <a:tbl>
              <a:tblPr firstRow="1" bandRow="1">
                <a:tableStyleId>{40F9630F-82C1-40B7-BC3A-925EFCFF5E92}</a:tableStyleId>
              </a:tblPr>
              <a:tblGrid>
                <a:gridCol w="1690473">
                  <a:extLst>
                    <a:ext uri="{9D8B030D-6E8A-4147-A177-3AD203B41FA5}">
                      <a16:colId xmlns:a16="http://schemas.microsoft.com/office/drawing/2014/main" val="20000"/>
                    </a:ext>
                  </a:extLst>
                </a:gridCol>
                <a:gridCol w="2274975">
                  <a:extLst>
                    <a:ext uri="{9D8B030D-6E8A-4147-A177-3AD203B41FA5}">
                      <a16:colId xmlns:a16="http://schemas.microsoft.com/office/drawing/2014/main" val="20001"/>
                    </a:ext>
                  </a:extLst>
                </a:gridCol>
              </a:tblGrid>
              <a:tr h="0">
                <a:tc>
                  <a:txBody>
                    <a:bodyPr/>
                    <a:lstStyle/>
                    <a:p>
                      <a:pPr algn="ctr"/>
                      <a:r>
                        <a:rPr lang="en-US" sz="1200" dirty="0">
                          <a:latin typeface="+mn-lt"/>
                        </a:rPr>
                        <a:t>Bit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Hexadecimal representation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0">
                <a:tc>
                  <a:txBody>
                    <a:bodyPr/>
                    <a:lstStyle/>
                    <a:p>
                      <a:pPr algn="ctr"/>
                      <a:r>
                        <a:rPr lang="en-US" sz="1200" dirty="0">
                          <a:latin typeface="+mn-lt"/>
                        </a:rPr>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ctr"/>
                      <a:r>
                        <a:rPr lang="en-US" sz="1200" dirty="0">
                          <a:latin typeface="+mn-lt"/>
                        </a:rPr>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ctr"/>
                      <a:r>
                        <a:rPr lang="en-US" sz="1200" dirty="0">
                          <a:latin typeface="+mn-lt"/>
                        </a:rPr>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ctr"/>
                      <a:r>
                        <a:rPr lang="en-US" sz="1200" dirty="0">
                          <a:latin typeface="+mn-lt"/>
                        </a:rPr>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ctr"/>
                      <a:r>
                        <a:rPr lang="en-US" sz="1200" dirty="0">
                          <a:latin typeface="+mn-lt"/>
                        </a:rPr>
                        <a:t>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algn="ctr"/>
                      <a:r>
                        <a:rPr lang="en-US" sz="1200" dirty="0">
                          <a:latin typeface="+mn-lt"/>
                        </a:rPr>
                        <a:t>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0">
                <a:tc>
                  <a:txBody>
                    <a:bodyPr/>
                    <a:lstStyle/>
                    <a:p>
                      <a:pPr algn="ctr"/>
                      <a:r>
                        <a:rPr lang="en-US" sz="1200" dirty="0">
                          <a:latin typeface="+mn-lt"/>
                        </a:rPr>
                        <a:t>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0">
                <a:tc>
                  <a:txBody>
                    <a:bodyPr/>
                    <a:lstStyle/>
                    <a:p>
                      <a:pPr algn="ctr"/>
                      <a:r>
                        <a:rPr lang="en-US" sz="1200" dirty="0">
                          <a:latin typeface="+mn-lt"/>
                        </a:rPr>
                        <a:t>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0">
                <a:tc>
                  <a:txBody>
                    <a:bodyPr/>
                    <a:lstStyle/>
                    <a:p>
                      <a:pPr algn="ctr"/>
                      <a:r>
                        <a:rPr lang="en-US" sz="1200" dirty="0">
                          <a:latin typeface="+mn-lt"/>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0">
                <a:tc>
                  <a:txBody>
                    <a:bodyPr/>
                    <a:lstStyle/>
                    <a:p>
                      <a:pPr algn="ctr"/>
                      <a:r>
                        <a:rPr lang="en-US" sz="1200" dirty="0">
                          <a:latin typeface="+mn-lt"/>
                        </a:rPr>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0">
                <a:tc>
                  <a:txBody>
                    <a:bodyPr/>
                    <a:lstStyle/>
                    <a:p>
                      <a:pPr algn="ctr"/>
                      <a:r>
                        <a:rPr lang="en-US" sz="1200" dirty="0">
                          <a:latin typeface="+mn-lt"/>
                        </a:rPr>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0">
                <a:tc>
                  <a:txBody>
                    <a:bodyPr/>
                    <a:lstStyle/>
                    <a:p>
                      <a:pPr algn="ctr"/>
                      <a:r>
                        <a:rPr lang="en-US" sz="1200" dirty="0">
                          <a:latin typeface="+mn-lt"/>
                        </a:rPr>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0">
                <a:tc>
                  <a:txBody>
                    <a:bodyPr/>
                    <a:lstStyle/>
                    <a:p>
                      <a:pPr algn="ctr"/>
                      <a:r>
                        <a:rPr lang="en-US" sz="1200" dirty="0">
                          <a:latin typeface="+mn-lt"/>
                        </a:rPr>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0">
                <a:tc>
                  <a:txBody>
                    <a:bodyPr/>
                    <a:lstStyle/>
                    <a:p>
                      <a:pPr algn="ctr"/>
                      <a:r>
                        <a:rPr lang="en-US" sz="1200" dirty="0">
                          <a:latin typeface="+mn-lt"/>
                        </a:rPr>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r h="0">
                <a:tc>
                  <a:txBody>
                    <a:bodyPr/>
                    <a:lstStyle/>
                    <a:p>
                      <a:pPr algn="ctr"/>
                      <a:r>
                        <a:rPr lang="en-US" sz="1200" dirty="0">
                          <a:latin typeface="+mn-lt"/>
                        </a:rPr>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5"/>
                  </a:ext>
                </a:extLst>
              </a:tr>
              <a:tr h="0">
                <a:tc>
                  <a:txBody>
                    <a:bodyPr/>
                    <a:lstStyle/>
                    <a:p>
                      <a:pPr algn="ctr"/>
                      <a:r>
                        <a:rPr lang="en-US" sz="1200" dirty="0">
                          <a:latin typeface="+mn-lt"/>
                        </a:rPr>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Memory Cells</a:t>
            </a:r>
            <a:r>
              <a:rPr lang="zh-CN" altLang="en-US" dirty="0"/>
              <a:t>（</a:t>
            </a:r>
            <a:r>
              <a:rPr lang="zh-CN" altLang="en-US" dirty="0">
                <a:solidFill>
                  <a:srgbClr val="FF0000"/>
                </a:solidFill>
              </a:rPr>
              <a:t>单元</a:t>
            </a:r>
            <a:r>
              <a:rPr lang="zh-CN" altLang="en-US" dirty="0"/>
              <a:t>）</a:t>
            </a:r>
            <a:endParaRPr lang="en-US" dirty="0"/>
          </a:p>
        </p:txBody>
      </p:sp>
      <p:sp>
        <p:nvSpPr>
          <p:cNvPr id="3" name="Text Placeholder 2"/>
          <p:cNvSpPr>
            <a:spLocks noGrp="1"/>
          </p:cNvSpPr>
          <p:nvPr>
            <p:ph type="body" idx="1"/>
          </p:nvPr>
        </p:nvSpPr>
        <p:spPr/>
        <p:txBody>
          <a:bodyPr/>
          <a:lstStyle/>
          <a:p>
            <a:pPr eaLnBrk="1" hangingPunct="1">
              <a:buClr>
                <a:schemeClr val="tx2"/>
              </a:buClr>
            </a:pPr>
            <a:r>
              <a:rPr lang="en-US" altLang="en-US" sz="2400" b="1" dirty="0">
                <a:latin typeface="Arial (Body)"/>
              </a:rPr>
              <a:t>Cell:</a:t>
            </a:r>
            <a:r>
              <a:rPr lang="en-US" altLang="en-US" sz="2400" dirty="0">
                <a:latin typeface="Arial (Body)"/>
              </a:rPr>
              <a:t> A unit of main memory (typically 8 bits which is one </a:t>
            </a:r>
            <a:r>
              <a:rPr lang="en-US" altLang="en-US" sz="2400" b="1" dirty="0">
                <a:latin typeface="Arial (Body)"/>
              </a:rPr>
              <a:t>byte</a:t>
            </a:r>
            <a:r>
              <a:rPr lang="en-US" altLang="en-US" sz="2400" dirty="0">
                <a:latin typeface="Arial (Body)"/>
              </a:rPr>
              <a:t>)</a:t>
            </a:r>
          </a:p>
          <a:p>
            <a:pPr lvl="1" eaLnBrk="1" hangingPunct="1">
              <a:buClr>
                <a:schemeClr val="tx2"/>
              </a:buClr>
            </a:pPr>
            <a:r>
              <a:rPr lang="en-US" altLang="en-US" sz="2400" b="1" dirty="0">
                <a:latin typeface="Arial (Body)"/>
              </a:rPr>
              <a:t>Most significant</a:t>
            </a:r>
            <a:r>
              <a:rPr lang="zh-CN" altLang="en-US" sz="2400" b="1" dirty="0">
                <a:latin typeface="Arial (Body)"/>
              </a:rPr>
              <a:t>（</a:t>
            </a:r>
            <a:r>
              <a:rPr lang="zh-CN" altLang="en-US" sz="2400" b="1" dirty="0">
                <a:solidFill>
                  <a:srgbClr val="FF0000"/>
                </a:solidFill>
                <a:latin typeface="Arial (Body)"/>
              </a:rPr>
              <a:t>最高有效</a:t>
            </a:r>
            <a:r>
              <a:rPr lang="zh-CN" altLang="en-US" sz="2400" b="1" dirty="0">
                <a:latin typeface="Arial (Body)"/>
              </a:rPr>
              <a:t>）</a:t>
            </a:r>
            <a:r>
              <a:rPr lang="en-US" altLang="en-US" sz="2400" b="1" dirty="0">
                <a:latin typeface="Arial (Body)"/>
              </a:rPr>
              <a:t> bit:</a:t>
            </a:r>
            <a:r>
              <a:rPr lang="en-US" altLang="en-US" sz="2400" dirty="0">
                <a:latin typeface="Arial (Body)"/>
              </a:rPr>
              <a:t> the bit at the left (high-order</a:t>
            </a:r>
            <a:r>
              <a:rPr lang="zh-CN" altLang="en-US" sz="2400" dirty="0">
                <a:latin typeface="Arial (Body)"/>
              </a:rPr>
              <a:t>，</a:t>
            </a:r>
            <a:r>
              <a:rPr lang="zh-CN" altLang="en-US" sz="2400" dirty="0">
                <a:solidFill>
                  <a:srgbClr val="FF0000"/>
                </a:solidFill>
                <a:latin typeface="Arial (Body)"/>
              </a:rPr>
              <a:t>高位</a:t>
            </a:r>
            <a:r>
              <a:rPr lang="en-US" altLang="en-US" sz="2400" dirty="0">
                <a:latin typeface="Arial (Body)"/>
              </a:rPr>
              <a:t>) end of the conceptual row of bits in a memory cell</a:t>
            </a:r>
          </a:p>
          <a:p>
            <a:pPr lvl="1" eaLnBrk="1" hangingPunct="1">
              <a:buClr>
                <a:schemeClr val="tx2"/>
              </a:buClr>
            </a:pPr>
            <a:r>
              <a:rPr lang="en-US" altLang="en-US" sz="2400" b="1" dirty="0">
                <a:latin typeface="Arial (Body)"/>
              </a:rPr>
              <a:t>Least significant bit:</a:t>
            </a:r>
            <a:r>
              <a:rPr lang="en-US" altLang="en-US" sz="2400" dirty="0">
                <a:latin typeface="Arial (Body)"/>
              </a:rPr>
              <a:t> the bit at the right (low-order) end of the conceptual row of bits in a memory cell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1.7 The Organization of a Byte-Size</a:t>
            </a:r>
            <a:r>
              <a:rPr lang="zh-CN" altLang="en-US" dirty="0"/>
              <a:t>（</a:t>
            </a:r>
            <a:r>
              <a:rPr lang="zh-CN" altLang="en-US" dirty="0">
                <a:solidFill>
                  <a:srgbClr val="FF0000"/>
                </a:solidFill>
              </a:rPr>
              <a:t>字节模式</a:t>
            </a:r>
            <a:r>
              <a:rPr lang="zh-CN" altLang="en-US" dirty="0"/>
              <a:t>）</a:t>
            </a:r>
            <a:r>
              <a:rPr lang="en-US" dirty="0"/>
              <a:t> Memory Cell</a:t>
            </a:r>
          </a:p>
        </p:txBody>
      </p:sp>
      <p:pic>
        <p:nvPicPr>
          <p:cNvPr id="4" name="Picture 4" descr="The 8 memory cells are listed from left to right with either a zero or a one. The left end is the high order end, and the right is the low order end. The far left cell is the most significant bit and the far right cell is the least significant bit."/>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8012" y="2580994"/>
            <a:ext cx="7927975" cy="1784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Memory Addresses</a:t>
            </a:r>
          </a:p>
        </p:txBody>
      </p:sp>
      <p:sp>
        <p:nvSpPr>
          <p:cNvPr id="3" name="Text Placeholder 2"/>
          <p:cNvSpPr>
            <a:spLocks noGrp="1"/>
          </p:cNvSpPr>
          <p:nvPr>
            <p:ph type="body" idx="1"/>
          </p:nvPr>
        </p:nvSpPr>
        <p:spPr/>
        <p:txBody>
          <a:bodyPr/>
          <a:lstStyle/>
          <a:p>
            <a:pPr eaLnBrk="1" hangingPunct="1">
              <a:buClr>
                <a:schemeClr val="tx2"/>
              </a:buClr>
            </a:pPr>
            <a:r>
              <a:rPr lang="en-US" altLang="en-US" sz="2400" b="1" dirty="0"/>
              <a:t>Address:</a:t>
            </a:r>
            <a:r>
              <a:rPr lang="en-US" altLang="en-US" sz="2400" dirty="0"/>
              <a:t> A “name” that uniquely identifies</a:t>
            </a:r>
            <a:r>
              <a:rPr lang="zh-CN" altLang="en-US" sz="2400" dirty="0"/>
              <a:t>（</a:t>
            </a:r>
            <a:r>
              <a:rPr lang="zh-CN" altLang="en-US" sz="2400" dirty="0">
                <a:solidFill>
                  <a:srgbClr val="FF0000"/>
                </a:solidFill>
              </a:rPr>
              <a:t>唯一标识</a:t>
            </a:r>
            <a:r>
              <a:rPr lang="zh-CN" altLang="en-US" sz="2400" dirty="0"/>
              <a:t>）</a:t>
            </a:r>
            <a:r>
              <a:rPr lang="en-US" altLang="en-US" sz="2400" dirty="0"/>
              <a:t> one cell in the computer’s main memory</a:t>
            </a:r>
          </a:p>
          <a:p>
            <a:pPr lvl="1" eaLnBrk="1" hangingPunct="1">
              <a:buClr>
                <a:schemeClr val="tx2"/>
              </a:buClr>
            </a:pPr>
            <a:r>
              <a:rPr lang="en-US" altLang="en-US" sz="2400" dirty="0"/>
              <a:t>The names are actually numbers.</a:t>
            </a:r>
          </a:p>
          <a:p>
            <a:pPr lvl="1" eaLnBrk="1" hangingPunct="1">
              <a:buClr>
                <a:schemeClr val="tx2"/>
              </a:buClr>
            </a:pPr>
            <a:r>
              <a:rPr lang="en-US" altLang="en-US" sz="2400" dirty="0"/>
              <a:t>These numbers are assigned consecutively</a:t>
            </a:r>
            <a:r>
              <a:rPr lang="zh-CN" altLang="en-US" sz="2400" dirty="0"/>
              <a:t>（</a:t>
            </a:r>
            <a:r>
              <a:rPr lang="zh-CN" altLang="en-US" sz="2400" dirty="0">
                <a:solidFill>
                  <a:srgbClr val="FF0000"/>
                </a:solidFill>
              </a:rPr>
              <a:t>连续的</a:t>
            </a:r>
            <a:r>
              <a:rPr lang="zh-CN" altLang="en-US" sz="2400" dirty="0"/>
              <a:t>）</a:t>
            </a:r>
            <a:r>
              <a:rPr lang="en-US" altLang="en-US" sz="2400" dirty="0"/>
              <a:t> starting at zero.</a:t>
            </a:r>
          </a:p>
          <a:p>
            <a:pPr lvl="1" eaLnBrk="1" hangingPunct="1">
              <a:buClr>
                <a:schemeClr val="tx2"/>
              </a:buClr>
            </a:pPr>
            <a:r>
              <a:rPr lang="en-US" altLang="en-US" sz="2400" dirty="0"/>
              <a:t>Numbering the cells</a:t>
            </a:r>
            <a:r>
              <a:rPr lang="zh-CN" altLang="en-US" sz="2400" dirty="0"/>
              <a:t>（</a:t>
            </a:r>
            <a:r>
              <a:rPr lang="zh-CN" altLang="en-US" sz="2400" dirty="0">
                <a:solidFill>
                  <a:srgbClr val="FF0000"/>
                </a:solidFill>
              </a:rPr>
              <a:t>单元</a:t>
            </a:r>
            <a:r>
              <a:rPr lang="zh-CN" altLang="en-US" sz="2400" dirty="0"/>
              <a:t>）</a:t>
            </a:r>
            <a:r>
              <a:rPr lang="en-US" altLang="en-US" sz="2400" dirty="0"/>
              <a:t> in this manner associates</a:t>
            </a:r>
            <a:r>
              <a:rPr lang="zh-CN" altLang="en-US" sz="2400" dirty="0"/>
              <a:t>（</a:t>
            </a:r>
            <a:r>
              <a:rPr lang="zh-CN" altLang="en-US" sz="2400" dirty="0">
                <a:solidFill>
                  <a:srgbClr val="FF0000"/>
                </a:solidFill>
              </a:rPr>
              <a:t>赋予，关联</a:t>
            </a:r>
            <a:r>
              <a:rPr lang="zh-CN" altLang="en-US" sz="2400" dirty="0"/>
              <a:t>）</a:t>
            </a:r>
            <a:r>
              <a:rPr lang="en-US" altLang="en-US" sz="2400" dirty="0"/>
              <a:t> an order with the memory cells.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a:t>(1 of 2)</a:t>
            </a:r>
          </a:p>
        </p:txBody>
      </p:sp>
      <p:sp>
        <p:nvSpPr>
          <p:cNvPr id="3" name="Text Placeholder 2"/>
          <p:cNvSpPr>
            <a:spLocks noGrp="1"/>
          </p:cNvSpPr>
          <p:nvPr>
            <p:ph type="body" idx="1"/>
          </p:nvPr>
        </p:nvSpPr>
        <p:spPr/>
        <p:txBody>
          <a:bodyPr/>
          <a:lstStyle/>
          <a:p>
            <a:pPr marL="0" indent="0" eaLnBrk="1" hangingPunct="1">
              <a:buClr>
                <a:srgbClr val="2D2D8A"/>
              </a:buClr>
              <a:buNone/>
            </a:pPr>
            <a:r>
              <a:rPr lang="en-US" altLang="en-US" sz="2400" b="1" dirty="0">
                <a:solidFill>
                  <a:schemeClr val="tx2"/>
                </a:solidFill>
              </a:rPr>
              <a:t>1.1</a:t>
            </a:r>
            <a:r>
              <a:rPr lang="en-US" altLang="en-US" sz="2400" dirty="0"/>
              <a:t> Bits and Their Storage</a:t>
            </a:r>
            <a:r>
              <a:rPr lang="zh-CN" altLang="en-US" sz="2400" dirty="0">
                <a:ea typeface="宋体" panose="02010600030101010101" pitchFamily="2" charset="-122"/>
              </a:rPr>
              <a:t>（位和位存储）</a:t>
            </a:r>
            <a:endParaRPr lang="en-US" altLang="en-US" sz="2400" dirty="0"/>
          </a:p>
          <a:p>
            <a:pPr marL="0" indent="0" eaLnBrk="1" hangingPunct="1">
              <a:buClr>
                <a:srgbClr val="2D2D8A"/>
              </a:buClr>
              <a:buNone/>
            </a:pPr>
            <a:r>
              <a:rPr lang="en-US" altLang="en-US" sz="2400" b="1" dirty="0">
                <a:solidFill>
                  <a:schemeClr val="tx2"/>
                </a:solidFill>
              </a:rPr>
              <a:t>1.2</a:t>
            </a:r>
            <a:r>
              <a:rPr lang="en-US" altLang="en-US" sz="2400" dirty="0"/>
              <a:t> Main Memory</a:t>
            </a:r>
            <a:r>
              <a:rPr lang="zh-CN" altLang="en-US" sz="2400" dirty="0">
                <a:ea typeface="宋体" panose="02010600030101010101" pitchFamily="2" charset="-122"/>
              </a:rPr>
              <a:t>（主存储器）</a:t>
            </a:r>
            <a:endParaRPr lang="en-US" altLang="en-US" sz="2400" dirty="0"/>
          </a:p>
          <a:p>
            <a:pPr marL="0" indent="0" eaLnBrk="1" hangingPunct="1">
              <a:buClr>
                <a:srgbClr val="2D2D8A"/>
              </a:buClr>
              <a:buNone/>
            </a:pPr>
            <a:r>
              <a:rPr lang="en-US" altLang="en-US" sz="2400" b="1" dirty="0">
                <a:solidFill>
                  <a:schemeClr val="tx2"/>
                </a:solidFill>
              </a:rPr>
              <a:t>1.3</a:t>
            </a:r>
            <a:r>
              <a:rPr lang="en-US" altLang="en-US" sz="2400" dirty="0"/>
              <a:t> Mass Storage</a:t>
            </a:r>
            <a:r>
              <a:rPr lang="zh-CN" altLang="en-US" sz="2400" dirty="0">
                <a:ea typeface="宋体" panose="02010600030101010101" pitchFamily="2" charset="-122"/>
              </a:rPr>
              <a:t>（海量存储器）</a:t>
            </a:r>
            <a:endParaRPr lang="en-US" altLang="en-US" sz="2400" dirty="0"/>
          </a:p>
          <a:p>
            <a:pPr marL="0" indent="0" eaLnBrk="1" hangingPunct="1">
              <a:buClr>
                <a:srgbClr val="2D2D8A"/>
              </a:buClr>
              <a:buNone/>
            </a:pPr>
            <a:r>
              <a:rPr lang="en-US" altLang="en-US" sz="2400" b="1" dirty="0">
                <a:solidFill>
                  <a:schemeClr val="tx2"/>
                </a:solidFill>
              </a:rPr>
              <a:t>1.4</a:t>
            </a:r>
            <a:r>
              <a:rPr lang="en-US" altLang="en-US" sz="2400" dirty="0"/>
              <a:t> Representing</a:t>
            </a:r>
            <a:r>
              <a:rPr lang="zh-CN" altLang="en-US" sz="2400" dirty="0"/>
              <a:t>（表示）</a:t>
            </a:r>
            <a:r>
              <a:rPr lang="en-US" altLang="en-US" sz="2400" dirty="0"/>
              <a:t> Information as Bit Patterns</a:t>
            </a:r>
            <a:r>
              <a:rPr lang="zh-CN" altLang="en-US" sz="2400" dirty="0">
                <a:ea typeface="宋体" panose="02010600030101010101" pitchFamily="2" charset="-122"/>
              </a:rPr>
              <a:t>（模式）</a:t>
            </a:r>
            <a:endParaRPr lang="en-US" altLang="en-US" sz="2400" dirty="0"/>
          </a:p>
          <a:p>
            <a:pPr marL="0" indent="0" eaLnBrk="1" hangingPunct="1">
              <a:buClr>
                <a:srgbClr val="2D2D8A"/>
              </a:buClr>
              <a:buNone/>
            </a:pPr>
            <a:r>
              <a:rPr lang="en-US" altLang="en-US" sz="2400" b="1" dirty="0">
                <a:solidFill>
                  <a:schemeClr val="tx2"/>
                </a:solidFill>
              </a:rPr>
              <a:t>1.5</a:t>
            </a:r>
            <a:r>
              <a:rPr lang="en-US" altLang="en-US" sz="2400" dirty="0"/>
              <a:t> The Binary System</a:t>
            </a:r>
            <a:r>
              <a:rPr lang="zh-CN" altLang="en-US" sz="2400" dirty="0">
                <a:ea typeface="宋体" panose="02010600030101010101" pitchFamily="2" charset="-122"/>
              </a:rPr>
              <a:t>（二进制系统）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1.8 Memory Cells Arranged</a:t>
            </a:r>
            <a:r>
              <a:rPr lang="zh-CN" altLang="en-US" dirty="0"/>
              <a:t>（</a:t>
            </a:r>
            <a:r>
              <a:rPr lang="zh-CN" altLang="en-US" dirty="0">
                <a:solidFill>
                  <a:srgbClr val="FF0000"/>
                </a:solidFill>
              </a:rPr>
              <a:t>排列</a:t>
            </a:r>
            <a:r>
              <a:rPr lang="zh-CN" altLang="en-US" dirty="0"/>
              <a:t>）</a:t>
            </a:r>
            <a:r>
              <a:rPr lang="en-US" dirty="0"/>
              <a:t> by Address</a:t>
            </a:r>
          </a:p>
        </p:txBody>
      </p:sp>
      <p:pic>
        <p:nvPicPr>
          <p:cNvPr id="4" name="Picture 4" descr="The memory cells are shown starting with Cell 0 and its corresponding 8 digit numeric address. The row is shown cell by cell, incrementing each time by one, all the way to cell 9."/>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1318416" y="1754996"/>
            <a:ext cx="6525456" cy="44557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Terminology</a:t>
            </a:r>
            <a:r>
              <a:rPr lang="zh-CN" altLang="en-US" dirty="0"/>
              <a:t>（</a:t>
            </a:r>
            <a:r>
              <a:rPr lang="zh-CN" altLang="en-US" dirty="0">
                <a:solidFill>
                  <a:srgbClr val="FF0000"/>
                </a:solidFill>
              </a:rPr>
              <a:t>术语</a:t>
            </a:r>
            <a:r>
              <a:rPr lang="zh-CN" altLang="en-US" dirty="0"/>
              <a:t>）</a:t>
            </a:r>
            <a:endParaRPr lang="en-US" dirty="0"/>
          </a:p>
        </p:txBody>
      </p:sp>
      <p:sp>
        <p:nvSpPr>
          <p:cNvPr id="3" name="Text Placeholder 2"/>
          <p:cNvSpPr>
            <a:spLocks noGrp="1"/>
          </p:cNvSpPr>
          <p:nvPr>
            <p:ph type="body" idx="1"/>
          </p:nvPr>
        </p:nvSpPr>
        <p:spPr/>
        <p:txBody>
          <a:bodyPr/>
          <a:lstStyle/>
          <a:p>
            <a:pPr eaLnBrk="1" hangingPunct="1">
              <a:buClr>
                <a:schemeClr val="tx2"/>
              </a:buClr>
            </a:pPr>
            <a:r>
              <a:rPr lang="en-US" altLang="en-US" sz="2400" b="1" dirty="0"/>
              <a:t>Random Access Memory (R</a:t>
            </a:r>
            <a:r>
              <a:rPr lang="en-US" altLang="en-US" sz="100" b="1" dirty="0"/>
              <a:t> </a:t>
            </a:r>
            <a:r>
              <a:rPr lang="en-US" altLang="en-US" sz="2400" b="1" dirty="0"/>
              <a:t>A</a:t>
            </a:r>
            <a:r>
              <a:rPr lang="en-US" altLang="en-US" sz="100" b="1" dirty="0"/>
              <a:t> </a:t>
            </a:r>
            <a:r>
              <a:rPr lang="en-US" altLang="en-US" sz="2400" b="1" dirty="0"/>
              <a:t>M):</a:t>
            </a:r>
            <a:r>
              <a:rPr lang="en-US" altLang="en-US" sz="2400" dirty="0"/>
              <a:t> Memory in which individual cells can be easily accessed in any order</a:t>
            </a:r>
          </a:p>
          <a:p>
            <a:pPr eaLnBrk="1" hangingPunct="1">
              <a:buClr>
                <a:schemeClr val="tx2"/>
              </a:buClr>
            </a:pPr>
            <a:r>
              <a:rPr lang="en-US" altLang="en-US" sz="2400" b="1" dirty="0"/>
              <a:t>Dynamic Memory (D</a:t>
            </a:r>
            <a:r>
              <a:rPr lang="en-US" altLang="en-US" sz="100" b="1" dirty="0"/>
              <a:t> </a:t>
            </a:r>
            <a:r>
              <a:rPr lang="en-US" altLang="en-US" sz="2400" b="1" dirty="0"/>
              <a:t>R</a:t>
            </a:r>
            <a:r>
              <a:rPr lang="en-US" altLang="en-US" sz="100" b="1" dirty="0"/>
              <a:t> </a:t>
            </a:r>
            <a:r>
              <a:rPr lang="en-US" altLang="en-US" sz="2400" b="1" dirty="0"/>
              <a:t>A</a:t>
            </a:r>
            <a:r>
              <a:rPr lang="en-US" altLang="en-US" sz="100" b="1" dirty="0"/>
              <a:t> </a:t>
            </a:r>
            <a:r>
              <a:rPr lang="en-US" altLang="en-US" sz="2400" b="1" dirty="0"/>
              <a:t>M):</a:t>
            </a:r>
            <a:r>
              <a:rPr lang="en-US" altLang="en-US" sz="2400" dirty="0"/>
              <a:t> R</a:t>
            </a:r>
            <a:r>
              <a:rPr lang="en-US" altLang="en-US" sz="100" dirty="0"/>
              <a:t> </a:t>
            </a:r>
            <a:r>
              <a:rPr lang="en-US" altLang="en-US" sz="2400" dirty="0"/>
              <a:t>A</a:t>
            </a:r>
            <a:r>
              <a:rPr lang="en-US" altLang="en-US" sz="100" dirty="0"/>
              <a:t> </a:t>
            </a:r>
            <a:r>
              <a:rPr lang="en-US" altLang="en-US" sz="2400" dirty="0"/>
              <a:t>M composed of volatile</a:t>
            </a:r>
            <a:r>
              <a:rPr lang="zh-CN" altLang="en-US" sz="2400" dirty="0"/>
              <a:t>（易挥发的，不稳定的，易消散的）</a:t>
            </a:r>
            <a:r>
              <a:rPr lang="en-US" altLang="en-US" sz="2400" dirty="0"/>
              <a:t> memory</a:t>
            </a:r>
            <a:r>
              <a:rPr lang="zh-CN" altLang="en-US" sz="2400" dirty="0"/>
              <a:t>，</a:t>
            </a:r>
            <a:r>
              <a:rPr lang="en-US" altLang="zh-CN" sz="2400" dirty="0"/>
              <a:t>2016</a:t>
            </a:r>
            <a:r>
              <a:rPr lang="zh-CN" altLang="en-US" sz="2400" dirty="0"/>
              <a:t>年后，笔记本电脑都以</a:t>
            </a:r>
            <a:r>
              <a:rPr lang="en-US" altLang="zh-CN" sz="2400" dirty="0"/>
              <a:t>DD4</a:t>
            </a:r>
            <a:r>
              <a:rPr lang="zh-CN" altLang="en-US" sz="2400" dirty="0"/>
              <a:t>存储器取代</a:t>
            </a:r>
            <a:r>
              <a:rPr lang="en-US" altLang="zh-CN" sz="2400" dirty="0"/>
              <a:t>DDR3 L</a:t>
            </a:r>
            <a:r>
              <a:rPr lang="zh-CN" altLang="en-US" sz="2400" dirty="0"/>
              <a:t>存储器</a:t>
            </a:r>
            <a:endParaRPr lang="en-US"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Measuring</a:t>
            </a:r>
            <a:r>
              <a:rPr lang="zh-CN" altLang="en-US" dirty="0"/>
              <a:t>（</a:t>
            </a:r>
            <a:r>
              <a:rPr lang="zh-CN" altLang="en-US" dirty="0">
                <a:solidFill>
                  <a:srgbClr val="FF0000"/>
                </a:solidFill>
              </a:rPr>
              <a:t>度量</a:t>
            </a:r>
            <a:r>
              <a:rPr lang="zh-CN" altLang="en-US" dirty="0"/>
              <a:t>）</a:t>
            </a:r>
            <a:r>
              <a:rPr lang="en-US" dirty="0"/>
              <a:t> Memory Capacity</a:t>
            </a:r>
          </a:p>
        </p:txBody>
      </p:sp>
      <p:sp>
        <p:nvSpPr>
          <p:cNvPr id="5" name="Text Placeholder 4"/>
          <p:cNvSpPr>
            <a:spLocks noGrp="1"/>
          </p:cNvSpPr>
          <p:nvPr>
            <p:ph type="body" idx="2"/>
          </p:nvPr>
        </p:nvSpPr>
        <p:spPr>
          <a:xfrm>
            <a:off x="457200" y="1476253"/>
            <a:ext cx="1797181" cy="463589"/>
          </a:xfrm>
        </p:spPr>
        <p:txBody>
          <a:bodyPr/>
          <a:lstStyle/>
          <a:p>
            <a:pPr marL="255905" lvl="1" indent="-255905">
              <a:spcBef>
                <a:spcPts val="1500"/>
              </a:spcBef>
              <a:buFont typeface="Arial" panose="020B0604020202020204" pitchFamily="34" charset="0"/>
              <a:buChar char="•"/>
            </a:pPr>
            <a:r>
              <a:rPr lang="en-US" altLang="en-US" sz="2400" b="1" dirty="0"/>
              <a:t>Kilobyte:</a:t>
            </a:r>
          </a:p>
        </p:txBody>
      </p:sp>
      <p:graphicFrame>
        <p:nvGraphicFramePr>
          <p:cNvPr id="3" name="Object 2" descr="2 to the tenth power."/>
          <p:cNvGraphicFramePr>
            <a:graphicFrameLocks noChangeAspect="1"/>
          </p:cNvGraphicFramePr>
          <p:nvPr/>
        </p:nvGraphicFramePr>
        <p:xfrm>
          <a:off x="2233986" y="1538209"/>
          <a:ext cx="443010" cy="379724"/>
        </p:xfrm>
        <a:graphic>
          <a:graphicData uri="http://schemas.openxmlformats.org/presentationml/2006/ole">
            <mc:AlternateContent xmlns:mc="http://schemas.openxmlformats.org/markup-compatibility/2006">
              <mc:Choice xmlns:v="urn:schemas-microsoft-com:vml" Requires="v">
                <p:oleObj spid="_x0000_s1766" name="Equation" r:id="rId3" imgW="6400800" imgH="5486400" progId="Equation.DSMT4">
                  <p:embed/>
                </p:oleObj>
              </mc:Choice>
              <mc:Fallback>
                <p:oleObj name="Equation" r:id="rId3" imgW="6400800" imgH="5486400" progId="Equation.DSMT4">
                  <p:embed/>
                  <p:pic>
                    <p:nvPicPr>
                      <p:cNvPr id="0" name="图片 1523"/>
                      <p:cNvPicPr/>
                      <p:nvPr/>
                    </p:nvPicPr>
                    <p:blipFill>
                      <a:blip r:embed="rId4"/>
                      <a:stretch>
                        <a:fillRect/>
                      </a:stretch>
                    </p:blipFill>
                    <p:spPr>
                      <a:xfrm>
                        <a:off x="2233986" y="1538209"/>
                        <a:ext cx="443010" cy="379724"/>
                      </a:xfrm>
                      <a:prstGeom prst="rect">
                        <a:avLst/>
                      </a:prstGeom>
                    </p:spPr>
                  </p:pic>
                </p:oleObj>
              </mc:Fallback>
            </mc:AlternateContent>
          </a:graphicData>
        </a:graphic>
      </p:graphicFrame>
      <p:sp>
        <p:nvSpPr>
          <p:cNvPr id="6" name="Text Placeholder 5"/>
          <p:cNvSpPr>
            <a:spLocks noGrp="1"/>
          </p:cNvSpPr>
          <p:nvPr>
            <p:ph type="body" idx="13"/>
          </p:nvPr>
        </p:nvSpPr>
        <p:spPr>
          <a:xfrm>
            <a:off x="2677882" y="1481719"/>
            <a:ext cx="4384185" cy="463589"/>
          </a:xfrm>
        </p:spPr>
        <p:txBody>
          <a:bodyPr/>
          <a:lstStyle/>
          <a:p>
            <a:pPr marL="0" indent="0">
              <a:buNone/>
            </a:pPr>
            <a:r>
              <a:rPr lang="en-US" altLang="en-US" sz="2400" dirty="0"/>
              <a:t>bytes = 1024 bytes</a:t>
            </a:r>
            <a:endParaRPr lang="en-US" sz="2400" dirty="0"/>
          </a:p>
        </p:txBody>
      </p:sp>
      <p:sp>
        <p:nvSpPr>
          <p:cNvPr id="7" name="Text Placeholder 6"/>
          <p:cNvSpPr>
            <a:spLocks noGrp="1"/>
          </p:cNvSpPr>
          <p:nvPr>
            <p:ph type="body" idx="14"/>
          </p:nvPr>
        </p:nvSpPr>
        <p:spPr>
          <a:xfrm>
            <a:off x="457200" y="2002761"/>
            <a:ext cx="8335750" cy="416702"/>
          </a:xfrm>
        </p:spPr>
        <p:txBody>
          <a:bodyPr/>
          <a:lstStyle/>
          <a:p>
            <a:pPr marL="741680" lvl="1" indent="-284480"/>
            <a:r>
              <a:rPr lang="en-US" altLang="en-US" sz="2400" dirty="0"/>
              <a:t>Example: 3 K</a:t>
            </a:r>
            <a:r>
              <a:rPr lang="en-US" altLang="en-US" sz="100" dirty="0"/>
              <a:t> </a:t>
            </a:r>
            <a:r>
              <a:rPr lang="en-US" altLang="en-US" sz="2400" dirty="0"/>
              <a:t>B = 3 times</a:t>
            </a:r>
            <a:r>
              <a:rPr lang="en-US" altLang="en-US" sz="2400" dirty="0">
                <a:cs typeface="Times New Roman" panose="02020603050405020304" pitchFamily="18" charset="0"/>
              </a:rPr>
              <a:t>1024 bytes</a:t>
            </a:r>
          </a:p>
        </p:txBody>
      </p:sp>
      <p:sp>
        <p:nvSpPr>
          <p:cNvPr id="8" name="Text Placeholder 7"/>
          <p:cNvSpPr>
            <a:spLocks noGrp="1"/>
          </p:cNvSpPr>
          <p:nvPr>
            <p:ph type="body" idx="15"/>
          </p:nvPr>
        </p:nvSpPr>
        <p:spPr>
          <a:xfrm>
            <a:off x="457200" y="2526317"/>
            <a:ext cx="1975104" cy="463589"/>
          </a:xfrm>
        </p:spPr>
        <p:txBody>
          <a:bodyPr/>
          <a:lstStyle/>
          <a:p>
            <a:r>
              <a:rPr lang="en-US" altLang="en-US" sz="2400" b="1" dirty="0"/>
              <a:t>Megabyte: </a:t>
            </a:r>
            <a:endParaRPr lang="en-US" sz="2400" dirty="0"/>
          </a:p>
        </p:txBody>
      </p:sp>
      <p:graphicFrame>
        <p:nvGraphicFramePr>
          <p:cNvPr id="13" name="Object 12" descr="2 to the twentieth power."/>
          <p:cNvGraphicFramePr>
            <a:graphicFrameLocks noChangeAspect="1"/>
          </p:cNvGraphicFramePr>
          <p:nvPr/>
        </p:nvGraphicFramePr>
        <p:xfrm>
          <a:off x="2363897" y="2569085"/>
          <a:ext cx="464112" cy="379724"/>
        </p:xfrm>
        <a:graphic>
          <a:graphicData uri="http://schemas.openxmlformats.org/presentationml/2006/ole">
            <mc:AlternateContent xmlns:mc="http://schemas.openxmlformats.org/markup-compatibility/2006">
              <mc:Choice xmlns:v="urn:schemas-microsoft-com:vml" Requires="v">
                <p:oleObj spid="_x0000_s1767" name="Equation" r:id="rId5" imgW="6705600" imgH="5486400" progId="Equation.DSMT4">
                  <p:embed/>
                </p:oleObj>
              </mc:Choice>
              <mc:Fallback>
                <p:oleObj name="Equation" r:id="rId5" imgW="6705600" imgH="5486400" progId="Equation.DSMT4">
                  <p:embed/>
                  <p:pic>
                    <p:nvPicPr>
                      <p:cNvPr id="0" name="图片 1524"/>
                      <p:cNvPicPr/>
                      <p:nvPr/>
                    </p:nvPicPr>
                    <p:blipFill>
                      <a:blip r:embed="rId6"/>
                      <a:stretch>
                        <a:fillRect/>
                      </a:stretch>
                    </p:blipFill>
                    <p:spPr>
                      <a:xfrm>
                        <a:off x="2363897" y="2569085"/>
                        <a:ext cx="464112" cy="379724"/>
                      </a:xfrm>
                      <a:prstGeom prst="rect">
                        <a:avLst/>
                      </a:prstGeom>
                    </p:spPr>
                  </p:pic>
                </p:oleObj>
              </mc:Fallback>
            </mc:AlternateContent>
          </a:graphicData>
        </a:graphic>
      </p:graphicFrame>
      <p:sp>
        <p:nvSpPr>
          <p:cNvPr id="9" name="Text Placeholder 8"/>
          <p:cNvSpPr>
            <a:spLocks noGrp="1"/>
          </p:cNvSpPr>
          <p:nvPr>
            <p:ph type="body" idx="16"/>
          </p:nvPr>
        </p:nvSpPr>
        <p:spPr>
          <a:xfrm>
            <a:off x="2771737" y="2506166"/>
            <a:ext cx="5878256" cy="463589"/>
          </a:xfrm>
        </p:spPr>
        <p:txBody>
          <a:bodyPr/>
          <a:lstStyle/>
          <a:p>
            <a:pPr marL="0" lvl="1" indent="0">
              <a:spcBef>
                <a:spcPts val="1500"/>
              </a:spcBef>
              <a:buNone/>
            </a:pPr>
            <a:r>
              <a:rPr lang="en-US" altLang="en-US" sz="2400" dirty="0"/>
              <a:t>bytes = 1,048,576 bytes</a:t>
            </a:r>
            <a:endParaRPr lang="en-US" sz="2400" dirty="0"/>
          </a:p>
        </p:txBody>
      </p:sp>
      <p:sp>
        <p:nvSpPr>
          <p:cNvPr id="10" name="Text Placeholder 9"/>
          <p:cNvSpPr>
            <a:spLocks noGrp="1"/>
          </p:cNvSpPr>
          <p:nvPr>
            <p:ph type="body" idx="17"/>
          </p:nvPr>
        </p:nvSpPr>
        <p:spPr>
          <a:xfrm>
            <a:off x="457200" y="3062687"/>
            <a:ext cx="8229571" cy="463589"/>
          </a:xfrm>
        </p:spPr>
        <p:txBody>
          <a:bodyPr/>
          <a:lstStyle/>
          <a:p>
            <a:pPr marL="741680" lvl="1" indent="-284480">
              <a:buFont typeface="Arial" panose="020B0604020202020204" pitchFamily="34" charset="0"/>
              <a:buChar char="–"/>
            </a:pPr>
            <a:r>
              <a:rPr lang="en-US" altLang="en-US" sz="2400" dirty="0"/>
              <a:t>Example: 3 M</a:t>
            </a:r>
            <a:r>
              <a:rPr lang="en-US" altLang="en-US" sz="100" dirty="0"/>
              <a:t> </a:t>
            </a:r>
            <a:r>
              <a:rPr lang="en-US" altLang="en-US" sz="2400" dirty="0"/>
              <a:t>B = 3 </a:t>
            </a:r>
            <a:r>
              <a:rPr lang="en-US" altLang="en-US" sz="2400" dirty="0">
                <a:cs typeface="Times New Roman" panose="02020603050405020304" pitchFamily="18" charset="0"/>
              </a:rPr>
              <a:t>times </a:t>
            </a:r>
            <a:r>
              <a:rPr lang="en-US" altLang="en-US" sz="2400" dirty="0"/>
              <a:t>1,048,576 bytes</a:t>
            </a:r>
          </a:p>
        </p:txBody>
      </p:sp>
      <p:sp>
        <p:nvSpPr>
          <p:cNvPr id="11" name="Text Placeholder 10"/>
          <p:cNvSpPr>
            <a:spLocks noGrp="1"/>
          </p:cNvSpPr>
          <p:nvPr>
            <p:ph type="body" idx="18"/>
          </p:nvPr>
        </p:nvSpPr>
        <p:spPr>
          <a:xfrm>
            <a:off x="457201" y="3633879"/>
            <a:ext cx="1890654" cy="463589"/>
          </a:xfrm>
        </p:spPr>
        <p:txBody>
          <a:bodyPr/>
          <a:lstStyle/>
          <a:p>
            <a:pPr>
              <a:buFont typeface="Arial" panose="020B0604020202020204" pitchFamily="34" charset="0"/>
              <a:buChar char="•"/>
            </a:pPr>
            <a:r>
              <a:rPr lang="en-US" altLang="en-US" sz="2400" b="1" dirty="0"/>
              <a:t>Gigabyte:</a:t>
            </a:r>
            <a:endParaRPr lang="en-US" sz="2400" dirty="0"/>
          </a:p>
        </p:txBody>
      </p:sp>
      <p:graphicFrame>
        <p:nvGraphicFramePr>
          <p:cNvPr id="14" name="Object 13" descr="2 to the thirtieth power."/>
          <p:cNvGraphicFramePr>
            <a:graphicFrameLocks noChangeAspect="1"/>
          </p:cNvGraphicFramePr>
          <p:nvPr/>
        </p:nvGraphicFramePr>
        <p:xfrm>
          <a:off x="2302507" y="3653133"/>
          <a:ext cx="487787" cy="399093"/>
        </p:xfrm>
        <a:graphic>
          <a:graphicData uri="http://schemas.openxmlformats.org/presentationml/2006/ole">
            <mc:AlternateContent xmlns:mc="http://schemas.openxmlformats.org/markup-compatibility/2006">
              <mc:Choice xmlns:v="urn:schemas-microsoft-com:vml" Requires="v">
                <p:oleObj spid="_x0000_s1768" name="Equation" r:id="rId7" imgW="6705600" imgH="5486400" progId="Equation.DSMT4">
                  <p:embed/>
                </p:oleObj>
              </mc:Choice>
              <mc:Fallback>
                <p:oleObj name="Equation" r:id="rId7" imgW="6705600" imgH="5486400" progId="Equation.DSMT4">
                  <p:embed/>
                  <p:pic>
                    <p:nvPicPr>
                      <p:cNvPr id="0" name="图片 1525"/>
                      <p:cNvPicPr/>
                      <p:nvPr/>
                    </p:nvPicPr>
                    <p:blipFill>
                      <a:blip r:embed="rId8"/>
                      <a:stretch>
                        <a:fillRect/>
                      </a:stretch>
                    </p:blipFill>
                    <p:spPr>
                      <a:xfrm>
                        <a:off x="2302507" y="3653133"/>
                        <a:ext cx="487787" cy="399093"/>
                      </a:xfrm>
                      <a:prstGeom prst="rect">
                        <a:avLst/>
                      </a:prstGeom>
                    </p:spPr>
                  </p:pic>
                </p:oleObj>
              </mc:Fallback>
            </mc:AlternateContent>
          </a:graphicData>
        </a:graphic>
      </p:graphicFrame>
      <p:sp>
        <p:nvSpPr>
          <p:cNvPr id="12" name="Text Placeholder 11"/>
          <p:cNvSpPr>
            <a:spLocks noGrp="1"/>
          </p:cNvSpPr>
          <p:nvPr>
            <p:ph type="body" idx="19"/>
          </p:nvPr>
        </p:nvSpPr>
        <p:spPr>
          <a:xfrm>
            <a:off x="2771737" y="3624288"/>
            <a:ext cx="4196473" cy="463589"/>
          </a:xfrm>
        </p:spPr>
        <p:txBody>
          <a:bodyPr/>
          <a:lstStyle/>
          <a:p>
            <a:pPr marL="0" indent="0">
              <a:buNone/>
            </a:pPr>
            <a:r>
              <a:rPr lang="en-US" altLang="en-US" sz="2400" dirty="0"/>
              <a:t>bytes = 1,073,741,824 bytes</a:t>
            </a:r>
            <a:endParaRPr lang="en-US" sz="2400" dirty="0"/>
          </a:p>
        </p:txBody>
      </p:sp>
      <p:sp>
        <p:nvSpPr>
          <p:cNvPr id="4" name="Text Placeholder 3"/>
          <p:cNvSpPr>
            <a:spLocks noGrp="1"/>
          </p:cNvSpPr>
          <p:nvPr>
            <p:ph type="body" idx="4294967295"/>
          </p:nvPr>
        </p:nvSpPr>
        <p:spPr>
          <a:xfrm>
            <a:off x="457201" y="4150238"/>
            <a:ext cx="8229569" cy="441960"/>
          </a:xfrm>
        </p:spPr>
        <p:txBody>
          <a:bodyPr/>
          <a:lstStyle/>
          <a:p>
            <a:pPr marL="741680" lvl="1" indent="-284480"/>
            <a:r>
              <a:rPr lang="en-US" altLang="en-US" sz="2400" dirty="0">
                <a:latin typeface="+mn-lt"/>
              </a:rPr>
              <a:t>Example: 3 G</a:t>
            </a:r>
            <a:r>
              <a:rPr lang="en-US" altLang="en-US" sz="100" dirty="0">
                <a:latin typeface="+mn-lt"/>
              </a:rPr>
              <a:t> </a:t>
            </a:r>
            <a:r>
              <a:rPr lang="en-US" altLang="en-US" sz="2400" dirty="0">
                <a:latin typeface="+mn-lt"/>
              </a:rPr>
              <a:t>B = 3 </a:t>
            </a:r>
            <a:r>
              <a:rPr lang="en-US" altLang="en-US" sz="2400" dirty="0">
                <a:latin typeface="+mn-lt"/>
                <a:cs typeface="Times New Roman" panose="02020603050405020304" pitchFamily="18" charset="0"/>
              </a:rPr>
              <a:t>times </a:t>
            </a:r>
            <a:r>
              <a:rPr lang="en-US" altLang="en-US" sz="2400" dirty="0">
                <a:latin typeface="+mn-lt"/>
              </a:rPr>
              <a:t>1,073,741,824 bytes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Mass</a:t>
            </a:r>
            <a:r>
              <a:rPr lang="zh-CN" altLang="en-US" dirty="0"/>
              <a:t>（</a:t>
            </a:r>
            <a:r>
              <a:rPr lang="zh-CN" altLang="en-US" dirty="0">
                <a:solidFill>
                  <a:srgbClr val="FF0000"/>
                </a:solidFill>
              </a:rPr>
              <a:t>大容量</a:t>
            </a:r>
            <a:r>
              <a:rPr lang="zh-CN" altLang="en-US" dirty="0"/>
              <a:t>）</a:t>
            </a:r>
            <a:r>
              <a:rPr lang="en-US" dirty="0"/>
              <a:t> Storage</a:t>
            </a:r>
          </a:p>
        </p:txBody>
      </p:sp>
      <p:sp>
        <p:nvSpPr>
          <p:cNvPr id="3" name="Text Placeholder 2"/>
          <p:cNvSpPr>
            <a:spLocks noGrp="1"/>
          </p:cNvSpPr>
          <p:nvPr>
            <p:ph type="body" idx="1"/>
          </p:nvPr>
        </p:nvSpPr>
        <p:spPr>
          <a:xfrm>
            <a:off x="457200" y="1600200"/>
            <a:ext cx="8229600" cy="4752474"/>
          </a:xfrm>
        </p:spPr>
        <p:txBody>
          <a:bodyPr/>
          <a:lstStyle/>
          <a:p>
            <a:pPr eaLnBrk="1" hangingPunct="1">
              <a:buClr>
                <a:schemeClr val="tx2"/>
              </a:buClr>
            </a:pPr>
            <a:r>
              <a:rPr lang="en-US" altLang="en-US" sz="2000" dirty="0"/>
              <a:t>Additional devices</a:t>
            </a:r>
            <a:r>
              <a:rPr lang="zh-CN" altLang="en-US" sz="2000" dirty="0"/>
              <a:t>（</a:t>
            </a:r>
            <a:r>
              <a:rPr lang="zh-CN" altLang="en-US" sz="2000" dirty="0">
                <a:solidFill>
                  <a:srgbClr val="FF0000"/>
                </a:solidFill>
              </a:rPr>
              <a:t>附加设备</a:t>
            </a:r>
            <a:r>
              <a:rPr lang="zh-CN" altLang="en-US" sz="2000" dirty="0"/>
              <a:t>）</a:t>
            </a:r>
            <a:endParaRPr lang="en-US" altLang="en-US" sz="2000" dirty="0"/>
          </a:p>
          <a:p>
            <a:pPr lvl="1" eaLnBrk="1" hangingPunct="1">
              <a:buClr>
                <a:schemeClr val="tx2"/>
              </a:buClr>
            </a:pPr>
            <a:r>
              <a:rPr lang="en-US" altLang="en-US" sz="2000" dirty="0"/>
              <a:t>Magnetic disks</a:t>
            </a:r>
          </a:p>
          <a:p>
            <a:pPr lvl="1" eaLnBrk="1" hangingPunct="1">
              <a:buClr>
                <a:schemeClr val="tx2"/>
              </a:buClr>
            </a:pPr>
            <a:r>
              <a:rPr lang="en-US" altLang="en-US" sz="2000" dirty="0"/>
              <a:t>C</a:t>
            </a:r>
            <a:r>
              <a:rPr lang="en-US" altLang="en-US" sz="100" dirty="0"/>
              <a:t> </a:t>
            </a:r>
            <a:r>
              <a:rPr lang="en-US" altLang="en-US" sz="2000" dirty="0"/>
              <a:t>Ds</a:t>
            </a:r>
          </a:p>
          <a:p>
            <a:pPr lvl="1" eaLnBrk="1" hangingPunct="1">
              <a:buClr>
                <a:schemeClr val="tx2"/>
              </a:buClr>
            </a:pPr>
            <a:r>
              <a:rPr lang="en-US" altLang="en-US" sz="2000" dirty="0"/>
              <a:t>D</a:t>
            </a:r>
            <a:r>
              <a:rPr lang="en-US" altLang="en-US" sz="100" dirty="0"/>
              <a:t> </a:t>
            </a:r>
            <a:r>
              <a:rPr lang="en-US" altLang="en-US" sz="2000" dirty="0"/>
              <a:t>V</a:t>
            </a:r>
            <a:r>
              <a:rPr lang="en-US" altLang="en-US" sz="100" dirty="0"/>
              <a:t> </a:t>
            </a:r>
            <a:r>
              <a:rPr lang="en-US" altLang="en-US" sz="2000" dirty="0"/>
              <a:t>Ds</a:t>
            </a:r>
          </a:p>
          <a:p>
            <a:pPr lvl="1" eaLnBrk="1" hangingPunct="1">
              <a:buClr>
                <a:schemeClr val="tx2"/>
              </a:buClr>
            </a:pPr>
            <a:r>
              <a:rPr lang="en-US" altLang="en-US" sz="2000" dirty="0">
                <a:cs typeface="Arial" panose="020B0604020202020204" pitchFamily="34" charset="0"/>
              </a:rPr>
              <a:t>Magnetic tape</a:t>
            </a:r>
          </a:p>
          <a:p>
            <a:pPr lvl="1" eaLnBrk="1" hangingPunct="1">
              <a:buClr>
                <a:schemeClr val="tx2"/>
              </a:buClr>
            </a:pPr>
            <a:r>
              <a:rPr lang="en-US" altLang="en-US" sz="2000" dirty="0">
                <a:cs typeface="Arial" panose="020B0604020202020204" pitchFamily="34" charset="0"/>
              </a:rPr>
              <a:t>Flash drives</a:t>
            </a:r>
            <a:r>
              <a:rPr lang="zh-CN" altLang="en-US" sz="2000" dirty="0">
                <a:cs typeface="Arial" panose="020B0604020202020204" pitchFamily="34" charset="0"/>
              </a:rPr>
              <a:t>（</a:t>
            </a:r>
            <a:r>
              <a:rPr lang="zh-CN" altLang="en-US" sz="2000" dirty="0">
                <a:solidFill>
                  <a:srgbClr val="FF0000"/>
                </a:solidFill>
                <a:cs typeface="Arial" panose="020B0604020202020204" pitchFamily="34" charset="0"/>
              </a:rPr>
              <a:t>闪存驱动器</a:t>
            </a:r>
            <a:r>
              <a:rPr lang="zh-CN" altLang="en-US" sz="2000" dirty="0">
                <a:cs typeface="Arial" panose="020B0604020202020204" pitchFamily="34" charset="0"/>
              </a:rPr>
              <a:t>）</a:t>
            </a:r>
            <a:endParaRPr lang="en-US" altLang="en-US" sz="2000" dirty="0">
              <a:cs typeface="Arial" panose="020B0604020202020204" pitchFamily="34" charset="0"/>
            </a:endParaRPr>
          </a:p>
          <a:p>
            <a:pPr lvl="1" eaLnBrk="1" hangingPunct="1">
              <a:buClr>
                <a:schemeClr val="tx2"/>
              </a:buClr>
            </a:pPr>
            <a:r>
              <a:rPr lang="en-US" altLang="en-US" sz="2000" dirty="0">
                <a:cs typeface="Arial" panose="020B0604020202020204" pitchFamily="34" charset="0"/>
              </a:rPr>
              <a:t>Solid-state disks</a:t>
            </a:r>
            <a:endParaRPr lang="en-US" altLang="en-US" sz="2000" dirty="0"/>
          </a:p>
          <a:p>
            <a:pPr eaLnBrk="1" hangingPunct="1">
              <a:buClr>
                <a:schemeClr val="tx2"/>
              </a:buClr>
            </a:pPr>
            <a:r>
              <a:rPr lang="en-US" altLang="en-US" sz="2000" dirty="0"/>
              <a:t>Advantages over main memory</a:t>
            </a:r>
          </a:p>
          <a:p>
            <a:pPr lvl="1" eaLnBrk="1" hangingPunct="1">
              <a:buClr>
                <a:schemeClr val="tx2"/>
              </a:buClr>
            </a:pPr>
            <a:r>
              <a:rPr lang="en-US" altLang="en-US" sz="2000" dirty="0"/>
              <a:t>Less volatility</a:t>
            </a:r>
            <a:r>
              <a:rPr lang="zh-CN" altLang="en-US" sz="2000" dirty="0"/>
              <a:t>（</a:t>
            </a:r>
            <a:r>
              <a:rPr lang="en-US" altLang="zh-CN" dirty="0"/>
              <a:t> [ˌ</a:t>
            </a:r>
            <a:r>
              <a:rPr lang="en-US" altLang="zh-CN" dirty="0" err="1"/>
              <a:t>vɒləˈtɪlɪti</a:t>
            </a:r>
            <a:r>
              <a:rPr lang="en-US" altLang="zh-CN" dirty="0"/>
              <a:t>] </a:t>
            </a:r>
            <a:r>
              <a:rPr lang="zh-CN" altLang="en-US" dirty="0"/>
              <a:t>，不稳定性</a:t>
            </a:r>
            <a:r>
              <a:rPr lang="zh-CN" altLang="en-US" sz="2000" dirty="0"/>
              <a:t>）</a:t>
            </a:r>
            <a:endParaRPr lang="en-US" altLang="en-US" sz="2000" dirty="0"/>
          </a:p>
          <a:p>
            <a:pPr lvl="1" eaLnBrk="1" hangingPunct="1">
              <a:buClr>
                <a:schemeClr val="tx2"/>
              </a:buClr>
            </a:pPr>
            <a:r>
              <a:rPr lang="en-US" altLang="en-US" sz="2000" dirty="0"/>
              <a:t>Larger storage capacities</a:t>
            </a:r>
          </a:p>
          <a:p>
            <a:pPr lvl="1" eaLnBrk="1" hangingPunct="1">
              <a:buClr>
                <a:schemeClr val="tx2"/>
              </a:buClr>
            </a:pPr>
            <a:r>
              <a:rPr lang="en-US" altLang="en-US" sz="2000" dirty="0"/>
              <a:t>Low cost</a:t>
            </a:r>
          </a:p>
          <a:p>
            <a:pPr lvl="1" eaLnBrk="1" hangingPunct="1">
              <a:buClr>
                <a:schemeClr val="tx2"/>
              </a:buClr>
            </a:pPr>
            <a:r>
              <a:rPr lang="en-US" altLang="en-US" sz="2000" dirty="0"/>
              <a:t>In many cases can be removed</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diagram showing the various parts of a disk storage system.&#10;The disk is divided into circular sectors moving away from the center in progressively larger circles. The access arm has a read, write head on its end and moves towards or away from the center to access different sectors. The disk rotates to allow the access arm to read or write on different parts of the active track."/>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916707" y="1789941"/>
            <a:ext cx="7310587" cy="4357110"/>
          </a:xfrm>
          <a:prstGeom prst="rect">
            <a:avLst/>
          </a:prstGeom>
          <a:noFill/>
          <a:ln>
            <a:noFill/>
          </a:ln>
        </p:spPr>
      </p:pic>
      <p:sp>
        <p:nvSpPr>
          <p:cNvPr id="2" name="Title 1"/>
          <p:cNvSpPr>
            <a:spLocks noGrp="1"/>
          </p:cNvSpPr>
          <p:nvPr>
            <p:ph type="title"/>
          </p:nvPr>
        </p:nvSpPr>
        <p:spPr/>
        <p:txBody>
          <a:bodyPr anchor="b"/>
          <a:lstStyle/>
          <a:p>
            <a:r>
              <a:rPr lang="en-US" dirty="0"/>
              <a:t>Figure 1.9 A Magnetic</a:t>
            </a:r>
            <a:r>
              <a:rPr lang="zh-CN" altLang="en-US" dirty="0"/>
              <a:t>（</a:t>
            </a:r>
            <a:r>
              <a:rPr lang="zh-CN" altLang="en-US" dirty="0">
                <a:solidFill>
                  <a:srgbClr val="FF0000"/>
                </a:solidFill>
              </a:rPr>
              <a:t>磁性的</a:t>
            </a:r>
            <a:r>
              <a:rPr lang="zh-CN" altLang="en-US" dirty="0"/>
              <a:t>）</a:t>
            </a:r>
            <a:r>
              <a:rPr lang="en-US" dirty="0"/>
              <a:t> Disk Storage System</a:t>
            </a:r>
          </a:p>
        </p:txBody>
      </p:sp>
      <p:sp>
        <p:nvSpPr>
          <p:cNvPr id="3" name="文本框 2">
            <a:extLst>
              <a:ext uri="{FF2B5EF4-FFF2-40B4-BE49-F238E27FC236}">
                <a16:creationId xmlns:a16="http://schemas.microsoft.com/office/drawing/2014/main" id="{5545684E-F3DB-4D9A-B6FC-1A69EA655D15}"/>
              </a:ext>
            </a:extLst>
          </p:cNvPr>
          <p:cNvSpPr txBox="1"/>
          <p:nvPr/>
        </p:nvSpPr>
        <p:spPr>
          <a:xfrm>
            <a:off x="5841506" y="6019060"/>
            <a:ext cx="1180131" cy="307777"/>
          </a:xfrm>
          <a:prstGeom prst="rect">
            <a:avLst/>
          </a:prstGeom>
          <a:noFill/>
        </p:spPr>
        <p:txBody>
          <a:bodyPr wrap="none" rtlCol="0">
            <a:spAutoFit/>
          </a:bodyPr>
          <a:lstStyle/>
          <a:p>
            <a:r>
              <a:rPr lang="en-US" altLang="zh-CN" dirty="0">
                <a:solidFill>
                  <a:srgbClr val="FF0000"/>
                </a:solidFill>
              </a:rPr>
              <a:t>Motion</a:t>
            </a:r>
            <a:r>
              <a:rPr lang="en-US" altLang="zh-CN" dirty="0"/>
              <a:t>  </a:t>
            </a:r>
            <a:r>
              <a:rPr lang="zh-CN" altLang="en-US" dirty="0">
                <a:solidFill>
                  <a:srgbClr val="FF0000"/>
                </a:solidFill>
              </a:rPr>
              <a:t>运动</a:t>
            </a:r>
          </a:p>
        </p:txBody>
      </p:sp>
      <p:sp>
        <p:nvSpPr>
          <p:cNvPr id="5" name="文本框 4">
            <a:extLst>
              <a:ext uri="{FF2B5EF4-FFF2-40B4-BE49-F238E27FC236}">
                <a16:creationId xmlns:a16="http://schemas.microsoft.com/office/drawing/2014/main" id="{1A2EC66C-E03C-442C-8656-AD2657679F65}"/>
              </a:ext>
            </a:extLst>
          </p:cNvPr>
          <p:cNvSpPr txBox="1"/>
          <p:nvPr/>
        </p:nvSpPr>
        <p:spPr>
          <a:xfrm>
            <a:off x="3116062" y="1414489"/>
            <a:ext cx="3480047" cy="307777"/>
          </a:xfrm>
          <a:prstGeom prst="rect">
            <a:avLst/>
          </a:prstGeom>
          <a:noFill/>
        </p:spPr>
        <p:txBody>
          <a:bodyPr wrap="square" rtlCol="0">
            <a:spAutoFit/>
          </a:bodyPr>
          <a:lstStyle/>
          <a:p>
            <a:r>
              <a:rPr lang="en-US" altLang="zh-CN" dirty="0">
                <a:solidFill>
                  <a:srgbClr val="FF0000"/>
                </a:solidFill>
              </a:rPr>
              <a:t>Track </a:t>
            </a:r>
            <a:r>
              <a:rPr lang="zh-CN" altLang="en-US" dirty="0">
                <a:solidFill>
                  <a:srgbClr val="FF0000"/>
                </a:solidFill>
              </a:rPr>
              <a:t>轨道，磁道   </a:t>
            </a:r>
            <a:r>
              <a:rPr lang="en-US" altLang="zh-CN" dirty="0">
                <a:solidFill>
                  <a:srgbClr val="FF0000"/>
                </a:solidFill>
              </a:rPr>
              <a:t>sector </a:t>
            </a:r>
            <a:r>
              <a:rPr lang="zh-CN" altLang="en-US" dirty="0">
                <a:solidFill>
                  <a:srgbClr val="FF0000"/>
                </a:solidFill>
              </a:rPr>
              <a:t>扇区</a:t>
            </a:r>
          </a:p>
        </p:txBody>
      </p:sp>
      <p:sp>
        <p:nvSpPr>
          <p:cNvPr id="6" name="文本框 5">
            <a:extLst>
              <a:ext uri="{FF2B5EF4-FFF2-40B4-BE49-F238E27FC236}">
                <a16:creationId xmlns:a16="http://schemas.microsoft.com/office/drawing/2014/main" id="{A96E5BB1-D913-42EC-8127-A54C0D6CC6A7}"/>
              </a:ext>
            </a:extLst>
          </p:cNvPr>
          <p:cNvSpPr txBox="1"/>
          <p:nvPr/>
        </p:nvSpPr>
        <p:spPr>
          <a:xfrm>
            <a:off x="7705817" y="1944210"/>
            <a:ext cx="723275" cy="307777"/>
          </a:xfrm>
          <a:prstGeom prst="rect">
            <a:avLst/>
          </a:prstGeom>
          <a:noFill/>
        </p:spPr>
        <p:txBody>
          <a:bodyPr wrap="none" rtlCol="0">
            <a:spAutoFit/>
          </a:bodyPr>
          <a:lstStyle/>
          <a:p>
            <a:r>
              <a:rPr lang="zh-CN" altLang="en-US" dirty="0">
                <a:solidFill>
                  <a:srgbClr val="FF0000"/>
                </a:solidFill>
              </a:rPr>
              <a:t>磁技术</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1.10 C</a:t>
            </a:r>
            <a:r>
              <a:rPr lang="en-US" altLang="en-US" sz="100" dirty="0"/>
              <a:t> </a:t>
            </a:r>
            <a:r>
              <a:rPr lang="en-US" altLang="en-US" dirty="0"/>
              <a:t>D Storage</a:t>
            </a:r>
            <a:r>
              <a:rPr lang="zh-CN" altLang="en-US" dirty="0"/>
              <a:t>（</a:t>
            </a:r>
            <a:r>
              <a:rPr lang="en-US" altLang="zh-CN" dirty="0"/>
              <a:t>compact disk</a:t>
            </a:r>
            <a:r>
              <a:rPr lang="zh-CN" altLang="en-US" dirty="0"/>
              <a:t>光盘）</a:t>
            </a:r>
            <a:endParaRPr lang="en-US" dirty="0"/>
          </a:p>
        </p:txBody>
      </p:sp>
      <p:pic>
        <p:nvPicPr>
          <p:cNvPr id="4" name="Picture 6" descr="A C D with recorded data represented on a single track, which consists of distinct individual sectors. The single track starts at the innermost part of the C D and spirals out towards its edge."/>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1102795" y="1777794"/>
            <a:ext cx="6938410" cy="4358107"/>
          </a:xfrm>
          <a:prstGeom prst="rect">
            <a:avLst/>
          </a:prstGeom>
          <a:noFill/>
          <a:ln>
            <a:noFill/>
          </a:ln>
        </p:spPr>
      </p:pic>
      <p:sp>
        <p:nvSpPr>
          <p:cNvPr id="3" name="文本框 2">
            <a:extLst>
              <a:ext uri="{FF2B5EF4-FFF2-40B4-BE49-F238E27FC236}">
                <a16:creationId xmlns:a16="http://schemas.microsoft.com/office/drawing/2014/main" id="{5541D293-F2B1-4C8C-B3D9-1918BDFB029E}"/>
              </a:ext>
            </a:extLst>
          </p:cNvPr>
          <p:cNvSpPr txBox="1"/>
          <p:nvPr/>
        </p:nvSpPr>
        <p:spPr>
          <a:xfrm>
            <a:off x="6662691" y="2678088"/>
            <a:ext cx="2024109" cy="738664"/>
          </a:xfrm>
          <a:prstGeom prst="rect">
            <a:avLst/>
          </a:prstGeom>
          <a:noFill/>
        </p:spPr>
        <p:txBody>
          <a:bodyPr wrap="square" rtlCol="0">
            <a:spAutoFit/>
          </a:bodyPr>
          <a:lstStyle/>
          <a:p>
            <a:r>
              <a:rPr lang="zh-CN" altLang="en-US" dirty="0">
                <a:solidFill>
                  <a:srgbClr val="FF0000"/>
                </a:solidFill>
              </a:rPr>
              <a:t>数据存储在分为若干扇区的次倒上，磁道由内向往螺旋形旋转</a:t>
            </a:r>
          </a:p>
        </p:txBody>
      </p:sp>
      <p:sp>
        <p:nvSpPr>
          <p:cNvPr id="5" name="文本框 4">
            <a:extLst>
              <a:ext uri="{FF2B5EF4-FFF2-40B4-BE49-F238E27FC236}">
                <a16:creationId xmlns:a16="http://schemas.microsoft.com/office/drawing/2014/main" id="{5427DAD6-C386-492D-9469-81DA0EEACBB5}"/>
              </a:ext>
            </a:extLst>
          </p:cNvPr>
          <p:cNvSpPr txBox="1"/>
          <p:nvPr/>
        </p:nvSpPr>
        <p:spPr>
          <a:xfrm>
            <a:off x="7821227" y="1048298"/>
            <a:ext cx="723275" cy="307777"/>
          </a:xfrm>
          <a:prstGeom prst="rect">
            <a:avLst/>
          </a:prstGeom>
          <a:noFill/>
        </p:spPr>
        <p:txBody>
          <a:bodyPr wrap="none" rtlCol="0">
            <a:spAutoFit/>
          </a:bodyPr>
          <a:lstStyle/>
          <a:p>
            <a:r>
              <a:rPr lang="zh-CN" altLang="en-US" dirty="0">
                <a:solidFill>
                  <a:srgbClr val="FF0000"/>
                </a:solidFill>
              </a:rPr>
              <a:t>光技术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Drives</a:t>
            </a:r>
            <a:r>
              <a:rPr lang="zh-CN" altLang="en-US" dirty="0"/>
              <a:t>（闪存驱动器）</a:t>
            </a:r>
            <a:endParaRPr lang="en-US" dirty="0"/>
          </a:p>
        </p:txBody>
      </p:sp>
      <p:sp>
        <p:nvSpPr>
          <p:cNvPr id="3" name="Text Placeholder 2"/>
          <p:cNvSpPr>
            <a:spLocks noGrp="1"/>
          </p:cNvSpPr>
          <p:nvPr>
            <p:ph type="body" idx="1"/>
          </p:nvPr>
        </p:nvSpPr>
        <p:spPr/>
        <p:txBody>
          <a:bodyPr/>
          <a:lstStyle/>
          <a:p>
            <a:pPr>
              <a:defRPr/>
            </a:pPr>
            <a:r>
              <a:rPr lang="en-US" sz="2400" b="1" dirty="0"/>
              <a:t>Flash Memory </a:t>
            </a:r>
            <a:r>
              <a:rPr lang="en-US" sz="2400" dirty="0"/>
              <a:t>– circuits that traps electrons</a:t>
            </a:r>
            <a:r>
              <a:rPr lang="zh-CN" altLang="en-US" sz="2400" dirty="0"/>
              <a:t>（</a:t>
            </a:r>
            <a:r>
              <a:rPr lang="zh-CN" altLang="en-US" sz="2400" dirty="0">
                <a:solidFill>
                  <a:srgbClr val="FF0000"/>
                </a:solidFill>
              </a:rPr>
              <a:t>捕获电子</a:t>
            </a:r>
            <a:r>
              <a:rPr lang="zh-CN" altLang="en-US" sz="2400" dirty="0"/>
              <a:t>）</a:t>
            </a:r>
            <a:r>
              <a:rPr lang="en-US" sz="2400" dirty="0"/>
              <a:t> in tiny silicon dioxide chambers</a:t>
            </a:r>
            <a:r>
              <a:rPr lang="zh-CN" altLang="en-US" sz="2400" dirty="0"/>
              <a:t>（</a:t>
            </a:r>
            <a:r>
              <a:rPr lang="zh-CN" altLang="en-US" sz="2400" dirty="0">
                <a:solidFill>
                  <a:srgbClr val="FF0000"/>
                </a:solidFill>
              </a:rPr>
              <a:t>微小的二氧化硅晶格</a:t>
            </a:r>
            <a:r>
              <a:rPr lang="zh-CN" altLang="en-US" sz="2400" dirty="0"/>
              <a:t>）</a:t>
            </a:r>
            <a:endParaRPr lang="en-US" altLang="zh-CN" sz="2400" dirty="0"/>
          </a:p>
          <a:p>
            <a:pPr>
              <a:defRPr/>
            </a:pPr>
            <a:r>
              <a:rPr lang="zh-CN" altLang="en-US" sz="2400" dirty="0">
                <a:solidFill>
                  <a:srgbClr val="00B0F0"/>
                </a:solidFill>
              </a:rPr>
              <a:t>电子信号使得该介质中二氧化硅的微小晶格截获电子</a:t>
            </a:r>
            <a:endParaRPr lang="en-US" sz="2400" dirty="0">
              <a:solidFill>
                <a:srgbClr val="00B0F0"/>
              </a:solidFill>
            </a:endParaRPr>
          </a:p>
          <a:p>
            <a:pPr>
              <a:defRPr/>
            </a:pPr>
            <a:r>
              <a:rPr lang="en-US" sz="2400" dirty="0"/>
              <a:t>Repeated erasing slowly damages the media</a:t>
            </a:r>
          </a:p>
          <a:p>
            <a:pPr>
              <a:defRPr/>
            </a:pPr>
            <a:r>
              <a:rPr lang="en-US" sz="2400" dirty="0"/>
              <a:t>Mass storage of choice for:</a:t>
            </a:r>
          </a:p>
          <a:p>
            <a:pPr lvl="1">
              <a:defRPr/>
            </a:pPr>
            <a:r>
              <a:rPr lang="en-US" sz="2400" dirty="0"/>
              <a:t>Digital cameras</a:t>
            </a:r>
          </a:p>
          <a:p>
            <a:pPr lvl="1">
              <a:defRPr/>
            </a:pPr>
            <a:r>
              <a:rPr lang="en-US" altLang="en-US" sz="2400" dirty="0">
                <a:cs typeface="Arial" panose="020B0604020202020204" pitchFamily="34" charset="0"/>
              </a:rPr>
              <a:t>Smartphones</a:t>
            </a:r>
            <a:endParaRPr lang="en-US" sz="2400" dirty="0"/>
          </a:p>
          <a:p>
            <a:pPr>
              <a:spcBef>
                <a:spcPts val="1200"/>
              </a:spcBef>
              <a:defRPr/>
            </a:pPr>
            <a:r>
              <a:rPr lang="en-US" sz="2400" b="1" dirty="0">
                <a:solidFill>
                  <a:srgbClr val="000000"/>
                </a:solidFill>
              </a:rPr>
              <a:t>S</a:t>
            </a:r>
            <a:r>
              <a:rPr lang="en-US" sz="100" b="1" dirty="0">
                <a:solidFill>
                  <a:srgbClr val="000000"/>
                </a:solidFill>
              </a:rPr>
              <a:t> </a:t>
            </a:r>
            <a:r>
              <a:rPr lang="en-US" sz="2400" b="1" dirty="0">
                <a:solidFill>
                  <a:srgbClr val="000000"/>
                </a:solidFill>
              </a:rPr>
              <a:t>D Cards </a:t>
            </a:r>
            <a:r>
              <a:rPr lang="en-US" sz="2400" dirty="0">
                <a:solidFill>
                  <a:srgbClr val="000000"/>
                </a:solidFill>
              </a:rPr>
              <a:t>provide G</a:t>
            </a:r>
            <a:r>
              <a:rPr lang="en-US" sz="100" dirty="0">
                <a:solidFill>
                  <a:srgbClr val="000000"/>
                </a:solidFill>
              </a:rPr>
              <a:t> </a:t>
            </a:r>
            <a:r>
              <a:rPr lang="en-US" sz="2400" dirty="0">
                <a:solidFill>
                  <a:srgbClr val="000000"/>
                </a:solidFill>
              </a:rPr>
              <a:t>Bs of storage</a:t>
            </a:r>
            <a:r>
              <a:rPr lang="zh-CN" altLang="en-US" sz="2400" dirty="0">
                <a:solidFill>
                  <a:srgbClr val="000000"/>
                </a:solidFill>
              </a:rPr>
              <a:t>（</a:t>
            </a:r>
            <a:r>
              <a:rPr lang="en-US" altLang="zh-CN" dirty="0">
                <a:solidFill>
                  <a:srgbClr val="FF0000"/>
                </a:solidFill>
              </a:rPr>
              <a:t>Secure Digital Memory Card/SD card </a:t>
            </a:r>
            <a:r>
              <a:rPr lang="zh-CN" altLang="en-US" sz="2400" dirty="0">
                <a:solidFill>
                  <a:srgbClr val="000000"/>
                </a:solidFill>
              </a:rPr>
              <a:t>）</a:t>
            </a:r>
            <a:r>
              <a:rPr lang="zh-CN" altLang="en-US" dirty="0"/>
              <a:t>松下电器、</a:t>
            </a:r>
            <a:r>
              <a:rPr lang="zh-CN" altLang="en-US" u="sng" dirty="0">
                <a:hlinkClick r:id="rId2"/>
              </a:rPr>
              <a:t>东芝</a:t>
            </a:r>
            <a:r>
              <a:rPr lang="zh-CN" altLang="en-US" dirty="0"/>
              <a:t>和</a:t>
            </a:r>
            <a:r>
              <a:rPr lang="en-US" altLang="zh-CN" dirty="0">
                <a:hlinkClick r:id="rId3"/>
              </a:rPr>
              <a:t>SanDisk</a:t>
            </a:r>
            <a:r>
              <a:rPr lang="zh-CN" altLang="en-US" dirty="0"/>
              <a:t>联合推出</a:t>
            </a:r>
            <a:endParaRPr lang="en-US" sz="2400" dirty="0"/>
          </a:p>
        </p:txBody>
      </p:sp>
      <p:pic>
        <p:nvPicPr>
          <p:cNvPr id="5" name="图片 4">
            <a:extLst>
              <a:ext uri="{FF2B5EF4-FFF2-40B4-BE49-F238E27FC236}">
                <a16:creationId xmlns:a16="http://schemas.microsoft.com/office/drawing/2014/main" id="{B620385E-4783-46FD-A5E8-A8480B647746}"/>
              </a:ext>
            </a:extLst>
          </p:cNvPr>
          <p:cNvPicPr>
            <a:picLocks noChangeAspect="1"/>
          </p:cNvPicPr>
          <p:nvPr/>
        </p:nvPicPr>
        <p:blipFill>
          <a:blip r:embed="rId4"/>
          <a:stretch>
            <a:fillRect/>
          </a:stretch>
        </p:blipFill>
        <p:spPr>
          <a:xfrm>
            <a:off x="6759224" y="3666476"/>
            <a:ext cx="1707359" cy="136333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a:t>
            </a:r>
            <a:r>
              <a:rPr lang="zh-CN" altLang="en-US" dirty="0"/>
              <a:t>（</a:t>
            </a:r>
            <a:r>
              <a:rPr lang="zh-CN" altLang="en-US" dirty="0">
                <a:solidFill>
                  <a:srgbClr val="FF0000"/>
                </a:solidFill>
              </a:rPr>
              <a:t>表示</a:t>
            </a:r>
            <a:r>
              <a:rPr lang="zh-CN" altLang="en-US" dirty="0"/>
              <a:t>）</a:t>
            </a:r>
            <a:r>
              <a:rPr lang="en-US" dirty="0"/>
              <a:t> Text</a:t>
            </a:r>
          </a:p>
        </p:txBody>
      </p:sp>
      <p:sp>
        <p:nvSpPr>
          <p:cNvPr id="3" name="Text Placeholder 2"/>
          <p:cNvSpPr>
            <a:spLocks noGrp="1"/>
          </p:cNvSpPr>
          <p:nvPr>
            <p:ph type="body" idx="1"/>
          </p:nvPr>
        </p:nvSpPr>
        <p:spPr/>
        <p:txBody>
          <a:bodyPr/>
          <a:lstStyle/>
          <a:p>
            <a:pPr eaLnBrk="1" hangingPunct="1">
              <a:spcBef>
                <a:spcPts val="600"/>
              </a:spcBef>
              <a:buClr>
                <a:schemeClr val="tx2"/>
              </a:buClr>
            </a:pPr>
            <a:r>
              <a:rPr lang="en-US" altLang="en-US" sz="2400" b="1" dirty="0"/>
              <a:t>Each character (letter, punctuation, etc.) is assigned a unique bit pattern.</a:t>
            </a:r>
          </a:p>
          <a:p>
            <a:pPr lvl="1" eaLnBrk="1" hangingPunct="1">
              <a:buClr>
                <a:schemeClr val="tx2"/>
              </a:buClr>
            </a:pPr>
            <a:r>
              <a:rPr lang="en-US" altLang="en-US" sz="2400" b="1" dirty="0"/>
              <a:t>A</a:t>
            </a:r>
            <a:r>
              <a:rPr lang="en-US" altLang="en-US" sz="100" b="1" dirty="0"/>
              <a:t> </a:t>
            </a:r>
            <a:r>
              <a:rPr lang="en-US" altLang="en-US" sz="2400" b="1" dirty="0"/>
              <a:t>S</a:t>
            </a:r>
            <a:r>
              <a:rPr lang="en-US" altLang="en-US" sz="100" b="1" dirty="0"/>
              <a:t> </a:t>
            </a:r>
            <a:r>
              <a:rPr lang="en-US" altLang="en-US" sz="2400" b="1" dirty="0"/>
              <a:t>C</a:t>
            </a:r>
            <a:r>
              <a:rPr lang="en-US" altLang="en-US" sz="100" b="1" dirty="0"/>
              <a:t> </a:t>
            </a:r>
            <a:r>
              <a:rPr lang="en-US" altLang="en-US" sz="2400" b="1" dirty="0"/>
              <a:t>I</a:t>
            </a:r>
            <a:r>
              <a:rPr lang="en-US" altLang="en-US" sz="100" b="1" dirty="0"/>
              <a:t> </a:t>
            </a:r>
            <a:r>
              <a:rPr lang="en-US" altLang="en-US" sz="2400" b="1" dirty="0"/>
              <a:t>I</a:t>
            </a:r>
            <a:r>
              <a:rPr lang="en-US" altLang="en-US" sz="2400" dirty="0"/>
              <a:t>: Uses patterns of 7-bits to represent most symbols used in written English text</a:t>
            </a:r>
          </a:p>
          <a:p>
            <a:pPr lvl="1" eaLnBrk="1" hangingPunct="1">
              <a:buClr>
                <a:schemeClr val="tx2"/>
              </a:buClr>
            </a:pPr>
            <a:r>
              <a:rPr lang="en-US" altLang="en-US" sz="2400" dirty="0"/>
              <a:t>I</a:t>
            </a:r>
            <a:r>
              <a:rPr lang="en-US" altLang="en-US" sz="100" dirty="0"/>
              <a:t> </a:t>
            </a:r>
            <a:r>
              <a:rPr lang="en-US" altLang="en-US" sz="2400" dirty="0"/>
              <a:t>S</a:t>
            </a:r>
            <a:r>
              <a:rPr lang="en-US" altLang="en-US" sz="100" dirty="0"/>
              <a:t> </a:t>
            </a:r>
            <a:r>
              <a:rPr lang="en-US" altLang="en-US" sz="2400" dirty="0"/>
              <a:t>O developed a number of 8 bit extensions to A</a:t>
            </a:r>
            <a:r>
              <a:rPr lang="en-US" altLang="en-US" sz="100" dirty="0"/>
              <a:t> </a:t>
            </a:r>
            <a:r>
              <a:rPr lang="en-US" altLang="en-US" sz="2400" dirty="0"/>
              <a:t>S</a:t>
            </a:r>
            <a:r>
              <a:rPr lang="en-US" altLang="en-US" sz="100" dirty="0"/>
              <a:t> </a:t>
            </a:r>
            <a:r>
              <a:rPr lang="en-US" altLang="en-US" sz="2400" dirty="0"/>
              <a:t>C</a:t>
            </a:r>
            <a:r>
              <a:rPr lang="en-US" altLang="en-US" sz="100" dirty="0"/>
              <a:t> </a:t>
            </a:r>
            <a:r>
              <a:rPr lang="en-US" altLang="en-US" sz="2400" dirty="0"/>
              <a:t>I</a:t>
            </a:r>
            <a:r>
              <a:rPr lang="en-US" altLang="en-US" sz="100" dirty="0"/>
              <a:t> </a:t>
            </a:r>
            <a:r>
              <a:rPr lang="en-US" altLang="en-US" sz="2400" dirty="0"/>
              <a:t>I, each designed to accommodate</a:t>
            </a:r>
            <a:r>
              <a:rPr lang="zh-CN" altLang="en-US" sz="2400" dirty="0"/>
              <a:t>（</a:t>
            </a:r>
            <a:r>
              <a:rPr lang="en-US" altLang="zh-CN" dirty="0"/>
              <a:t> </a:t>
            </a:r>
            <a:r>
              <a:rPr lang="en-US" altLang="zh-CN" dirty="0" err="1"/>
              <a:t>əˈkɑːmədeɪt</a:t>
            </a:r>
            <a:r>
              <a:rPr lang="en-US" altLang="zh-CN" dirty="0"/>
              <a:t> </a:t>
            </a:r>
            <a:r>
              <a:rPr lang="zh-CN" altLang="en-US" dirty="0"/>
              <a:t>容纳</a:t>
            </a:r>
            <a:r>
              <a:rPr lang="zh-CN" altLang="en-US" sz="2400" dirty="0"/>
              <a:t>）</a:t>
            </a:r>
            <a:r>
              <a:rPr lang="en-US" altLang="en-US" sz="2400" dirty="0"/>
              <a:t> a major language group </a:t>
            </a:r>
            <a:r>
              <a:rPr lang="zh-CN" altLang="en-US" sz="2400" dirty="0"/>
              <a:t>主要语种</a:t>
            </a:r>
            <a:endParaRPr lang="en-US" altLang="en-US" sz="2400" dirty="0"/>
          </a:p>
          <a:p>
            <a:pPr lvl="1" eaLnBrk="1" hangingPunct="1">
              <a:buClr>
                <a:schemeClr val="tx2"/>
              </a:buClr>
            </a:pPr>
            <a:r>
              <a:rPr lang="en-US" altLang="en-US" sz="2400" b="1" dirty="0"/>
              <a:t>Unicode</a:t>
            </a:r>
            <a:r>
              <a:rPr lang="en-US" altLang="en-US" sz="2400" dirty="0"/>
              <a:t>: Uses patterns up to 21-bits to represent the symbols used in languages world wide, 16-bits for world’s commonly used languages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1.11 The Message “Hello.” in A</a:t>
            </a:r>
            <a:r>
              <a:rPr lang="en-US" sz="100" dirty="0"/>
              <a:t> </a:t>
            </a:r>
            <a:r>
              <a:rPr lang="en-US" dirty="0"/>
              <a:t>S</a:t>
            </a:r>
            <a:r>
              <a:rPr lang="en-US" sz="100" dirty="0"/>
              <a:t> </a:t>
            </a:r>
            <a:r>
              <a:rPr lang="en-US" dirty="0"/>
              <a:t>C</a:t>
            </a:r>
            <a:r>
              <a:rPr lang="en-US" sz="100" dirty="0"/>
              <a:t> </a:t>
            </a:r>
            <a:r>
              <a:rPr lang="en-US" dirty="0"/>
              <a:t>I</a:t>
            </a:r>
            <a:r>
              <a:rPr lang="en-US" sz="100" dirty="0"/>
              <a:t> </a:t>
            </a:r>
            <a:r>
              <a:rPr lang="en-US" dirty="0"/>
              <a:t>I or U</a:t>
            </a:r>
            <a:r>
              <a:rPr lang="en-US" sz="100" dirty="0"/>
              <a:t> </a:t>
            </a:r>
            <a:r>
              <a:rPr lang="en-US" dirty="0"/>
              <a:t>T</a:t>
            </a:r>
            <a:r>
              <a:rPr lang="en-US" sz="100" dirty="0"/>
              <a:t> </a:t>
            </a:r>
            <a:r>
              <a:rPr lang="en-US" dirty="0"/>
              <a:t>F-8 Encoding</a:t>
            </a:r>
          </a:p>
        </p:txBody>
      </p:sp>
      <p:pic>
        <p:nvPicPr>
          <p:cNvPr id="4" name="Picture 4" descr="A description of how the word Hello is represented in A S C I I. A diagram shows each 8 bit pattern and its corresponding symbol moving left to right. 0 1 0 0 1 0 0 0 is H. 0 1 1 0 0 1 0 1 is e. 0 1 1 0 1 1 0 0 is the first l. Then, 0 1 1 0 1 1 0 0 is the second l. 0 1 1 0 1 1 1 1 is o. Lastly, 0 0 1 0 1 1 1 0 is a period."/>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557461" y="2796716"/>
            <a:ext cx="8029077" cy="77079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Numeric Values</a:t>
            </a:r>
          </a:p>
        </p:txBody>
      </p:sp>
      <p:sp>
        <p:nvSpPr>
          <p:cNvPr id="3" name="Text Placeholder 2"/>
          <p:cNvSpPr>
            <a:spLocks noGrp="1"/>
          </p:cNvSpPr>
          <p:nvPr>
            <p:ph type="body" idx="1"/>
          </p:nvPr>
        </p:nvSpPr>
        <p:spPr/>
        <p:txBody>
          <a:bodyPr/>
          <a:lstStyle/>
          <a:p>
            <a:pPr eaLnBrk="1" hangingPunct="1">
              <a:buClr>
                <a:schemeClr val="tx2"/>
              </a:buClr>
            </a:pPr>
            <a:r>
              <a:rPr lang="en-US" altLang="en-US" sz="2400" b="1" dirty="0"/>
              <a:t>Binary notation</a:t>
            </a:r>
            <a:r>
              <a:rPr lang="zh-CN" altLang="en-US" sz="2400" b="1" dirty="0"/>
              <a:t>（二进制记数法）</a:t>
            </a:r>
            <a:r>
              <a:rPr lang="en-US" altLang="en-US" sz="2400" dirty="0"/>
              <a:t>: Uses bits to represent a number in base two</a:t>
            </a:r>
          </a:p>
          <a:p>
            <a:pPr eaLnBrk="1" hangingPunct="1">
              <a:buClr>
                <a:schemeClr val="tx2"/>
              </a:buClr>
            </a:pPr>
            <a:r>
              <a:rPr lang="en-US" altLang="en-US" sz="2400" dirty="0"/>
              <a:t>Limitations of computer representations of numeric values</a:t>
            </a:r>
          </a:p>
          <a:p>
            <a:pPr lvl="1" eaLnBrk="1" hangingPunct="1">
              <a:buClr>
                <a:schemeClr val="tx2"/>
              </a:buClr>
            </a:pPr>
            <a:r>
              <a:rPr lang="en-US" altLang="en-US" sz="2400" dirty="0"/>
              <a:t>Overflow: occurs when a value is too big to be represented</a:t>
            </a:r>
          </a:p>
          <a:p>
            <a:pPr lvl="1" eaLnBrk="1" hangingPunct="1">
              <a:buClr>
                <a:schemeClr val="tx2"/>
              </a:buClr>
            </a:pPr>
            <a:r>
              <a:rPr lang="en-US" altLang="en-US" sz="2400" dirty="0"/>
              <a:t>Truncation</a:t>
            </a:r>
            <a:r>
              <a:rPr lang="zh-CN" altLang="en-US" sz="2400" dirty="0"/>
              <a:t>（</a:t>
            </a:r>
            <a:r>
              <a:rPr lang="en-US" altLang="zh-CN" dirty="0"/>
              <a:t> </a:t>
            </a:r>
            <a:r>
              <a:rPr lang="en-US" altLang="zh-CN" dirty="0" err="1"/>
              <a:t>trʌŋˈkeɪʃn</a:t>
            </a:r>
            <a:r>
              <a:rPr lang="en-US" altLang="zh-CN" dirty="0"/>
              <a:t> </a:t>
            </a:r>
            <a:r>
              <a:rPr lang="zh-CN" altLang="en-US" dirty="0"/>
              <a:t>截取</a:t>
            </a:r>
            <a:r>
              <a:rPr lang="zh-CN" altLang="en-US" sz="2400" dirty="0"/>
              <a:t>）</a:t>
            </a:r>
            <a:r>
              <a:rPr lang="en-US" altLang="en-US" sz="2400" dirty="0"/>
              <a:t>: occurs when a value cannot be represented accurately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r>
              <a:rPr lang="en-US" sz="2000" b="0" dirty="0"/>
              <a:t>(2 of 2)</a:t>
            </a:r>
            <a:endParaRPr lang="en-US" sz="2000" dirty="0"/>
          </a:p>
        </p:txBody>
      </p:sp>
      <p:sp>
        <p:nvSpPr>
          <p:cNvPr id="3" name="Text Placeholder 2"/>
          <p:cNvSpPr>
            <a:spLocks noGrp="1"/>
          </p:cNvSpPr>
          <p:nvPr>
            <p:ph type="body" idx="1"/>
          </p:nvPr>
        </p:nvSpPr>
        <p:spPr/>
        <p:txBody>
          <a:bodyPr/>
          <a:lstStyle/>
          <a:p>
            <a:pPr marL="0" indent="0" eaLnBrk="1" hangingPunct="1">
              <a:buClr>
                <a:srgbClr val="2D2D8A"/>
              </a:buClr>
              <a:buNone/>
            </a:pPr>
            <a:r>
              <a:rPr lang="en-US" altLang="en-US" sz="2400" b="1" dirty="0">
                <a:solidFill>
                  <a:schemeClr val="tx2"/>
                </a:solidFill>
                <a:latin typeface="Arial (Body)"/>
              </a:rPr>
              <a:t>1.6</a:t>
            </a:r>
            <a:r>
              <a:rPr lang="en-US" altLang="en-US" sz="2400" dirty="0">
                <a:latin typeface="Arial (Body)"/>
              </a:rPr>
              <a:t> Storing Integers</a:t>
            </a:r>
            <a:r>
              <a:rPr lang="zh-CN" altLang="en-US" sz="2400" dirty="0">
                <a:latin typeface="Arial (Body)"/>
                <a:ea typeface="宋体" panose="02010600030101010101" pitchFamily="2" charset="-122"/>
              </a:rPr>
              <a:t>（整数存储）</a:t>
            </a:r>
            <a:endParaRPr lang="en-US" altLang="en-US" sz="2400" dirty="0">
              <a:latin typeface="Arial (Body)"/>
            </a:endParaRPr>
          </a:p>
          <a:p>
            <a:pPr marL="0" indent="0" eaLnBrk="1" hangingPunct="1">
              <a:buClr>
                <a:srgbClr val="2D2D8A"/>
              </a:buClr>
              <a:buNone/>
            </a:pPr>
            <a:r>
              <a:rPr lang="en-US" altLang="en-US" sz="2400" b="1" dirty="0">
                <a:solidFill>
                  <a:schemeClr val="tx2"/>
                </a:solidFill>
                <a:latin typeface="Arial (Body)"/>
              </a:rPr>
              <a:t>1.7</a:t>
            </a:r>
            <a:r>
              <a:rPr lang="en-US" altLang="en-US" sz="2400" dirty="0">
                <a:latin typeface="Arial (Body)"/>
              </a:rPr>
              <a:t> Storing Fractions</a:t>
            </a:r>
            <a:r>
              <a:rPr lang="zh-CN" altLang="en-US" sz="2400" dirty="0">
                <a:latin typeface="Arial (Body)"/>
                <a:ea typeface="宋体" panose="02010600030101010101" pitchFamily="2" charset="-122"/>
              </a:rPr>
              <a:t>（分数）</a:t>
            </a:r>
            <a:endParaRPr lang="en-US" altLang="en-US" sz="2400" dirty="0">
              <a:latin typeface="Arial (Body)"/>
            </a:endParaRPr>
          </a:p>
          <a:p>
            <a:pPr marL="0" indent="0" eaLnBrk="1" hangingPunct="1">
              <a:buClr>
                <a:srgbClr val="2D2D8A"/>
              </a:buClr>
              <a:buNone/>
            </a:pPr>
            <a:r>
              <a:rPr lang="en-US" altLang="en-US" sz="2400" b="1" dirty="0">
                <a:solidFill>
                  <a:schemeClr val="tx2"/>
                </a:solidFill>
                <a:latin typeface="Arial (Body)"/>
              </a:rPr>
              <a:t>1.8</a:t>
            </a:r>
            <a:r>
              <a:rPr lang="en-US" altLang="en-US" sz="2400" dirty="0">
                <a:latin typeface="Arial (Body)"/>
              </a:rPr>
              <a:t> Data and Programming</a:t>
            </a:r>
            <a:r>
              <a:rPr lang="zh-CN" altLang="en-US" sz="2400" dirty="0">
                <a:latin typeface="Arial (Body)"/>
                <a:ea typeface="宋体" panose="02010600030101010101" pitchFamily="2" charset="-122"/>
              </a:rPr>
              <a:t>（数据和程序设计）</a:t>
            </a:r>
            <a:endParaRPr lang="en-US" altLang="en-US" sz="2400" dirty="0">
              <a:latin typeface="Arial (Body)"/>
            </a:endParaRPr>
          </a:p>
          <a:p>
            <a:pPr marL="0" indent="0" eaLnBrk="1" hangingPunct="1">
              <a:buClr>
                <a:srgbClr val="2D2D8A"/>
              </a:buClr>
              <a:buNone/>
            </a:pPr>
            <a:r>
              <a:rPr lang="en-US" altLang="en-US" sz="2400" b="1" dirty="0">
                <a:solidFill>
                  <a:schemeClr val="tx2"/>
                </a:solidFill>
                <a:latin typeface="Arial (Body)"/>
              </a:rPr>
              <a:t>1.9</a:t>
            </a:r>
            <a:r>
              <a:rPr lang="en-US" altLang="en-US" sz="2400" dirty="0">
                <a:latin typeface="Arial (Body)"/>
              </a:rPr>
              <a:t> Data Compression</a:t>
            </a:r>
            <a:r>
              <a:rPr lang="zh-CN" altLang="en-US" sz="2400" dirty="0">
                <a:latin typeface="Arial (Body)"/>
                <a:ea typeface="宋体" panose="02010600030101010101" pitchFamily="2" charset="-122"/>
              </a:rPr>
              <a:t>（数据压缩）</a:t>
            </a:r>
            <a:endParaRPr lang="en-US" altLang="en-US" sz="2400" dirty="0">
              <a:latin typeface="Arial (Body)"/>
            </a:endParaRPr>
          </a:p>
          <a:p>
            <a:pPr marL="0" indent="0" eaLnBrk="1" hangingPunct="1">
              <a:buClr>
                <a:srgbClr val="2D2D8A"/>
              </a:buClr>
              <a:buNone/>
            </a:pPr>
            <a:r>
              <a:rPr lang="en-US" altLang="en-US" sz="2400" b="1" dirty="0">
                <a:solidFill>
                  <a:schemeClr val="tx2"/>
                </a:solidFill>
                <a:latin typeface="Arial (Body)"/>
              </a:rPr>
              <a:t>1.10</a:t>
            </a:r>
            <a:r>
              <a:rPr lang="en-US" altLang="en-US" sz="2400" dirty="0">
                <a:latin typeface="Arial (Body)"/>
              </a:rPr>
              <a:t> Communications Errors</a:t>
            </a:r>
            <a:r>
              <a:rPr lang="zh-CN" altLang="en-US" sz="2400" dirty="0">
                <a:latin typeface="Arial (Body)"/>
                <a:ea typeface="宋体" panose="02010600030101010101" pitchFamily="2" charset="-122"/>
              </a:rPr>
              <a:t>（通讯误差）</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Images</a:t>
            </a:r>
          </a:p>
        </p:txBody>
      </p:sp>
      <p:sp>
        <p:nvSpPr>
          <p:cNvPr id="3" name="Text Placeholder 2"/>
          <p:cNvSpPr>
            <a:spLocks noGrp="1"/>
          </p:cNvSpPr>
          <p:nvPr>
            <p:ph type="body" idx="1"/>
          </p:nvPr>
        </p:nvSpPr>
        <p:spPr/>
        <p:txBody>
          <a:bodyPr/>
          <a:lstStyle/>
          <a:p>
            <a:pPr eaLnBrk="1" hangingPunct="1">
              <a:buClr>
                <a:schemeClr val="tx2"/>
              </a:buClr>
            </a:pPr>
            <a:r>
              <a:rPr lang="en-US" altLang="en-US" sz="2400" dirty="0">
                <a:latin typeface="Arial (Body)"/>
              </a:rPr>
              <a:t>Bit map techniques</a:t>
            </a:r>
            <a:r>
              <a:rPr lang="zh-CN" altLang="en-US" sz="2400" dirty="0">
                <a:latin typeface="Arial (Body)"/>
              </a:rPr>
              <a:t>（位图技术）</a:t>
            </a:r>
            <a:endParaRPr lang="en-US" altLang="en-US" sz="2400" dirty="0">
              <a:latin typeface="Arial (Body)"/>
            </a:endParaRPr>
          </a:p>
          <a:p>
            <a:pPr lvl="1" eaLnBrk="1" hangingPunct="1">
              <a:buClr>
                <a:schemeClr val="tx2"/>
              </a:buClr>
            </a:pPr>
            <a:r>
              <a:rPr lang="en-US" altLang="en-US" sz="2400" dirty="0">
                <a:latin typeface="Arial (Body)"/>
              </a:rPr>
              <a:t>Pixel: short for “picture element”</a:t>
            </a:r>
            <a:r>
              <a:rPr lang="zh-CN" altLang="en-US" sz="2400" dirty="0">
                <a:latin typeface="Arial (Body)"/>
              </a:rPr>
              <a:t>（像素）</a:t>
            </a:r>
            <a:endParaRPr lang="en-US" altLang="en-US" sz="2400" dirty="0">
              <a:latin typeface="Arial (Body)"/>
            </a:endParaRPr>
          </a:p>
          <a:p>
            <a:pPr lvl="1" eaLnBrk="1" hangingPunct="1">
              <a:buClr>
                <a:schemeClr val="tx2"/>
              </a:buClr>
            </a:pPr>
            <a:r>
              <a:rPr lang="en-US" altLang="en-US" sz="2400" dirty="0">
                <a:latin typeface="Arial (Body)"/>
              </a:rPr>
              <a:t>R</a:t>
            </a:r>
            <a:r>
              <a:rPr lang="en-US" altLang="en-US" sz="100" dirty="0">
                <a:latin typeface="Arial (Body)"/>
              </a:rPr>
              <a:t> </a:t>
            </a:r>
            <a:r>
              <a:rPr lang="en-US" altLang="en-US" sz="2400" dirty="0">
                <a:latin typeface="Arial (Body)"/>
              </a:rPr>
              <a:t>G</a:t>
            </a:r>
            <a:r>
              <a:rPr lang="en-US" altLang="en-US" sz="100" dirty="0">
                <a:latin typeface="Arial (Body)"/>
              </a:rPr>
              <a:t> </a:t>
            </a:r>
            <a:r>
              <a:rPr lang="en-US" altLang="en-US" sz="2400" dirty="0">
                <a:latin typeface="Arial (Body)"/>
              </a:rPr>
              <a:t>B</a:t>
            </a:r>
            <a:r>
              <a:rPr lang="zh-CN" altLang="en-US" sz="2400" dirty="0">
                <a:latin typeface="Arial (Body)"/>
              </a:rPr>
              <a:t>（编码）</a:t>
            </a:r>
            <a:endParaRPr lang="en-US" altLang="en-US" sz="2400" dirty="0">
              <a:latin typeface="Arial (Body)"/>
            </a:endParaRPr>
          </a:p>
          <a:p>
            <a:pPr lvl="1" eaLnBrk="1" hangingPunct="1">
              <a:buClr>
                <a:schemeClr val="tx2"/>
              </a:buClr>
            </a:pPr>
            <a:r>
              <a:rPr lang="en-US" altLang="en-US" sz="2400" dirty="0">
                <a:latin typeface="Arial (Body)"/>
              </a:rPr>
              <a:t>Luminance</a:t>
            </a:r>
            <a:r>
              <a:rPr lang="zh-CN" altLang="en-US" sz="2400" dirty="0">
                <a:latin typeface="Arial (Body)"/>
              </a:rPr>
              <a:t>（</a:t>
            </a:r>
            <a:r>
              <a:rPr lang="en-US" altLang="zh-CN" dirty="0"/>
              <a:t> </a:t>
            </a:r>
            <a:r>
              <a:rPr lang="en-US" altLang="zh-CN" dirty="0" err="1"/>
              <a:t>luːmɪnəns</a:t>
            </a:r>
            <a:r>
              <a:rPr lang="en-US" altLang="zh-CN" dirty="0"/>
              <a:t> </a:t>
            </a:r>
            <a:r>
              <a:rPr lang="zh-CN" altLang="en-US" dirty="0"/>
              <a:t>亮度</a:t>
            </a:r>
            <a:r>
              <a:rPr lang="zh-CN" altLang="en-US" sz="2400" dirty="0">
                <a:latin typeface="Arial (Body)"/>
              </a:rPr>
              <a:t>）</a:t>
            </a:r>
            <a:r>
              <a:rPr lang="en-US" altLang="en-US" sz="2400" dirty="0">
                <a:latin typeface="Arial (Body)"/>
              </a:rPr>
              <a:t> and chrominance</a:t>
            </a:r>
            <a:r>
              <a:rPr lang="zh-CN" altLang="en-US" sz="2400" dirty="0">
                <a:latin typeface="Arial (Body)"/>
              </a:rPr>
              <a:t>（</a:t>
            </a:r>
            <a:r>
              <a:rPr lang="en-US" altLang="zh-CN" dirty="0"/>
              <a:t> ˈ</a:t>
            </a:r>
            <a:r>
              <a:rPr lang="en-US" altLang="zh-CN" dirty="0" err="1"/>
              <a:t>kroʊmənəns</a:t>
            </a:r>
            <a:r>
              <a:rPr lang="en-US" altLang="zh-CN" dirty="0"/>
              <a:t> </a:t>
            </a:r>
            <a:r>
              <a:rPr lang="zh-CN" altLang="en-US" dirty="0"/>
              <a:t>色度</a:t>
            </a:r>
            <a:r>
              <a:rPr lang="zh-CN" altLang="en-US" sz="2400" dirty="0">
                <a:latin typeface="Arial (Body)"/>
              </a:rPr>
              <a:t>）</a:t>
            </a:r>
            <a:endParaRPr lang="en-US" altLang="en-US" sz="2400" dirty="0">
              <a:latin typeface="Arial (Body)"/>
            </a:endParaRPr>
          </a:p>
          <a:p>
            <a:pPr eaLnBrk="1" hangingPunct="1">
              <a:buClr>
                <a:schemeClr val="tx2"/>
              </a:buClr>
            </a:pPr>
            <a:r>
              <a:rPr lang="en-US" altLang="en-US" sz="2400" dirty="0">
                <a:latin typeface="Arial (Body)"/>
              </a:rPr>
              <a:t>Vector techniques</a:t>
            </a:r>
            <a:r>
              <a:rPr lang="zh-CN" altLang="en-US" sz="2400" dirty="0">
                <a:latin typeface="Arial (Body)"/>
              </a:rPr>
              <a:t>（</a:t>
            </a:r>
            <a:r>
              <a:rPr lang="zh-CN" altLang="en-US" dirty="0"/>
              <a:t>矢量技术</a:t>
            </a:r>
            <a:r>
              <a:rPr lang="zh-CN" altLang="en-US" sz="2400" dirty="0">
                <a:latin typeface="Arial (Body)"/>
              </a:rPr>
              <a:t>）</a:t>
            </a:r>
            <a:endParaRPr lang="en-US" altLang="en-US" sz="2400" dirty="0">
              <a:latin typeface="Arial (Body)"/>
            </a:endParaRPr>
          </a:p>
          <a:p>
            <a:pPr lvl="1" eaLnBrk="1" hangingPunct="1">
              <a:buClr>
                <a:schemeClr val="tx2"/>
              </a:buClr>
            </a:pPr>
            <a:r>
              <a:rPr lang="en-US" altLang="en-US" sz="2400" dirty="0">
                <a:latin typeface="Arial (Body)"/>
              </a:rPr>
              <a:t>Scalable</a:t>
            </a:r>
            <a:r>
              <a:rPr lang="zh-CN" altLang="en-US" sz="2400" dirty="0">
                <a:latin typeface="Arial (Body)"/>
              </a:rPr>
              <a:t>（</a:t>
            </a:r>
            <a:r>
              <a:rPr lang="zh-CN" altLang="en-US" sz="2400" dirty="0">
                <a:solidFill>
                  <a:srgbClr val="FF0000"/>
                </a:solidFill>
                <a:latin typeface="Arial (Body)"/>
              </a:rPr>
              <a:t>可扩展，可放缩</a:t>
            </a:r>
            <a:r>
              <a:rPr lang="zh-CN" altLang="en-US" sz="2400" dirty="0">
                <a:latin typeface="Arial (Body)"/>
              </a:rPr>
              <a:t>）</a:t>
            </a:r>
            <a:endParaRPr lang="en-US" altLang="en-US" sz="2400" dirty="0">
              <a:latin typeface="Arial (Body)"/>
            </a:endParaRPr>
          </a:p>
          <a:p>
            <a:pPr lvl="1" eaLnBrk="1" hangingPunct="1">
              <a:buClr>
                <a:schemeClr val="tx2"/>
              </a:buClr>
            </a:pPr>
            <a:r>
              <a:rPr lang="en-US" altLang="en-US" sz="2400" dirty="0">
                <a:latin typeface="Arial (Body)"/>
              </a:rPr>
              <a:t>TrueType</a:t>
            </a:r>
            <a:r>
              <a:rPr lang="zh-CN" altLang="en-US" sz="2400" dirty="0">
                <a:latin typeface="Arial (Body)"/>
              </a:rPr>
              <a:t>（</a:t>
            </a:r>
            <a:r>
              <a:rPr lang="zh-CN" altLang="en-US" sz="2400" dirty="0">
                <a:solidFill>
                  <a:srgbClr val="FF0000"/>
                </a:solidFill>
                <a:latin typeface="Arial (Body)"/>
              </a:rPr>
              <a:t>微软和苹果</a:t>
            </a:r>
            <a:r>
              <a:rPr lang="zh-CN" altLang="en-US" sz="2400" dirty="0">
                <a:latin typeface="Arial (Body)"/>
              </a:rPr>
              <a:t>）</a:t>
            </a:r>
            <a:r>
              <a:rPr lang="en-US" altLang="en-US" sz="2400" dirty="0">
                <a:latin typeface="Arial (Body)"/>
              </a:rPr>
              <a:t> and PostScript</a:t>
            </a:r>
            <a:r>
              <a:rPr lang="zh-CN" altLang="en-US" sz="2400" dirty="0">
                <a:latin typeface="Arial (Body)"/>
              </a:rPr>
              <a:t>（</a:t>
            </a:r>
            <a:r>
              <a:rPr lang="en-US" altLang="zh-CN" sz="2400" dirty="0">
                <a:solidFill>
                  <a:srgbClr val="FF0000"/>
                </a:solidFill>
                <a:latin typeface="Arial (Body)"/>
              </a:rPr>
              <a:t>Adobe </a:t>
            </a:r>
            <a:r>
              <a:rPr lang="zh-CN" altLang="en-US" sz="2400" dirty="0">
                <a:solidFill>
                  <a:srgbClr val="FF0000"/>
                </a:solidFill>
                <a:latin typeface="Arial (Body)"/>
              </a:rPr>
              <a:t>公司</a:t>
            </a:r>
            <a:r>
              <a:rPr lang="zh-CN" altLang="en-US" sz="2400" dirty="0">
                <a:latin typeface="Arial (Body)"/>
              </a:rPr>
              <a:t>）</a:t>
            </a:r>
            <a:endParaRPr lang="en-US" altLang="en-US" sz="2400" dirty="0">
              <a:latin typeface="Arial (Bod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Sound</a:t>
            </a:r>
          </a:p>
        </p:txBody>
      </p:sp>
      <p:sp>
        <p:nvSpPr>
          <p:cNvPr id="3" name="Text Placeholder 2"/>
          <p:cNvSpPr>
            <a:spLocks noGrp="1"/>
          </p:cNvSpPr>
          <p:nvPr>
            <p:ph type="body" idx="1"/>
          </p:nvPr>
        </p:nvSpPr>
        <p:spPr/>
        <p:txBody>
          <a:bodyPr/>
          <a:lstStyle/>
          <a:p>
            <a:pPr>
              <a:buClr>
                <a:schemeClr val="tx2"/>
              </a:buClr>
            </a:pPr>
            <a:r>
              <a:rPr lang="en-US" altLang="en-US" sz="2400" dirty="0"/>
              <a:t>Sampling techniques</a:t>
            </a:r>
          </a:p>
          <a:p>
            <a:pPr lvl="1" eaLnBrk="1" hangingPunct="1">
              <a:buClr>
                <a:schemeClr val="tx2"/>
              </a:buClr>
            </a:pPr>
            <a:r>
              <a:rPr lang="en-US" altLang="en-US" sz="2400" dirty="0"/>
              <a:t>Used for high quality recordings</a:t>
            </a:r>
          </a:p>
          <a:p>
            <a:pPr lvl="1" eaLnBrk="1" hangingPunct="1">
              <a:buClr>
                <a:schemeClr val="tx2"/>
              </a:buClr>
            </a:pPr>
            <a:r>
              <a:rPr lang="en-US" altLang="en-US" sz="2400" dirty="0"/>
              <a:t>Records actual audio</a:t>
            </a:r>
          </a:p>
          <a:p>
            <a:pPr eaLnBrk="1" hangingPunct="1">
              <a:buClr>
                <a:schemeClr val="tx2"/>
              </a:buClr>
            </a:pPr>
            <a:r>
              <a:rPr lang="en-US" altLang="en-US" sz="2400" dirty="0"/>
              <a:t>M</a:t>
            </a:r>
            <a:r>
              <a:rPr lang="en-US" altLang="en-US" sz="100" dirty="0"/>
              <a:t> </a:t>
            </a:r>
            <a:r>
              <a:rPr lang="en-US" altLang="en-US" sz="2400" dirty="0"/>
              <a:t>I</a:t>
            </a:r>
            <a:r>
              <a:rPr lang="en-US" altLang="en-US" sz="100" dirty="0"/>
              <a:t> </a:t>
            </a:r>
            <a:r>
              <a:rPr lang="en-US" altLang="en-US" sz="2400" dirty="0"/>
              <a:t>D</a:t>
            </a:r>
            <a:r>
              <a:rPr lang="en-US" altLang="en-US" sz="100" dirty="0"/>
              <a:t> </a:t>
            </a:r>
            <a:r>
              <a:rPr lang="en-US" altLang="en-US" sz="2400" dirty="0"/>
              <a:t>I</a:t>
            </a:r>
            <a:r>
              <a:rPr lang="zh-CN" altLang="en-US" sz="2400" dirty="0"/>
              <a:t>（乐器数字化接口）</a:t>
            </a:r>
            <a:endParaRPr lang="en-US" altLang="en-US" sz="2400" dirty="0"/>
          </a:p>
          <a:p>
            <a:pPr lvl="1" eaLnBrk="1" hangingPunct="1">
              <a:buClr>
                <a:schemeClr val="tx2"/>
              </a:buClr>
            </a:pPr>
            <a:r>
              <a:rPr lang="en-US" altLang="en-US" sz="2400" dirty="0"/>
              <a:t>Used in music synthesizers</a:t>
            </a:r>
            <a:r>
              <a:rPr lang="zh-CN" altLang="en-US" sz="2400" dirty="0"/>
              <a:t>（</a:t>
            </a:r>
            <a:r>
              <a:rPr lang="en-US" altLang="zh-CN" dirty="0" err="1"/>
              <a:t>sɪn</a:t>
            </a:r>
            <a:r>
              <a:rPr lang="el-GR" altLang="zh-CN" dirty="0"/>
              <a:t>θ</a:t>
            </a:r>
            <a:r>
              <a:rPr lang="en-US" altLang="zh-CN" dirty="0" err="1"/>
              <a:t>əsaɪzə</a:t>
            </a:r>
            <a:r>
              <a:rPr lang="en-US" altLang="zh-CN" dirty="0"/>
              <a:t>(r)</a:t>
            </a:r>
            <a:r>
              <a:rPr lang="zh-CN" altLang="en-US" dirty="0">
                <a:solidFill>
                  <a:srgbClr val="FF0000"/>
                </a:solidFill>
              </a:rPr>
              <a:t>音箱合成器</a:t>
            </a:r>
            <a:r>
              <a:rPr lang="zh-CN" altLang="en-US" sz="2400" dirty="0"/>
              <a:t>）</a:t>
            </a:r>
            <a:endParaRPr lang="en-US" altLang="en-US" sz="2400" dirty="0"/>
          </a:p>
          <a:p>
            <a:pPr lvl="1" eaLnBrk="1" hangingPunct="1">
              <a:buClr>
                <a:schemeClr val="tx2"/>
              </a:buClr>
            </a:pPr>
            <a:r>
              <a:rPr lang="en-US" altLang="en-US" sz="2400" dirty="0"/>
              <a:t>Records “musical score”</a:t>
            </a:r>
            <a:r>
              <a:rPr lang="zh-CN" altLang="en-US" sz="2400" dirty="0"/>
              <a:t>（记录乐谱）</a:t>
            </a:r>
            <a:endParaRPr lang="en-US"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491491" cy="1545892"/>
          </a:xfrm>
        </p:spPr>
        <p:txBody>
          <a:bodyPr/>
          <a:lstStyle/>
          <a:p>
            <a:r>
              <a:rPr lang="en-US" sz="3200" dirty="0"/>
              <a:t>Figure 1.12 The Sound Wave Represented</a:t>
            </a:r>
            <a:r>
              <a:rPr lang="zh-CN" altLang="en-US" sz="3200" dirty="0"/>
              <a:t>（所表示的声波）</a:t>
            </a:r>
            <a:r>
              <a:rPr lang="en-US" sz="3200" dirty="0"/>
              <a:t> by the Sequence 0, 1.5, 2.0, 1.5, 2.0, 3.0, 4.0, 3.0, 0</a:t>
            </a:r>
          </a:p>
        </p:txBody>
      </p:sp>
      <p:pic>
        <p:nvPicPr>
          <p:cNvPr id="4" name="Picture 4" descr="A line graph with amplitudes at regular intervals on the x axis. The line represents the encoded sound wave moving from beginning to end, left to right. Each point on the line extends from the x axis and meets the line at regular intervals."/>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893235" y="1774492"/>
            <a:ext cx="7357529" cy="4311809"/>
          </a:xfrm>
          <a:prstGeom prst="rect">
            <a:avLst/>
          </a:prstGeom>
          <a:noFill/>
          <a:ln>
            <a:noFill/>
          </a:ln>
        </p:spPr>
      </p:pic>
      <p:sp>
        <p:nvSpPr>
          <p:cNvPr id="3" name="文本框 2">
            <a:extLst>
              <a:ext uri="{FF2B5EF4-FFF2-40B4-BE49-F238E27FC236}">
                <a16:creationId xmlns:a16="http://schemas.microsoft.com/office/drawing/2014/main" id="{57098694-4D43-4132-BA47-7B0E2CB4E014}"/>
              </a:ext>
            </a:extLst>
          </p:cNvPr>
          <p:cNvSpPr txBox="1"/>
          <p:nvPr/>
        </p:nvSpPr>
        <p:spPr>
          <a:xfrm>
            <a:off x="5388746" y="6086301"/>
            <a:ext cx="2359941" cy="307777"/>
          </a:xfrm>
          <a:prstGeom prst="rect">
            <a:avLst/>
          </a:prstGeom>
          <a:noFill/>
        </p:spPr>
        <p:txBody>
          <a:bodyPr wrap="none" rtlCol="0">
            <a:spAutoFit/>
          </a:bodyPr>
          <a:lstStyle/>
          <a:p>
            <a:r>
              <a:rPr lang="en-US" altLang="zh-CN" dirty="0"/>
              <a:t>Amplitude [ˈ</a:t>
            </a:r>
            <a:r>
              <a:rPr lang="en-US" altLang="zh-CN" dirty="0" err="1"/>
              <a:t>æmplɪtuːd</a:t>
            </a:r>
            <a:r>
              <a:rPr lang="en-US" altLang="zh-CN" dirty="0"/>
              <a:t>]</a:t>
            </a:r>
            <a:r>
              <a:rPr lang="zh-CN" altLang="en-US" dirty="0"/>
              <a:t>振幅</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Binary System</a:t>
            </a:r>
          </a:p>
        </p:txBody>
      </p:sp>
      <p:sp>
        <p:nvSpPr>
          <p:cNvPr id="3" name="Text Placeholder 2"/>
          <p:cNvSpPr>
            <a:spLocks noGrp="1"/>
          </p:cNvSpPr>
          <p:nvPr>
            <p:ph type="body" idx="1"/>
          </p:nvPr>
        </p:nvSpPr>
        <p:spPr>
          <a:xfrm>
            <a:off x="457200" y="1600201"/>
            <a:ext cx="8229600" cy="1331686"/>
          </a:xfrm>
        </p:spPr>
        <p:txBody>
          <a:bodyPr/>
          <a:lstStyle/>
          <a:p>
            <a:pPr marL="0" indent="0" eaLnBrk="1" hangingPunct="1">
              <a:spcBef>
                <a:spcPts val="500"/>
              </a:spcBef>
              <a:buClr>
                <a:srgbClr val="2D2D8A"/>
              </a:buClr>
              <a:buFont typeface="Times" panose="02020603050405020304" pitchFamily="18" charset="0"/>
              <a:buNone/>
            </a:pPr>
            <a:r>
              <a:rPr lang="en-US" altLang="en-US" sz="2400" dirty="0"/>
              <a:t>The traditional decimal system is based on powers of ten.</a:t>
            </a:r>
          </a:p>
          <a:p>
            <a:pPr marL="0" indent="0" eaLnBrk="1" hangingPunct="1">
              <a:buClr>
                <a:srgbClr val="2D2D8A"/>
              </a:buClr>
              <a:buFont typeface="Times" panose="02020603050405020304" pitchFamily="18" charset="0"/>
              <a:buNone/>
            </a:pPr>
            <a:r>
              <a:rPr lang="en-US" altLang="en-US" sz="2400" dirty="0"/>
              <a:t>The Binary system is based on powers of two.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1.13 The Base Ten and Binary</a:t>
            </a:r>
            <a:r>
              <a:rPr lang="zh-CN" altLang="en-US" dirty="0"/>
              <a:t>（</a:t>
            </a:r>
            <a:r>
              <a:rPr lang="zh-CN" altLang="en-US" dirty="0">
                <a:solidFill>
                  <a:srgbClr val="FF0000"/>
                </a:solidFill>
              </a:rPr>
              <a:t>十进制和二进制系统</a:t>
            </a:r>
            <a:r>
              <a:rPr lang="zh-CN" altLang="en-US" dirty="0"/>
              <a:t>）</a:t>
            </a:r>
            <a:r>
              <a:rPr lang="en-US" dirty="0"/>
              <a:t> Systems</a:t>
            </a:r>
          </a:p>
        </p:txBody>
      </p:sp>
      <p:pic>
        <p:nvPicPr>
          <p:cNvPr id="4" name="Picture 6" descr="A set of tables that distinguishes the base 10 system properties from the base two system. It shows examples of how each position’s quantity is represented differently. The base 10 system shows the number 3 7 5 as its example. Moving left to right, 3 is in the Hundred position. 7 is in the Ten position. 5 is in the One position. The base two system shows the number 1 0 1 1 as its example. Again, moving left to right. 1 is in the Eight position. 0 is in the Four position. 1 is in the Two position. And 1 is in the One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7924800"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08AFBA44-15DC-4EA0-A2CB-7A79C56A1E97}"/>
              </a:ext>
            </a:extLst>
          </p:cNvPr>
          <p:cNvSpPr txBox="1"/>
          <p:nvPr/>
        </p:nvSpPr>
        <p:spPr>
          <a:xfrm>
            <a:off x="2920753" y="4074852"/>
            <a:ext cx="1723549" cy="461665"/>
          </a:xfrm>
          <a:prstGeom prst="rect">
            <a:avLst/>
          </a:prstGeom>
          <a:noFill/>
        </p:spPr>
        <p:txBody>
          <a:bodyPr wrap="none" rtlCol="0">
            <a:spAutoFit/>
          </a:bodyPr>
          <a:lstStyle/>
          <a:p>
            <a:r>
              <a:rPr lang="zh-CN" altLang="en-US" sz="2400" dirty="0">
                <a:solidFill>
                  <a:srgbClr val="FF0000"/>
                </a:solidFill>
              </a:rPr>
              <a:t>位置的量值</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1066799"/>
          </a:xfrm>
        </p:spPr>
        <p:txBody>
          <a:bodyPr anchor="b"/>
          <a:lstStyle/>
          <a:p>
            <a:r>
              <a:rPr lang="en-US" dirty="0"/>
              <a:t>Figure 1.14 Decoding the Binary Representation 100101</a:t>
            </a:r>
          </a:p>
        </p:txBody>
      </p:sp>
      <p:pic>
        <p:nvPicPr>
          <p:cNvPr id="4" name="Picture 4" descr="The diagram expands on how a binary pattern’s total is calculated: simply, the value of the bit is multiplied by its position’s quantity. Using the binary representation 1 0 0 1 0 1 as an example moving from left to right: 1 times position quantity one equals 1. 0 times position quantity two equals 0. 1 times position quantity four equals 4. If this is done for every position in the binary pattern the total will equal 37."/>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994331" y="1910547"/>
            <a:ext cx="7155339" cy="420733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1.15 An Algorithm for Finding the Binary Representation of a Positive Integer</a:t>
            </a:r>
          </a:p>
        </p:txBody>
      </p:sp>
      <p:sp>
        <p:nvSpPr>
          <p:cNvPr id="3" name="Text Placeholder 2"/>
          <p:cNvSpPr>
            <a:spLocks noGrp="1"/>
          </p:cNvSpPr>
          <p:nvPr>
            <p:ph type="body" idx="1"/>
          </p:nvPr>
        </p:nvSpPr>
        <p:spPr/>
        <p:txBody>
          <a:bodyPr/>
          <a:lstStyle/>
          <a:p>
            <a:pPr marL="0" indent="0">
              <a:buNone/>
            </a:pPr>
            <a:r>
              <a:rPr lang="en-US" sz="2400" dirty="0"/>
              <a:t>Step 1. Divide the value by two and record the remainder.</a:t>
            </a:r>
          </a:p>
          <a:p>
            <a:pPr marL="0" indent="0">
              <a:buNone/>
            </a:pPr>
            <a:r>
              <a:rPr lang="en-US" sz="2400" dirty="0"/>
              <a:t>Step 2. As long as the quotient </a:t>
            </a:r>
            <a:r>
              <a:rPr lang="en-US" sz="2400" dirty="0">
                <a:solidFill>
                  <a:srgbClr val="FF0000"/>
                </a:solidFill>
              </a:rPr>
              <a:t>(</a:t>
            </a:r>
            <a:r>
              <a:rPr lang="en-US" altLang="zh-CN" dirty="0">
                <a:solidFill>
                  <a:srgbClr val="FF0000"/>
                </a:solidFill>
              </a:rPr>
              <a:t>[ˈ</a:t>
            </a:r>
            <a:r>
              <a:rPr lang="en-US" altLang="zh-CN" dirty="0" err="1">
                <a:solidFill>
                  <a:srgbClr val="FF0000"/>
                </a:solidFill>
              </a:rPr>
              <a:t>kwəʊʃnt</a:t>
            </a:r>
            <a:r>
              <a:rPr lang="en-US" altLang="zh-CN" dirty="0">
                <a:solidFill>
                  <a:srgbClr val="FF0000"/>
                </a:solidFill>
              </a:rPr>
              <a:t>] </a:t>
            </a:r>
            <a:r>
              <a:rPr lang="zh-CN" altLang="en-US" dirty="0">
                <a:solidFill>
                  <a:srgbClr val="FF0000"/>
                </a:solidFill>
              </a:rPr>
              <a:t>商</a:t>
            </a:r>
            <a:r>
              <a:rPr lang="en-US" sz="2400" dirty="0"/>
              <a:t>)obtained is not zero, continue to divide the newest quotient by two and record the remainder</a:t>
            </a:r>
            <a:r>
              <a:rPr lang="zh-CN" altLang="en-US" sz="2400" dirty="0"/>
              <a:t>（</a:t>
            </a:r>
            <a:r>
              <a:rPr lang="en-US" altLang="zh-CN" dirty="0"/>
              <a:t> [</a:t>
            </a:r>
            <a:r>
              <a:rPr lang="en-US" altLang="zh-CN" dirty="0" err="1">
                <a:solidFill>
                  <a:srgbClr val="FF0000"/>
                </a:solidFill>
              </a:rPr>
              <a:t>rɪˈmeɪndə</a:t>
            </a:r>
            <a:r>
              <a:rPr lang="en-US" altLang="zh-CN" dirty="0">
                <a:solidFill>
                  <a:srgbClr val="FF0000"/>
                </a:solidFill>
              </a:rPr>
              <a:t>(r)] </a:t>
            </a:r>
            <a:r>
              <a:rPr lang="zh-CN" altLang="en-US" dirty="0">
                <a:solidFill>
                  <a:srgbClr val="FF0000"/>
                </a:solidFill>
              </a:rPr>
              <a:t>余数</a:t>
            </a:r>
            <a:r>
              <a:rPr lang="zh-CN" altLang="en-US" sz="2400" dirty="0"/>
              <a:t>）</a:t>
            </a:r>
            <a:r>
              <a:rPr lang="en-US" sz="2400" dirty="0"/>
              <a:t>.</a:t>
            </a:r>
          </a:p>
          <a:p>
            <a:pPr marL="0" indent="0">
              <a:buNone/>
            </a:pPr>
            <a:r>
              <a:rPr lang="en-US" sz="2400" dirty="0"/>
              <a:t>Step 3. Now that a quotient of zero has been obtained, the binary representation of the original value consists of the remainders listed from right to left in the order they were recorded.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Figure 1.16 Applying the Algorithm in Figure 1.15 To Obtain the Binary Representation of Thirteen</a:t>
            </a:r>
          </a:p>
        </p:txBody>
      </p:sp>
      <p:pic>
        <p:nvPicPr>
          <p:cNvPr id="4" name="Picture 5" descr="Here, the algorithm is put into action with an example. Using the algorithm, start by dividing 13 by two which gives 6 and a remainder of 1. Moving right to left, that means the first binary number is 1. Taking the result of 6 and dividing it by 2 gives 3 with a remainder of 0. The next binary number is 0. 3 divided by 2 is 1 with a remainder of 1. The next binary number is one. Finally, dividing 1 by two produces a quotient of 0 and a remainder of 1. The last binary number is 1. The final binary representation is 1 1 0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35" y="1884700"/>
            <a:ext cx="4905328" cy="438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396" y="228600"/>
            <a:ext cx="8748944" cy="1066799"/>
          </a:xfrm>
        </p:spPr>
        <p:txBody>
          <a:bodyPr anchor="b"/>
          <a:lstStyle/>
          <a:p>
            <a:r>
              <a:rPr lang="en-US" dirty="0"/>
              <a:t>Figure 1.17 The Binary Addition Facts</a:t>
            </a:r>
            <a:r>
              <a:rPr lang="zh-CN" altLang="en-US" dirty="0"/>
              <a:t>（法则）</a:t>
            </a:r>
            <a:endParaRPr lang="en-US" dirty="0"/>
          </a:p>
        </p:txBody>
      </p:sp>
      <p:pic>
        <p:nvPicPr>
          <p:cNvPr id="4" name="Picture 4" descr="Four binary addition examples are given: 0 plus 0 is 0. 1 plus 0 is 1. 0 plus 1 is 1. 1 plus 1 is 1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47841" y="2907687"/>
            <a:ext cx="5724518" cy="14998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1.18 Decoding</a:t>
            </a:r>
            <a:r>
              <a:rPr lang="zh-CN" altLang="en-US" dirty="0"/>
              <a:t>（</a:t>
            </a:r>
            <a:r>
              <a:rPr lang="zh-CN" altLang="en-US" dirty="0">
                <a:solidFill>
                  <a:srgbClr val="FF0000"/>
                </a:solidFill>
              </a:rPr>
              <a:t>解码</a:t>
            </a:r>
            <a:r>
              <a:rPr lang="zh-CN" altLang="en-US" dirty="0"/>
              <a:t>）</a:t>
            </a:r>
            <a:r>
              <a:rPr lang="en-US" dirty="0"/>
              <a:t> the Binary Representation 101.101</a:t>
            </a:r>
          </a:p>
        </p:txBody>
      </p:sp>
      <p:pic>
        <p:nvPicPr>
          <p:cNvPr id="4" name="Picture 4" descr="A procedure on how to decode the given binary representation. Moving left to right, multiply each bit value by its position’s quantity, only this time there are fractions in some positions. 1 times one eighth produces one eighth. 0 times one fourth is 0. 1 times one half is one half. 1 times one is one. 0 times two is 0. And 1 times 4 is 4. Adding up all the results gives the total value of 5 and 5 eighths."/>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1032431" y="2090619"/>
            <a:ext cx="7155339" cy="37923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Bits and Bit Patterns</a:t>
            </a:r>
          </a:p>
        </p:txBody>
      </p:sp>
      <p:sp>
        <p:nvSpPr>
          <p:cNvPr id="3" name="Text Placeholder 2"/>
          <p:cNvSpPr>
            <a:spLocks noGrp="1"/>
          </p:cNvSpPr>
          <p:nvPr>
            <p:ph type="body" idx="1"/>
          </p:nvPr>
        </p:nvSpPr>
        <p:spPr/>
        <p:txBody>
          <a:bodyPr/>
          <a:lstStyle/>
          <a:p>
            <a:pPr eaLnBrk="1" hangingPunct="1">
              <a:buClr>
                <a:schemeClr val="tx2"/>
              </a:buClr>
            </a:pPr>
            <a:r>
              <a:rPr lang="en-US" altLang="en-US" sz="2400" b="1" dirty="0"/>
              <a:t>Bit:</a:t>
            </a:r>
            <a:r>
              <a:rPr lang="en-US" altLang="en-US" sz="2400" dirty="0"/>
              <a:t> Binary Digit (0 or 1)</a:t>
            </a:r>
          </a:p>
          <a:p>
            <a:pPr eaLnBrk="1" hangingPunct="1">
              <a:buClr>
                <a:schemeClr val="tx2"/>
              </a:buClr>
            </a:pPr>
            <a:r>
              <a:rPr lang="en-US" altLang="en-US" sz="2400" dirty="0"/>
              <a:t>Bit Patterns are used to represent information</a:t>
            </a:r>
          </a:p>
          <a:p>
            <a:pPr lvl="1" eaLnBrk="1" hangingPunct="1">
              <a:buClr>
                <a:schemeClr val="tx2"/>
              </a:buClr>
            </a:pPr>
            <a:r>
              <a:rPr lang="en-US" altLang="en-US" sz="2400" dirty="0"/>
              <a:t>Numbers</a:t>
            </a:r>
          </a:p>
          <a:p>
            <a:pPr lvl="1" eaLnBrk="1" hangingPunct="1">
              <a:buClr>
                <a:schemeClr val="tx2"/>
              </a:buClr>
            </a:pPr>
            <a:r>
              <a:rPr lang="en-US" altLang="en-US" sz="2400" dirty="0"/>
              <a:t>Text characters</a:t>
            </a:r>
            <a:r>
              <a:rPr lang="zh-CN" altLang="en-US" sz="2400" dirty="0">
                <a:ea typeface="宋体" panose="02010600030101010101" pitchFamily="2" charset="-122"/>
              </a:rPr>
              <a:t>（性格，计算机里表示字符）</a:t>
            </a:r>
            <a:endParaRPr lang="en-US" altLang="en-US" sz="2400" dirty="0"/>
          </a:p>
          <a:p>
            <a:pPr lvl="1" eaLnBrk="1" hangingPunct="1">
              <a:buClr>
                <a:schemeClr val="tx2"/>
              </a:buClr>
            </a:pPr>
            <a:r>
              <a:rPr lang="en-US" altLang="en-US" sz="2400" dirty="0"/>
              <a:t>Images</a:t>
            </a:r>
            <a:r>
              <a:rPr lang="zh-CN" altLang="en-US" sz="2400" dirty="0">
                <a:ea typeface="宋体" panose="02010600030101010101" pitchFamily="2" charset="-122"/>
              </a:rPr>
              <a:t>（想像，计算机里表图片）</a:t>
            </a:r>
            <a:endParaRPr lang="en-US" altLang="en-US" sz="2400" dirty="0"/>
          </a:p>
          <a:p>
            <a:pPr lvl="1" eaLnBrk="1" hangingPunct="1">
              <a:buClr>
                <a:schemeClr val="tx2"/>
              </a:buClr>
            </a:pPr>
            <a:r>
              <a:rPr lang="en-US" altLang="en-US" sz="2400" dirty="0"/>
              <a:t>Sound</a:t>
            </a:r>
          </a:p>
          <a:p>
            <a:pPr lvl="1" eaLnBrk="1" hangingPunct="1">
              <a:buClr>
                <a:schemeClr val="tx2"/>
              </a:buClr>
            </a:pPr>
            <a:r>
              <a:rPr lang="en-US" altLang="en-US" sz="2400" dirty="0"/>
              <a:t>And others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Integers</a:t>
            </a:r>
          </a:p>
        </p:txBody>
      </p:sp>
      <p:sp>
        <p:nvSpPr>
          <p:cNvPr id="3" name="Text Placeholder 2"/>
          <p:cNvSpPr>
            <a:spLocks noGrp="1"/>
          </p:cNvSpPr>
          <p:nvPr>
            <p:ph type="body" idx="1"/>
          </p:nvPr>
        </p:nvSpPr>
        <p:spPr/>
        <p:txBody>
          <a:bodyPr/>
          <a:lstStyle/>
          <a:p>
            <a:pPr eaLnBrk="1" hangingPunct="1">
              <a:buClr>
                <a:schemeClr val="tx2"/>
              </a:buClr>
            </a:pPr>
            <a:r>
              <a:rPr lang="en-US" altLang="en-US" sz="2400" b="1" dirty="0"/>
              <a:t>Two’s complement notation</a:t>
            </a:r>
            <a:r>
              <a:rPr lang="zh-CN" altLang="en-US" sz="2400" b="1" dirty="0"/>
              <a:t>（</a:t>
            </a:r>
            <a:r>
              <a:rPr lang="zh-CN" altLang="en-US" sz="2400" b="1" dirty="0">
                <a:solidFill>
                  <a:srgbClr val="FF0000"/>
                </a:solidFill>
              </a:rPr>
              <a:t>二补记数法</a:t>
            </a:r>
            <a:r>
              <a:rPr lang="zh-CN" altLang="en-US" sz="2400" b="1" dirty="0"/>
              <a:t>）</a:t>
            </a:r>
            <a:r>
              <a:rPr lang="en-US" altLang="en-US" sz="2400" b="1" dirty="0"/>
              <a:t>:</a:t>
            </a:r>
            <a:r>
              <a:rPr lang="en-US" altLang="en-US" sz="2400" dirty="0"/>
              <a:t> The most popular means of representing integer values</a:t>
            </a:r>
          </a:p>
          <a:p>
            <a:pPr eaLnBrk="1" hangingPunct="1">
              <a:buClr>
                <a:schemeClr val="tx2"/>
              </a:buClr>
            </a:pPr>
            <a:r>
              <a:rPr lang="en-US" altLang="en-US" sz="2400" b="1" dirty="0"/>
              <a:t>Excess notation</a:t>
            </a:r>
            <a:r>
              <a:rPr lang="zh-CN" altLang="en-US" sz="2400" b="1" dirty="0"/>
              <a:t>（</a:t>
            </a:r>
            <a:r>
              <a:rPr lang="zh-CN" altLang="en-US" sz="2400" b="1" dirty="0">
                <a:solidFill>
                  <a:srgbClr val="FF0000"/>
                </a:solidFill>
              </a:rPr>
              <a:t>余码计数法</a:t>
            </a:r>
            <a:r>
              <a:rPr lang="zh-CN" altLang="en-US" sz="2400" b="1" dirty="0"/>
              <a:t>）</a:t>
            </a:r>
            <a:r>
              <a:rPr lang="en-US" altLang="en-US" sz="2400" b="1" dirty="0"/>
              <a:t>:</a:t>
            </a:r>
            <a:r>
              <a:rPr lang="en-US" altLang="en-US" sz="2400" dirty="0"/>
              <a:t> Another means of representing integer values</a:t>
            </a:r>
          </a:p>
          <a:p>
            <a:pPr eaLnBrk="1" hangingPunct="1">
              <a:buClr>
                <a:schemeClr val="tx2"/>
              </a:buClr>
            </a:pPr>
            <a:r>
              <a:rPr lang="en-US" altLang="en-US" sz="2400" dirty="0"/>
              <a:t>Both can suffer from overflow</a:t>
            </a:r>
            <a:r>
              <a:rPr lang="zh-CN" altLang="en-US" sz="2400" dirty="0"/>
              <a:t>（</a:t>
            </a:r>
            <a:r>
              <a:rPr lang="zh-CN" altLang="en-US" sz="2400" b="1" dirty="0">
                <a:solidFill>
                  <a:srgbClr val="FF0000"/>
                </a:solidFill>
              </a:rPr>
              <a:t>溢出</a:t>
            </a:r>
            <a:r>
              <a:rPr lang="zh-CN" altLang="en-US" sz="2400" dirty="0"/>
              <a:t>）</a:t>
            </a:r>
            <a:r>
              <a:rPr lang="en-US" altLang="en-US" sz="2400" dirty="0"/>
              <a:t> errors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1.19 Two</a:t>
            </a:r>
            <a:r>
              <a:rPr lang="zh-CN" altLang="en-US" dirty="0"/>
              <a:t>’</a:t>
            </a:r>
            <a:r>
              <a:rPr lang="en-US" dirty="0"/>
              <a:t>s Complement</a:t>
            </a:r>
            <a:r>
              <a:rPr lang="zh-CN" altLang="en-US" dirty="0"/>
              <a:t>（</a:t>
            </a:r>
            <a:r>
              <a:rPr lang="zh-CN" altLang="en-US" dirty="0">
                <a:solidFill>
                  <a:srgbClr val="FF0000"/>
                </a:solidFill>
              </a:rPr>
              <a:t>补码</a:t>
            </a:r>
            <a:r>
              <a:rPr lang="zh-CN" altLang="en-US" dirty="0"/>
              <a:t>）</a:t>
            </a:r>
            <a:r>
              <a:rPr lang="en-US" dirty="0"/>
              <a:t> Notation </a:t>
            </a:r>
            <a:r>
              <a:rPr lang="zh-CN" altLang="en-US" dirty="0"/>
              <a:t>（</a:t>
            </a:r>
            <a:r>
              <a:rPr lang="zh-CN" altLang="en-US" dirty="0">
                <a:solidFill>
                  <a:srgbClr val="FF0000"/>
                </a:solidFill>
              </a:rPr>
              <a:t>记数法</a:t>
            </a:r>
            <a:r>
              <a:rPr lang="zh-CN" altLang="en-US" dirty="0"/>
              <a:t>）</a:t>
            </a:r>
            <a:r>
              <a:rPr lang="en-US" dirty="0"/>
              <a:t>Systems</a:t>
            </a:r>
          </a:p>
        </p:txBody>
      </p:sp>
      <p:sp>
        <p:nvSpPr>
          <p:cNvPr id="4" name="Content Placeholder 3"/>
          <p:cNvSpPr>
            <a:spLocks noGrp="1"/>
          </p:cNvSpPr>
          <p:nvPr>
            <p:ph sz="quarter" idx="13"/>
          </p:nvPr>
        </p:nvSpPr>
        <p:spPr>
          <a:xfrm>
            <a:off x="457199" y="1654176"/>
            <a:ext cx="4967057" cy="867082"/>
          </a:xfrm>
        </p:spPr>
        <p:txBody>
          <a:bodyPr/>
          <a:lstStyle/>
          <a:p>
            <a:pPr marL="457200" indent="-457200">
              <a:buAutoNum type="alphaLcPeriod"/>
            </a:pPr>
            <a:r>
              <a:rPr lang="en-US" sz="2000" b="1" dirty="0">
                <a:latin typeface="+mn-lt"/>
              </a:rPr>
              <a:t>Using patterns of length three</a:t>
            </a:r>
          </a:p>
          <a:p>
            <a:pPr marL="0" indent="0">
              <a:buNone/>
            </a:pPr>
            <a:r>
              <a:rPr lang="zh-CN" altLang="en-US" sz="2000" b="1" dirty="0">
                <a:latin typeface="+mn-lt"/>
              </a:rPr>
              <a:t> </a:t>
            </a:r>
            <a:r>
              <a:rPr lang="zh-CN" altLang="en-US" sz="2000" b="1" dirty="0">
                <a:solidFill>
                  <a:srgbClr val="FF0000"/>
                </a:solidFill>
                <a:latin typeface="+mn-lt"/>
              </a:rPr>
              <a:t>长度为</a:t>
            </a:r>
            <a:r>
              <a:rPr lang="en-US" altLang="zh-CN" sz="2000" b="1" dirty="0">
                <a:solidFill>
                  <a:srgbClr val="FF0000"/>
                </a:solidFill>
                <a:latin typeface="+mn-lt"/>
              </a:rPr>
              <a:t>3</a:t>
            </a:r>
            <a:r>
              <a:rPr lang="zh-CN" altLang="en-US" sz="2000" b="1" dirty="0">
                <a:solidFill>
                  <a:srgbClr val="FF0000"/>
                </a:solidFill>
                <a:latin typeface="+mn-lt"/>
              </a:rPr>
              <a:t>的位模式</a:t>
            </a:r>
            <a:endParaRPr lang="en-US" sz="2000" dirty="0">
              <a:solidFill>
                <a:srgbClr val="FF0000"/>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591484022"/>
              </p:ext>
            </p:extLst>
          </p:nvPr>
        </p:nvGraphicFramePr>
        <p:xfrm>
          <a:off x="1141475" y="3141587"/>
          <a:ext cx="2773680" cy="2468880"/>
        </p:xfrm>
        <a:graphic>
          <a:graphicData uri="http://schemas.openxmlformats.org/drawingml/2006/table">
            <a:tbl>
              <a:tblPr firstRow="1" bandRow="1">
                <a:tableStyleId>{40F9630F-82C1-40B7-BC3A-925EFCFF5E92}</a:tableStyleId>
              </a:tblPr>
              <a:tblGrid>
                <a:gridCol w="1035099">
                  <a:extLst>
                    <a:ext uri="{9D8B030D-6E8A-4147-A177-3AD203B41FA5}">
                      <a16:colId xmlns:a16="http://schemas.microsoft.com/office/drawing/2014/main" val="20000"/>
                    </a:ext>
                  </a:extLst>
                </a:gridCol>
                <a:gridCol w="1738581">
                  <a:extLst>
                    <a:ext uri="{9D8B030D-6E8A-4147-A177-3AD203B41FA5}">
                      <a16:colId xmlns:a16="http://schemas.microsoft.com/office/drawing/2014/main" val="20001"/>
                    </a:ext>
                  </a:extLst>
                </a:gridCol>
              </a:tblGrid>
              <a:tr h="0">
                <a:tc>
                  <a:txBody>
                    <a:bodyPr/>
                    <a:lstStyle/>
                    <a:p>
                      <a:pPr algn="ctr"/>
                      <a:r>
                        <a:rPr lang="en-US" sz="1200" dirty="0">
                          <a:latin typeface="+mn-lt"/>
                        </a:rPr>
                        <a:t>Bit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Value represented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0">
                <a:tc>
                  <a:txBody>
                    <a:bodyPr/>
                    <a:lstStyle/>
                    <a:p>
                      <a:pPr algn="ctr"/>
                      <a:r>
                        <a:rPr lang="en-US" sz="1200" dirty="0">
                          <a:latin typeface="+mn-lt"/>
                        </a:rPr>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ctr"/>
                      <a:r>
                        <a:rPr lang="en-US" sz="1200" dirty="0">
                          <a:latin typeface="+mn-lt"/>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ctr"/>
                      <a:r>
                        <a:rPr lang="en-US" sz="1200" dirty="0">
                          <a:latin typeface="+mn-lt"/>
                        </a:rPr>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ctr"/>
                      <a:r>
                        <a:rPr lang="en-US" sz="1200" dirty="0">
                          <a:latin typeface="+mn-lt"/>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ctr"/>
                      <a:r>
                        <a:rPr lang="en-US" sz="1200" dirty="0">
                          <a:latin typeface="+mn-lt"/>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algn="ctr"/>
                      <a:r>
                        <a:rPr lang="en-US" sz="1200" dirty="0">
                          <a:latin typeface="+mn-lt"/>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0">
                <a:tc>
                  <a:txBody>
                    <a:bodyPr/>
                    <a:lstStyle/>
                    <a:p>
                      <a:pPr algn="ctr"/>
                      <a:r>
                        <a:rPr lang="en-US" sz="1200" dirty="0">
                          <a:latin typeface="+mn-lt"/>
                        </a:rPr>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0">
                <a:tc>
                  <a:txBody>
                    <a:bodyPr/>
                    <a:lstStyle/>
                    <a:p>
                      <a:pPr algn="ctr"/>
                      <a:r>
                        <a:rPr lang="en-US" sz="1200" dirty="0">
                          <a:latin typeface="+mn-lt"/>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
        <p:nvSpPr>
          <p:cNvPr id="5" name="Content Placeholder 4"/>
          <p:cNvSpPr>
            <a:spLocks noGrp="1"/>
          </p:cNvSpPr>
          <p:nvPr>
            <p:ph sz="quarter" idx="14"/>
          </p:nvPr>
        </p:nvSpPr>
        <p:spPr>
          <a:xfrm>
            <a:off x="4700336" y="1654176"/>
            <a:ext cx="3986464" cy="393948"/>
          </a:xfrm>
        </p:spPr>
        <p:txBody>
          <a:bodyPr/>
          <a:lstStyle/>
          <a:p>
            <a:pPr marL="0" indent="0">
              <a:buNone/>
            </a:pPr>
            <a:r>
              <a:rPr lang="en-US" sz="2000" b="1" dirty="0">
                <a:latin typeface="+mn-lt"/>
              </a:rPr>
              <a:t>b. Using patterns of length four</a:t>
            </a:r>
            <a:endParaRPr lang="en-US" sz="2000" dirty="0">
              <a:latin typeface="+mn-lt"/>
            </a:endParaRPr>
          </a:p>
        </p:txBody>
      </p:sp>
      <p:graphicFrame>
        <p:nvGraphicFramePr>
          <p:cNvPr id="6" name="Table 5"/>
          <p:cNvGraphicFramePr>
            <a:graphicFrameLocks noGrp="1"/>
          </p:cNvGraphicFramePr>
          <p:nvPr/>
        </p:nvGraphicFramePr>
        <p:xfrm>
          <a:off x="4890676" y="2222634"/>
          <a:ext cx="3605784" cy="4145280"/>
        </p:xfrm>
        <a:graphic>
          <a:graphicData uri="http://schemas.openxmlformats.org/drawingml/2006/table">
            <a:tbl>
              <a:tblPr firstRow="1" bandRow="1">
                <a:tableStyleId>{40F9630F-82C1-40B7-BC3A-925EFCFF5E92}</a:tableStyleId>
              </a:tblPr>
              <a:tblGrid>
                <a:gridCol w="1802892">
                  <a:extLst>
                    <a:ext uri="{9D8B030D-6E8A-4147-A177-3AD203B41FA5}">
                      <a16:colId xmlns:a16="http://schemas.microsoft.com/office/drawing/2014/main" val="20000"/>
                    </a:ext>
                  </a:extLst>
                </a:gridCol>
                <a:gridCol w="1802892">
                  <a:extLst>
                    <a:ext uri="{9D8B030D-6E8A-4147-A177-3AD203B41FA5}">
                      <a16:colId xmlns:a16="http://schemas.microsoft.com/office/drawing/2014/main" val="20001"/>
                    </a:ext>
                  </a:extLst>
                </a:gridCol>
              </a:tblGrid>
              <a:tr h="0">
                <a:tc>
                  <a:txBody>
                    <a:bodyPr/>
                    <a:lstStyle/>
                    <a:p>
                      <a:pPr algn="ctr"/>
                      <a:r>
                        <a:rPr lang="en-US" sz="1000" dirty="0">
                          <a:latin typeface="+mn-lt"/>
                        </a:rPr>
                        <a:t>Bit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Value represented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0">
                <a:tc>
                  <a:txBody>
                    <a:bodyPr/>
                    <a:lstStyle/>
                    <a:p>
                      <a:pPr algn="ctr"/>
                      <a:r>
                        <a:rPr lang="en-US" sz="1000" dirty="0">
                          <a:latin typeface="+mn-lt"/>
                        </a:rPr>
                        <a:t>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ctr"/>
                      <a:r>
                        <a:rPr lang="en-US" sz="1000" dirty="0">
                          <a:latin typeface="+mn-lt"/>
                        </a:rPr>
                        <a:t>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ctr"/>
                      <a:r>
                        <a:rPr lang="en-US" sz="1000" dirty="0">
                          <a:latin typeface="+mn-lt"/>
                        </a:rPr>
                        <a:t>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ctr"/>
                      <a:r>
                        <a:rPr lang="en-US" sz="1000" dirty="0">
                          <a:latin typeface="+mn-lt"/>
                        </a:rPr>
                        <a:t>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ctr"/>
                      <a:r>
                        <a:rPr lang="en-US" sz="1000" dirty="0">
                          <a:latin typeface="+mn-lt"/>
                        </a:rPr>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algn="ctr"/>
                      <a:r>
                        <a:rPr lang="en-US" sz="1000" dirty="0">
                          <a:latin typeface="+mn-lt"/>
                        </a:rPr>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0">
                <a:tc>
                  <a:txBody>
                    <a:bodyPr/>
                    <a:lstStyle/>
                    <a:p>
                      <a:pPr algn="ctr"/>
                      <a:r>
                        <a:rPr lang="en-US" sz="1000" dirty="0">
                          <a:latin typeface="+mn-lt"/>
                        </a:rPr>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0">
                <a:tc>
                  <a:txBody>
                    <a:bodyPr/>
                    <a:lstStyle/>
                    <a:p>
                      <a:pPr algn="ctr"/>
                      <a:r>
                        <a:rPr lang="en-US" sz="1000" dirty="0">
                          <a:latin typeface="+mn-lt"/>
                        </a:rPr>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0">
                <a:tc>
                  <a:txBody>
                    <a:bodyPr/>
                    <a:lstStyle/>
                    <a:p>
                      <a:pPr algn="ctr"/>
                      <a:r>
                        <a:rPr lang="en-US" sz="1000" dirty="0">
                          <a:latin typeface="+mn-lt"/>
                        </a:rPr>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0">
                <a:tc>
                  <a:txBody>
                    <a:bodyPr/>
                    <a:lstStyle/>
                    <a:p>
                      <a:pPr algn="ctr"/>
                      <a:r>
                        <a:rPr lang="en-US" sz="1000" dirty="0">
                          <a:latin typeface="+mn-lt"/>
                        </a:rPr>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0">
                <a:tc>
                  <a:txBody>
                    <a:bodyPr/>
                    <a:lstStyle/>
                    <a:p>
                      <a:pPr algn="ctr"/>
                      <a:r>
                        <a:rPr lang="en-US" sz="1000" dirty="0">
                          <a:latin typeface="+mn-lt"/>
                        </a:rPr>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0">
                <a:tc>
                  <a:txBody>
                    <a:bodyPr/>
                    <a:lstStyle/>
                    <a:p>
                      <a:pPr algn="ctr"/>
                      <a:r>
                        <a:rPr lang="en-US" sz="1000" dirty="0">
                          <a:latin typeface="+mn-lt"/>
                        </a:rPr>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0">
                <a:tc>
                  <a:txBody>
                    <a:bodyPr/>
                    <a:lstStyle/>
                    <a:p>
                      <a:pPr algn="ctr"/>
                      <a:r>
                        <a:rPr lang="en-US" sz="1000" dirty="0">
                          <a:latin typeface="+mn-lt"/>
                        </a:rPr>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0">
                <a:tc>
                  <a:txBody>
                    <a:bodyPr/>
                    <a:lstStyle/>
                    <a:p>
                      <a:pPr algn="ctr"/>
                      <a:r>
                        <a:rPr lang="en-US" sz="1000" dirty="0">
                          <a:latin typeface="+mn-lt"/>
                        </a:rPr>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r h="0">
                <a:tc>
                  <a:txBody>
                    <a:bodyPr/>
                    <a:lstStyle/>
                    <a:p>
                      <a:pPr algn="ctr"/>
                      <a:r>
                        <a:rPr lang="en-US" sz="1000" dirty="0">
                          <a:latin typeface="+mn-lt"/>
                        </a:rPr>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5"/>
                  </a:ext>
                </a:extLst>
              </a:tr>
              <a:tr h="0">
                <a:tc>
                  <a:txBody>
                    <a:bodyPr/>
                    <a:lstStyle/>
                    <a:p>
                      <a:pPr algn="ctr"/>
                      <a:r>
                        <a:rPr lang="en-US" sz="1000" dirty="0">
                          <a:latin typeface="+mn-lt"/>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latin typeface="+mn-lt"/>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1021"/>
            <a:ext cx="8606901" cy="1579485"/>
          </a:xfrm>
        </p:spPr>
        <p:txBody>
          <a:bodyPr anchor="b"/>
          <a:lstStyle/>
          <a:p>
            <a:r>
              <a:rPr lang="en-US" dirty="0"/>
              <a:t>Figure 1.20 Coding the Value -6 in Two‘s Complement Notation Using Four Bits</a:t>
            </a:r>
            <a:br>
              <a:rPr lang="en-US" dirty="0"/>
            </a:br>
            <a:r>
              <a:rPr lang="zh-CN" altLang="en-US" dirty="0">
                <a:solidFill>
                  <a:srgbClr val="FF0000"/>
                </a:solidFill>
              </a:rPr>
              <a:t>用四位二进制补码记数法对</a:t>
            </a:r>
            <a:r>
              <a:rPr lang="en-US" altLang="zh-CN" dirty="0">
                <a:solidFill>
                  <a:srgbClr val="FF0000"/>
                </a:solidFill>
              </a:rPr>
              <a:t>6</a:t>
            </a:r>
            <a:r>
              <a:rPr lang="zh-CN" altLang="en-US" dirty="0">
                <a:solidFill>
                  <a:srgbClr val="FF0000"/>
                </a:solidFill>
              </a:rPr>
              <a:t>进行编码</a:t>
            </a:r>
            <a:endParaRPr lang="en-US" dirty="0">
              <a:solidFill>
                <a:srgbClr val="FF0000"/>
              </a:solidFill>
            </a:endParaRPr>
          </a:p>
        </p:txBody>
      </p:sp>
      <p:pic>
        <p:nvPicPr>
          <p:cNvPr id="4" name="Picture 4" descr="An explanation of how to encode the value negative 6 in Two’s complement notation using 4 bits. Copying the bits from right to left, the result is a 1. then complementing the remaining bits gives the value 1 0 1 0, or the 4 bit notation for negative 6."/>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517315" y="2062795"/>
            <a:ext cx="8109368" cy="3811403"/>
          </a:xfrm>
          <a:prstGeom prst="rect">
            <a:avLst/>
          </a:prstGeom>
          <a:noFill/>
          <a:ln>
            <a:noFill/>
          </a:ln>
        </p:spPr>
      </p:pic>
      <p:sp>
        <p:nvSpPr>
          <p:cNvPr id="3" name="文本框 2">
            <a:extLst>
              <a:ext uri="{FF2B5EF4-FFF2-40B4-BE49-F238E27FC236}">
                <a16:creationId xmlns:a16="http://schemas.microsoft.com/office/drawing/2014/main" id="{EE311425-AD64-4FFF-B88C-229FF5224140}"/>
              </a:ext>
            </a:extLst>
          </p:cNvPr>
          <p:cNvSpPr txBox="1"/>
          <p:nvPr/>
        </p:nvSpPr>
        <p:spPr>
          <a:xfrm>
            <a:off x="1615736" y="6019060"/>
            <a:ext cx="1651247" cy="307777"/>
          </a:xfrm>
          <a:prstGeom prst="rect">
            <a:avLst/>
          </a:prstGeom>
          <a:noFill/>
        </p:spPr>
        <p:txBody>
          <a:bodyPr wrap="square" rtlCol="0">
            <a:spAutoFit/>
          </a:bodyPr>
          <a:lstStyle/>
          <a:p>
            <a:r>
              <a:rPr lang="zh-CN" altLang="en-US" dirty="0">
                <a:solidFill>
                  <a:srgbClr val="FF0000"/>
                </a:solidFill>
              </a:rPr>
              <a:t>用四位二进制补码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819" y="62144"/>
            <a:ext cx="8913181" cy="1564359"/>
          </a:xfrm>
        </p:spPr>
        <p:txBody>
          <a:bodyPr anchor="b"/>
          <a:lstStyle/>
          <a:p>
            <a:r>
              <a:rPr lang="en-US" dirty="0"/>
              <a:t>Figure 1.21 Addition Problems Converted to Two’s Complement Notation</a:t>
            </a:r>
            <a:r>
              <a:rPr lang="zh-CN" altLang="en-US" dirty="0"/>
              <a:t>（</a:t>
            </a:r>
            <a:r>
              <a:rPr lang="zh-CN" altLang="en-US" sz="2400" dirty="0">
                <a:solidFill>
                  <a:srgbClr val="FF0000"/>
                </a:solidFill>
              </a:rPr>
              <a:t>转换成二进制补码的加法问题</a:t>
            </a:r>
            <a:r>
              <a:rPr lang="en-US" altLang="zh-CN" sz="2400" dirty="0">
                <a:solidFill>
                  <a:srgbClr val="FF0000"/>
                </a:solidFill>
              </a:rPr>
              <a:t>,</a:t>
            </a:r>
            <a:r>
              <a:rPr lang="zh-CN" altLang="en-US" sz="2400" dirty="0">
                <a:solidFill>
                  <a:srgbClr val="FF0000"/>
                </a:solidFill>
              </a:rPr>
              <a:t>都用补码形式就可以避免：减法</a:t>
            </a:r>
            <a:r>
              <a:rPr lang="en-US" altLang="zh-CN" sz="2400" dirty="0">
                <a:solidFill>
                  <a:srgbClr val="FF0000"/>
                </a:solidFill>
              </a:rPr>
              <a:t>=</a:t>
            </a:r>
            <a:r>
              <a:rPr lang="zh-CN" altLang="en-US" sz="2400" dirty="0">
                <a:solidFill>
                  <a:srgbClr val="FF0000"/>
                </a:solidFill>
              </a:rPr>
              <a:t>加上一个负数</a:t>
            </a:r>
            <a:r>
              <a:rPr lang="zh-CN" altLang="en-US" dirty="0"/>
              <a:t>）</a:t>
            </a:r>
            <a:endParaRPr lang="en-US" dirty="0"/>
          </a:p>
        </p:txBody>
      </p:sp>
      <p:pic>
        <p:nvPicPr>
          <p:cNvPr id="4" name="Picture 4" descr="This table moves from left to right and demonstrates converting addition problems in base 10 into two’s complement notation.  There are 3 separate problems shown. First is 3 plus 2. In two’s complement this is 0 0 1 1 plus 0 0 1 0 which equals 0 1 0 1 or 5 in base 10. Second is negative 3 plus negative 2. In two’s complement this is 1 1 0 1 plus 1 1 1 0 which equals 1 0 1 1 or negative 5 in base 10. The last problem is 7 plus negative 5. In two’s complement this is 0 1 1 1 plus 1 0 1 1 which equals 0 0 1 0 or 2 in base 10."/>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1496207" y="1787768"/>
            <a:ext cx="6151587" cy="454529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1.22 An Excess Eight Conversion Table</a:t>
            </a:r>
            <a:r>
              <a:rPr lang="zh-CN" altLang="en-US" dirty="0"/>
              <a:t>（</a:t>
            </a:r>
            <a:r>
              <a:rPr lang="zh-CN" altLang="en-US" sz="2000" dirty="0">
                <a:solidFill>
                  <a:srgbClr val="FF0000"/>
                </a:solidFill>
              </a:rPr>
              <a:t>余</a:t>
            </a:r>
            <a:r>
              <a:rPr lang="en-US" altLang="zh-CN" sz="2000" dirty="0">
                <a:solidFill>
                  <a:srgbClr val="FF0000"/>
                </a:solidFill>
              </a:rPr>
              <a:t>8</a:t>
            </a:r>
            <a:r>
              <a:rPr lang="zh-CN" altLang="en-US" sz="2000" dirty="0">
                <a:solidFill>
                  <a:srgbClr val="FF0000"/>
                </a:solidFill>
              </a:rPr>
              <a:t>代码转换表，跟二进制补码系统的区别就是符号位相反</a:t>
            </a:r>
            <a:r>
              <a:rPr lang="zh-CN" altLang="en-US" dirty="0"/>
              <a:t>）</a:t>
            </a:r>
            <a:endParaRPr lang="en-US" dirty="0"/>
          </a:p>
        </p:txBody>
      </p:sp>
      <p:graphicFrame>
        <p:nvGraphicFramePr>
          <p:cNvPr id="5" name="Table 4"/>
          <p:cNvGraphicFramePr>
            <a:graphicFrameLocks noGrp="1"/>
          </p:cNvGraphicFramePr>
          <p:nvPr/>
        </p:nvGraphicFramePr>
        <p:xfrm>
          <a:off x="2769108" y="1582554"/>
          <a:ext cx="3605784" cy="4663440"/>
        </p:xfrm>
        <a:graphic>
          <a:graphicData uri="http://schemas.openxmlformats.org/drawingml/2006/table">
            <a:tbl>
              <a:tblPr firstRow="1" bandRow="1">
                <a:tableStyleId>{40F9630F-82C1-40B7-BC3A-925EFCFF5E92}</a:tableStyleId>
              </a:tblPr>
              <a:tblGrid>
                <a:gridCol w="1802892">
                  <a:extLst>
                    <a:ext uri="{9D8B030D-6E8A-4147-A177-3AD203B41FA5}">
                      <a16:colId xmlns:a16="http://schemas.microsoft.com/office/drawing/2014/main" val="20000"/>
                    </a:ext>
                  </a:extLst>
                </a:gridCol>
                <a:gridCol w="1802892">
                  <a:extLst>
                    <a:ext uri="{9D8B030D-6E8A-4147-A177-3AD203B41FA5}">
                      <a16:colId xmlns:a16="http://schemas.microsoft.com/office/drawing/2014/main" val="20001"/>
                    </a:ext>
                  </a:extLst>
                </a:gridCol>
              </a:tblGrid>
              <a:tr h="0">
                <a:tc>
                  <a:txBody>
                    <a:bodyPr/>
                    <a:lstStyle/>
                    <a:p>
                      <a:pPr algn="ctr"/>
                      <a:r>
                        <a:rPr lang="en-US" sz="1200" dirty="0">
                          <a:latin typeface="+mn-lt"/>
                        </a:rPr>
                        <a:t>Bit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Value represented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0">
                <a:tc>
                  <a:txBody>
                    <a:bodyPr/>
                    <a:lstStyle/>
                    <a:p>
                      <a:pPr algn="ctr"/>
                      <a:r>
                        <a:rPr lang="en-US" sz="1200" dirty="0">
                          <a:latin typeface="+mn-lt"/>
                        </a:rPr>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ctr"/>
                      <a:r>
                        <a:rPr lang="en-US" sz="1200" dirty="0">
                          <a:latin typeface="+mn-lt"/>
                        </a:rPr>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ctr"/>
                      <a:r>
                        <a:rPr lang="en-US" sz="1200" dirty="0">
                          <a:latin typeface="+mn-lt"/>
                        </a:rPr>
                        <a:t>1101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ctr"/>
                      <a:r>
                        <a:rPr lang="en-US" sz="1200" dirty="0">
                          <a:latin typeface="+mn-lt"/>
                        </a:rPr>
                        <a:t>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ctr"/>
                      <a:r>
                        <a:rPr lang="en-US" sz="1200" dirty="0">
                          <a:latin typeface="+mn-lt"/>
                        </a:rPr>
                        <a:t>1011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algn="ctr"/>
                      <a:r>
                        <a:rPr lang="en-US" sz="1200" dirty="0">
                          <a:latin typeface="+mn-lt"/>
                        </a:rPr>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0">
                <a:tc>
                  <a:txBody>
                    <a:bodyPr/>
                    <a:lstStyle/>
                    <a:p>
                      <a:pPr algn="ctr"/>
                      <a:r>
                        <a:rPr lang="en-US" sz="1200" dirty="0">
                          <a:latin typeface="+mn-lt"/>
                        </a:rPr>
                        <a:t>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0">
                <a:tc>
                  <a:txBody>
                    <a:bodyPr/>
                    <a:lstStyle/>
                    <a:p>
                      <a:pPr algn="ctr"/>
                      <a:r>
                        <a:rPr lang="en-US" sz="1200" dirty="0">
                          <a:latin typeface="+mn-lt"/>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0">
                <a:tc>
                  <a:txBody>
                    <a:bodyPr/>
                    <a:lstStyle/>
                    <a:p>
                      <a:pPr algn="ctr"/>
                      <a:r>
                        <a:rPr lang="en-US" sz="1200" dirty="0">
                          <a:latin typeface="+mn-lt"/>
                        </a:rPr>
                        <a:t>0111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0">
                <a:tc>
                  <a:txBody>
                    <a:bodyPr/>
                    <a:lstStyle/>
                    <a:p>
                      <a:pPr algn="ctr"/>
                      <a:r>
                        <a:rPr lang="en-US" sz="1200" dirty="0">
                          <a:latin typeface="+mn-lt"/>
                        </a:rPr>
                        <a:t>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0">
                <a:tc>
                  <a:txBody>
                    <a:bodyPr/>
                    <a:lstStyle/>
                    <a:p>
                      <a:pPr algn="ctr"/>
                      <a:r>
                        <a:rPr lang="en-US" sz="1200" dirty="0">
                          <a:latin typeface="+mn-lt"/>
                        </a:rPr>
                        <a:t>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0">
                <a:tc>
                  <a:txBody>
                    <a:bodyPr/>
                    <a:lstStyle/>
                    <a:p>
                      <a:pPr algn="ctr"/>
                      <a:r>
                        <a:rPr lang="en-US" sz="1200" dirty="0">
                          <a:latin typeface="+mn-lt"/>
                        </a:rPr>
                        <a:t>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0">
                <a:tc>
                  <a:txBody>
                    <a:bodyPr/>
                    <a:lstStyle/>
                    <a:p>
                      <a:pPr algn="ctr"/>
                      <a:r>
                        <a:rPr lang="en-US" sz="1200" dirty="0">
                          <a:latin typeface="+mn-lt"/>
                        </a:rPr>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0">
                <a:tc>
                  <a:txBody>
                    <a:bodyPr/>
                    <a:lstStyle/>
                    <a:p>
                      <a:pPr algn="ctr"/>
                      <a:r>
                        <a:rPr lang="en-US" sz="1200" dirty="0">
                          <a:latin typeface="+mn-lt"/>
                        </a:rPr>
                        <a:t>0010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r h="0">
                <a:tc>
                  <a:txBody>
                    <a:bodyPr/>
                    <a:lstStyle/>
                    <a:p>
                      <a:pPr algn="ctr"/>
                      <a:r>
                        <a:rPr lang="en-US" sz="1200" dirty="0">
                          <a:latin typeface="+mn-lt"/>
                        </a:rPr>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5"/>
                  </a:ext>
                </a:extLst>
              </a:tr>
              <a:tr h="0">
                <a:tc>
                  <a:txBody>
                    <a:bodyPr/>
                    <a:lstStyle/>
                    <a:p>
                      <a:pPr algn="ctr"/>
                      <a:r>
                        <a:rPr lang="en-US" sz="1200" dirty="0">
                          <a:latin typeface="+mn-lt"/>
                        </a:rPr>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mn-lt"/>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90" y="266331"/>
            <a:ext cx="8686800" cy="1668262"/>
          </a:xfrm>
        </p:spPr>
        <p:txBody>
          <a:bodyPr anchor="b"/>
          <a:lstStyle/>
          <a:p>
            <a:r>
              <a:rPr lang="en-US" altLang="en-US" dirty="0"/>
              <a:t>Figure 1.23 An Excess Notation System</a:t>
            </a:r>
            <a:r>
              <a:rPr lang="zh-CN" altLang="en-US" dirty="0"/>
              <a:t>（</a:t>
            </a:r>
            <a:r>
              <a:rPr lang="zh-CN" altLang="en-US" dirty="0">
                <a:solidFill>
                  <a:srgbClr val="FF0000"/>
                </a:solidFill>
              </a:rPr>
              <a:t>余码记数系统</a:t>
            </a:r>
            <a:r>
              <a:rPr lang="zh-CN" altLang="en-US" dirty="0"/>
              <a:t>）</a:t>
            </a:r>
            <a:r>
              <a:rPr lang="en-US" altLang="en-US" dirty="0"/>
              <a:t> Using Bit Patterns of Length Three</a:t>
            </a:r>
            <a:endParaRPr lang="en-US" dirty="0"/>
          </a:p>
        </p:txBody>
      </p:sp>
      <p:graphicFrame>
        <p:nvGraphicFramePr>
          <p:cNvPr id="5" name="Table 4"/>
          <p:cNvGraphicFramePr>
            <a:graphicFrameLocks noGrp="1"/>
          </p:cNvGraphicFramePr>
          <p:nvPr/>
        </p:nvGraphicFramePr>
        <p:xfrm>
          <a:off x="2705480" y="2266248"/>
          <a:ext cx="3733039" cy="3291840"/>
        </p:xfrm>
        <a:graphic>
          <a:graphicData uri="http://schemas.openxmlformats.org/drawingml/2006/table">
            <a:tbl>
              <a:tblPr firstRow="1" bandRow="1">
                <a:tableStyleId>{40F9630F-82C1-40B7-BC3A-925EFCFF5E92}</a:tableStyleId>
              </a:tblPr>
              <a:tblGrid>
                <a:gridCol w="1393119">
                  <a:extLst>
                    <a:ext uri="{9D8B030D-6E8A-4147-A177-3AD203B41FA5}">
                      <a16:colId xmlns:a16="http://schemas.microsoft.com/office/drawing/2014/main" val="20000"/>
                    </a:ext>
                  </a:extLst>
                </a:gridCol>
                <a:gridCol w="2339920">
                  <a:extLst>
                    <a:ext uri="{9D8B030D-6E8A-4147-A177-3AD203B41FA5}">
                      <a16:colId xmlns:a16="http://schemas.microsoft.com/office/drawing/2014/main" val="20001"/>
                    </a:ext>
                  </a:extLst>
                </a:gridCol>
              </a:tblGrid>
              <a:tr h="0">
                <a:tc>
                  <a:txBody>
                    <a:bodyPr/>
                    <a:lstStyle/>
                    <a:p>
                      <a:pPr algn="ctr"/>
                      <a:r>
                        <a:rPr lang="en-US" sz="1800" dirty="0">
                          <a:latin typeface="+mn-lt"/>
                        </a:rPr>
                        <a:t>Bit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Value represented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0">
                <a:tc>
                  <a:txBody>
                    <a:bodyPr/>
                    <a:lstStyle/>
                    <a:p>
                      <a:pPr algn="ctr"/>
                      <a:r>
                        <a:rPr lang="en-US" sz="1800" dirty="0">
                          <a:latin typeface="+mn-lt"/>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ctr"/>
                      <a:r>
                        <a:rPr lang="en-US" sz="1800" dirty="0">
                          <a:latin typeface="+mn-lt"/>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ctr"/>
                      <a:r>
                        <a:rPr lang="en-US" sz="1800" dirty="0">
                          <a:latin typeface="+mn-lt"/>
                        </a:rPr>
                        <a:t>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ctr"/>
                      <a:r>
                        <a:rPr lang="en-US" sz="1800" dirty="0">
                          <a:latin typeface="+mn-lt"/>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ctr"/>
                      <a:r>
                        <a:rPr lang="en-US" sz="1800" dirty="0">
                          <a:latin typeface="+mn-lt"/>
                        </a:rPr>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algn="ctr"/>
                      <a:r>
                        <a:rPr lang="en-US" sz="1800" dirty="0">
                          <a:latin typeface="+mn-lt"/>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0">
                <a:tc>
                  <a:txBody>
                    <a:bodyPr/>
                    <a:lstStyle/>
                    <a:p>
                      <a:pPr algn="ctr"/>
                      <a:r>
                        <a:rPr lang="en-US" sz="1800" dirty="0">
                          <a:latin typeface="+mn-lt"/>
                        </a:rPr>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0">
                <a:tc>
                  <a:txBody>
                    <a:bodyPr/>
                    <a:lstStyle/>
                    <a:p>
                      <a:pPr algn="ctr"/>
                      <a:r>
                        <a:rPr lang="en-US" sz="1800" dirty="0">
                          <a:latin typeface="+mn-lt"/>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Storing Fractions</a:t>
            </a:r>
            <a:r>
              <a:rPr lang="zh-CN" altLang="en-US" dirty="0"/>
              <a:t>（</a:t>
            </a:r>
            <a:r>
              <a:rPr lang="zh-CN" altLang="en-US" dirty="0">
                <a:solidFill>
                  <a:srgbClr val="FF0000"/>
                </a:solidFill>
              </a:rPr>
              <a:t>小数</a:t>
            </a:r>
            <a:r>
              <a:rPr lang="zh-CN" altLang="en-US" dirty="0"/>
              <a:t>）</a:t>
            </a:r>
            <a:endParaRPr lang="en-US" dirty="0"/>
          </a:p>
        </p:txBody>
      </p:sp>
      <p:sp>
        <p:nvSpPr>
          <p:cNvPr id="3" name="Text Placeholder 2"/>
          <p:cNvSpPr>
            <a:spLocks noGrp="1"/>
          </p:cNvSpPr>
          <p:nvPr>
            <p:ph type="body" idx="1"/>
          </p:nvPr>
        </p:nvSpPr>
        <p:spPr>
          <a:xfrm>
            <a:off x="457199" y="1600200"/>
            <a:ext cx="8491491" cy="4525963"/>
          </a:xfrm>
        </p:spPr>
        <p:txBody>
          <a:bodyPr/>
          <a:lstStyle/>
          <a:p>
            <a:pPr eaLnBrk="1" hangingPunct="1">
              <a:buClr>
                <a:schemeClr val="tx2"/>
              </a:buClr>
            </a:pPr>
            <a:r>
              <a:rPr lang="en-US" altLang="en-US" sz="2400" b="1" dirty="0"/>
              <a:t>Floating-point Notation:</a:t>
            </a:r>
            <a:r>
              <a:rPr lang="en-US" altLang="en-US" sz="2400" dirty="0"/>
              <a:t> Consists of a sign bit, a mantissa</a:t>
            </a:r>
            <a:r>
              <a:rPr lang="zh-CN" altLang="en-US" sz="2400" dirty="0"/>
              <a:t>（</a:t>
            </a:r>
            <a:r>
              <a:rPr lang="zh-CN" altLang="en-US" sz="2400" dirty="0">
                <a:solidFill>
                  <a:srgbClr val="FF0000"/>
                </a:solidFill>
              </a:rPr>
              <a:t>尾数域</a:t>
            </a:r>
            <a:r>
              <a:rPr lang="zh-CN" altLang="en-US" sz="2400" dirty="0"/>
              <a:t>）</a:t>
            </a:r>
            <a:r>
              <a:rPr lang="en-US" altLang="en-US" sz="2400" dirty="0"/>
              <a:t> field, and an exponent field</a:t>
            </a:r>
            <a:r>
              <a:rPr lang="zh-CN" altLang="en-US" sz="2400" dirty="0"/>
              <a:t>（</a:t>
            </a:r>
            <a:r>
              <a:rPr lang="zh-CN" altLang="en-US" sz="2400" dirty="0">
                <a:solidFill>
                  <a:srgbClr val="FF0000"/>
                </a:solidFill>
              </a:rPr>
              <a:t>指数域</a:t>
            </a:r>
            <a:r>
              <a:rPr lang="zh-CN" altLang="en-US" sz="2400" dirty="0"/>
              <a:t>）</a:t>
            </a:r>
            <a:r>
              <a:rPr lang="en-US" altLang="en-US" sz="2400" dirty="0"/>
              <a:t>.</a:t>
            </a:r>
          </a:p>
          <a:p>
            <a:pPr eaLnBrk="1" hangingPunct="1">
              <a:buClr>
                <a:schemeClr val="tx2"/>
              </a:buClr>
            </a:pPr>
            <a:r>
              <a:rPr lang="en-US" altLang="en-US" sz="2400" dirty="0"/>
              <a:t>Related topics include</a:t>
            </a:r>
          </a:p>
          <a:p>
            <a:pPr lvl="1" eaLnBrk="1" hangingPunct="1">
              <a:buClr>
                <a:schemeClr val="tx2"/>
              </a:buClr>
            </a:pPr>
            <a:r>
              <a:rPr lang="en-US" altLang="en-US" sz="2400" dirty="0"/>
              <a:t>Normalized form</a:t>
            </a:r>
            <a:r>
              <a:rPr lang="zh-CN" altLang="en-US" sz="2400" dirty="0"/>
              <a:t>（</a:t>
            </a:r>
            <a:r>
              <a:rPr lang="zh-CN" altLang="en-US" sz="2400" dirty="0">
                <a:solidFill>
                  <a:srgbClr val="FF0000"/>
                </a:solidFill>
              </a:rPr>
              <a:t>规范化形式</a:t>
            </a:r>
            <a:r>
              <a:rPr lang="zh-CN" altLang="en-US" sz="2400" dirty="0"/>
              <a:t>）</a:t>
            </a:r>
            <a:r>
              <a:rPr lang="en-US" altLang="zh-CN" sz="2400" dirty="0"/>
              <a:t>(</a:t>
            </a:r>
            <a:r>
              <a:rPr lang="zh-CN" altLang="en-US" sz="2400" dirty="0">
                <a:solidFill>
                  <a:srgbClr val="FF0000"/>
                </a:solidFill>
              </a:rPr>
              <a:t>从二进制表示最左边的</a:t>
            </a:r>
            <a:r>
              <a:rPr lang="en-US" altLang="zh-CN" sz="2400" dirty="0">
                <a:solidFill>
                  <a:srgbClr val="FF0000"/>
                </a:solidFill>
              </a:rPr>
              <a:t>1</a:t>
            </a:r>
            <a:r>
              <a:rPr lang="zh-CN" altLang="en-US" sz="2400" dirty="0">
                <a:solidFill>
                  <a:srgbClr val="FF0000"/>
                </a:solidFill>
              </a:rPr>
              <a:t>开始填充尾数域</a:t>
            </a:r>
            <a:r>
              <a:rPr lang="en-US" altLang="zh-CN" sz="2400" dirty="0"/>
              <a:t>)</a:t>
            </a:r>
            <a:endParaRPr lang="en-US" altLang="en-US" sz="2400" dirty="0"/>
          </a:p>
          <a:p>
            <a:pPr lvl="1" eaLnBrk="1" hangingPunct="1">
              <a:buClr>
                <a:schemeClr val="tx2"/>
              </a:buClr>
            </a:pPr>
            <a:r>
              <a:rPr lang="en-US" altLang="en-US" sz="2400" dirty="0"/>
              <a:t>Truncation errors </a:t>
            </a:r>
            <a:r>
              <a:rPr lang="zh-CN" altLang="en-US" sz="2400" dirty="0"/>
              <a:t>（</a:t>
            </a:r>
            <a:r>
              <a:rPr lang="en-US" altLang="zh-CN" dirty="0"/>
              <a:t> </a:t>
            </a:r>
            <a:r>
              <a:rPr lang="en-US" altLang="zh-CN" dirty="0" err="1"/>
              <a:t>trʌŋˈkeɪʃn</a:t>
            </a:r>
            <a:r>
              <a:rPr lang="en-US" altLang="zh-CN" dirty="0"/>
              <a:t> </a:t>
            </a:r>
            <a:r>
              <a:rPr lang="zh-CN" altLang="en-US"/>
              <a:t>截断</a:t>
            </a:r>
            <a:r>
              <a:rPr lang="zh-CN" altLang="en-US" sz="2400"/>
              <a:t>）</a:t>
            </a:r>
            <a:r>
              <a:rPr lang="en-US" altLang="en-US" sz="2400"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1.24 Floating-Point Notation Components</a:t>
            </a:r>
            <a:r>
              <a:rPr lang="zh-CN" altLang="en-US" dirty="0"/>
              <a:t>（</a:t>
            </a:r>
            <a:r>
              <a:rPr lang="zh-CN" altLang="en-US" dirty="0">
                <a:solidFill>
                  <a:srgbClr val="FF0000"/>
                </a:solidFill>
              </a:rPr>
              <a:t>成分</a:t>
            </a:r>
            <a:r>
              <a:rPr lang="zh-CN" altLang="en-US" dirty="0"/>
              <a:t>）</a:t>
            </a:r>
            <a:endParaRPr lang="en-US" dirty="0"/>
          </a:p>
        </p:txBody>
      </p:sp>
      <p:pic>
        <p:nvPicPr>
          <p:cNvPr id="4" name="Picture 4" descr="A diagram identifying each component name and position in floating point notation. 8 bit positions are shown. Moving from left to right. First there is the sign bit. The next 3 positions are the Exponent bits. The final 4 positions are the Mantissa bits."/>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1215776" y="2384461"/>
            <a:ext cx="6712448" cy="296690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1.25 Encoding the Value</a:t>
            </a:r>
            <a:endParaRPr lang="en-US" dirty="0">
              <a:solidFill>
                <a:schemeClr val="tx1"/>
              </a:solidFill>
            </a:endParaRPr>
          </a:p>
        </p:txBody>
      </p:sp>
      <p:graphicFrame>
        <p:nvGraphicFramePr>
          <p:cNvPr id="4" name="Object 3" descr="2 and 5 eighths"/>
          <p:cNvGraphicFramePr>
            <a:graphicFrameLocks noChangeAspect="1"/>
          </p:cNvGraphicFramePr>
          <p:nvPr/>
        </p:nvGraphicFramePr>
        <p:xfrm>
          <a:off x="6455940" y="491934"/>
          <a:ext cx="577690" cy="971548"/>
        </p:xfrm>
        <a:graphic>
          <a:graphicData uri="http://schemas.openxmlformats.org/presentationml/2006/ole">
            <mc:AlternateContent xmlns:mc="http://schemas.openxmlformats.org/markup-compatibility/2006">
              <mc:Choice xmlns:v="urn:schemas-microsoft-com:vml" Requires="v">
                <p:oleObj spid="_x0000_s2284" name="Equation" r:id="rId3" imgW="6705600" imgH="11277600" progId="Equation.DSMT4">
                  <p:embed/>
                </p:oleObj>
              </mc:Choice>
              <mc:Fallback>
                <p:oleObj name="Equation" r:id="rId3" imgW="6705600" imgH="11277600" progId="Equation.DSMT4">
                  <p:embed/>
                  <p:pic>
                    <p:nvPicPr>
                      <p:cNvPr id="0" name="图片 2201"/>
                      <p:cNvPicPr/>
                      <p:nvPr/>
                    </p:nvPicPr>
                    <p:blipFill>
                      <a:blip r:embed="rId4"/>
                      <a:stretch>
                        <a:fillRect/>
                      </a:stretch>
                    </p:blipFill>
                    <p:spPr>
                      <a:xfrm>
                        <a:off x="6455940" y="491934"/>
                        <a:ext cx="577690" cy="971548"/>
                      </a:xfrm>
                      <a:prstGeom prst="rect">
                        <a:avLst/>
                      </a:prstGeom>
                    </p:spPr>
                  </p:pic>
                </p:oleObj>
              </mc:Fallback>
            </mc:AlternateContent>
          </a:graphicData>
        </a:graphic>
      </p:graphicFrame>
      <p:pic>
        <p:nvPicPr>
          <p:cNvPr id="5" name="Picture 6" descr="This diagram is presented as a flow chart starting with the original representation and moving down progressively until value is encoded in floating point notation. Starting with the original representation of 2 and 5 eights and moving down; an arrow points down to the next item, base two representation, showing a value of 10 period 1 0 1. Next is the raw bit pattern which is 1 0 1 0 1. The last one on the far right is designated as a lost bit. Moving down to the final item, the mantissa bits are designated as the first four bits from the left on the previous illustration, which are 1 0 1 0. The Sign bit and the exponent bits are left blank."/>
          <p:cNvPicPr preferRelativeResize="0">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1899355" y="1826375"/>
            <a:ext cx="5345291" cy="4532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78CD60B0-2442-44BC-8E5D-E98BF71C899F}"/>
              </a:ext>
            </a:extLst>
          </p:cNvPr>
          <p:cNvSpPr txBox="1"/>
          <p:nvPr/>
        </p:nvSpPr>
        <p:spPr>
          <a:xfrm>
            <a:off x="6764784" y="3906175"/>
            <a:ext cx="1082348" cy="307777"/>
          </a:xfrm>
          <a:prstGeom prst="rect">
            <a:avLst/>
          </a:prstGeom>
          <a:noFill/>
        </p:spPr>
        <p:txBody>
          <a:bodyPr wrap="none" rtlCol="0">
            <a:spAutoFit/>
          </a:bodyPr>
          <a:lstStyle/>
          <a:p>
            <a:r>
              <a:rPr lang="zh-CN" altLang="en-US" dirty="0">
                <a:solidFill>
                  <a:srgbClr val="FF0000"/>
                </a:solidFill>
              </a:rPr>
              <a:t>原始位模式</a:t>
            </a:r>
          </a:p>
        </p:txBody>
      </p:sp>
      <p:sp>
        <p:nvSpPr>
          <p:cNvPr id="6" name="文本框 5">
            <a:extLst>
              <a:ext uri="{FF2B5EF4-FFF2-40B4-BE49-F238E27FC236}">
                <a16:creationId xmlns:a16="http://schemas.microsoft.com/office/drawing/2014/main" id="{AA7FA1EE-5278-4824-A129-9460B52E41C0}"/>
              </a:ext>
            </a:extLst>
          </p:cNvPr>
          <p:cNvSpPr txBox="1"/>
          <p:nvPr/>
        </p:nvSpPr>
        <p:spPr>
          <a:xfrm>
            <a:off x="3506680" y="5859262"/>
            <a:ext cx="543739" cy="307777"/>
          </a:xfrm>
          <a:prstGeom prst="rect">
            <a:avLst/>
          </a:prstGeom>
          <a:noFill/>
        </p:spPr>
        <p:txBody>
          <a:bodyPr wrap="none" rtlCol="0">
            <a:spAutoFit/>
          </a:bodyPr>
          <a:lstStyle/>
          <a:p>
            <a:r>
              <a:rPr lang="zh-CN" altLang="en-US" dirty="0">
                <a:solidFill>
                  <a:srgbClr val="FF0000"/>
                </a:solidFill>
              </a:rPr>
              <a:t>指数</a:t>
            </a:r>
          </a:p>
        </p:txBody>
      </p:sp>
      <p:sp>
        <p:nvSpPr>
          <p:cNvPr id="7" name="文本框 6">
            <a:extLst>
              <a:ext uri="{FF2B5EF4-FFF2-40B4-BE49-F238E27FC236}">
                <a16:creationId xmlns:a16="http://schemas.microsoft.com/office/drawing/2014/main" id="{5806AA58-4B0F-4F6A-866C-5A2E4CFEB0F1}"/>
              </a:ext>
            </a:extLst>
          </p:cNvPr>
          <p:cNvSpPr txBox="1"/>
          <p:nvPr/>
        </p:nvSpPr>
        <p:spPr>
          <a:xfrm>
            <a:off x="4572000" y="5690586"/>
            <a:ext cx="1085744" cy="307777"/>
          </a:xfrm>
          <a:prstGeom prst="rect">
            <a:avLst/>
          </a:prstGeom>
          <a:noFill/>
        </p:spPr>
        <p:txBody>
          <a:bodyPr wrap="square" rtlCol="0">
            <a:spAutoFit/>
          </a:bodyPr>
          <a:lstStyle/>
          <a:p>
            <a:r>
              <a:rPr lang="zh-CN" altLang="en-US" dirty="0">
                <a:solidFill>
                  <a:srgbClr val="FF0000"/>
                </a:solidFill>
              </a:rPr>
              <a:t>尾数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Programing</a:t>
            </a:r>
          </a:p>
        </p:txBody>
      </p:sp>
      <p:sp>
        <p:nvSpPr>
          <p:cNvPr id="3" name="Text Placeholder 2"/>
          <p:cNvSpPr>
            <a:spLocks noGrp="1"/>
          </p:cNvSpPr>
          <p:nvPr>
            <p:ph type="body" idx="1"/>
          </p:nvPr>
        </p:nvSpPr>
        <p:spPr>
          <a:xfrm>
            <a:off x="457200" y="1600201"/>
            <a:ext cx="8229600" cy="1665514"/>
          </a:xfrm>
        </p:spPr>
        <p:txBody>
          <a:bodyPr/>
          <a:lstStyle/>
          <a:p>
            <a:pPr marL="0" indent="0">
              <a:buNone/>
            </a:pPr>
            <a:r>
              <a:rPr lang="en-US" altLang="en-US" sz="2400" dirty="0"/>
              <a:t>A </a:t>
            </a:r>
            <a:r>
              <a:rPr lang="en-US" altLang="en-US" sz="2400" b="1" dirty="0"/>
              <a:t>programming language</a:t>
            </a:r>
            <a:r>
              <a:rPr lang="en-US" altLang="en-US" sz="2400" b="1" i="1" dirty="0"/>
              <a:t> </a:t>
            </a:r>
            <a:r>
              <a:rPr lang="en-US" altLang="en-US" sz="2400" dirty="0"/>
              <a:t>is a computer system created to allow humans to precisely express algorithms using a higher level of abstraction.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Operations</a:t>
            </a:r>
            <a:r>
              <a:rPr lang="zh-CN" altLang="en-US" dirty="0">
                <a:ea typeface="宋体" panose="02010600030101010101" pitchFamily="2" charset="-122"/>
              </a:rPr>
              <a:t>（操作运算）</a:t>
            </a:r>
          </a:p>
        </p:txBody>
      </p:sp>
      <p:sp>
        <p:nvSpPr>
          <p:cNvPr id="3" name="Text Placeholder 2"/>
          <p:cNvSpPr>
            <a:spLocks noGrp="1"/>
          </p:cNvSpPr>
          <p:nvPr>
            <p:ph type="body" idx="1"/>
          </p:nvPr>
        </p:nvSpPr>
        <p:spPr/>
        <p:txBody>
          <a:bodyPr/>
          <a:lstStyle/>
          <a:p>
            <a:pPr eaLnBrk="1" hangingPunct="1">
              <a:buClr>
                <a:schemeClr val="tx2"/>
              </a:buClr>
            </a:pPr>
            <a:r>
              <a:rPr lang="en-US" altLang="en-US" sz="2400" b="1" dirty="0">
                <a:latin typeface="Arial (Body)"/>
              </a:rPr>
              <a:t>Boolean Operation:</a:t>
            </a:r>
            <a:r>
              <a:rPr lang="en-US" altLang="en-US" sz="2400" dirty="0">
                <a:latin typeface="Arial (Body)"/>
              </a:rPr>
              <a:t> An operation that manipulates</a:t>
            </a:r>
            <a:r>
              <a:rPr lang="zh-CN" altLang="en-US" sz="2400" dirty="0">
                <a:latin typeface="Arial (Body)"/>
                <a:ea typeface="宋体" panose="02010600030101010101" pitchFamily="2" charset="-122"/>
              </a:rPr>
              <a:t>（操作，操纵）</a:t>
            </a:r>
            <a:r>
              <a:rPr lang="en-US" altLang="en-US" sz="2400" dirty="0">
                <a:latin typeface="Arial (Body)"/>
              </a:rPr>
              <a:t> one or more true/false values</a:t>
            </a:r>
          </a:p>
          <a:p>
            <a:pPr eaLnBrk="1" hangingPunct="1">
              <a:buClr>
                <a:schemeClr val="tx2"/>
              </a:buClr>
            </a:pPr>
            <a:r>
              <a:rPr lang="en-US" altLang="en-US" sz="2400" dirty="0">
                <a:latin typeface="Arial (Body)"/>
              </a:rPr>
              <a:t>Specific operations</a:t>
            </a:r>
            <a:r>
              <a:rPr lang="zh-CN" altLang="en-US" sz="2400" dirty="0">
                <a:latin typeface="Arial (Body)"/>
                <a:ea typeface="宋体" panose="02010600030101010101" pitchFamily="2" charset="-122"/>
              </a:rPr>
              <a:t>（具体操作）</a:t>
            </a:r>
            <a:endParaRPr lang="en-US" altLang="en-US" sz="2400" dirty="0">
              <a:latin typeface="Arial (Body)"/>
            </a:endParaRPr>
          </a:p>
          <a:p>
            <a:pPr lvl="1" eaLnBrk="1" hangingPunct="1"/>
            <a:r>
              <a:rPr lang="en-US" altLang="en-US" sz="2400" dirty="0">
                <a:latin typeface="Arial (Body)"/>
              </a:rPr>
              <a:t>AND </a:t>
            </a:r>
            <a:r>
              <a:rPr lang="zh-CN" altLang="en-US" sz="2400" dirty="0">
                <a:latin typeface="Arial (Body)"/>
                <a:ea typeface="宋体" panose="02010600030101010101" pitchFamily="2" charset="-122"/>
              </a:rPr>
              <a:t>（与）</a:t>
            </a:r>
            <a:endParaRPr lang="en-US" altLang="en-US" sz="2400" dirty="0">
              <a:latin typeface="Arial (Body)"/>
            </a:endParaRPr>
          </a:p>
          <a:p>
            <a:pPr lvl="1" eaLnBrk="1" hangingPunct="1"/>
            <a:r>
              <a:rPr lang="en-US" altLang="en-US" sz="2400" dirty="0">
                <a:latin typeface="Arial (Body)"/>
              </a:rPr>
              <a:t>OR </a:t>
            </a:r>
            <a:r>
              <a:rPr lang="zh-CN" altLang="en-US" sz="2400" dirty="0">
                <a:latin typeface="Arial (Body)"/>
                <a:ea typeface="宋体" panose="02010600030101010101" pitchFamily="2" charset="-122"/>
              </a:rPr>
              <a:t>（或）</a:t>
            </a:r>
            <a:endParaRPr lang="en-US" altLang="en-US" sz="2400" dirty="0">
              <a:latin typeface="Arial (Body)"/>
            </a:endParaRPr>
          </a:p>
          <a:p>
            <a:pPr lvl="1" eaLnBrk="1" hangingPunct="1"/>
            <a:r>
              <a:rPr lang="en-US" altLang="en-US" sz="2400" dirty="0">
                <a:latin typeface="Arial (Body)"/>
              </a:rPr>
              <a:t>X</a:t>
            </a:r>
            <a:r>
              <a:rPr lang="en-US" altLang="en-US" sz="100" dirty="0">
                <a:latin typeface="Arial (Body)"/>
              </a:rPr>
              <a:t> </a:t>
            </a:r>
            <a:r>
              <a:rPr lang="en-US" altLang="en-US" sz="2400" dirty="0">
                <a:latin typeface="Arial (Body)"/>
              </a:rPr>
              <a:t>OR (exclusive or)</a:t>
            </a:r>
            <a:r>
              <a:rPr lang="zh-CN" altLang="en-US" sz="2400" dirty="0">
                <a:latin typeface="Arial (Body)"/>
                <a:ea typeface="宋体" panose="02010600030101010101" pitchFamily="2" charset="-122"/>
              </a:rPr>
              <a:t>（异或）</a:t>
            </a:r>
            <a:endParaRPr lang="en-US" altLang="en-US" sz="2400" dirty="0">
              <a:latin typeface="Arial (Body)"/>
            </a:endParaRPr>
          </a:p>
          <a:p>
            <a:pPr lvl="1" eaLnBrk="1" hangingPunct="1"/>
            <a:r>
              <a:rPr lang="en-US" altLang="en-US" sz="2400" dirty="0">
                <a:latin typeface="Arial (Body)"/>
              </a:rPr>
              <a:t>NOT </a:t>
            </a:r>
            <a:r>
              <a:rPr lang="zh-CN" altLang="en-US" sz="2400" dirty="0">
                <a:latin typeface="Arial (Body)"/>
                <a:ea typeface="宋体" panose="02010600030101010101" pitchFamily="2" charset="-122"/>
              </a:rPr>
              <a:t>（非）</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Python</a:t>
            </a:r>
          </a:p>
        </p:txBody>
      </p:sp>
      <p:sp>
        <p:nvSpPr>
          <p:cNvPr id="3" name="Text Placeholder 2"/>
          <p:cNvSpPr>
            <a:spLocks noGrp="1"/>
          </p:cNvSpPr>
          <p:nvPr>
            <p:ph sz="quarter" idx="13"/>
          </p:nvPr>
        </p:nvSpPr>
        <p:spPr>
          <a:xfrm>
            <a:off x="457200" y="1654176"/>
            <a:ext cx="8229600" cy="2778124"/>
          </a:xfrm>
        </p:spPr>
        <p:txBody>
          <a:bodyPr/>
          <a:lstStyle/>
          <a:p>
            <a:pPr indent="-255905">
              <a:defRPr/>
            </a:pPr>
            <a:r>
              <a:rPr lang="en-US" sz="2400" b="1" dirty="0">
                <a:latin typeface="+mn-lt"/>
              </a:rPr>
              <a:t>Python:</a:t>
            </a:r>
            <a:r>
              <a:rPr lang="en-US" sz="2400" dirty="0">
                <a:latin typeface="+mn-lt"/>
              </a:rPr>
              <a:t> a popular programming language for applications, scientific computation, and as an introductory language for students</a:t>
            </a:r>
          </a:p>
          <a:p>
            <a:pPr indent="-255905">
              <a:defRPr/>
            </a:pPr>
            <a:r>
              <a:rPr lang="en-US" sz="2400" dirty="0">
                <a:latin typeface="+mn-lt"/>
              </a:rPr>
              <a:t>Freely available from </a:t>
            </a:r>
            <a:r>
              <a:rPr lang="en-US" sz="2400" b="1" u="sng" dirty="0">
                <a:latin typeface="+mn-lt"/>
                <a:hlinkClick r:id="rId2" tooltip="www.python.org"/>
              </a:rPr>
              <a:t>www.python.org</a:t>
            </a:r>
            <a:endParaRPr lang="en-US" sz="2400" b="1" u="sng" dirty="0">
              <a:latin typeface="+mn-lt"/>
            </a:endParaRPr>
          </a:p>
          <a:p>
            <a:pPr indent="-255905">
              <a:defRPr/>
            </a:pPr>
            <a:r>
              <a:rPr lang="en-US" sz="2400" dirty="0">
                <a:latin typeface="+mn-lt"/>
              </a:rPr>
              <a:t>Python is an </a:t>
            </a:r>
            <a:r>
              <a:rPr lang="en-US" sz="2400" b="1" dirty="0">
                <a:latin typeface="+mn-lt"/>
              </a:rPr>
              <a:t>interpreted language</a:t>
            </a:r>
            <a:r>
              <a:rPr lang="zh-CN" altLang="en-US" sz="2400" b="1" dirty="0">
                <a:latin typeface="+mn-lt"/>
              </a:rPr>
              <a:t>（</a:t>
            </a:r>
            <a:r>
              <a:rPr lang="zh-CN" altLang="en-US" sz="2400" b="1" dirty="0">
                <a:solidFill>
                  <a:srgbClr val="FF0000"/>
                </a:solidFill>
                <a:latin typeface="+mn-lt"/>
              </a:rPr>
              <a:t>解释型的语言</a:t>
            </a:r>
            <a:r>
              <a:rPr lang="zh-CN" altLang="en-US" sz="2400" b="1" dirty="0">
                <a:latin typeface="+mn-lt"/>
              </a:rPr>
              <a:t>）</a:t>
            </a:r>
            <a:endParaRPr lang="en-US" sz="2400" b="1" dirty="0">
              <a:latin typeface="+mn-lt"/>
            </a:endParaRPr>
          </a:p>
          <a:p>
            <a:pPr lvl="1" indent="-284480">
              <a:defRPr/>
            </a:pPr>
            <a:r>
              <a:rPr lang="en-US" sz="2400" dirty="0">
                <a:latin typeface="+mn-lt"/>
              </a:rPr>
              <a:t>Typing:</a:t>
            </a:r>
            <a:endParaRPr lang="en-US" sz="2400" dirty="0">
              <a:solidFill>
                <a:srgbClr val="008000"/>
              </a:solidFill>
              <a:latin typeface="+mn-lt"/>
              <a:cs typeface="Consolas" panose="020B0609020204030204" pitchFamily="49" charset="0"/>
            </a:endParaRPr>
          </a:p>
        </p:txBody>
      </p:sp>
      <p:pic>
        <p:nvPicPr>
          <p:cNvPr id="7" name="Picture 6" descr="An example of Python code. The code is 1 line. The code reads, print, left parenthesis, left single quote, Hello comma world exclamation point, right single quote, right parenthesis"/>
          <p:cNvPicPr>
            <a:picLocks noChangeAspect="1"/>
          </p:cNvPicPr>
          <p:nvPr/>
        </p:nvPicPr>
        <p:blipFill rotWithShape="1">
          <a:blip r:embed="rId3"/>
          <a:srcRect l="10197" t="20564" r="4475" b="31248"/>
          <a:stretch>
            <a:fillRect/>
          </a:stretch>
        </p:blipFill>
        <p:spPr>
          <a:xfrm>
            <a:off x="2325974" y="4525584"/>
            <a:ext cx="3751769" cy="314355"/>
          </a:xfrm>
          <a:prstGeom prst="rect">
            <a:avLst/>
          </a:prstGeom>
        </p:spPr>
      </p:pic>
      <p:sp>
        <p:nvSpPr>
          <p:cNvPr id="4" name="Content Placeholder 3"/>
          <p:cNvSpPr>
            <a:spLocks noGrp="1"/>
          </p:cNvSpPr>
          <p:nvPr>
            <p:ph sz="quarter" idx="14"/>
          </p:nvPr>
        </p:nvSpPr>
        <p:spPr>
          <a:xfrm>
            <a:off x="457200" y="4977299"/>
            <a:ext cx="8229600" cy="519993"/>
          </a:xfrm>
        </p:spPr>
        <p:txBody>
          <a:bodyPr/>
          <a:lstStyle/>
          <a:p>
            <a:pPr lvl="1" indent="-284480"/>
            <a:r>
              <a:rPr lang="en-US" sz="2400" dirty="0">
                <a:latin typeface="+mn-lt"/>
              </a:rPr>
              <a:t>Results in:</a:t>
            </a:r>
          </a:p>
        </p:txBody>
      </p:sp>
      <p:pic>
        <p:nvPicPr>
          <p:cNvPr id="8" name="Picture 7" descr="An example of displayed text. The text reads, Hello, World exclamation point"/>
          <p:cNvPicPr>
            <a:picLocks noChangeAspect="1"/>
          </p:cNvPicPr>
          <p:nvPr/>
        </p:nvPicPr>
        <p:blipFill rotWithShape="1">
          <a:blip r:embed="rId4"/>
          <a:srcRect l="5868" t="16241" r="5558" b="30106"/>
          <a:stretch>
            <a:fillRect/>
          </a:stretch>
        </p:blipFill>
        <p:spPr>
          <a:xfrm>
            <a:off x="2296610" y="5581280"/>
            <a:ext cx="2283069" cy="35001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Text Placeholder 2"/>
          <p:cNvSpPr>
            <a:spLocks noGrp="1"/>
          </p:cNvSpPr>
          <p:nvPr>
            <p:ph type="body" idx="1"/>
          </p:nvPr>
        </p:nvSpPr>
        <p:spPr>
          <a:xfrm>
            <a:off x="457200" y="1600201"/>
            <a:ext cx="8229600" cy="1094014"/>
          </a:xfrm>
        </p:spPr>
        <p:txBody>
          <a:bodyPr/>
          <a:lstStyle/>
          <a:p>
            <a:pPr>
              <a:buClr>
                <a:schemeClr val="tx2"/>
              </a:buClr>
            </a:pPr>
            <a:r>
              <a:rPr lang="en-US" altLang="en-US" sz="2400" b="1" dirty="0"/>
              <a:t>Variables:</a:t>
            </a:r>
            <a:r>
              <a:rPr lang="en-US" altLang="en-US" sz="2400" dirty="0"/>
              <a:t> name values for later use</a:t>
            </a:r>
          </a:p>
          <a:p>
            <a:pPr>
              <a:buClr>
                <a:schemeClr val="tx2"/>
              </a:buClr>
            </a:pPr>
            <a:r>
              <a:rPr lang="en-US" altLang="en-US" sz="2400" dirty="0"/>
              <a:t>Analogous to mathematic variables in algebra</a:t>
            </a:r>
          </a:p>
        </p:txBody>
      </p:sp>
      <p:pic>
        <p:nvPicPr>
          <p:cNvPr id="5" name="Picture 4" descr="Computer code showing examples of variables. The code is 8 lines, which read as follows. Line 1. s = left single quote, Hello, World, exclamation point, right single quote. Line 2. print, left parenthesis, s, right parenthesis. Below the second line, there is a blank line. Line 3. Blank line. Line 4. my, underscore, integer = 5. Line 5. my, underscore, floating, underscore, point = 26 period 2. Line 6. my, underscore, Boolean = True. Line 7. my, underscore, string = left single quote, characters, right single quote. Line 8. my, underscore, integer equals zero x F F"/>
          <p:cNvPicPr>
            <a:picLocks noChangeAspect="1"/>
          </p:cNvPicPr>
          <p:nvPr/>
        </p:nvPicPr>
        <p:blipFill rotWithShape="1">
          <a:blip r:embed="rId2"/>
          <a:srcRect l="3290" t="4229" r="2835" b="4464"/>
          <a:stretch>
            <a:fillRect/>
          </a:stretch>
        </p:blipFill>
        <p:spPr>
          <a:xfrm>
            <a:off x="2009976" y="2936099"/>
            <a:ext cx="5124048" cy="298833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and Expressions</a:t>
            </a:r>
          </a:p>
        </p:txBody>
      </p:sp>
      <p:pic>
        <p:nvPicPr>
          <p:cNvPr id="5" name="Picture 4" descr="Computer code. There are two parts of the computer code. The top part is 5 rows and 2 columns. Starting at the top left reads, print, left parenthesis, 3 + 4, right parenthesis. Right column, number sign Prints, 7. Row 2. left, print, left parenthesis, 5 minus 6, right parenthesis. Right column, number sign, Prints, negative 1. Row 3. left, print, left parenthesis, 7 + 8, right parenthesis. Right, number sign, Prints, 56. Row 4. left, print, left parenthesis, 45 divided by 4, right parenthesis. Right, number sign, Prints, 11 point 25.  Row 5. left, print, left parenthesis, 2, asterisk asterisk, 10, right parenthesis. Right, number sign, Prints, one thousand 24. The bottom part of the code is 3 lines, which read as follows. Line 1. s = left single quote, hello, right single quote, + left single quote, world, right single quote. Line 2. s = s asterisk  4. Line 3. print, left parenthesis, s, right parenthesis."/>
          <p:cNvPicPr>
            <a:picLocks noChangeAspect="1"/>
          </p:cNvPicPr>
          <p:nvPr/>
        </p:nvPicPr>
        <p:blipFill rotWithShape="1">
          <a:blip r:embed="rId2"/>
          <a:srcRect l="2921" t="4033" r="3201" b="4260"/>
          <a:stretch>
            <a:fillRect/>
          </a:stretch>
        </p:blipFill>
        <p:spPr>
          <a:xfrm>
            <a:off x="512064" y="1798504"/>
            <a:ext cx="5029838" cy="3251847"/>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Currency Conversion</a:t>
            </a:r>
            <a:r>
              <a:rPr lang="zh-CN" altLang="en-US" dirty="0"/>
              <a:t>（货币转换）</a:t>
            </a:r>
            <a:endParaRPr lang="en-US" dirty="0"/>
          </a:p>
        </p:txBody>
      </p:sp>
      <p:pic>
        <p:nvPicPr>
          <p:cNvPr id="3" name="Picture 2" descr="Computer code. There are 3 sections of computer code and each has a heading. The heading for the top section of code is, number sign, A converter for currency exchange. The code in the top section is 3 rows and 2 columns. Starting with the first row, left column, U S D, underscore, to, underscore, G B P = zero point 6 6. Right column, number sign, Today’s exchange rate. Row 2, left column. G B P, underscore, sign = left single quote back slash u zero zero A 3 right single quote. Right column, number sign Unicode value for pounds. Row 3, left. dollars = one thousand. Right. number sign, Number dollars to convert. The middle section heading reads, number sign, conversion calculations. The code reads, pounds = dollars + U S D, underscore, to, underscore, G B P. The bottom section heading reads, number sign, Printing the results. There are two lines of code, which read as follows. Line 1. print, left parenthesis, left single quote, Today, $, right single quote + s t r, left parenthesis, dollars, right parenthesis, right parenthesis. Line 2. print, left parenthesis, left single quotation, converts to, right single quote, + G B P, underscore, sign + s t r, left parenthesis, pounds, right parenthesis, right parenthesis."/>
          <p:cNvPicPr>
            <a:picLocks noChangeAspect="1"/>
          </p:cNvPicPr>
          <p:nvPr/>
        </p:nvPicPr>
        <p:blipFill rotWithShape="1">
          <a:blip r:embed="rId2"/>
          <a:srcRect l="994" t="3186" r="1519" b="3641"/>
          <a:stretch>
            <a:fillRect/>
          </a:stretch>
        </p:blipFill>
        <p:spPr>
          <a:xfrm>
            <a:off x="495771" y="1779061"/>
            <a:ext cx="7374157" cy="342789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a:t>
            </a:r>
            <a:r>
              <a:rPr lang="zh-CN" altLang="en-US" dirty="0"/>
              <a:t>（</a:t>
            </a:r>
            <a:r>
              <a:rPr lang="zh-CN" altLang="en-US" dirty="0">
                <a:solidFill>
                  <a:srgbClr val="FF0000"/>
                </a:solidFill>
              </a:rPr>
              <a:t>调试</a:t>
            </a:r>
            <a:r>
              <a:rPr lang="zh-CN" altLang="en-US" dirty="0"/>
              <a:t>）</a:t>
            </a:r>
            <a:endParaRPr lang="en-US" dirty="0"/>
          </a:p>
        </p:txBody>
      </p:sp>
      <p:sp>
        <p:nvSpPr>
          <p:cNvPr id="3" name="Text Placeholder 2"/>
          <p:cNvSpPr>
            <a:spLocks noGrp="1"/>
          </p:cNvSpPr>
          <p:nvPr>
            <p:ph sz="quarter" idx="13"/>
          </p:nvPr>
        </p:nvSpPr>
        <p:spPr>
          <a:xfrm>
            <a:off x="457200" y="1587500"/>
            <a:ext cx="8232775" cy="440344"/>
          </a:xfrm>
        </p:spPr>
        <p:txBody>
          <a:bodyPr/>
          <a:lstStyle/>
          <a:p>
            <a:pPr indent="-255905">
              <a:defRPr/>
            </a:pPr>
            <a:r>
              <a:rPr lang="en-US" sz="2400" b="1" dirty="0">
                <a:latin typeface="+mn-lt"/>
              </a:rPr>
              <a:t>Syntax errors</a:t>
            </a:r>
            <a:r>
              <a:rPr lang="zh-CN" altLang="en-US" sz="2400" b="1" dirty="0">
                <a:latin typeface="+mn-lt"/>
              </a:rPr>
              <a:t>（</a:t>
            </a:r>
            <a:r>
              <a:rPr lang="zh-CN" altLang="en-US" sz="2400" b="1" dirty="0">
                <a:solidFill>
                  <a:srgbClr val="FF0000"/>
                </a:solidFill>
                <a:latin typeface="+mn-lt"/>
              </a:rPr>
              <a:t>语法错误</a:t>
            </a:r>
            <a:r>
              <a:rPr lang="zh-CN" altLang="en-US" sz="2400" b="1" dirty="0">
                <a:latin typeface="+mn-lt"/>
              </a:rPr>
              <a:t>）</a:t>
            </a:r>
            <a:endParaRPr lang="en-US" sz="2400" dirty="0">
              <a:latin typeface="+mn-lt"/>
            </a:endParaRPr>
          </a:p>
        </p:txBody>
      </p:sp>
      <p:pic>
        <p:nvPicPr>
          <p:cNvPr id="6" name="Picture 5" descr="There are 4 lines of computer code, which read as follows. Line 1. print, left parenthesis, 5 + right parenthesis. Line 2. Syntax Error colon, invalid syntax. Line 3. P r o n t, left parenthesis, 5, right parenthesis. Line 4. Name Error, colon, name, left single quotation, p r o n t, right single quote, is not defined."/>
          <p:cNvPicPr>
            <a:picLocks noChangeAspect="1"/>
          </p:cNvPicPr>
          <p:nvPr/>
        </p:nvPicPr>
        <p:blipFill rotWithShape="1">
          <a:blip r:embed="rId2"/>
          <a:srcRect l="1886" t="7489" r="2214" b="8808"/>
          <a:stretch>
            <a:fillRect/>
          </a:stretch>
        </p:blipFill>
        <p:spPr>
          <a:xfrm>
            <a:off x="1439980" y="2125153"/>
            <a:ext cx="6730383" cy="1446406"/>
          </a:xfrm>
          <a:prstGeom prst="rect">
            <a:avLst/>
          </a:prstGeom>
        </p:spPr>
      </p:pic>
      <p:sp>
        <p:nvSpPr>
          <p:cNvPr id="4" name="Content Placeholder 3"/>
          <p:cNvSpPr>
            <a:spLocks noGrp="1"/>
          </p:cNvSpPr>
          <p:nvPr>
            <p:ph sz="quarter" idx="14"/>
          </p:nvPr>
        </p:nvSpPr>
        <p:spPr>
          <a:xfrm>
            <a:off x="454025" y="3694926"/>
            <a:ext cx="8232775" cy="945104"/>
          </a:xfrm>
        </p:spPr>
        <p:txBody>
          <a:bodyPr/>
          <a:lstStyle/>
          <a:p>
            <a:pPr indent="-255905">
              <a:defRPr/>
            </a:pPr>
            <a:r>
              <a:rPr lang="en-US" sz="2400" b="1" dirty="0">
                <a:latin typeface="+mn-lt"/>
              </a:rPr>
              <a:t>Semantic</a:t>
            </a:r>
            <a:r>
              <a:rPr lang="zh-CN" altLang="en-US" sz="2400" b="1" dirty="0">
                <a:latin typeface="+mn-lt"/>
              </a:rPr>
              <a:t>（</a:t>
            </a:r>
            <a:r>
              <a:rPr lang="zh-CN" altLang="en-US" sz="2400" b="1" dirty="0">
                <a:solidFill>
                  <a:srgbClr val="FF0000"/>
                </a:solidFill>
                <a:latin typeface="+mn-lt"/>
              </a:rPr>
              <a:t>语义</a:t>
            </a:r>
            <a:r>
              <a:rPr lang="zh-CN" altLang="en-US" sz="2400" b="1" dirty="0">
                <a:latin typeface="+mn-lt"/>
              </a:rPr>
              <a:t>）</a:t>
            </a:r>
            <a:r>
              <a:rPr lang="en-US" sz="2400" b="1" dirty="0">
                <a:latin typeface="+mn-lt"/>
              </a:rPr>
              <a:t> errors</a:t>
            </a:r>
          </a:p>
          <a:p>
            <a:pPr lvl="1" indent="-284480">
              <a:defRPr/>
            </a:pPr>
            <a:r>
              <a:rPr lang="en-US" sz="2400" dirty="0">
                <a:latin typeface="+mn-lt"/>
              </a:rPr>
              <a:t>Incorrect expressions like</a:t>
            </a:r>
            <a:endParaRPr lang="en-US" dirty="0">
              <a:latin typeface="+mn-lt"/>
            </a:endParaRPr>
          </a:p>
        </p:txBody>
      </p:sp>
      <p:pic>
        <p:nvPicPr>
          <p:cNvPr id="7" name="Picture 6" descr="One line of computer code. The line reads, total, underscore, pay = 40 + extra, underscore, hours, asterisk, pay, underscore, rate"/>
          <p:cNvPicPr>
            <a:picLocks noChangeAspect="1"/>
          </p:cNvPicPr>
          <p:nvPr/>
        </p:nvPicPr>
        <p:blipFill rotWithShape="1">
          <a:blip r:embed="rId3"/>
          <a:srcRect l="2695" t="20529" r="2374" b="28046"/>
          <a:stretch>
            <a:fillRect/>
          </a:stretch>
        </p:blipFill>
        <p:spPr>
          <a:xfrm>
            <a:off x="1357409" y="4737339"/>
            <a:ext cx="6255446" cy="313209"/>
          </a:xfrm>
          <a:prstGeom prst="rect">
            <a:avLst/>
          </a:prstGeom>
        </p:spPr>
      </p:pic>
      <p:sp>
        <p:nvSpPr>
          <p:cNvPr id="5" name="Content Placeholder 4"/>
          <p:cNvSpPr>
            <a:spLocks noGrp="1"/>
          </p:cNvSpPr>
          <p:nvPr>
            <p:ph sz="quarter" idx="15"/>
          </p:nvPr>
        </p:nvSpPr>
        <p:spPr>
          <a:xfrm>
            <a:off x="454024" y="5147857"/>
            <a:ext cx="8232775" cy="1074738"/>
          </a:xfrm>
        </p:spPr>
        <p:txBody>
          <a:bodyPr/>
          <a:lstStyle/>
          <a:p>
            <a:pPr indent="-255905">
              <a:defRPr/>
            </a:pPr>
            <a:r>
              <a:rPr lang="en-US" sz="2400" b="1" dirty="0">
                <a:latin typeface="+mn-lt"/>
              </a:rPr>
              <a:t>Runtime errors</a:t>
            </a:r>
            <a:r>
              <a:rPr lang="zh-CN" altLang="en-US" sz="2400" b="1" dirty="0">
                <a:latin typeface="+mn-lt"/>
              </a:rPr>
              <a:t>（</a:t>
            </a:r>
            <a:r>
              <a:rPr lang="zh-CN" altLang="en-US" sz="2400" b="1" dirty="0">
                <a:solidFill>
                  <a:srgbClr val="FF0000"/>
                </a:solidFill>
                <a:latin typeface="+mn-lt"/>
              </a:rPr>
              <a:t>运行时错误</a:t>
            </a:r>
            <a:r>
              <a:rPr lang="zh-CN" altLang="en-US" sz="2400" b="1" dirty="0">
                <a:latin typeface="+mn-lt"/>
              </a:rPr>
              <a:t>）</a:t>
            </a:r>
            <a:endParaRPr lang="en-US" sz="2400" b="1" dirty="0">
              <a:latin typeface="+mn-lt"/>
            </a:endParaRPr>
          </a:p>
          <a:p>
            <a:pPr lvl="1" indent="-284480">
              <a:defRPr/>
            </a:pPr>
            <a:r>
              <a:rPr lang="en-US" sz="2400" dirty="0">
                <a:latin typeface="+mn-lt"/>
              </a:rPr>
              <a:t>Unintentional divide by zero</a:t>
            </a:r>
            <a:endParaRPr lang="en-US" dirty="0">
              <a:latin typeface="+mn-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Compression</a:t>
            </a:r>
          </a:p>
        </p:txBody>
      </p:sp>
      <p:sp>
        <p:nvSpPr>
          <p:cNvPr id="3" name="Text Placeholder 2"/>
          <p:cNvSpPr>
            <a:spLocks noGrp="1"/>
          </p:cNvSpPr>
          <p:nvPr>
            <p:ph type="body" idx="1"/>
          </p:nvPr>
        </p:nvSpPr>
        <p:spPr/>
        <p:txBody>
          <a:bodyPr/>
          <a:lstStyle/>
          <a:p>
            <a:pPr eaLnBrk="1" hangingPunct="1">
              <a:buClr>
                <a:schemeClr val="tx2"/>
              </a:buClr>
            </a:pPr>
            <a:r>
              <a:rPr lang="en-US" altLang="en-US" sz="2400" dirty="0"/>
              <a:t>Lossy versus lossless</a:t>
            </a:r>
          </a:p>
          <a:p>
            <a:pPr eaLnBrk="1" hangingPunct="1">
              <a:buClr>
                <a:schemeClr val="tx2"/>
              </a:buClr>
            </a:pPr>
            <a:r>
              <a:rPr lang="en-US" altLang="en-US" sz="2400" dirty="0"/>
              <a:t>Run-length encoding</a:t>
            </a:r>
          </a:p>
          <a:p>
            <a:pPr eaLnBrk="1" hangingPunct="1">
              <a:buClr>
                <a:schemeClr val="tx2"/>
              </a:buClr>
            </a:pPr>
            <a:r>
              <a:rPr lang="en-US" altLang="en-US" sz="2400" dirty="0"/>
              <a:t>Frequency-dependent encoding (Huffman codes)</a:t>
            </a:r>
          </a:p>
          <a:p>
            <a:pPr eaLnBrk="1" hangingPunct="1">
              <a:buClr>
                <a:schemeClr val="tx2"/>
              </a:buClr>
            </a:pPr>
            <a:r>
              <a:rPr lang="en-US" altLang="en-US" sz="2400" dirty="0"/>
              <a:t>Relative encoding</a:t>
            </a:r>
          </a:p>
          <a:p>
            <a:pPr eaLnBrk="1" hangingPunct="1">
              <a:buClr>
                <a:schemeClr val="tx2"/>
              </a:buClr>
            </a:pPr>
            <a:r>
              <a:rPr lang="en-US" altLang="en-US" sz="2400" dirty="0"/>
              <a:t>Dictionary encoding (Includes adaptive dictionary encoding such as L</a:t>
            </a:r>
            <a:r>
              <a:rPr lang="en-US" altLang="en-US" sz="100" dirty="0"/>
              <a:t> </a:t>
            </a:r>
            <a:r>
              <a:rPr lang="en-US" altLang="en-US" sz="2400" dirty="0"/>
              <a:t>Z</a:t>
            </a:r>
            <a:r>
              <a:rPr lang="en-US" altLang="en-US" sz="100" dirty="0"/>
              <a:t> </a:t>
            </a:r>
            <a:r>
              <a:rPr lang="en-US" altLang="en-US" sz="2400" dirty="0"/>
              <a:t>W encoding.)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Compressing Images</a:t>
            </a:r>
          </a:p>
        </p:txBody>
      </p:sp>
      <p:sp>
        <p:nvSpPr>
          <p:cNvPr id="3" name="Text Placeholder 2"/>
          <p:cNvSpPr>
            <a:spLocks noGrp="1"/>
          </p:cNvSpPr>
          <p:nvPr>
            <p:ph type="body" idx="1"/>
          </p:nvPr>
        </p:nvSpPr>
        <p:spPr/>
        <p:txBody>
          <a:bodyPr/>
          <a:lstStyle/>
          <a:p>
            <a:pPr eaLnBrk="1" hangingPunct="1">
              <a:buClr>
                <a:schemeClr val="tx2"/>
              </a:buClr>
            </a:pPr>
            <a:r>
              <a:rPr lang="en-US" altLang="en-US" sz="2400" dirty="0"/>
              <a:t>G</a:t>
            </a:r>
            <a:r>
              <a:rPr lang="en-US" altLang="en-US" sz="100" dirty="0"/>
              <a:t> </a:t>
            </a:r>
            <a:r>
              <a:rPr lang="en-US" altLang="en-US" sz="2400" dirty="0"/>
              <a:t>I</a:t>
            </a:r>
            <a:r>
              <a:rPr lang="en-US" altLang="en-US" sz="100" dirty="0"/>
              <a:t> </a:t>
            </a:r>
            <a:r>
              <a:rPr lang="en-US" altLang="en-US" sz="2400" dirty="0"/>
              <a:t>F: Good for cartoons</a:t>
            </a:r>
          </a:p>
          <a:p>
            <a:pPr eaLnBrk="1" hangingPunct="1">
              <a:buClr>
                <a:schemeClr val="tx2"/>
              </a:buClr>
            </a:pPr>
            <a:r>
              <a:rPr lang="en-US" altLang="en-US" sz="2400" dirty="0"/>
              <a:t>J</a:t>
            </a:r>
            <a:r>
              <a:rPr lang="en-US" altLang="en-US" sz="100" dirty="0"/>
              <a:t> </a:t>
            </a:r>
            <a:r>
              <a:rPr lang="en-US" altLang="en-US" sz="2400" dirty="0"/>
              <a:t>P</a:t>
            </a:r>
            <a:r>
              <a:rPr lang="en-US" altLang="en-US" sz="100" dirty="0"/>
              <a:t> </a:t>
            </a:r>
            <a:r>
              <a:rPr lang="en-US" altLang="en-US" sz="2400" dirty="0"/>
              <a:t>E</a:t>
            </a:r>
            <a:r>
              <a:rPr lang="en-US" altLang="en-US" sz="100" dirty="0"/>
              <a:t> </a:t>
            </a:r>
            <a:r>
              <a:rPr lang="en-US" altLang="en-US" sz="2400" dirty="0"/>
              <a:t>G: Good for photographs</a:t>
            </a:r>
          </a:p>
          <a:p>
            <a:pPr eaLnBrk="1" hangingPunct="1">
              <a:buClr>
                <a:schemeClr val="tx2"/>
              </a:buClr>
            </a:pPr>
            <a:r>
              <a:rPr lang="en-US" altLang="en-US" sz="2400" dirty="0"/>
              <a:t>T</a:t>
            </a:r>
            <a:r>
              <a:rPr lang="en-US" altLang="en-US" sz="100" dirty="0"/>
              <a:t> </a:t>
            </a:r>
            <a:r>
              <a:rPr lang="en-US" altLang="en-US" sz="2400" dirty="0"/>
              <a:t>I</a:t>
            </a:r>
            <a:r>
              <a:rPr lang="en-US" altLang="en-US" sz="100" dirty="0"/>
              <a:t> </a:t>
            </a:r>
            <a:r>
              <a:rPr lang="en-US" altLang="en-US" sz="2400" dirty="0"/>
              <a:t>F</a:t>
            </a:r>
            <a:r>
              <a:rPr lang="en-US" altLang="en-US" sz="100" dirty="0"/>
              <a:t> </a:t>
            </a:r>
            <a:r>
              <a:rPr lang="en-US" altLang="en-US" sz="2400" dirty="0"/>
              <a:t>F: Good for image archiving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Compressing Audio and Video</a:t>
            </a:r>
          </a:p>
        </p:txBody>
      </p:sp>
      <p:sp>
        <p:nvSpPr>
          <p:cNvPr id="3" name="Text Placeholder 2"/>
          <p:cNvSpPr>
            <a:spLocks noGrp="1"/>
          </p:cNvSpPr>
          <p:nvPr>
            <p:ph type="body" idx="1"/>
          </p:nvPr>
        </p:nvSpPr>
        <p:spPr/>
        <p:txBody>
          <a:bodyPr/>
          <a:lstStyle/>
          <a:p>
            <a:pPr eaLnBrk="1" hangingPunct="1">
              <a:buClr>
                <a:schemeClr val="tx2"/>
              </a:buClr>
            </a:pPr>
            <a:r>
              <a:rPr lang="en-US" altLang="en-US" sz="2400" dirty="0">
                <a:latin typeface="Arial (Body)"/>
              </a:rPr>
              <a:t>M</a:t>
            </a:r>
            <a:r>
              <a:rPr lang="en-US" altLang="en-US" sz="100" dirty="0">
                <a:latin typeface="Arial (Body)"/>
              </a:rPr>
              <a:t> </a:t>
            </a:r>
            <a:r>
              <a:rPr lang="en-US" altLang="en-US" sz="2400" dirty="0">
                <a:latin typeface="Arial (Body)"/>
              </a:rPr>
              <a:t>P</a:t>
            </a:r>
            <a:r>
              <a:rPr lang="en-US" altLang="en-US" sz="100" dirty="0">
                <a:latin typeface="Arial (Body)"/>
              </a:rPr>
              <a:t> </a:t>
            </a:r>
            <a:r>
              <a:rPr lang="en-US" altLang="en-US" sz="2400" dirty="0">
                <a:latin typeface="Arial (Body)"/>
              </a:rPr>
              <a:t>E</a:t>
            </a:r>
            <a:r>
              <a:rPr lang="en-US" altLang="en-US" sz="100" dirty="0">
                <a:latin typeface="Arial (Body)"/>
              </a:rPr>
              <a:t> </a:t>
            </a:r>
            <a:r>
              <a:rPr lang="en-US" altLang="en-US" sz="2400" dirty="0">
                <a:latin typeface="Arial (Body)"/>
              </a:rPr>
              <a:t>G</a:t>
            </a:r>
          </a:p>
          <a:p>
            <a:pPr lvl="1" eaLnBrk="1" hangingPunct="1">
              <a:buClr>
                <a:schemeClr val="tx2"/>
              </a:buClr>
            </a:pPr>
            <a:r>
              <a:rPr lang="en-US" altLang="en-US" sz="2400" dirty="0">
                <a:latin typeface="Arial (Body)"/>
              </a:rPr>
              <a:t>High definition television broadcast</a:t>
            </a:r>
          </a:p>
          <a:p>
            <a:pPr lvl="1" eaLnBrk="1" hangingPunct="1">
              <a:buClr>
                <a:schemeClr val="tx2"/>
              </a:buClr>
            </a:pPr>
            <a:r>
              <a:rPr lang="en-US" altLang="en-US" sz="2400" dirty="0">
                <a:latin typeface="Arial (Body)"/>
              </a:rPr>
              <a:t>Video conferencing</a:t>
            </a:r>
          </a:p>
          <a:p>
            <a:pPr eaLnBrk="1" hangingPunct="1">
              <a:buClr>
                <a:schemeClr val="tx2"/>
              </a:buClr>
            </a:pPr>
            <a:r>
              <a:rPr lang="en-US" altLang="en-US" sz="2400" dirty="0">
                <a:latin typeface="Arial (Body)"/>
              </a:rPr>
              <a:t>M</a:t>
            </a:r>
            <a:r>
              <a:rPr lang="en-US" altLang="en-US" sz="100" dirty="0">
                <a:latin typeface="Arial (Body)"/>
              </a:rPr>
              <a:t> </a:t>
            </a:r>
            <a:r>
              <a:rPr lang="en-US" altLang="en-US" sz="2400" dirty="0">
                <a:latin typeface="Arial (Body)"/>
              </a:rPr>
              <a:t>P3</a:t>
            </a:r>
          </a:p>
          <a:p>
            <a:pPr lvl="1" eaLnBrk="1" hangingPunct="1">
              <a:buClr>
                <a:schemeClr val="tx2"/>
              </a:buClr>
            </a:pPr>
            <a:r>
              <a:rPr lang="en-US" altLang="en-US" sz="2400" dirty="0">
                <a:latin typeface="Arial (Body)"/>
              </a:rPr>
              <a:t>Temporal masking</a:t>
            </a:r>
          </a:p>
          <a:p>
            <a:pPr lvl="1" eaLnBrk="1" hangingPunct="1">
              <a:buClr>
                <a:schemeClr val="tx2"/>
              </a:buClr>
            </a:pPr>
            <a:r>
              <a:rPr lang="en-US" altLang="en-US" sz="2400" dirty="0">
                <a:latin typeface="Arial (Body)"/>
              </a:rPr>
              <a:t>Frequency masking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Errors</a:t>
            </a:r>
          </a:p>
        </p:txBody>
      </p:sp>
      <p:sp>
        <p:nvSpPr>
          <p:cNvPr id="3" name="Text Placeholder 2"/>
          <p:cNvSpPr>
            <a:spLocks noGrp="1"/>
          </p:cNvSpPr>
          <p:nvPr>
            <p:ph type="body" idx="1"/>
          </p:nvPr>
        </p:nvSpPr>
        <p:spPr/>
        <p:txBody>
          <a:bodyPr/>
          <a:lstStyle/>
          <a:p>
            <a:pPr eaLnBrk="1" hangingPunct="1">
              <a:buClr>
                <a:schemeClr val="tx2"/>
              </a:buClr>
            </a:pPr>
            <a:r>
              <a:rPr lang="en-US" altLang="en-US" sz="2400" dirty="0"/>
              <a:t>Parity bits (even versus odd)</a:t>
            </a:r>
          </a:p>
          <a:p>
            <a:pPr eaLnBrk="1" hangingPunct="1">
              <a:buClr>
                <a:schemeClr val="tx2"/>
              </a:buClr>
            </a:pPr>
            <a:r>
              <a:rPr lang="en-US" altLang="en-US" sz="2400" dirty="0"/>
              <a:t>Checkbytes</a:t>
            </a:r>
          </a:p>
          <a:p>
            <a:pPr eaLnBrk="1" hangingPunct="1">
              <a:buClr>
                <a:schemeClr val="tx2"/>
              </a:buClr>
            </a:pPr>
            <a:r>
              <a:rPr lang="en-US" altLang="en-US" sz="2400" dirty="0"/>
              <a:t>Error correcting codes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1.26 The A</a:t>
            </a:r>
            <a:r>
              <a:rPr lang="en-US" sz="100" dirty="0"/>
              <a:t> </a:t>
            </a:r>
            <a:r>
              <a:rPr lang="en-US" dirty="0"/>
              <a:t>S</a:t>
            </a:r>
            <a:r>
              <a:rPr lang="en-US" sz="100" dirty="0"/>
              <a:t> </a:t>
            </a:r>
            <a:r>
              <a:rPr lang="en-US" dirty="0"/>
              <a:t>C</a:t>
            </a:r>
            <a:r>
              <a:rPr lang="en-US" sz="100" dirty="0"/>
              <a:t> </a:t>
            </a:r>
            <a:r>
              <a:rPr lang="en-US" dirty="0"/>
              <a:t>I</a:t>
            </a:r>
            <a:r>
              <a:rPr lang="en-US" sz="100" dirty="0"/>
              <a:t> </a:t>
            </a:r>
            <a:r>
              <a:rPr lang="en-US" dirty="0"/>
              <a:t>I Codes for the Letters A and F Adjusted for Odd Parity</a:t>
            </a:r>
          </a:p>
        </p:txBody>
      </p:sp>
      <p:pic>
        <p:nvPicPr>
          <p:cNvPr id="4" name="Picture 7" descr="This demonstrates how parity bits are used. The A S C I I code for A contains an even number of ones, so a parity bit of 1 is added at the beginning. This causes the pattern to have an odd number of ones. The opposite is demonstrated for the A S C I I code for F. It already contains an odd number of ones so the parity bit is set at 0."/>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567201" y="2536461"/>
            <a:ext cx="8009596" cy="22412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531352" cy="1066799"/>
          </a:xfrm>
        </p:spPr>
        <p:txBody>
          <a:bodyPr/>
          <a:lstStyle/>
          <a:p>
            <a:r>
              <a:rPr lang="en-US" sz="2800" dirty="0"/>
              <a:t>Figure 1.1 The Possible Input and Output Values of Boolean Operations AND, OR, and XO</a:t>
            </a:r>
            <a:r>
              <a:rPr lang="en-US" sz="100" dirty="0"/>
              <a:t> </a:t>
            </a:r>
            <a:r>
              <a:rPr lang="en-US" sz="2800" dirty="0"/>
              <a:t>R (exclusive or)</a:t>
            </a:r>
          </a:p>
        </p:txBody>
      </p:sp>
      <p:pic>
        <p:nvPicPr>
          <p:cNvPr id="4" name="Picture 5" descr="A breakdown of the three Boolean operations AND, OR, and X O R which is exclusive or. The list contains all three operations from top to bottom. It identifies the 4 outputs results from the different input sets from left to right under each operation heading. Starting with the AND operation with output, moving from left to right: Zero and zero outputs zero. Zero and one outputs zero. One and zero outputs zero.  One and one outputs one. Next, the OR operation. Zero or zero outputs zero. Zero or one outputs one. One or zero outputs one. One or one outputs one. Finally, the X O R operation. Zero x or zero outputs zero. Zero x or one outputs one. One x or zero outputs one. One x or 1 outputs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507" y="1749726"/>
            <a:ext cx="5844147" cy="450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1.27 An Error-Correcting Code</a:t>
            </a:r>
          </a:p>
        </p:txBody>
      </p:sp>
      <p:graphicFrame>
        <p:nvGraphicFramePr>
          <p:cNvPr id="3" name="Table 2"/>
          <p:cNvGraphicFramePr>
            <a:graphicFrameLocks noGrp="1"/>
          </p:cNvGraphicFramePr>
          <p:nvPr/>
        </p:nvGraphicFramePr>
        <p:xfrm>
          <a:off x="2773680" y="2135632"/>
          <a:ext cx="3596640" cy="3291840"/>
        </p:xfrm>
        <a:graphic>
          <a:graphicData uri="http://schemas.openxmlformats.org/drawingml/2006/table">
            <a:tbl>
              <a:tblPr firstRow="1" bandRow="1">
                <a:tableStyleId>{40F9630F-82C1-40B7-BC3A-925EFCFF5E92}</a:tableStyleId>
              </a:tblPr>
              <a:tblGrid>
                <a:gridCol w="1798320">
                  <a:extLst>
                    <a:ext uri="{9D8B030D-6E8A-4147-A177-3AD203B41FA5}">
                      <a16:colId xmlns:a16="http://schemas.microsoft.com/office/drawing/2014/main" val="20000"/>
                    </a:ext>
                  </a:extLst>
                </a:gridCol>
                <a:gridCol w="1798320">
                  <a:extLst>
                    <a:ext uri="{9D8B030D-6E8A-4147-A177-3AD203B41FA5}">
                      <a16:colId xmlns:a16="http://schemas.microsoft.com/office/drawing/2014/main" val="20001"/>
                    </a:ext>
                  </a:extLst>
                </a:gridCol>
              </a:tblGrid>
              <a:tr h="0">
                <a:tc>
                  <a:txBody>
                    <a:bodyPr/>
                    <a:lstStyle/>
                    <a:p>
                      <a:pPr algn="ctr"/>
                      <a:r>
                        <a:rPr lang="en-US" sz="1800" dirty="0">
                          <a:latin typeface="+mn-lt"/>
                        </a:rPr>
                        <a:t>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0">
                <a:tc>
                  <a:txBody>
                    <a:bodyPr/>
                    <a:lstStyle/>
                    <a:p>
                      <a:pPr algn="ctr"/>
                      <a:r>
                        <a:rPr lang="en-US" sz="1800" dirty="0">
                          <a:latin typeface="+mn-lt"/>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ctr"/>
                      <a:r>
                        <a:rPr lang="en-US" sz="1800" dirty="0">
                          <a:latin typeface="+mn-lt"/>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001111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ctr"/>
                      <a:r>
                        <a:rPr lang="en-US" sz="1800" dirty="0">
                          <a:latin typeface="+mn-lt"/>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010011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ctr"/>
                      <a:r>
                        <a:rPr lang="en-US" sz="1800" dirty="0">
                          <a:latin typeface="+mn-lt"/>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011100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ctr"/>
                      <a:r>
                        <a:rPr lang="en-US" sz="1800" dirty="0">
                          <a:latin typeface="+mn-lt"/>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100110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algn="ctr"/>
                      <a:r>
                        <a:rPr lang="en-US" sz="1800" dirty="0">
                          <a:latin typeface="+mn-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101001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0">
                <a:tc>
                  <a:txBody>
                    <a:bodyPr/>
                    <a:lstStyle/>
                    <a:p>
                      <a:pPr algn="ctr"/>
                      <a:r>
                        <a:rPr lang="en-US" sz="1800" dirty="0">
                          <a:latin typeface="+mn-lt"/>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110101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0">
                <a:tc>
                  <a:txBody>
                    <a:bodyPr/>
                    <a:lstStyle/>
                    <a:p>
                      <a:pPr algn="ctr"/>
                      <a:r>
                        <a:rPr lang="en-US" sz="1800" dirty="0">
                          <a:latin typeface="+mn-lt"/>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dirty="0">
                          <a:latin typeface="+mn-lt"/>
                        </a:rPr>
                        <a:t>111010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Figure 1.28 Decoding the Pattern 010100 Using the Code in Figure 1.27</a:t>
            </a:r>
            <a:endParaRPr lang="en-US" dirty="0"/>
          </a:p>
        </p:txBody>
      </p:sp>
      <p:pic>
        <p:nvPicPr>
          <p:cNvPr id="4" name="Picture 7" descr="This is a table that shows how the pattern is decoded, using the table from figure 1.27. The table has 4 columns and 8 rows. The columns from left to right are Symbol, Code, Pattern Received, and Distance Between Received Pattern and Code, which will be referred to as Distance. Row 1. Symbol, A. Code 0 0 0 0 0 0. Pattern received, 0 1 0 1 0 0. Distance, 2. Row 2. Symbol, B. Code 0 0 1 1 1 1. Pattern received, 0 1 0 1 0 0. Distance, 4. Row 3. Symbol, C. Code 0 1 0 0 1 1. Pattern Received, 0 1 0 1 0 0. Distance, 3. Row 4. Symbol, D. Code 0 1 1 1 0 0. Pattern received, 0 1 0 1 0 0. Distance, 1. which is notated as the smallest distance. Row 5. Symbol, E. Code 1 0 0 1 1 0. Pattern received, 0 1 0 1 0 0. Distance, 3. Row 6. Symbol, F. Code 1 0 1 0 0 1. Pattern received, 0 1 0 1 0 0. Distance, 5. Row 7. Symbol, G. Code 1 1 0 1 0 1. Pattern received, 0 1 0 1 0 0. Distance, 2. Row 8. Symbol, H. Code 1 1 1 0 1 0. Pattern received, 0 1 0 1 0 0. Distanc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38" y="2010297"/>
            <a:ext cx="7679324" cy="3529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Gates</a:t>
            </a:r>
            <a:r>
              <a:rPr lang="zh-CN" altLang="en-US" dirty="0">
                <a:ea typeface="宋体" panose="02010600030101010101" pitchFamily="2" charset="-122"/>
              </a:rPr>
              <a:t>（门，隔开）</a:t>
            </a:r>
          </a:p>
        </p:txBody>
      </p:sp>
      <p:sp>
        <p:nvSpPr>
          <p:cNvPr id="3" name="Text Placeholder 2"/>
          <p:cNvSpPr>
            <a:spLocks noGrp="1"/>
          </p:cNvSpPr>
          <p:nvPr>
            <p:ph type="body" idx="1"/>
          </p:nvPr>
        </p:nvSpPr>
        <p:spPr>
          <a:xfrm>
            <a:off x="457200" y="1600200"/>
            <a:ext cx="8537575" cy="4526280"/>
          </a:xfrm>
        </p:spPr>
        <p:txBody>
          <a:bodyPr/>
          <a:lstStyle/>
          <a:p>
            <a:pPr eaLnBrk="1" hangingPunct="1">
              <a:buClr>
                <a:schemeClr val="tx2"/>
              </a:buClr>
            </a:pPr>
            <a:r>
              <a:rPr lang="en-US" altLang="en-US" sz="2400" b="1" dirty="0">
                <a:latin typeface="Arial (Body)"/>
              </a:rPr>
              <a:t>Gate:</a:t>
            </a:r>
            <a:r>
              <a:rPr lang="en-US" altLang="en-US" sz="2400" dirty="0">
                <a:latin typeface="Arial (Body)"/>
              </a:rPr>
              <a:t> A device that computes a Boolean operation</a:t>
            </a:r>
            <a:r>
              <a:rPr lang="zh-CN" altLang="en-US" sz="2400" dirty="0">
                <a:latin typeface="Arial (Body)"/>
                <a:ea typeface="宋体" panose="02010600030101010101" pitchFamily="2" charset="-122"/>
              </a:rPr>
              <a:t>（运算）</a:t>
            </a:r>
            <a:endParaRPr lang="en-US" altLang="en-US" sz="2400" dirty="0">
              <a:latin typeface="Arial (Body)"/>
            </a:endParaRPr>
          </a:p>
          <a:p>
            <a:pPr lvl="1" eaLnBrk="1" hangingPunct="1">
              <a:buClr>
                <a:schemeClr val="tx2"/>
              </a:buClr>
            </a:pPr>
            <a:r>
              <a:rPr lang="en-US" altLang="en-US" sz="2400" dirty="0">
                <a:latin typeface="Arial (Body)"/>
              </a:rPr>
              <a:t>Often implemented</a:t>
            </a:r>
            <a:r>
              <a:rPr lang="zh-CN" altLang="en-US" sz="2400" dirty="0">
                <a:latin typeface="Arial (Body)"/>
                <a:ea typeface="宋体" panose="02010600030101010101" pitchFamily="2" charset="-122"/>
              </a:rPr>
              <a:t>（部署，实现）</a:t>
            </a:r>
            <a:r>
              <a:rPr lang="en-US" altLang="en-US" sz="2400" dirty="0">
                <a:latin typeface="Arial (Body)"/>
              </a:rPr>
              <a:t> as (small) electronic circuits</a:t>
            </a:r>
            <a:r>
              <a:rPr lang="zh-CN" altLang="en-US" sz="2400" dirty="0">
                <a:latin typeface="Arial (Body)"/>
                <a:ea typeface="宋体" panose="02010600030101010101" pitchFamily="2" charset="-122"/>
              </a:rPr>
              <a:t>（电路）</a:t>
            </a:r>
            <a:endParaRPr lang="en-US" altLang="en-US" sz="2400" dirty="0">
              <a:latin typeface="Arial (Body)"/>
            </a:endParaRPr>
          </a:p>
          <a:p>
            <a:pPr lvl="1" eaLnBrk="1" hangingPunct="1">
              <a:buClr>
                <a:schemeClr val="tx2"/>
              </a:buClr>
            </a:pPr>
            <a:r>
              <a:rPr lang="en-US" altLang="en-US" sz="2400" dirty="0">
                <a:latin typeface="Arial (Body)"/>
              </a:rPr>
              <a:t>Provide the building blocks</a:t>
            </a:r>
            <a:r>
              <a:rPr lang="zh-CN" altLang="en-US" sz="2400" dirty="0">
                <a:latin typeface="Arial (Body)"/>
                <a:ea typeface="宋体" panose="02010600030101010101" pitchFamily="2" charset="-122"/>
              </a:rPr>
              <a:t>（块，构件）</a:t>
            </a:r>
            <a:r>
              <a:rPr lang="en-US" altLang="en-US" sz="2400" dirty="0">
                <a:latin typeface="Arial (Body)"/>
              </a:rPr>
              <a:t> from which computers are constructed </a:t>
            </a:r>
            <a:r>
              <a:rPr lang="zh-CN" altLang="en-US" sz="2400" dirty="0">
                <a:solidFill>
                  <a:srgbClr val="FF0000"/>
                </a:solidFill>
                <a:latin typeface="Arial (Body)"/>
              </a:rPr>
              <a:t>为构造计算机提供了构件</a:t>
            </a:r>
            <a:endParaRPr lang="en-US" altLang="en-US" sz="2400" dirty="0">
              <a:solidFill>
                <a:srgbClr val="FF0000"/>
              </a:solidFill>
              <a:latin typeface="Arial (Body)"/>
            </a:endParaRPr>
          </a:p>
          <a:p>
            <a:pPr lvl="1" eaLnBrk="1" hangingPunct="1">
              <a:buClr>
                <a:schemeClr val="tx2"/>
              </a:buClr>
            </a:pPr>
            <a:r>
              <a:rPr lang="en-US" altLang="en-US" sz="2400" dirty="0">
                <a:latin typeface="Arial (Body)"/>
              </a:rPr>
              <a:t>V</a:t>
            </a:r>
            <a:r>
              <a:rPr lang="en-US" altLang="en-US" sz="100" dirty="0">
                <a:latin typeface="Arial (Body)"/>
              </a:rPr>
              <a:t> </a:t>
            </a:r>
            <a:r>
              <a:rPr lang="en-US" altLang="en-US" sz="2400" dirty="0">
                <a:latin typeface="Arial (Body)"/>
              </a:rPr>
              <a:t>L</a:t>
            </a:r>
            <a:r>
              <a:rPr lang="en-US" altLang="en-US" sz="100" dirty="0">
                <a:latin typeface="Arial (Body)"/>
              </a:rPr>
              <a:t> </a:t>
            </a:r>
            <a:r>
              <a:rPr lang="en-US" altLang="en-US" sz="2400" dirty="0">
                <a:latin typeface="Arial (Body)"/>
              </a:rPr>
              <a:t>S</a:t>
            </a:r>
            <a:r>
              <a:rPr lang="en-US" altLang="en-US" sz="100" dirty="0">
                <a:latin typeface="Arial (Body)"/>
              </a:rPr>
              <a:t> </a:t>
            </a:r>
            <a:r>
              <a:rPr lang="en-US" altLang="en-US" sz="2400" dirty="0">
                <a:latin typeface="Arial (Body)"/>
              </a:rPr>
              <a:t>I (Very Large Scale Integration)</a:t>
            </a:r>
            <a:r>
              <a:rPr lang="zh-CN" altLang="en-US" sz="2400" dirty="0">
                <a:latin typeface="Arial (Body)"/>
                <a:ea typeface="宋体" panose="02010600030101010101" pitchFamily="2" charset="-122"/>
              </a:rPr>
              <a:t>（超大规模集成将数百万个电子元件构造在一个</a:t>
            </a:r>
            <a:r>
              <a:rPr lang="en-US" altLang="zh-CN" sz="2400" dirty="0">
                <a:latin typeface="Arial (Body)"/>
                <a:ea typeface="宋体" panose="02010600030101010101" pitchFamily="2" charset="-122"/>
              </a:rPr>
              <a:t>chip</a:t>
            </a:r>
            <a:r>
              <a:rPr lang="zh-CN" altLang="en-US" sz="2400" dirty="0">
                <a:latin typeface="Arial (Body)"/>
                <a:ea typeface="宋体" panose="02010600030101010101" pitchFamily="2" charset="-122"/>
              </a:rPr>
              <a:t>芯片上，从而构造出包含数百万个触发器及其控制电路的微型设备）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25690"/>
          </a:xfrm>
        </p:spPr>
        <p:txBody>
          <a:bodyPr anchor="ctr"/>
          <a:lstStyle/>
          <a:p>
            <a:r>
              <a:rPr lang="en-US" sz="2800" dirty="0"/>
              <a:t>Figure 1.2 A Pictorial</a:t>
            </a:r>
            <a:r>
              <a:rPr lang="zh-CN" altLang="en-US" sz="2800" dirty="0">
                <a:ea typeface="宋体" panose="02010600030101010101" pitchFamily="2" charset="-122"/>
              </a:rPr>
              <a:t>（图片）</a:t>
            </a:r>
            <a:r>
              <a:rPr lang="en-US" sz="2800" dirty="0"/>
              <a:t> Representation of AND, OR, X</a:t>
            </a:r>
            <a:r>
              <a:rPr lang="en-US" sz="100" dirty="0"/>
              <a:t> </a:t>
            </a:r>
            <a:r>
              <a:rPr lang="en-US" sz="2800" dirty="0"/>
              <a:t>OR, and NOT Gates as Well as Their Input and Output Values</a:t>
            </a:r>
          </a:p>
        </p:txBody>
      </p:sp>
      <p:pic>
        <p:nvPicPr>
          <p:cNvPr id="4" name="Picture 4" descr="A diagram with 4 areas in each corner showing the respective gates, inputs, and output for each Boolean operation. Starting top left, the AND operation with 2 inputs that pass through the AND gate and produces an output. The gate is shaped like a rounded top square with the rounded part facing the output. The table shows the possible inputs and their respective output as follows: Row 1. Inputs, 0 and 0. Output, 0. Row 2. Inputs, 0 and 1. Output, 0. Row 3. Inputs, 1 and 0. Output, 0. Row 4. Inputs, 1 and 1. Output, 1. Next, in the top right corner, is the OR operation with 2 inputs that pass through the OR gate and produces an output. The gate is shaped like a rounded sides arrow head with the point facing the output. The table shows the possible inputs and their respective output as follows: Row 1. Inputs, 0 and 0. Output, 0. Row 2. Inputs, 0 and 1. Output, 1. Row 3. Inputs, 1 and 0. Output, 1. Row 4. Inputs, 1 and 1. Output, 1. Next, in the bottom left corner, is the X O R operation with 2 inputs that pass through the X O R gate and produces an output. The gate is shaped like a rounded sides arrow head with the point facing the output with a line underlining the curved bottom of the arrowhead on the input side. The table shows the possible inputs and their respective output as follows: Row 1. Inputs, 0 and 0. Output, 0. Row 2. Inputs, 0 and 1. Output, 1. Row 3. Inputs, 1 and 0. Output, 1. Row 4. Inputs, 1 and 1. Output, 0. Next, in the bottom right corner, is the NOT operation with 1 input that passes through the NOT gate and produces an output. The gate is shaped like a triangle with the point of the arrow to a small circle and then to the output. The table shows the possible input and the respective output as follows: Row 1. Input, 0. Output, 1. Row 2. Input, 1. Output, 0."/>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a:xfrm>
            <a:off x="2421582" y="1870543"/>
            <a:ext cx="4300837" cy="44590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Flip-Flops</a:t>
            </a:r>
            <a:r>
              <a:rPr lang="zh-CN" altLang="en-US" dirty="0">
                <a:ea typeface="宋体" panose="02010600030101010101" pitchFamily="2" charset="-122"/>
              </a:rPr>
              <a:t>（触发器，人字拖，反复）</a:t>
            </a:r>
          </a:p>
        </p:txBody>
      </p:sp>
      <p:sp>
        <p:nvSpPr>
          <p:cNvPr id="3" name="Text Placeholder 2"/>
          <p:cNvSpPr>
            <a:spLocks noGrp="1"/>
          </p:cNvSpPr>
          <p:nvPr>
            <p:ph type="body" idx="1"/>
          </p:nvPr>
        </p:nvSpPr>
        <p:spPr>
          <a:xfrm>
            <a:off x="457200" y="1600200"/>
            <a:ext cx="8229600" cy="3397250"/>
          </a:xfrm>
        </p:spPr>
        <p:txBody>
          <a:bodyPr/>
          <a:lstStyle/>
          <a:p>
            <a:pPr eaLnBrk="1" hangingPunct="1">
              <a:buClr>
                <a:schemeClr val="tx2"/>
              </a:buClr>
            </a:pPr>
            <a:r>
              <a:rPr lang="en-US" altLang="en-US" sz="2400" b="1" dirty="0"/>
              <a:t>Flip-flop:</a:t>
            </a:r>
            <a:r>
              <a:rPr lang="en-US" altLang="en-US" sz="2400" dirty="0"/>
              <a:t> A circuit built from gates that can store one bit.</a:t>
            </a:r>
            <a:r>
              <a:rPr lang="zh-CN" altLang="en-US" sz="2400" dirty="0">
                <a:ea typeface="宋体" panose="02010600030101010101" pitchFamily="2" charset="-122"/>
              </a:rPr>
              <a:t>（存储一个位）</a:t>
            </a:r>
            <a:endParaRPr lang="en-US" altLang="en-US" sz="2400" dirty="0"/>
          </a:p>
          <a:p>
            <a:pPr lvl="1" eaLnBrk="1" hangingPunct="1">
              <a:buClr>
                <a:schemeClr val="tx2"/>
              </a:buClr>
            </a:pPr>
            <a:r>
              <a:rPr lang="en-US" altLang="en-US" sz="2400" dirty="0"/>
              <a:t>One input line is used to set its stored value to 1</a:t>
            </a:r>
          </a:p>
          <a:p>
            <a:pPr lvl="1" eaLnBrk="1" hangingPunct="1">
              <a:buClr>
                <a:schemeClr val="tx2"/>
              </a:buClr>
            </a:pPr>
            <a:r>
              <a:rPr lang="en-US" altLang="en-US" sz="2400" dirty="0"/>
              <a:t>One input line is used to set its stored value to 0</a:t>
            </a:r>
          </a:p>
          <a:p>
            <a:pPr lvl="1" eaLnBrk="1" hangingPunct="1">
              <a:buClr>
                <a:schemeClr val="tx2"/>
              </a:buClr>
            </a:pPr>
            <a:r>
              <a:rPr lang="en-US" altLang="en-US" sz="2400" dirty="0"/>
              <a:t>While both input lines are 0, the most recently stored value is preserved</a:t>
            </a:r>
            <a:r>
              <a:rPr lang="zh-CN" altLang="en-US" sz="2400" dirty="0">
                <a:ea typeface="宋体" panose="02010600030101010101" pitchFamily="2" charset="-122"/>
              </a:rPr>
              <a:t>（保存）</a:t>
            </a:r>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2325</Words>
  <Application>Microsoft Office PowerPoint</Application>
  <PresentationFormat>全屏显示(4:3)</PresentationFormat>
  <Paragraphs>381</Paragraphs>
  <Slides>61</Slides>
  <Notes>1</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61</vt:i4>
      </vt:variant>
    </vt:vector>
  </HeadingPairs>
  <TitlesOfParts>
    <vt:vector size="69" baseType="lpstr">
      <vt:lpstr>Arial (Body)</vt:lpstr>
      <vt:lpstr>Noto Sans Symbols</vt:lpstr>
      <vt:lpstr>Arial</vt:lpstr>
      <vt:lpstr>Times</vt:lpstr>
      <vt:lpstr>Times New Roman</vt:lpstr>
      <vt:lpstr>508 Lecture</vt:lpstr>
      <vt:lpstr>1_508 Lecture</vt:lpstr>
      <vt:lpstr>Equation</vt:lpstr>
      <vt:lpstr>Computer Science: An Overview</vt:lpstr>
      <vt:lpstr>Learning Objectives (1 of 2)</vt:lpstr>
      <vt:lpstr>Learning Objectives (2 of 2)</vt:lpstr>
      <vt:lpstr>Bits and Bit Patterns</vt:lpstr>
      <vt:lpstr>Boolean Operations（操作运算）</vt:lpstr>
      <vt:lpstr>Figure 1.1 The Possible Input and Output Values of Boolean Operations AND, OR, and XO R (exclusive or)</vt:lpstr>
      <vt:lpstr>Gates（门，隔开）</vt:lpstr>
      <vt:lpstr>Figure 1.2 A Pictorial（图片） Representation of AND, OR, X OR, and NOT Gates as Well as Their Input and Output Values</vt:lpstr>
      <vt:lpstr>Flip-Flops（触发器，人字拖，反复）</vt:lpstr>
      <vt:lpstr>Figure 1.3 A Simple Flip-Flop Circuit</vt:lpstr>
      <vt:lpstr>Figure 1.4 Setting the Output of a Flip-Flop to 1 (1 of 3)（输出值设置为1）</vt:lpstr>
      <vt:lpstr>Figure 1.4 Setting the Output of a Flip-Flop to 1 (2 of 3)</vt:lpstr>
      <vt:lpstr>Figure 1.4 Setting the Output of a Flip-Flop to 1 (3 of 3)</vt:lpstr>
      <vt:lpstr>Figure 1.5 Another Way of Constructing a Flip-Flop（与1.3的功能一样）</vt:lpstr>
      <vt:lpstr>Hexadecimal Notation（十六进制符号）</vt:lpstr>
      <vt:lpstr>Figure 1.6 The Hexadecimal Coding System</vt:lpstr>
      <vt:lpstr>Main Memory Cells（单元）</vt:lpstr>
      <vt:lpstr>Figure 1.7 The Organization of a Byte-Size（字节模式） Memory Cell</vt:lpstr>
      <vt:lpstr>Main Memory Addresses</vt:lpstr>
      <vt:lpstr>Figure 1.8 Memory Cells Arranged（排列） by Address</vt:lpstr>
      <vt:lpstr>Memory Terminology（术语）</vt:lpstr>
      <vt:lpstr>Measuring（度量） Memory Capacity</vt:lpstr>
      <vt:lpstr>Mass（大容量） Storage</vt:lpstr>
      <vt:lpstr>Figure 1.9 A Magnetic（磁性的） Disk Storage System</vt:lpstr>
      <vt:lpstr>Figure 1.10 C D Storage（compact disk光盘）</vt:lpstr>
      <vt:lpstr>Flash Drives（闪存驱动器）</vt:lpstr>
      <vt:lpstr>Representing（表示） Text</vt:lpstr>
      <vt:lpstr>Figure 1.11 The Message “Hello.” in A S C I I or U T F-8 Encoding</vt:lpstr>
      <vt:lpstr>Representing Numeric Values</vt:lpstr>
      <vt:lpstr>Representing Images</vt:lpstr>
      <vt:lpstr>Representing Sound</vt:lpstr>
      <vt:lpstr>Figure 1.12 The Sound Wave Represented（所表示的声波） by the Sequence 0, 1.5, 2.0, 1.5, 2.0, 3.0, 4.0, 3.0, 0</vt:lpstr>
      <vt:lpstr>The Binary System</vt:lpstr>
      <vt:lpstr>Figure 1.13 The Base Ten and Binary（十进制和二进制系统） Systems</vt:lpstr>
      <vt:lpstr>Figure 1.14 Decoding the Binary Representation 100101</vt:lpstr>
      <vt:lpstr>Figure 1.15 An Algorithm for Finding the Binary Representation of a Positive Integer</vt:lpstr>
      <vt:lpstr>Figure 1.16 Applying the Algorithm in Figure 1.15 To Obtain the Binary Representation of Thirteen</vt:lpstr>
      <vt:lpstr>Figure 1.17 The Binary Addition Facts（法则）</vt:lpstr>
      <vt:lpstr>Figure 1.18 Decoding（解码） the Binary Representation 101.101</vt:lpstr>
      <vt:lpstr>Storing Integers</vt:lpstr>
      <vt:lpstr>Figure 1.19 Two’s Complement（补码） Notation （记数法）Systems</vt:lpstr>
      <vt:lpstr>Figure 1.20 Coding the Value -6 in Two‘s Complement Notation Using Four Bits 用四位二进制补码记数法对6进行编码</vt:lpstr>
      <vt:lpstr>Figure 1.21 Addition Problems Converted to Two’s Complement Notation（转换成二进制补码的加法问题,都用补码形式就可以避免：减法=加上一个负数）</vt:lpstr>
      <vt:lpstr>Figure 1.22 An Excess Eight Conversion Table（余8代码转换表，跟二进制补码系统的区别就是符号位相反）</vt:lpstr>
      <vt:lpstr>Figure 1.23 An Excess Notation System（余码记数系统） Using Bit Patterns of Length Three</vt:lpstr>
      <vt:lpstr>Storing Fractions（小数）</vt:lpstr>
      <vt:lpstr>Figure 1.24 Floating-Point Notation Components（成分）</vt:lpstr>
      <vt:lpstr>Figure 1.25 Encoding the Value</vt:lpstr>
      <vt:lpstr>Data and Programing</vt:lpstr>
      <vt:lpstr>Getting Started with Python</vt:lpstr>
      <vt:lpstr>Variables</vt:lpstr>
      <vt:lpstr>Operators and Expressions</vt:lpstr>
      <vt:lpstr>Currency Conversion（货币转换）</vt:lpstr>
      <vt:lpstr>Debugging（调试）</vt:lpstr>
      <vt:lpstr>Data Compression</vt:lpstr>
      <vt:lpstr>Compressing Images</vt:lpstr>
      <vt:lpstr>Compressing Audio and Video</vt:lpstr>
      <vt:lpstr>Communication Errors</vt:lpstr>
      <vt:lpstr>Figure 1.26 The A S C I I Codes for the Letters A and F Adjusted for Odd Parity</vt:lpstr>
      <vt:lpstr>Figure 1.27 An Error-Correcting Code</vt:lpstr>
      <vt:lpstr>Figure 1.28 Decoding the Pattern 010100 Using the Code in Figure 1.27</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An Overview, 12e</dc:title>
  <dc:subject>Computer Science</dc:subject>
  <dc:creator>Brookshear/Brylow</dc:creator>
  <cp:keywords>Computer Science</cp:keywords>
  <cp:lastModifiedBy>Administrator</cp:lastModifiedBy>
  <cp:revision>1055</cp:revision>
  <dcterms:created xsi:type="dcterms:W3CDTF">2019-10-12T09:50:00Z</dcterms:created>
  <dcterms:modified xsi:type="dcterms:W3CDTF">2019-11-04T13:17:04Z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KSOProductBuildVer">
    <vt:lpwstr>2052-11.3.0.8632</vt:lpwstr>
  </property>
</Properties>
</file>