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5"/>
  </p:notesMasterIdLst>
  <p:handoutMasterIdLst>
    <p:handoutMasterId r:id="rId26"/>
  </p:handoutMasterIdLst>
  <p:sldIdLst>
    <p:sldId id="395"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5930" autoAdjust="0"/>
  </p:normalViewPr>
  <p:slideViewPr>
    <p:cSldViewPr snapToGrid="0" snapToObjects="1">
      <p:cViewPr varScale="1">
        <p:scale>
          <a:sx n="110" d="100"/>
          <a:sy n="110" d="100"/>
        </p:scale>
        <p:origin x="181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panose="020B0604020202020204"/>
                <a:ea typeface="Arial" panose="020B0604020202020204"/>
                <a:cs typeface="Arial" panose="020B0604020202020204"/>
                <a:sym typeface="Arial" panose="020B0604020202020204"/>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panose="020B0604020202020204"/>
                <a:ea typeface="Arial" panose="020B0604020202020204"/>
                <a:cs typeface="Arial" panose="020B0604020202020204"/>
                <a:sym typeface="Arial" panose="020B0604020202020204"/>
              </a:rPr>
              <a:t>1) MathType Plugin</a:t>
            </a:r>
          </a:p>
          <a:p>
            <a:r>
              <a:rPr lang="en-US" sz="1200" b="0" i="0" u="none" strike="noStrike" kern="1200" cap="none" dirty="0">
                <a:solidFill>
                  <a:schemeClr val="dk1"/>
                </a:solidFill>
                <a:latin typeface="Arial" panose="020B0604020202020204"/>
                <a:ea typeface="Arial" panose="020B0604020202020204"/>
                <a:cs typeface="Arial" panose="020B0604020202020204"/>
                <a:sym typeface="Arial" panose="020B0604020202020204"/>
              </a:rPr>
              <a:t>2) Math Player (free versions available)</a:t>
            </a:r>
          </a:p>
          <a:p>
            <a:r>
              <a:rPr lang="en-US" sz="1200" b="0" i="0" u="none" strike="noStrike" kern="1200" cap="none" dirty="0">
                <a:solidFill>
                  <a:schemeClr val="dk1"/>
                </a:solidFill>
                <a:latin typeface="Arial" panose="020B0604020202020204"/>
                <a:ea typeface="Arial" panose="020B0604020202020204"/>
                <a:cs typeface="Arial" panose="020B0604020202020204"/>
                <a:sym typeface="Arial" panose="020B0604020202020204"/>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t>1</a:t>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2015, 2012, 2009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mailto:yangyu@dlmu.edu.cn"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7590"/>
            <a:ext cx="4110361" cy="1045386"/>
          </a:xfrm>
        </p:spPr>
        <p:txBody>
          <a:bodyPr anchor="b"/>
          <a:lstStyle/>
          <a:p>
            <a:pPr>
              <a:defRPr/>
            </a:pPr>
            <a:r>
              <a:rPr lang="en-US" dirty="0"/>
              <a:t>Computer Science: An Overview</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25876" y="1260756"/>
            <a:ext cx="2383654" cy="478970"/>
          </a:xfrm>
        </p:spPr>
        <p:txBody>
          <a:bodyPr/>
          <a:lstStyle/>
          <a:p>
            <a:r>
              <a:rPr lang="en-US" dirty="0">
                <a:latin typeface="+mn-lt"/>
              </a:rPr>
              <a:t>Twelfth Edition</a:t>
            </a:r>
          </a:p>
        </p:txBody>
      </p:sp>
      <p:sp>
        <p:nvSpPr>
          <p:cNvPr id="4" name="Text Placeholder 3"/>
          <p:cNvSpPr>
            <a:spLocks noGrp="1"/>
          </p:cNvSpPr>
          <p:nvPr>
            <p:ph type="body" idx="2"/>
          </p:nvPr>
        </p:nvSpPr>
        <p:spPr>
          <a:xfrm>
            <a:off x="4186274" y="1418692"/>
            <a:ext cx="3913631" cy="590941"/>
          </a:xfrm>
        </p:spPr>
        <p:txBody>
          <a:bodyPr/>
          <a:lstStyle/>
          <a:p>
            <a:pPr lvl="0" algn="ctr"/>
            <a:r>
              <a:rPr lang="en-US" b="1" dirty="0">
                <a:latin typeface="+mn-lt"/>
              </a:rPr>
              <a:t>Chapter 3</a:t>
            </a:r>
          </a:p>
        </p:txBody>
      </p:sp>
      <p:sp>
        <p:nvSpPr>
          <p:cNvPr id="5" name="Text Placeholder 4"/>
          <p:cNvSpPr>
            <a:spLocks noGrp="1"/>
          </p:cNvSpPr>
          <p:nvPr>
            <p:ph type="body" idx="3"/>
          </p:nvPr>
        </p:nvSpPr>
        <p:spPr>
          <a:xfrm>
            <a:off x="4195334" y="2072745"/>
            <a:ext cx="3913631" cy="655106"/>
          </a:xfrm>
        </p:spPr>
        <p:txBody>
          <a:bodyPr/>
          <a:lstStyle/>
          <a:p>
            <a:pPr algn="ctr" eaLnBrk="1" hangingPunct="1"/>
            <a:r>
              <a:rPr lang="en-US" altLang="zh-CN" dirty="0">
                <a:solidFill>
                  <a:schemeClr val="tx1"/>
                </a:solidFill>
                <a:cs typeface="Times New Roman" panose="02020603050405020304" pitchFamily="18" charset="0"/>
              </a:rPr>
              <a:t>Operating Systems</a:t>
            </a:r>
            <a:endParaRPr lang="en-US" altLang="en-US" dirty="0">
              <a:solidFill>
                <a:schemeClr val="tx1"/>
              </a:solidFill>
              <a:cs typeface="Times New Roman" panose="02020603050405020304" pitchFamily="18" charset="0"/>
            </a:endParaRPr>
          </a:p>
        </p:txBody>
      </p:sp>
      <p:pic>
        <p:nvPicPr>
          <p:cNvPr id="9" name="Picture 8" descr="Front Cover: Computer Science: An Overview Twelfth Edition by Brookshear and Brylow."/>
          <p:cNvPicPr>
            <a:picLocks noChangeAspect="1"/>
          </p:cNvPicPr>
          <p:nvPr/>
        </p:nvPicPr>
        <p:blipFill>
          <a:blip r:embed="rId3"/>
          <a:stretch>
            <a:fillRect/>
          </a:stretch>
        </p:blipFill>
        <p:spPr>
          <a:xfrm>
            <a:off x="49795" y="2128372"/>
            <a:ext cx="2127656" cy="2601256"/>
          </a:xfrm>
          <a:prstGeom prst="rect">
            <a:avLst/>
          </a:prstGeom>
          <a:ln w="9525">
            <a:solidFill>
              <a:schemeClr val="accent6">
                <a:lumMod val="75000"/>
              </a:schemeClr>
            </a:solidFill>
          </a:ln>
        </p:spPr>
      </p:pic>
      <p:pic>
        <p:nvPicPr>
          <p:cNvPr id="10" name="图片 2" descr="banner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729" y="4472496"/>
            <a:ext cx="9094205" cy="2448196"/>
          </a:xfrm>
          <a:prstGeom prst="rect">
            <a:avLst/>
          </a:prstGeom>
          <a:noFill/>
          <a:ln>
            <a:noFill/>
          </a:ln>
          <a:effectLst>
            <a:softEdge rad="4572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927022" y="3808797"/>
            <a:ext cx="4235023" cy="1569660"/>
          </a:xfrm>
          <a:prstGeom prst="rect">
            <a:avLst/>
          </a:prstGeom>
        </p:spPr>
        <p:txBody>
          <a:bodyPr wrap="square">
            <a:spAutoFit/>
          </a:bodyPr>
          <a:lstStyle/>
          <a:p>
            <a:pPr marL="0" lvl="1" algn="ctr"/>
            <a:r>
              <a:rPr lang="en-US" altLang="ja-JP" sz="2400" b="1" dirty="0">
                <a:solidFill>
                  <a:srgbClr val="FF0000"/>
                </a:solidFill>
                <a:ea typeface="MS PGothic" panose="020B0600070205080204" pitchFamily="34" charset="-128"/>
              </a:rPr>
              <a:t>Yu Yang</a:t>
            </a:r>
          </a:p>
          <a:p>
            <a:pPr algn="ctr"/>
            <a:r>
              <a:rPr lang="zh-CN" altLang="en-US" sz="2400" dirty="0"/>
              <a:t>School of Computer Science, </a:t>
            </a:r>
          </a:p>
          <a:p>
            <a:pPr algn="ctr"/>
            <a:r>
              <a:rPr lang="zh-CN" altLang="en-US" sz="2400" dirty="0"/>
              <a:t>Pingdingshan University,</a:t>
            </a:r>
          </a:p>
          <a:p>
            <a:pPr algn="ctr"/>
            <a:r>
              <a:rPr lang="en-US" altLang="zh-CN" sz="2400" b="1" dirty="0">
                <a:solidFill>
                  <a:srgbClr val="FF0000"/>
                </a:solidFill>
                <a:ea typeface="MS PGothic" panose="020B0600070205080204" pitchFamily="34" charset="-128"/>
                <a:hlinkClick r:id="rId5"/>
              </a:rPr>
              <a:t>yangyu</a:t>
            </a:r>
            <a:r>
              <a:rPr lang="en-US" altLang="ja-JP" sz="2400" b="1" dirty="0">
                <a:solidFill>
                  <a:srgbClr val="FF0000"/>
                </a:solidFill>
                <a:ea typeface="MS PGothic" panose="020B0600070205080204" pitchFamily="34" charset="-128"/>
                <a:hlinkClick r:id="rId5"/>
              </a:rPr>
              <a:t>@pdsu.edu.cn</a:t>
            </a:r>
            <a:endParaRPr lang="en-US" altLang="ja-JP" sz="3200" b="1" dirty="0">
              <a:solidFill>
                <a:srgbClr val="FF0000"/>
              </a:solidFill>
              <a:ea typeface="MS PGothic" panose="020B0600070205080204" pitchFamily="34" charset="-128"/>
              <a:hlinkClick r:id="rId5"/>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1318" cy="1066799"/>
          </a:xfrm>
        </p:spPr>
        <p:txBody>
          <a:bodyPr anchor="ctr"/>
          <a:lstStyle/>
          <a:p>
            <a:r>
              <a:rPr lang="en-US" altLang="en-US" sz="2800" dirty="0"/>
              <a:t>Figure 3.4 The User Interface Act as an Intermediary Between Users and the Operating System Kernel</a:t>
            </a:r>
            <a:endParaRPr lang="en-US" sz="2800" dirty="0"/>
          </a:p>
        </p:txBody>
      </p:sp>
      <p:pic>
        <p:nvPicPr>
          <p:cNvPr id="4" name="Picture 8" descr="The diagram illustrates the user interface of the operating system Kernel. The center of the diagram is the operating system Kernel in a circle. The circle is encompassed by another circle, labeled user interface. There are five examples of the intermediary represented by arrows in both directions to the label user from the user interface cir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506" y="1663262"/>
            <a:ext cx="5282987" cy="4541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578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Manager</a:t>
            </a:r>
          </a:p>
        </p:txBody>
      </p:sp>
      <p:sp>
        <p:nvSpPr>
          <p:cNvPr id="3" name="Text Placeholder 2"/>
          <p:cNvSpPr>
            <a:spLocks noGrp="1"/>
          </p:cNvSpPr>
          <p:nvPr>
            <p:ph type="body" idx="1"/>
          </p:nvPr>
        </p:nvSpPr>
        <p:spPr/>
        <p:txBody>
          <a:bodyPr/>
          <a:lstStyle/>
          <a:p>
            <a:pPr eaLnBrk="1" hangingPunct="1">
              <a:defRPr/>
            </a:pPr>
            <a:r>
              <a:rPr lang="en-US" sz="2400" b="1" dirty="0"/>
              <a:t>Directory </a:t>
            </a:r>
            <a:r>
              <a:rPr lang="en-US" sz="2400" dirty="0"/>
              <a:t>(or </a:t>
            </a:r>
            <a:r>
              <a:rPr lang="en-US" sz="2400" b="1" dirty="0"/>
              <a:t>Folder</a:t>
            </a:r>
            <a:r>
              <a:rPr lang="en-US" sz="2400" dirty="0"/>
              <a:t>): A user-created bundle of files and other directories (subdirectories)</a:t>
            </a:r>
          </a:p>
          <a:p>
            <a:pPr eaLnBrk="1" hangingPunct="1">
              <a:defRPr/>
            </a:pPr>
            <a:r>
              <a:rPr lang="en-US" sz="2400" b="1" dirty="0"/>
              <a:t>Directory Path:</a:t>
            </a:r>
            <a:r>
              <a:rPr lang="en-US" sz="2400" dirty="0"/>
              <a:t> A sequence of directories within directories</a:t>
            </a:r>
          </a:p>
        </p:txBody>
      </p:sp>
    </p:spTree>
    <p:extLst>
      <p:ext uri="{BB962C8B-B14F-4D97-AF65-F5344CB8AC3E}">
        <p14:creationId xmlns:p14="http://schemas.microsoft.com/office/powerpoint/2010/main" val="4824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Manager</a:t>
            </a:r>
          </a:p>
        </p:txBody>
      </p:sp>
      <p:sp>
        <p:nvSpPr>
          <p:cNvPr id="3" name="Text Placeholder 2"/>
          <p:cNvSpPr>
            <a:spLocks noGrp="1"/>
          </p:cNvSpPr>
          <p:nvPr>
            <p:ph type="body" idx="1"/>
          </p:nvPr>
        </p:nvSpPr>
        <p:spPr/>
        <p:txBody>
          <a:bodyPr/>
          <a:lstStyle/>
          <a:p>
            <a:pPr eaLnBrk="1" hangingPunct="1">
              <a:defRPr/>
            </a:pPr>
            <a:r>
              <a:rPr lang="en-US" sz="2400" dirty="0"/>
              <a:t>Allocates space in main memory</a:t>
            </a:r>
          </a:p>
          <a:p>
            <a:pPr eaLnBrk="1" hangingPunct="1">
              <a:defRPr/>
            </a:pPr>
            <a:r>
              <a:rPr lang="en-US" sz="2400" dirty="0"/>
              <a:t>May create the illusion that the machine has more memory than it actually does (</a:t>
            </a:r>
            <a:r>
              <a:rPr lang="en-US" sz="2400" b="1" dirty="0"/>
              <a:t>virtual memory</a:t>
            </a:r>
            <a:r>
              <a:rPr lang="en-US" sz="2400" dirty="0"/>
              <a:t>) by playing a “shell game” in which blocks of data (</a:t>
            </a:r>
            <a:r>
              <a:rPr lang="en-US" sz="2400" b="1" dirty="0"/>
              <a:t>pages</a:t>
            </a:r>
            <a:r>
              <a:rPr lang="en-US" sz="2400" dirty="0"/>
              <a:t>) are shifted back and forth between main memory and mass storage</a:t>
            </a:r>
          </a:p>
        </p:txBody>
      </p:sp>
    </p:spTree>
    <p:extLst>
      <p:ext uri="{BB962C8B-B14F-4D97-AF65-F5344CB8AC3E}">
        <p14:creationId xmlns:p14="http://schemas.microsoft.com/office/powerpoint/2010/main" val="2806634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it Started (Bootstrapping)</a:t>
            </a:r>
          </a:p>
        </p:txBody>
      </p:sp>
      <p:sp>
        <p:nvSpPr>
          <p:cNvPr id="3" name="Text Placeholder 2"/>
          <p:cNvSpPr>
            <a:spLocks noGrp="1"/>
          </p:cNvSpPr>
          <p:nvPr>
            <p:ph type="body" idx="1"/>
          </p:nvPr>
        </p:nvSpPr>
        <p:spPr/>
        <p:txBody>
          <a:bodyPr/>
          <a:lstStyle/>
          <a:p>
            <a:pPr eaLnBrk="1" hangingPunct="1">
              <a:defRPr/>
            </a:pPr>
            <a:r>
              <a:rPr lang="en-US" sz="2400" b="1" dirty="0"/>
              <a:t>Boot loader:</a:t>
            </a:r>
            <a:r>
              <a:rPr lang="en-US" sz="2400" dirty="0"/>
              <a:t> Program in R</a:t>
            </a:r>
            <a:r>
              <a:rPr lang="en-US" sz="100" dirty="0"/>
              <a:t> </a:t>
            </a:r>
            <a:r>
              <a:rPr lang="en-US" sz="2400" dirty="0"/>
              <a:t>O</a:t>
            </a:r>
            <a:r>
              <a:rPr lang="en-US" sz="100" dirty="0"/>
              <a:t> </a:t>
            </a:r>
            <a:r>
              <a:rPr lang="en-US" sz="2400" dirty="0"/>
              <a:t>M (example of firmware)</a:t>
            </a:r>
          </a:p>
          <a:p>
            <a:pPr lvl="1" eaLnBrk="1" hangingPunct="1">
              <a:defRPr/>
            </a:pPr>
            <a:r>
              <a:rPr lang="en-US" sz="2400" dirty="0"/>
              <a:t>Run by the C</a:t>
            </a:r>
            <a:r>
              <a:rPr lang="en-US" sz="100" dirty="0"/>
              <a:t> </a:t>
            </a:r>
            <a:r>
              <a:rPr lang="en-US" sz="2400" dirty="0"/>
              <a:t>P</a:t>
            </a:r>
            <a:r>
              <a:rPr lang="en-US" sz="100" dirty="0"/>
              <a:t> </a:t>
            </a:r>
            <a:r>
              <a:rPr lang="en-US" sz="2400" dirty="0"/>
              <a:t>U when power is turned on</a:t>
            </a:r>
          </a:p>
          <a:p>
            <a:pPr lvl="1" eaLnBrk="1" hangingPunct="1">
              <a:defRPr/>
            </a:pPr>
            <a:r>
              <a:rPr lang="en-US" sz="2400" dirty="0"/>
              <a:t>Transfers operating system from mass storage to main memory</a:t>
            </a:r>
          </a:p>
          <a:p>
            <a:pPr lvl="1" eaLnBrk="1" hangingPunct="1">
              <a:defRPr/>
            </a:pPr>
            <a:r>
              <a:rPr lang="en-US" sz="2400" dirty="0"/>
              <a:t>Executes jump to operating system</a:t>
            </a:r>
          </a:p>
        </p:txBody>
      </p:sp>
    </p:spTree>
    <p:extLst>
      <p:ext uri="{BB962C8B-B14F-4D97-AF65-F5344CB8AC3E}">
        <p14:creationId xmlns:p14="http://schemas.microsoft.com/office/powerpoint/2010/main" val="158012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Figure 3.5 The booting process</a:t>
            </a:r>
            <a:endParaRPr lang="en-US" dirty="0"/>
          </a:p>
        </p:txBody>
      </p:sp>
      <p:pic>
        <p:nvPicPr>
          <p:cNvPr id="4" name="Picture 6" descr="The diagram demonstrates the booting process of a computer. Step 1: Machine starts by executing the boot loader program already in memory. The operating system is stored in mass storage. This is illustrated by a circular stack labeled Disk storage a line points to the center of the stack and is labeled operating system. To the left, under the label, Main memory is divided into R o M and volatile memory. Rom contains Boot loader. Step 2: Boot loader program directs the transfer of the operating system into main memory and then transfers control to it. This is illustrated by a circular stack labeled Disk storage a line points to the center of the stack and is labeled operating system. To the left, under the label, Main memory is divided into R o M and volatile memory. R o m contains Boot loader. Volatile Memory contains operating system."/>
          <p:cNvPicPr preferRelativeResize="0">
            <a:picLocks noChangeAspect="1" noChangeArrowheads="1"/>
          </p:cNvPicPr>
          <p:nvPr/>
        </p:nvPicPr>
        <p:blipFill rotWithShape="1">
          <a:blip r:embed="rId2">
            <a:extLst>
              <a:ext uri="{28A0092B-C50C-407E-A947-70E740481C1C}">
                <a14:useLocalDpi xmlns:a14="http://schemas.microsoft.com/office/drawing/2010/main" val="0"/>
              </a:ext>
            </a:extLst>
          </a:blip>
          <a:srcRect l="201" t="762" r="313" b="468"/>
          <a:stretch/>
        </p:blipFill>
        <p:spPr bwMode="auto">
          <a:xfrm>
            <a:off x="591671" y="2223247"/>
            <a:ext cx="7951694" cy="300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512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a:t>
            </a:r>
          </a:p>
        </p:txBody>
      </p:sp>
      <p:sp>
        <p:nvSpPr>
          <p:cNvPr id="3" name="Text Placeholder 2"/>
          <p:cNvSpPr>
            <a:spLocks noGrp="1"/>
          </p:cNvSpPr>
          <p:nvPr>
            <p:ph type="body" idx="1"/>
          </p:nvPr>
        </p:nvSpPr>
        <p:spPr/>
        <p:txBody>
          <a:bodyPr/>
          <a:lstStyle/>
          <a:p>
            <a:pPr eaLnBrk="1" hangingPunct="1">
              <a:defRPr/>
            </a:pPr>
            <a:r>
              <a:rPr lang="en-US" sz="2400" b="1" dirty="0"/>
              <a:t>Process:</a:t>
            </a:r>
            <a:r>
              <a:rPr lang="en-US" sz="2400" dirty="0"/>
              <a:t> The activity of executing a program</a:t>
            </a:r>
          </a:p>
          <a:p>
            <a:pPr eaLnBrk="1" hangingPunct="1">
              <a:defRPr/>
            </a:pPr>
            <a:r>
              <a:rPr lang="en-US" sz="2400" b="1" dirty="0"/>
              <a:t>Process State:</a:t>
            </a:r>
            <a:r>
              <a:rPr lang="en-US" sz="2400" dirty="0"/>
              <a:t> Current status of the activity</a:t>
            </a:r>
          </a:p>
          <a:p>
            <a:pPr lvl="1" eaLnBrk="1" hangingPunct="1">
              <a:defRPr/>
            </a:pPr>
            <a:r>
              <a:rPr lang="en-US" sz="2400" dirty="0"/>
              <a:t>Program counter</a:t>
            </a:r>
          </a:p>
          <a:p>
            <a:pPr lvl="1" eaLnBrk="1" hangingPunct="1">
              <a:defRPr/>
            </a:pPr>
            <a:r>
              <a:rPr lang="en-US" sz="2400" dirty="0"/>
              <a:t>General purpose registers</a:t>
            </a:r>
          </a:p>
          <a:p>
            <a:pPr lvl="1" eaLnBrk="1" hangingPunct="1">
              <a:defRPr/>
            </a:pPr>
            <a:r>
              <a:rPr lang="en-US" sz="2400" dirty="0"/>
              <a:t>Related portion of main memory</a:t>
            </a:r>
          </a:p>
        </p:txBody>
      </p:sp>
    </p:spTree>
    <p:extLst>
      <p:ext uri="{BB962C8B-B14F-4D97-AF65-F5344CB8AC3E}">
        <p14:creationId xmlns:p14="http://schemas.microsoft.com/office/powerpoint/2010/main" val="1976646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Administration</a:t>
            </a:r>
          </a:p>
        </p:txBody>
      </p:sp>
      <p:sp>
        <p:nvSpPr>
          <p:cNvPr id="3" name="Text Placeholder 2"/>
          <p:cNvSpPr>
            <a:spLocks noGrp="1"/>
          </p:cNvSpPr>
          <p:nvPr>
            <p:ph type="body" idx="1"/>
          </p:nvPr>
        </p:nvSpPr>
        <p:spPr/>
        <p:txBody>
          <a:bodyPr/>
          <a:lstStyle/>
          <a:p>
            <a:pPr eaLnBrk="1" hangingPunct="1">
              <a:defRPr/>
            </a:pPr>
            <a:r>
              <a:rPr lang="en-US" sz="2400" b="1" dirty="0"/>
              <a:t>Scheduler:</a:t>
            </a:r>
            <a:r>
              <a:rPr lang="en-US" sz="2400" dirty="0"/>
              <a:t> Adds new processes to the process table and removes completed processes from the process table</a:t>
            </a:r>
          </a:p>
          <a:p>
            <a:pPr eaLnBrk="1" hangingPunct="1">
              <a:defRPr/>
            </a:pPr>
            <a:r>
              <a:rPr lang="en-US" sz="2400" b="1" dirty="0"/>
              <a:t>Dispatcher:</a:t>
            </a:r>
            <a:r>
              <a:rPr lang="en-US" sz="2400" dirty="0"/>
              <a:t> Controls the allocation of time slices to the processes in the process table</a:t>
            </a:r>
          </a:p>
          <a:p>
            <a:pPr lvl="1" eaLnBrk="1" hangingPunct="1">
              <a:defRPr/>
            </a:pPr>
            <a:r>
              <a:rPr lang="en-US" sz="2400" dirty="0"/>
              <a:t>The end of a time slice is signaled by an interrupt.</a:t>
            </a:r>
          </a:p>
        </p:txBody>
      </p:sp>
    </p:spTree>
    <p:extLst>
      <p:ext uri="{BB962C8B-B14F-4D97-AF65-F5344CB8AC3E}">
        <p14:creationId xmlns:p14="http://schemas.microsoft.com/office/powerpoint/2010/main" val="2689479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3.6 Time-sharing between process A and process B</a:t>
            </a:r>
          </a:p>
        </p:txBody>
      </p:sp>
      <p:pic>
        <p:nvPicPr>
          <p:cNvPr id="4" name="Picture 4" descr="The diagram demonstrates the multiprogramming. The diagram divides a timeline, labeled Advancing time into short segments labeled Time slice represented by shaded rectangles. The process starts with the program labeled Process A during the first time slice this has interrupt represented by non-shaded squares and proceeds to Process B indicated by an arrow labeled Process switch.  Process B is the second time slice then has interrupted and proceeds to Process A indicated by an arrow labeled process switch. This is a continuous cycle."/>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a:xfrm>
            <a:off x="513258" y="2127409"/>
            <a:ext cx="8117485" cy="2712439"/>
          </a:xfrm>
          <a:prstGeom prst="rect">
            <a:avLst/>
          </a:prstGeom>
          <a:noFill/>
          <a:ln>
            <a:noFill/>
          </a:ln>
        </p:spPr>
      </p:pic>
    </p:spTree>
    <p:extLst>
      <p:ext uri="{BB962C8B-B14F-4D97-AF65-F5344CB8AC3E}">
        <p14:creationId xmlns:p14="http://schemas.microsoft.com/office/powerpoint/2010/main" val="437336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Competition for Resources</a:t>
            </a:r>
          </a:p>
        </p:txBody>
      </p:sp>
      <p:sp>
        <p:nvSpPr>
          <p:cNvPr id="3" name="Text Placeholder 2"/>
          <p:cNvSpPr>
            <a:spLocks noGrp="1"/>
          </p:cNvSpPr>
          <p:nvPr>
            <p:ph type="body" idx="1"/>
          </p:nvPr>
        </p:nvSpPr>
        <p:spPr/>
        <p:txBody>
          <a:bodyPr/>
          <a:lstStyle/>
          <a:p>
            <a:pPr eaLnBrk="1" hangingPunct="1">
              <a:defRPr/>
            </a:pPr>
            <a:r>
              <a:rPr lang="en-US" sz="2400" b="1" dirty="0"/>
              <a:t>Semaphore:</a:t>
            </a:r>
            <a:r>
              <a:rPr lang="en-US" sz="2400" dirty="0"/>
              <a:t> A “control flag”</a:t>
            </a:r>
          </a:p>
          <a:p>
            <a:pPr eaLnBrk="1" hangingPunct="1">
              <a:defRPr/>
            </a:pPr>
            <a:r>
              <a:rPr lang="en-US" sz="2400" b="1" dirty="0"/>
              <a:t>Critical Region:</a:t>
            </a:r>
            <a:r>
              <a:rPr lang="en-US" sz="2400" dirty="0"/>
              <a:t> A group of instructions that should be executed by only one process at a time</a:t>
            </a:r>
          </a:p>
          <a:p>
            <a:pPr eaLnBrk="1" hangingPunct="1">
              <a:defRPr/>
            </a:pPr>
            <a:r>
              <a:rPr lang="en-US" sz="2400" b="1" dirty="0"/>
              <a:t>Mutual exclusion:</a:t>
            </a:r>
            <a:r>
              <a:rPr lang="en-US" sz="2400" dirty="0"/>
              <a:t> Requirement for proper implementation of a critical region</a:t>
            </a:r>
          </a:p>
        </p:txBody>
      </p:sp>
    </p:spTree>
    <p:extLst>
      <p:ext uri="{BB962C8B-B14F-4D97-AF65-F5344CB8AC3E}">
        <p14:creationId xmlns:p14="http://schemas.microsoft.com/office/powerpoint/2010/main" val="986483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a:t>
            </a:r>
          </a:p>
        </p:txBody>
      </p:sp>
      <p:sp>
        <p:nvSpPr>
          <p:cNvPr id="3" name="Text Placeholder 2"/>
          <p:cNvSpPr>
            <a:spLocks noGrp="1"/>
          </p:cNvSpPr>
          <p:nvPr>
            <p:ph type="body" idx="1"/>
          </p:nvPr>
        </p:nvSpPr>
        <p:spPr>
          <a:xfrm>
            <a:off x="457200" y="1600201"/>
            <a:ext cx="8229600" cy="999564"/>
          </a:xfrm>
        </p:spPr>
        <p:txBody>
          <a:bodyPr/>
          <a:lstStyle/>
          <a:p>
            <a:pPr eaLnBrk="1" hangingPunct="1">
              <a:defRPr/>
            </a:pPr>
            <a:r>
              <a:rPr lang="en-US" sz="2400" dirty="0"/>
              <a:t>Processes block each other from continuing</a:t>
            </a:r>
          </a:p>
          <a:p>
            <a:pPr eaLnBrk="1" hangingPunct="1">
              <a:defRPr/>
            </a:pPr>
            <a:r>
              <a:rPr lang="en-US" sz="2400" dirty="0"/>
              <a:t>Conditions required for deadlock</a:t>
            </a:r>
          </a:p>
        </p:txBody>
      </p:sp>
      <p:sp>
        <p:nvSpPr>
          <p:cNvPr id="4" name="Text Placeholder 3"/>
          <p:cNvSpPr>
            <a:spLocks noGrp="1"/>
          </p:cNvSpPr>
          <p:nvPr>
            <p:ph type="body" idx="2"/>
          </p:nvPr>
        </p:nvSpPr>
        <p:spPr>
          <a:xfrm>
            <a:off x="457200" y="2653554"/>
            <a:ext cx="8229600" cy="1371600"/>
          </a:xfrm>
        </p:spPr>
        <p:txBody>
          <a:bodyPr/>
          <a:lstStyle/>
          <a:p>
            <a:pPr lvl="1" indent="-428400" eaLnBrk="1" hangingPunct="1">
              <a:buFontTx/>
              <a:buNone/>
              <a:defRPr/>
            </a:pPr>
            <a:r>
              <a:rPr lang="en-US" sz="2400" b="1" dirty="0">
                <a:solidFill>
                  <a:schemeClr val="tx2"/>
                </a:solidFill>
              </a:rPr>
              <a:t>1.</a:t>
            </a:r>
            <a:r>
              <a:rPr lang="en-US" sz="2400" dirty="0"/>
              <a:t> Competition for non-sharable resources</a:t>
            </a:r>
          </a:p>
          <a:p>
            <a:pPr lvl="1" indent="-428400" eaLnBrk="1" hangingPunct="1">
              <a:buFontTx/>
              <a:buNone/>
              <a:defRPr/>
            </a:pPr>
            <a:r>
              <a:rPr lang="en-US" sz="2400" b="1" dirty="0">
                <a:solidFill>
                  <a:schemeClr val="tx2"/>
                </a:solidFill>
              </a:rPr>
              <a:t>2.</a:t>
            </a:r>
            <a:r>
              <a:rPr lang="en-US" sz="2400" dirty="0"/>
              <a:t> Resources requested on a partial basis</a:t>
            </a:r>
          </a:p>
          <a:p>
            <a:pPr lvl="1" indent="-428400" eaLnBrk="1" hangingPunct="1">
              <a:buFontTx/>
              <a:buNone/>
              <a:defRPr/>
            </a:pPr>
            <a:r>
              <a:rPr lang="en-US" sz="2400" b="1" dirty="0">
                <a:solidFill>
                  <a:schemeClr val="tx2"/>
                </a:solidFill>
              </a:rPr>
              <a:t>3. </a:t>
            </a:r>
            <a:r>
              <a:rPr lang="en-US" sz="2400" dirty="0"/>
              <a:t>An allocated resource can not be forcibly retrieved</a:t>
            </a:r>
          </a:p>
        </p:txBody>
      </p:sp>
    </p:spTree>
    <p:extLst>
      <p:ext uri="{BB962C8B-B14F-4D97-AF65-F5344CB8AC3E}">
        <p14:creationId xmlns:p14="http://schemas.microsoft.com/office/powerpoint/2010/main" val="1880003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Text Placeholder 2"/>
          <p:cNvSpPr>
            <a:spLocks noGrp="1"/>
          </p:cNvSpPr>
          <p:nvPr>
            <p:ph type="body" idx="1"/>
          </p:nvPr>
        </p:nvSpPr>
        <p:spPr/>
        <p:txBody>
          <a:bodyPr/>
          <a:lstStyle/>
          <a:p>
            <a:pPr marL="0" indent="0" eaLnBrk="1" hangingPunct="1">
              <a:buNone/>
              <a:defRPr/>
            </a:pPr>
            <a:r>
              <a:rPr lang="en-US" sz="2400" b="1" dirty="0">
                <a:solidFill>
                  <a:schemeClr val="tx2"/>
                </a:solidFill>
              </a:rPr>
              <a:t>3.1</a:t>
            </a:r>
            <a:r>
              <a:rPr lang="en-US" sz="2400" dirty="0"/>
              <a:t> The History of Operating Systems</a:t>
            </a:r>
          </a:p>
          <a:p>
            <a:pPr marL="0" indent="0" eaLnBrk="1" hangingPunct="1">
              <a:buNone/>
              <a:defRPr/>
            </a:pPr>
            <a:r>
              <a:rPr lang="en-US" sz="2400" b="1" dirty="0">
                <a:solidFill>
                  <a:schemeClr val="tx2"/>
                </a:solidFill>
              </a:rPr>
              <a:t>3.2</a:t>
            </a:r>
            <a:r>
              <a:rPr lang="en-US" sz="2400" b="1" dirty="0"/>
              <a:t> </a:t>
            </a:r>
            <a:r>
              <a:rPr lang="en-US" sz="2400" dirty="0"/>
              <a:t>Operating System Architecture</a:t>
            </a:r>
          </a:p>
          <a:p>
            <a:pPr marL="0" indent="0" eaLnBrk="1" hangingPunct="1">
              <a:buNone/>
              <a:defRPr/>
            </a:pPr>
            <a:r>
              <a:rPr lang="en-US" sz="2400" b="1" dirty="0">
                <a:solidFill>
                  <a:schemeClr val="tx2"/>
                </a:solidFill>
              </a:rPr>
              <a:t>3.3 </a:t>
            </a:r>
            <a:r>
              <a:rPr lang="en-US" sz="2400" dirty="0"/>
              <a:t>Coordinating the Machine’s Activities</a:t>
            </a:r>
          </a:p>
          <a:p>
            <a:pPr marL="0" indent="0" eaLnBrk="1" hangingPunct="1">
              <a:buNone/>
              <a:defRPr/>
            </a:pPr>
            <a:r>
              <a:rPr lang="en-US" sz="2400" b="1" dirty="0">
                <a:solidFill>
                  <a:schemeClr val="tx2"/>
                </a:solidFill>
              </a:rPr>
              <a:t>3.4 </a:t>
            </a:r>
            <a:r>
              <a:rPr lang="en-US" sz="2400" dirty="0"/>
              <a:t>Handling Competition Among Processes</a:t>
            </a:r>
          </a:p>
          <a:p>
            <a:pPr marL="0" indent="0" eaLnBrk="1" hangingPunct="1">
              <a:buNone/>
              <a:defRPr/>
            </a:pPr>
            <a:r>
              <a:rPr lang="en-US" sz="2400" b="1" dirty="0">
                <a:solidFill>
                  <a:schemeClr val="tx2"/>
                </a:solidFill>
              </a:rPr>
              <a:t>3.5 </a:t>
            </a:r>
            <a:r>
              <a:rPr lang="en-US" sz="2400" dirty="0"/>
              <a:t>Security</a:t>
            </a:r>
          </a:p>
        </p:txBody>
      </p:sp>
    </p:spTree>
    <p:extLst>
      <p:ext uri="{BB962C8B-B14F-4D97-AF65-F5344CB8AC3E}">
        <p14:creationId xmlns:p14="http://schemas.microsoft.com/office/powerpoint/2010/main" val="426325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2800" dirty="0"/>
              <a:t>Figure 3.7 A Deadlock Resulting From Competition for Nonshareable Railroad Intersections</a:t>
            </a:r>
          </a:p>
        </p:txBody>
      </p:sp>
      <p:pic>
        <p:nvPicPr>
          <p:cNvPr id="4" name="Picture 4" descr="Two tracks curve around each other. Both trains have an engine and 4 cars and the engines hit each other on the third car. "/>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a:xfrm>
            <a:off x="1117528" y="1734976"/>
            <a:ext cx="6908942" cy="4491053"/>
          </a:xfrm>
          <a:prstGeom prst="rect">
            <a:avLst/>
          </a:prstGeom>
          <a:noFill/>
          <a:ln>
            <a:noFill/>
          </a:ln>
        </p:spPr>
      </p:pic>
    </p:spTree>
    <p:extLst>
      <p:ext uri="{BB962C8B-B14F-4D97-AF65-F5344CB8AC3E}">
        <p14:creationId xmlns:p14="http://schemas.microsoft.com/office/powerpoint/2010/main" val="1168417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t>
            </a:r>
            <a:r>
              <a:rPr lang="en-US" sz="2000" b="0" dirty="0"/>
              <a:t>(1 of 2)</a:t>
            </a:r>
          </a:p>
        </p:txBody>
      </p:sp>
      <p:sp>
        <p:nvSpPr>
          <p:cNvPr id="3" name="Text Placeholder 2"/>
          <p:cNvSpPr>
            <a:spLocks noGrp="1"/>
          </p:cNvSpPr>
          <p:nvPr>
            <p:ph type="body" idx="1"/>
          </p:nvPr>
        </p:nvSpPr>
        <p:spPr/>
        <p:txBody>
          <a:bodyPr/>
          <a:lstStyle/>
          <a:p>
            <a:pPr eaLnBrk="1" hangingPunct="1">
              <a:defRPr/>
            </a:pPr>
            <a:r>
              <a:rPr lang="en-US" sz="2400" dirty="0"/>
              <a:t>Attacks from outside</a:t>
            </a:r>
          </a:p>
          <a:p>
            <a:pPr lvl="1" eaLnBrk="1" hangingPunct="1">
              <a:defRPr/>
            </a:pPr>
            <a:r>
              <a:rPr lang="en-US" sz="2400" dirty="0"/>
              <a:t>Problems</a:t>
            </a:r>
          </a:p>
          <a:p>
            <a:pPr lvl="2" eaLnBrk="1" hangingPunct="1">
              <a:defRPr/>
            </a:pPr>
            <a:r>
              <a:rPr lang="en-US" dirty="0"/>
              <a:t>Insecure passwords</a:t>
            </a:r>
          </a:p>
          <a:p>
            <a:pPr lvl="2" eaLnBrk="1" hangingPunct="1">
              <a:defRPr/>
            </a:pPr>
            <a:r>
              <a:rPr lang="en-US" dirty="0"/>
              <a:t>Sniffing software</a:t>
            </a:r>
          </a:p>
          <a:p>
            <a:pPr lvl="1" eaLnBrk="1" hangingPunct="1">
              <a:defRPr/>
            </a:pPr>
            <a:r>
              <a:rPr lang="en-US" sz="2400" dirty="0"/>
              <a:t>Counter measures</a:t>
            </a:r>
          </a:p>
          <a:p>
            <a:pPr lvl="2" eaLnBrk="1" hangingPunct="1">
              <a:defRPr/>
            </a:pPr>
            <a:r>
              <a:rPr lang="en-US" dirty="0"/>
              <a:t>Auditing software</a:t>
            </a:r>
          </a:p>
        </p:txBody>
      </p:sp>
    </p:spTree>
    <p:extLst>
      <p:ext uri="{BB962C8B-B14F-4D97-AF65-F5344CB8AC3E}">
        <p14:creationId xmlns:p14="http://schemas.microsoft.com/office/powerpoint/2010/main" val="2696548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t>
            </a:r>
            <a:r>
              <a:rPr lang="en-US" sz="2000" b="0" dirty="0"/>
              <a:t>(2 of 2)</a:t>
            </a:r>
          </a:p>
        </p:txBody>
      </p:sp>
      <p:sp>
        <p:nvSpPr>
          <p:cNvPr id="3" name="Text Placeholder 2"/>
          <p:cNvSpPr>
            <a:spLocks noGrp="1"/>
          </p:cNvSpPr>
          <p:nvPr>
            <p:ph type="body" idx="1"/>
          </p:nvPr>
        </p:nvSpPr>
        <p:spPr/>
        <p:txBody>
          <a:bodyPr/>
          <a:lstStyle/>
          <a:p>
            <a:pPr eaLnBrk="1" hangingPunct="1">
              <a:defRPr/>
            </a:pPr>
            <a:r>
              <a:rPr lang="en-US" sz="2400" dirty="0"/>
              <a:t>Attacks from within</a:t>
            </a:r>
          </a:p>
          <a:p>
            <a:pPr lvl="1" eaLnBrk="1" hangingPunct="1">
              <a:defRPr/>
            </a:pPr>
            <a:r>
              <a:rPr lang="en-US" sz="2400" dirty="0"/>
              <a:t>Problem: Unruly processes</a:t>
            </a:r>
          </a:p>
          <a:p>
            <a:pPr lvl="1" eaLnBrk="1" hangingPunct="1">
              <a:defRPr/>
            </a:pPr>
            <a:r>
              <a:rPr lang="en-US" sz="2400" dirty="0"/>
              <a:t>Counter measures: Control process activities via privileged modes and privileged instructions</a:t>
            </a:r>
          </a:p>
        </p:txBody>
      </p:sp>
    </p:spTree>
    <p:extLst>
      <p:ext uri="{BB962C8B-B14F-4D97-AF65-F5344CB8AC3E}">
        <p14:creationId xmlns:p14="http://schemas.microsoft.com/office/powerpoint/2010/main" val="1098009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Operating Systems</a:t>
            </a:r>
          </a:p>
        </p:txBody>
      </p:sp>
      <p:sp>
        <p:nvSpPr>
          <p:cNvPr id="3" name="Text Placeholder 2"/>
          <p:cNvSpPr>
            <a:spLocks noGrp="1"/>
          </p:cNvSpPr>
          <p:nvPr>
            <p:ph type="body" idx="1"/>
          </p:nvPr>
        </p:nvSpPr>
        <p:spPr/>
        <p:txBody>
          <a:bodyPr/>
          <a:lstStyle/>
          <a:p>
            <a:pPr eaLnBrk="1" hangingPunct="1">
              <a:defRPr/>
            </a:pPr>
            <a:r>
              <a:rPr lang="en-US" sz="2400" dirty="0"/>
              <a:t>Oversee operation of computer</a:t>
            </a:r>
          </a:p>
          <a:p>
            <a:pPr eaLnBrk="1" hangingPunct="1">
              <a:defRPr/>
            </a:pPr>
            <a:r>
              <a:rPr lang="en-US" sz="2400" dirty="0"/>
              <a:t>Store and retrieve files</a:t>
            </a:r>
          </a:p>
          <a:p>
            <a:pPr eaLnBrk="1" hangingPunct="1">
              <a:defRPr/>
            </a:pPr>
            <a:r>
              <a:rPr lang="en-US" sz="2400" dirty="0"/>
              <a:t>Schedule programs for execution</a:t>
            </a:r>
          </a:p>
          <a:p>
            <a:pPr eaLnBrk="1" hangingPunct="1">
              <a:defRPr/>
            </a:pPr>
            <a:r>
              <a:rPr lang="en-US" sz="2400" dirty="0"/>
              <a:t>Coordinate the execution of programs</a:t>
            </a:r>
          </a:p>
        </p:txBody>
      </p:sp>
    </p:spTree>
    <p:extLst>
      <p:ext uri="{BB962C8B-B14F-4D97-AF65-F5344CB8AC3E}">
        <p14:creationId xmlns:p14="http://schemas.microsoft.com/office/powerpoint/2010/main" val="324911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Shared Computing</a:t>
            </a:r>
          </a:p>
        </p:txBody>
      </p:sp>
      <p:sp>
        <p:nvSpPr>
          <p:cNvPr id="3" name="Text Placeholder 2"/>
          <p:cNvSpPr>
            <a:spLocks noGrp="1"/>
          </p:cNvSpPr>
          <p:nvPr>
            <p:ph type="body" idx="1"/>
          </p:nvPr>
        </p:nvSpPr>
        <p:spPr/>
        <p:txBody>
          <a:bodyPr/>
          <a:lstStyle/>
          <a:p>
            <a:pPr eaLnBrk="1" hangingPunct="1">
              <a:defRPr/>
            </a:pPr>
            <a:r>
              <a:rPr lang="en-US" sz="2400" dirty="0"/>
              <a:t>Batch processing</a:t>
            </a:r>
          </a:p>
          <a:p>
            <a:pPr eaLnBrk="1" hangingPunct="1">
              <a:defRPr/>
            </a:pPr>
            <a:r>
              <a:rPr lang="en-US" sz="2400" dirty="0"/>
              <a:t>Interactive processing</a:t>
            </a:r>
          </a:p>
          <a:p>
            <a:pPr lvl="1" eaLnBrk="1" hangingPunct="1">
              <a:defRPr/>
            </a:pPr>
            <a:r>
              <a:rPr lang="en-US" sz="2400" dirty="0"/>
              <a:t>Requires real-time processing</a:t>
            </a:r>
          </a:p>
          <a:p>
            <a:pPr eaLnBrk="1" hangingPunct="1">
              <a:defRPr/>
            </a:pPr>
            <a:r>
              <a:rPr lang="en-US" sz="2400" dirty="0"/>
              <a:t>Time-sharing/Multitasking</a:t>
            </a:r>
          </a:p>
          <a:p>
            <a:pPr lvl="1" eaLnBrk="1" hangingPunct="1">
              <a:defRPr/>
            </a:pPr>
            <a:r>
              <a:rPr lang="en-US" sz="2400" dirty="0"/>
              <a:t>Implemented by Multiprogramming</a:t>
            </a:r>
          </a:p>
          <a:p>
            <a:pPr eaLnBrk="1" hangingPunct="1">
              <a:defRPr/>
            </a:pPr>
            <a:r>
              <a:rPr lang="en-US" sz="2400" dirty="0"/>
              <a:t>Multiprocessor machines</a:t>
            </a:r>
          </a:p>
        </p:txBody>
      </p:sp>
    </p:spTree>
    <p:extLst>
      <p:ext uri="{BB962C8B-B14F-4D97-AF65-F5344CB8AC3E}">
        <p14:creationId xmlns:p14="http://schemas.microsoft.com/office/powerpoint/2010/main" val="3985409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3.1 Batch processing</a:t>
            </a:r>
          </a:p>
        </p:txBody>
      </p:sp>
      <p:pic>
        <p:nvPicPr>
          <p:cNvPr id="4" name="Picture 4" descr="The diagram demonstrates simple batch processing system. Jobs, such as programs, data, or directions, flow from the user domain into the machine domain. Once there, the job passes through a job queue to job execution, and then the result flows from the machine domain back to the user domain."/>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a:xfrm>
            <a:off x="777942" y="2211816"/>
            <a:ext cx="7588117" cy="2951892"/>
          </a:xfrm>
          <a:prstGeom prst="rect">
            <a:avLst/>
          </a:prstGeom>
          <a:noFill/>
          <a:ln>
            <a:noFill/>
          </a:ln>
        </p:spPr>
      </p:pic>
    </p:spTree>
    <p:extLst>
      <p:ext uri="{BB962C8B-B14F-4D97-AF65-F5344CB8AC3E}">
        <p14:creationId xmlns:p14="http://schemas.microsoft.com/office/powerpoint/2010/main" val="234411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3.2 Interactive processing</a:t>
            </a:r>
          </a:p>
        </p:txBody>
      </p:sp>
      <p:pic>
        <p:nvPicPr>
          <p:cNvPr id="4" name="Picture 4" descr="The diagram demonstrates a simple interactive processing. Jobs, such as programs, data, or directions, flow from the user domain into the machine domain. Once there, the job passes through a job queue to job execution, and then the result flows from the machine domain back to the user domain."/>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a:xfrm>
            <a:off x="849062" y="2097746"/>
            <a:ext cx="7445875" cy="3603803"/>
          </a:xfrm>
          <a:prstGeom prst="rect">
            <a:avLst/>
          </a:prstGeom>
          <a:noFill/>
          <a:ln>
            <a:noFill/>
          </a:ln>
        </p:spPr>
      </p:pic>
    </p:spTree>
    <p:extLst>
      <p:ext uri="{BB962C8B-B14F-4D97-AF65-F5344CB8AC3E}">
        <p14:creationId xmlns:p14="http://schemas.microsoft.com/office/powerpoint/2010/main" val="3338345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a:t>
            </a:r>
          </a:p>
        </p:txBody>
      </p:sp>
      <p:sp>
        <p:nvSpPr>
          <p:cNvPr id="3" name="Text Placeholder 2"/>
          <p:cNvSpPr>
            <a:spLocks noGrp="1"/>
          </p:cNvSpPr>
          <p:nvPr>
            <p:ph type="body" idx="1"/>
          </p:nvPr>
        </p:nvSpPr>
        <p:spPr/>
        <p:txBody>
          <a:bodyPr/>
          <a:lstStyle/>
          <a:p>
            <a:pPr eaLnBrk="1" hangingPunct="1">
              <a:defRPr/>
            </a:pPr>
            <a:r>
              <a:rPr lang="en-US" sz="2400" dirty="0"/>
              <a:t>Application software</a:t>
            </a:r>
          </a:p>
          <a:p>
            <a:pPr lvl="1" eaLnBrk="1" hangingPunct="1">
              <a:defRPr/>
            </a:pPr>
            <a:r>
              <a:rPr lang="en-US" sz="2400" dirty="0"/>
              <a:t>Performs specific tasks for users</a:t>
            </a:r>
          </a:p>
          <a:p>
            <a:pPr eaLnBrk="1" hangingPunct="1">
              <a:defRPr/>
            </a:pPr>
            <a:r>
              <a:rPr lang="en-US" sz="2400" dirty="0"/>
              <a:t>System software</a:t>
            </a:r>
          </a:p>
          <a:p>
            <a:pPr lvl="1" eaLnBrk="1" hangingPunct="1">
              <a:defRPr/>
            </a:pPr>
            <a:r>
              <a:rPr lang="en-US" sz="2400" dirty="0"/>
              <a:t>Provides infrastructure for application software</a:t>
            </a:r>
          </a:p>
          <a:p>
            <a:pPr lvl="1" eaLnBrk="1" hangingPunct="1">
              <a:defRPr/>
            </a:pPr>
            <a:r>
              <a:rPr lang="en-US" sz="2400" dirty="0"/>
              <a:t>Consists of operating system and utility software</a:t>
            </a:r>
          </a:p>
        </p:txBody>
      </p:sp>
    </p:spTree>
    <p:extLst>
      <p:ext uri="{BB962C8B-B14F-4D97-AF65-F5344CB8AC3E}">
        <p14:creationId xmlns:p14="http://schemas.microsoft.com/office/powerpoint/2010/main" val="367598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Figure 3.3 Software classification</a:t>
            </a:r>
            <a:endParaRPr lang="en-US" dirty="0"/>
          </a:p>
        </p:txBody>
      </p:sp>
      <p:pic>
        <p:nvPicPr>
          <p:cNvPr id="4" name="Picture 6" descr="A tree diagram describing software classification. The tree diagram demonstrates four steps in the traditional software classification listed in order. Software node has two branches leading to application and system nodes. System node has two branches leading to utility and operating system nodes. Operating system nod has two branches leading to user interface and kernel."/>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967" y="1782525"/>
            <a:ext cx="7428066" cy="4319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4122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Components</a:t>
            </a:r>
          </a:p>
        </p:txBody>
      </p:sp>
      <p:sp>
        <p:nvSpPr>
          <p:cNvPr id="3" name="Text Placeholder 2"/>
          <p:cNvSpPr>
            <a:spLocks noGrp="1"/>
          </p:cNvSpPr>
          <p:nvPr>
            <p:ph type="body" idx="1"/>
          </p:nvPr>
        </p:nvSpPr>
        <p:spPr/>
        <p:txBody>
          <a:bodyPr/>
          <a:lstStyle/>
          <a:p>
            <a:pPr eaLnBrk="1" hangingPunct="1">
              <a:defRPr/>
            </a:pPr>
            <a:r>
              <a:rPr lang="en-US" sz="2400" b="1" dirty="0"/>
              <a:t>User Interface:</a:t>
            </a:r>
            <a:r>
              <a:rPr lang="en-US" sz="2400" dirty="0"/>
              <a:t> Communicates with users</a:t>
            </a:r>
          </a:p>
          <a:p>
            <a:pPr lvl="1" eaLnBrk="1" hangingPunct="1">
              <a:defRPr/>
            </a:pPr>
            <a:r>
              <a:rPr lang="en-US" sz="2400" dirty="0"/>
              <a:t>Text based (S</a:t>
            </a:r>
            <a:r>
              <a:rPr lang="en-US" sz="100" dirty="0"/>
              <a:t> </a:t>
            </a:r>
            <a:r>
              <a:rPr lang="en-US" sz="2400" dirty="0"/>
              <a:t>h</a:t>
            </a:r>
            <a:r>
              <a:rPr lang="en-US" sz="100" dirty="0"/>
              <a:t> </a:t>
            </a:r>
            <a:r>
              <a:rPr lang="en-US" sz="2400" dirty="0"/>
              <a:t>e</a:t>
            </a:r>
            <a:r>
              <a:rPr lang="en-US" sz="100" dirty="0"/>
              <a:t> </a:t>
            </a:r>
            <a:r>
              <a:rPr lang="en-US" sz="2400" dirty="0"/>
              <a:t>l</a:t>
            </a:r>
            <a:r>
              <a:rPr lang="en-US" sz="100" dirty="0"/>
              <a:t> </a:t>
            </a:r>
            <a:r>
              <a:rPr lang="en-US" sz="2400" dirty="0"/>
              <a:t>l)</a:t>
            </a:r>
          </a:p>
          <a:p>
            <a:pPr lvl="1" eaLnBrk="1" hangingPunct="1">
              <a:defRPr/>
            </a:pPr>
            <a:r>
              <a:rPr lang="en-US" sz="2400" dirty="0"/>
              <a:t>Graphical user interface (G</a:t>
            </a:r>
            <a:r>
              <a:rPr lang="en-US" sz="100" dirty="0"/>
              <a:t> </a:t>
            </a:r>
            <a:r>
              <a:rPr lang="en-US" sz="2400" dirty="0"/>
              <a:t>U</a:t>
            </a:r>
            <a:r>
              <a:rPr lang="en-US" sz="100" dirty="0"/>
              <a:t> </a:t>
            </a:r>
            <a:r>
              <a:rPr lang="en-US" sz="2400" dirty="0"/>
              <a:t>I)</a:t>
            </a:r>
          </a:p>
          <a:p>
            <a:pPr eaLnBrk="1" hangingPunct="1">
              <a:defRPr/>
            </a:pPr>
            <a:r>
              <a:rPr lang="en-US" sz="2400" b="1" dirty="0"/>
              <a:t>Kernel:</a:t>
            </a:r>
            <a:r>
              <a:rPr lang="en-US" sz="2400" dirty="0"/>
              <a:t> Performs basic required functions</a:t>
            </a:r>
          </a:p>
          <a:p>
            <a:pPr lvl="1" eaLnBrk="1" hangingPunct="1">
              <a:defRPr/>
            </a:pPr>
            <a:r>
              <a:rPr lang="en-US" sz="2400" dirty="0"/>
              <a:t>File manager</a:t>
            </a:r>
          </a:p>
          <a:p>
            <a:pPr lvl="1" eaLnBrk="1" hangingPunct="1">
              <a:defRPr/>
            </a:pPr>
            <a:r>
              <a:rPr lang="en-US" sz="2400" dirty="0"/>
              <a:t>Device drivers</a:t>
            </a:r>
          </a:p>
          <a:p>
            <a:pPr lvl="1" eaLnBrk="1" hangingPunct="1">
              <a:defRPr/>
            </a:pPr>
            <a:r>
              <a:rPr lang="en-US" sz="2400" dirty="0"/>
              <a:t>Memory manager</a:t>
            </a:r>
          </a:p>
          <a:p>
            <a:pPr lvl="1" eaLnBrk="1" hangingPunct="1">
              <a:defRPr/>
            </a:pPr>
            <a:r>
              <a:rPr lang="en-US" sz="2400" dirty="0"/>
              <a:t>Scheduler and dispatcher</a:t>
            </a:r>
          </a:p>
        </p:txBody>
      </p:sp>
    </p:spTree>
    <p:extLst>
      <p:ext uri="{BB962C8B-B14F-4D97-AF65-F5344CB8AC3E}">
        <p14:creationId xmlns:p14="http://schemas.microsoft.com/office/powerpoint/2010/main" val="283900338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8326</TotalTime>
  <Words>567</Words>
  <Application>Microsoft Office PowerPoint</Application>
  <PresentationFormat>全屏显示(4:3)</PresentationFormat>
  <Paragraphs>95</Paragraphs>
  <Slides>22</Slides>
  <Notes>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22</vt:i4>
      </vt:variant>
    </vt:vector>
  </HeadingPairs>
  <TitlesOfParts>
    <vt:vector size="28" baseType="lpstr">
      <vt:lpstr>Noto Sans Symbols</vt:lpstr>
      <vt:lpstr>Arial</vt:lpstr>
      <vt:lpstr>Times New Roman</vt:lpstr>
      <vt:lpstr>Verdana</vt:lpstr>
      <vt:lpstr>508 Lecture</vt:lpstr>
      <vt:lpstr>1_508 Lecture</vt:lpstr>
      <vt:lpstr>Computer Science: An Overview</vt:lpstr>
      <vt:lpstr>Learning Objectives</vt:lpstr>
      <vt:lpstr>Functions of Operating Systems</vt:lpstr>
      <vt:lpstr>Evolution of Shared Computing</vt:lpstr>
      <vt:lpstr>Figure 3.1 Batch processing</vt:lpstr>
      <vt:lpstr>Figure 3.2 Interactive processing</vt:lpstr>
      <vt:lpstr>Types of Software</vt:lpstr>
      <vt:lpstr>Figure 3.3 Software classification</vt:lpstr>
      <vt:lpstr>Operating System Components</vt:lpstr>
      <vt:lpstr>Figure 3.4 The User Interface Act as an Intermediary Between Users and the Operating System Kernel</vt:lpstr>
      <vt:lpstr>File Manager</vt:lpstr>
      <vt:lpstr>Memory Manager</vt:lpstr>
      <vt:lpstr>Getting it Started (Bootstrapping)</vt:lpstr>
      <vt:lpstr>Figure 3.5 The booting process</vt:lpstr>
      <vt:lpstr>Processes</vt:lpstr>
      <vt:lpstr>Process Administration</vt:lpstr>
      <vt:lpstr>Figure 3.6 Time-sharing between process A and process B</vt:lpstr>
      <vt:lpstr>Handling Competition for Resources</vt:lpstr>
      <vt:lpstr>Deadlock</vt:lpstr>
      <vt:lpstr>Figure 3.7 A Deadlock Resulting From Competition for Nonshareable Railroad Intersections</vt:lpstr>
      <vt:lpstr>Security (1 of 2)</vt:lpstr>
      <vt:lpstr>Security (2 of 2)</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An Overview, 12e</dc:title>
  <dc:subject>Computer Science</dc:subject>
  <dc:creator>Brookshear/Brylow</dc:creator>
  <cp:keywords>Computer Science</cp:keywords>
  <cp:lastModifiedBy>Administrator</cp:lastModifiedBy>
  <cp:revision>834</cp:revision>
  <dcterms:modified xsi:type="dcterms:W3CDTF">2019-11-03T12:46:17Z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