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2"/>
  </p:notesMasterIdLst>
  <p:sldIdLst>
    <p:sldId id="328" r:id="rId5"/>
    <p:sldId id="1272" r:id="rId6"/>
    <p:sldId id="1273" r:id="rId7"/>
    <p:sldId id="1274" r:id="rId8"/>
    <p:sldId id="1275" r:id="rId9"/>
    <p:sldId id="1276" r:id="rId10"/>
    <p:sldId id="1277" r:id="rId11"/>
    <p:sldId id="1278" r:id="rId13"/>
    <p:sldId id="1279" r:id="rId14"/>
    <p:sldId id="1280" r:id="rId15"/>
    <p:sldId id="1282" r:id="rId16"/>
    <p:sldId id="1283" r:id="rId17"/>
    <p:sldId id="1285" r:id="rId18"/>
    <p:sldId id="1316" r:id="rId19"/>
    <p:sldId id="1317" r:id="rId20"/>
    <p:sldId id="1287" r:id="rId21"/>
    <p:sldId id="1288" r:id="rId22"/>
    <p:sldId id="1289" r:id="rId23"/>
    <p:sldId id="1291" r:id="rId24"/>
    <p:sldId id="1292" r:id="rId25"/>
    <p:sldId id="1293" r:id="rId26"/>
    <p:sldId id="1294" r:id="rId27"/>
    <p:sldId id="1295" r:id="rId28"/>
    <p:sldId id="1347" r:id="rId29"/>
    <p:sldId id="1296" r:id="rId30"/>
    <p:sldId id="1297" r:id="rId31"/>
    <p:sldId id="1298" r:id="rId32"/>
    <p:sldId id="1299" r:id="rId33"/>
    <p:sldId id="1300" r:id="rId34"/>
    <p:sldId id="1350" r:id="rId35"/>
    <p:sldId id="1301" r:id="rId36"/>
    <p:sldId id="1302" r:id="rId37"/>
    <p:sldId id="1303" r:id="rId38"/>
    <p:sldId id="1304" r:id="rId39"/>
    <p:sldId id="1305" r:id="rId40"/>
    <p:sldId id="1306" r:id="rId41"/>
    <p:sldId id="1352" r:id="rId42"/>
    <p:sldId id="1307" r:id="rId43"/>
    <p:sldId id="1308" r:id="rId44"/>
    <p:sldId id="1354" r:id="rId45"/>
    <p:sldId id="1353" r:id="rId46"/>
    <p:sldId id="1355" r:id="rId47"/>
    <p:sldId id="1356" r:id="rId48"/>
    <p:sldId id="1357" r:id="rId49"/>
    <p:sldId id="1309" r:id="rId50"/>
    <p:sldId id="1310" r:id="rId51"/>
    <p:sldId id="1311" r:id="rId52"/>
    <p:sldId id="1312" r:id="rId53"/>
    <p:sldId id="1313" r:id="rId54"/>
    <p:sldId id="1314" r:id="rId55"/>
    <p:sldId id="1315" r:id="rId5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1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1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1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1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1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1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1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1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1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1C1C1C"/>
    <a:srgbClr val="080808"/>
    <a:srgbClr val="C02500"/>
    <a:srgbClr val="FF6743"/>
    <a:srgbClr val="C0C0C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8"/>
    <p:restoredTop sz="97576"/>
  </p:normalViewPr>
  <p:slideViewPr>
    <p:cSldViewPr showGuides="1">
      <p:cViewPr>
        <p:scale>
          <a:sx n="66" d="100"/>
          <a:sy n="66" d="100"/>
        </p:scale>
        <p:origin x="-960" y="-444"/>
      </p:cViewPr>
      <p:guideLst>
        <p:guide orient="horz" pos="210"/>
        <p:guide orient="horz" pos="4110"/>
        <p:guide orient="horz" pos="119"/>
        <p:guide orient="horz" pos="3838"/>
        <p:guide pos="5465"/>
        <p:guide pos="2880"/>
        <p:guide pos="3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 b="0" i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 i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49156" name="Rectangle 4"/>
          <p:cNvSpPr>
            <a:spLocks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 b="0" i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b="0" i="0" dirty="0"/>
            </a:fld>
            <a:endParaRPr lang="en-US" altLang="zh-CN" sz="1200" b="0" i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b="0" i="0" dirty="0">
                <a:ea typeface="宋体" panose="02010600030101010101" pitchFamily="2" charset="-122"/>
              </a:rPr>
            </a:fld>
            <a:endParaRPr lang="zh-CN" altLang="en-US" sz="1200" b="0" i="0" dirty="0"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</p:spPr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Content Layouts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 descr="图片1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  <p:pic>
        <p:nvPicPr>
          <p:cNvPr id="4099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149725"/>
            <a:ext cx="604838" cy="2708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924175"/>
            <a:ext cx="363538" cy="1441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468313" y="2276475"/>
            <a:ext cx="8207375" cy="960438"/>
          </a:xfrm>
        </p:spPr>
        <p:txBody>
          <a:bodyPr/>
          <a:lstStyle>
            <a:lvl1pPr algn="r">
              <a:defRPr sz="3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Rectangle 31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8313" y="3236913"/>
            <a:ext cx="8207375" cy="407987"/>
          </a:xfrm>
        </p:spPr>
        <p:txBody>
          <a:bodyPr anchor="ctr"/>
          <a:lstStyle>
            <a:lvl1pPr marL="0" indent="0" algn="r">
              <a:buFont typeface="Wingdings" panose="05000000000000000000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单击添加署名或公司信息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188913"/>
            <a:ext cx="2051050" cy="6119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88913"/>
            <a:ext cx="6003925" cy="6119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782623"/>
            <a:ext cx="8207375" cy="5746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0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9" Type="http://schemas.openxmlformats.org/officeDocument/2006/relationships/image" Target="../media/image7.png"/><Relationship Id="rId18" Type="http://schemas.openxmlformats.org/officeDocument/2006/relationships/hyperlink" Target="http://creativecommons.org/licenses/by-nc/2.5/cn/legalcode" TargetMode="External"/><Relationship Id="rId17" Type="http://schemas.openxmlformats.org/officeDocument/2006/relationships/hyperlink" Target="http://www.nordridesign.cn/" TargetMode="External"/><Relationship Id="rId16" Type="http://schemas.openxmlformats.org/officeDocument/2006/relationships/hyperlink" Target="http://www.nordri.net/" TargetMode="External"/><Relationship Id="rId15" Type="http://schemas.openxmlformats.org/officeDocument/2006/relationships/image" Target="../media/image6.png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hyperlink" Target="http://www.nordridesign.com/" TargetMode="Externa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 descr="图片1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2" cstate="print"/>
            <a:srcRect/>
            <a:stretch>
              <a:fillRect/>
            </a:stretch>
          </a:blip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81075"/>
            <a:ext cx="9144000" cy="5543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028" name="Rectangle 31"/>
          <p:cNvSpPr>
            <a:spLocks noGrp="1"/>
          </p:cNvSpPr>
          <p:nvPr>
            <p:ph type="body" idx="1"/>
          </p:nvPr>
        </p:nvSpPr>
        <p:spPr>
          <a:xfrm>
            <a:off x="468313" y="1125538"/>
            <a:ext cx="8207375" cy="5183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029" name="Rectangle 27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07375" cy="5746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851275" y="6524625"/>
            <a:ext cx="1439863" cy="196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p>
            <a:pPr lvl="0" algn="ctr" eaLnBrk="0" hangingPunct="0"/>
            <a:r>
              <a:rPr lang="de-DE" altLang="en-US" sz="1000" dirty="0">
                <a:latin typeface="Arial" panose="020B0604020202020204" pitchFamily="34" charset="0"/>
              </a:rPr>
              <a:t>Page </a:t>
            </a:r>
            <a:r>
              <a:rPr lang="de-DE" altLang="en-US" sz="1000" dirty="0">
                <a:latin typeface="Arial" panose="020B0604020202020204" pitchFamily="34" charset="0"/>
                <a:sym typeface="MS UI Gothic" panose="020B0600070205080204" pitchFamily="34" charset="-128"/>
              </a:rPr>
              <a:t></a:t>
            </a:r>
            <a:r>
              <a:rPr lang="de-DE" altLang="en-US" sz="1000" dirty="0">
                <a:latin typeface="Arial" panose="020B0604020202020204" pitchFamily="34" charset="0"/>
              </a:rPr>
              <a:t> </a:t>
            </a:r>
            <a:fld id="{9A0DB2DC-4C9A-4742-B13C-FB6460FD3503}" type="slidenum">
              <a:rPr lang="zh-CN" altLang="en-US" sz="1000" dirty="0">
                <a:latin typeface="Arial" panose="020B0604020202020204" pitchFamily="34" charset="0"/>
              </a:rPr>
            </a:fld>
            <a:endParaRPr lang="zh-CN" altLang="en-US" sz="1000" dirty="0">
              <a:latin typeface="Arial" panose="020B0604020202020204" pitchFamily="34" charset="0"/>
            </a:endParaRPr>
          </a:p>
        </p:txBody>
      </p:sp>
      <p:pic>
        <p:nvPicPr>
          <p:cNvPr id="2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219700" y="188913"/>
            <a:ext cx="3744913" cy="3603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5646738" y="188913"/>
            <a:ext cx="30686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数据库原理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 descr="图片1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2" cstate="print"/>
            <a:srcRect/>
            <a:stretch>
              <a:fillRect/>
            </a:stretch>
          </a:blip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  <p:pic>
        <p:nvPicPr>
          <p:cNvPr id="2051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50825" y="5229225"/>
            <a:ext cx="303213" cy="936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924175"/>
            <a:ext cx="363538" cy="39338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7">
            <a:hlinkClick r:id="rId12"/>
          </p:cNvPr>
          <p:cNvSpPr>
            <a:spLocks noChangeArrowheads="1"/>
          </p:cNvSpPr>
          <p:nvPr/>
        </p:nvSpPr>
        <p:spPr bwMode="auto">
          <a:xfrm>
            <a:off x="1333500" y="2276475"/>
            <a:ext cx="2159000" cy="1150938"/>
          </a:xfrm>
          <a:prstGeom prst="rect">
            <a:avLst/>
          </a:prstGeom>
          <a:solidFill>
            <a:schemeClr val="bg1"/>
          </a:solidFill>
          <a:ln w="6350">
            <a:solidFill>
              <a:srgbClr val="5F5F5F"/>
            </a:solidFill>
            <a:prstDash val="dash"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4099" name="Rectangle 7">
            <a:hlinkClick r:id="rId12"/>
          </p:cNvPr>
          <p:cNvSpPr>
            <a:spLocks noChangeArrowheads="1"/>
          </p:cNvSpPr>
          <p:nvPr/>
        </p:nvSpPr>
        <p:spPr bwMode="auto">
          <a:xfrm>
            <a:off x="3492500" y="2276475"/>
            <a:ext cx="2159000" cy="1150938"/>
          </a:xfrm>
          <a:prstGeom prst="rect">
            <a:avLst/>
          </a:prstGeom>
          <a:solidFill>
            <a:schemeClr val="bg1"/>
          </a:solidFill>
          <a:ln w="6350">
            <a:solidFill>
              <a:srgbClr val="5F5F5F"/>
            </a:solidFill>
            <a:prstDash val="dash"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4100" name="Rectangle 7">
            <a:hlinkClick r:id="rId12"/>
          </p:cNvPr>
          <p:cNvSpPr>
            <a:spLocks noChangeArrowheads="1"/>
          </p:cNvSpPr>
          <p:nvPr/>
        </p:nvSpPr>
        <p:spPr bwMode="auto">
          <a:xfrm>
            <a:off x="5653088" y="2276475"/>
            <a:ext cx="2159000" cy="1150938"/>
          </a:xfrm>
          <a:prstGeom prst="rect">
            <a:avLst/>
          </a:prstGeom>
          <a:solidFill>
            <a:schemeClr val="bg1"/>
          </a:solidFill>
          <a:ln w="6350">
            <a:solidFill>
              <a:srgbClr val="5F5F5F"/>
            </a:solidFill>
            <a:prstDash val="dash"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  <p:pic>
        <p:nvPicPr>
          <p:cNvPr id="3077" name="Picture 5" descr="powerbar_update_light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581150" y="2435225"/>
            <a:ext cx="1647825" cy="669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8" name="Picture 6" descr="powerstore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832225" y="2565400"/>
            <a:ext cx="147955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9" name="Picture 7" descr="tm_logo"/>
          <p:cNvPicPr>
            <a:picLocks noChangeAspect="1"/>
          </p:cNvPicPr>
          <p:nvPr userDrawn="1"/>
        </p:nvPicPr>
        <p:blipFill>
          <a:blip r:embed="rId15"/>
          <a:srcRect r="392"/>
          <a:stretch>
            <a:fillRect/>
          </a:stretch>
        </p:blipFill>
        <p:spPr>
          <a:xfrm>
            <a:off x="6065838" y="2582863"/>
            <a:ext cx="1416050" cy="425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4" name="Rectangle 7">
            <a:hlinkClick r:id="rId16"/>
          </p:cNvPr>
          <p:cNvSpPr>
            <a:spLocks noChangeArrowheads="1"/>
          </p:cNvSpPr>
          <p:nvPr/>
        </p:nvSpPr>
        <p:spPr bwMode="auto">
          <a:xfrm>
            <a:off x="3492500" y="2276475"/>
            <a:ext cx="2160588" cy="1150938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4105" name="Rectangle 7">
            <a:hlinkClick r:id="rId12"/>
          </p:cNvPr>
          <p:cNvSpPr>
            <a:spLocks noChangeArrowheads="1"/>
          </p:cNvSpPr>
          <p:nvPr/>
        </p:nvSpPr>
        <p:spPr bwMode="auto">
          <a:xfrm>
            <a:off x="5653088" y="2276475"/>
            <a:ext cx="2159000" cy="1150938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4106" name="Rectangle 7">
            <a:hlinkClick r:id="rId17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331913" y="2276475"/>
            <a:ext cx="2160588" cy="1150938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4107" name="Rectangle 13">
            <a:hlinkClick r:id="rId18"/>
          </p:cNvPr>
          <p:cNvSpPr>
            <a:spLocks noChangeArrowheads="1"/>
          </p:cNvSpPr>
          <p:nvPr/>
        </p:nvSpPr>
        <p:spPr bwMode="auto">
          <a:xfrm>
            <a:off x="1331913" y="3860800"/>
            <a:ext cx="5146675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本作品采用</a:t>
            </a: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知识共享署名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-</a:t>
            </a: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非商业性使用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2.5 </a:t>
            </a: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中国大陆许可协议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进行许可。</a:t>
            </a:r>
            <a:r>
              <a:rPr kumimoji="0" lang="zh-CN" altLang="en-US" sz="12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 </a:t>
            </a:r>
            <a:endParaRPr kumimoji="0" lang="zh-CN" altLang="en-US" sz="12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4108" name="Rectangle 12">
            <a:hlinkClick r:id="rId17"/>
          </p:cNvPr>
          <p:cNvSpPr>
            <a:spLocks noChangeArrowheads="1"/>
          </p:cNvSpPr>
          <p:nvPr/>
        </p:nvSpPr>
        <p:spPr bwMode="auto">
          <a:xfrm>
            <a:off x="1333500" y="3068638"/>
            <a:ext cx="2159000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专业交流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4109" name="Rectangle 13">
            <a:hlinkClick r:id="rId16"/>
          </p:cNvPr>
          <p:cNvSpPr>
            <a:spLocks noChangeArrowheads="1"/>
          </p:cNvSpPr>
          <p:nvPr/>
        </p:nvSpPr>
        <p:spPr bwMode="auto">
          <a:xfrm>
            <a:off x="3492500" y="3068638"/>
            <a:ext cx="2159000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模板超市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4110" name="Rectangle 14">
            <a:hlinkClick r:id="rId17"/>
          </p:cNvPr>
          <p:cNvSpPr>
            <a:spLocks noChangeArrowheads="1"/>
          </p:cNvSpPr>
          <p:nvPr/>
        </p:nvSpPr>
        <p:spPr bwMode="auto">
          <a:xfrm>
            <a:off x="5653088" y="3068638"/>
            <a:ext cx="2159000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设计服务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1331913" y="4192588"/>
            <a:ext cx="6480175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本作品的提供是以适用知识共享组织的公共许可（ 简称“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CCPL” 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或 “许可”） 条款为前提的。本作品受著作权法以及其他相关法律的保护。对本作品的使用不得超越本许可授权的范围。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如您行使本许可授予的使用本作品的权利，就表明您接受并同意遵守本许可的条款。在您接受这些条款和规定的前提下，许可人授予您本许可所包括的权利。 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4112" name="Text Box 16">
            <a:hlinkClick r:id="rId18"/>
          </p:cNvPr>
          <p:cNvSpPr txBox="1">
            <a:spLocks noChangeArrowheads="1"/>
          </p:cNvSpPr>
          <p:nvPr/>
        </p:nvSpPr>
        <p:spPr bwMode="auto">
          <a:xfrm>
            <a:off x="1331913" y="5056188"/>
            <a:ext cx="10795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查看全部</a:t>
            </a: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…</a:t>
            </a:r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  <p:pic>
        <p:nvPicPr>
          <p:cNvPr id="3089" name="Picture 12" descr="cc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3635375" y="1125538"/>
            <a:ext cx="2017713" cy="51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14" name="Line 18"/>
          <p:cNvSpPr>
            <a:spLocks noChangeShapeType="1"/>
          </p:cNvSpPr>
          <p:nvPr/>
        </p:nvSpPr>
        <p:spPr bwMode="auto">
          <a:xfrm>
            <a:off x="3349625" y="1125538"/>
            <a:ext cx="0" cy="5762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  <p:pic>
        <p:nvPicPr>
          <p:cNvPr id="3091" name="Picture 19" descr="tm_logo"/>
          <p:cNvPicPr>
            <a:picLocks noChangeAspect="1"/>
          </p:cNvPicPr>
          <p:nvPr userDrawn="1"/>
        </p:nvPicPr>
        <p:blipFill>
          <a:blip r:embed="rId15">
            <a:grayscl/>
          </a:blip>
          <a:srcRect r="392"/>
          <a:stretch>
            <a:fillRect/>
          </a:stretch>
        </p:blipFill>
        <p:spPr>
          <a:xfrm>
            <a:off x="1258888" y="1095375"/>
            <a:ext cx="1943100" cy="5857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1331913" y="2060575"/>
            <a:ext cx="6480175" cy="215900"/>
          </a:xfrm>
          <a:prstGeom prst="rect">
            <a:avLst/>
          </a:prstGeom>
          <a:solidFill>
            <a:srgbClr val="4D4D4D"/>
          </a:solidFill>
          <a:ln w="9525">
            <a:solidFill>
              <a:srgbClr val="C0C0C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NordriDesign</a:t>
            </a: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™中国专业</a:t>
            </a: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PowerPoint</a:t>
            </a: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媒体设计与开发</a:t>
            </a: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jpeg"/><Relationship Id="rId1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jpeg"/><Relationship Id="rId1" Type="http://schemas.openxmlformats.org/officeDocument/2006/relationships/image" Target="../media/image9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jpeg"/><Relationship Id="rId1" Type="http://schemas.openxmlformats.org/officeDocument/2006/relationships/image" Target="../media/image9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ctrTitle"/>
          </p:nvPr>
        </p:nvSpPr>
        <p:spPr>
          <a:xfrm>
            <a:off x="285750" y="1857375"/>
            <a:ext cx="7632700" cy="1800225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zh-CN" altLang="en-US" sz="6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数据库原理与应用</a:t>
            </a:r>
            <a:endParaRPr lang="en-US" altLang="zh-CN" sz="600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5123" name="Rectangle 26"/>
          <p:cNvSpPr/>
          <p:nvPr/>
        </p:nvSpPr>
        <p:spPr>
          <a:xfrm>
            <a:off x="1692275" y="4437063"/>
            <a:ext cx="6121400" cy="158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3200" i="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  马 丽</a:t>
            </a:r>
            <a:endParaRPr lang="zh-CN" altLang="en-US" sz="3200" i="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3200" i="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3200" i="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malixnc@126.com</a:t>
            </a:r>
            <a:endParaRPr lang="zh-CN" altLang="en-US" sz="3200" i="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4"/>
          <p:cNvSpPr>
            <a:spLocks noGrp="1"/>
          </p:cNvSpPr>
          <p:nvPr>
            <p:ph type="title"/>
          </p:nvPr>
        </p:nvSpPr>
        <p:spPr>
          <a:xfrm>
            <a:off x="179388" y="404813"/>
            <a:ext cx="7921625" cy="69215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8.2 PL/SQL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的块结构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3"/>
          <p:cNvSpPr/>
          <p:nvPr/>
        </p:nvSpPr>
        <p:spPr>
          <a:xfrm>
            <a:off x="395288" y="981075"/>
            <a:ext cx="8229600" cy="56165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PL/SOL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块的基本结构： 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定义部分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	   </a:t>
            </a: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DECLARE      	  </a:t>
            </a:r>
            <a:endParaRPr lang="en-US" altLang="zh-CN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------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变量、常量、游标、异常等   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定义的变量、常量等只能在该基本块中使用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执行部分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BEGIN</a:t>
            </a:r>
            <a:endParaRPr lang="en-US" altLang="zh-CN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------SQL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语句、</a:t>
            </a: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PL/SQL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的流程控制语句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</a:t>
            </a: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EXCEPTION</a:t>
            </a:r>
            <a:endParaRPr lang="en-US" altLang="zh-CN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------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异常处理部分        		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</a:t>
            </a: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END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 sz="2400" b="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4"/>
          <p:cNvSpPr>
            <a:spLocks noGrp="1"/>
          </p:cNvSpPr>
          <p:nvPr>
            <p:ph type="title"/>
          </p:nvPr>
        </p:nvSpPr>
        <p:spPr>
          <a:xfrm>
            <a:off x="179388" y="404813"/>
            <a:ext cx="7921625" cy="69215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8.2.1 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变量常量的定义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5363" name="Rectangle 3"/>
          <p:cNvSpPr/>
          <p:nvPr/>
        </p:nvSpPr>
        <p:spPr>
          <a:xfrm>
            <a:off x="250825" y="1196975"/>
            <a:ext cx="8642350" cy="38163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 PL/SQL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中定义变量的语法形式是</a:t>
            </a: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zh-CN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DECLARE  @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变量名  数据类型	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 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赋值语句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SET @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变量名</a:t>
            </a: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初值表达式  或</a:t>
            </a:r>
            <a:endParaRPr lang="en-US" altLang="zh-CN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SELECT @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变量名</a:t>
            </a: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初值表达式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4"/>
          <p:cNvSpPr>
            <a:spLocks noGrp="1"/>
          </p:cNvSpPr>
          <p:nvPr>
            <p:ph type="title"/>
          </p:nvPr>
        </p:nvSpPr>
        <p:spPr>
          <a:xfrm>
            <a:off x="250825" y="404813"/>
            <a:ext cx="7921625" cy="69215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8.2.2 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控制结构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6387" name="AutoShape 3"/>
          <p:cNvSpPr/>
          <p:nvPr/>
        </p:nvSpPr>
        <p:spPr>
          <a:xfrm>
            <a:off x="71438" y="1196975"/>
            <a:ext cx="2555875" cy="5064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p>
            <a:pPr algn="ctr"/>
            <a:r>
              <a:rPr lang="zh-CN" altLang="en-US" sz="2400" i="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条件控制语句</a:t>
            </a:r>
            <a:endParaRPr lang="zh-CN" altLang="en-US" sz="2400" i="0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Rectangle 4"/>
          <p:cNvSpPr/>
          <p:nvPr/>
        </p:nvSpPr>
        <p:spPr>
          <a:xfrm>
            <a:off x="179388" y="1828800"/>
            <a:ext cx="8785225" cy="46243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0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0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lang="zh-CN" altLang="en-US" sz="20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  </a:t>
            </a:r>
            <a:r>
              <a:rPr lang="en-US" altLang="zh-CN" sz="20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IF-ELSE</a:t>
            </a:r>
            <a:r>
              <a:rPr lang="zh-CN" altLang="en-US" sz="20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和嵌套的</a:t>
            </a:r>
            <a:r>
              <a:rPr lang="en-US" altLang="zh-CN" sz="20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lang="zh-CN" altLang="en-US" sz="20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 </a:t>
            </a:r>
            <a:endParaRPr lang="zh-CN" altLang="en-US" sz="20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0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0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 IF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condition</a:t>
            </a:r>
            <a:endParaRPr lang="en-US" altLang="zh-CN" sz="20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0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   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Sequence_of_statements</a:t>
            </a:r>
            <a:r>
              <a:rPr lang="en-US" altLang="zh-CN" sz="20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       </a:t>
            </a:r>
            <a:endParaRPr lang="en-US" altLang="zh-CN" sz="20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0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en-US" altLang="zh-CN" sz="20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0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2. IF condition</a:t>
            </a:r>
            <a:endParaRPr lang="en-US" altLang="zh-CN" sz="20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0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   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Sequence_of_statements1</a:t>
            </a:r>
            <a:r>
              <a:rPr lang="en-US" altLang="zh-CN" sz="20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 </a:t>
            </a:r>
            <a:endParaRPr lang="en-US" altLang="zh-CN" sz="20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0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 ELSE</a:t>
            </a:r>
            <a:endParaRPr lang="en-US" altLang="zh-CN" sz="20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0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   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Sequence_of_statements2;</a:t>
            </a:r>
            <a:r>
              <a:rPr lang="en-US" altLang="zh-CN" sz="20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en-US" altLang="zh-CN" sz="20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0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en-US" altLang="zh-CN" sz="20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0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3. </a:t>
            </a:r>
            <a:r>
              <a:rPr lang="zh-CN" altLang="en-US" sz="20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</a:t>
            </a:r>
            <a:r>
              <a:rPr lang="en-US" altLang="zh-CN" sz="20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ELSE</a:t>
            </a:r>
            <a:r>
              <a:rPr lang="zh-CN" altLang="en-US" sz="20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子句中还可以再包括</a:t>
            </a:r>
            <a:r>
              <a:rPr lang="en-US" altLang="zh-CN" sz="20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lang="zh-CN" altLang="en-US" sz="20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语句，即</a:t>
            </a:r>
            <a:r>
              <a:rPr lang="en-US" altLang="zh-CN" sz="20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lang="zh-CN" altLang="en-US" sz="20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语句可以嵌套 </a:t>
            </a:r>
            <a:endParaRPr lang="zh-CN" altLang="en-US" sz="20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4"/>
          <p:cNvSpPr>
            <a:spLocks noGrp="1"/>
          </p:cNvSpPr>
          <p:nvPr>
            <p:ph type="title"/>
          </p:nvPr>
        </p:nvSpPr>
        <p:spPr>
          <a:xfrm>
            <a:off x="250825" y="404813"/>
            <a:ext cx="7921625" cy="69215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8.2.2 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控制结构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7411" name="AutoShape 3"/>
          <p:cNvSpPr/>
          <p:nvPr/>
        </p:nvSpPr>
        <p:spPr>
          <a:xfrm>
            <a:off x="71438" y="1122363"/>
            <a:ext cx="2555875" cy="50641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p>
            <a:pPr algn="ctr"/>
            <a:r>
              <a:rPr lang="zh-CN" altLang="en-US" sz="2400" i="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循环控制语句</a:t>
            </a:r>
            <a:endParaRPr lang="zh-CN" altLang="en-US" sz="2400" i="0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2" name="Rectangle 4"/>
          <p:cNvSpPr/>
          <p:nvPr/>
        </p:nvSpPr>
        <p:spPr>
          <a:xfrm>
            <a:off x="250825" y="1917700"/>
            <a:ext cx="8686800" cy="44640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WHILE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</a:t>
            </a:r>
            <a:endParaRPr lang="en-US" altLang="zh-CN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WHILE condition</a:t>
            </a:r>
            <a:endParaRPr lang="en-US" altLang="zh-CN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BEGIN</a:t>
            </a:r>
            <a:endParaRPr lang="en-US" altLang="zh-CN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	      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Sequence_of_statements;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END</a:t>
            </a:r>
            <a:endParaRPr lang="en-US" altLang="zh-CN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zh-CN" altLang="en-US" sz="2400" b="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4"/>
          <p:cNvSpPr>
            <a:spLocks noGrp="1"/>
          </p:cNvSpPr>
          <p:nvPr>
            <p:ph type="title"/>
          </p:nvPr>
        </p:nvSpPr>
        <p:spPr>
          <a:xfrm>
            <a:off x="179388" y="404813"/>
            <a:ext cx="7921625" cy="69215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8.2.3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游标的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定义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250825" y="1196975"/>
            <a:ext cx="8642350" cy="51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声明游标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 DECLARE </a:t>
            </a:r>
            <a:r>
              <a:rPr kumimoji="0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cursorName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 CURSOR FOR  select</a:t>
            </a:r>
            <a:r>
              <a:rPr kumimoji="0" lang="zh-CN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语句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打开游标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     OPEN </a:t>
            </a:r>
            <a:r>
              <a:rPr kumimoji="0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cursorName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3.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获取游标指向的数据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    FETCH NEXT FROM </a:t>
            </a:r>
            <a:r>
              <a:rPr kumimoji="0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cursorName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 INTO </a:t>
            </a:r>
            <a:r>
              <a:rPr kumimoji="0" lang="zh-CN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变量</a:t>
            </a:r>
            <a:endParaRPr kumimoji="0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4.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关闭游标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    CLOSE </a:t>
            </a:r>
            <a:r>
              <a:rPr kumimoji="0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cursorName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5.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释放游标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    DEALLOCATE </a:t>
            </a:r>
            <a:r>
              <a:rPr kumimoji="0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cursorName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4"/>
          <p:cNvSpPr>
            <a:spLocks noGrp="1"/>
          </p:cNvSpPr>
          <p:nvPr>
            <p:ph type="title"/>
          </p:nvPr>
        </p:nvSpPr>
        <p:spPr>
          <a:xfrm>
            <a:off x="179388" y="404813"/>
            <a:ext cx="7921625" cy="69215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8.2.3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游标的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定义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9459" name="Rectangle 3"/>
          <p:cNvSpPr/>
          <p:nvPr/>
        </p:nvSpPr>
        <p:spPr>
          <a:xfrm>
            <a:off x="250825" y="1125538"/>
            <a:ext cx="8642350" cy="5183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ts val="3300"/>
              </a:lnSpc>
            </a:pPr>
            <a:r>
              <a:rPr lang="en-US" altLang="zh-CN" sz="2000" i="0" dirty="0">
                <a:latin typeface="Arial" panose="020B0604020202020204" pitchFamily="34" charset="0"/>
              </a:rPr>
              <a:t>DECLARE @sno char(10), @sname varchar(50)</a:t>
            </a:r>
            <a:endParaRPr lang="zh-CN" altLang="en-US" sz="2000" i="0" dirty="0">
              <a:latin typeface="Arial" panose="020B0604020202020204" pitchFamily="34" charset="0"/>
            </a:endParaRPr>
          </a:p>
          <a:p>
            <a:pPr>
              <a:lnSpc>
                <a:spcPts val="3300"/>
              </a:lnSpc>
            </a:pPr>
            <a:r>
              <a:rPr lang="en-US" altLang="zh-CN" sz="2000" i="0" dirty="0">
                <a:latin typeface="Arial" panose="020B0604020202020204" pitchFamily="34" charset="0"/>
              </a:rPr>
              <a:t>DECLARE c_cursor CURSOR FOR</a:t>
            </a:r>
            <a:endParaRPr lang="en-US" altLang="zh-CN" sz="2000" i="0" dirty="0">
              <a:latin typeface="Arial" panose="020B0604020202020204" pitchFamily="34" charset="0"/>
            </a:endParaRPr>
          </a:p>
          <a:p>
            <a:pPr>
              <a:lnSpc>
                <a:spcPts val="3300"/>
              </a:lnSpc>
            </a:pPr>
            <a:r>
              <a:rPr lang="en-US" altLang="zh-CN" sz="2000" i="0" dirty="0">
                <a:latin typeface="Arial" panose="020B0604020202020204" pitchFamily="34" charset="0"/>
              </a:rPr>
              <a:t>SELECT sno, sName FROM student  ORDER BY sno</a:t>
            </a:r>
            <a:endParaRPr lang="zh-CN" altLang="en-US" sz="2000" i="0" dirty="0">
              <a:latin typeface="Arial" panose="020B0604020202020204" pitchFamily="34" charset="0"/>
            </a:endParaRPr>
          </a:p>
          <a:p>
            <a:pPr>
              <a:lnSpc>
                <a:spcPts val="3300"/>
              </a:lnSpc>
            </a:pPr>
            <a:r>
              <a:rPr lang="en-US" altLang="zh-CN" sz="2000" i="0" dirty="0">
                <a:latin typeface="Arial" panose="020B0604020202020204" pitchFamily="34" charset="0"/>
              </a:rPr>
              <a:t>OPEN c_cursor</a:t>
            </a:r>
            <a:endParaRPr lang="zh-CN" altLang="en-US" sz="2000" i="0" dirty="0">
              <a:latin typeface="Arial" panose="020B0604020202020204" pitchFamily="34" charset="0"/>
            </a:endParaRPr>
          </a:p>
          <a:p>
            <a:pPr>
              <a:lnSpc>
                <a:spcPts val="3300"/>
              </a:lnSpc>
            </a:pPr>
            <a:r>
              <a:rPr lang="en-US" altLang="zh-CN" sz="2000" i="0" dirty="0">
                <a:latin typeface="Arial" panose="020B0604020202020204" pitchFamily="34" charset="0"/>
              </a:rPr>
              <a:t>FETCH NEXT FROM c_cursor INTO @sno, @sname</a:t>
            </a:r>
            <a:endParaRPr lang="zh-CN" altLang="en-US" sz="2000" i="0" dirty="0">
              <a:latin typeface="Arial" panose="020B0604020202020204" pitchFamily="34" charset="0"/>
            </a:endParaRPr>
          </a:p>
          <a:p>
            <a:pPr>
              <a:lnSpc>
                <a:spcPts val="3300"/>
              </a:lnSpc>
            </a:pPr>
            <a:r>
              <a:rPr lang="en-US" altLang="zh-CN" sz="2000" i="0" dirty="0">
                <a:latin typeface="Arial" panose="020B0604020202020204" pitchFamily="34" charset="0"/>
              </a:rPr>
              <a:t>WHILE @@FETCH_STATUS = 0</a:t>
            </a:r>
            <a:endParaRPr lang="en-US" altLang="zh-CN" sz="2000" i="0" dirty="0">
              <a:latin typeface="Arial" panose="020B0604020202020204" pitchFamily="34" charset="0"/>
            </a:endParaRPr>
          </a:p>
          <a:p>
            <a:pPr>
              <a:lnSpc>
                <a:spcPts val="3300"/>
              </a:lnSpc>
            </a:pPr>
            <a:r>
              <a:rPr lang="en-US" altLang="zh-CN" sz="2000" i="0" dirty="0">
                <a:latin typeface="Arial" panose="020B0604020202020204" pitchFamily="34" charset="0"/>
              </a:rPr>
              <a:t>BEGIN</a:t>
            </a:r>
            <a:r>
              <a:rPr lang="zh-CN" altLang="en-US" sz="2000" i="0" dirty="0">
                <a:latin typeface="Arial" panose="020B0604020202020204" pitchFamily="34" charset="0"/>
              </a:rPr>
              <a:t>   </a:t>
            </a:r>
            <a:endParaRPr lang="zh-CN" altLang="en-US" sz="2000" i="0" dirty="0">
              <a:latin typeface="Arial" panose="020B0604020202020204" pitchFamily="34" charset="0"/>
            </a:endParaRPr>
          </a:p>
          <a:p>
            <a:pPr>
              <a:lnSpc>
                <a:spcPts val="3300"/>
              </a:lnSpc>
            </a:pPr>
            <a:r>
              <a:rPr lang="en-US" altLang="zh-CN" sz="2000" i="0" dirty="0">
                <a:latin typeface="Arial" panose="020B0604020202020204" pitchFamily="34" charset="0"/>
              </a:rPr>
              <a:t>   PRINT 'student: ' + @sno + ' ' +  @sname</a:t>
            </a:r>
            <a:endParaRPr lang="zh-CN" altLang="en-US" sz="2000" i="0" dirty="0">
              <a:latin typeface="Arial" panose="020B0604020202020204" pitchFamily="34" charset="0"/>
            </a:endParaRPr>
          </a:p>
          <a:p>
            <a:pPr>
              <a:lnSpc>
                <a:spcPts val="3300"/>
              </a:lnSpc>
            </a:pPr>
            <a:r>
              <a:rPr lang="en-US" altLang="zh-CN" sz="2000" i="0" dirty="0">
                <a:latin typeface="Arial" panose="020B0604020202020204" pitchFamily="34" charset="0"/>
              </a:rPr>
              <a:t>   FETCH NEXT FROM c_cursor   INTO @sno, @sname</a:t>
            </a:r>
            <a:endParaRPr lang="en-US" altLang="zh-CN" sz="2000" i="0" dirty="0">
              <a:latin typeface="Arial" panose="020B0604020202020204" pitchFamily="34" charset="0"/>
            </a:endParaRPr>
          </a:p>
          <a:p>
            <a:pPr>
              <a:lnSpc>
                <a:spcPts val="3300"/>
              </a:lnSpc>
            </a:pPr>
            <a:r>
              <a:rPr lang="en-US" altLang="zh-CN" sz="2000" i="0" dirty="0">
                <a:latin typeface="Arial" panose="020B0604020202020204" pitchFamily="34" charset="0"/>
              </a:rPr>
              <a:t>END</a:t>
            </a:r>
            <a:endParaRPr lang="zh-CN" altLang="en-US" sz="2000" i="0" dirty="0">
              <a:latin typeface="Arial" panose="020B0604020202020204" pitchFamily="34" charset="0"/>
            </a:endParaRPr>
          </a:p>
          <a:p>
            <a:pPr>
              <a:lnSpc>
                <a:spcPts val="3300"/>
              </a:lnSpc>
            </a:pPr>
            <a:r>
              <a:rPr lang="en-US" altLang="zh-CN" sz="2000" i="0" dirty="0">
                <a:latin typeface="Arial" panose="020B0604020202020204" pitchFamily="34" charset="0"/>
              </a:rPr>
              <a:t>CLOSE c_cursor</a:t>
            </a:r>
            <a:endParaRPr lang="en-US" altLang="zh-CN" sz="2000" i="0" dirty="0">
              <a:latin typeface="Arial" panose="020B0604020202020204" pitchFamily="34" charset="0"/>
            </a:endParaRPr>
          </a:p>
          <a:p>
            <a:pPr>
              <a:lnSpc>
                <a:spcPts val="3300"/>
              </a:lnSpc>
            </a:pPr>
            <a:r>
              <a:rPr lang="en-US" altLang="zh-CN" sz="2000" i="0" dirty="0">
                <a:latin typeface="Arial" panose="020B0604020202020204" pitchFamily="34" charset="0"/>
              </a:rPr>
              <a:t>DEALLOCATE c_cursor</a:t>
            </a:r>
            <a:endParaRPr lang="zh-CN" altLang="en-US" sz="20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4"/>
          <p:cNvSpPr>
            <a:spLocks noGrp="1"/>
          </p:cNvSpPr>
          <p:nvPr>
            <p:ph type="title"/>
          </p:nvPr>
        </p:nvSpPr>
        <p:spPr>
          <a:xfrm>
            <a:off x="250825" y="404813"/>
            <a:ext cx="7921625" cy="69215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8.3 </a:t>
            </a:r>
            <a:r>
              <a:rPr lang="zh-CN" altLang="en-US" dirty="0">
                <a:solidFill>
                  <a:srgbClr val="6600CC"/>
                </a:solidFill>
                <a:ea typeface="宋体" panose="02010600030101010101" pitchFamily="2" charset="-122"/>
              </a:rPr>
              <a:t>存储过程</a:t>
            </a:r>
            <a:endParaRPr lang="en-US" altLang="zh-CN" dirty="0">
              <a:solidFill>
                <a:srgbClr val="6600CC"/>
              </a:solidFill>
              <a:ea typeface="宋体" panose="02010600030101010101" pitchFamily="2" charset="-122"/>
            </a:endParaRPr>
          </a:p>
        </p:txBody>
      </p:sp>
      <p:sp>
        <p:nvSpPr>
          <p:cNvPr id="20483" name="Rectangle 3"/>
          <p:cNvSpPr/>
          <p:nvPr/>
        </p:nvSpPr>
        <p:spPr>
          <a:xfrm>
            <a:off x="250825" y="981075"/>
            <a:ext cx="8229600" cy="47688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存储过程：由</a:t>
            </a: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PL/SQL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语句书写的过程，经编译和优化后存储在数据库服务器中，使用时只要调用即可。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存储过程（</a:t>
            </a: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procedure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）类似于</a:t>
            </a: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语言中的函数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用来执行管理任务或应用复杂的业务规则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存储过程可以带参数，也可以返回结果 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4" name="AutoShape 4"/>
          <p:cNvSpPr/>
          <p:nvPr/>
        </p:nvSpPr>
        <p:spPr>
          <a:xfrm>
            <a:off x="4846638" y="3992563"/>
            <a:ext cx="3629025" cy="1806575"/>
          </a:xfrm>
          <a:prstGeom prst="roundRect">
            <a:avLst>
              <a:gd name="adj" fmla="val 5426"/>
            </a:avLst>
          </a:prstGeom>
          <a:gradFill rotWithShape="1">
            <a:gsLst>
              <a:gs pos="0">
                <a:srgbClr val="CCFFFF">
                  <a:alpha val="70000"/>
                </a:srgbClr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int sum(int a,int b)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{  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int s;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s =a+b;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return s ;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}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97637" name="AutoShape 5"/>
          <p:cNvSpPr>
            <a:spLocks noChangeArrowheads="1"/>
          </p:cNvSpPr>
          <p:nvPr/>
        </p:nvSpPr>
        <p:spPr bwMode="auto">
          <a:xfrm>
            <a:off x="2771775" y="3789363"/>
            <a:ext cx="1511300" cy="990600"/>
          </a:xfrm>
          <a:prstGeom prst="wedgeRoundRectCallout">
            <a:avLst>
              <a:gd name="adj1" fmla="val 90440"/>
              <a:gd name="adj2" fmla="val 10320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存储过程相当于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语言中的函数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4"/>
          <p:cNvSpPr>
            <a:spLocks noGrp="1"/>
          </p:cNvSpPr>
          <p:nvPr>
            <p:ph type="title"/>
          </p:nvPr>
        </p:nvSpPr>
        <p:spPr>
          <a:xfrm>
            <a:off x="179388" y="404813"/>
            <a:ext cx="7921625" cy="69215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8.3 </a:t>
            </a:r>
            <a:r>
              <a:rPr lang="zh-CN" altLang="en-US" dirty="0">
                <a:solidFill>
                  <a:srgbClr val="6600CC"/>
                </a:solidFill>
                <a:ea typeface="宋体" panose="02010600030101010101" pitchFamily="2" charset="-122"/>
              </a:rPr>
              <a:t>存储过程</a:t>
            </a:r>
            <a:endParaRPr lang="en-US" altLang="zh-CN" dirty="0">
              <a:solidFill>
                <a:srgbClr val="6600CC"/>
              </a:solidFill>
              <a:ea typeface="宋体" panose="02010600030101010101" pitchFamily="2" charset="-122"/>
            </a:endParaRPr>
          </a:p>
        </p:txBody>
      </p:sp>
      <p:sp>
        <p:nvSpPr>
          <p:cNvPr id="198659" name="AutoShape 3"/>
          <p:cNvSpPr>
            <a:spLocks noChangeArrowheads="1"/>
          </p:cNvSpPr>
          <p:nvPr/>
        </p:nvSpPr>
        <p:spPr bwMode="auto">
          <a:xfrm>
            <a:off x="992188" y="3225800"/>
            <a:ext cx="2185988" cy="2066925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存储过程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--------</a:t>
            </a:r>
            <a:endParaRPr kumimoji="0" lang="en-US" altLang="zh-CN" sz="1100" b="1" i="0" u="none" strike="noStrike" kern="1200" cap="none" spc="0" normalizeH="0" baseline="0" noProof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--------</a:t>
            </a:r>
            <a:endParaRPr kumimoji="0" lang="en-US" altLang="zh-CN" sz="1100" b="1" i="0" u="none" strike="noStrike" kern="1200" cap="none" spc="0" normalizeH="0" baseline="0" noProof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--------</a:t>
            </a:r>
            <a:endParaRPr kumimoji="0" lang="en-US" altLang="zh-CN" sz="1100" b="1" i="0" u="none" strike="noStrike" kern="1200" cap="none" spc="0" normalizeH="0" baseline="0" noProof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8660" name="AutoShape 4"/>
          <p:cNvSpPr>
            <a:spLocks noChangeArrowheads="1"/>
          </p:cNvSpPr>
          <p:nvPr/>
        </p:nvSpPr>
        <p:spPr bwMode="auto">
          <a:xfrm>
            <a:off x="5024438" y="2720975"/>
            <a:ext cx="2476500" cy="593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单个 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SELECT 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语句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8661" name="AutoShape 5"/>
          <p:cNvSpPr>
            <a:spLocks noChangeArrowheads="1"/>
          </p:cNvSpPr>
          <p:nvPr/>
        </p:nvSpPr>
        <p:spPr bwMode="auto">
          <a:xfrm>
            <a:off x="5024438" y="3603625"/>
            <a:ext cx="2476500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SELECT 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语句块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8662" name="AutoShape 6"/>
          <p:cNvSpPr>
            <a:spLocks noChangeArrowheads="1"/>
          </p:cNvSpPr>
          <p:nvPr/>
        </p:nvSpPr>
        <p:spPr bwMode="auto">
          <a:xfrm>
            <a:off x="5024438" y="4557713"/>
            <a:ext cx="2476500" cy="793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SELECT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语句与逻辑控制语句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8663" name="AutoShape 7"/>
          <p:cNvSpPr>
            <a:spLocks noChangeArrowheads="1"/>
          </p:cNvSpPr>
          <p:nvPr/>
        </p:nvSpPr>
        <p:spPr bwMode="auto">
          <a:xfrm rot="4877322">
            <a:off x="3456781" y="3136107"/>
            <a:ext cx="944563" cy="2457450"/>
          </a:xfrm>
          <a:prstGeom prst="curvedRightArrow">
            <a:avLst>
              <a:gd name="adj1" fmla="val 10094"/>
              <a:gd name="adj2" fmla="val 62127"/>
              <a:gd name="adj3" fmla="val 39741"/>
            </a:avLst>
          </a:prstGeom>
          <a:gradFill rotWithShape="1">
            <a:gsLst>
              <a:gs pos="0">
                <a:srgbClr val="FFCC00">
                  <a:alpha val="89000"/>
                </a:srgbClr>
              </a:gs>
              <a:gs pos="50000">
                <a:srgbClr val="FFFFFF"/>
              </a:gs>
              <a:gs pos="100000">
                <a:srgbClr val="FFCC00">
                  <a:alpha val="89000"/>
                </a:srgbClr>
              </a:gs>
            </a:gsLst>
            <a:lin ang="0" scaled="1"/>
          </a:gradFill>
          <a:ln w="6350">
            <a:solidFill>
              <a:srgbClr val="000000"/>
            </a:solidFill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98664" name="AutoShape 8"/>
          <p:cNvSpPr>
            <a:spLocks noChangeArrowheads="1"/>
          </p:cNvSpPr>
          <p:nvPr/>
        </p:nvSpPr>
        <p:spPr bwMode="auto">
          <a:xfrm rot="4877322">
            <a:off x="3456781" y="2297907"/>
            <a:ext cx="944563" cy="2457450"/>
          </a:xfrm>
          <a:prstGeom prst="curvedRightArrow">
            <a:avLst>
              <a:gd name="adj1" fmla="val 12153"/>
              <a:gd name="adj2" fmla="val 64187"/>
              <a:gd name="adj3" fmla="val 40986"/>
            </a:avLst>
          </a:prstGeom>
          <a:gradFill rotWithShape="1">
            <a:gsLst>
              <a:gs pos="0">
                <a:srgbClr val="FFCC00">
                  <a:alpha val="89000"/>
                </a:srgbClr>
              </a:gs>
              <a:gs pos="50000">
                <a:srgbClr val="FFFFFF"/>
              </a:gs>
              <a:gs pos="100000">
                <a:srgbClr val="FFCC00">
                  <a:alpha val="89000"/>
                </a:srgbClr>
              </a:gs>
            </a:gsLst>
            <a:lin ang="0" scaled="1"/>
          </a:gradFill>
          <a:ln w="6350">
            <a:solidFill>
              <a:srgbClr val="000000"/>
            </a:solidFill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98665" name="AutoShape 9"/>
          <p:cNvSpPr>
            <a:spLocks noChangeArrowheads="1"/>
          </p:cNvSpPr>
          <p:nvPr/>
        </p:nvSpPr>
        <p:spPr bwMode="auto">
          <a:xfrm rot="4877322">
            <a:off x="3400425" y="1346201"/>
            <a:ext cx="884237" cy="2601911"/>
          </a:xfrm>
          <a:prstGeom prst="curvedRightArrow">
            <a:avLst>
              <a:gd name="adj1" fmla="val 13568"/>
              <a:gd name="adj2" fmla="val 83508"/>
              <a:gd name="adj3" fmla="val 34282"/>
            </a:avLst>
          </a:prstGeom>
          <a:gradFill rotWithShape="1">
            <a:gsLst>
              <a:gs pos="0">
                <a:srgbClr val="FFCC00">
                  <a:alpha val="89000"/>
                </a:srgbClr>
              </a:gs>
              <a:gs pos="50000">
                <a:srgbClr val="FFFFFF"/>
              </a:gs>
              <a:gs pos="100000">
                <a:srgbClr val="FFCC00">
                  <a:alpha val="89000"/>
                </a:srgbClr>
              </a:gs>
            </a:gsLst>
            <a:lin ang="0" scaled="1"/>
          </a:gradFill>
          <a:ln w="6350">
            <a:solidFill>
              <a:srgbClr val="000000"/>
            </a:solidFill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98666" name="AutoShape 10"/>
          <p:cNvSpPr>
            <a:spLocks noChangeArrowheads="1"/>
          </p:cNvSpPr>
          <p:nvPr/>
        </p:nvSpPr>
        <p:spPr bwMode="auto">
          <a:xfrm>
            <a:off x="3294063" y="5172075"/>
            <a:ext cx="1630363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FFCC00"/>
            </a:solidFill>
            <a:rou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可以包含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21" name="Text Box 11"/>
          <p:cNvSpPr txBox="1"/>
          <p:nvPr/>
        </p:nvSpPr>
        <p:spPr>
          <a:xfrm>
            <a:off x="250825" y="1384300"/>
            <a:ext cx="8569325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63855" indent="-363855" algn="just">
              <a:lnSpc>
                <a:spcPct val="120000"/>
              </a:lnSpc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存储过程可以包含数据操纵语句、变量、逻辑 控制语句等</a:t>
            </a:r>
            <a:endParaRPr lang="zh-CN" altLang="en-US"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4"/>
          <p:cNvSpPr>
            <a:spLocks noGrp="1"/>
          </p:cNvSpPr>
          <p:nvPr>
            <p:ph type="title"/>
          </p:nvPr>
        </p:nvSpPr>
        <p:spPr>
          <a:xfrm>
            <a:off x="250825" y="404813"/>
            <a:ext cx="7921625" cy="69215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8.3.1 </a:t>
            </a:r>
            <a:r>
              <a:rPr lang="zh-CN" altLang="en-US" dirty="0">
                <a:solidFill>
                  <a:srgbClr val="6600CC"/>
                </a:solidFill>
                <a:ea typeface="宋体" panose="02010600030101010101" pitchFamily="2" charset="-122"/>
              </a:rPr>
              <a:t>存储过程的优点</a:t>
            </a:r>
            <a:endParaRPr lang="en-US" altLang="zh-CN" dirty="0">
              <a:solidFill>
                <a:srgbClr val="6600CC"/>
              </a:solidFill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/>
          <p:nvPr/>
        </p:nvSpPr>
        <p:spPr>
          <a:xfrm>
            <a:off x="395288" y="1846263"/>
            <a:ext cx="8229600" cy="30956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GB" altLang="zh-CN" sz="2800" i="0" dirty="0">
                <a:solidFill>
                  <a:srgbClr val="000000"/>
                </a:solidFill>
                <a:latin typeface="Arial" panose="020B0604020202020204" pitchFamily="34" charset="0"/>
              </a:rPr>
              <a:t>执行速度更快</a:t>
            </a:r>
            <a:endParaRPr lang="zh-CN" altLang="en-US" sz="28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8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允许模块化程序设计 </a:t>
            </a:r>
            <a:endParaRPr lang="zh-CN" altLang="en-GB" sz="28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GB" sz="28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提高系统安全性</a:t>
            </a:r>
            <a:endParaRPr lang="zh-CN" altLang="en-GB" sz="28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GB" sz="28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减少网络流通量</a:t>
            </a:r>
            <a:endParaRPr lang="zh-CN" altLang="en-GB" sz="28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ext Box 2"/>
          <p:cNvSpPr txBox="1"/>
          <p:nvPr/>
        </p:nvSpPr>
        <p:spPr>
          <a:xfrm>
            <a:off x="3770313" y="1143000"/>
            <a:ext cx="5221287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/>
            <a:endParaRPr lang="zh-CN" altLang="en-US" sz="4400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1731" name="Group 3"/>
          <p:cNvGraphicFramePr>
            <a:graphicFrameLocks noGrp="1"/>
          </p:cNvGraphicFramePr>
          <p:nvPr/>
        </p:nvGraphicFramePr>
        <p:xfrm>
          <a:off x="395288" y="1260475"/>
          <a:ext cx="8280400" cy="4900613"/>
        </p:xfrm>
        <a:graphic>
          <a:graphicData uri="http://schemas.openxmlformats.org/drawingml/2006/table">
            <a:tbl>
              <a:tblPr/>
              <a:tblGrid>
                <a:gridCol w="2857500"/>
                <a:gridCol w="54229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系统存储过程</a:t>
                      </a:r>
                      <a:endParaRPr kumimoji="0" lang="zh-CN" alt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sp_databases</a:t>
                      </a:r>
                      <a:endParaRPr kumimoji="0" lang="en-GB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列出服务器上的所有数据库。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sp_helpdb</a:t>
                      </a:r>
                      <a:endParaRPr kumimoji="0" lang="en-GB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报告有关指定数据库或所有数据库的信息</a:t>
                      </a:r>
                      <a:endParaRPr kumimoji="0" lang="zh-CN" alt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sp_renamedb</a:t>
                      </a:r>
                      <a:endParaRPr kumimoji="0" lang="en-GB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更改数据库的名称</a:t>
                      </a:r>
                      <a:endParaRPr kumimoji="0" lang="zh-CN" alt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sp_tables</a:t>
                      </a:r>
                      <a:endParaRPr kumimoji="0" lang="en-GB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返回当前环境下可查询的对象的列表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sp_columns</a:t>
                      </a:r>
                      <a:endParaRPr kumimoji="0" lang="en-GB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返回某个表列的信息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sp_help</a:t>
                      </a:r>
                      <a:endParaRPr kumimoji="0" lang="en-GB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查看某个表的所有信息</a:t>
                      </a:r>
                      <a:endParaRPr kumimoji="0" lang="zh-CN" alt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sp_helpconstraint</a:t>
                      </a:r>
                      <a:endParaRPr kumimoji="0" lang="en-GB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查看某个表的约束</a:t>
                      </a:r>
                      <a:endParaRPr kumimoji="0" lang="zh-CN" alt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sp_helpindex</a:t>
                      </a:r>
                      <a:endParaRPr kumimoji="0" lang="en-GB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查看某个表的索引</a:t>
                      </a:r>
                      <a:endParaRPr kumimoji="0" lang="zh-CN" alt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sp_stored_procedures</a:t>
                      </a:r>
                      <a:endParaRPr kumimoji="0" lang="en-GB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列出当前环境中的所有存储过程。</a:t>
                      </a:r>
                      <a:endParaRPr kumimoji="0" lang="zh-CN" alt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sp_password</a:t>
                      </a:r>
                      <a:endParaRPr kumimoji="0" lang="en-GB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添加或修改登录帐户的密码。</a:t>
                      </a:r>
                      <a:endParaRPr kumimoji="0" lang="zh-CN" alt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sp_helptext</a:t>
                      </a:r>
                      <a:endParaRPr kumimoji="0" lang="en-GB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显示默认值、未加密的存储过程、用户定义的存储过程、触发器或视图的实际文本。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96" name="AutoShape 44"/>
          <p:cNvSpPr/>
          <p:nvPr/>
        </p:nvSpPr>
        <p:spPr>
          <a:xfrm>
            <a:off x="71438" y="476250"/>
            <a:ext cx="3832225" cy="5064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p>
            <a:pPr algn="ctr"/>
            <a:r>
              <a:rPr lang="zh-CN" altLang="en-US" sz="2400" i="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常用系统存储过程</a:t>
            </a:r>
            <a:endParaRPr lang="zh-CN" altLang="en-US" sz="2400" i="0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4"/>
          <p:cNvSpPr>
            <a:spLocks noGrp="1"/>
          </p:cNvSpPr>
          <p:nvPr>
            <p:ph type="title"/>
          </p:nvPr>
        </p:nvSpPr>
        <p:spPr>
          <a:xfrm>
            <a:off x="250825" y="404813"/>
            <a:ext cx="7921625" cy="69215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回顾</a:t>
            </a:r>
            <a:r>
              <a:rPr lang="en-US" altLang="zh-CN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-- </a:t>
            </a:r>
            <a:r>
              <a:rPr lang="zh-CN" altLang="en-US" dirty="0">
                <a:solidFill>
                  <a:srgbClr val="6600CC"/>
                </a:solidFill>
                <a:ea typeface="宋体" panose="02010600030101010101" pitchFamily="2" charset="-122"/>
              </a:rPr>
              <a:t>嵌入式</a:t>
            </a:r>
            <a:r>
              <a:rPr lang="en-US" altLang="zh-CN" dirty="0">
                <a:solidFill>
                  <a:srgbClr val="6600CC"/>
                </a:solidFill>
                <a:ea typeface="宋体" panose="02010600030101010101" pitchFamily="2" charset="-122"/>
              </a:rPr>
              <a:t>SQL</a:t>
            </a:r>
            <a:r>
              <a:rPr lang="zh-CN" altLang="en-US" dirty="0">
                <a:solidFill>
                  <a:srgbClr val="6600CC"/>
                </a:solidFill>
                <a:ea typeface="宋体" panose="02010600030101010101" pitchFamily="2" charset="-122"/>
              </a:rPr>
              <a:t>的处理过程</a:t>
            </a:r>
            <a:endParaRPr lang="zh-CN" altLang="en-US" dirty="0">
              <a:solidFill>
                <a:srgbClr val="6600CC"/>
              </a:solidFill>
              <a:ea typeface="宋体" panose="02010600030101010101" pitchFamily="2" charset="-122"/>
            </a:endParaRPr>
          </a:p>
        </p:txBody>
      </p:sp>
      <p:sp>
        <p:nvSpPr>
          <p:cNvPr id="181251" name="Line 3"/>
          <p:cNvSpPr/>
          <p:nvPr/>
        </p:nvSpPr>
        <p:spPr>
          <a:xfrm>
            <a:off x="3636963" y="3867150"/>
            <a:ext cx="0" cy="13366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1252" name="Line 4"/>
          <p:cNvSpPr/>
          <p:nvPr/>
        </p:nvSpPr>
        <p:spPr>
          <a:xfrm>
            <a:off x="3635375" y="2062163"/>
            <a:ext cx="1588" cy="12096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49" name="AutoShape 5"/>
          <p:cNvSpPr/>
          <p:nvPr/>
        </p:nvSpPr>
        <p:spPr>
          <a:xfrm>
            <a:off x="1841500" y="1557338"/>
            <a:ext cx="4187825" cy="527050"/>
          </a:xfrm>
          <a:prstGeom prst="flowChartProcess">
            <a:avLst/>
          </a:prstGeom>
          <a:solidFill>
            <a:srgbClr val="DDDDDD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 algn="ctr"/>
            <a:endParaRPr lang="zh-CN" altLang="en-US" i="0" dirty="0">
              <a:solidFill>
                <a:srgbClr val="EA0B0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0" name="Text Box 6"/>
          <p:cNvSpPr txBox="1"/>
          <p:nvPr/>
        </p:nvSpPr>
        <p:spPr>
          <a:xfrm>
            <a:off x="900113" y="5873750"/>
            <a:ext cx="5832475" cy="2921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lIns="36000" tIns="0" rIns="36000" bIns="0"/>
          <a:p>
            <a:pPr marL="342900" indent="-342900" algn="ctr"/>
            <a:r>
              <a:rPr lang="en-US" altLang="zh-CN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ESQL</a:t>
            </a:r>
            <a:r>
              <a:rPr lang="zh-CN" altLang="en-US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基本处理过程</a:t>
            </a:r>
            <a:endParaRPr lang="zh-CN" altLang="en-US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1" name="Rectangle 7"/>
          <p:cNvSpPr/>
          <p:nvPr/>
        </p:nvSpPr>
        <p:spPr>
          <a:xfrm>
            <a:off x="2411413" y="1630363"/>
            <a:ext cx="2647950" cy="366712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959595">
                <a:alpha val="50000"/>
              </a:srgbClr>
            </a:prstShdw>
          </a:effectLst>
        </p:spPr>
        <p:txBody>
          <a:bodyPr wrap="none">
            <a:spAutoFit/>
          </a:bodyPr>
          <a:p>
            <a:r>
              <a:rPr lang="zh-CN" altLang="en-US" i="0" dirty="0">
                <a:solidFill>
                  <a:srgbClr val="EA0B0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主语言程序含</a:t>
            </a:r>
            <a:r>
              <a:rPr lang="en-US" altLang="zh-CN" i="0" dirty="0">
                <a:solidFill>
                  <a:srgbClr val="EA0B0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ESQL</a:t>
            </a:r>
            <a:r>
              <a:rPr lang="zh-CN" altLang="en-US" i="0" dirty="0">
                <a:solidFill>
                  <a:srgbClr val="EA0B0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</a:t>
            </a:r>
            <a:endParaRPr lang="zh-CN" altLang="en-US" i="0" dirty="0">
              <a:solidFill>
                <a:srgbClr val="EA0B0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1393825" y="2405063"/>
            <a:ext cx="5014913" cy="593725"/>
            <a:chOff x="878" y="1741"/>
            <a:chExt cx="3159" cy="374"/>
          </a:xfrm>
        </p:grpSpPr>
        <p:sp>
          <p:nvSpPr>
            <p:cNvPr id="6162" name="AutoShape 9"/>
            <p:cNvSpPr/>
            <p:nvPr/>
          </p:nvSpPr>
          <p:spPr>
            <a:xfrm>
              <a:off x="878" y="1741"/>
              <a:ext cx="3159" cy="374"/>
            </a:xfrm>
            <a:prstGeom prst="flowChartInputOutpu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6000" tIns="0" rIns="36000" bIns="0"/>
            <a:p>
              <a:pPr marL="342900" indent="-342900" algn="ctr"/>
              <a:endParaRPr lang="zh-CN" altLang="en-US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63" name="Rectangle 10"/>
            <p:cNvSpPr/>
            <p:nvPr/>
          </p:nvSpPr>
          <p:spPr>
            <a:xfrm>
              <a:off x="1701" y="1838"/>
              <a:ext cx="1514" cy="231"/>
            </a:xfrm>
            <a:prstGeom prst="rect">
              <a:avLst/>
            </a:prstGeom>
            <a:noFill/>
            <a:ln w="9525">
              <a:noFill/>
            </a:ln>
            <a:effectLst>
              <a:prstShdw prst="shdw17" dist="17961" dir="2699999">
                <a:srgbClr val="959595">
                  <a:alpha val="50000"/>
                </a:srgbClr>
              </a:prstShdw>
            </a:effectLst>
          </p:spPr>
          <p:txBody>
            <a:bodyPr wrap="none">
              <a:spAutoFit/>
            </a:bodyPr>
            <a:p>
              <a:r>
                <a:rPr lang="en-US" altLang="zh-CN" i="0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RDBMS</a:t>
              </a:r>
              <a:r>
                <a:rPr lang="zh-CN" altLang="en-US" i="0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的预处理程序</a:t>
              </a:r>
              <a:endParaRPr lang="zh-CN" altLang="en-US" i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1966913" y="3300413"/>
            <a:ext cx="3913187" cy="633412"/>
            <a:chOff x="1239" y="2305"/>
            <a:chExt cx="2465" cy="399"/>
          </a:xfrm>
        </p:grpSpPr>
        <p:sp>
          <p:nvSpPr>
            <p:cNvPr id="6160" name="AutoShape 12"/>
            <p:cNvSpPr/>
            <p:nvPr/>
          </p:nvSpPr>
          <p:spPr>
            <a:xfrm>
              <a:off x="1239" y="2305"/>
              <a:ext cx="2465" cy="399"/>
            </a:xfrm>
            <a:prstGeom prst="flowChartProcess">
              <a:avLst/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marL="342900" indent="-342900" algn="ctr"/>
              <a:endParaRPr lang="zh-CN" altLang="en-US" i="0" dirty="0">
                <a:solidFill>
                  <a:srgbClr val="EA0B0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61" name="Rectangle 13"/>
            <p:cNvSpPr/>
            <p:nvPr/>
          </p:nvSpPr>
          <p:spPr>
            <a:xfrm>
              <a:off x="1519" y="2341"/>
              <a:ext cx="1939" cy="298"/>
            </a:xfrm>
            <a:prstGeom prst="rect">
              <a:avLst/>
            </a:prstGeom>
            <a:noFill/>
            <a:ln w="9525">
              <a:noFill/>
            </a:ln>
            <a:effectLst>
              <a:prstShdw prst="shdw17" dist="17961" dir="2699999">
                <a:srgbClr val="959595">
                  <a:alpha val="50000"/>
                </a:srgbClr>
              </a:prstShdw>
            </a:effectLst>
          </p:spPr>
          <p:txBody>
            <a:bodyPr>
              <a:spAutoFit/>
            </a:bodyPr>
            <a:p>
              <a:pPr>
                <a:lnSpc>
                  <a:spcPts val="3000"/>
                </a:lnSpc>
              </a:pPr>
              <a:r>
                <a:rPr lang="en-US" altLang="zh-CN" i="0" dirty="0">
                  <a:solidFill>
                    <a:srgbClr val="EA0B0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ESQL</a:t>
              </a:r>
              <a:r>
                <a:rPr lang="zh-CN" altLang="en-US" i="0" dirty="0">
                  <a:solidFill>
                    <a:srgbClr val="EA0B0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语句转换为函数调用</a:t>
              </a:r>
              <a:endParaRPr lang="zh-CN" altLang="en-US" i="0" dirty="0">
                <a:solidFill>
                  <a:srgbClr val="EA0B0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944563" y="4311650"/>
            <a:ext cx="5384800" cy="595313"/>
            <a:chOff x="595" y="2942"/>
            <a:chExt cx="3392" cy="375"/>
          </a:xfrm>
        </p:grpSpPr>
        <p:sp>
          <p:nvSpPr>
            <p:cNvPr id="6158" name="AutoShape 15"/>
            <p:cNvSpPr/>
            <p:nvPr/>
          </p:nvSpPr>
          <p:spPr>
            <a:xfrm>
              <a:off x="595" y="2942"/>
              <a:ext cx="3392" cy="375"/>
            </a:xfrm>
            <a:prstGeom prst="flowChartInputOutpu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6000" tIns="0" rIns="36000" bIns="0"/>
            <a:p>
              <a:pPr marL="342900" indent="-342900" algn="ctr"/>
              <a:endParaRPr lang="zh-CN" altLang="en-US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9" name="Rectangle 16"/>
            <p:cNvSpPr/>
            <p:nvPr/>
          </p:nvSpPr>
          <p:spPr>
            <a:xfrm>
              <a:off x="1701" y="3022"/>
              <a:ext cx="1131" cy="231"/>
            </a:xfrm>
            <a:prstGeom prst="rect">
              <a:avLst/>
            </a:prstGeom>
            <a:noFill/>
            <a:ln w="9525">
              <a:noFill/>
            </a:ln>
            <a:effectLst>
              <a:prstShdw prst="shdw17" dist="17961" dir="2699999">
                <a:srgbClr val="959595">
                  <a:alpha val="50000"/>
                </a:srgbClr>
              </a:prstShdw>
            </a:effectLst>
          </p:spPr>
          <p:txBody>
            <a:bodyPr wrap="none">
              <a:spAutoFit/>
            </a:bodyPr>
            <a:p>
              <a:r>
                <a:rPr lang="zh-CN" altLang="en-US" i="0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主语言编译程序</a:t>
              </a:r>
              <a:endParaRPr lang="zh-CN" altLang="en-US" i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17"/>
          <p:cNvGrpSpPr/>
          <p:nvPr/>
        </p:nvGrpSpPr>
        <p:grpSpPr>
          <a:xfrm>
            <a:off x="1841500" y="5205413"/>
            <a:ext cx="4025900" cy="528637"/>
            <a:chOff x="1160" y="3505"/>
            <a:chExt cx="2536" cy="333"/>
          </a:xfrm>
        </p:grpSpPr>
        <p:sp>
          <p:nvSpPr>
            <p:cNvPr id="6156" name="AutoShape 18"/>
            <p:cNvSpPr/>
            <p:nvPr/>
          </p:nvSpPr>
          <p:spPr>
            <a:xfrm>
              <a:off x="1160" y="3505"/>
              <a:ext cx="2536" cy="333"/>
            </a:xfrm>
            <a:prstGeom prst="flowChartProcess">
              <a:avLst/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marL="342900" indent="-342900" algn="ctr"/>
              <a:endParaRPr lang="zh-CN" altLang="en-US" i="0" dirty="0">
                <a:solidFill>
                  <a:srgbClr val="EA0B0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7" name="Rectangle 19"/>
            <p:cNvSpPr/>
            <p:nvPr/>
          </p:nvSpPr>
          <p:spPr>
            <a:xfrm>
              <a:off x="1803" y="3562"/>
              <a:ext cx="986" cy="231"/>
            </a:xfrm>
            <a:prstGeom prst="rect">
              <a:avLst/>
            </a:prstGeom>
            <a:noFill/>
            <a:ln w="9525">
              <a:noFill/>
            </a:ln>
            <a:effectLst>
              <a:prstShdw prst="shdw17" dist="17961" dir="2699999">
                <a:srgbClr val="959595">
                  <a:alpha val="50000"/>
                </a:srgbClr>
              </a:prstShdw>
            </a:effectLst>
          </p:spPr>
          <p:txBody>
            <a:bodyPr wrap="none">
              <a:spAutoFit/>
            </a:bodyPr>
            <a:p>
              <a:r>
                <a:rPr lang="zh-CN" altLang="en-US" i="0" dirty="0">
                  <a:solidFill>
                    <a:srgbClr val="EA0B0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目标语言程序</a:t>
              </a:r>
              <a:endParaRPr lang="zh-CN" altLang="en-US" i="0" dirty="0">
                <a:solidFill>
                  <a:srgbClr val="EA0B0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18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ext Box 2"/>
          <p:cNvSpPr txBox="1"/>
          <p:nvPr/>
        </p:nvSpPr>
        <p:spPr>
          <a:xfrm>
            <a:off x="3770313" y="1143000"/>
            <a:ext cx="5221287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/>
            <a:endParaRPr lang="zh-CN" altLang="en-US" sz="4400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0" name="Text Box 2"/>
          <p:cNvSpPr txBox="1"/>
          <p:nvPr/>
        </p:nvSpPr>
        <p:spPr>
          <a:xfrm>
            <a:off x="300038" y="1348740"/>
            <a:ext cx="8280400" cy="4486275"/>
          </a:xfrm>
          <a:prstGeom prst="rect">
            <a:avLst/>
          </a:prstGeom>
          <a:gradFill rotWithShape="1">
            <a:gsLst>
              <a:gs pos="0">
                <a:schemeClr val="accent1">
                  <a:alpha val="70000"/>
                </a:schemeClr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marL="228600" indent="-228600">
              <a:spcBef>
                <a:spcPct val="10000"/>
              </a:spcBef>
            </a:pPr>
            <a:r>
              <a:rPr lang="zh-CN" altLang="zh-CN" sz="2400" b="0" i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sp_databases</a:t>
            </a:r>
            <a:endParaRPr lang="zh-CN" altLang="zh-CN" sz="2400" b="0" i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28600" indent="-228600">
              <a:spcBef>
                <a:spcPct val="10000"/>
              </a:spcBef>
            </a:pPr>
            <a:r>
              <a:rPr lang="zh-CN" altLang="zh-CN" sz="2400" b="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</a:t>
            </a:r>
            <a:r>
              <a:rPr lang="zh-CN" altLang="zh-CN" sz="2400" b="0" i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sp_renamedb</a:t>
            </a:r>
            <a:r>
              <a:rPr lang="zh-CN" altLang="zh-CN" sz="2400" b="0" i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zh-CN" sz="2400" b="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'Northwind','Northwind1</a:t>
            </a:r>
            <a:r>
              <a:rPr lang="zh-CN" altLang="zh-CN" b="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endParaRPr lang="zh-CN" altLang="zh-CN" sz="2400" b="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28600" indent="-228600">
              <a:spcBef>
                <a:spcPct val="10000"/>
              </a:spcBef>
            </a:pPr>
            <a:r>
              <a:rPr lang="zh-CN" altLang="zh-CN" sz="2400" b="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USE stuDB</a:t>
            </a:r>
            <a:endParaRPr lang="zh-CN" altLang="zh-CN" sz="2400" b="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28600" indent="-228600">
              <a:spcBef>
                <a:spcPct val="10000"/>
              </a:spcBef>
            </a:pPr>
            <a:r>
              <a:rPr lang="zh-CN" altLang="zh-CN" sz="2400" b="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GO</a:t>
            </a:r>
            <a:endParaRPr lang="zh-CN" altLang="zh-CN" sz="2400" b="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28600" indent="-228600">
              <a:spcBef>
                <a:spcPct val="10000"/>
              </a:spcBef>
            </a:pPr>
            <a:r>
              <a:rPr lang="zh-CN" altLang="zh-CN" sz="2400" b="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</a:t>
            </a:r>
            <a:r>
              <a:rPr lang="zh-CN" altLang="zh-CN" sz="2400" b="0" i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zh-CN" sz="2400" b="0" i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sp_tables</a:t>
            </a:r>
            <a:endParaRPr lang="zh-CN" altLang="zh-CN" sz="2400" b="0" i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28600" indent="-228600">
              <a:spcBef>
                <a:spcPct val="10000"/>
              </a:spcBef>
            </a:pPr>
            <a:r>
              <a:rPr lang="zh-CN" altLang="zh-CN" sz="2400" b="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</a:t>
            </a:r>
            <a:r>
              <a:rPr lang="zh-CN" altLang="zh-CN" sz="2400" b="0" i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sp_columns</a:t>
            </a:r>
            <a:r>
              <a:rPr lang="zh-CN" altLang="zh-CN" sz="2400" b="0" i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zh-CN" sz="2400" b="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stuInfo  </a:t>
            </a:r>
            <a:endParaRPr lang="zh-CN" altLang="zh-CN" sz="2400" b="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28600" indent="-228600">
              <a:spcBef>
                <a:spcPct val="10000"/>
              </a:spcBef>
            </a:pPr>
            <a:r>
              <a:rPr lang="zh-CN" altLang="zh-CN" sz="2400" b="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</a:t>
            </a:r>
            <a:r>
              <a:rPr lang="zh-CN" altLang="zh-CN" sz="2400" b="0" i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sp_help</a:t>
            </a:r>
            <a:r>
              <a:rPr lang="zh-CN" altLang="zh-CN" sz="2400" b="0" i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zh-CN" sz="2400" b="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stuInfo</a:t>
            </a:r>
            <a:endParaRPr lang="zh-CN" altLang="zh-CN" sz="2400" b="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28600" indent="-228600">
              <a:spcBef>
                <a:spcPct val="10000"/>
              </a:spcBef>
            </a:pPr>
            <a:r>
              <a:rPr lang="zh-CN" altLang="zh-CN" sz="2400" b="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</a:t>
            </a:r>
            <a:r>
              <a:rPr lang="zh-CN" altLang="zh-CN" sz="2400" b="0" i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sp_helpconstraint</a:t>
            </a:r>
            <a:r>
              <a:rPr lang="zh-CN" altLang="zh-CN" sz="2400" b="0" i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zh-CN" sz="2400" b="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stuInfo</a:t>
            </a:r>
            <a:endParaRPr lang="zh-CN" altLang="zh-CN" sz="2400" b="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28600" indent="-228600">
              <a:spcBef>
                <a:spcPct val="10000"/>
              </a:spcBef>
            </a:pPr>
            <a:r>
              <a:rPr lang="zh-CN" altLang="zh-CN" sz="2400" b="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</a:t>
            </a:r>
            <a:r>
              <a:rPr lang="zh-CN" altLang="zh-CN" sz="2400" b="0" i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sp_helpindex</a:t>
            </a:r>
            <a:r>
              <a:rPr lang="zh-CN" altLang="zh-CN" sz="2400" b="0" i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zh-CN" sz="2400" b="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stuMarks</a:t>
            </a:r>
            <a:endParaRPr lang="zh-CN" altLang="zh-CN" sz="2400" b="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28600" indent="-228600">
              <a:spcBef>
                <a:spcPct val="10000"/>
              </a:spcBef>
            </a:pPr>
            <a:r>
              <a:rPr lang="zh-CN" altLang="zh-CN" sz="2400" b="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</a:t>
            </a:r>
            <a:r>
              <a:rPr lang="zh-CN" altLang="zh-CN" sz="2400" b="0" i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zh-CN" sz="2400" b="0" i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sp_helptext</a:t>
            </a:r>
            <a:r>
              <a:rPr lang="zh-CN" altLang="zh-CN" sz="2400" b="0" i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zh-CN" sz="2400" b="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'view_stuInfo_stuMarks' </a:t>
            </a:r>
            <a:endParaRPr lang="zh-CN" altLang="zh-CN" sz="2400" b="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28600" indent="-228600">
              <a:spcBef>
                <a:spcPct val="10000"/>
              </a:spcBef>
            </a:pPr>
            <a:r>
              <a:rPr lang="zh-CN" altLang="zh-CN" sz="2400" b="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</a:t>
            </a:r>
            <a:r>
              <a:rPr lang="zh-CN" altLang="zh-CN" sz="2400" b="0" i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sp_stored_procedures</a:t>
            </a:r>
            <a:r>
              <a:rPr lang="zh-CN" altLang="zh-CN" sz="2400" b="0" i="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zh-CN" sz="2400" b="0" i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2" name="Text Box 4"/>
          <p:cNvSpPr txBox="1"/>
          <p:nvPr/>
        </p:nvSpPr>
        <p:spPr>
          <a:xfrm>
            <a:off x="4173538" y="2041208"/>
            <a:ext cx="3781425" cy="376237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1">
            <a:spAutoFit/>
          </a:bodyPr>
          <a:p>
            <a:r>
              <a:rPr lang="zh-CN" altLang="en-US" b="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修改数据库的名称</a:t>
            </a:r>
            <a:r>
              <a:rPr lang="zh-CN" altLang="zh-CN" b="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(</a:t>
            </a:r>
            <a:r>
              <a:rPr lang="zh-CN" altLang="en-US" b="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单用户访问</a:t>
            </a:r>
            <a:r>
              <a:rPr lang="zh-CN" altLang="zh-CN" b="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)</a:t>
            </a:r>
            <a:endParaRPr lang="zh-CN" altLang="zh-CN" b="0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7413" name="Text Box 5"/>
          <p:cNvSpPr txBox="1"/>
          <p:nvPr/>
        </p:nvSpPr>
        <p:spPr>
          <a:xfrm>
            <a:off x="3635375" y="1274763"/>
            <a:ext cx="3455988" cy="376237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1">
            <a:spAutoFit/>
          </a:bodyPr>
          <a:p>
            <a:r>
              <a:rPr lang="zh-CN" altLang="en-US" b="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列出当前系统中的数据库</a:t>
            </a:r>
            <a:endParaRPr lang="zh-CN" altLang="en-US" b="0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7414" name="Text Box 6"/>
          <p:cNvSpPr txBox="1"/>
          <p:nvPr/>
        </p:nvSpPr>
        <p:spPr>
          <a:xfrm>
            <a:off x="3419475" y="2959418"/>
            <a:ext cx="3494088" cy="376237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1">
            <a:spAutoFit/>
          </a:bodyPr>
          <a:p>
            <a:r>
              <a:rPr lang="zh-CN" altLang="en-US" b="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当前数据库中查询的对象的列表</a:t>
            </a:r>
            <a:endParaRPr lang="zh-CN" altLang="en-US" b="0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7415" name="Text Box 7"/>
          <p:cNvSpPr txBox="1"/>
          <p:nvPr/>
        </p:nvSpPr>
        <p:spPr>
          <a:xfrm>
            <a:off x="4427538" y="3335655"/>
            <a:ext cx="2951162" cy="376238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1">
            <a:spAutoFit/>
          </a:bodyPr>
          <a:p>
            <a:r>
              <a:rPr lang="zh-CN" altLang="en-US" b="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返回某个表列的信息</a:t>
            </a:r>
            <a:endParaRPr lang="zh-CN" altLang="en-US" b="0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7416" name="Text Box 8"/>
          <p:cNvSpPr txBox="1"/>
          <p:nvPr/>
        </p:nvSpPr>
        <p:spPr>
          <a:xfrm>
            <a:off x="4211638" y="3695700"/>
            <a:ext cx="2808287" cy="376238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1">
            <a:spAutoFit/>
          </a:bodyPr>
          <a:p>
            <a:r>
              <a:rPr lang="zh-CN" altLang="en-US" b="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查看表</a:t>
            </a:r>
            <a:r>
              <a:rPr lang="zh-CN" altLang="zh-CN" b="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stuInfo</a:t>
            </a:r>
            <a:r>
              <a:rPr lang="zh-CN" altLang="en-US" b="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的信息</a:t>
            </a:r>
            <a:endParaRPr lang="zh-CN" altLang="en-US" b="0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7417" name="Text Box 9"/>
          <p:cNvSpPr txBox="1"/>
          <p:nvPr/>
        </p:nvSpPr>
        <p:spPr>
          <a:xfrm>
            <a:off x="5399088" y="4039870"/>
            <a:ext cx="2771775" cy="376238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1">
            <a:spAutoFit/>
          </a:bodyPr>
          <a:p>
            <a:r>
              <a:rPr lang="zh-CN" altLang="en-US" b="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查看表</a:t>
            </a:r>
            <a:r>
              <a:rPr lang="zh-CN" altLang="zh-CN" b="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stuInfo</a:t>
            </a:r>
            <a:r>
              <a:rPr lang="zh-CN" altLang="en-US" b="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的约束</a:t>
            </a:r>
            <a:endParaRPr lang="zh-CN" altLang="en-US" b="0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7418" name="Text Box 10"/>
          <p:cNvSpPr txBox="1"/>
          <p:nvPr/>
        </p:nvSpPr>
        <p:spPr>
          <a:xfrm>
            <a:off x="5148263" y="4473258"/>
            <a:ext cx="2806700" cy="376237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1">
            <a:spAutoFit/>
          </a:bodyPr>
          <a:p>
            <a:r>
              <a:rPr lang="zh-CN" altLang="en-US" b="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查看表</a:t>
            </a:r>
            <a:r>
              <a:rPr lang="zh-CN" altLang="zh-CN" b="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stuMarks</a:t>
            </a:r>
            <a:r>
              <a:rPr lang="zh-CN" altLang="en-US" b="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的索引</a:t>
            </a:r>
            <a:endParaRPr lang="zh-CN" altLang="en-US" b="0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7419" name="Text Box 11"/>
          <p:cNvSpPr txBox="1"/>
          <p:nvPr/>
        </p:nvSpPr>
        <p:spPr>
          <a:xfrm>
            <a:off x="6299200" y="4975543"/>
            <a:ext cx="2281238" cy="376237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1">
            <a:spAutoFit/>
          </a:bodyPr>
          <a:p>
            <a:r>
              <a:rPr lang="zh-CN" altLang="en-US" b="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查看视图的语句文本</a:t>
            </a:r>
            <a:endParaRPr lang="zh-CN" altLang="en-US" b="0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7420" name="Text Box 12"/>
          <p:cNvSpPr txBox="1"/>
          <p:nvPr/>
        </p:nvSpPr>
        <p:spPr>
          <a:xfrm>
            <a:off x="4930775" y="5552440"/>
            <a:ext cx="3554413" cy="376238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1">
            <a:spAutoFit/>
          </a:bodyPr>
          <a:p>
            <a:r>
              <a:rPr lang="zh-CN" altLang="en-US" b="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查看当前数据库中的存储过程</a:t>
            </a:r>
            <a:endParaRPr lang="zh-CN" altLang="en-US" b="0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4589" name="AutoShape 13"/>
          <p:cNvSpPr/>
          <p:nvPr/>
        </p:nvSpPr>
        <p:spPr>
          <a:xfrm>
            <a:off x="71438" y="476250"/>
            <a:ext cx="3832225" cy="5064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p>
            <a:pPr algn="ctr"/>
            <a:r>
              <a:rPr lang="zh-CN" altLang="en-US" sz="2400" i="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常用系统存储过程</a:t>
            </a:r>
            <a:endParaRPr lang="zh-CN" altLang="en-US" sz="2400" i="0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ldLvl="0" animBg="1"/>
      <p:bldP spid="17412" grpId="0" bldLvl="0" animBg="1"/>
      <p:bldP spid="17413" grpId="0" bldLvl="0" animBg="1"/>
      <p:bldP spid="17414" grpId="0" bldLvl="0" animBg="1"/>
      <p:bldP spid="17415" grpId="0" bldLvl="0" animBg="1"/>
      <p:bldP spid="17416" grpId="0" bldLvl="0" animBg="1"/>
      <p:bldP spid="17417" grpId="0" bldLvl="0" animBg="1"/>
      <p:bldP spid="17418" grpId="0" bldLvl="0" animBg="1"/>
      <p:bldP spid="17419" grpId="0" bldLvl="0" animBg="1"/>
      <p:bldP spid="17420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ext Box 2"/>
          <p:cNvSpPr txBox="1"/>
          <p:nvPr/>
        </p:nvSpPr>
        <p:spPr>
          <a:xfrm>
            <a:off x="3770313" y="1143000"/>
            <a:ext cx="5221287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/>
            <a:endParaRPr lang="zh-CN" altLang="en-US" sz="4400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AutoShape 3"/>
          <p:cNvSpPr/>
          <p:nvPr/>
        </p:nvSpPr>
        <p:spPr>
          <a:xfrm>
            <a:off x="71438" y="476250"/>
            <a:ext cx="3832225" cy="5064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p>
            <a:pPr algn="ctr"/>
            <a:r>
              <a:rPr lang="zh-CN" altLang="en-US" sz="2400" i="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常用系统存储过程</a:t>
            </a:r>
            <a:endParaRPr lang="zh-CN" altLang="en-US" sz="2400" i="0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4" name="Rectangle 4"/>
          <p:cNvSpPr/>
          <p:nvPr/>
        </p:nvSpPr>
        <p:spPr>
          <a:xfrm>
            <a:off x="303213" y="1341438"/>
            <a:ext cx="8229600" cy="45259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常用的扩展存储过程：</a:t>
            </a: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xp_cmdshell </a:t>
            </a:r>
            <a:endParaRPr lang="en-US" altLang="zh-CN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可以执行</a:t>
            </a: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DOS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命令下的一些的操作 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以文本行方式返回任何输出 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调用语法：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 xp_cmdshell DOS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命令 </a:t>
            </a: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[NO_OUTPUT]</a:t>
            </a:r>
            <a:endParaRPr lang="en-US" altLang="zh-CN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ext Box 2"/>
          <p:cNvSpPr txBox="1"/>
          <p:nvPr/>
        </p:nvSpPr>
        <p:spPr>
          <a:xfrm>
            <a:off x="3770313" y="1143000"/>
            <a:ext cx="5221287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/>
            <a:endParaRPr lang="zh-CN" altLang="en-US" sz="4400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AutoShape 3"/>
          <p:cNvSpPr/>
          <p:nvPr/>
        </p:nvSpPr>
        <p:spPr>
          <a:xfrm>
            <a:off x="71438" y="476250"/>
            <a:ext cx="3832225" cy="5064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p>
            <a:pPr algn="ctr"/>
            <a:r>
              <a:rPr lang="zh-CN" altLang="en-US" sz="2400" i="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常用系统存储过程</a:t>
            </a:r>
            <a:endParaRPr lang="zh-CN" altLang="en-US" sz="2400" i="0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8" name="Text Box 4"/>
          <p:cNvSpPr txBox="1"/>
          <p:nvPr/>
        </p:nvSpPr>
        <p:spPr>
          <a:xfrm>
            <a:off x="3860800" y="1143000"/>
            <a:ext cx="5130800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/>
            <a:endParaRPr lang="zh-CN" altLang="en-US" sz="4400" i="0" dirty="0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4805" name="AutoShape 5"/>
          <p:cNvSpPr/>
          <p:nvPr/>
        </p:nvSpPr>
        <p:spPr>
          <a:xfrm>
            <a:off x="539750" y="1671638"/>
            <a:ext cx="7840663" cy="409575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CCFFFF">
                  <a:alpha val="70000"/>
                </a:srgbClr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p>
            <a:pPr marL="228600" indent="-228600">
              <a:spcBef>
                <a:spcPct val="10000"/>
              </a:spcBef>
            </a:pPr>
            <a:r>
              <a:rPr lang="en-US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USE master</a:t>
            </a:r>
            <a:endParaRPr lang="en-US" altLang="en-US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spcBef>
                <a:spcPct val="10000"/>
              </a:spcBef>
            </a:pPr>
            <a:r>
              <a:rPr lang="en-US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GO</a:t>
            </a:r>
            <a:endParaRPr lang="en-US" altLang="en-US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spcBef>
                <a:spcPct val="10000"/>
              </a:spcBef>
            </a:pPr>
            <a:r>
              <a:rPr lang="en-US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EXEC</a:t>
            </a:r>
            <a:r>
              <a:rPr lang="en-US" altLang="en-US" i="0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en-US" altLang="en-US" i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xp_cmdshell</a:t>
            </a:r>
            <a:r>
              <a:rPr lang="en-US" altLang="en-US" i="0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en-US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'mkdir d:\bank', NO_OUTPUT</a:t>
            </a:r>
            <a:endParaRPr lang="en-US" altLang="en-US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spcBef>
                <a:spcPct val="10000"/>
              </a:spcBef>
            </a:pPr>
            <a:r>
              <a:rPr lang="en-US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IF </a:t>
            </a: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EXISTS</a:t>
            </a:r>
            <a:r>
              <a:rPr lang="en-US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(SELECT * FROM sysdatabases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spcBef>
                <a:spcPct val="10000"/>
              </a:spcBef>
            </a:pP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                  </a:t>
            </a:r>
            <a:r>
              <a:rPr lang="en-US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WHERE name='bankDB')</a:t>
            </a:r>
            <a:endParaRPr lang="en-US" altLang="en-US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spcBef>
                <a:spcPct val="10000"/>
              </a:spcBef>
            </a:pPr>
            <a:r>
              <a:rPr lang="en-US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</a:t>
            </a: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en-US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DROP DATABASE bankDB</a:t>
            </a:r>
            <a:endParaRPr lang="en-US" altLang="en-US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spcBef>
                <a:spcPct val="10000"/>
              </a:spcBef>
            </a:pPr>
            <a:r>
              <a:rPr lang="en-US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GO</a:t>
            </a:r>
            <a:endParaRPr lang="en-US" altLang="en-US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spcBef>
                <a:spcPct val="10000"/>
              </a:spcBef>
            </a:pPr>
            <a:r>
              <a:rPr lang="en-US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CREATE DATABASE bankDB</a:t>
            </a:r>
            <a:endParaRPr lang="en-US" altLang="en-US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spcBef>
                <a:spcPct val="10000"/>
              </a:spcBef>
            </a:pPr>
            <a:r>
              <a:rPr lang="en-US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(</a:t>
            </a:r>
            <a:endParaRPr lang="en-US" altLang="en-US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spcBef>
                <a:spcPct val="10000"/>
              </a:spcBef>
            </a:pPr>
            <a:r>
              <a:rPr lang="en-US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</a:t>
            </a: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…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spcBef>
                <a:spcPct val="10000"/>
              </a:spcBef>
            </a:pPr>
            <a:r>
              <a:rPr lang="en-US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)</a:t>
            </a:r>
            <a:endParaRPr lang="en-US" altLang="en-US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spcBef>
                <a:spcPct val="10000"/>
              </a:spcBef>
            </a:pPr>
            <a:r>
              <a:rPr lang="en-US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GO</a:t>
            </a:r>
            <a:endParaRPr lang="en-US" altLang="en-US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spcBef>
                <a:spcPct val="10000"/>
              </a:spcBef>
            </a:pPr>
            <a:r>
              <a:rPr lang="en-US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EXEC</a:t>
            </a:r>
            <a:r>
              <a:rPr lang="en-US" altLang="en-US" i="0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en-US" altLang="en-US" i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xp_cmdshell</a:t>
            </a:r>
            <a:r>
              <a:rPr lang="en-US" altLang="en-US" i="0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en-US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'dir D:\bank\' --查看文件</a:t>
            </a:r>
            <a:endParaRPr lang="en-US" altLang="en-US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6630" name="Text Box 6"/>
          <p:cNvSpPr txBox="1"/>
          <p:nvPr/>
        </p:nvSpPr>
        <p:spPr>
          <a:xfrm>
            <a:off x="669925" y="1196975"/>
            <a:ext cx="8294688" cy="6048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创建数据库</a:t>
            </a: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bankDB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，要求保存在</a:t>
            </a: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D:\bank</a:t>
            </a:r>
            <a:endParaRPr lang="en-US" altLang="zh-CN" sz="2400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04807" name="AutoShape 7"/>
          <p:cNvSpPr>
            <a:spLocks noChangeArrowheads="1"/>
          </p:cNvSpPr>
          <p:nvPr/>
        </p:nvSpPr>
        <p:spPr bwMode="auto">
          <a:xfrm>
            <a:off x="3419475" y="1828800"/>
            <a:ext cx="291147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创建文件夹D:\bank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04808" name="AutoShape 8"/>
          <p:cNvSpPr>
            <a:spLocks noChangeArrowheads="1"/>
          </p:cNvSpPr>
          <p:nvPr/>
        </p:nvSpPr>
        <p:spPr bwMode="auto">
          <a:xfrm>
            <a:off x="3276600" y="4822825"/>
            <a:ext cx="273050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查看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文件夹D:\bank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pic>
        <p:nvPicPr>
          <p:cNvPr id="204809" name="Picture 9" descr="6-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219008" y="1802130"/>
            <a:ext cx="6840537" cy="48133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0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5" grpId="0" animBg="1"/>
      <p:bldP spid="204805" grpId="1" animBg="1"/>
      <p:bldP spid="204807" grpId="0" animBg="1"/>
      <p:bldP spid="204807" grpId="1" animBg="1"/>
      <p:bldP spid="204808" grpId="0" animBg="1"/>
      <p:bldP spid="20480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4"/>
          <p:cNvSpPr>
            <a:spLocks noGrp="1"/>
          </p:cNvSpPr>
          <p:nvPr>
            <p:ph type="title"/>
          </p:nvPr>
        </p:nvSpPr>
        <p:spPr>
          <a:xfrm>
            <a:off x="250825" y="433388"/>
            <a:ext cx="7921625" cy="69215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8.3.3 </a:t>
            </a:r>
            <a:r>
              <a:rPr lang="zh-CN" altLang="en-US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zh-CN" altLang="en-US" dirty="0">
                <a:solidFill>
                  <a:srgbClr val="6600CC"/>
                </a:solidFill>
                <a:ea typeface="宋体" panose="02010600030101010101" pitchFamily="2" charset="-122"/>
              </a:rPr>
              <a:t>存储过程</a:t>
            </a:r>
            <a:endParaRPr lang="en-US" altLang="zh-CN" dirty="0">
              <a:solidFill>
                <a:srgbClr val="6600CC"/>
              </a:solidFill>
              <a:ea typeface="宋体" panose="02010600030101010101" pitchFamily="2" charset="-122"/>
            </a:endParaRPr>
          </a:p>
        </p:txBody>
      </p:sp>
      <p:sp>
        <p:nvSpPr>
          <p:cNvPr id="27651" name="Rectangle 3"/>
          <p:cNvSpPr/>
          <p:nvPr/>
        </p:nvSpPr>
        <p:spPr>
          <a:xfrm>
            <a:off x="250825" y="1125538"/>
            <a:ext cx="8785225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GB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定义存储过程的语法</a:t>
            </a:r>
            <a:endParaRPr lang="zh-CN" altLang="en-GB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GB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CREATE  PROC[EDURE]  </a:t>
            </a:r>
            <a:r>
              <a:rPr lang="zh-CN" altLang="en-GB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存储过程名 </a:t>
            </a:r>
            <a:endParaRPr lang="zh-CN" altLang="en-GB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GB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@</a:t>
            </a:r>
            <a:r>
              <a:rPr lang="zh-CN" altLang="en-GB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参数</a:t>
            </a:r>
            <a:r>
              <a:rPr lang="en-GB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 </a:t>
            </a:r>
            <a:r>
              <a:rPr lang="zh-CN" altLang="en-GB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数据类型 </a:t>
            </a:r>
            <a:r>
              <a:rPr lang="en-GB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</a:t>
            </a:r>
            <a:r>
              <a:rPr lang="zh-CN" altLang="en-GB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默认值</a:t>
            </a:r>
            <a:r>
              <a:rPr lang="en-GB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OUTPUT,</a:t>
            </a:r>
            <a:endParaRPr lang="en-GB" altLang="zh-CN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GB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…… ,</a:t>
            </a:r>
            <a:endParaRPr lang="en-GB" altLang="zh-CN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GB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@</a:t>
            </a:r>
            <a:r>
              <a:rPr lang="zh-CN" altLang="en-GB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参数</a:t>
            </a:r>
            <a:r>
              <a:rPr lang="en-GB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  </a:t>
            </a:r>
            <a:r>
              <a:rPr lang="zh-CN" altLang="en-GB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数据类型 </a:t>
            </a:r>
            <a:r>
              <a:rPr lang="en-GB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</a:t>
            </a:r>
            <a:r>
              <a:rPr lang="zh-CN" altLang="en-GB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默认值 </a:t>
            </a:r>
            <a:r>
              <a:rPr lang="en-GB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OUTPUT</a:t>
            </a:r>
            <a:endParaRPr lang="en-GB" altLang="zh-CN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GB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AS</a:t>
            </a:r>
            <a:endParaRPr lang="en-GB" altLang="zh-CN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GB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SQL</a:t>
            </a:r>
            <a:r>
              <a:rPr lang="zh-CN" altLang="en-GB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</a:t>
            </a:r>
            <a:endParaRPr lang="zh-CN" altLang="en-GB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GB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GO</a:t>
            </a:r>
            <a:endParaRPr lang="en-GB" altLang="zh-CN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1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GB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GB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GB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语言的函数一样，参数可选</a:t>
            </a:r>
            <a:endParaRPr lang="zh-CN" altLang="en-GB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1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GB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参数分为输入参数、输出参数 </a:t>
            </a:r>
            <a:endParaRPr lang="zh-CN" altLang="en-GB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1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GB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输入参数允许有默认值</a:t>
            </a:r>
            <a:endParaRPr lang="en-US" altLang="ko-KR" sz="2400" i="0" dirty="0">
              <a:solidFill>
                <a:srgbClr val="000000"/>
              </a:solidFill>
              <a:latin typeface="Arial" panose="020B0604020202020204" pitchFamily="34" charset="0"/>
              <a:ea typeface="Gulim" panose="020B0600000101010101" pitchFamily="34" charset="-127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4"/>
          <p:cNvSpPr>
            <a:spLocks noGrp="1"/>
          </p:cNvSpPr>
          <p:nvPr>
            <p:ph type="title"/>
          </p:nvPr>
        </p:nvSpPr>
        <p:spPr>
          <a:xfrm>
            <a:off x="395288" y="333375"/>
            <a:ext cx="7921625" cy="69215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8.3.3 </a:t>
            </a:r>
            <a:r>
              <a:rPr lang="zh-CN" altLang="en-US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zh-CN" altLang="en-US" dirty="0">
                <a:solidFill>
                  <a:srgbClr val="6600CC"/>
                </a:solidFill>
                <a:ea typeface="宋体" panose="02010600030101010101" pitchFamily="2" charset="-122"/>
              </a:rPr>
              <a:t>存储过程</a:t>
            </a:r>
            <a:endParaRPr lang="en-US" altLang="zh-CN" dirty="0">
              <a:solidFill>
                <a:srgbClr val="6600CC"/>
              </a:solidFill>
              <a:ea typeface="宋体" panose="02010600030101010101" pitchFamily="2" charset="-122"/>
            </a:endParaRPr>
          </a:p>
        </p:txBody>
      </p:sp>
      <p:sp>
        <p:nvSpPr>
          <p:cNvPr id="29699" name="AutoShape 3"/>
          <p:cNvSpPr/>
          <p:nvPr/>
        </p:nvSpPr>
        <p:spPr>
          <a:xfrm>
            <a:off x="71438" y="981075"/>
            <a:ext cx="3832225" cy="5064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p>
            <a:pPr algn="ctr"/>
            <a:r>
              <a:rPr lang="zh-CN" altLang="en-US" sz="2400" i="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不带参数的存储过程</a:t>
            </a:r>
            <a:endParaRPr lang="zh-CN" altLang="en-US" sz="2400" i="0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7876" name="AutoShape 4"/>
          <p:cNvSpPr/>
          <p:nvPr/>
        </p:nvSpPr>
        <p:spPr>
          <a:xfrm>
            <a:off x="480695" y="3333750"/>
            <a:ext cx="8181975" cy="2053081"/>
          </a:xfrm>
          <a:prstGeom prst="roundRect">
            <a:avLst>
              <a:gd name="adj" fmla="val 6796"/>
            </a:avLst>
          </a:prstGeom>
          <a:gradFill rotWithShape="1">
            <a:gsLst>
              <a:gs pos="0">
                <a:srgbClr val="CCFFFF">
                  <a:alpha val="70000"/>
                </a:srgbClr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p>
            <a:pPr marL="228600" indent="-228600"/>
            <a:r>
              <a:rPr lang="en-US" altLang="en-US" i="0" dirty="0">
                <a:latin typeface="Arial" panose="020B0604020202020204" pitchFamily="34" charset="0"/>
                <a:ea typeface="黑体" panose="02010609060101010101" pitchFamily="2" charset="-122"/>
              </a:rPr>
              <a:t>CREATE PROCEDURE p_stu</a:t>
            </a:r>
            <a:endParaRPr lang="en-US" altLang="en-US" i="0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en-US" i="0" dirty="0">
                <a:latin typeface="Arial" panose="020B0604020202020204" pitchFamily="34" charset="0"/>
                <a:ea typeface="黑体" panose="02010609060101010101" pitchFamily="2" charset="-122"/>
              </a:rPr>
              <a:t>  AS</a:t>
            </a:r>
            <a:endParaRPr lang="en-US" altLang="en-US" i="0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en-US" i="0" dirty="0">
                <a:latin typeface="Arial" panose="020B0604020202020204" pitchFamily="34" charset="0"/>
                <a:ea typeface="黑体" panose="02010609060101010101" pitchFamily="2" charset="-122"/>
              </a:rPr>
              <a:t>      SELECT SN,CN,SC.SNO,GRADE FROM STUDENT s INNER JOIN sc ON s.SNO=SC.SNO INNER JOIN Course c ON c.CNO=SC.Cno</a:t>
            </a:r>
            <a:endParaRPr lang="en-US" altLang="en-US" i="0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en-US" i="0" dirty="0">
                <a:latin typeface="Arial" panose="020B0604020202020204" pitchFamily="34" charset="0"/>
                <a:ea typeface="黑体" panose="02010609060101010101" pitchFamily="2" charset="-122"/>
              </a:rPr>
              <a:t>    WHERE SD='计算机'</a:t>
            </a:r>
            <a:endParaRPr lang="en-US" altLang="en-US" i="0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en-US" i="0" dirty="0">
                <a:latin typeface="Arial" panose="020B0604020202020204" pitchFamily="34" charset="0"/>
                <a:ea typeface="黑体" panose="02010609060101010101" pitchFamily="2" charset="-122"/>
              </a:rPr>
              <a:t>    </a:t>
            </a:r>
            <a:endParaRPr lang="en-US" altLang="en-US" i="0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en-US" i="0" dirty="0">
                <a:latin typeface="Arial" panose="020B0604020202020204" pitchFamily="34" charset="0"/>
                <a:ea typeface="黑体" panose="02010609060101010101" pitchFamily="2" charset="-122"/>
              </a:rPr>
              <a:t>    exec  p_stu</a:t>
            </a:r>
            <a:endParaRPr lang="en-US" altLang="en-US" i="0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8676" name="Text Box 4"/>
          <p:cNvSpPr txBox="1"/>
          <p:nvPr/>
        </p:nvSpPr>
        <p:spPr>
          <a:xfrm>
            <a:off x="597853" y="1726883"/>
            <a:ext cx="8208962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63855" indent="-363855">
              <a:lnSpc>
                <a:spcPct val="125000"/>
              </a:lnSpc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GB" sz="24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问题</a:t>
            </a: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1</a:t>
            </a:r>
            <a:r>
              <a:rPr lang="zh-CN" altLang="en-GB" sz="24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：</a:t>
            </a:r>
            <a:endParaRPr lang="zh-CN" altLang="en-GB" sz="2400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363855" indent="-363855">
              <a:lnSpc>
                <a:spcPct val="125000"/>
              </a:lnSpc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GB" sz="20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请创建存储过程，查询计算机系学生的考试情况，列出学生的姓名，课程名和考试成绩。</a:t>
            </a:r>
            <a:endParaRPr lang="en-US" sz="2000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6" grpId="0" bldLvl="0" animBg="1"/>
      <p:bldP spid="20787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4"/>
          <p:cNvSpPr>
            <a:spLocks noGrp="1"/>
          </p:cNvSpPr>
          <p:nvPr>
            <p:ph type="title"/>
          </p:nvPr>
        </p:nvSpPr>
        <p:spPr>
          <a:xfrm>
            <a:off x="179388" y="404813"/>
            <a:ext cx="7921625" cy="69215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8.3.3 </a:t>
            </a:r>
            <a:r>
              <a:rPr lang="zh-CN" altLang="en-US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zh-CN" altLang="en-US" dirty="0">
                <a:solidFill>
                  <a:srgbClr val="6600CC"/>
                </a:solidFill>
                <a:ea typeface="宋体" panose="02010600030101010101" pitchFamily="2" charset="-122"/>
              </a:rPr>
              <a:t>存储过程</a:t>
            </a:r>
            <a:endParaRPr lang="en-US" altLang="zh-CN" dirty="0">
              <a:solidFill>
                <a:srgbClr val="6600CC"/>
              </a:solidFill>
              <a:ea typeface="宋体" panose="02010600030101010101" pitchFamily="2" charset="-122"/>
            </a:endParaRPr>
          </a:p>
        </p:txBody>
      </p:sp>
      <p:sp>
        <p:nvSpPr>
          <p:cNvPr id="28675" name="AutoShape 3"/>
          <p:cNvSpPr/>
          <p:nvPr/>
        </p:nvSpPr>
        <p:spPr>
          <a:xfrm>
            <a:off x="71438" y="1266825"/>
            <a:ext cx="3832225" cy="5064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p>
            <a:pPr algn="ctr"/>
            <a:r>
              <a:rPr lang="zh-CN" altLang="en-US" sz="2400" i="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不带参数的存储过程</a:t>
            </a:r>
            <a:endParaRPr lang="zh-CN" altLang="en-US" sz="2400" i="0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6" name="Text Box 4"/>
          <p:cNvSpPr txBox="1"/>
          <p:nvPr/>
        </p:nvSpPr>
        <p:spPr>
          <a:xfrm>
            <a:off x="684213" y="1916113"/>
            <a:ext cx="8208962" cy="9988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63855" indent="-363855">
              <a:lnSpc>
                <a:spcPct val="125000"/>
              </a:lnSpc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GB" sz="24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问题</a:t>
            </a: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</a:t>
            </a:r>
            <a:r>
              <a:rPr lang="zh-CN" altLang="en-GB" sz="24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：</a:t>
            </a:r>
            <a:endParaRPr lang="zh-CN" altLang="en-GB" sz="2400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363855" indent="-363855">
              <a:lnSpc>
                <a:spcPct val="125000"/>
              </a:lnSpc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GB" sz="20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请创建存储过程，查看本次考试平均分以及未通过考试的学员名单</a:t>
            </a:r>
            <a:endParaRPr lang="en-US" altLang="ko-KR" sz="2000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206853" name="Picture 5" descr="6-2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827088" y="2997200"/>
            <a:ext cx="7777162" cy="31892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4"/>
          <p:cNvSpPr>
            <a:spLocks noGrp="1"/>
          </p:cNvSpPr>
          <p:nvPr>
            <p:ph type="title"/>
          </p:nvPr>
        </p:nvSpPr>
        <p:spPr>
          <a:xfrm>
            <a:off x="395288" y="333375"/>
            <a:ext cx="7921625" cy="69215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8.3.3 </a:t>
            </a:r>
            <a:r>
              <a:rPr lang="zh-CN" altLang="en-US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zh-CN" altLang="en-US" dirty="0">
                <a:solidFill>
                  <a:srgbClr val="6600CC"/>
                </a:solidFill>
                <a:ea typeface="宋体" panose="02010600030101010101" pitchFamily="2" charset="-122"/>
              </a:rPr>
              <a:t>存储过程</a:t>
            </a:r>
            <a:endParaRPr lang="en-US" altLang="zh-CN" dirty="0">
              <a:solidFill>
                <a:srgbClr val="6600CC"/>
              </a:solidFill>
              <a:ea typeface="宋体" panose="02010600030101010101" pitchFamily="2" charset="-122"/>
            </a:endParaRPr>
          </a:p>
        </p:txBody>
      </p:sp>
      <p:sp>
        <p:nvSpPr>
          <p:cNvPr id="29699" name="AutoShape 3"/>
          <p:cNvSpPr/>
          <p:nvPr/>
        </p:nvSpPr>
        <p:spPr>
          <a:xfrm>
            <a:off x="71438" y="981075"/>
            <a:ext cx="3832225" cy="5064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p>
            <a:pPr algn="ctr"/>
            <a:r>
              <a:rPr lang="zh-CN" altLang="en-US" sz="2400" i="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不带参数的存储过程</a:t>
            </a:r>
            <a:endParaRPr lang="zh-CN" altLang="en-US" sz="2400" i="0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7876" name="AutoShape 4"/>
          <p:cNvSpPr/>
          <p:nvPr/>
        </p:nvSpPr>
        <p:spPr>
          <a:xfrm>
            <a:off x="422275" y="1631950"/>
            <a:ext cx="8181975" cy="5253038"/>
          </a:xfrm>
          <a:prstGeom prst="roundRect">
            <a:avLst>
              <a:gd name="adj" fmla="val 6796"/>
            </a:avLst>
          </a:prstGeom>
          <a:gradFill rotWithShape="1">
            <a:gsLst>
              <a:gs pos="0">
                <a:srgbClr val="CCFFFF">
                  <a:alpha val="70000"/>
                </a:srgbClr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p>
            <a:pPr marL="228600" indent="-228600"/>
            <a:r>
              <a:rPr lang="en-US" altLang="en-US" i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CREATE PROCEDURE</a:t>
            </a:r>
            <a:r>
              <a:rPr lang="en-US" altLang="en-US" i="0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en-US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proc_stu</a:t>
            </a:r>
            <a:endParaRPr lang="en-US" altLang="en-US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en-US" i="0" dirty="0">
                <a:latin typeface="Arial" panose="020B0604020202020204" pitchFamily="34" charset="0"/>
                <a:ea typeface="黑体" panose="02010609060101010101" pitchFamily="2" charset="-122"/>
              </a:rPr>
              <a:t>  </a:t>
            </a:r>
            <a:r>
              <a:rPr lang="en-US" altLang="en-US" i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AS</a:t>
            </a:r>
            <a:endParaRPr lang="en-US" altLang="en-US" i="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DECLARE @writtenAvg float,@labAvg float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</a:t>
            </a:r>
            <a:r>
              <a:rPr lang="en-US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SELECT @writtenAvg=AVG(writtenExam),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 </a:t>
            </a:r>
            <a:r>
              <a:rPr lang="en-US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@labAvg=AVG(labExam)</a:t>
            </a: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en-US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FROM stuMarks</a:t>
            </a:r>
            <a:endParaRPr lang="en-US" altLang="en-US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print '笔试平均分：'+convert(varchar(5),@writtenAvg)  </a:t>
            </a:r>
            <a:endParaRPr lang="en-US" altLang="en-US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print '机试平均分：'+convert(varchar(5),@labAvg)</a:t>
            </a:r>
            <a:endParaRPr lang="en-US" altLang="en-US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IF (@writtenAvg&gt;70 AND @labAvg&gt;70)</a:t>
            </a:r>
            <a:endParaRPr lang="en-US" altLang="en-US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print '本班考试成绩：优秀'</a:t>
            </a:r>
            <a:endParaRPr lang="en-US" altLang="en-US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ELSE</a:t>
            </a:r>
            <a:endParaRPr lang="en-US" altLang="en-US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print '本班考试成绩：较差'</a:t>
            </a:r>
            <a:endParaRPr lang="en-US" altLang="en-US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print '--------------------------------------------------'</a:t>
            </a:r>
            <a:endParaRPr lang="en-US" altLang="en-US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print '           参加本次考试没有通过的学员：'</a:t>
            </a:r>
            <a:endParaRPr lang="en-US" altLang="en-US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SELECT stuName,stuInfo.stuNo,writtenExam,labExam 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</a:t>
            </a:r>
            <a:r>
              <a:rPr lang="en-US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FROM  stuInfo  INNER JOIN stuMarks ON</a:t>
            </a: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 </a:t>
            </a:r>
            <a:r>
              <a:rPr lang="en-US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stuInfo.stuNo=stuMarks.stuNo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      </a:t>
            </a:r>
            <a:r>
              <a:rPr lang="en-US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WHERE writtenExam&lt;60 OR labExam&lt;60 </a:t>
            </a:r>
            <a:endParaRPr lang="en-US" altLang="en-US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en-US" i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GO</a:t>
            </a:r>
            <a:endParaRPr lang="en-US" altLang="zh-CN" i="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07877" name="AutoShape 5"/>
          <p:cNvSpPr>
            <a:spLocks noChangeArrowheads="1"/>
          </p:cNvSpPr>
          <p:nvPr/>
        </p:nvSpPr>
        <p:spPr bwMode="auto">
          <a:xfrm>
            <a:off x="4427538" y="1749425"/>
            <a:ext cx="348615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proc_stu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为存储过程的名称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07878" name="AutoShape 6"/>
          <p:cNvSpPr>
            <a:spLocks noChangeArrowheads="1"/>
          </p:cNvSpPr>
          <p:nvPr/>
        </p:nvSpPr>
        <p:spPr bwMode="auto">
          <a:xfrm>
            <a:off x="6084888" y="2335213"/>
            <a:ext cx="2074863" cy="7096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笔试平均分和机试平均分变量 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07879" name="AutoShape 7"/>
          <p:cNvSpPr>
            <a:spLocks noChangeArrowheads="1"/>
          </p:cNvSpPr>
          <p:nvPr/>
        </p:nvSpPr>
        <p:spPr bwMode="auto">
          <a:xfrm>
            <a:off x="4140200" y="4151313"/>
            <a:ext cx="2551113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显示考试成绩的等级 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07880" name="AutoShape 8"/>
          <p:cNvSpPr>
            <a:spLocks noChangeArrowheads="1"/>
          </p:cNvSpPr>
          <p:nvPr/>
        </p:nvSpPr>
        <p:spPr bwMode="auto">
          <a:xfrm>
            <a:off x="5795963" y="4845050"/>
            <a:ext cx="24780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显示未通过的学员 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6" grpId="0" animBg="1"/>
      <p:bldP spid="207877" grpId="0" animBg="1"/>
      <p:bldP spid="207878" grpId="0" animBg="1"/>
      <p:bldP spid="207879" grpId="0" animBg="1"/>
      <p:bldP spid="20788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4"/>
          <p:cNvSpPr>
            <a:spLocks noGrp="1"/>
          </p:cNvSpPr>
          <p:nvPr>
            <p:ph type="title"/>
          </p:nvPr>
        </p:nvSpPr>
        <p:spPr>
          <a:xfrm>
            <a:off x="179388" y="404813"/>
            <a:ext cx="7921625" cy="69215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8.3.3 </a:t>
            </a:r>
            <a:r>
              <a:rPr lang="zh-CN" altLang="en-US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zh-CN" altLang="en-US" dirty="0">
                <a:solidFill>
                  <a:srgbClr val="6600CC"/>
                </a:solidFill>
                <a:ea typeface="宋体" panose="02010600030101010101" pitchFamily="2" charset="-122"/>
              </a:rPr>
              <a:t>存储过程</a:t>
            </a:r>
            <a:endParaRPr lang="en-US" altLang="zh-CN" dirty="0">
              <a:solidFill>
                <a:srgbClr val="6600CC"/>
              </a:solidFill>
              <a:ea typeface="宋体" panose="02010600030101010101" pitchFamily="2" charset="-122"/>
            </a:endParaRPr>
          </a:p>
        </p:txBody>
      </p:sp>
      <p:sp>
        <p:nvSpPr>
          <p:cNvPr id="30723" name="AutoShape 3"/>
          <p:cNvSpPr/>
          <p:nvPr/>
        </p:nvSpPr>
        <p:spPr>
          <a:xfrm>
            <a:off x="71438" y="1266825"/>
            <a:ext cx="3832225" cy="5064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p>
            <a:pPr algn="ctr"/>
            <a:r>
              <a:rPr lang="zh-CN" altLang="en-US" sz="2400" i="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执行存储过程</a:t>
            </a:r>
            <a:endParaRPr lang="zh-CN" altLang="en-US" sz="2400" i="0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Rectangle 4"/>
          <p:cNvSpPr/>
          <p:nvPr/>
        </p:nvSpPr>
        <p:spPr>
          <a:xfrm>
            <a:off x="684213" y="1855788"/>
            <a:ext cx="8229600" cy="45259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CN" sz="20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EXECUTE</a:t>
            </a:r>
            <a:r>
              <a:rPr lang="zh-CN" altLang="en-US" sz="20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（执行）语句用来调用存储过程</a:t>
            </a:r>
            <a:endParaRPr lang="zh-CN" altLang="en-US" sz="20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GB" sz="20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调用的语法</a:t>
            </a:r>
            <a:endParaRPr lang="zh-CN" altLang="en-GB" sz="20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GB" altLang="zh-CN" sz="2000" i="0" dirty="0">
                <a:solidFill>
                  <a:schemeClr val="hlink"/>
                </a:solidFill>
                <a:latin typeface="Arial" panose="020B0604020202020204" pitchFamily="34" charset="0"/>
              </a:rPr>
              <a:t>	</a:t>
            </a:r>
            <a:r>
              <a:rPr lang="en-GB" altLang="zh-CN" sz="2000" i="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GB" altLang="zh-CN" sz="2000" i="0" dirty="0">
                <a:solidFill>
                  <a:srgbClr val="0000FF"/>
                </a:solidFill>
                <a:latin typeface="Arial" panose="020B0604020202020204" pitchFamily="34" charset="0"/>
              </a:rPr>
              <a:t>EXEC</a:t>
            </a:r>
            <a:r>
              <a:rPr lang="en-GB" altLang="zh-CN" sz="2000" i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GB" altLang="zh-CN" sz="2000" i="0" dirty="0">
                <a:latin typeface="Arial" panose="020B0604020202020204" pitchFamily="34" charset="0"/>
              </a:rPr>
              <a:t> </a:t>
            </a:r>
            <a:r>
              <a:rPr lang="en-GB" altLang="zh-CN" sz="2000" i="0" dirty="0">
                <a:solidFill>
                  <a:srgbClr val="000000"/>
                </a:solidFill>
                <a:latin typeface="Arial" panose="020B0604020202020204" pitchFamily="34" charset="0"/>
              </a:rPr>
              <a:t>过程名</a:t>
            </a:r>
            <a:r>
              <a:rPr lang="en-GB" altLang="zh-CN" sz="20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GB" altLang="zh-CN" sz="2000" i="0" dirty="0">
                <a:solidFill>
                  <a:srgbClr val="000000"/>
                </a:solidFill>
                <a:latin typeface="Arial" panose="020B0604020202020204" pitchFamily="34" charset="0"/>
              </a:rPr>
              <a:t> [参数]</a:t>
            </a:r>
            <a:endParaRPr lang="en-GB" altLang="zh-CN" sz="2000" i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zh-CN" altLang="en-US" sz="20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8901" name="AutoShape 5"/>
          <p:cNvSpPr>
            <a:spLocks noChangeArrowheads="1"/>
          </p:cNvSpPr>
          <p:nvPr/>
        </p:nvSpPr>
        <p:spPr bwMode="auto">
          <a:xfrm>
            <a:off x="1798638" y="3933825"/>
            <a:ext cx="4933950" cy="4095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12700" algn="ctr">
            <a:solidFill>
              <a:srgbClr val="FFCC00"/>
            </a:solidFill>
            <a:round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EXEC proc_stu</a:t>
            </a:r>
            <a:endParaRPr kumimoji="0" lang="en-US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1" grpId="0" animBg="1"/>
      <p:bldP spid="208901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4"/>
          <p:cNvSpPr>
            <a:spLocks noGrp="1"/>
          </p:cNvSpPr>
          <p:nvPr>
            <p:ph type="title"/>
          </p:nvPr>
        </p:nvSpPr>
        <p:spPr>
          <a:xfrm>
            <a:off x="179388" y="404813"/>
            <a:ext cx="7921625" cy="69215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8.3.4 </a:t>
            </a:r>
            <a:r>
              <a:rPr lang="zh-CN" altLang="en-US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带参数的</a:t>
            </a:r>
            <a:r>
              <a:rPr lang="zh-CN" altLang="en-US" dirty="0">
                <a:solidFill>
                  <a:srgbClr val="6600CC"/>
                </a:solidFill>
                <a:ea typeface="宋体" panose="02010600030101010101" pitchFamily="2" charset="-122"/>
              </a:rPr>
              <a:t>存储过程</a:t>
            </a:r>
            <a:endParaRPr lang="en-US" altLang="zh-CN" dirty="0">
              <a:solidFill>
                <a:srgbClr val="6600CC"/>
              </a:solidFill>
              <a:ea typeface="宋体" panose="02010600030101010101" pitchFamily="2" charset="-122"/>
            </a:endParaRPr>
          </a:p>
        </p:txBody>
      </p:sp>
      <p:sp>
        <p:nvSpPr>
          <p:cNvPr id="209923" name="Rectangle 3"/>
          <p:cNvSpPr/>
          <p:nvPr/>
        </p:nvSpPr>
        <p:spPr>
          <a:xfrm>
            <a:off x="250825" y="1268413"/>
            <a:ext cx="8229600" cy="45259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存储过程的参数分两种：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输入参数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输出参数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输入参数：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用于向存储过程传入值，类似</a:t>
            </a: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语言的按值传递</a:t>
            </a: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en-US" altLang="zh-CN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输出参数：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用于在调用存储过程后，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返回结果，类似</a:t>
            </a: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语言的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按引用传递</a:t>
            </a: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9924" name="AutoShape 4"/>
          <p:cNvSpPr/>
          <p:nvPr/>
        </p:nvSpPr>
        <p:spPr>
          <a:xfrm>
            <a:off x="5430838" y="3617913"/>
            <a:ext cx="2947987" cy="2555875"/>
          </a:xfrm>
          <a:prstGeom prst="roundRect">
            <a:avLst>
              <a:gd name="adj" fmla="val 8079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int   sum (int a, int b)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{  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int s;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s=a+b;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return s;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}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09925" name="AutoShape 5"/>
          <p:cNvSpPr/>
          <p:nvPr/>
        </p:nvSpPr>
        <p:spPr>
          <a:xfrm>
            <a:off x="5575300" y="2378075"/>
            <a:ext cx="2462213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c=sum</a:t>
            </a:r>
            <a:r>
              <a:rPr lang="zh-CN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（</a:t>
            </a: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5,  8</a:t>
            </a:r>
            <a:r>
              <a:rPr lang="zh-CN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）</a:t>
            </a:r>
            <a:endParaRPr lang="zh-CN" altLang="en-US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09926" name="Line 6"/>
          <p:cNvSpPr/>
          <p:nvPr/>
        </p:nvSpPr>
        <p:spPr>
          <a:xfrm>
            <a:off x="7015163" y="2754313"/>
            <a:ext cx="73025" cy="1008062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9927" name="Line 7"/>
          <p:cNvSpPr/>
          <p:nvPr/>
        </p:nvSpPr>
        <p:spPr>
          <a:xfrm>
            <a:off x="7375525" y="2681288"/>
            <a:ext cx="215900" cy="1008062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9928" name="AutoShape 8"/>
          <p:cNvSpPr>
            <a:spLocks noChangeArrowheads="1"/>
          </p:cNvSpPr>
          <p:nvPr/>
        </p:nvSpPr>
        <p:spPr bwMode="auto">
          <a:xfrm>
            <a:off x="7885113" y="2879725"/>
            <a:ext cx="1077913" cy="693738"/>
          </a:xfrm>
          <a:prstGeom prst="wedgeRoundRectCallout">
            <a:avLst>
              <a:gd name="adj1" fmla="val -64435"/>
              <a:gd name="adj2" fmla="val 5732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传入参数值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09929" name="AutoShape 9"/>
          <p:cNvSpPr>
            <a:spLocks noChangeArrowheads="1"/>
          </p:cNvSpPr>
          <p:nvPr/>
        </p:nvSpPr>
        <p:spPr bwMode="auto">
          <a:xfrm>
            <a:off x="3419475" y="5661025"/>
            <a:ext cx="176053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返回结果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92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charRg st="12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9923">
                                            <p:txEl>
                                              <p:charRg st="12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charRg st="17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9923">
                                            <p:txEl>
                                              <p:charRg st="17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charRg st="22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9923">
                                            <p:txEl>
                                              <p:charRg st="22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charRg st="28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9923">
                                            <p:txEl>
                                              <p:charRg st="28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charRg st="51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9923">
                                            <p:txEl>
                                              <p:charRg st="51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charRg st="58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9923">
                                            <p:txEl>
                                              <p:charRg st="58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charRg st="7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9923">
                                            <p:txEl>
                                              <p:charRg st="70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charRg st="82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9923">
                                            <p:txEl>
                                              <p:charRg st="82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nimBg="1"/>
      <p:bldP spid="209925" grpId="0" animBg="1"/>
      <p:bldP spid="209928" grpId="0" animBg="1"/>
      <p:bldP spid="2099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4"/>
          <p:cNvSpPr>
            <a:spLocks noGrp="1"/>
          </p:cNvSpPr>
          <p:nvPr>
            <p:ph type="title"/>
          </p:nvPr>
        </p:nvSpPr>
        <p:spPr>
          <a:xfrm>
            <a:off x="179388" y="404813"/>
            <a:ext cx="7921625" cy="69215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8.3.4 </a:t>
            </a:r>
            <a:r>
              <a:rPr lang="zh-CN" altLang="en-US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带参数的</a:t>
            </a:r>
            <a:r>
              <a:rPr lang="zh-CN" altLang="en-US" dirty="0">
                <a:solidFill>
                  <a:srgbClr val="6600CC"/>
                </a:solidFill>
                <a:ea typeface="宋体" panose="02010600030101010101" pitchFamily="2" charset="-122"/>
              </a:rPr>
              <a:t>存储过程</a:t>
            </a:r>
            <a:endParaRPr lang="en-US" altLang="zh-CN" dirty="0">
              <a:solidFill>
                <a:srgbClr val="6600CC"/>
              </a:solidFill>
              <a:ea typeface="宋体" panose="02010600030101010101" pitchFamily="2" charset="-122"/>
            </a:endParaRPr>
          </a:p>
        </p:txBody>
      </p:sp>
      <p:sp>
        <p:nvSpPr>
          <p:cNvPr id="210947" name="Text Box 3"/>
          <p:cNvSpPr txBox="1"/>
          <p:nvPr/>
        </p:nvSpPr>
        <p:spPr>
          <a:xfrm>
            <a:off x="395288" y="1845628"/>
            <a:ext cx="8208962" cy="11372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US"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问题</a:t>
            </a:r>
            <a:r>
              <a:rPr lang="en-US" altLang="zh-CN"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US" sz="20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查询某个指定系学生的考试情况，列出学生的姓名，所在系、课程名和考试成绩。</a:t>
            </a:r>
            <a:endParaRPr lang="zh-CN" altLang="en-US" sz="20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0948" name="Text Box 4"/>
          <p:cNvSpPr txBox="1"/>
          <p:nvPr/>
        </p:nvSpPr>
        <p:spPr>
          <a:xfrm>
            <a:off x="530860" y="2983230"/>
            <a:ext cx="8382000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US"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分析：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>
              <a:buClr>
                <a:srgbClr val="6600CC"/>
              </a:buClr>
            </a:pPr>
            <a:r>
              <a:rPr lang="zh-CN" altLang="en-US" sz="20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在述存储过程添加</a:t>
            </a:r>
            <a:r>
              <a:rPr lang="en-US" altLang="zh-CN" sz="20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1</a:t>
            </a:r>
            <a:r>
              <a:rPr lang="zh-CN" altLang="en-US" sz="20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个输入参数：</a:t>
            </a:r>
            <a:r>
              <a:rPr lang="en-US" altLang="zh-CN" sz="20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@dept   </a:t>
            </a:r>
            <a:r>
              <a:rPr lang="zh-CN" altLang="zh-CN" sz="20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院系</a:t>
            </a:r>
            <a:endParaRPr lang="zh-CN" altLang="en-US" sz="2000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2773" name="AutoShape 5"/>
          <p:cNvSpPr/>
          <p:nvPr/>
        </p:nvSpPr>
        <p:spPr>
          <a:xfrm>
            <a:off x="71438" y="1266825"/>
            <a:ext cx="1836737" cy="5064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p>
            <a:pPr algn="ctr"/>
            <a:r>
              <a:rPr lang="zh-CN" altLang="en-US" sz="2400" i="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输入参数</a:t>
            </a:r>
            <a:endParaRPr lang="zh-CN" altLang="en-US" sz="2400" i="0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ext Box 4"/>
          <p:cNvSpPr txBox="1"/>
          <p:nvPr/>
        </p:nvSpPr>
        <p:spPr>
          <a:xfrm>
            <a:off x="530860" y="3757295"/>
            <a:ext cx="8382000" cy="21837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US" sz="20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CREATE PROCEDURE p_stu2</a:t>
            </a:r>
            <a:endParaRPr lang="zh-CN" altLang="en-US" sz="20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US" sz="20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@dept char(20)</a:t>
            </a:r>
            <a:endParaRPr lang="zh-CN" altLang="en-US" sz="20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US" sz="20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AS</a:t>
            </a:r>
            <a:endParaRPr lang="zh-CN" altLang="en-US" sz="20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US" sz="20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SELECT SN,sd,CN,GRADE FROM STUDENT s INNER JOIN sc ON s.SNO=SC.SNO INNER JOIN Course c ON c.CNO=SC.Cno</a:t>
            </a:r>
            <a:endParaRPr lang="zh-CN" altLang="en-US" sz="20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US" sz="20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WHERE SD=@dept</a:t>
            </a:r>
            <a:endParaRPr lang="zh-CN" altLang="en-US" sz="20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Text Box 4"/>
          <p:cNvSpPr txBox="1"/>
          <p:nvPr/>
        </p:nvSpPr>
        <p:spPr>
          <a:xfrm>
            <a:off x="530860" y="5979795"/>
            <a:ext cx="8382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US"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exec  p_stu2 '计算机'</a:t>
            </a:r>
            <a:endParaRPr lang="zh-CN" altLang="en-US"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/>
      <p:bldP spid="210948" grpId="0"/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4"/>
          <p:cNvSpPr>
            <a:spLocks noGrp="1"/>
          </p:cNvSpPr>
          <p:nvPr>
            <p:ph type="title"/>
          </p:nvPr>
        </p:nvSpPr>
        <p:spPr>
          <a:xfrm>
            <a:off x="250825" y="404813"/>
            <a:ext cx="7921625" cy="69215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2200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回顾</a:t>
            </a:r>
            <a:r>
              <a:rPr lang="en-US" altLang="zh-CN" sz="2200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--</a:t>
            </a:r>
            <a:r>
              <a:rPr lang="en-US" altLang="zh-CN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300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嵌入式</a:t>
            </a:r>
            <a:r>
              <a:rPr lang="en-US" altLang="zh-CN" sz="2300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en-US" sz="2300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语句与主语言之间的通信</a:t>
            </a:r>
            <a:endParaRPr lang="zh-CN" altLang="en-US" sz="2300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/>
          <p:nvPr/>
        </p:nvSpPr>
        <p:spPr>
          <a:xfrm>
            <a:off x="250825" y="981075"/>
            <a:ext cx="8229600" cy="50403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数据库工作单元与源程序工作单元之间的通信：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400" i="0" dirty="0">
                <a:solidFill>
                  <a:srgbClr val="66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 SQL</a:t>
            </a:r>
            <a:r>
              <a:rPr lang="zh-CN" altLang="en-US" sz="2400" i="0" dirty="0">
                <a:solidFill>
                  <a:srgbClr val="66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通信区</a:t>
            </a:r>
            <a:endParaRPr lang="zh-CN" altLang="en-US" sz="2400" i="0" dirty="0">
              <a:solidFill>
                <a:srgbClr val="66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向主语言传递</a:t>
            </a: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语句的执行状态信息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使主语言能够据此控制程序流程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400" i="0" dirty="0">
                <a:solidFill>
                  <a:srgbClr val="66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 </a:t>
            </a:r>
            <a:r>
              <a:rPr lang="zh-CN" altLang="en-US" sz="2400" i="0" dirty="0">
                <a:solidFill>
                  <a:srgbClr val="66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主变量</a:t>
            </a:r>
            <a:endParaRPr lang="zh-CN" altLang="en-US" sz="2400" i="0" dirty="0">
              <a:solidFill>
                <a:srgbClr val="66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主语言向</a:t>
            </a: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语句提供参数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将</a:t>
            </a: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语句查询数据库的结果交主语言进一步处理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400" i="0" dirty="0">
                <a:solidFill>
                  <a:srgbClr val="66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 </a:t>
            </a:r>
            <a:r>
              <a:rPr lang="zh-CN" altLang="en-US" sz="2400" i="0" dirty="0">
                <a:solidFill>
                  <a:srgbClr val="66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游标</a:t>
            </a:r>
            <a:endParaRPr lang="zh-CN" altLang="en-US" sz="2400" i="0" dirty="0">
              <a:solidFill>
                <a:srgbClr val="66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解决集合性操作语言与过程性操作语言的不匹配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4"/>
          <p:cNvSpPr>
            <a:spLocks noGrp="1"/>
          </p:cNvSpPr>
          <p:nvPr>
            <p:ph type="title"/>
          </p:nvPr>
        </p:nvSpPr>
        <p:spPr>
          <a:xfrm>
            <a:off x="179388" y="404813"/>
            <a:ext cx="7921625" cy="69215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8.3.4 </a:t>
            </a:r>
            <a:r>
              <a:rPr lang="zh-CN" altLang="en-US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带参数的</a:t>
            </a:r>
            <a:r>
              <a:rPr lang="zh-CN" altLang="en-US" dirty="0">
                <a:solidFill>
                  <a:srgbClr val="6600CC"/>
                </a:solidFill>
                <a:ea typeface="宋体" panose="02010600030101010101" pitchFamily="2" charset="-122"/>
              </a:rPr>
              <a:t>存储过程</a:t>
            </a:r>
            <a:endParaRPr lang="en-US" altLang="zh-CN" dirty="0">
              <a:solidFill>
                <a:srgbClr val="6600CC"/>
              </a:solidFill>
              <a:ea typeface="宋体" panose="02010600030101010101" pitchFamily="2" charset="-122"/>
            </a:endParaRPr>
          </a:p>
        </p:txBody>
      </p:sp>
      <p:sp>
        <p:nvSpPr>
          <p:cNvPr id="210947" name="Text Box 3"/>
          <p:cNvSpPr txBox="1"/>
          <p:nvPr/>
        </p:nvSpPr>
        <p:spPr>
          <a:xfrm>
            <a:off x="395288" y="1989138"/>
            <a:ext cx="8208962" cy="1127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US"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问题：</a:t>
            </a:r>
            <a:endParaRPr lang="zh-CN" altLang="en-US"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US" sz="20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修改上例：由于每次考试的难易程度不一样，每次</a:t>
            </a:r>
            <a:r>
              <a:rPr lang="zh-CN" altLang="en-US" sz="2000" i="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000" i="0" dirty="0">
                <a:solidFill>
                  <a:srgbClr val="0033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笔试和机试的及格线</a:t>
            </a:r>
            <a:r>
              <a:rPr lang="zh-CN" altLang="en-US" sz="20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可能随时变化（不再是</a:t>
            </a:r>
            <a:r>
              <a:rPr lang="en-US" altLang="zh-CN" sz="20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60</a:t>
            </a:r>
            <a:r>
              <a:rPr lang="zh-CN" altLang="en-US" sz="20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分），这导致考试的评判结果也相应变化。</a:t>
            </a:r>
            <a:endParaRPr lang="zh-CN" altLang="en-US" sz="20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0948" name="Text Box 4"/>
          <p:cNvSpPr txBox="1"/>
          <p:nvPr/>
        </p:nvSpPr>
        <p:spPr>
          <a:xfrm>
            <a:off x="539750" y="3644900"/>
            <a:ext cx="8382000" cy="1371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US"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分析：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>
              <a:buClr>
                <a:srgbClr val="6600CC"/>
              </a:buClr>
            </a:pPr>
            <a:r>
              <a:rPr lang="zh-CN" altLang="en-US" sz="20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在述存储过程添加</a:t>
            </a:r>
            <a:r>
              <a:rPr lang="en-US" altLang="zh-CN" sz="20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</a:t>
            </a:r>
            <a:r>
              <a:rPr lang="zh-CN" altLang="en-US" sz="20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个输入参数：</a:t>
            </a:r>
            <a:endParaRPr lang="zh-CN" altLang="en-US" sz="2000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>
              <a:buClr>
                <a:srgbClr val="6600CC"/>
              </a:buClr>
            </a:pPr>
            <a:r>
              <a:rPr lang="en-US" altLang="zh-CN" sz="20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@writtenPass   </a:t>
            </a:r>
            <a:r>
              <a:rPr lang="zh-CN" altLang="en-US" sz="20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笔试及格线 </a:t>
            </a:r>
            <a:endParaRPr lang="zh-CN" altLang="en-US" sz="2000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>
              <a:buClr>
                <a:srgbClr val="6600CC"/>
              </a:buClr>
            </a:pPr>
            <a:r>
              <a:rPr lang="en-US" altLang="zh-CN" sz="20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@labPass         </a:t>
            </a:r>
            <a:r>
              <a:rPr lang="zh-CN" altLang="en-US" sz="20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机试及格线 </a:t>
            </a:r>
            <a:endParaRPr lang="zh-CN" altLang="en-US" sz="2000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2773" name="AutoShape 5"/>
          <p:cNvSpPr/>
          <p:nvPr/>
        </p:nvSpPr>
        <p:spPr>
          <a:xfrm>
            <a:off x="71438" y="1266825"/>
            <a:ext cx="1836737" cy="5064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p>
            <a:pPr algn="ctr"/>
            <a:r>
              <a:rPr lang="zh-CN" altLang="en-US" sz="2400" i="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输入参数</a:t>
            </a:r>
            <a:endParaRPr lang="zh-CN" altLang="en-US" sz="2400" i="0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/>
      <p:bldP spid="2109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4"/>
          <p:cNvSpPr>
            <a:spLocks noGrp="1"/>
          </p:cNvSpPr>
          <p:nvPr>
            <p:ph type="title"/>
          </p:nvPr>
        </p:nvSpPr>
        <p:spPr>
          <a:xfrm>
            <a:off x="179388" y="433388"/>
            <a:ext cx="7921625" cy="69215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8.3.4 </a:t>
            </a:r>
            <a:r>
              <a:rPr lang="zh-CN" altLang="en-US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带参数的</a:t>
            </a:r>
            <a:r>
              <a:rPr lang="zh-CN" altLang="en-US" dirty="0">
                <a:solidFill>
                  <a:srgbClr val="6600CC"/>
                </a:solidFill>
                <a:ea typeface="宋体" panose="02010600030101010101" pitchFamily="2" charset="-122"/>
              </a:rPr>
              <a:t>存储过程</a:t>
            </a:r>
            <a:endParaRPr lang="en-US" altLang="zh-CN" dirty="0">
              <a:solidFill>
                <a:srgbClr val="6600CC"/>
              </a:solidFill>
              <a:ea typeface="宋体" panose="02010600030101010101" pitchFamily="2" charset="-122"/>
            </a:endParaRPr>
          </a:p>
        </p:txBody>
      </p:sp>
      <p:sp>
        <p:nvSpPr>
          <p:cNvPr id="33795" name="Text Box 3"/>
          <p:cNvSpPr txBox="1"/>
          <p:nvPr/>
        </p:nvSpPr>
        <p:spPr>
          <a:xfrm>
            <a:off x="5270500" y="1452563"/>
            <a:ext cx="184150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endParaRPr lang="zh-CN" altLang="en-US" sz="4400" i="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1972" name="AutoShape 4"/>
          <p:cNvSpPr/>
          <p:nvPr/>
        </p:nvSpPr>
        <p:spPr>
          <a:xfrm>
            <a:off x="242888" y="1966913"/>
            <a:ext cx="8702675" cy="4498975"/>
          </a:xfrm>
          <a:prstGeom prst="roundRect">
            <a:avLst>
              <a:gd name="adj" fmla="val 3935"/>
            </a:avLst>
          </a:prstGeom>
          <a:gradFill rotWithShape="1">
            <a:gsLst>
              <a:gs pos="0">
                <a:srgbClr val="CCFFFF">
                  <a:alpha val="70000"/>
                </a:srgbClr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p>
            <a:pPr marL="228600" indent="-228600">
              <a:lnSpc>
                <a:spcPct val="120000"/>
              </a:lnSpc>
            </a:pP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CREATE PROCEDURE proc_stu</a:t>
            </a:r>
            <a:r>
              <a:rPr lang="en-US" altLang="zh-CN" i="0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en-US" altLang="zh-CN" i="0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lnSpc>
                <a:spcPct val="120000"/>
              </a:lnSpc>
            </a:pPr>
            <a:r>
              <a:rPr lang="en-US" altLang="zh-CN" i="0" dirty="0">
                <a:latin typeface="Arial" panose="020B0604020202020204" pitchFamily="34" charset="0"/>
                <a:ea typeface="黑体" panose="02010609060101010101" pitchFamily="2" charset="-122"/>
              </a:rPr>
              <a:t>  </a:t>
            </a:r>
            <a:r>
              <a:rPr lang="en-US" altLang="zh-CN" i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@writtenPass int</a:t>
            </a:r>
            <a:r>
              <a:rPr lang="en-US" altLang="zh-CN" i="0" dirty="0">
                <a:latin typeface="Arial" panose="020B0604020202020204" pitchFamily="34" charset="0"/>
                <a:ea typeface="黑体" panose="02010609060101010101" pitchFamily="2" charset="-122"/>
              </a:rPr>
              <a:t>,  </a:t>
            </a:r>
            <a:endParaRPr lang="en-US" altLang="zh-CN" i="0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lnSpc>
                <a:spcPct val="120000"/>
              </a:lnSpc>
            </a:pPr>
            <a:r>
              <a:rPr lang="en-US" altLang="zh-CN" i="0" dirty="0">
                <a:latin typeface="Arial" panose="020B0604020202020204" pitchFamily="34" charset="0"/>
                <a:ea typeface="黑体" panose="02010609060101010101" pitchFamily="2" charset="-122"/>
              </a:rPr>
              <a:t>  </a:t>
            </a:r>
            <a:r>
              <a:rPr lang="en-US" altLang="zh-CN" i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@labPass int</a:t>
            </a:r>
            <a:r>
              <a:rPr lang="en-US" altLang="zh-CN" i="0" dirty="0">
                <a:latin typeface="Arial" panose="020B0604020202020204" pitchFamily="34" charset="0"/>
                <a:ea typeface="黑体" panose="02010609060101010101" pitchFamily="2" charset="-122"/>
              </a:rPr>
              <a:t>    </a:t>
            </a:r>
            <a:endParaRPr lang="en-US" altLang="zh-CN" i="0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lnSpc>
                <a:spcPct val="120000"/>
              </a:lnSpc>
            </a:pP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AS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lnSpc>
                <a:spcPct val="120000"/>
              </a:lnSpc>
            </a:pP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print '--------------------------------------------------' 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lnSpc>
                <a:spcPct val="120000"/>
              </a:lnSpc>
            </a:pP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print '           </a:t>
            </a:r>
            <a:r>
              <a:rPr lang="zh-CN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参加本次考试没有通过的学员：</a:t>
            </a: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'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lnSpc>
                <a:spcPct val="120000"/>
              </a:lnSpc>
            </a:pP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SELECT stuName,stuInfo.stuNo,writtenExam,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lnSpc>
                <a:spcPct val="120000"/>
              </a:lnSpc>
            </a:pP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labExam  FROM  stuInfo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lnSpc>
                <a:spcPct val="120000"/>
              </a:lnSpc>
            </a:pP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 INNER JOIN stuMarks ON               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lnSpc>
                <a:spcPct val="120000"/>
              </a:lnSpc>
            </a:pP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    stuInfo.stuNo=stuMarks.stuNo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lnSpc>
                <a:spcPct val="120000"/>
              </a:lnSpc>
            </a:pP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        WHERE writtenExam</a:t>
            </a:r>
            <a:r>
              <a:rPr lang="en-US" altLang="zh-CN" i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&lt;@writtenPass</a:t>
            </a:r>
            <a:r>
              <a:rPr lang="en-US" altLang="zh-CN" i="0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en-US" altLang="zh-CN" i="0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lnSpc>
                <a:spcPct val="120000"/>
              </a:lnSpc>
            </a:pPr>
            <a:r>
              <a:rPr lang="en-US" altLang="zh-CN" i="0" dirty="0">
                <a:latin typeface="Arial" panose="020B0604020202020204" pitchFamily="34" charset="0"/>
                <a:ea typeface="黑体" panose="02010609060101010101" pitchFamily="2" charset="-122"/>
              </a:rPr>
              <a:t>                                                  </a:t>
            </a: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OR labExam</a:t>
            </a:r>
            <a:r>
              <a:rPr lang="en-US" altLang="zh-CN" i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&lt;@labPass</a:t>
            </a:r>
            <a:r>
              <a:rPr lang="en-US" altLang="zh-CN" i="0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en-US" altLang="zh-CN" i="0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lnSpc>
                <a:spcPct val="120000"/>
              </a:lnSpc>
            </a:pPr>
            <a:r>
              <a:rPr lang="en-US" altLang="zh-CN" i="0" dirty="0">
                <a:latin typeface="Arial" panose="020B0604020202020204" pitchFamily="34" charset="0"/>
                <a:ea typeface="黑体" panose="02010609060101010101" pitchFamily="2" charset="-122"/>
              </a:rPr>
              <a:t>GO</a:t>
            </a:r>
            <a:endParaRPr lang="en-US" altLang="zh-CN" i="0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11973" name="AutoShape 5"/>
          <p:cNvSpPr>
            <a:spLocks noChangeArrowheads="1"/>
          </p:cNvSpPr>
          <p:nvPr/>
        </p:nvSpPr>
        <p:spPr bwMode="auto">
          <a:xfrm>
            <a:off x="3676650" y="2301875"/>
            <a:ext cx="312737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输入参数：笔试及格线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11974" name="AutoShape 6"/>
          <p:cNvSpPr>
            <a:spLocks noChangeArrowheads="1"/>
          </p:cNvSpPr>
          <p:nvPr/>
        </p:nvSpPr>
        <p:spPr bwMode="auto">
          <a:xfrm>
            <a:off x="3354388" y="2735263"/>
            <a:ext cx="348615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输入参数：机试及格线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11975" name="AutoShape 7"/>
          <p:cNvSpPr>
            <a:spLocks noChangeArrowheads="1"/>
          </p:cNvSpPr>
          <p:nvPr/>
        </p:nvSpPr>
        <p:spPr bwMode="auto">
          <a:xfrm>
            <a:off x="5724525" y="3656013"/>
            <a:ext cx="1858963" cy="7096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查询没有通过考试的学员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3800" name="AutoShape 8"/>
          <p:cNvSpPr/>
          <p:nvPr/>
        </p:nvSpPr>
        <p:spPr>
          <a:xfrm>
            <a:off x="71438" y="1266825"/>
            <a:ext cx="1836737" cy="5064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p>
            <a:pPr algn="ctr"/>
            <a:r>
              <a:rPr lang="zh-CN" altLang="en-US" sz="2400" i="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输入参数</a:t>
            </a:r>
            <a:endParaRPr lang="zh-CN" altLang="en-US" sz="2400" i="0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2" grpId="0" animBg="1"/>
      <p:bldP spid="211973" grpId="0" animBg="1"/>
      <p:bldP spid="211974" grpId="0" animBg="1"/>
      <p:bldP spid="21197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4"/>
          <p:cNvSpPr>
            <a:spLocks noGrp="1"/>
          </p:cNvSpPr>
          <p:nvPr>
            <p:ph type="title"/>
          </p:nvPr>
        </p:nvSpPr>
        <p:spPr>
          <a:xfrm>
            <a:off x="179388" y="404813"/>
            <a:ext cx="7921625" cy="69215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8.3.4 </a:t>
            </a:r>
            <a:r>
              <a:rPr lang="zh-CN" altLang="en-US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带参数的</a:t>
            </a:r>
            <a:r>
              <a:rPr lang="zh-CN" altLang="en-US" dirty="0">
                <a:solidFill>
                  <a:srgbClr val="6600CC"/>
                </a:solidFill>
                <a:ea typeface="宋体" panose="02010600030101010101" pitchFamily="2" charset="-122"/>
              </a:rPr>
              <a:t>存储过程</a:t>
            </a:r>
            <a:endParaRPr lang="en-US" altLang="zh-CN" dirty="0">
              <a:solidFill>
                <a:srgbClr val="6600CC"/>
              </a:solidFill>
              <a:ea typeface="宋体" panose="02010600030101010101" pitchFamily="2" charset="-122"/>
            </a:endParaRPr>
          </a:p>
        </p:txBody>
      </p:sp>
      <p:sp>
        <p:nvSpPr>
          <p:cNvPr id="34819" name="Text Box 3"/>
          <p:cNvSpPr txBox="1"/>
          <p:nvPr/>
        </p:nvSpPr>
        <p:spPr>
          <a:xfrm>
            <a:off x="5464175" y="1123950"/>
            <a:ext cx="184150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endParaRPr lang="zh-CN" altLang="en-US" sz="4400" i="0" dirty="0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2996" name="AutoShape 4"/>
          <p:cNvSpPr>
            <a:spLocks noChangeArrowheads="1"/>
          </p:cNvSpPr>
          <p:nvPr/>
        </p:nvSpPr>
        <p:spPr bwMode="auto">
          <a:xfrm>
            <a:off x="1073150" y="2655888"/>
            <a:ext cx="3067050" cy="412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15875" algn="ctr">
            <a:solidFill>
              <a:srgbClr val="008080"/>
            </a:solidFill>
            <a:round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EXEC proc_stu 60,55  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821" name="Text Box 5"/>
          <p:cNvSpPr txBox="1"/>
          <p:nvPr/>
        </p:nvSpPr>
        <p:spPr>
          <a:xfrm>
            <a:off x="395288" y="1638300"/>
            <a:ext cx="8640762" cy="927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63855" indent="-363855" algn="just">
              <a:spcBef>
                <a:spcPct val="10000"/>
              </a:spcBef>
              <a:buClr>
                <a:srgbClr val="6600CC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调用带参数的存储过程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363855" indent="-363855" algn="just">
              <a:spcBef>
                <a:spcPct val="1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800" i="0" dirty="0">
                <a:latin typeface="Arial" panose="020B0604020202020204" pitchFamily="34" charset="0"/>
                <a:ea typeface="黑体" panose="02010609060101010101" pitchFamily="2" charset="-122"/>
              </a:rPr>
              <a:t>    </a:t>
            </a:r>
            <a:r>
              <a:rPr lang="zh-CN" altLang="en-US" sz="20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假定本次考试机试偏难，机试的及格线定为</a:t>
            </a:r>
            <a:r>
              <a:rPr lang="en-US" altLang="zh-CN" sz="2000" i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55</a:t>
            </a:r>
            <a:r>
              <a:rPr lang="zh-CN" altLang="en-US" sz="20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分，笔试及格线定为</a:t>
            </a:r>
            <a:r>
              <a:rPr lang="en-US" altLang="zh-CN" sz="2000" i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60</a:t>
            </a:r>
            <a:r>
              <a:rPr lang="zh-CN" altLang="en-US" sz="20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分</a:t>
            </a:r>
            <a:endParaRPr lang="zh-CN" altLang="en-US" sz="2000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12998" name="AutoShape 6"/>
          <p:cNvSpPr>
            <a:spLocks noChangeArrowheads="1"/>
          </p:cNvSpPr>
          <p:nvPr/>
        </p:nvSpPr>
        <p:spPr bwMode="auto">
          <a:xfrm>
            <a:off x="1042988" y="3213100"/>
            <a:ext cx="6480175" cy="7159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15875" algn="ctr">
            <a:solidFill>
              <a:srgbClr val="008080"/>
            </a:solidFill>
            <a:round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--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或这样调用：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EXEC proc_stu @labPass=55,@writtenPass=60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pic>
        <p:nvPicPr>
          <p:cNvPr id="212999" name="Picture 7" descr="6-3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827088" y="4076700"/>
            <a:ext cx="7200900" cy="25796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13000" name="AutoShape 8"/>
          <p:cNvSpPr>
            <a:spLocks noChangeArrowheads="1"/>
          </p:cNvSpPr>
          <p:nvPr/>
        </p:nvSpPr>
        <p:spPr bwMode="auto">
          <a:xfrm>
            <a:off x="5514975" y="4403725"/>
            <a:ext cx="3333750" cy="7096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机试及格线降分后，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李斯文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（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59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分）成为“漏网之鱼”了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825" name="AutoShape 9"/>
          <p:cNvSpPr/>
          <p:nvPr/>
        </p:nvSpPr>
        <p:spPr>
          <a:xfrm>
            <a:off x="71438" y="1052513"/>
            <a:ext cx="1836737" cy="50641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p>
            <a:pPr algn="ctr"/>
            <a:r>
              <a:rPr lang="zh-CN" altLang="en-US" sz="2400" i="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输入参数</a:t>
            </a:r>
            <a:endParaRPr lang="zh-CN" altLang="en-US" sz="2400" i="0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 animBg="1"/>
      <p:bldP spid="212998" grpId="0" animBg="1"/>
      <p:bldP spid="21300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4"/>
          <p:cNvSpPr>
            <a:spLocks noGrp="1"/>
          </p:cNvSpPr>
          <p:nvPr>
            <p:ph type="title"/>
          </p:nvPr>
        </p:nvSpPr>
        <p:spPr>
          <a:xfrm>
            <a:off x="179388" y="404813"/>
            <a:ext cx="7921625" cy="69215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8.3.4 </a:t>
            </a:r>
            <a:r>
              <a:rPr lang="zh-CN" altLang="en-US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带参数的</a:t>
            </a:r>
            <a:r>
              <a:rPr lang="zh-CN" altLang="en-US" dirty="0">
                <a:solidFill>
                  <a:srgbClr val="6600CC"/>
                </a:solidFill>
                <a:ea typeface="宋体" panose="02010600030101010101" pitchFamily="2" charset="-122"/>
              </a:rPr>
              <a:t>存储过程</a:t>
            </a:r>
            <a:endParaRPr lang="en-US" altLang="zh-CN" dirty="0">
              <a:solidFill>
                <a:srgbClr val="6600CC"/>
              </a:solidFill>
              <a:ea typeface="宋体" panose="02010600030101010101" pitchFamily="2" charset="-122"/>
            </a:endParaRPr>
          </a:p>
        </p:txBody>
      </p:sp>
      <p:sp>
        <p:nvSpPr>
          <p:cNvPr id="35843" name="Rectangle 3"/>
          <p:cNvSpPr/>
          <p:nvPr/>
        </p:nvSpPr>
        <p:spPr>
          <a:xfrm>
            <a:off x="395288" y="1845628"/>
            <a:ext cx="8229600" cy="10795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0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带参数的存储过程确实比较方便，调用者可根据试卷的难易度，随时修改每次考试的及格线</a:t>
            </a:r>
            <a:endParaRPr lang="zh-CN" altLang="en-US" sz="20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4020" name="Rectangle 4"/>
          <p:cNvSpPr/>
          <p:nvPr/>
        </p:nvSpPr>
        <p:spPr>
          <a:xfrm>
            <a:off x="551498" y="2721610"/>
            <a:ext cx="8221662" cy="2720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问题：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0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如果试卷的难易程度合适，则调用者还是必须</a:t>
            </a:r>
            <a:endParaRPr lang="zh-CN" altLang="en-US" sz="2000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0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如此调用： </a:t>
            </a:r>
            <a:r>
              <a:rPr lang="en-US" altLang="zh-CN" sz="20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EXEC  proc_stu 60,60</a:t>
            </a:r>
            <a:r>
              <a:rPr lang="zh-CN" altLang="en-US" sz="20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，比较麻烦</a:t>
            </a:r>
            <a:endParaRPr lang="zh-CN" altLang="en-US" sz="2000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0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这样调用就比较合理：</a:t>
            </a:r>
            <a:endParaRPr lang="zh-CN" altLang="en-US" sz="2000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EXEC  proc_stu  55</a:t>
            </a:r>
            <a:endParaRPr lang="en-US" altLang="zh-CN" sz="2000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EXEC  proc_stu</a:t>
            </a:r>
            <a:endParaRPr lang="en-US" altLang="zh-CN" sz="2000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</a:t>
            </a:r>
            <a:endParaRPr lang="en-US" altLang="zh-CN" sz="2400" b="0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14021" name="AutoShape 5"/>
          <p:cNvSpPr>
            <a:spLocks noChangeArrowheads="1"/>
          </p:cNvSpPr>
          <p:nvPr/>
        </p:nvSpPr>
        <p:spPr bwMode="auto">
          <a:xfrm>
            <a:off x="3642043" y="4238308"/>
            <a:ext cx="488950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笔试及格线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55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分，机试及格线默认为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60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分 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14022" name="AutoShape 6"/>
          <p:cNvSpPr>
            <a:spLocks noChangeArrowheads="1"/>
          </p:cNvSpPr>
          <p:nvPr/>
        </p:nvSpPr>
        <p:spPr bwMode="auto">
          <a:xfrm>
            <a:off x="3698558" y="4677093"/>
            <a:ext cx="4926013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笔试和机试及格线都默认为标准的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60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分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5847" name="AutoShape 7"/>
          <p:cNvSpPr/>
          <p:nvPr/>
        </p:nvSpPr>
        <p:spPr>
          <a:xfrm>
            <a:off x="71438" y="1266825"/>
            <a:ext cx="3832225" cy="5064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p>
            <a:pPr algn="ctr"/>
            <a:r>
              <a:rPr lang="zh-CN" altLang="en-US" sz="2400" i="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输入参数的默认值</a:t>
            </a:r>
            <a:endParaRPr lang="zh-CN" altLang="en-US" sz="2400" i="0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/>
          <p:nvPr/>
        </p:nvSpPr>
        <p:spPr>
          <a:xfrm>
            <a:off x="302260" y="5207635"/>
            <a:ext cx="8470265" cy="10795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0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执行带多个参数的存储过程时，参数的传递方式有两种：</a:t>
            </a:r>
            <a:endParaRPr lang="zh-CN" altLang="en-US" sz="20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</a:pPr>
            <a:r>
              <a:rPr lang="zh-CN" altLang="en-US" sz="180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80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80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 按参数位置传值，</a:t>
            </a:r>
            <a:r>
              <a:rPr lang="en-US" altLang="zh-CN" sz="180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EXEC </a:t>
            </a:r>
            <a:r>
              <a:rPr lang="zh-CN" altLang="en-US" sz="180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中实参的排列顺序必须与创建时的参数顺序一致。</a:t>
            </a:r>
            <a:endParaRPr lang="zh-CN" altLang="en-US" sz="1800" i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</a:pPr>
            <a:r>
              <a:rPr lang="zh-CN" altLang="en-US" sz="180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180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180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 按参数名传值，</a:t>
            </a:r>
            <a:r>
              <a:rPr lang="en-US" altLang="zh-CN" sz="180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EXEC </a:t>
            </a:r>
            <a:r>
              <a:rPr lang="zh-CN" altLang="en-US" sz="180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中要指明定义时指定的参数的名字以及参数值，不必关心参数的顺序。</a:t>
            </a:r>
            <a:endParaRPr lang="zh-CN" altLang="en-US" sz="1800" i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</a:pPr>
            <a:endParaRPr lang="zh-CN" altLang="en-US" sz="1800" i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/>
      <p:bldP spid="214021" grpId="0" bldLvl="0" animBg="1"/>
      <p:bldP spid="214022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4"/>
          <p:cNvSpPr>
            <a:spLocks noGrp="1"/>
          </p:cNvSpPr>
          <p:nvPr>
            <p:ph type="title"/>
          </p:nvPr>
        </p:nvSpPr>
        <p:spPr>
          <a:xfrm>
            <a:off x="250825" y="404813"/>
            <a:ext cx="7921625" cy="69215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8.3.4 </a:t>
            </a:r>
            <a:r>
              <a:rPr lang="zh-CN" altLang="en-US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带参数的</a:t>
            </a:r>
            <a:r>
              <a:rPr lang="zh-CN" altLang="en-US" dirty="0">
                <a:solidFill>
                  <a:srgbClr val="6600CC"/>
                </a:solidFill>
                <a:ea typeface="宋体" panose="02010600030101010101" pitchFamily="2" charset="-122"/>
              </a:rPr>
              <a:t>存储过程</a:t>
            </a:r>
            <a:endParaRPr lang="en-US" altLang="zh-CN" dirty="0">
              <a:solidFill>
                <a:srgbClr val="6600CC"/>
              </a:solidFill>
              <a:ea typeface="宋体" panose="02010600030101010101" pitchFamily="2" charset="-122"/>
            </a:endParaRPr>
          </a:p>
        </p:txBody>
      </p:sp>
      <p:sp>
        <p:nvSpPr>
          <p:cNvPr id="36867" name="AutoShape 3"/>
          <p:cNvSpPr/>
          <p:nvPr/>
        </p:nvSpPr>
        <p:spPr>
          <a:xfrm>
            <a:off x="71438" y="1266825"/>
            <a:ext cx="3832225" cy="5064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p>
            <a:pPr algn="ctr"/>
            <a:r>
              <a:rPr lang="zh-CN" altLang="en-US" sz="2400" i="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输入参数的默认值</a:t>
            </a:r>
            <a:endParaRPr lang="zh-CN" altLang="en-US" sz="2400" i="0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8" name="Text Box 4"/>
          <p:cNvSpPr txBox="1"/>
          <p:nvPr/>
        </p:nvSpPr>
        <p:spPr>
          <a:xfrm>
            <a:off x="5464175" y="2335213"/>
            <a:ext cx="184150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endParaRPr lang="zh-CN" altLang="en-US" sz="4400" i="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5045" name="AutoShape 5"/>
          <p:cNvSpPr/>
          <p:nvPr/>
        </p:nvSpPr>
        <p:spPr>
          <a:xfrm>
            <a:off x="449263" y="2244725"/>
            <a:ext cx="8083550" cy="3776663"/>
          </a:xfrm>
          <a:prstGeom prst="roundRect">
            <a:avLst>
              <a:gd name="adj" fmla="val 4764"/>
            </a:avLst>
          </a:prstGeom>
          <a:gradFill rotWithShape="1">
            <a:gsLst>
              <a:gs pos="0">
                <a:srgbClr val="CCFFFF">
                  <a:alpha val="70000"/>
                </a:srgbClr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CREATE PROCEDURE proc_stu 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latin typeface="Arial" panose="020B0604020202020204" pitchFamily="34" charset="0"/>
                <a:ea typeface="黑体" panose="02010609060101010101" pitchFamily="2" charset="-122"/>
              </a:rPr>
              <a:t>  </a:t>
            </a:r>
            <a:r>
              <a:rPr lang="en-US" altLang="zh-CN" i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@writtenPass int=60</a:t>
            </a:r>
            <a:r>
              <a:rPr lang="en-US" altLang="zh-CN" i="0" dirty="0">
                <a:latin typeface="Arial" panose="020B0604020202020204" pitchFamily="34" charset="0"/>
                <a:ea typeface="黑体" panose="02010609060101010101" pitchFamily="2" charset="-122"/>
              </a:rPr>
              <a:t>,  </a:t>
            </a:r>
            <a:endParaRPr lang="en-US" altLang="zh-CN" i="0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latin typeface="Arial" panose="020B0604020202020204" pitchFamily="34" charset="0"/>
                <a:ea typeface="黑体" panose="02010609060101010101" pitchFamily="2" charset="-122"/>
              </a:rPr>
              <a:t>  </a:t>
            </a:r>
            <a:r>
              <a:rPr lang="en-US" altLang="zh-CN" i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@labPass int=60</a:t>
            </a:r>
            <a:r>
              <a:rPr lang="en-US" altLang="zh-CN" i="0" dirty="0">
                <a:latin typeface="Arial" panose="020B0604020202020204" pitchFamily="34" charset="0"/>
                <a:ea typeface="黑体" panose="02010609060101010101" pitchFamily="2" charset="-122"/>
              </a:rPr>
              <a:t>    </a:t>
            </a:r>
            <a:endParaRPr lang="en-US" altLang="zh-CN" i="0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AS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print '--------------------------------------------------' 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print '           </a:t>
            </a:r>
            <a:r>
              <a:rPr lang="zh-CN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参加本次考试没有通过的学员：</a:t>
            </a: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'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SELECT stuName,stuInfo.stuNo,writtenExam,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labExam  FROM  stuInfo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 INNER JOIN stuMarks ON               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    stuInfo.stuNo=stuMarks.stuNo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        WHERE writtenExam</a:t>
            </a:r>
            <a:r>
              <a:rPr lang="en-US" altLang="zh-CN" i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&lt;@writtenPass</a:t>
            </a:r>
            <a:r>
              <a:rPr lang="en-US" altLang="zh-CN" i="0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en-US" altLang="zh-CN" i="0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latin typeface="Arial" panose="020B0604020202020204" pitchFamily="34" charset="0"/>
                <a:ea typeface="黑体" panose="02010609060101010101" pitchFamily="2" charset="-122"/>
              </a:rPr>
              <a:t>                                                  </a:t>
            </a: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OR labExam</a:t>
            </a:r>
            <a:r>
              <a:rPr lang="en-US" altLang="zh-CN" i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&lt;@labPass</a:t>
            </a:r>
            <a:r>
              <a:rPr lang="en-US" altLang="zh-CN" i="0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en-US" altLang="zh-CN" i="0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latin typeface="Arial" panose="020B0604020202020204" pitchFamily="34" charset="0"/>
                <a:ea typeface="黑体" panose="02010609060101010101" pitchFamily="2" charset="-122"/>
              </a:rPr>
              <a:t>GO</a:t>
            </a:r>
            <a:endParaRPr lang="en-US" altLang="zh-CN" i="0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15046" name="AutoShape 6"/>
          <p:cNvSpPr>
            <a:spLocks noChangeArrowheads="1"/>
          </p:cNvSpPr>
          <p:nvPr/>
        </p:nvSpPr>
        <p:spPr bwMode="auto">
          <a:xfrm>
            <a:off x="4411663" y="2408238"/>
            <a:ext cx="312737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笔试及格线：默认为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60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分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15047" name="AutoShape 7"/>
          <p:cNvSpPr>
            <a:spLocks noChangeArrowheads="1"/>
          </p:cNvSpPr>
          <p:nvPr/>
        </p:nvSpPr>
        <p:spPr bwMode="auto">
          <a:xfrm>
            <a:off x="2916238" y="3055938"/>
            <a:ext cx="31257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机试及格线：默认为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60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分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15048" name="AutoShape 8"/>
          <p:cNvSpPr>
            <a:spLocks noChangeArrowheads="1"/>
          </p:cNvSpPr>
          <p:nvPr/>
        </p:nvSpPr>
        <p:spPr bwMode="auto">
          <a:xfrm>
            <a:off x="4932363" y="4630738"/>
            <a:ext cx="308927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查询没有通过考试的学员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5" grpId="0" animBg="1"/>
      <p:bldP spid="215046" grpId="0" animBg="1"/>
      <p:bldP spid="215047" grpId="0" animBg="1"/>
      <p:bldP spid="21504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4"/>
          <p:cNvSpPr>
            <a:spLocks noGrp="1"/>
          </p:cNvSpPr>
          <p:nvPr>
            <p:ph type="title"/>
          </p:nvPr>
        </p:nvSpPr>
        <p:spPr>
          <a:xfrm>
            <a:off x="179388" y="404813"/>
            <a:ext cx="7921625" cy="69215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8.3.4 </a:t>
            </a:r>
            <a:r>
              <a:rPr lang="zh-CN" altLang="en-US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带参数的</a:t>
            </a:r>
            <a:r>
              <a:rPr lang="zh-CN" altLang="en-US" dirty="0">
                <a:solidFill>
                  <a:srgbClr val="6600CC"/>
                </a:solidFill>
                <a:ea typeface="宋体" panose="02010600030101010101" pitchFamily="2" charset="-122"/>
              </a:rPr>
              <a:t>存储过程</a:t>
            </a:r>
            <a:endParaRPr lang="en-US" altLang="zh-CN" dirty="0">
              <a:solidFill>
                <a:srgbClr val="6600CC"/>
              </a:solidFill>
              <a:ea typeface="宋体" panose="02010600030101010101" pitchFamily="2" charset="-122"/>
            </a:endParaRPr>
          </a:p>
        </p:txBody>
      </p:sp>
      <p:sp>
        <p:nvSpPr>
          <p:cNvPr id="37891" name="AutoShape 3"/>
          <p:cNvSpPr/>
          <p:nvPr/>
        </p:nvSpPr>
        <p:spPr>
          <a:xfrm>
            <a:off x="71438" y="1266825"/>
            <a:ext cx="3832225" cy="5064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p>
            <a:pPr algn="ctr"/>
            <a:r>
              <a:rPr lang="zh-CN" altLang="en-US" sz="2400" i="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输入参数的默认值</a:t>
            </a:r>
            <a:endParaRPr lang="zh-CN" altLang="en-US" sz="2400" i="0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2" name="Text Box 4"/>
          <p:cNvSpPr txBox="1"/>
          <p:nvPr/>
        </p:nvSpPr>
        <p:spPr>
          <a:xfrm>
            <a:off x="5219700" y="1844675"/>
            <a:ext cx="184150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endParaRPr lang="zh-CN" altLang="en-US" sz="4400" i="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6069" name="AutoShape 5"/>
          <p:cNvSpPr/>
          <p:nvPr/>
        </p:nvSpPr>
        <p:spPr>
          <a:xfrm>
            <a:off x="395288" y="2754313"/>
            <a:ext cx="8205787" cy="10175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>
                  <a:alpha val="70000"/>
                </a:srgbClr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EXEC proc_stu   --</a:t>
            </a:r>
            <a:r>
              <a:rPr lang="zh-CN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都采用默认值 </a:t>
            </a:r>
            <a:endParaRPr lang="zh-CN" altLang="en-US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EXEC proc_stu 64  --</a:t>
            </a:r>
            <a:r>
              <a:rPr lang="zh-CN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机试采用默认值 </a:t>
            </a:r>
            <a:endParaRPr lang="zh-CN" altLang="en-US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EXEC proc_stu 60,55   --</a:t>
            </a:r>
            <a:r>
              <a:rPr lang="zh-CN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都不采用默认值 </a:t>
            </a:r>
            <a:endParaRPr lang="zh-CN" altLang="en-US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7894" name="Text Box 6"/>
          <p:cNvSpPr txBox="1"/>
          <p:nvPr/>
        </p:nvSpPr>
        <p:spPr>
          <a:xfrm>
            <a:off x="439738" y="2062163"/>
            <a:ext cx="838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63855" indent="-363855" algn="just">
              <a:spcBef>
                <a:spcPct val="10000"/>
              </a:spcBef>
              <a:buClr>
                <a:srgbClr val="6600CC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调用带参数默认值的存储过程</a:t>
            </a:r>
            <a:endParaRPr lang="zh-CN" altLang="en-US"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6071" name="AutoShape 7"/>
          <p:cNvSpPr>
            <a:spLocks noChangeArrowheads="1"/>
          </p:cNvSpPr>
          <p:nvPr/>
        </p:nvSpPr>
        <p:spPr bwMode="auto">
          <a:xfrm>
            <a:off x="409575" y="4191000"/>
            <a:ext cx="8194675" cy="7127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12700" algn="ctr">
            <a:solidFill>
              <a:srgbClr val="00808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--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错误的调用方式：希望笔试采用默认值，机试及格线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55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分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EXEC proc_stu  ,55 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16072" name="AutoShape 8"/>
          <p:cNvSpPr>
            <a:spLocks noChangeArrowheads="1"/>
          </p:cNvSpPr>
          <p:nvPr/>
        </p:nvSpPr>
        <p:spPr bwMode="auto">
          <a:xfrm>
            <a:off x="409575" y="5199063"/>
            <a:ext cx="8194675" cy="7127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12700" algn="ctr">
            <a:solidFill>
              <a:srgbClr val="00808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--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正确的调用方式：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EXEC proc_stu @labPass=55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 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9" grpId="0" animBg="1"/>
      <p:bldP spid="216071" grpId="0" animBg="1"/>
      <p:bldP spid="21607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4"/>
          <p:cNvSpPr>
            <a:spLocks noGrp="1"/>
          </p:cNvSpPr>
          <p:nvPr>
            <p:ph type="title"/>
          </p:nvPr>
        </p:nvSpPr>
        <p:spPr>
          <a:xfrm>
            <a:off x="250825" y="404813"/>
            <a:ext cx="7921625" cy="69215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8.3.4 </a:t>
            </a:r>
            <a:r>
              <a:rPr lang="zh-CN" altLang="en-US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带参数的</a:t>
            </a:r>
            <a:r>
              <a:rPr lang="zh-CN" altLang="en-US" dirty="0">
                <a:solidFill>
                  <a:srgbClr val="6600CC"/>
                </a:solidFill>
                <a:ea typeface="宋体" panose="02010600030101010101" pitchFamily="2" charset="-122"/>
              </a:rPr>
              <a:t>存储过程</a:t>
            </a:r>
            <a:endParaRPr lang="en-US" altLang="zh-CN" dirty="0">
              <a:solidFill>
                <a:srgbClr val="6600CC"/>
              </a:solidFill>
              <a:ea typeface="宋体" panose="02010600030101010101" pitchFamily="2" charset="-122"/>
            </a:endParaRPr>
          </a:p>
        </p:txBody>
      </p:sp>
      <p:sp>
        <p:nvSpPr>
          <p:cNvPr id="38915" name="AutoShape 3"/>
          <p:cNvSpPr/>
          <p:nvPr/>
        </p:nvSpPr>
        <p:spPr>
          <a:xfrm>
            <a:off x="71438" y="1052513"/>
            <a:ext cx="2413000" cy="50641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p>
            <a:pPr algn="ctr"/>
            <a:r>
              <a:rPr lang="zh-CN" altLang="en-US" sz="2400" i="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输出参数</a:t>
            </a:r>
            <a:endParaRPr lang="zh-CN" altLang="en-US" sz="2400" i="0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6" name="Text Box 4"/>
          <p:cNvSpPr txBox="1"/>
          <p:nvPr/>
        </p:nvSpPr>
        <p:spPr>
          <a:xfrm>
            <a:off x="5219700" y="1844675"/>
            <a:ext cx="184150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endParaRPr lang="zh-CN" altLang="en-US" sz="4400" i="0" dirty="0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17" name="Text Box 5"/>
          <p:cNvSpPr txBox="1"/>
          <p:nvPr/>
        </p:nvSpPr>
        <p:spPr>
          <a:xfrm>
            <a:off x="5464175" y="1123950"/>
            <a:ext cx="184150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endParaRPr lang="zh-CN" altLang="en-US" sz="4400" i="0" dirty="0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18" name="Text Box 6"/>
          <p:cNvSpPr txBox="1"/>
          <p:nvPr/>
        </p:nvSpPr>
        <p:spPr>
          <a:xfrm>
            <a:off x="539750" y="1557338"/>
            <a:ext cx="8382000" cy="8842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63855" indent="-363855" algn="just"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如果希望调用存储过程后，返回一个或多个值，这时就需要使用输出（</a:t>
            </a: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OUTPUT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）参数了</a:t>
            </a:r>
            <a:r>
              <a:rPr lang="zh-CN" altLang="en-US" sz="2800" b="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zh-CN" altLang="en-US" sz="2800" b="0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17095" name="Text Box 7"/>
          <p:cNvSpPr txBox="1"/>
          <p:nvPr/>
        </p:nvSpPr>
        <p:spPr>
          <a:xfrm>
            <a:off x="539750" y="2327593"/>
            <a:ext cx="777875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问题</a:t>
            </a:r>
            <a:r>
              <a:rPr lang="en-US" altLang="zh-CN"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0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统计学生人数，并将统计结果用输出参数返回。</a:t>
            </a:r>
            <a:endParaRPr lang="zh-CN" altLang="en-US" sz="20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Text Box 7"/>
          <p:cNvSpPr txBox="1"/>
          <p:nvPr/>
        </p:nvSpPr>
        <p:spPr>
          <a:xfrm>
            <a:off x="539750" y="3262948"/>
            <a:ext cx="7778750" cy="17894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CREATE PROCEDURE p_count </a:t>
            </a:r>
            <a:endParaRPr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@total int output</a:t>
            </a:r>
            <a:endParaRPr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As</a:t>
            </a:r>
            <a:endParaRPr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Select @total=count(*) from student</a:t>
            </a:r>
            <a:endParaRPr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Text Box 7"/>
          <p:cNvSpPr txBox="1"/>
          <p:nvPr/>
        </p:nvSpPr>
        <p:spPr>
          <a:xfrm>
            <a:off x="393700" y="5256848"/>
            <a:ext cx="7778750" cy="14452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0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注意：</a:t>
            </a:r>
            <a:endParaRPr lang="zh-CN" altLang="en-US" sz="20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0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）执行语句的变量名后面必须有</a:t>
            </a:r>
            <a:r>
              <a:rPr lang="en-US" altLang="zh-CN" sz="2000" i="0" dirty="0">
                <a:solidFill>
                  <a:srgbClr val="000000"/>
                </a:solidFill>
                <a:ea typeface="黑体" panose="02010609060101010101" pitchFamily="2" charset="-122"/>
                <a:sym typeface="+mn-ea"/>
              </a:rPr>
              <a:t>OUTPUT</a:t>
            </a:r>
            <a:r>
              <a:rPr lang="zh-CN" altLang="en-US" sz="2000" i="0" dirty="0">
                <a:solidFill>
                  <a:srgbClr val="000000"/>
                </a:solidFill>
                <a:ea typeface="黑体" panose="02010609060101010101" pitchFamily="2" charset="-122"/>
                <a:sym typeface="+mn-ea"/>
              </a:rPr>
              <a:t>。</a:t>
            </a:r>
            <a:endParaRPr lang="zh-CN" altLang="en-US" sz="2000" i="0" dirty="0">
              <a:solidFill>
                <a:srgbClr val="000000"/>
              </a:solidFill>
              <a:ea typeface="黑体" panose="02010609060101010101" pitchFamily="2" charset="-122"/>
              <a:sym typeface="+mn-ea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2</a:t>
            </a:r>
            <a:r>
              <a:rPr lang="zh-CN" altLang="en-US" sz="20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）调用时，与输出参数对应的是一个变量，此变量用于保存输出参数的返回值。</a:t>
            </a:r>
            <a:endParaRPr lang="zh-CN" altLang="en-US" sz="20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4" name="Text Box 7"/>
          <p:cNvSpPr txBox="1"/>
          <p:nvPr/>
        </p:nvSpPr>
        <p:spPr>
          <a:xfrm>
            <a:off x="5746750" y="3086100"/>
            <a:ext cx="368808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sz="2400" i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执行示例</a:t>
            </a:r>
            <a:endParaRPr lang="en-US" sz="2400" i="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sz="20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declare @res int</a:t>
            </a:r>
            <a:endParaRPr lang="en-US" sz="20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sz="20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exec p_count @res output</a:t>
            </a:r>
            <a:endParaRPr lang="en-US" sz="20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sz="20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print @res</a:t>
            </a:r>
            <a:endParaRPr lang="en-US" sz="20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5" grpId="0"/>
      <p:bldP spid="2" grpId="0"/>
      <p:bldP spid="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4"/>
          <p:cNvSpPr>
            <a:spLocks noGrp="1"/>
          </p:cNvSpPr>
          <p:nvPr>
            <p:ph type="title"/>
          </p:nvPr>
        </p:nvSpPr>
        <p:spPr>
          <a:xfrm>
            <a:off x="250825" y="404813"/>
            <a:ext cx="7921625" cy="69215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8.3.4 </a:t>
            </a:r>
            <a:r>
              <a:rPr lang="zh-CN" altLang="en-US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带参数的</a:t>
            </a:r>
            <a:r>
              <a:rPr lang="zh-CN" altLang="en-US" dirty="0">
                <a:solidFill>
                  <a:srgbClr val="6600CC"/>
                </a:solidFill>
                <a:ea typeface="宋体" panose="02010600030101010101" pitchFamily="2" charset="-122"/>
              </a:rPr>
              <a:t>存储过程</a:t>
            </a:r>
            <a:endParaRPr lang="en-US" altLang="zh-CN" dirty="0">
              <a:solidFill>
                <a:srgbClr val="6600CC"/>
              </a:solidFill>
              <a:ea typeface="宋体" panose="02010600030101010101" pitchFamily="2" charset="-122"/>
            </a:endParaRPr>
          </a:p>
        </p:txBody>
      </p:sp>
      <p:sp>
        <p:nvSpPr>
          <p:cNvPr id="38915" name="AutoShape 3"/>
          <p:cNvSpPr/>
          <p:nvPr/>
        </p:nvSpPr>
        <p:spPr>
          <a:xfrm>
            <a:off x="71438" y="1052513"/>
            <a:ext cx="2413000" cy="50641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p>
            <a:pPr algn="ctr"/>
            <a:r>
              <a:rPr lang="zh-CN" altLang="en-US" sz="2400" i="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输出参数</a:t>
            </a:r>
            <a:endParaRPr lang="zh-CN" altLang="en-US" sz="2400" i="0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6" name="Text Box 4"/>
          <p:cNvSpPr txBox="1"/>
          <p:nvPr/>
        </p:nvSpPr>
        <p:spPr>
          <a:xfrm>
            <a:off x="5219700" y="1844675"/>
            <a:ext cx="184150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endParaRPr lang="zh-CN" altLang="en-US" sz="4400" i="0" dirty="0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17" name="Text Box 5"/>
          <p:cNvSpPr txBox="1"/>
          <p:nvPr/>
        </p:nvSpPr>
        <p:spPr>
          <a:xfrm>
            <a:off x="5464175" y="1123950"/>
            <a:ext cx="184150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endParaRPr lang="zh-CN" altLang="en-US" sz="4400" i="0" dirty="0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18" name="Text Box 6"/>
          <p:cNvSpPr txBox="1"/>
          <p:nvPr/>
        </p:nvSpPr>
        <p:spPr>
          <a:xfrm>
            <a:off x="539750" y="1557338"/>
            <a:ext cx="8382000" cy="8842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63855" indent="-363855" algn="just"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如果希望调用存储过程后，返回一个或多个值，这时就需要使用输出（</a:t>
            </a: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OUTPUT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）参数了</a:t>
            </a:r>
            <a:r>
              <a:rPr lang="zh-CN" altLang="en-US" sz="2800" b="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zh-CN" altLang="en-US" sz="2800" b="0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17095" name="Text Box 7"/>
          <p:cNvSpPr txBox="1"/>
          <p:nvPr/>
        </p:nvSpPr>
        <p:spPr>
          <a:xfrm>
            <a:off x="539750" y="2319338"/>
            <a:ext cx="777875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问题</a:t>
            </a:r>
            <a:r>
              <a:rPr lang="en-US" altLang="zh-CN"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0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修改上例，返回未通过考试的学员人数。</a:t>
            </a:r>
            <a:endParaRPr lang="zh-CN" altLang="en-US" sz="20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217096" name="Picture 8" descr="6-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258888" y="3213100"/>
            <a:ext cx="6769100" cy="3654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7097" name="Rectangle 9"/>
          <p:cNvSpPr/>
          <p:nvPr/>
        </p:nvSpPr>
        <p:spPr>
          <a:xfrm>
            <a:off x="1403350" y="6021388"/>
            <a:ext cx="4752975" cy="4191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1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1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5" grpId="0"/>
      <p:bldP spid="217097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4"/>
          <p:cNvSpPr>
            <a:spLocks noGrp="1"/>
          </p:cNvSpPr>
          <p:nvPr>
            <p:ph type="title"/>
          </p:nvPr>
        </p:nvSpPr>
        <p:spPr>
          <a:xfrm>
            <a:off x="179388" y="404813"/>
            <a:ext cx="7921625" cy="69215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8.3.4 </a:t>
            </a:r>
            <a:r>
              <a:rPr lang="zh-CN" altLang="en-US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带参数的</a:t>
            </a:r>
            <a:r>
              <a:rPr lang="zh-CN" altLang="en-US" dirty="0">
                <a:solidFill>
                  <a:srgbClr val="6600CC"/>
                </a:solidFill>
                <a:ea typeface="宋体" panose="02010600030101010101" pitchFamily="2" charset="-122"/>
              </a:rPr>
              <a:t>存储过程</a:t>
            </a:r>
            <a:endParaRPr lang="en-US" altLang="zh-CN" dirty="0">
              <a:solidFill>
                <a:srgbClr val="6600CC"/>
              </a:solidFill>
              <a:ea typeface="宋体" panose="02010600030101010101" pitchFamily="2" charset="-122"/>
            </a:endParaRPr>
          </a:p>
        </p:txBody>
      </p:sp>
      <p:sp>
        <p:nvSpPr>
          <p:cNvPr id="39939" name="AutoShape 3"/>
          <p:cNvSpPr/>
          <p:nvPr/>
        </p:nvSpPr>
        <p:spPr>
          <a:xfrm>
            <a:off x="71438" y="1125538"/>
            <a:ext cx="2413000" cy="50641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p>
            <a:pPr algn="ctr"/>
            <a:r>
              <a:rPr lang="zh-CN" altLang="en-US" sz="2400" i="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输出参数</a:t>
            </a:r>
            <a:endParaRPr lang="zh-CN" altLang="en-US" sz="2400" i="0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8116" name="AutoShape 4"/>
          <p:cNvSpPr/>
          <p:nvPr/>
        </p:nvSpPr>
        <p:spPr>
          <a:xfrm>
            <a:off x="466725" y="1738313"/>
            <a:ext cx="8281988" cy="4300537"/>
          </a:xfrm>
          <a:prstGeom prst="roundRect">
            <a:avLst>
              <a:gd name="adj" fmla="val 3125"/>
            </a:avLst>
          </a:prstGeom>
          <a:gradFill rotWithShape="1">
            <a:gsLst>
              <a:gs pos="0">
                <a:srgbClr val="CCFFFF">
                  <a:alpha val="70000"/>
                </a:srgbClr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CREATE PROCEDURE proc_stu 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latin typeface="Arial" panose="020B0604020202020204" pitchFamily="34" charset="0"/>
                <a:ea typeface="黑体" panose="02010609060101010101" pitchFamily="2" charset="-122"/>
              </a:rPr>
              <a:t>  </a:t>
            </a:r>
            <a:r>
              <a:rPr lang="en-US" altLang="zh-CN" i="0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@notpassSum</a:t>
            </a:r>
            <a:r>
              <a:rPr lang="en-US" altLang="zh-CN" i="0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int</a:t>
            </a:r>
            <a:r>
              <a:rPr lang="en-US" altLang="zh-CN" i="0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en-US" altLang="zh-CN" i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OUTPUT</a:t>
            </a:r>
            <a:r>
              <a:rPr lang="en-US" altLang="zh-CN" i="0" dirty="0">
                <a:latin typeface="Arial" panose="020B0604020202020204" pitchFamily="34" charset="0"/>
                <a:ea typeface="黑体" panose="02010609060101010101" pitchFamily="2" charset="-122"/>
              </a:rPr>
              <a:t>, </a:t>
            </a:r>
            <a:endParaRPr lang="en-US" altLang="zh-CN" i="0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@writtenPass int=60,   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@labPass int=60  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AS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……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SELECT stuName,stuInfo.stuNo,writtenExam,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labExam FROM  stuInfo   INNER JOIN stuMarks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 ON stuInfo.stuNo=stuMarks.stuNo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   WHERE writtenExam&lt;@writtenPass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     OR labExam&lt;@labPass 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SELECT</a:t>
            </a:r>
            <a:r>
              <a:rPr lang="en-US" altLang="zh-CN" i="0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en-US" altLang="zh-CN" i="0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@notpassSum=COUNT(stuNo) </a:t>
            </a:r>
            <a:endParaRPr lang="en-US" altLang="zh-CN" i="0" dirty="0">
              <a:solidFill>
                <a:srgbClr val="0033CC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FROM stuMarks  WHERE writtenExam&lt;@writtenPass 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  OR labExam&lt;@labPass 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latin typeface="Arial" panose="020B0604020202020204" pitchFamily="34" charset="0"/>
                <a:ea typeface="黑体" panose="02010609060101010101" pitchFamily="2" charset="-122"/>
              </a:rPr>
              <a:t>GO</a:t>
            </a:r>
            <a:endParaRPr lang="en-US" altLang="zh-CN" i="0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9941" name="Text Box 5"/>
          <p:cNvSpPr txBox="1"/>
          <p:nvPr/>
        </p:nvSpPr>
        <p:spPr>
          <a:xfrm>
            <a:off x="5464175" y="1854200"/>
            <a:ext cx="184150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endParaRPr lang="zh-CN" altLang="en-US" sz="4400" i="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8118" name="AutoShape 6"/>
          <p:cNvSpPr>
            <a:spLocks noChangeArrowheads="1"/>
          </p:cNvSpPr>
          <p:nvPr/>
        </p:nvSpPr>
        <p:spPr bwMode="auto">
          <a:xfrm>
            <a:off x="5654675" y="2041525"/>
            <a:ext cx="2732088" cy="7096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输出（返回）参数：表示没有通过的人数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18119" name="AutoShape 7"/>
          <p:cNvSpPr>
            <a:spLocks noChangeArrowheads="1"/>
          </p:cNvSpPr>
          <p:nvPr/>
        </p:nvSpPr>
        <p:spPr bwMode="auto">
          <a:xfrm>
            <a:off x="3776663" y="3089275"/>
            <a:ext cx="28971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推荐将默认参数放后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18120" name="Rectangle 8"/>
          <p:cNvSpPr/>
          <p:nvPr/>
        </p:nvSpPr>
        <p:spPr>
          <a:xfrm>
            <a:off x="611188" y="4591050"/>
            <a:ext cx="6337300" cy="115252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18121" name="AutoShape 9"/>
          <p:cNvSpPr>
            <a:spLocks noChangeArrowheads="1"/>
          </p:cNvSpPr>
          <p:nvPr/>
        </p:nvSpPr>
        <p:spPr bwMode="auto">
          <a:xfrm>
            <a:off x="5508625" y="5599113"/>
            <a:ext cx="2508250" cy="7096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统计并返回没有通过考试的学员人数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6" grpId="0" animBg="1"/>
      <p:bldP spid="218118" grpId="0" animBg="1"/>
      <p:bldP spid="218119" grpId="0" animBg="1"/>
      <p:bldP spid="218120" grpId="0" animBg="1"/>
      <p:bldP spid="21812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4"/>
          <p:cNvSpPr>
            <a:spLocks noGrp="1"/>
          </p:cNvSpPr>
          <p:nvPr>
            <p:ph type="title"/>
          </p:nvPr>
        </p:nvSpPr>
        <p:spPr>
          <a:xfrm>
            <a:off x="179388" y="404813"/>
            <a:ext cx="7921625" cy="69215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8.3.4 </a:t>
            </a:r>
            <a:r>
              <a:rPr lang="zh-CN" altLang="en-US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带参数的</a:t>
            </a:r>
            <a:r>
              <a:rPr lang="zh-CN" altLang="en-US" dirty="0">
                <a:solidFill>
                  <a:srgbClr val="6600CC"/>
                </a:solidFill>
                <a:ea typeface="宋体" panose="02010600030101010101" pitchFamily="2" charset="-122"/>
              </a:rPr>
              <a:t>存储过程</a:t>
            </a:r>
            <a:endParaRPr lang="en-US" altLang="zh-CN" dirty="0">
              <a:solidFill>
                <a:srgbClr val="6600CC"/>
              </a:solidFill>
              <a:ea typeface="宋体" panose="02010600030101010101" pitchFamily="2" charset="-122"/>
            </a:endParaRPr>
          </a:p>
        </p:txBody>
      </p:sp>
      <p:sp>
        <p:nvSpPr>
          <p:cNvPr id="40963" name="AutoShape 3"/>
          <p:cNvSpPr/>
          <p:nvPr/>
        </p:nvSpPr>
        <p:spPr>
          <a:xfrm>
            <a:off x="71438" y="1123950"/>
            <a:ext cx="2413000" cy="5064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p>
            <a:pPr algn="ctr"/>
            <a:r>
              <a:rPr lang="zh-CN" altLang="en-US" sz="2400" i="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输出参数</a:t>
            </a:r>
            <a:endParaRPr lang="zh-CN" altLang="en-US" sz="2400" i="0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4" name="Text Box 4"/>
          <p:cNvSpPr txBox="1"/>
          <p:nvPr/>
        </p:nvSpPr>
        <p:spPr>
          <a:xfrm>
            <a:off x="5464175" y="981075"/>
            <a:ext cx="184150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endParaRPr lang="zh-CN" altLang="en-US" sz="4400" i="0" dirty="0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9141" name="AutoShape 5"/>
          <p:cNvSpPr/>
          <p:nvPr/>
        </p:nvSpPr>
        <p:spPr>
          <a:xfrm>
            <a:off x="684213" y="2422525"/>
            <a:ext cx="8135937" cy="3816350"/>
          </a:xfrm>
          <a:prstGeom prst="roundRect">
            <a:avLst>
              <a:gd name="adj" fmla="val 5421"/>
            </a:avLst>
          </a:prstGeom>
          <a:gradFill rotWithShape="1">
            <a:gsLst>
              <a:gs pos="0">
                <a:srgbClr val="CCFFFF">
                  <a:alpha val="70000"/>
                </a:srgbClr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/*---</a:t>
            </a:r>
            <a:r>
              <a:rPr lang="zh-CN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调用存储过程</a:t>
            </a: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----*/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DECLARE @sum int   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EXEC proc_stu @sum </a:t>
            </a:r>
            <a:r>
              <a:rPr lang="en-US" altLang="zh-CN" i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OUTPUT</a:t>
            </a: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,64  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print '--------------------------------------------------'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IF @sum&gt;=3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print '</a:t>
            </a:r>
            <a:r>
              <a:rPr lang="zh-CN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未通过人数：</a:t>
            </a: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'+convert(varchar(5),@sum)+ '</a:t>
            </a:r>
            <a:r>
              <a:rPr lang="zh-CN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人</a:t>
            </a: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, 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</a:t>
            </a:r>
            <a:r>
              <a:rPr lang="zh-CN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超过</a:t>
            </a: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60%,</a:t>
            </a:r>
            <a:r>
              <a:rPr lang="zh-CN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及格分数线还应下调</a:t>
            </a: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'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ELSE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print '</a:t>
            </a:r>
            <a:r>
              <a:rPr lang="zh-CN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未通过人数：</a:t>
            </a: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'+convert(varchar(5),@sum)+ '</a:t>
            </a:r>
            <a:r>
              <a:rPr lang="zh-CN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人</a:t>
            </a: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,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</a:t>
            </a:r>
            <a:r>
              <a:rPr lang="zh-CN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已控制在</a:t>
            </a: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60%</a:t>
            </a:r>
            <a:r>
              <a:rPr lang="zh-CN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以下，及格分数线适中</a:t>
            </a: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'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/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GO 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0966" name="Text Box 6"/>
          <p:cNvSpPr txBox="1"/>
          <p:nvPr/>
        </p:nvSpPr>
        <p:spPr>
          <a:xfrm>
            <a:off x="468313" y="1701800"/>
            <a:ext cx="838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63855" indent="-363855" algn="just"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调用带输出参数的存储过程</a:t>
            </a:r>
            <a:endParaRPr lang="zh-CN" altLang="en-US"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9143" name="AutoShape 7"/>
          <p:cNvSpPr>
            <a:spLocks noChangeArrowheads="1"/>
          </p:cNvSpPr>
          <p:nvPr/>
        </p:nvSpPr>
        <p:spPr bwMode="auto">
          <a:xfrm>
            <a:off x="3840163" y="2328863"/>
            <a:ext cx="4000500" cy="7096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调用时必须带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OUTPUT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关键字 ，返回结果将存放在变量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@sum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中             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19144" name="AutoShape 8"/>
          <p:cNvSpPr>
            <a:spLocks noChangeArrowheads="1"/>
          </p:cNvSpPr>
          <p:nvPr/>
        </p:nvSpPr>
        <p:spPr bwMode="auto">
          <a:xfrm>
            <a:off x="3114675" y="3430588"/>
            <a:ext cx="334327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后续语句引用返回结果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1" grpId="0" animBg="1"/>
      <p:bldP spid="219143" grpId="0" animBg="1"/>
      <p:bldP spid="2191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4"/>
          <p:cNvSpPr>
            <a:spLocks noGrp="1"/>
          </p:cNvSpPr>
          <p:nvPr>
            <p:ph type="title"/>
          </p:nvPr>
        </p:nvSpPr>
        <p:spPr>
          <a:xfrm>
            <a:off x="179388" y="404813"/>
            <a:ext cx="7921625" cy="69215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2200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回顾</a:t>
            </a:r>
            <a:r>
              <a:rPr lang="en-US" altLang="zh-CN" sz="2200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--</a:t>
            </a:r>
            <a:r>
              <a:rPr lang="en-US" altLang="zh-CN" sz="2300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300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嵌入式</a:t>
            </a:r>
            <a:r>
              <a:rPr lang="en-US" altLang="zh-CN" sz="2300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en-US" sz="2300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语句与主语言之间的通信</a:t>
            </a:r>
            <a:endParaRPr lang="zh-CN" altLang="en-US" sz="2300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AutoShape 3"/>
          <p:cNvSpPr/>
          <p:nvPr/>
        </p:nvSpPr>
        <p:spPr>
          <a:xfrm>
            <a:off x="71438" y="1196975"/>
            <a:ext cx="4429125" cy="5064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p>
            <a:pPr algn="ctr"/>
            <a:r>
              <a:rPr lang="zh-CN" altLang="en-US" sz="2400" i="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建立和关闭数据库连接</a:t>
            </a:r>
            <a:endParaRPr lang="zh-CN" altLang="en-US" sz="2400" i="0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Rectangle 4"/>
          <p:cNvSpPr/>
          <p:nvPr/>
        </p:nvSpPr>
        <p:spPr>
          <a:xfrm>
            <a:off x="179388" y="1773238"/>
            <a:ext cx="8820150" cy="41211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400" i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建立数据库连接 </a:t>
            </a:r>
            <a:endParaRPr lang="zh-CN" altLang="en-US" sz="2400" i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400" i="0" dirty="0">
                <a:solidFill>
                  <a:srgbClr val="EA0B0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i="0" dirty="0">
                <a:solidFill>
                  <a:srgbClr val="EA0B0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EXEC  SQL  CONNECT TO  </a:t>
            </a:r>
            <a:r>
              <a:rPr lang="en-US" altLang="zh-CN" sz="2400" dirty="0">
                <a:solidFill>
                  <a:srgbClr val="EA0B0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target</a:t>
            </a:r>
            <a:r>
              <a:rPr lang="en-US" altLang="zh-CN" sz="2400" i="0" dirty="0">
                <a:solidFill>
                  <a:srgbClr val="EA0B0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[AS </a:t>
            </a:r>
            <a:r>
              <a:rPr lang="en-US" altLang="zh-CN" sz="2400" dirty="0">
                <a:solidFill>
                  <a:srgbClr val="EA0B0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connection-name</a:t>
            </a:r>
            <a:r>
              <a:rPr lang="en-US" altLang="zh-CN" sz="2400" i="0" dirty="0">
                <a:solidFill>
                  <a:srgbClr val="EA0B0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 </a:t>
            </a:r>
            <a:endParaRPr lang="en-US" altLang="zh-CN" sz="2400" i="0" dirty="0">
              <a:solidFill>
                <a:srgbClr val="EA0B0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400" i="0" dirty="0">
                <a:solidFill>
                  <a:srgbClr val="EA0B0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[USER </a:t>
            </a:r>
            <a:r>
              <a:rPr lang="en-US" altLang="zh-CN" sz="2400" dirty="0">
                <a:solidFill>
                  <a:srgbClr val="EA0B0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user-name</a:t>
            </a:r>
            <a:r>
              <a:rPr lang="en-US" altLang="zh-CN" sz="2400" i="0" dirty="0">
                <a:solidFill>
                  <a:srgbClr val="EA0B0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];</a:t>
            </a:r>
            <a:r>
              <a:rPr lang="en-US" altLang="zh-CN" sz="2400" i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i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target</a:t>
            </a:r>
            <a:r>
              <a:rPr lang="zh-CN" altLang="en-US" sz="2400" i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是要连接的数据库服务器：</a:t>
            </a:r>
            <a:endParaRPr lang="zh-CN" altLang="en-US" sz="2400" i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2400" b="0" i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常见的服务器标识串，如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&lt;hostname&gt;.&lt;dbname&gt; 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2400" b="0" i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包含服务器标识的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en-US" sz="2400" b="0" i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串常量 </a:t>
            </a:r>
            <a:endParaRPr lang="zh-CN" altLang="en-US" sz="2400" b="0" i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DEFAULT  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connect-name</a:t>
            </a:r>
            <a:r>
              <a:rPr lang="zh-CN" altLang="en-US" sz="2400" i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是可选的连接名，连接必须是一个有效的标识符 </a:t>
            </a:r>
            <a:endParaRPr lang="zh-CN" altLang="en-US" sz="2400" i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400" i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在整个程序内只有一个连接时可以不指定连接名</a:t>
            </a:r>
            <a:endParaRPr lang="zh-CN" altLang="en-US" sz="2400" i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4"/>
          <p:cNvSpPr>
            <a:spLocks noGrp="1"/>
          </p:cNvSpPr>
          <p:nvPr>
            <p:ph type="title"/>
          </p:nvPr>
        </p:nvSpPr>
        <p:spPr>
          <a:xfrm>
            <a:off x="179388" y="404813"/>
            <a:ext cx="7921625" cy="69215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8.3.4 </a:t>
            </a:r>
            <a:r>
              <a:rPr lang="zh-CN" altLang="en-US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带参数的</a:t>
            </a:r>
            <a:r>
              <a:rPr lang="zh-CN" altLang="en-US" dirty="0">
                <a:solidFill>
                  <a:srgbClr val="6600CC"/>
                </a:solidFill>
                <a:ea typeface="宋体" panose="02010600030101010101" pitchFamily="2" charset="-122"/>
              </a:rPr>
              <a:t>存储过程</a:t>
            </a:r>
            <a:endParaRPr lang="en-US" altLang="zh-CN" dirty="0">
              <a:solidFill>
                <a:srgbClr val="6600CC"/>
              </a:solidFill>
              <a:ea typeface="宋体" panose="02010600030101010101" pitchFamily="2" charset="-122"/>
            </a:endParaRPr>
          </a:p>
        </p:txBody>
      </p:sp>
      <p:sp>
        <p:nvSpPr>
          <p:cNvPr id="40963" name="AutoShape 3"/>
          <p:cNvSpPr/>
          <p:nvPr/>
        </p:nvSpPr>
        <p:spPr>
          <a:xfrm>
            <a:off x="71755" y="1123950"/>
            <a:ext cx="3538855" cy="515491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 wrap="square" lIns="90000" tIns="46800" rIns="90000" bIns="46800">
            <a:spAutoFit/>
          </a:bodyPr>
          <a:p>
            <a:pPr algn="ctr"/>
            <a:r>
              <a:rPr lang="zh-CN" altLang="en-US" sz="2400" i="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带多个输入和输出参数</a:t>
            </a:r>
            <a:endParaRPr lang="zh-CN" altLang="en-US" sz="2400" i="0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4" name="Text Box 4"/>
          <p:cNvSpPr txBox="1"/>
          <p:nvPr/>
        </p:nvSpPr>
        <p:spPr>
          <a:xfrm>
            <a:off x="5464175" y="981075"/>
            <a:ext cx="184150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endParaRPr lang="zh-CN" altLang="en-US" sz="4400" i="0" dirty="0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7095" name="Text Box 7"/>
          <p:cNvSpPr txBox="1"/>
          <p:nvPr/>
        </p:nvSpPr>
        <p:spPr>
          <a:xfrm>
            <a:off x="250825" y="1651318"/>
            <a:ext cx="7778750" cy="11372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问题</a:t>
            </a:r>
            <a:r>
              <a:rPr lang="en-US" altLang="zh-CN"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0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统计指定系选修指定课程（课程名）的学生人数和考试平均成绩，并用输出参数返回选课人数和平均成绩。</a:t>
            </a:r>
            <a:endParaRPr lang="zh-CN" altLang="en-US" sz="20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Text Box 7"/>
          <p:cNvSpPr txBox="1"/>
          <p:nvPr/>
        </p:nvSpPr>
        <p:spPr>
          <a:xfrm>
            <a:off x="251460" y="2842578"/>
            <a:ext cx="7778750" cy="34880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CREATE  PROCEDURE  p_countavg</a:t>
            </a:r>
            <a:endParaRPr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@dept varchar(6),@cn varchar(10),</a:t>
            </a:r>
            <a:endParaRPr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@cnt int output,@avg_grade int output</a:t>
            </a:r>
            <a:endParaRPr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As</a:t>
            </a:r>
            <a:endParaRPr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Select @cnt=count(*),@avg_grade=avg(grade)</a:t>
            </a:r>
            <a:endParaRPr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from sc join course c on c.cno=sc.cno </a:t>
            </a:r>
            <a:endParaRPr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join student s on s.sno=sc.sno  where sd=@dept  and cn=@cn</a:t>
            </a:r>
            <a:endParaRPr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5" grpId="0"/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4"/>
          <p:cNvSpPr>
            <a:spLocks noGrp="1"/>
          </p:cNvSpPr>
          <p:nvPr>
            <p:ph type="title"/>
          </p:nvPr>
        </p:nvSpPr>
        <p:spPr>
          <a:xfrm>
            <a:off x="179388" y="404813"/>
            <a:ext cx="7921625" cy="69215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8.3.4 </a:t>
            </a:r>
            <a:r>
              <a:rPr lang="zh-CN" altLang="en-US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带参数的</a:t>
            </a:r>
            <a:r>
              <a:rPr lang="zh-CN" altLang="en-US" dirty="0">
                <a:solidFill>
                  <a:srgbClr val="6600CC"/>
                </a:solidFill>
                <a:ea typeface="宋体" panose="02010600030101010101" pitchFamily="2" charset="-122"/>
              </a:rPr>
              <a:t>存储过程</a:t>
            </a:r>
            <a:endParaRPr lang="en-US" altLang="zh-CN" dirty="0">
              <a:solidFill>
                <a:srgbClr val="6600CC"/>
              </a:solidFill>
              <a:ea typeface="宋体" panose="02010600030101010101" pitchFamily="2" charset="-122"/>
            </a:endParaRPr>
          </a:p>
        </p:txBody>
      </p:sp>
      <p:sp>
        <p:nvSpPr>
          <p:cNvPr id="40963" name="AutoShape 3"/>
          <p:cNvSpPr/>
          <p:nvPr/>
        </p:nvSpPr>
        <p:spPr>
          <a:xfrm>
            <a:off x="71755" y="1123950"/>
            <a:ext cx="3538855" cy="515491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 wrap="square" lIns="90000" tIns="46800" rIns="90000" bIns="46800">
            <a:spAutoFit/>
          </a:bodyPr>
          <a:p>
            <a:pPr algn="ctr"/>
            <a:r>
              <a:rPr lang="zh-CN" altLang="en-US" sz="2400" i="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带多个输入和输出参数</a:t>
            </a:r>
            <a:endParaRPr lang="zh-CN" altLang="en-US" sz="2400" i="0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4" name="Text Box 4"/>
          <p:cNvSpPr txBox="1"/>
          <p:nvPr/>
        </p:nvSpPr>
        <p:spPr>
          <a:xfrm>
            <a:off x="5464175" y="981075"/>
            <a:ext cx="184150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endParaRPr lang="zh-CN" altLang="en-US" sz="4400" i="0" dirty="0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 Box 7"/>
          <p:cNvSpPr txBox="1"/>
          <p:nvPr/>
        </p:nvSpPr>
        <p:spPr>
          <a:xfrm>
            <a:off x="179705" y="2343468"/>
            <a:ext cx="7778750" cy="17157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Declare @count int,@avggrade int </a:t>
            </a:r>
            <a:endParaRPr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Exec  p_countavg '计算机','高等数学',@count output,@avggrade output</a:t>
            </a:r>
            <a:endParaRPr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Select @count as 人数,@avggrade as  平均成绩</a:t>
            </a:r>
            <a:endParaRPr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Text Box 7"/>
          <p:cNvSpPr txBox="1"/>
          <p:nvPr/>
        </p:nvSpPr>
        <p:spPr>
          <a:xfrm>
            <a:off x="71755" y="1742758"/>
            <a:ext cx="777875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0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执行过程</a:t>
            </a:r>
            <a:endParaRPr lang="zh-CN" altLang="en-US" sz="20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Text Box 7"/>
          <p:cNvSpPr txBox="1"/>
          <p:nvPr/>
        </p:nvSpPr>
        <p:spPr>
          <a:xfrm>
            <a:off x="179705" y="4170998"/>
            <a:ext cx="7778750" cy="2159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Declare @count int,@avggrade int </a:t>
            </a:r>
            <a:endParaRPr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Exec  p_countavg '计算机','高等数学',@count output,@avggrade output</a:t>
            </a:r>
            <a:endParaRPr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print @count</a:t>
            </a:r>
            <a:endParaRPr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print @avggrade</a:t>
            </a:r>
            <a:endParaRPr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4"/>
          <p:cNvSpPr>
            <a:spLocks noGrp="1"/>
          </p:cNvSpPr>
          <p:nvPr>
            <p:ph type="title"/>
          </p:nvPr>
        </p:nvSpPr>
        <p:spPr>
          <a:xfrm>
            <a:off x="179388" y="404813"/>
            <a:ext cx="7921625" cy="69215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8.3.4 </a:t>
            </a:r>
            <a:r>
              <a:rPr lang="zh-CN" altLang="en-US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带参数的</a:t>
            </a:r>
            <a:r>
              <a:rPr lang="zh-CN" altLang="en-US" dirty="0">
                <a:solidFill>
                  <a:srgbClr val="6600CC"/>
                </a:solidFill>
                <a:ea typeface="宋体" panose="02010600030101010101" pitchFamily="2" charset="-122"/>
              </a:rPr>
              <a:t>存储过程</a:t>
            </a:r>
            <a:endParaRPr lang="en-US" altLang="zh-CN" dirty="0">
              <a:solidFill>
                <a:srgbClr val="6600CC"/>
              </a:solidFill>
              <a:ea typeface="宋体" panose="02010600030101010101" pitchFamily="2" charset="-122"/>
            </a:endParaRPr>
          </a:p>
        </p:txBody>
      </p:sp>
      <p:sp>
        <p:nvSpPr>
          <p:cNvPr id="40963" name="AutoShape 3"/>
          <p:cNvSpPr/>
          <p:nvPr/>
        </p:nvSpPr>
        <p:spPr>
          <a:xfrm>
            <a:off x="71755" y="1123950"/>
            <a:ext cx="4414520" cy="51545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 wrap="square" lIns="90000" tIns="46800" rIns="90000" bIns="46800">
            <a:spAutoFit/>
          </a:bodyPr>
          <a:p>
            <a:pPr algn="ctr"/>
            <a:r>
              <a:rPr lang="zh-CN" altLang="en-US" sz="2400" i="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实现数据的修改、删除、插入</a:t>
            </a:r>
            <a:endParaRPr lang="zh-CN" altLang="en-US" sz="2400" i="0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4" name="Text Box 4"/>
          <p:cNvSpPr txBox="1"/>
          <p:nvPr/>
        </p:nvSpPr>
        <p:spPr>
          <a:xfrm>
            <a:off x="5464175" y="981075"/>
            <a:ext cx="184150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endParaRPr lang="zh-CN" altLang="en-US" sz="4400" i="0" dirty="0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 Box 7"/>
          <p:cNvSpPr txBox="1"/>
          <p:nvPr/>
        </p:nvSpPr>
        <p:spPr>
          <a:xfrm>
            <a:off x="250825" y="2807653"/>
            <a:ext cx="7778750" cy="3119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CREATE  PROCEDURE  p_updatecredit</a:t>
            </a:r>
            <a:endParaRPr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@sno varchar(10),@inc int</a:t>
            </a:r>
            <a:endParaRPr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as</a:t>
            </a:r>
            <a:endParaRPr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update sc set grade=grade+@inc where sno=@sno</a:t>
            </a:r>
            <a:endParaRPr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endParaRPr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Declare @sno1 varchar(10),@avggrade1 int </a:t>
            </a:r>
            <a:endParaRPr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exec  p_updatecredit 's02',5</a:t>
            </a:r>
            <a:endParaRPr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7095" name="Text Box 7"/>
          <p:cNvSpPr txBox="1"/>
          <p:nvPr/>
        </p:nvSpPr>
        <p:spPr>
          <a:xfrm>
            <a:off x="250825" y="1651318"/>
            <a:ext cx="777875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问题</a:t>
            </a:r>
            <a:r>
              <a:rPr lang="en-US" altLang="zh-CN"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0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给指定学生（学号）的成绩增加指定的分数。</a:t>
            </a:r>
            <a:endParaRPr lang="zh-CN" altLang="en-US" sz="20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709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4"/>
          <p:cNvSpPr>
            <a:spLocks noGrp="1"/>
          </p:cNvSpPr>
          <p:nvPr>
            <p:ph type="title"/>
          </p:nvPr>
        </p:nvSpPr>
        <p:spPr>
          <a:xfrm>
            <a:off x="179388" y="404813"/>
            <a:ext cx="7921625" cy="69215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8.3.4 </a:t>
            </a:r>
            <a:r>
              <a:rPr lang="zh-CN" altLang="en-US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带参数的</a:t>
            </a:r>
            <a:r>
              <a:rPr lang="zh-CN" altLang="en-US" dirty="0">
                <a:solidFill>
                  <a:srgbClr val="6600CC"/>
                </a:solidFill>
                <a:ea typeface="宋体" panose="02010600030101010101" pitchFamily="2" charset="-122"/>
              </a:rPr>
              <a:t>存储过程</a:t>
            </a:r>
            <a:endParaRPr lang="en-US" altLang="zh-CN" dirty="0">
              <a:solidFill>
                <a:srgbClr val="6600CC"/>
              </a:solidFill>
              <a:ea typeface="宋体" panose="02010600030101010101" pitchFamily="2" charset="-122"/>
            </a:endParaRPr>
          </a:p>
        </p:txBody>
      </p:sp>
      <p:sp>
        <p:nvSpPr>
          <p:cNvPr id="40963" name="AutoShape 3"/>
          <p:cNvSpPr/>
          <p:nvPr/>
        </p:nvSpPr>
        <p:spPr>
          <a:xfrm>
            <a:off x="71755" y="1123950"/>
            <a:ext cx="4414520" cy="51545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 wrap="square" lIns="90000" tIns="46800" rIns="90000" bIns="46800">
            <a:spAutoFit/>
          </a:bodyPr>
          <a:p>
            <a:pPr algn="ctr"/>
            <a:r>
              <a:rPr lang="zh-CN" altLang="en-US" sz="2400" i="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实现数据的修改、删除、插入</a:t>
            </a:r>
            <a:endParaRPr lang="zh-CN" altLang="en-US" sz="2400" i="0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4" name="Text Box 4"/>
          <p:cNvSpPr txBox="1"/>
          <p:nvPr/>
        </p:nvSpPr>
        <p:spPr>
          <a:xfrm>
            <a:off x="5464175" y="981075"/>
            <a:ext cx="184150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endParaRPr lang="zh-CN" altLang="en-US" sz="4400" i="0" dirty="0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 Box 7"/>
          <p:cNvSpPr txBox="1"/>
          <p:nvPr/>
        </p:nvSpPr>
        <p:spPr>
          <a:xfrm>
            <a:off x="250825" y="2807653"/>
            <a:ext cx="7778750" cy="3562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CREATE  PROCEDURE  p_delesc</a:t>
            </a:r>
            <a:endParaRPr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@cn varchar(20)</a:t>
            </a:r>
            <a:endParaRPr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as</a:t>
            </a:r>
            <a:endParaRPr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delete from sc where grade&lt;80 and cno in</a:t>
            </a:r>
            <a:endParaRPr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(select cno from course where cn=@cn)</a:t>
            </a:r>
            <a:endParaRPr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Declare @cno1 varchar(10)</a:t>
            </a:r>
            <a:endParaRPr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exec  p_delesc 'c02'</a:t>
            </a:r>
            <a:endParaRPr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7095" name="Text Box 7"/>
          <p:cNvSpPr txBox="1"/>
          <p:nvPr/>
        </p:nvSpPr>
        <p:spPr>
          <a:xfrm>
            <a:off x="250825" y="1651318"/>
            <a:ext cx="7778750" cy="11372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问题</a:t>
            </a:r>
            <a:r>
              <a:rPr lang="en-US" altLang="zh-CN"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0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删除指定课程（课程名）中成绩不及格的学生的此门课程的修改记录。</a:t>
            </a:r>
            <a:endParaRPr lang="zh-CN" altLang="en-US" sz="20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709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4"/>
          <p:cNvSpPr>
            <a:spLocks noGrp="1"/>
          </p:cNvSpPr>
          <p:nvPr>
            <p:ph type="title"/>
          </p:nvPr>
        </p:nvSpPr>
        <p:spPr>
          <a:xfrm>
            <a:off x="179388" y="404813"/>
            <a:ext cx="7921625" cy="69215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8.3.4 </a:t>
            </a:r>
            <a:r>
              <a:rPr lang="zh-CN" altLang="en-US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带参数的</a:t>
            </a:r>
            <a:r>
              <a:rPr lang="zh-CN" altLang="en-US" dirty="0">
                <a:solidFill>
                  <a:srgbClr val="6600CC"/>
                </a:solidFill>
                <a:ea typeface="宋体" panose="02010600030101010101" pitchFamily="2" charset="-122"/>
              </a:rPr>
              <a:t>存储过程</a:t>
            </a:r>
            <a:endParaRPr lang="en-US" altLang="zh-CN" dirty="0">
              <a:solidFill>
                <a:srgbClr val="6600CC"/>
              </a:solidFill>
              <a:ea typeface="宋体" panose="02010600030101010101" pitchFamily="2" charset="-122"/>
            </a:endParaRPr>
          </a:p>
        </p:txBody>
      </p:sp>
      <p:sp>
        <p:nvSpPr>
          <p:cNvPr id="40963" name="AutoShape 3"/>
          <p:cNvSpPr/>
          <p:nvPr/>
        </p:nvSpPr>
        <p:spPr>
          <a:xfrm>
            <a:off x="71755" y="1123950"/>
            <a:ext cx="4414520" cy="51545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 wrap="square" lIns="90000" tIns="46800" rIns="90000" bIns="46800">
            <a:spAutoFit/>
          </a:bodyPr>
          <a:p>
            <a:pPr algn="ctr"/>
            <a:r>
              <a:rPr lang="zh-CN" altLang="en-US" sz="2400" i="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实现数据的修改、删除、插入</a:t>
            </a:r>
            <a:endParaRPr lang="zh-CN" altLang="en-US" sz="2400" i="0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4" name="Text Box 4"/>
          <p:cNvSpPr txBox="1"/>
          <p:nvPr/>
        </p:nvSpPr>
        <p:spPr>
          <a:xfrm>
            <a:off x="5464175" y="981075"/>
            <a:ext cx="184150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endParaRPr lang="zh-CN" altLang="en-US" sz="4400" i="0" dirty="0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 Box 7"/>
          <p:cNvSpPr txBox="1"/>
          <p:nvPr/>
        </p:nvSpPr>
        <p:spPr>
          <a:xfrm>
            <a:off x="250825" y="2807653"/>
            <a:ext cx="7778750" cy="3119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CREATE  PROCEDURE  p_</a:t>
            </a:r>
            <a:r>
              <a:rPr lang="en-US"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in</a:t>
            </a:r>
            <a:r>
              <a:rPr lang="en-US" altLang="zh-CN"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sertcourse</a:t>
            </a:r>
            <a:endParaRPr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@</a:t>
            </a:r>
            <a:r>
              <a:rPr lang="en-US"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no varchar(</a:t>
            </a:r>
            <a:r>
              <a:rPr lang="en-US"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6</a:t>
            </a: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),@</a:t>
            </a:r>
            <a:r>
              <a:rPr lang="en-US"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cn</a:t>
            </a: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varchar(</a:t>
            </a:r>
            <a:r>
              <a:rPr lang="en-US"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10</a:t>
            </a: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)</a:t>
            </a:r>
            <a:r>
              <a:rPr lang="en-US"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,</a:t>
            </a: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@</a:t>
            </a:r>
            <a:r>
              <a:rPr lang="en-US"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pc</a:t>
            </a: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</a:t>
            </a: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varchar</a:t>
            </a:r>
            <a:r>
              <a:rPr lang="en-US"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(6)</a:t>
            </a:r>
            <a:endParaRPr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as</a:t>
            </a:r>
            <a:endParaRPr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insert into course values(</a:t>
            </a: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@</a:t>
            </a:r>
            <a:r>
              <a:rPr lang="en-US"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c</a:t>
            </a: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no</a:t>
            </a:r>
            <a:r>
              <a:rPr lang="en-US"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,</a:t>
            </a: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@</a:t>
            </a:r>
            <a:r>
              <a:rPr lang="en-US"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cn,</a:t>
            </a: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@</a:t>
            </a:r>
            <a:r>
              <a:rPr lang="en-US"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pc)</a:t>
            </a:r>
            <a:endParaRPr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endParaRPr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exec  p_insertcourse 'c02','aaa','bbb'</a:t>
            </a:r>
            <a:endParaRPr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exec  p_insertcourse 'c22','aaa','bbb' </a:t>
            </a:r>
            <a:endParaRPr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7095" name="Text Box 7"/>
          <p:cNvSpPr txBox="1"/>
          <p:nvPr/>
        </p:nvSpPr>
        <p:spPr>
          <a:xfrm>
            <a:off x="250825" y="1651318"/>
            <a:ext cx="777875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问题</a:t>
            </a:r>
            <a:r>
              <a:rPr lang="en-US" altLang="zh-CN"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24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24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000" i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在课程表中，插入一行数据，其各列数据均通过输入参数获得。</a:t>
            </a:r>
            <a:endParaRPr lang="zh-CN" altLang="en-US" sz="2000" i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709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4"/>
          <p:cNvSpPr>
            <a:spLocks noGrp="1"/>
          </p:cNvSpPr>
          <p:nvPr>
            <p:ph type="title"/>
          </p:nvPr>
        </p:nvSpPr>
        <p:spPr>
          <a:xfrm>
            <a:off x="179388" y="404813"/>
            <a:ext cx="7921625" cy="69215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8.3.5 </a:t>
            </a:r>
            <a:r>
              <a:rPr lang="zh-CN" altLang="en-US" dirty="0">
                <a:solidFill>
                  <a:srgbClr val="6600CC"/>
                </a:solidFill>
                <a:ea typeface="宋体" panose="02010600030101010101" pitchFamily="2" charset="-122"/>
              </a:rPr>
              <a:t>存储过程中的错误处理</a:t>
            </a:r>
            <a:endParaRPr lang="en-US" altLang="zh-CN" dirty="0">
              <a:solidFill>
                <a:srgbClr val="6600CC"/>
              </a:solidFill>
              <a:ea typeface="宋体" panose="02010600030101010101" pitchFamily="2" charset="-122"/>
            </a:endParaRPr>
          </a:p>
        </p:txBody>
      </p:sp>
      <p:sp>
        <p:nvSpPr>
          <p:cNvPr id="41987" name="Text Box 3"/>
          <p:cNvSpPr txBox="1"/>
          <p:nvPr/>
        </p:nvSpPr>
        <p:spPr>
          <a:xfrm>
            <a:off x="5464175" y="1123950"/>
            <a:ext cx="184150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endParaRPr lang="zh-CN" altLang="en-US" sz="4400" i="0" dirty="0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988" name="Rectangle 4"/>
          <p:cNvSpPr/>
          <p:nvPr/>
        </p:nvSpPr>
        <p:spPr>
          <a:xfrm>
            <a:off x="323850" y="1628775"/>
            <a:ext cx="8229600" cy="3302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可以使用</a:t>
            </a: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PRINT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语句显示错误信息，但这些信息是临时的，只能显示给用户 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RAISERROR 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显示用户定义的错误信息时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可指定严重级别，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设置系统变量</a:t>
            </a: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@@ERROR</a:t>
            </a:r>
            <a:endParaRPr lang="en-US" altLang="zh-CN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记录所发生的错误等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4"/>
          <p:cNvSpPr>
            <a:spLocks noGrp="1"/>
          </p:cNvSpPr>
          <p:nvPr>
            <p:ph type="title"/>
          </p:nvPr>
        </p:nvSpPr>
        <p:spPr>
          <a:xfrm>
            <a:off x="179388" y="404813"/>
            <a:ext cx="7921625" cy="69215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8.3.5 </a:t>
            </a:r>
            <a:r>
              <a:rPr lang="zh-CN" altLang="en-US" dirty="0">
                <a:solidFill>
                  <a:srgbClr val="6600CC"/>
                </a:solidFill>
                <a:ea typeface="宋体" panose="02010600030101010101" pitchFamily="2" charset="-122"/>
              </a:rPr>
              <a:t>存储过程中的错误处理</a:t>
            </a:r>
            <a:endParaRPr lang="en-US" altLang="zh-CN" dirty="0">
              <a:solidFill>
                <a:srgbClr val="6600CC"/>
              </a:solidFill>
              <a:ea typeface="宋体" panose="02010600030101010101" pitchFamily="2" charset="-122"/>
            </a:endParaRPr>
          </a:p>
        </p:txBody>
      </p:sp>
      <p:sp>
        <p:nvSpPr>
          <p:cNvPr id="43011" name="Text Box 3"/>
          <p:cNvSpPr txBox="1"/>
          <p:nvPr/>
        </p:nvSpPr>
        <p:spPr>
          <a:xfrm>
            <a:off x="5464175" y="1123950"/>
            <a:ext cx="184150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endParaRPr lang="zh-CN" altLang="en-US" sz="4400" i="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1188" name="AutoShape 4"/>
          <p:cNvSpPr>
            <a:spLocks noChangeArrowheads="1"/>
          </p:cNvSpPr>
          <p:nvPr/>
        </p:nvSpPr>
        <p:spPr bwMode="auto">
          <a:xfrm>
            <a:off x="346075" y="2003425"/>
            <a:ext cx="8270875" cy="439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  <a:effectLst>
            <a:outerShdw dist="8980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RAISERROR (msg_id | msg_str</a:t>
            </a:r>
            <a:r>
              <a:rPr kumimoji="0" lang="en-GB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GB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severity</a:t>
            </a:r>
            <a:r>
              <a:rPr kumimoji="0" lang="en-GB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,  </a:t>
            </a:r>
            <a:r>
              <a:rPr kumimoji="0" lang="en-GB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state WITH option[,...n]]</a:t>
            </a:r>
            <a:r>
              <a:rPr kumimoji="0" lang="en-GB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en-GB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013" name="Rectangle 5"/>
          <p:cNvSpPr/>
          <p:nvPr/>
        </p:nvSpPr>
        <p:spPr>
          <a:xfrm>
            <a:off x="684213" y="1341438"/>
            <a:ext cx="8228012" cy="11525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CN" sz="20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RAISERROR</a:t>
            </a:r>
            <a:r>
              <a:rPr lang="zh-CN" altLang="en-US" sz="20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语句的用法如下</a:t>
            </a:r>
            <a:r>
              <a:rPr lang="zh-CN" altLang="en-US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 </a:t>
            </a:r>
            <a:endParaRPr lang="zh-CN" altLang="en-US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4" name="Rectangle 6"/>
          <p:cNvSpPr/>
          <p:nvPr/>
        </p:nvSpPr>
        <p:spPr>
          <a:xfrm>
            <a:off x="-468312" y="2852738"/>
            <a:ext cx="9612312" cy="25209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1278255" lvl="1" indent="-28575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msg_id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：在</a:t>
            </a: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sysmessages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系统表中指定用户定义错误信息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278255" lvl="1" indent="-28575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msg_str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：用户定义的特定信息，最长</a:t>
            </a: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255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个字符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278255" lvl="1" indent="-28575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severity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：定义严重性级别。用户可使用的级别为</a:t>
            </a: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0–18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级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278255" lvl="1" indent="-28575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state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：表示错误的状态，</a:t>
            </a: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至</a:t>
            </a: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127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之间的值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278255" lvl="1" indent="-28575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option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：指示是否将错误记录到服务器错误日志中 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4"/>
          <p:cNvSpPr>
            <a:spLocks noGrp="1"/>
          </p:cNvSpPr>
          <p:nvPr>
            <p:ph type="title"/>
          </p:nvPr>
        </p:nvSpPr>
        <p:spPr>
          <a:xfrm>
            <a:off x="179388" y="404813"/>
            <a:ext cx="7921625" cy="69215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8.3.5 </a:t>
            </a:r>
            <a:r>
              <a:rPr lang="zh-CN" altLang="en-US" dirty="0">
                <a:solidFill>
                  <a:srgbClr val="6600CC"/>
                </a:solidFill>
                <a:ea typeface="宋体" panose="02010600030101010101" pitchFamily="2" charset="-122"/>
              </a:rPr>
              <a:t>存储过程中的错误处理</a:t>
            </a:r>
            <a:endParaRPr lang="en-US" altLang="zh-CN" dirty="0">
              <a:solidFill>
                <a:srgbClr val="6600CC"/>
              </a:solidFill>
              <a:ea typeface="宋体" panose="02010600030101010101" pitchFamily="2" charset="-122"/>
            </a:endParaRPr>
          </a:p>
        </p:txBody>
      </p:sp>
      <p:sp>
        <p:nvSpPr>
          <p:cNvPr id="44035" name="Text Box 3"/>
          <p:cNvSpPr txBox="1"/>
          <p:nvPr/>
        </p:nvSpPr>
        <p:spPr>
          <a:xfrm>
            <a:off x="5464175" y="1123950"/>
            <a:ext cx="184150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endParaRPr lang="zh-CN" altLang="en-US" sz="4400" i="0" dirty="0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36" name="Text Box 4"/>
          <p:cNvSpPr txBox="1"/>
          <p:nvPr/>
        </p:nvSpPr>
        <p:spPr>
          <a:xfrm>
            <a:off x="611188" y="1333500"/>
            <a:ext cx="8208962" cy="1260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63855" indent="-363855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GB" sz="24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问题：</a:t>
            </a:r>
            <a:endParaRPr lang="zh-CN" altLang="en-GB" sz="2400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363855" indent="-363855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0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完善上例，当用户调用存储过程时，传入的及格线参数不</a:t>
            </a:r>
            <a:endParaRPr lang="zh-CN" altLang="en-US" sz="2000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363855" indent="-363855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0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在</a:t>
            </a:r>
            <a:r>
              <a:rPr lang="en-US" altLang="zh-CN" sz="20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0</a:t>
            </a:r>
            <a:r>
              <a:rPr lang="zh-CN" altLang="en-US" sz="20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～</a:t>
            </a:r>
            <a:r>
              <a:rPr lang="en-US" altLang="zh-CN" sz="20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100</a:t>
            </a:r>
            <a:r>
              <a:rPr lang="zh-CN" altLang="en-US" sz="200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之间时，将弹出错误警告，终止存储过程的执行。</a:t>
            </a:r>
            <a:r>
              <a:rPr lang="zh-CN" altLang="en-US" sz="2400" b="0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en-US" altLang="ko-KR" sz="2400" b="0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44037" name="Picture 5" descr="6-5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755650" y="3068638"/>
            <a:ext cx="7632700" cy="18780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4"/>
          <p:cNvSpPr>
            <a:spLocks noGrp="1"/>
          </p:cNvSpPr>
          <p:nvPr>
            <p:ph type="title"/>
          </p:nvPr>
        </p:nvSpPr>
        <p:spPr>
          <a:xfrm>
            <a:off x="179388" y="404813"/>
            <a:ext cx="7921625" cy="69215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8.3.5 </a:t>
            </a:r>
            <a:r>
              <a:rPr lang="zh-CN" altLang="en-US" dirty="0">
                <a:solidFill>
                  <a:srgbClr val="6600CC"/>
                </a:solidFill>
                <a:ea typeface="宋体" panose="02010600030101010101" pitchFamily="2" charset="-122"/>
              </a:rPr>
              <a:t>存储过程中的错误处理</a:t>
            </a:r>
            <a:endParaRPr lang="en-US" altLang="zh-CN" dirty="0">
              <a:solidFill>
                <a:srgbClr val="6600CC"/>
              </a:solidFill>
              <a:ea typeface="宋体" panose="02010600030101010101" pitchFamily="2" charset="-122"/>
            </a:endParaRPr>
          </a:p>
        </p:txBody>
      </p:sp>
      <p:sp>
        <p:nvSpPr>
          <p:cNvPr id="45059" name="Text Box 3"/>
          <p:cNvSpPr txBox="1"/>
          <p:nvPr/>
        </p:nvSpPr>
        <p:spPr>
          <a:xfrm>
            <a:off x="5272088" y="1220788"/>
            <a:ext cx="184150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endParaRPr lang="zh-CN" altLang="en-US" sz="4400" i="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5060" name="Text Box 4"/>
          <p:cNvSpPr txBox="1"/>
          <p:nvPr/>
        </p:nvSpPr>
        <p:spPr>
          <a:xfrm>
            <a:off x="5272088" y="1220788"/>
            <a:ext cx="184150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endParaRPr lang="zh-CN" altLang="en-US" sz="4400" i="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3237" name="AutoShape 5"/>
          <p:cNvSpPr/>
          <p:nvPr/>
        </p:nvSpPr>
        <p:spPr>
          <a:xfrm>
            <a:off x="250825" y="1125538"/>
            <a:ext cx="8377238" cy="4770437"/>
          </a:xfrm>
          <a:prstGeom prst="roundRect">
            <a:avLst>
              <a:gd name="adj" fmla="val 3616"/>
            </a:avLst>
          </a:prstGeom>
          <a:gradFill rotWithShape="1">
            <a:gsLst>
              <a:gs pos="0">
                <a:srgbClr val="CCFFFF">
                  <a:alpha val="70000"/>
                </a:srgbClr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p>
            <a:pPr marL="228600" indent="-228600">
              <a:spcBef>
                <a:spcPct val="20000"/>
              </a:spcBef>
            </a:pP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CREATE PROCEDURE proc_stu 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spcBef>
                <a:spcPct val="20000"/>
              </a:spcBef>
            </a:pP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@notpassSum int OUTPUT, --</a:t>
            </a:r>
            <a:r>
              <a:rPr lang="zh-CN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输出参数</a:t>
            </a:r>
            <a:endParaRPr lang="zh-CN" altLang="en-US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spcBef>
                <a:spcPct val="20000"/>
              </a:spcBef>
            </a:pPr>
            <a:r>
              <a:rPr lang="zh-CN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</a:t>
            </a: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@writtenPass int=60,  --</a:t>
            </a:r>
            <a:r>
              <a:rPr lang="zh-CN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默认参数放后</a:t>
            </a:r>
            <a:endParaRPr lang="zh-CN" altLang="en-US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spcBef>
                <a:spcPct val="20000"/>
              </a:spcBef>
            </a:pPr>
            <a:r>
              <a:rPr lang="zh-CN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</a:t>
            </a: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@labPass int=60       --</a:t>
            </a:r>
            <a:r>
              <a:rPr lang="zh-CN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默认参数放后</a:t>
            </a:r>
            <a:endParaRPr lang="zh-CN" altLang="en-US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spcBef>
                <a:spcPct val="20000"/>
              </a:spcBef>
            </a:pPr>
            <a:r>
              <a:rPr lang="zh-CN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</a:t>
            </a: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AS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spcBef>
                <a:spcPct val="20000"/>
              </a:spcBef>
            </a:pP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IF (NOT @writtenPass BETWEEN 0 AND 100) 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spcBef>
                <a:spcPct val="20000"/>
              </a:spcBef>
            </a:pP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    OR (NOT @labPass BETWEEN 0 AND 100)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spcBef>
                <a:spcPct val="20000"/>
              </a:spcBef>
            </a:pP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BEGIN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spcBef>
                <a:spcPct val="20000"/>
              </a:spcBef>
            </a:pP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RAISERROR (‘</a:t>
            </a:r>
            <a:r>
              <a:rPr lang="zh-CN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及格线错误，请指定</a:t>
            </a: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0</a:t>
            </a:r>
            <a:r>
              <a:rPr lang="zh-CN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－</a:t>
            </a: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100</a:t>
            </a:r>
            <a:r>
              <a:rPr lang="zh-CN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之间的分 </a:t>
            </a:r>
            <a:endParaRPr lang="zh-CN" altLang="en-US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spcBef>
                <a:spcPct val="20000"/>
              </a:spcBef>
            </a:pPr>
            <a:r>
              <a:rPr lang="zh-CN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            数，统计中断退出</a:t>
            </a: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',16,1)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spcBef>
                <a:spcPct val="20000"/>
              </a:spcBef>
            </a:pP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RETURN  ---</a:t>
            </a:r>
            <a:r>
              <a:rPr lang="zh-CN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立即返回，退出存储过程</a:t>
            </a:r>
            <a:endParaRPr lang="zh-CN" altLang="en-US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spcBef>
                <a:spcPct val="20000"/>
              </a:spcBef>
            </a:pPr>
            <a:r>
              <a:rPr lang="zh-CN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</a:t>
            </a: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END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spcBef>
                <a:spcPct val="20000"/>
              </a:spcBef>
            </a:pP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…..</a:t>
            </a:r>
            <a:r>
              <a:rPr lang="zh-CN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其他语句同上例，略</a:t>
            </a:r>
            <a:endParaRPr lang="zh-CN" altLang="en-US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spcBef>
                <a:spcPct val="20000"/>
              </a:spcBef>
            </a:pP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GO 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23238" name="AutoShape 6"/>
          <p:cNvSpPr>
            <a:spLocks noChangeArrowheads="1"/>
          </p:cNvSpPr>
          <p:nvPr/>
        </p:nvSpPr>
        <p:spPr bwMode="auto">
          <a:xfrm>
            <a:off x="4524375" y="2446338"/>
            <a:ext cx="20462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错误处理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23239" name="AutoShape 7"/>
          <p:cNvSpPr>
            <a:spLocks noChangeArrowheads="1"/>
          </p:cNvSpPr>
          <p:nvPr/>
        </p:nvSpPr>
        <p:spPr bwMode="auto">
          <a:xfrm>
            <a:off x="2363788" y="5541963"/>
            <a:ext cx="5783263" cy="7096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引发系统错误，指定错误的严重级别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16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，调用状态为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1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（默认）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,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并影响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@@ERROR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系统变量的值 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7" grpId="0" animBg="1"/>
      <p:bldP spid="223238" grpId="0" animBg="1"/>
      <p:bldP spid="22323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4"/>
          <p:cNvSpPr>
            <a:spLocks noGrp="1"/>
          </p:cNvSpPr>
          <p:nvPr>
            <p:ph type="title"/>
          </p:nvPr>
        </p:nvSpPr>
        <p:spPr>
          <a:xfrm>
            <a:off x="179388" y="404813"/>
            <a:ext cx="7921625" cy="69215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8.3.5 </a:t>
            </a:r>
            <a:r>
              <a:rPr lang="zh-CN" altLang="en-US" dirty="0">
                <a:solidFill>
                  <a:srgbClr val="6600CC"/>
                </a:solidFill>
                <a:ea typeface="宋体" panose="02010600030101010101" pitchFamily="2" charset="-122"/>
              </a:rPr>
              <a:t>存储过程中的错误处理</a:t>
            </a:r>
            <a:endParaRPr lang="en-US" altLang="zh-CN" dirty="0">
              <a:solidFill>
                <a:srgbClr val="6600CC"/>
              </a:solidFill>
              <a:ea typeface="宋体" panose="02010600030101010101" pitchFamily="2" charset="-122"/>
            </a:endParaRPr>
          </a:p>
        </p:txBody>
      </p:sp>
      <p:sp>
        <p:nvSpPr>
          <p:cNvPr id="224259" name="AutoShape 3"/>
          <p:cNvSpPr/>
          <p:nvPr/>
        </p:nvSpPr>
        <p:spPr>
          <a:xfrm>
            <a:off x="179388" y="1403350"/>
            <a:ext cx="8786812" cy="4978400"/>
          </a:xfrm>
          <a:prstGeom prst="roundRect">
            <a:avLst>
              <a:gd name="adj" fmla="val 3046"/>
            </a:avLst>
          </a:prstGeom>
          <a:gradFill rotWithShape="1">
            <a:gsLst>
              <a:gs pos="0">
                <a:srgbClr val="CCFFFF">
                  <a:alpha val="70000"/>
                </a:srgbClr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p>
            <a:pPr marL="228600" indent="-228600">
              <a:spcBef>
                <a:spcPct val="20000"/>
              </a:spcBef>
            </a:pP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/*---</a:t>
            </a:r>
            <a:r>
              <a:rPr lang="zh-CN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调用存储过程，测试</a:t>
            </a: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RAISERROR</a:t>
            </a:r>
            <a:r>
              <a:rPr lang="zh-CN" altLang="en-US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语句</a:t>
            </a: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----*/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spcBef>
                <a:spcPct val="20000"/>
              </a:spcBef>
            </a:pP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DECLARE @sum int,  @t int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spcBef>
                <a:spcPct val="20000"/>
              </a:spcBef>
            </a:pP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EXEC proc_stu @sum OUTPUT ,604   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spcBef>
                <a:spcPct val="20000"/>
              </a:spcBef>
            </a:pP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SET @t=@@ERROR 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spcBef>
                <a:spcPct val="20000"/>
              </a:spcBef>
            </a:pPr>
            <a:r>
              <a:rPr lang="fr-FR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print  '</a:t>
            </a:r>
            <a:r>
              <a:rPr lang="zh-CN" altLang="fr-FR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错误号：</a:t>
            </a:r>
            <a:r>
              <a:rPr lang="fr-FR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'+convert(varchar(5),@t )</a:t>
            </a:r>
            <a:endParaRPr lang="fr-FR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spcBef>
                <a:spcPct val="20000"/>
              </a:spcBef>
            </a:pPr>
            <a:r>
              <a:rPr lang="fr-FR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IF @t&lt;&gt;0  </a:t>
            </a:r>
            <a:endParaRPr lang="fr-FR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spcBef>
                <a:spcPct val="20000"/>
              </a:spcBef>
            </a:pPr>
            <a:r>
              <a:rPr lang="fr-FR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RETURN  --</a:t>
            </a:r>
            <a:r>
              <a:rPr lang="zh-CN" altLang="fr-FR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退出批处理，后续语句不再执行</a:t>
            </a:r>
            <a:endParaRPr lang="zh-CN" altLang="fr-FR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spcBef>
                <a:spcPct val="20000"/>
              </a:spcBef>
            </a:pPr>
            <a:r>
              <a:rPr lang="fr-FR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print '--------------------------------------------------'</a:t>
            </a:r>
            <a:endParaRPr lang="fr-FR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spcBef>
                <a:spcPct val="20000"/>
              </a:spcBef>
            </a:pPr>
            <a:r>
              <a:rPr lang="fr-FR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IF @sum&gt;=3</a:t>
            </a:r>
            <a:endParaRPr lang="fr-FR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spcBef>
                <a:spcPct val="20000"/>
              </a:spcBef>
            </a:pPr>
            <a:r>
              <a:rPr lang="fr-FR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print '</a:t>
            </a:r>
            <a:r>
              <a:rPr lang="zh-CN" altLang="fr-FR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未通过人数：</a:t>
            </a:r>
            <a:r>
              <a:rPr lang="fr-FR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'+convert(varchar(5),@sum)+ '</a:t>
            </a:r>
            <a:r>
              <a:rPr lang="zh-CN" altLang="fr-FR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人</a:t>
            </a:r>
            <a:r>
              <a:rPr lang="fr-FR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,</a:t>
            </a:r>
            <a:r>
              <a:rPr lang="zh-CN" altLang="fr-FR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超过</a:t>
            </a:r>
            <a:r>
              <a:rPr lang="fr-FR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60%,</a:t>
            </a:r>
            <a:r>
              <a:rPr lang="zh-CN" altLang="fr-FR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及格分数线还应下调</a:t>
            </a:r>
            <a:r>
              <a:rPr lang="fr-FR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'</a:t>
            </a:r>
            <a:endParaRPr lang="fr-FR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spcBef>
                <a:spcPct val="20000"/>
              </a:spcBef>
            </a:pPr>
            <a:r>
              <a:rPr lang="fr-FR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ELSE</a:t>
            </a:r>
            <a:endParaRPr lang="fr-FR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spcBef>
                <a:spcPct val="20000"/>
              </a:spcBef>
            </a:pPr>
            <a:r>
              <a:rPr lang="fr-FR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print '</a:t>
            </a:r>
            <a:r>
              <a:rPr lang="zh-CN" altLang="fr-FR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未通过人数：</a:t>
            </a:r>
            <a:r>
              <a:rPr lang="fr-FR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'+convert(varchar(5),@sum)+ '</a:t>
            </a:r>
            <a:r>
              <a:rPr lang="zh-CN" altLang="fr-FR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人</a:t>
            </a:r>
            <a:r>
              <a:rPr lang="fr-FR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,</a:t>
            </a:r>
            <a:r>
              <a:rPr lang="zh-CN" altLang="fr-FR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已控制在</a:t>
            </a:r>
            <a:r>
              <a:rPr lang="fr-FR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60%</a:t>
            </a:r>
            <a:r>
              <a:rPr lang="zh-CN" altLang="fr-FR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以下，及格分数线适中</a:t>
            </a:r>
            <a:r>
              <a:rPr lang="fr-FR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'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228600" indent="-228600">
              <a:spcBef>
                <a:spcPct val="20000"/>
              </a:spcBef>
            </a:pP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GO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24260" name="AutoShape 4"/>
          <p:cNvSpPr>
            <a:spLocks noChangeArrowheads="1"/>
          </p:cNvSpPr>
          <p:nvPr/>
        </p:nvSpPr>
        <p:spPr bwMode="auto">
          <a:xfrm>
            <a:off x="4427538" y="2160588"/>
            <a:ext cx="305435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笔试及格线误输入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604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分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24261" name="AutoShape 5"/>
          <p:cNvSpPr>
            <a:spLocks noChangeArrowheads="1"/>
          </p:cNvSpPr>
          <p:nvPr/>
        </p:nvSpPr>
        <p:spPr bwMode="auto">
          <a:xfrm>
            <a:off x="3419475" y="3816350"/>
            <a:ext cx="5205413" cy="7096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如果执行了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RAISERROR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语句，系统全局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@@ERROR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将不等于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0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，表示出现了错误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animBg="1"/>
      <p:bldP spid="224260" grpId="0" animBg="1"/>
      <p:bldP spid="2242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4"/>
          <p:cNvSpPr>
            <a:spLocks noGrp="1"/>
          </p:cNvSpPr>
          <p:nvPr>
            <p:ph type="title"/>
          </p:nvPr>
        </p:nvSpPr>
        <p:spPr>
          <a:xfrm>
            <a:off x="107950" y="404813"/>
            <a:ext cx="7921625" cy="69215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2200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回顾</a:t>
            </a:r>
            <a:r>
              <a:rPr lang="en-US" altLang="zh-CN" sz="2200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--</a:t>
            </a:r>
            <a:r>
              <a:rPr lang="en-US" altLang="zh-CN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300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嵌入式</a:t>
            </a:r>
            <a:r>
              <a:rPr lang="en-US" altLang="zh-CN" sz="2300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en-US" sz="2300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语句与主语言之间的通信</a:t>
            </a:r>
            <a:endParaRPr lang="zh-CN" altLang="en-US" sz="2300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9" name="AutoShape 3"/>
          <p:cNvSpPr/>
          <p:nvPr/>
        </p:nvSpPr>
        <p:spPr>
          <a:xfrm>
            <a:off x="71438" y="1268413"/>
            <a:ext cx="4429125" cy="50641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2700000" scaled="1"/>
            <a:tileRect/>
          </a:gradFill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p>
            <a:pPr algn="ctr"/>
            <a:r>
              <a:rPr lang="zh-CN" altLang="en-US" sz="2400" i="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建立和关闭数据库连接</a:t>
            </a:r>
            <a:endParaRPr lang="zh-CN" altLang="en-US" sz="2400" i="0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0" name="Rectangle 4"/>
          <p:cNvSpPr/>
          <p:nvPr/>
        </p:nvSpPr>
        <p:spPr>
          <a:xfrm>
            <a:off x="179388" y="2060575"/>
            <a:ext cx="8569325" cy="2895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400" i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关闭数据库连接 </a:t>
            </a:r>
            <a:endParaRPr lang="zh-CN" altLang="en-US" sz="2400" i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400" i="0" dirty="0">
                <a:solidFill>
                  <a:srgbClr val="EA0B0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i="0" dirty="0">
                <a:solidFill>
                  <a:srgbClr val="EA0B0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EXEC  SQL  DISCONNECT  [</a:t>
            </a:r>
            <a:r>
              <a:rPr lang="en-US" altLang="zh-CN" sz="2400" dirty="0">
                <a:solidFill>
                  <a:srgbClr val="EA0B0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connection</a:t>
            </a:r>
            <a:r>
              <a:rPr lang="en-US" altLang="zh-CN" sz="2400" i="0" dirty="0">
                <a:solidFill>
                  <a:srgbClr val="EA0B0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];</a:t>
            </a:r>
            <a:endParaRPr lang="en-US" altLang="zh-CN" sz="2400" i="0" dirty="0">
              <a:solidFill>
                <a:srgbClr val="EA0B0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400" i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程序运行过程中可以修改当前连接 ：</a:t>
            </a:r>
            <a:endParaRPr lang="zh-CN" altLang="en-US" sz="2400" i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400" i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i="0" dirty="0">
                <a:solidFill>
                  <a:srgbClr val="EA0B0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EXEC  SQL  SET  CONNECTION  </a:t>
            </a:r>
            <a:r>
              <a:rPr lang="en-US" altLang="zh-CN" sz="2400" dirty="0">
                <a:solidFill>
                  <a:srgbClr val="EA0B0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connection-name </a:t>
            </a:r>
            <a:r>
              <a:rPr lang="en-US" altLang="zh-CN" sz="2400" i="0" dirty="0">
                <a:solidFill>
                  <a:srgbClr val="EA0B0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  </a:t>
            </a:r>
            <a:endParaRPr lang="en-US" altLang="zh-CN" sz="2400" i="0" dirty="0">
              <a:solidFill>
                <a:srgbClr val="EA0B0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400" i="0" dirty="0">
                <a:solidFill>
                  <a:srgbClr val="EA0B0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                 DEFAULT;</a:t>
            </a:r>
            <a:endParaRPr lang="zh-CN" altLang="en-US" sz="2400" i="0" dirty="0">
              <a:solidFill>
                <a:srgbClr val="EA0B0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AutoShape 35"/>
          <p:cNvSpPr/>
          <p:nvPr/>
        </p:nvSpPr>
        <p:spPr>
          <a:xfrm>
            <a:off x="684213" y="333375"/>
            <a:ext cx="7775575" cy="720725"/>
          </a:xfrm>
          <a:prstGeom prst="roundRect">
            <a:avLst>
              <a:gd name="adj" fmla="val 42181"/>
            </a:avLst>
          </a:prstGeom>
          <a:noFill/>
          <a:ln w="19050">
            <a:noFill/>
          </a:ln>
        </p:spPr>
        <p:txBody>
          <a:bodyPr wrap="none" anchor="ctr"/>
          <a:p>
            <a:r>
              <a:rPr lang="zh-CN" altLang="en-US" sz="3600" i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小  结</a:t>
            </a:r>
            <a:endParaRPr lang="zh-CN" altLang="en-US" sz="3600" i="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7" name="AutoShape 13"/>
          <p:cNvSpPr/>
          <p:nvPr/>
        </p:nvSpPr>
        <p:spPr>
          <a:xfrm>
            <a:off x="525463" y="1484313"/>
            <a:ext cx="7934325" cy="4681537"/>
          </a:xfrm>
          <a:prstGeom prst="roundRect">
            <a:avLst>
              <a:gd name="adj" fmla="val 8014"/>
            </a:avLst>
          </a:prstGeom>
          <a:solidFill>
            <a:srgbClr val="F8F8F8"/>
          </a:solidFill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>
              <a:lnSpc>
                <a:spcPts val="4300"/>
              </a:lnSpc>
              <a:buFont typeface="Wingdings" panose="05000000000000000000" pitchFamily="2" charset="2"/>
              <a:buChar char="Ø"/>
            </a:pPr>
            <a:endParaRPr lang="zh-CN" altLang="en-US" b="0" i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9188" name="Rectangle 4"/>
          <p:cNvSpPr/>
          <p:nvPr/>
        </p:nvSpPr>
        <p:spPr>
          <a:xfrm>
            <a:off x="611188" y="1557338"/>
            <a:ext cx="7777162" cy="43211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zh-CN" altLang="en-US" sz="2400" i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存储过程是一组预编译的</a:t>
            </a:r>
            <a:r>
              <a:rPr lang="en-US" altLang="zh-CN" sz="2400" i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SQL</a:t>
            </a:r>
            <a:r>
              <a:rPr lang="zh-CN" altLang="en-US" sz="2400" i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语句，它可以包含数据操纵语句、变量、逻辑控制语句等</a:t>
            </a:r>
            <a:endParaRPr lang="zh-CN" altLang="en-US" sz="2400" i="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zh-CN" altLang="en-US" sz="2400" i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存储过程允许带参数</a:t>
            </a:r>
            <a:endParaRPr lang="zh-CN" altLang="en-US" sz="2400" i="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zh-CN" altLang="en-US" sz="2400" i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输入参数：可以在调用时向存储过程传递参数，此类参数可用来向存储过程中传入值</a:t>
            </a:r>
            <a:endParaRPr lang="zh-CN" altLang="en-US" sz="2400" i="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zh-CN" altLang="en-US" sz="2400" i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输出参数从存储过程中返回（输出）值，后面跟随</a:t>
            </a:r>
            <a:r>
              <a:rPr lang="en-US" altLang="zh-CN" sz="2400" i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OUTPUT</a:t>
            </a:r>
            <a:r>
              <a:rPr lang="zh-CN" altLang="en-US" sz="2400" i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关键字</a:t>
            </a:r>
            <a:endParaRPr lang="en-US" altLang="zh-CN" sz="2400" i="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zh-CN" sz="2400" i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RAISERROR</a:t>
            </a:r>
            <a:r>
              <a:rPr lang="zh-CN" altLang="en-US" sz="2400" i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语句用来向用户报告错误</a:t>
            </a:r>
            <a:endParaRPr lang="zh-CN" altLang="en-US" sz="2400" i="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>
                                            <p:txEl>
                                              <p:charRg st="88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9188">
                                            <p:txEl>
                                              <p:charRg st="88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49188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>
                                            <p:txEl>
                                              <p:charRg st="4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49188">
                                            <p:txEl>
                                              <p:charRg st="40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>
                                            <p:txEl>
                                              <p:charRg st="50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49188">
                                            <p:txEl>
                                              <p:charRg st="50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>
                                            <p:txEl>
                                              <p:charRg st="120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49188">
                                            <p:txEl>
                                              <p:charRg st="120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Grp="1"/>
          </p:cNvSpPr>
          <p:nvPr>
            <p:ph type="ctrTitle"/>
          </p:nvPr>
        </p:nvSpPr>
        <p:spPr>
          <a:xfrm>
            <a:off x="1143000" y="2438400"/>
            <a:ext cx="7010400" cy="1566863"/>
          </a:xfrm>
        </p:spPr>
        <p:txBody>
          <a:bodyPr vert="horz" wrap="square" lIns="91440" tIns="45720" rIns="91440" bIns="45720" anchor="ctr"/>
          <a:lstStyle>
            <a:lvl1pPr lvl="0">
              <a:defRPr/>
            </a:lvl1pPr>
          </a:lstStyle>
          <a:p>
            <a:pPr lvl="0" algn="ctr" eaLnBrk="1" hangingPunct="1"/>
            <a:r>
              <a:rPr lang="zh-CN" altLang="en-US" sz="3500" dirty="0">
                <a:ea typeface="宋体" panose="02010600030101010101" pitchFamily="2" charset="-122"/>
              </a:rPr>
              <a:t>下次课程内容</a:t>
            </a:r>
            <a:br>
              <a:rPr lang="en-US" altLang="zh-CN" sz="3500" dirty="0">
                <a:ea typeface="宋体" panose="02010600030101010101" pitchFamily="2" charset="-122"/>
              </a:rPr>
            </a:b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ADO.NET</a:t>
            </a:r>
            <a:endParaRPr lang="en-US" altLang="zh-CN" sz="32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8131" name="Rectangle 5"/>
          <p:cNvSpPr/>
          <p:nvPr/>
        </p:nvSpPr>
        <p:spPr>
          <a:xfrm>
            <a:off x="4067175" y="5876925"/>
            <a:ext cx="1368425" cy="5048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pPr algn="r"/>
            <a:endParaRPr lang="zh-CN" altLang="en-US" b="0" i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242" name="Group 18"/>
          <p:cNvGrpSpPr/>
          <p:nvPr/>
        </p:nvGrpSpPr>
        <p:grpSpPr>
          <a:xfrm>
            <a:off x="1908175" y="2984500"/>
            <a:ext cx="5311775" cy="911225"/>
            <a:chOff x="720" y="1392"/>
            <a:chExt cx="4058" cy="480"/>
          </a:xfrm>
        </p:grpSpPr>
        <p:sp>
          <p:nvSpPr>
            <p:cNvPr id="287763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256" name="Group 20"/>
            <p:cNvGrpSpPr/>
            <p:nvPr/>
          </p:nvGrpSpPr>
          <p:grpSpPr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87765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7766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243" name="Text Box 23"/>
          <p:cNvSpPr txBox="1"/>
          <p:nvPr/>
        </p:nvSpPr>
        <p:spPr>
          <a:xfrm>
            <a:off x="2393950" y="3194050"/>
            <a:ext cx="48418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i="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PL / SQL</a:t>
            </a:r>
            <a:endParaRPr lang="en-US" altLang="zh-CN" sz="2800" i="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244" name="Picture 30" descr="1"/>
          <p:cNvPicPr>
            <a:picLocks noChangeAspect="1"/>
          </p:cNvPicPr>
          <p:nvPr/>
        </p:nvPicPr>
        <p:blipFill>
          <a:blip r:embed="rId1">
            <a:lum bright="-6000" contrast="24000"/>
          </a:blip>
          <a:srcRect l="42606" t="64474" r="19473"/>
          <a:stretch>
            <a:fillRect/>
          </a:stretch>
        </p:blipFill>
        <p:spPr>
          <a:xfrm>
            <a:off x="1731963" y="3127375"/>
            <a:ext cx="895350" cy="949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5" name="Text Box 32"/>
          <p:cNvSpPr txBox="1"/>
          <p:nvPr/>
        </p:nvSpPr>
        <p:spPr>
          <a:xfrm>
            <a:off x="2103438" y="3171825"/>
            <a:ext cx="38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800" i="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2800" i="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6" name="AutoShape 35"/>
          <p:cNvSpPr/>
          <p:nvPr/>
        </p:nvSpPr>
        <p:spPr>
          <a:xfrm>
            <a:off x="539750" y="1341438"/>
            <a:ext cx="7097713" cy="720725"/>
          </a:xfrm>
          <a:prstGeom prst="roundRect">
            <a:avLst>
              <a:gd name="adj" fmla="val 42181"/>
            </a:avLst>
          </a:prstGeom>
          <a:noFill/>
          <a:ln w="19050">
            <a:noFill/>
          </a:ln>
        </p:spPr>
        <p:txBody>
          <a:bodyPr wrap="none" anchor="ctr"/>
          <a:p>
            <a:pPr algn="ctr"/>
            <a:r>
              <a:rPr lang="zh-CN" altLang="en-US" sz="36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教 学 内 容</a:t>
            </a:r>
            <a:endParaRPr lang="zh-CN" altLang="en-US" sz="36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247" name="Group 3"/>
          <p:cNvGrpSpPr/>
          <p:nvPr/>
        </p:nvGrpSpPr>
        <p:grpSpPr>
          <a:xfrm>
            <a:off x="1947863" y="4135438"/>
            <a:ext cx="5287962" cy="936625"/>
            <a:chOff x="720" y="1392"/>
            <a:chExt cx="4058" cy="480"/>
          </a:xfrm>
        </p:grpSpPr>
        <p:sp>
          <p:nvSpPr>
            <p:cNvPr id="287748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252" name="Group 5"/>
            <p:cNvGrpSpPr/>
            <p:nvPr/>
          </p:nvGrpSpPr>
          <p:grpSpPr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87750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7751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248" name="Text Box 24"/>
          <p:cNvSpPr txBox="1"/>
          <p:nvPr/>
        </p:nvSpPr>
        <p:spPr>
          <a:xfrm>
            <a:off x="2195513" y="4222750"/>
            <a:ext cx="2601912" cy="604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 algn="ctr">
              <a:lnSpc>
                <a:spcPct val="120000"/>
              </a:lnSpc>
              <a:spcBef>
                <a:spcPct val="30000"/>
              </a:spcBef>
              <a:buClr>
                <a:schemeClr val="hlink"/>
              </a:buClr>
              <a:buSzPct val="125000"/>
            </a:pPr>
            <a:r>
              <a:rPr lang="zh-CN" altLang="en-US" sz="2800" i="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存储过程</a:t>
            </a:r>
            <a:endParaRPr lang="zh-CN" altLang="en-US" sz="2800" i="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249" name="Picture 29" descr="1"/>
          <p:cNvPicPr>
            <a:picLocks noChangeAspect="1"/>
          </p:cNvPicPr>
          <p:nvPr/>
        </p:nvPicPr>
        <p:blipFill>
          <a:blip r:embed="rId1">
            <a:lum bright="-6000" contrast="24000"/>
          </a:blip>
          <a:srcRect l="42606" t="64474" r="19473"/>
          <a:stretch>
            <a:fillRect/>
          </a:stretch>
        </p:blipFill>
        <p:spPr>
          <a:xfrm>
            <a:off x="1763713" y="4208463"/>
            <a:ext cx="884237" cy="949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50" name="Text Box 33"/>
          <p:cNvSpPr txBox="1"/>
          <p:nvPr/>
        </p:nvSpPr>
        <p:spPr>
          <a:xfrm>
            <a:off x="2124075" y="4279900"/>
            <a:ext cx="38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800" i="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800" i="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3059113" y="1341438"/>
            <a:ext cx="2592387" cy="563562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zh-CN" altLang="en-US" sz="3000" dirty="0">
                <a:ea typeface="宋体" panose="02010600030101010101" pitchFamily="2" charset="-122"/>
              </a:rPr>
              <a:t>教 学 目 标</a:t>
            </a:r>
            <a:endParaRPr lang="zh-CN" altLang="en-US" sz="3000" dirty="0">
              <a:ea typeface="宋体" panose="02010600030101010101" pitchFamily="2" charset="-122"/>
            </a:endParaRPr>
          </a:p>
        </p:txBody>
      </p:sp>
      <p:grpSp>
        <p:nvGrpSpPr>
          <p:cNvPr id="11267" name="Group 38"/>
          <p:cNvGrpSpPr/>
          <p:nvPr/>
        </p:nvGrpSpPr>
        <p:grpSpPr>
          <a:xfrm>
            <a:off x="684213" y="2116138"/>
            <a:ext cx="7488237" cy="3833812"/>
            <a:chOff x="431" y="1333"/>
            <a:chExt cx="4717" cy="2415"/>
          </a:xfrm>
        </p:grpSpPr>
        <p:sp>
          <p:nvSpPr>
            <p:cNvPr id="11268" name="AutoShape 3"/>
            <p:cNvSpPr/>
            <p:nvPr/>
          </p:nvSpPr>
          <p:spPr>
            <a:xfrm>
              <a:off x="1474" y="2830"/>
              <a:ext cx="3674" cy="918"/>
            </a:xfrm>
            <a:prstGeom prst="roundRect">
              <a:avLst>
                <a:gd name="adj" fmla="val 8014"/>
              </a:avLst>
            </a:prstGeom>
            <a:solidFill>
              <a:srgbClr val="F8F8F8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r"/>
              <a:endParaRPr lang="zh-CN" altLang="en-US" b="0" i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1269" name="Group 21"/>
            <p:cNvGrpSpPr/>
            <p:nvPr/>
          </p:nvGrpSpPr>
          <p:grpSpPr>
            <a:xfrm>
              <a:off x="1656" y="3003"/>
              <a:ext cx="136" cy="136"/>
              <a:chOff x="2928" y="2208"/>
              <a:chExt cx="262" cy="262"/>
            </a:xfrm>
          </p:grpSpPr>
          <p:sp>
            <p:nvSpPr>
              <p:cNvPr id="288790" name="Oval 22"/>
              <p:cNvSpPr>
                <a:spLocks noChangeArrowheads="1"/>
              </p:cNvSpPr>
              <p:nvPr/>
            </p:nvSpPr>
            <p:spPr bwMode="gray">
              <a:xfrm>
                <a:off x="2936" y="2208"/>
                <a:ext cx="262" cy="262"/>
              </a:xfrm>
              <a:prstGeom prst="ellipse">
                <a:avLst/>
              </a:prstGeom>
              <a:gradFill rotWithShape="1">
                <a:gsLst>
                  <a:gs pos="0">
                    <a:srgbClr val="223864">
                      <a:gamma/>
                      <a:tint val="28627"/>
                      <a:invGamma/>
                    </a:srgbClr>
                  </a:gs>
                  <a:gs pos="100000">
                    <a:srgbClr val="223864"/>
                  </a:gs>
                </a:gsLst>
                <a:lin ang="2700000" scaled="1"/>
              </a:gradFill>
              <a:ln w="12700">
                <a:solidFill>
                  <a:srgbClr val="F8F8F8"/>
                </a:solidFill>
                <a:round/>
              </a:ln>
              <a:effectLst>
                <a:outerShdw dist="35921" dir="2700000" algn="ctr" rotWithShape="0">
                  <a:srgbClr val="1C1C1C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8791" name="Oval 23"/>
              <p:cNvSpPr>
                <a:spLocks noChangeArrowheads="1"/>
              </p:cNvSpPr>
              <p:nvPr/>
            </p:nvSpPr>
            <p:spPr bwMode="gray">
              <a:xfrm>
                <a:off x="2949" y="2229"/>
                <a:ext cx="222" cy="22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63529"/>
                      <a:invGamma/>
                    </a:schemeClr>
                  </a:gs>
                </a:gsLst>
                <a:lin ang="2700000" scaled="1"/>
              </a:gradFill>
              <a:ln w="12700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270" name="Rectangle 37"/>
            <p:cNvSpPr/>
            <p:nvPr/>
          </p:nvSpPr>
          <p:spPr>
            <a:xfrm>
              <a:off x="492" y="2972"/>
              <a:ext cx="256" cy="6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000" i="0" dirty="0">
                  <a:solidFill>
                    <a:srgbClr val="D4363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难   点</a:t>
              </a:r>
              <a:endParaRPr lang="zh-CN" altLang="en-US" sz="2000" i="0" dirty="0">
                <a:solidFill>
                  <a:srgbClr val="D4363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1" name="AutoShape 39"/>
            <p:cNvSpPr/>
            <p:nvPr/>
          </p:nvSpPr>
          <p:spPr>
            <a:xfrm>
              <a:off x="431" y="2886"/>
              <a:ext cx="408" cy="806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r"/>
              <a:endParaRPr lang="zh-CN" altLang="en-US" b="0" i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2" name="AutoShape 13"/>
            <p:cNvSpPr/>
            <p:nvPr/>
          </p:nvSpPr>
          <p:spPr>
            <a:xfrm>
              <a:off x="1474" y="1333"/>
              <a:ext cx="3674" cy="1406"/>
            </a:xfrm>
            <a:prstGeom prst="roundRect">
              <a:avLst>
                <a:gd name="adj" fmla="val 8014"/>
              </a:avLst>
            </a:prstGeom>
            <a:solidFill>
              <a:srgbClr val="F8F8F8"/>
            </a:solidFill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r"/>
              <a:endParaRPr lang="zh-CN" altLang="en-US" b="0" i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3" name="AutoShape 28"/>
            <p:cNvSpPr/>
            <p:nvPr/>
          </p:nvSpPr>
          <p:spPr>
            <a:xfrm>
              <a:off x="1574" y="1452"/>
              <a:ext cx="3451" cy="37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50195"/>
              </a:schemeClr>
            </a:solidFill>
            <a:ln w="57150">
              <a:noFill/>
            </a:ln>
          </p:spPr>
          <p:txBody>
            <a:bodyPr wrap="none" anchor="ctr"/>
            <a:p>
              <a:pPr algn="r"/>
              <a:endParaRPr lang="zh-CN" altLang="en-US" b="0" i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4" name="Rectangle 31"/>
            <p:cNvSpPr/>
            <p:nvPr/>
          </p:nvSpPr>
          <p:spPr>
            <a:xfrm>
              <a:off x="1655" y="1529"/>
              <a:ext cx="2836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90000"/>
                </a:lnSpc>
              </a:pPr>
              <a:r>
                <a:rPr lang="zh-CN" altLang="en-US" sz="2400" i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</a:t>
              </a:r>
              <a:r>
                <a:rPr lang="zh-CN" altLang="en-US" sz="2000" i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掌握</a:t>
              </a:r>
              <a:r>
                <a:rPr lang="en-US" altLang="zh-CN" sz="2000" i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PL/SQL</a:t>
              </a:r>
              <a:r>
                <a:rPr lang="zh-CN" altLang="en-US" sz="2000" i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块基本结构</a:t>
              </a:r>
              <a:endParaRPr lang="zh-CN" altLang="en-US" sz="20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5" name="Rectangle 36"/>
            <p:cNvSpPr/>
            <p:nvPr/>
          </p:nvSpPr>
          <p:spPr>
            <a:xfrm>
              <a:off x="476" y="1741"/>
              <a:ext cx="318" cy="6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000" i="0" dirty="0">
                  <a:solidFill>
                    <a:srgbClr val="D4363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重</a:t>
              </a:r>
              <a:endParaRPr lang="en-US" altLang="zh-CN" sz="2000" i="0" dirty="0">
                <a:solidFill>
                  <a:srgbClr val="D4363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zh-CN" sz="2000" i="0" dirty="0">
                <a:solidFill>
                  <a:srgbClr val="D4363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r>
                <a:rPr lang="zh-CN" altLang="en-US" sz="2000" i="0" dirty="0">
                  <a:solidFill>
                    <a:srgbClr val="D4363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点</a:t>
              </a:r>
              <a:endParaRPr lang="zh-CN" altLang="en-US" sz="2000" i="0" dirty="0">
                <a:solidFill>
                  <a:srgbClr val="D4363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6" name="AutoShape 38"/>
            <p:cNvSpPr/>
            <p:nvPr/>
          </p:nvSpPr>
          <p:spPr>
            <a:xfrm>
              <a:off x="431" y="1651"/>
              <a:ext cx="408" cy="816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r"/>
              <a:endParaRPr lang="zh-CN" altLang="en-US" b="0" i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7" name="AutoShape 28"/>
            <p:cNvSpPr/>
            <p:nvPr/>
          </p:nvSpPr>
          <p:spPr>
            <a:xfrm>
              <a:off x="1565" y="1877"/>
              <a:ext cx="3460" cy="37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50195"/>
              </a:schemeClr>
            </a:solidFill>
            <a:ln w="57150">
              <a:noFill/>
            </a:ln>
          </p:spPr>
          <p:txBody>
            <a:bodyPr wrap="none" anchor="ctr"/>
            <a:p>
              <a:pPr algn="r"/>
              <a:endParaRPr lang="zh-CN" altLang="en-US" b="0" i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8" name="Rectangle 31"/>
            <p:cNvSpPr/>
            <p:nvPr/>
          </p:nvSpPr>
          <p:spPr>
            <a:xfrm>
              <a:off x="1699" y="1938"/>
              <a:ext cx="313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90000"/>
                </a:lnSpc>
              </a:pPr>
              <a:r>
                <a:rPr lang="zh-CN" altLang="en-US" i="0" dirty="0">
                  <a:latin typeface="Arial" panose="020B0604020202020204" pitchFamily="34" charset="0"/>
                  <a:ea typeface="宋体" panose="02010600030101010101" pitchFamily="2" charset="-122"/>
                </a:rPr>
                <a:t>   </a:t>
              </a:r>
              <a:r>
                <a:rPr lang="zh-CN" altLang="en-US" sz="2000" i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掌握存储过程的定义方法</a:t>
              </a:r>
              <a:endParaRPr lang="en-US" altLang="zh-CN" sz="20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9" name="AutoShape 28"/>
            <p:cNvSpPr/>
            <p:nvPr/>
          </p:nvSpPr>
          <p:spPr>
            <a:xfrm>
              <a:off x="1565" y="2286"/>
              <a:ext cx="3460" cy="37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50195"/>
              </a:schemeClr>
            </a:solidFill>
            <a:ln w="57150">
              <a:noFill/>
            </a:ln>
          </p:spPr>
          <p:txBody>
            <a:bodyPr wrap="none" anchor="ctr"/>
            <a:p>
              <a:pPr algn="r"/>
              <a:endParaRPr lang="zh-CN" altLang="en-US" b="0" i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0" name="Rectangle 31"/>
            <p:cNvSpPr/>
            <p:nvPr/>
          </p:nvSpPr>
          <p:spPr>
            <a:xfrm>
              <a:off x="1706" y="2342"/>
              <a:ext cx="307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90000"/>
                </a:lnSpc>
              </a:pPr>
              <a:r>
                <a:rPr lang="zh-CN" altLang="en-US" sz="2000" i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了解常见的存储过程</a:t>
              </a:r>
              <a:endParaRPr lang="zh-CN" altLang="en-US" sz="20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AutoShape 16"/>
            <p:cNvSpPr>
              <a:spLocks noChangeArrowheads="1"/>
            </p:cNvSpPr>
            <p:nvPr/>
          </p:nvSpPr>
          <p:spPr bwMode="blackGray">
            <a:xfrm rot="10806395" flipH="1" flipV="1">
              <a:off x="840" y="1788"/>
              <a:ext cx="634" cy="476"/>
            </a:xfrm>
            <a:prstGeom prst="rightArrow">
              <a:avLst>
                <a:gd name="adj1" fmla="val 46509"/>
                <a:gd name="adj2" fmla="val 42052"/>
              </a:avLst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  <a:alpha val="0"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1282" name="Group 21"/>
            <p:cNvGrpSpPr/>
            <p:nvPr/>
          </p:nvGrpSpPr>
          <p:grpSpPr>
            <a:xfrm>
              <a:off x="1669" y="1968"/>
              <a:ext cx="138" cy="136"/>
              <a:chOff x="2928" y="2208"/>
              <a:chExt cx="262" cy="262"/>
            </a:xfrm>
          </p:grpSpPr>
          <p:sp>
            <p:nvSpPr>
              <p:cNvPr id="42" name="Oval 22"/>
              <p:cNvSpPr>
                <a:spLocks noChangeArrowheads="1"/>
              </p:cNvSpPr>
              <p:nvPr/>
            </p:nvSpPr>
            <p:spPr bwMode="gray">
              <a:xfrm>
                <a:off x="2928" y="2208"/>
                <a:ext cx="262" cy="262"/>
              </a:xfrm>
              <a:prstGeom prst="ellipse">
                <a:avLst/>
              </a:prstGeom>
              <a:gradFill rotWithShape="1">
                <a:gsLst>
                  <a:gs pos="0">
                    <a:srgbClr val="223864">
                      <a:gamma/>
                      <a:tint val="28627"/>
                      <a:invGamma/>
                    </a:srgbClr>
                  </a:gs>
                  <a:gs pos="100000">
                    <a:srgbClr val="223864"/>
                  </a:gs>
                </a:gsLst>
                <a:lin ang="2700000" scaled="1"/>
              </a:gradFill>
              <a:ln w="12700">
                <a:solidFill>
                  <a:srgbClr val="F8F8F8"/>
                </a:solidFill>
                <a:round/>
              </a:ln>
              <a:effectLst>
                <a:outerShdw dist="35921" dir="2700000" algn="ctr" rotWithShape="0">
                  <a:srgbClr val="1C1C1C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Oval 23"/>
              <p:cNvSpPr>
                <a:spLocks noChangeArrowheads="1"/>
              </p:cNvSpPr>
              <p:nvPr/>
            </p:nvSpPr>
            <p:spPr bwMode="gray">
              <a:xfrm>
                <a:off x="2949" y="2229"/>
                <a:ext cx="218" cy="22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283" name="Group 21"/>
            <p:cNvGrpSpPr/>
            <p:nvPr/>
          </p:nvGrpSpPr>
          <p:grpSpPr>
            <a:xfrm>
              <a:off x="1669" y="2377"/>
              <a:ext cx="138" cy="136"/>
              <a:chOff x="2928" y="2208"/>
              <a:chExt cx="262" cy="262"/>
            </a:xfrm>
          </p:grpSpPr>
          <p:sp>
            <p:nvSpPr>
              <p:cNvPr id="45" name="Oval 22"/>
              <p:cNvSpPr>
                <a:spLocks noChangeArrowheads="1"/>
              </p:cNvSpPr>
              <p:nvPr/>
            </p:nvSpPr>
            <p:spPr bwMode="gray">
              <a:xfrm>
                <a:off x="2928" y="2220"/>
                <a:ext cx="262" cy="262"/>
              </a:xfrm>
              <a:prstGeom prst="ellipse">
                <a:avLst/>
              </a:prstGeom>
              <a:gradFill rotWithShape="1">
                <a:gsLst>
                  <a:gs pos="0">
                    <a:srgbClr val="223864">
                      <a:gamma/>
                      <a:tint val="28627"/>
                      <a:invGamma/>
                    </a:srgbClr>
                  </a:gs>
                  <a:gs pos="100000">
                    <a:srgbClr val="223864"/>
                  </a:gs>
                </a:gsLst>
                <a:lin ang="2700000" scaled="1"/>
              </a:gradFill>
              <a:ln w="12700">
                <a:solidFill>
                  <a:srgbClr val="F8F8F8"/>
                </a:solidFill>
                <a:round/>
              </a:ln>
              <a:effectLst>
                <a:outerShdw dist="35921" dir="2700000" algn="ctr" rotWithShape="0">
                  <a:srgbClr val="1C1C1C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Oval 23"/>
              <p:cNvSpPr>
                <a:spLocks noChangeArrowheads="1"/>
              </p:cNvSpPr>
              <p:nvPr/>
            </p:nvSpPr>
            <p:spPr bwMode="gray">
              <a:xfrm>
                <a:off x="2949" y="2229"/>
                <a:ext cx="218" cy="22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284" name="Group 21"/>
            <p:cNvGrpSpPr/>
            <p:nvPr/>
          </p:nvGrpSpPr>
          <p:grpSpPr>
            <a:xfrm>
              <a:off x="1669" y="1560"/>
              <a:ext cx="138" cy="136"/>
              <a:chOff x="2928" y="2208"/>
              <a:chExt cx="262" cy="262"/>
            </a:xfrm>
          </p:grpSpPr>
          <p:sp>
            <p:nvSpPr>
              <p:cNvPr id="48" name="Oval 22"/>
              <p:cNvSpPr>
                <a:spLocks noChangeArrowheads="1"/>
              </p:cNvSpPr>
              <p:nvPr/>
            </p:nvSpPr>
            <p:spPr bwMode="gray">
              <a:xfrm>
                <a:off x="2928" y="2208"/>
                <a:ext cx="262" cy="262"/>
              </a:xfrm>
              <a:prstGeom prst="ellipse">
                <a:avLst/>
              </a:prstGeom>
              <a:gradFill rotWithShape="1">
                <a:gsLst>
                  <a:gs pos="0">
                    <a:srgbClr val="223864">
                      <a:gamma/>
                      <a:tint val="28627"/>
                      <a:invGamma/>
                    </a:srgbClr>
                  </a:gs>
                  <a:gs pos="100000">
                    <a:srgbClr val="223864"/>
                  </a:gs>
                </a:gsLst>
                <a:lin ang="2700000" scaled="1"/>
              </a:gradFill>
              <a:ln w="12700">
                <a:solidFill>
                  <a:srgbClr val="F8F8F8"/>
                </a:solidFill>
                <a:round/>
              </a:ln>
              <a:effectLst>
                <a:outerShdw dist="35921" dir="2700000" algn="ctr" rotWithShape="0">
                  <a:srgbClr val="1C1C1C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Oval 23"/>
              <p:cNvSpPr>
                <a:spLocks noChangeArrowheads="1"/>
              </p:cNvSpPr>
              <p:nvPr/>
            </p:nvSpPr>
            <p:spPr bwMode="gray">
              <a:xfrm>
                <a:off x="2949" y="2229"/>
                <a:ext cx="218" cy="22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" name="AutoShape 28"/>
            <p:cNvSpPr>
              <a:spLocks noChangeArrowheads="1"/>
            </p:cNvSpPr>
            <p:nvPr/>
          </p:nvSpPr>
          <p:spPr bwMode="gray">
            <a:xfrm>
              <a:off x="1565" y="2912"/>
              <a:ext cx="3492" cy="37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86" name="Rectangle 31"/>
            <p:cNvSpPr/>
            <p:nvPr/>
          </p:nvSpPr>
          <p:spPr>
            <a:xfrm>
              <a:off x="1656" y="2997"/>
              <a:ext cx="331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90000"/>
                </a:lnSpc>
              </a:pPr>
              <a:r>
                <a:rPr lang="zh-CN" altLang="en-US" sz="2000" i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带参数存储过程的定义</a:t>
              </a:r>
              <a:endParaRPr lang="zh-CN" altLang="en-US" sz="20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1287" name="Group 21"/>
            <p:cNvGrpSpPr/>
            <p:nvPr/>
          </p:nvGrpSpPr>
          <p:grpSpPr>
            <a:xfrm>
              <a:off x="1656" y="3412"/>
              <a:ext cx="136" cy="136"/>
              <a:chOff x="2928" y="2208"/>
              <a:chExt cx="262" cy="262"/>
            </a:xfrm>
          </p:grpSpPr>
          <p:sp>
            <p:nvSpPr>
              <p:cNvPr id="58" name="Oval 22"/>
              <p:cNvSpPr>
                <a:spLocks noChangeArrowheads="1"/>
              </p:cNvSpPr>
              <p:nvPr/>
            </p:nvSpPr>
            <p:spPr bwMode="gray">
              <a:xfrm>
                <a:off x="2936" y="2218"/>
                <a:ext cx="262" cy="262"/>
              </a:xfrm>
              <a:prstGeom prst="ellipse">
                <a:avLst/>
              </a:prstGeom>
              <a:gradFill rotWithShape="1">
                <a:gsLst>
                  <a:gs pos="0">
                    <a:srgbClr val="223864">
                      <a:gamma/>
                      <a:tint val="28627"/>
                      <a:invGamma/>
                    </a:srgbClr>
                  </a:gs>
                  <a:gs pos="100000">
                    <a:srgbClr val="223864"/>
                  </a:gs>
                </a:gsLst>
                <a:lin ang="2700000" scaled="1"/>
              </a:gradFill>
              <a:ln w="12700">
                <a:solidFill>
                  <a:srgbClr val="F8F8F8"/>
                </a:solidFill>
                <a:round/>
              </a:ln>
              <a:effectLst>
                <a:outerShdw dist="35921" dir="2700000" algn="ctr" rotWithShape="0">
                  <a:srgbClr val="1C1C1C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Oval 23"/>
              <p:cNvSpPr>
                <a:spLocks noChangeArrowheads="1"/>
              </p:cNvSpPr>
              <p:nvPr/>
            </p:nvSpPr>
            <p:spPr bwMode="gray">
              <a:xfrm>
                <a:off x="2949" y="2229"/>
                <a:ext cx="222" cy="22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63529"/>
                      <a:invGamma/>
                    </a:schemeClr>
                  </a:gs>
                </a:gsLst>
                <a:lin ang="2700000" scaled="1"/>
              </a:gradFill>
              <a:ln w="12700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0" name="AutoShape 28"/>
            <p:cNvSpPr>
              <a:spLocks noChangeArrowheads="1"/>
            </p:cNvSpPr>
            <p:nvPr/>
          </p:nvSpPr>
          <p:spPr bwMode="gray">
            <a:xfrm>
              <a:off x="1565" y="3321"/>
              <a:ext cx="3492" cy="3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89" name="Rectangle 31"/>
            <p:cNvSpPr/>
            <p:nvPr/>
          </p:nvSpPr>
          <p:spPr>
            <a:xfrm>
              <a:off x="1792" y="3406"/>
              <a:ext cx="3311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90000"/>
                </a:lnSpc>
              </a:pPr>
              <a:r>
                <a:rPr lang="zh-CN" altLang="en-US" sz="2000" i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系统存储过程</a:t>
              </a:r>
              <a:endParaRPr lang="en-US" altLang="zh-CN" sz="20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" name="AutoShape 34"/>
            <p:cNvSpPr>
              <a:spLocks noChangeArrowheads="1"/>
            </p:cNvSpPr>
            <p:nvPr/>
          </p:nvSpPr>
          <p:spPr bwMode="blackGray">
            <a:xfrm rot="10793605" flipV="1">
              <a:off x="749" y="3034"/>
              <a:ext cx="725" cy="475"/>
            </a:xfrm>
            <a:prstGeom prst="rightArrow">
              <a:avLst>
                <a:gd name="adj1" fmla="val 46509"/>
                <a:gd name="adj2" fmla="val 42098"/>
              </a:avLst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  <a:alpha val="0"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 algn="ctr">
              <a:noFill/>
              <a:miter lim="800000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4"/>
          <p:cNvSpPr>
            <a:spLocks noGrp="1"/>
          </p:cNvSpPr>
          <p:nvPr>
            <p:ph type="title"/>
          </p:nvPr>
        </p:nvSpPr>
        <p:spPr>
          <a:xfrm>
            <a:off x="684213" y="908050"/>
            <a:ext cx="503237" cy="4968875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zh-CN" altLang="en-US" sz="2000" dirty="0">
                <a:ea typeface="宋体" panose="02010600030101010101" pitchFamily="2" charset="-122"/>
              </a:rPr>
              <a:t>教学具体内容</a:t>
            </a:r>
            <a:endParaRPr lang="zh-CN" altLang="en-US" sz="2200" dirty="0">
              <a:ea typeface="宋体" panose="02010600030101010101" pitchFamily="2" charset="-122"/>
            </a:endParaRPr>
          </a:p>
        </p:txBody>
      </p:sp>
      <p:sp>
        <p:nvSpPr>
          <p:cNvPr id="326661" name="Rectangle 5"/>
          <p:cNvSpPr>
            <a:spLocks noGrp="1"/>
          </p:cNvSpPr>
          <p:nvPr>
            <p:ph type="body"/>
          </p:nvPr>
        </p:nvSpPr>
        <p:spPr>
          <a:xfrm>
            <a:off x="1331913" y="1412875"/>
            <a:ext cx="7416800" cy="4824413"/>
          </a:xfrm>
        </p:spPr>
        <p:txBody>
          <a:bodyPr vert="horz" wrap="square" lIns="91440" tIns="45720" rIns="91440" bIns="45720" anchor="t"/>
          <a:p>
            <a:pPr marL="533400" indent="-533400"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PL/SOL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块的基本结构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533400" indent="-533400"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PL/SQL</a:t>
            </a:r>
            <a:r>
              <a:rPr lang="zh-CN" altLang="en-US" sz="2800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中定义变量</a:t>
            </a:r>
            <a:endParaRPr lang="en-US" altLang="zh-CN" sz="2800" dirty="0">
              <a:solidFill>
                <a:srgbClr val="66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533400" indent="-533400"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PL/SQL</a:t>
            </a:r>
            <a:r>
              <a:rPr lang="zh-CN" altLang="en-US" sz="2800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中的控制结构</a:t>
            </a:r>
            <a:endParaRPr lang="zh-CN" altLang="en-US" sz="2800" dirty="0">
              <a:solidFill>
                <a:srgbClr val="66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533400" indent="-533400" eaLnBrk="1" hangingPunct="1">
              <a:lnSpc>
                <a:spcPct val="130000"/>
              </a:lnSpc>
            </a:pPr>
            <a:r>
              <a:rPr lang="zh-CN" altLang="en-US" sz="2800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创建存储过程</a:t>
            </a:r>
            <a:endParaRPr lang="zh-CN" altLang="en-US" sz="2800" dirty="0">
              <a:solidFill>
                <a:srgbClr val="66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533400" indent="-533400" eaLnBrk="1" hangingPunct="1">
              <a:lnSpc>
                <a:spcPct val="130000"/>
              </a:lnSpc>
            </a:pPr>
            <a:r>
              <a:rPr lang="zh-CN" altLang="en-US" sz="2800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带参数存储过程</a:t>
            </a:r>
            <a:endParaRPr lang="zh-CN" altLang="en-US" sz="2800" dirty="0">
              <a:solidFill>
                <a:srgbClr val="66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533400" indent="-533400" eaLnBrk="1" hangingPunct="1">
              <a:lnSpc>
                <a:spcPct val="130000"/>
              </a:lnSpc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存储过程的调用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1">
                                            <p:txEl>
                                              <p:charRg st="13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1">
                                            <p:txEl>
                                              <p:charRg st="25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1">
                                            <p:txEl>
                                              <p:charRg st="38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1">
                                            <p:txEl>
                                              <p:charRg st="45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1">
                                            <p:txEl>
                                              <p:charRg st="53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4"/>
          <p:cNvSpPr>
            <a:spLocks noGrp="1"/>
          </p:cNvSpPr>
          <p:nvPr>
            <p:ph type="title"/>
          </p:nvPr>
        </p:nvSpPr>
        <p:spPr>
          <a:xfrm>
            <a:off x="250825" y="404813"/>
            <a:ext cx="7921625" cy="69215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8.2 PL/SQL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的块结构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Rectangle 3"/>
          <p:cNvSpPr/>
          <p:nvPr/>
        </p:nvSpPr>
        <p:spPr>
          <a:xfrm>
            <a:off x="323850" y="1165225"/>
            <a:ext cx="8229600" cy="4495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PL/SQL 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0" hangingPunct="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CN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</a:t>
            </a: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的扩展，增加了过程化语句功能 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0" hangingPunct="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基本结构是块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块之间可以互相嵌套 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每个块完成一个逻辑操作 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0" hangingPunct="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400" i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包括定义部分和执行部分 </a:t>
            </a:r>
            <a:endParaRPr lang="zh-CN" altLang="en-US" sz="2400" i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nordridesign.com">
  <a:themeElements>
    <a:clrScheme name="nordridesign.com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nordridesign.com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nordridesign.com">
  <a:themeElements>
    <a:clrScheme name="3_nordridesign.com 7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3_nordridesign.com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3_nordridesign.com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EAEB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nordridesign.com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75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nordridesign.com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D99F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nordridesign.com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nordridesign.co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8A15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7D12"/>
        </a:accent6>
        <a:hlink>
          <a:srgbClr val="463900"/>
        </a:hlink>
        <a:folHlink>
          <a:srgbClr val="FFF0A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nordridesign.co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C7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nordridesign.com 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nordridesign.com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ADE97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nordridesign.com">
  <a:themeElements>
    <a:clrScheme name="2_nordridesign.com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2A94FE"/>
      </a:folHlink>
    </a:clrScheme>
    <a:fontScheme name="2_nordridesign.com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2_nordridesign.com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11117</Words>
  <Application>WPS 演示</Application>
  <PresentationFormat>全屏显示(4:3)</PresentationFormat>
  <Paragraphs>798</Paragraphs>
  <Slides>51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51</vt:i4>
      </vt:variant>
    </vt:vector>
  </HeadingPairs>
  <TitlesOfParts>
    <vt:vector size="70" baseType="lpstr">
      <vt:lpstr>Arial</vt:lpstr>
      <vt:lpstr>宋体</vt:lpstr>
      <vt:lpstr>Wingdings</vt:lpstr>
      <vt:lpstr>华文细黑</vt:lpstr>
      <vt:lpstr>MS UI Gothic</vt:lpstr>
      <vt:lpstr>华文新魏</vt:lpstr>
      <vt:lpstr>黑体</vt:lpstr>
      <vt:lpstr>隶书</vt:lpstr>
      <vt:lpstr>楷体_GB2312</vt:lpstr>
      <vt:lpstr>新宋体</vt:lpstr>
      <vt:lpstr>Times New Roman</vt:lpstr>
      <vt:lpstr>微软雅黑</vt:lpstr>
      <vt:lpstr>Arial Unicode MS</vt:lpstr>
      <vt:lpstr>Tahoma</vt:lpstr>
      <vt:lpstr>Gulim</vt:lpstr>
      <vt:lpstr>华文中宋</vt:lpstr>
      <vt:lpstr>nordridesign.com</vt:lpstr>
      <vt:lpstr>3_nordridesign.com</vt:lpstr>
      <vt:lpstr>2_nordridesign.com</vt:lpstr>
      <vt:lpstr>数据库原理与应用</vt:lpstr>
      <vt:lpstr>回顾-- 嵌入式SQL的处理过程</vt:lpstr>
      <vt:lpstr>回顾-- 嵌入式SQL语句与主语言之间的通信</vt:lpstr>
      <vt:lpstr>回顾-- 嵌入式SQL语句与主语言之间的通信</vt:lpstr>
      <vt:lpstr>回顾-- 嵌入式SQL语句与主语言之间的通信</vt:lpstr>
      <vt:lpstr>PowerPoint 演示文稿</vt:lpstr>
      <vt:lpstr>教 学 目 标</vt:lpstr>
      <vt:lpstr>教学具体内容</vt:lpstr>
      <vt:lpstr>8.2 PL/SQL的块结构</vt:lpstr>
      <vt:lpstr>8.2 PL/SQL的块结构</vt:lpstr>
      <vt:lpstr>8.2.1 变量常量的定义</vt:lpstr>
      <vt:lpstr>8.2.2 控制结构</vt:lpstr>
      <vt:lpstr>8.2.2 控制结构</vt:lpstr>
      <vt:lpstr>8.2.3 游标的定义</vt:lpstr>
      <vt:lpstr>8.2.3 游标的定义</vt:lpstr>
      <vt:lpstr>8.3 存储过程</vt:lpstr>
      <vt:lpstr>8.3 存储过程</vt:lpstr>
      <vt:lpstr>8.3.1 存储过程的优点</vt:lpstr>
      <vt:lpstr>PowerPoint 演示文稿</vt:lpstr>
      <vt:lpstr>PowerPoint 演示文稿</vt:lpstr>
      <vt:lpstr>PowerPoint 演示文稿</vt:lpstr>
      <vt:lpstr>PowerPoint 演示文稿</vt:lpstr>
      <vt:lpstr>8.3.3 创建存储过程</vt:lpstr>
      <vt:lpstr>8.3.3 创建存储过程</vt:lpstr>
      <vt:lpstr>8.3.3 创建存储过程</vt:lpstr>
      <vt:lpstr>8.3.3 创建存储过程</vt:lpstr>
      <vt:lpstr>8.3.3 创建存储过程</vt:lpstr>
      <vt:lpstr>8.3.4 带参数的存储过程</vt:lpstr>
      <vt:lpstr>8.3.4 带参数的存储过程</vt:lpstr>
      <vt:lpstr>8.3.4 带参数的存储过程</vt:lpstr>
      <vt:lpstr>8.3.4 带参数的存储过程</vt:lpstr>
      <vt:lpstr>8.3.4 带参数的存储过程</vt:lpstr>
      <vt:lpstr>8.3.4 带参数的存储过程</vt:lpstr>
      <vt:lpstr>8.3.4 带参数的存储过程</vt:lpstr>
      <vt:lpstr>8.3.4 带参数的存储过程</vt:lpstr>
      <vt:lpstr>8.3.4 带参数的存储过程</vt:lpstr>
      <vt:lpstr>8.3.4 带参数的存储过程</vt:lpstr>
      <vt:lpstr>8.3.4 带参数的存储过程</vt:lpstr>
      <vt:lpstr>8.3.4 带参数的存储过程</vt:lpstr>
      <vt:lpstr>8.3.4 带参数的存储过程</vt:lpstr>
      <vt:lpstr>8.3.4 带参数的存储过程</vt:lpstr>
      <vt:lpstr>8.3.4 带参数的存储过程</vt:lpstr>
      <vt:lpstr>8.3.4 带参数的存储过程</vt:lpstr>
      <vt:lpstr>8.3.4 带参数的存储过程</vt:lpstr>
      <vt:lpstr>8.3.5 存储过程中的错误处理</vt:lpstr>
      <vt:lpstr>8.3.5 存储过程中的错误处理</vt:lpstr>
      <vt:lpstr>8.3.5 存储过程中的错误处理</vt:lpstr>
      <vt:lpstr>8.3.5 存储过程中的错误处理</vt:lpstr>
      <vt:lpstr>8.3.5 存储过程中的错误处理</vt:lpstr>
      <vt:lpstr>PowerPoint 演示文稿</vt:lpstr>
      <vt:lpstr>下次课程内容 ADO.NET</vt:lpstr>
    </vt:vector>
  </TitlesOfParts>
  <Company>NordriDesign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chulongxian</dc:creator>
  <cp:keywords>ppt幻灯设计/ppt模板设计</cp:keywords>
  <dc:description>nordridesign.com</dc:description>
  <cp:lastModifiedBy>青花瓷</cp:lastModifiedBy>
  <cp:revision>679</cp:revision>
  <dcterms:created xsi:type="dcterms:W3CDTF">2008-05-06T01:42:00Z</dcterms:created>
  <dcterms:modified xsi:type="dcterms:W3CDTF">2019-11-25T14:44:48Z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