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handoutMasterIdLst>
    <p:handoutMasterId r:id="rId124"/>
  </p:handoutMasterIdLst>
  <p:sldIdLst>
    <p:sldId id="298" r:id="rId2"/>
    <p:sldId id="319" r:id="rId3"/>
    <p:sldId id="300" r:id="rId4"/>
    <p:sldId id="320" r:id="rId5"/>
    <p:sldId id="304" r:id="rId6"/>
    <p:sldId id="305" r:id="rId7"/>
    <p:sldId id="306" r:id="rId8"/>
    <p:sldId id="307" r:id="rId9"/>
    <p:sldId id="308" r:id="rId10"/>
    <p:sldId id="309" r:id="rId11"/>
    <p:sldId id="310" r:id="rId12"/>
    <p:sldId id="338" r:id="rId13"/>
    <p:sldId id="311" r:id="rId14"/>
    <p:sldId id="339" r:id="rId15"/>
    <p:sldId id="313" r:id="rId16"/>
    <p:sldId id="314" r:id="rId17"/>
    <p:sldId id="315" r:id="rId18"/>
    <p:sldId id="316" r:id="rId19"/>
    <p:sldId id="317" r:id="rId20"/>
    <p:sldId id="340" r:id="rId21"/>
    <p:sldId id="318" r:id="rId22"/>
    <p:sldId id="714" r:id="rId23"/>
    <p:sldId id="715" r:id="rId24"/>
    <p:sldId id="703" r:id="rId25"/>
    <p:sldId id="694" r:id="rId26"/>
    <p:sldId id="695" r:id="rId27"/>
    <p:sldId id="696" r:id="rId28"/>
    <p:sldId id="697" r:id="rId29"/>
    <p:sldId id="699" r:id="rId30"/>
    <p:sldId id="700" r:id="rId31"/>
    <p:sldId id="701" r:id="rId32"/>
    <p:sldId id="702" r:id="rId33"/>
    <p:sldId id="716" r:id="rId34"/>
    <p:sldId id="717" r:id="rId35"/>
    <p:sldId id="721" r:id="rId36"/>
    <p:sldId id="718" r:id="rId37"/>
    <p:sldId id="719" r:id="rId38"/>
    <p:sldId id="720" r:id="rId39"/>
    <p:sldId id="722" r:id="rId40"/>
    <p:sldId id="734" r:id="rId41"/>
    <p:sldId id="733" r:id="rId42"/>
    <p:sldId id="731" r:id="rId43"/>
    <p:sldId id="732" r:id="rId44"/>
    <p:sldId id="723" r:id="rId45"/>
    <p:sldId id="724" r:id="rId46"/>
    <p:sldId id="725" r:id="rId47"/>
    <p:sldId id="726" r:id="rId48"/>
    <p:sldId id="735" r:id="rId49"/>
    <p:sldId id="727" r:id="rId50"/>
    <p:sldId id="728" r:id="rId51"/>
    <p:sldId id="729" r:id="rId52"/>
    <p:sldId id="349" r:id="rId53"/>
    <p:sldId id="350" r:id="rId54"/>
    <p:sldId id="351" r:id="rId55"/>
    <p:sldId id="352" r:id="rId56"/>
    <p:sldId id="559" r:id="rId57"/>
    <p:sldId id="560" r:id="rId58"/>
    <p:sldId id="561" r:id="rId59"/>
    <p:sldId id="562" r:id="rId60"/>
    <p:sldId id="563" r:id="rId61"/>
    <p:sldId id="564" r:id="rId62"/>
    <p:sldId id="391" r:id="rId63"/>
    <p:sldId id="450" r:id="rId64"/>
    <p:sldId id="451" r:id="rId65"/>
    <p:sldId id="432" r:id="rId66"/>
    <p:sldId id="453" r:id="rId67"/>
    <p:sldId id="437" r:id="rId68"/>
    <p:sldId id="438" r:id="rId69"/>
    <p:sldId id="439" r:id="rId70"/>
    <p:sldId id="442" r:id="rId71"/>
    <p:sldId id="443" r:id="rId72"/>
    <p:sldId id="444" r:id="rId73"/>
    <p:sldId id="392" r:id="rId74"/>
    <p:sldId id="565" r:id="rId75"/>
    <p:sldId id="359" r:id="rId76"/>
    <p:sldId id="567" r:id="rId77"/>
    <p:sldId id="569" r:id="rId78"/>
    <p:sldId id="570" r:id="rId79"/>
    <p:sldId id="571" r:id="rId80"/>
    <p:sldId id="572" r:id="rId81"/>
    <p:sldId id="573" r:id="rId82"/>
    <p:sldId id="574" r:id="rId83"/>
    <p:sldId id="575" r:id="rId84"/>
    <p:sldId id="576" r:id="rId85"/>
    <p:sldId id="577" r:id="rId86"/>
    <p:sldId id="578" r:id="rId87"/>
    <p:sldId id="579" r:id="rId88"/>
    <p:sldId id="580" r:id="rId89"/>
    <p:sldId id="581" r:id="rId90"/>
    <p:sldId id="582" r:id="rId91"/>
    <p:sldId id="583" r:id="rId92"/>
    <p:sldId id="360" r:id="rId93"/>
    <p:sldId id="629" r:id="rId94"/>
    <p:sldId id="631" r:id="rId95"/>
    <p:sldId id="630" r:id="rId96"/>
    <p:sldId id="364" r:id="rId97"/>
    <p:sldId id="664" r:id="rId98"/>
    <p:sldId id="665" r:id="rId99"/>
    <p:sldId id="666" r:id="rId100"/>
    <p:sldId id="365" r:id="rId101"/>
    <p:sldId id="667" r:id="rId102"/>
    <p:sldId id="368" r:id="rId103"/>
    <p:sldId id="370" r:id="rId104"/>
    <p:sldId id="371" r:id="rId105"/>
    <p:sldId id="669" r:id="rId106"/>
    <p:sldId id="372" r:id="rId107"/>
    <p:sldId id="375" r:id="rId108"/>
    <p:sldId id="376" r:id="rId109"/>
    <p:sldId id="712" r:id="rId110"/>
    <p:sldId id="377" r:id="rId111"/>
    <p:sldId id="713" r:id="rId112"/>
    <p:sldId id="704" r:id="rId113"/>
    <p:sldId id="378" r:id="rId114"/>
    <p:sldId id="707" r:id="rId115"/>
    <p:sldId id="379" r:id="rId116"/>
    <p:sldId id="708" r:id="rId117"/>
    <p:sldId id="709" r:id="rId118"/>
    <p:sldId id="380" r:id="rId119"/>
    <p:sldId id="710" r:id="rId120"/>
    <p:sldId id="711" r:id="rId121"/>
    <p:sldId id="384" r:id="rId122"/>
    <p:sldId id="297" r:id="rId123"/>
  </p:sldIdLst>
  <p:sldSz cx="9144000" cy="6858000" type="screen4x3"/>
  <p:notesSz cx="6858000" cy="9144000"/>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隶书" panose="02010509060101010101" pitchFamily="49" charset="-122"/>
        <a:cs typeface="+mn-cs"/>
      </a:defRPr>
    </a:lvl5pPr>
    <a:lvl6pPr marL="22860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6pPr>
    <a:lvl7pPr marL="27432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7pPr>
    <a:lvl8pPr marL="32004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8pPr>
    <a:lvl9pPr marL="3657600" algn="l" defTabSz="914400" rtl="0" eaLnBrk="1" latinLnBrk="0" hangingPunct="1">
      <a:defRPr sz="3200" kern="1200">
        <a:solidFill>
          <a:schemeClr val="tx1"/>
        </a:solidFill>
        <a:latin typeface="Arial" panose="020B0604020202020204" pitchFamily="34"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0000"/>
    <a:srgbClr val="000066"/>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4604" autoAdjust="0"/>
  </p:normalViewPr>
  <p:slideViewPr>
    <p:cSldViewPr>
      <p:cViewPr varScale="1">
        <p:scale>
          <a:sx n="89" d="100"/>
          <a:sy n="89" d="100"/>
        </p:scale>
        <p:origin x="10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453C669-30A3-4D27-943E-F63934BAC1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A588CD2C-5D0A-4B88-A3FB-FAD0794A24E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4F284165-C087-457E-8A41-0739782AF211}" type="datetimeFigureOut">
              <a:rPr lang="zh-CN" altLang="en-US"/>
              <a:pPr>
                <a:defRPr/>
              </a:pPr>
              <a:t>2019/12/10</a:t>
            </a:fld>
            <a:endParaRPr lang="zh-CN" altLang="en-US"/>
          </a:p>
        </p:txBody>
      </p:sp>
      <p:sp>
        <p:nvSpPr>
          <p:cNvPr id="4" name="页脚占位符 3">
            <a:extLst>
              <a:ext uri="{FF2B5EF4-FFF2-40B4-BE49-F238E27FC236}">
                <a16:creationId xmlns:a16="http://schemas.microsoft.com/office/drawing/2014/main" id="{DCA9FB8E-23AF-4E02-83FF-6121BEFE94B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5" name="灯片编号占位符 4">
            <a:extLst>
              <a:ext uri="{FF2B5EF4-FFF2-40B4-BE49-F238E27FC236}">
                <a16:creationId xmlns:a16="http://schemas.microsoft.com/office/drawing/2014/main" id="{F13AD74F-2DE5-4DA7-9AC6-0D152ADA70C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149F410-721E-4603-9B01-4960C901D2C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959C473-D7C8-4E9A-AE34-00EE8EC7A462}"/>
              </a:ext>
            </a:extLst>
          </p:cNvPr>
          <p:cNvSpPr>
            <a:spLocks noGrp="1"/>
          </p:cNvSpPr>
          <p:nvPr>
            <p:ph type="dt" sz="half" idx="10"/>
          </p:nvPr>
        </p:nvSpPr>
        <p:spPr/>
        <p:txBody>
          <a:bodyPr/>
          <a:lstStyle>
            <a:lvl1pPr>
              <a:defRPr/>
            </a:lvl1pPr>
          </a:lstStyle>
          <a:p>
            <a:pPr>
              <a:defRPr/>
            </a:pPr>
            <a:fld id="{ABCCED4C-8E03-4CF9-84A6-93AEBEBB4BCD}"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5AEA93EF-422F-42F4-94FC-59377FC1CFD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85CC7C-4917-44FB-81ED-2C0561F0F33A}"/>
              </a:ext>
            </a:extLst>
          </p:cNvPr>
          <p:cNvSpPr>
            <a:spLocks noGrp="1"/>
          </p:cNvSpPr>
          <p:nvPr>
            <p:ph type="sldNum" sz="quarter" idx="12"/>
          </p:nvPr>
        </p:nvSpPr>
        <p:spPr/>
        <p:txBody>
          <a:bodyPr/>
          <a:lstStyle>
            <a:lvl1pPr>
              <a:defRPr/>
            </a:lvl1pPr>
          </a:lstStyle>
          <a:p>
            <a:pPr>
              <a:defRPr/>
            </a:pPr>
            <a:fld id="{796EEF8B-0289-43AF-8B6D-53DCFD2BC556}" type="slidenum">
              <a:rPr lang="zh-CN" altLang="en-US"/>
              <a:pPr>
                <a:defRPr/>
              </a:pPr>
              <a:t>‹#›</a:t>
            </a:fld>
            <a:endParaRPr lang="zh-CN" altLang="en-US"/>
          </a:p>
        </p:txBody>
      </p:sp>
    </p:spTree>
    <p:extLst>
      <p:ext uri="{BB962C8B-B14F-4D97-AF65-F5344CB8AC3E}">
        <p14:creationId xmlns:p14="http://schemas.microsoft.com/office/powerpoint/2010/main" val="326182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92A17D-4652-4CFF-B6E5-E8D4629FDD03}"/>
              </a:ext>
            </a:extLst>
          </p:cNvPr>
          <p:cNvSpPr>
            <a:spLocks noGrp="1"/>
          </p:cNvSpPr>
          <p:nvPr>
            <p:ph type="dt" sz="half" idx="10"/>
          </p:nvPr>
        </p:nvSpPr>
        <p:spPr/>
        <p:txBody>
          <a:bodyPr/>
          <a:lstStyle>
            <a:lvl1pPr>
              <a:defRPr/>
            </a:lvl1pPr>
          </a:lstStyle>
          <a:p>
            <a:pPr>
              <a:defRPr/>
            </a:pPr>
            <a:fld id="{5AE4C9FC-2A9F-4D75-987F-167723E94392}"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1EC70534-8E7D-41E5-8A8B-B760519BEDD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CF33525-B669-44D8-8492-062962DE3748}"/>
              </a:ext>
            </a:extLst>
          </p:cNvPr>
          <p:cNvSpPr>
            <a:spLocks noGrp="1"/>
          </p:cNvSpPr>
          <p:nvPr>
            <p:ph type="sldNum" sz="quarter" idx="12"/>
          </p:nvPr>
        </p:nvSpPr>
        <p:spPr/>
        <p:txBody>
          <a:bodyPr/>
          <a:lstStyle>
            <a:lvl1pPr>
              <a:defRPr/>
            </a:lvl1pPr>
          </a:lstStyle>
          <a:p>
            <a:pPr>
              <a:defRPr/>
            </a:pPr>
            <a:fld id="{FD38C134-B140-4936-8EF6-207A84E62E9A}" type="slidenum">
              <a:rPr lang="zh-CN" altLang="en-US"/>
              <a:pPr>
                <a:defRPr/>
              </a:pPr>
              <a:t>‹#›</a:t>
            </a:fld>
            <a:endParaRPr lang="zh-CN" altLang="en-US"/>
          </a:p>
        </p:txBody>
      </p:sp>
    </p:spTree>
    <p:extLst>
      <p:ext uri="{BB962C8B-B14F-4D97-AF65-F5344CB8AC3E}">
        <p14:creationId xmlns:p14="http://schemas.microsoft.com/office/powerpoint/2010/main" val="81567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873168-5E64-4D77-A32E-F037A6014FA1}"/>
              </a:ext>
            </a:extLst>
          </p:cNvPr>
          <p:cNvSpPr>
            <a:spLocks noGrp="1"/>
          </p:cNvSpPr>
          <p:nvPr>
            <p:ph type="dt" sz="half" idx="10"/>
          </p:nvPr>
        </p:nvSpPr>
        <p:spPr/>
        <p:txBody>
          <a:bodyPr/>
          <a:lstStyle>
            <a:lvl1pPr>
              <a:defRPr/>
            </a:lvl1pPr>
          </a:lstStyle>
          <a:p>
            <a:pPr>
              <a:defRPr/>
            </a:pPr>
            <a:fld id="{05D0E194-F092-42ED-A77D-951BC29F0CB4}"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FA307C20-0DBE-49E2-AB3C-0A17471C20F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9801219-5D40-4FC7-99D8-21D07951E7B1}"/>
              </a:ext>
            </a:extLst>
          </p:cNvPr>
          <p:cNvSpPr>
            <a:spLocks noGrp="1"/>
          </p:cNvSpPr>
          <p:nvPr>
            <p:ph type="sldNum" sz="quarter" idx="12"/>
          </p:nvPr>
        </p:nvSpPr>
        <p:spPr/>
        <p:txBody>
          <a:bodyPr/>
          <a:lstStyle>
            <a:lvl1pPr>
              <a:defRPr/>
            </a:lvl1pPr>
          </a:lstStyle>
          <a:p>
            <a:pPr>
              <a:defRPr/>
            </a:pPr>
            <a:fld id="{1910BE20-CA86-4413-9D9C-F3F889CD696C}" type="slidenum">
              <a:rPr lang="zh-CN" altLang="en-US"/>
              <a:pPr>
                <a:defRPr/>
              </a:pPr>
              <a:t>‹#›</a:t>
            </a:fld>
            <a:endParaRPr lang="zh-CN" altLang="en-US"/>
          </a:p>
        </p:txBody>
      </p:sp>
    </p:spTree>
    <p:extLst>
      <p:ext uri="{BB962C8B-B14F-4D97-AF65-F5344CB8AC3E}">
        <p14:creationId xmlns:p14="http://schemas.microsoft.com/office/powerpoint/2010/main" val="2221310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00113" y="404813"/>
            <a:ext cx="7786687" cy="1012825"/>
          </a:xfrm>
        </p:spPr>
        <p:txBody>
          <a:bodyPr/>
          <a:lstStyle/>
          <a:p>
            <a:r>
              <a:rPr lang="zh-CN" altLang="en-US"/>
              <a:t>单击此处编辑母版标题样式</a:t>
            </a:r>
          </a:p>
        </p:txBody>
      </p:sp>
      <p:sp>
        <p:nvSpPr>
          <p:cNvPr id="3" name="文本占位符 2"/>
          <p:cNvSpPr>
            <a:spLocks noGrp="1"/>
          </p:cNvSpPr>
          <p:nvPr>
            <p:ph type="body" sz="half" idx="1"/>
          </p:nvPr>
        </p:nvSpPr>
        <p:spPr>
          <a:xfrm>
            <a:off x="900113" y="1600200"/>
            <a:ext cx="3816350" cy="4997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8863" y="1600200"/>
            <a:ext cx="3817937" cy="49974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531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909B25-F39F-4D93-A050-2943B67344A8}"/>
              </a:ext>
            </a:extLst>
          </p:cNvPr>
          <p:cNvSpPr>
            <a:spLocks noGrp="1"/>
          </p:cNvSpPr>
          <p:nvPr>
            <p:ph type="dt" sz="half" idx="10"/>
          </p:nvPr>
        </p:nvSpPr>
        <p:spPr/>
        <p:txBody>
          <a:bodyPr/>
          <a:lstStyle>
            <a:lvl1pPr>
              <a:defRPr/>
            </a:lvl1pPr>
          </a:lstStyle>
          <a:p>
            <a:pPr>
              <a:defRPr/>
            </a:pPr>
            <a:fld id="{853BEF7E-8CB6-4661-B655-EE63BEE9DC36}"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32DDB74E-334E-41F9-8FF7-BA8B0D41BC8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0257412-F3F3-4448-91EC-78AEA8065ECA}"/>
              </a:ext>
            </a:extLst>
          </p:cNvPr>
          <p:cNvSpPr>
            <a:spLocks noGrp="1"/>
          </p:cNvSpPr>
          <p:nvPr>
            <p:ph type="sldNum" sz="quarter" idx="12"/>
          </p:nvPr>
        </p:nvSpPr>
        <p:spPr/>
        <p:txBody>
          <a:bodyPr/>
          <a:lstStyle>
            <a:lvl1pPr>
              <a:defRPr/>
            </a:lvl1pPr>
          </a:lstStyle>
          <a:p>
            <a:pPr>
              <a:defRPr/>
            </a:pPr>
            <a:fld id="{3322888E-ED2C-4034-9BEA-C5F3BE06F44E}" type="slidenum">
              <a:rPr lang="zh-CN" altLang="en-US"/>
              <a:pPr>
                <a:defRPr/>
              </a:pPr>
              <a:t>‹#›</a:t>
            </a:fld>
            <a:endParaRPr lang="zh-CN" altLang="en-US"/>
          </a:p>
        </p:txBody>
      </p:sp>
    </p:spTree>
    <p:extLst>
      <p:ext uri="{BB962C8B-B14F-4D97-AF65-F5344CB8AC3E}">
        <p14:creationId xmlns:p14="http://schemas.microsoft.com/office/powerpoint/2010/main" val="335891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904E20-BDE1-492C-AFDD-601A237BBC24}"/>
              </a:ext>
            </a:extLst>
          </p:cNvPr>
          <p:cNvSpPr>
            <a:spLocks noGrp="1"/>
          </p:cNvSpPr>
          <p:nvPr>
            <p:ph type="dt" sz="half" idx="10"/>
          </p:nvPr>
        </p:nvSpPr>
        <p:spPr/>
        <p:txBody>
          <a:bodyPr/>
          <a:lstStyle>
            <a:lvl1pPr>
              <a:defRPr/>
            </a:lvl1pPr>
          </a:lstStyle>
          <a:p>
            <a:pPr>
              <a:defRPr/>
            </a:pPr>
            <a:fld id="{120D1BFE-32E9-4747-97AB-9C4CBA891781}"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CC41F92C-B181-45A6-95D6-97B070742F8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E713EF5-61C0-4AEE-AE62-98B484743BE0}"/>
              </a:ext>
            </a:extLst>
          </p:cNvPr>
          <p:cNvSpPr>
            <a:spLocks noGrp="1"/>
          </p:cNvSpPr>
          <p:nvPr>
            <p:ph type="sldNum" sz="quarter" idx="12"/>
          </p:nvPr>
        </p:nvSpPr>
        <p:spPr/>
        <p:txBody>
          <a:bodyPr/>
          <a:lstStyle>
            <a:lvl1pPr>
              <a:defRPr/>
            </a:lvl1pPr>
          </a:lstStyle>
          <a:p>
            <a:pPr>
              <a:defRPr/>
            </a:pPr>
            <a:fld id="{5BE182B4-8421-449D-B93C-3E4BB7317611}" type="slidenum">
              <a:rPr lang="zh-CN" altLang="en-US"/>
              <a:pPr>
                <a:defRPr/>
              </a:pPr>
              <a:t>‹#›</a:t>
            </a:fld>
            <a:endParaRPr lang="zh-CN" altLang="en-US"/>
          </a:p>
        </p:txBody>
      </p:sp>
    </p:spTree>
    <p:extLst>
      <p:ext uri="{BB962C8B-B14F-4D97-AF65-F5344CB8AC3E}">
        <p14:creationId xmlns:p14="http://schemas.microsoft.com/office/powerpoint/2010/main" val="107729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2DFAA17D-AD20-474F-9885-566100294463}"/>
              </a:ext>
            </a:extLst>
          </p:cNvPr>
          <p:cNvSpPr>
            <a:spLocks noGrp="1"/>
          </p:cNvSpPr>
          <p:nvPr>
            <p:ph type="dt" sz="half" idx="10"/>
          </p:nvPr>
        </p:nvSpPr>
        <p:spPr/>
        <p:txBody>
          <a:bodyPr/>
          <a:lstStyle>
            <a:lvl1pPr>
              <a:defRPr/>
            </a:lvl1pPr>
          </a:lstStyle>
          <a:p>
            <a:pPr>
              <a:defRPr/>
            </a:pPr>
            <a:fld id="{192F8D9A-4A7E-4857-8AFE-7221F2AE53F4}"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C182FEC6-9340-4562-B130-5C30A0E4911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F16F6DB-1D20-4313-B6AC-267608FFB873}"/>
              </a:ext>
            </a:extLst>
          </p:cNvPr>
          <p:cNvSpPr>
            <a:spLocks noGrp="1"/>
          </p:cNvSpPr>
          <p:nvPr>
            <p:ph type="sldNum" sz="quarter" idx="12"/>
          </p:nvPr>
        </p:nvSpPr>
        <p:spPr/>
        <p:txBody>
          <a:bodyPr/>
          <a:lstStyle>
            <a:lvl1pPr>
              <a:defRPr/>
            </a:lvl1pPr>
          </a:lstStyle>
          <a:p>
            <a:pPr>
              <a:defRPr/>
            </a:pPr>
            <a:fld id="{12BCC1FE-D1BC-4939-BC4A-7D9F09E43869}" type="slidenum">
              <a:rPr lang="zh-CN" altLang="en-US"/>
              <a:pPr>
                <a:defRPr/>
              </a:pPr>
              <a:t>‹#›</a:t>
            </a:fld>
            <a:endParaRPr lang="zh-CN" altLang="en-US"/>
          </a:p>
        </p:txBody>
      </p:sp>
    </p:spTree>
    <p:extLst>
      <p:ext uri="{BB962C8B-B14F-4D97-AF65-F5344CB8AC3E}">
        <p14:creationId xmlns:p14="http://schemas.microsoft.com/office/powerpoint/2010/main" val="348954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180A5F48-EC5C-4F1F-AE0F-ECDF7875AE12}"/>
              </a:ext>
            </a:extLst>
          </p:cNvPr>
          <p:cNvSpPr>
            <a:spLocks noGrp="1"/>
          </p:cNvSpPr>
          <p:nvPr>
            <p:ph type="dt" sz="half" idx="10"/>
          </p:nvPr>
        </p:nvSpPr>
        <p:spPr/>
        <p:txBody>
          <a:bodyPr/>
          <a:lstStyle>
            <a:lvl1pPr>
              <a:defRPr/>
            </a:lvl1pPr>
          </a:lstStyle>
          <a:p>
            <a:pPr>
              <a:defRPr/>
            </a:pPr>
            <a:fld id="{3521DC15-7658-46AB-A9A4-92B47C98D4FA}" type="datetimeFigureOut">
              <a:rPr lang="zh-CN" altLang="en-US"/>
              <a:pPr>
                <a:defRPr/>
              </a:pPr>
              <a:t>2019/12/10</a:t>
            </a:fld>
            <a:endParaRPr lang="zh-CN" altLang="en-US"/>
          </a:p>
        </p:txBody>
      </p:sp>
      <p:sp>
        <p:nvSpPr>
          <p:cNvPr id="8" name="页脚占位符 4">
            <a:extLst>
              <a:ext uri="{FF2B5EF4-FFF2-40B4-BE49-F238E27FC236}">
                <a16:creationId xmlns:a16="http://schemas.microsoft.com/office/drawing/2014/main" id="{0FB432CA-7759-4F52-ADBE-8D979604FF8C}"/>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F7DA4F25-ABE7-4D8D-88FA-D64CC52E0DCF}"/>
              </a:ext>
            </a:extLst>
          </p:cNvPr>
          <p:cNvSpPr>
            <a:spLocks noGrp="1"/>
          </p:cNvSpPr>
          <p:nvPr>
            <p:ph type="sldNum" sz="quarter" idx="12"/>
          </p:nvPr>
        </p:nvSpPr>
        <p:spPr/>
        <p:txBody>
          <a:bodyPr/>
          <a:lstStyle>
            <a:lvl1pPr>
              <a:defRPr/>
            </a:lvl1pPr>
          </a:lstStyle>
          <a:p>
            <a:pPr>
              <a:defRPr/>
            </a:pPr>
            <a:fld id="{042C393A-62B0-4E17-8C5E-18DDB0A97575}" type="slidenum">
              <a:rPr lang="zh-CN" altLang="en-US"/>
              <a:pPr>
                <a:defRPr/>
              </a:pPr>
              <a:t>‹#›</a:t>
            </a:fld>
            <a:endParaRPr lang="zh-CN" altLang="en-US"/>
          </a:p>
        </p:txBody>
      </p:sp>
    </p:spTree>
    <p:extLst>
      <p:ext uri="{BB962C8B-B14F-4D97-AF65-F5344CB8AC3E}">
        <p14:creationId xmlns:p14="http://schemas.microsoft.com/office/powerpoint/2010/main" val="87433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0C908918-D762-4B0D-924E-4876F51DB6BA}"/>
              </a:ext>
            </a:extLst>
          </p:cNvPr>
          <p:cNvSpPr>
            <a:spLocks noGrp="1"/>
          </p:cNvSpPr>
          <p:nvPr>
            <p:ph type="dt" sz="half" idx="10"/>
          </p:nvPr>
        </p:nvSpPr>
        <p:spPr/>
        <p:txBody>
          <a:bodyPr/>
          <a:lstStyle>
            <a:lvl1pPr>
              <a:defRPr/>
            </a:lvl1pPr>
          </a:lstStyle>
          <a:p>
            <a:pPr>
              <a:defRPr/>
            </a:pPr>
            <a:fld id="{FD7C240D-F122-4854-9C25-083639FE0FE4}" type="datetimeFigureOut">
              <a:rPr lang="zh-CN" altLang="en-US"/>
              <a:pPr>
                <a:defRPr/>
              </a:pPr>
              <a:t>2019/12/10</a:t>
            </a:fld>
            <a:endParaRPr lang="zh-CN" altLang="en-US"/>
          </a:p>
        </p:txBody>
      </p:sp>
      <p:sp>
        <p:nvSpPr>
          <p:cNvPr id="4" name="页脚占位符 4">
            <a:extLst>
              <a:ext uri="{FF2B5EF4-FFF2-40B4-BE49-F238E27FC236}">
                <a16:creationId xmlns:a16="http://schemas.microsoft.com/office/drawing/2014/main" id="{B286EC0E-8831-4100-ABD7-A16B17A1005D}"/>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529711D7-21E9-4337-AE36-8E8D85C81AAD}"/>
              </a:ext>
            </a:extLst>
          </p:cNvPr>
          <p:cNvSpPr>
            <a:spLocks noGrp="1"/>
          </p:cNvSpPr>
          <p:nvPr>
            <p:ph type="sldNum" sz="quarter" idx="12"/>
          </p:nvPr>
        </p:nvSpPr>
        <p:spPr/>
        <p:txBody>
          <a:bodyPr/>
          <a:lstStyle>
            <a:lvl1pPr>
              <a:defRPr/>
            </a:lvl1pPr>
          </a:lstStyle>
          <a:p>
            <a:pPr>
              <a:defRPr/>
            </a:pPr>
            <a:fld id="{022B6354-A5F7-446F-9B3B-5D6E8B1D436D}" type="slidenum">
              <a:rPr lang="zh-CN" altLang="en-US"/>
              <a:pPr>
                <a:defRPr/>
              </a:pPr>
              <a:t>‹#›</a:t>
            </a:fld>
            <a:endParaRPr lang="zh-CN" altLang="en-US"/>
          </a:p>
        </p:txBody>
      </p:sp>
    </p:spTree>
    <p:extLst>
      <p:ext uri="{BB962C8B-B14F-4D97-AF65-F5344CB8AC3E}">
        <p14:creationId xmlns:p14="http://schemas.microsoft.com/office/powerpoint/2010/main" val="140496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DE35534-10CB-45CB-A1FE-7AA44CEBEB8F}"/>
              </a:ext>
            </a:extLst>
          </p:cNvPr>
          <p:cNvSpPr>
            <a:spLocks noGrp="1"/>
          </p:cNvSpPr>
          <p:nvPr>
            <p:ph type="dt" sz="half" idx="10"/>
          </p:nvPr>
        </p:nvSpPr>
        <p:spPr/>
        <p:txBody>
          <a:bodyPr/>
          <a:lstStyle>
            <a:lvl1pPr>
              <a:defRPr/>
            </a:lvl1pPr>
          </a:lstStyle>
          <a:p>
            <a:pPr>
              <a:defRPr/>
            </a:pPr>
            <a:fld id="{665EAE14-D617-4133-9B0E-32B8BF0B3B91}" type="datetimeFigureOut">
              <a:rPr lang="zh-CN" altLang="en-US"/>
              <a:pPr>
                <a:defRPr/>
              </a:pPr>
              <a:t>2019/12/10</a:t>
            </a:fld>
            <a:endParaRPr lang="zh-CN" altLang="en-US"/>
          </a:p>
        </p:txBody>
      </p:sp>
      <p:sp>
        <p:nvSpPr>
          <p:cNvPr id="3" name="页脚占位符 4">
            <a:extLst>
              <a:ext uri="{FF2B5EF4-FFF2-40B4-BE49-F238E27FC236}">
                <a16:creationId xmlns:a16="http://schemas.microsoft.com/office/drawing/2014/main" id="{F84DE5E2-1B60-40E6-9540-93B4050B390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DC785F62-C3E3-4AEE-8BD0-5B4B2B7D3572}"/>
              </a:ext>
            </a:extLst>
          </p:cNvPr>
          <p:cNvSpPr>
            <a:spLocks noGrp="1"/>
          </p:cNvSpPr>
          <p:nvPr>
            <p:ph type="sldNum" sz="quarter" idx="12"/>
          </p:nvPr>
        </p:nvSpPr>
        <p:spPr/>
        <p:txBody>
          <a:bodyPr/>
          <a:lstStyle>
            <a:lvl1pPr>
              <a:defRPr/>
            </a:lvl1pPr>
          </a:lstStyle>
          <a:p>
            <a:pPr>
              <a:defRPr/>
            </a:pPr>
            <a:fld id="{A34E9992-3D36-4042-BA91-475C4E4469F6}" type="slidenum">
              <a:rPr lang="zh-CN" altLang="en-US"/>
              <a:pPr>
                <a:defRPr/>
              </a:pPr>
              <a:t>‹#›</a:t>
            </a:fld>
            <a:endParaRPr lang="zh-CN" altLang="en-US"/>
          </a:p>
        </p:txBody>
      </p:sp>
    </p:spTree>
    <p:extLst>
      <p:ext uri="{BB962C8B-B14F-4D97-AF65-F5344CB8AC3E}">
        <p14:creationId xmlns:p14="http://schemas.microsoft.com/office/powerpoint/2010/main" val="389171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A4FABD1-7F6A-4CAF-B7CC-7688E1880251}"/>
              </a:ext>
            </a:extLst>
          </p:cNvPr>
          <p:cNvSpPr>
            <a:spLocks noGrp="1"/>
          </p:cNvSpPr>
          <p:nvPr>
            <p:ph type="dt" sz="half" idx="10"/>
          </p:nvPr>
        </p:nvSpPr>
        <p:spPr/>
        <p:txBody>
          <a:bodyPr/>
          <a:lstStyle>
            <a:lvl1pPr>
              <a:defRPr/>
            </a:lvl1pPr>
          </a:lstStyle>
          <a:p>
            <a:pPr>
              <a:defRPr/>
            </a:pPr>
            <a:fld id="{5A77D1F3-5FCD-4359-BF7D-944C2E23F053}"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D6E8B451-8AED-44CE-A606-B0E16D12CA9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7C2D806-A0EB-42D4-9684-FE943E92E68B}"/>
              </a:ext>
            </a:extLst>
          </p:cNvPr>
          <p:cNvSpPr>
            <a:spLocks noGrp="1"/>
          </p:cNvSpPr>
          <p:nvPr>
            <p:ph type="sldNum" sz="quarter" idx="12"/>
          </p:nvPr>
        </p:nvSpPr>
        <p:spPr/>
        <p:txBody>
          <a:bodyPr/>
          <a:lstStyle>
            <a:lvl1pPr>
              <a:defRPr/>
            </a:lvl1pPr>
          </a:lstStyle>
          <a:p>
            <a:pPr>
              <a:defRPr/>
            </a:pPr>
            <a:fld id="{F896F31F-0185-4178-BF2E-4625D8D1588F}" type="slidenum">
              <a:rPr lang="zh-CN" altLang="en-US"/>
              <a:pPr>
                <a:defRPr/>
              </a:pPr>
              <a:t>‹#›</a:t>
            </a:fld>
            <a:endParaRPr lang="zh-CN" altLang="en-US"/>
          </a:p>
        </p:txBody>
      </p:sp>
    </p:spTree>
    <p:extLst>
      <p:ext uri="{BB962C8B-B14F-4D97-AF65-F5344CB8AC3E}">
        <p14:creationId xmlns:p14="http://schemas.microsoft.com/office/powerpoint/2010/main" val="266374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E2C83AE-4EDD-4253-AC05-20DAB7B0A19B}"/>
              </a:ext>
            </a:extLst>
          </p:cNvPr>
          <p:cNvSpPr>
            <a:spLocks noGrp="1"/>
          </p:cNvSpPr>
          <p:nvPr>
            <p:ph type="dt" sz="half" idx="10"/>
          </p:nvPr>
        </p:nvSpPr>
        <p:spPr/>
        <p:txBody>
          <a:bodyPr/>
          <a:lstStyle>
            <a:lvl1pPr>
              <a:defRPr/>
            </a:lvl1pPr>
          </a:lstStyle>
          <a:p>
            <a:pPr>
              <a:defRPr/>
            </a:pPr>
            <a:fld id="{9DB758CA-E90A-45D2-869D-CE0A3C3D3784}" type="datetimeFigureOut">
              <a:rPr lang="zh-CN" altLang="en-US"/>
              <a:pPr>
                <a:defRPr/>
              </a:pPr>
              <a:t>2019/12/10</a:t>
            </a:fld>
            <a:endParaRPr lang="zh-CN" altLang="en-US"/>
          </a:p>
        </p:txBody>
      </p:sp>
      <p:sp>
        <p:nvSpPr>
          <p:cNvPr id="6" name="页脚占位符 4">
            <a:extLst>
              <a:ext uri="{FF2B5EF4-FFF2-40B4-BE49-F238E27FC236}">
                <a16:creationId xmlns:a16="http://schemas.microsoft.com/office/drawing/2014/main" id="{501A1219-DC95-4811-A2A1-B87B5D6E474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DF1706B-50CE-4A42-971B-579AC6CF3C31}"/>
              </a:ext>
            </a:extLst>
          </p:cNvPr>
          <p:cNvSpPr>
            <a:spLocks noGrp="1"/>
          </p:cNvSpPr>
          <p:nvPr>
            <p:ph type="sldNum" sz="quarter" idx="12"/>
          </p:nvPr>
        </p:nvSpPr>
        <p:spPr/>
        <p:txBody>
          <a:bodyPr/>
          <a:lstStyle>
            <a:lvl1pPr>
              <a:defRPr/>
            </a:lvl1pPr>
          </a:lstStyle>
          <a:p>
            <a:pPr>
              <a:defRPr/>
            </a:pPr>
            <a:fld id="{C649F800-2DC7-466A-A375-1CF2C8ABA619}" type="slidenum">
              <a:rPr lang="zh-CN" altLang="en-US"/>
              <a:pPr>
                <a:defRPr/>
              </a:pPr>
              <a:t>‹#›</a:t>
            </a:fld>
            <a:endParaRPr lang="zh-CN" altLang="en-US"/>
          </a:p>
        </p:txBody>
      </p:sp>
    </p:spTree>
    <p:extLst>
      <p:ext uri="{BB962C8B-B14F-4D97-AF65-F5344CB8AC3E}">
        <p14:creationId xmlns:p14="http://schemas.microsoft.com/office/powerpoint/2010/main" val="78618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111">
            <a:extLst>
              <a:ext uri="{FF2B5EF4-FFF2-40B4-BE49-F238E27FC236}">
                <a16:creationId xmlns:a16="http://schemas.microsoft.com/office/drawing/2014/main" id="{602EF491-5F9F-45E2-9A1E-3451031BE4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26988"/>
            <a:ext cx="91440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a:extLst>
              <a:ext uri="{FF2B5EF4-FFF2-40B4-BE49-F238E27FC236}">
                <a16:creationId xmlns:a16="http://schemas.microsoft.com/office/drawing/2014/main" id="{E8EF3935-A2ED-41F2-A70A-7D79B267807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a:extLst>
              <a:ext uri="{FF2B5EF4-FFF2-40B4-BE49-F238E27FC236}">
                <a16:creationId xmlns:a16="http://schemas.microsoft.com/office/drawing/2014/main" id="{46DD9B03-BE4C-4D16-AC03-C6FE46D8812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317B83-97E3-4487-BEAA-694FC8A0709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fld id="{43853D76-47C1-4158-9210-EC01CEB191F6}" type="datetimeFigureOut">
              <a:rPr lang="zh-CN" altLang="en-US"/>
              <a:pPr>
                <a:defRPr/>
              </a:pPr>
              <a:t>2019/12/10</a:t>
            </a:fld>
            <a:endParaRPr lang="zh-CN" altLang="en-US"/>
          </a:p>
        </p:txBody>
      </p:sp>
      <p:sp>
        <p:nvSpPr>
          <p:cNvPr id="5" name="页脚占位符 4">
            <a:extLst>
              <a:ext uri="{FF2B5EF4-FFF2-40B4-BE49-F238E27FC236}">
                <a16:creationId xmlns:a16="http://schemas.microsoft.com/office/drawing/2014/main" id="{61D68A83-A279-4A51-AAA8-8E9ACF11ABB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zh-CN" altLang="en-US"/>
          </a:p>
        </p:txBody>
      </p:sp>
      <p:sp>
        <p:nvSpPr>
          <p:cNvPr id="6" name="灯片编号占位符 5">
            <a:extLst>
              <a:ext uri="{FF2B5EF4-FFF2-40B4-BE49-F238E27FC236}">
                <a16:creationId xmlns:a16="http://schemas.microsoft.com/office/drawing/2014/main" id="{C0E81D0C-679E-4BD6-8B7E-69651DCCCB8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9939ED0-9C12-41CA-A4BE-04E7DC35FB1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ea typeface="黑体" pitchFamily="2" charset="-122"/>
        </a:defRPr>
      </a:lvl2pPr>
      <a:lvl3pPr algn="ctr" rtl="0" eaLnBrk="0" fontAlgn="base" hangingPunct="0">
        <a:spcBef>
          <a:spcPct val="0"/>
        </a:spcBef>
        <a:spcAft>
          <a:spcPct val="0"/>
        </a:spcAft>
        <a:defRPr sz="4400">
          <a:solidFill>
            <a:schemeClr val="tx1"/>
          </a:solidFill>
          <a:latin typeface="Arial" charset="0"/>
          <a:ea typeface="黑体" pitchFamily="2" charset="-122"/>
        </a:defRPr>
      </a:lvl3pPr>
      <a:lvl4pPr algn="ctr" rtl="0" eaLnBrk="0" fontAlgn="base" hangingPunct="0">
        <a:spcBef>
          <a:spcPct val="0"/>
        </a:spcBef>
        <a:spcAft>
          <a:spcPct val="0"/>
        </a:spcAft>
        <a:defRPr sz="4400">
          <a:solidFill>
            <a:schemeClr val="tx1"/>
          </a:solidFill>
          <a:latin typeface="Arial" charset="0"/>
          <a:ea typeface="黑体" pitchFamily="2" charset="-122"/>
        </a:defRPr>
      </a:lvl4pPr>
      <a:lvl5pPr algn="ctr" rtl="0" eaLnBrk="0" fontAlgn="base" hangingPunct="0">
        <a:spcBef>
          <a:spcPct val="0"/>
        </a:spcBef>
        <a:spcAft>
          <a:spcPct val="0"/>
        </a:spcAft>
        <a:defRPr sz="4400">
          <a:solidFill>
            <a:schemeClr val="tx1"/>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6774F8B-85B7-4DBC-8BC5-49E58B336675}"/>
              </a:ext>
            </a:extLst>
          </p:cNvPr>
          <p:cNvSpPr>
            <a:spLocks noGrp="1" noChangeArrowheads="1"/>
          </p:cNvSpPr>
          <p:nvPr>
            <p:ph type="ctrTitle"/>
          </p:nvPr>
        </p:nvSpPr>
        <p:spPr/>
        <p:txBody>
          <a:bodyPr/>
          <a:lstStyle/>
          <a:p>
            <a:pPr eaLnBrk="1" hangingPunct="1"/>
            <a:r>
              <a:rPr lang="zh-CN" altLang="en-US"/>
              <a:t>第二章</a:t>
            </a:r>
          </a:p>
        </p:txBody>
      </p:sp>
      <p:sp>
        <p:nvSpPr>
          <p:cNvPr id="4099" name="Rectangle 3">
            <a:extLst>
              <a:ext uri="{FF2B5EF4-FFF2-40B4-BE49-F238E27FC236}">
                <a16:creationId xmlns:a16="http://schemas.microsoft.com/office/drawing/2014/main" id="{A80E8366-72FD-4ABB-98AA-45A77EFE9A3E}"/>
              </a:ext>
            </a:extLst>
          </p:cNvPr>
          <p:cNvSpPr>
            <a:spLocks noGrp="1" noChangeArrowheads="1"/>
          </p:cNvSpPr>
          <p:nvPr>
            <p:ph type="subTitle" idx="1"/>
          </p:nvPr>
        </p:nvSpPr>
        <p:spPr>
          <a:xfrm>
            <a:off x="1116013" y="3886200"/>
            <a:ext cx="7632700" cy="1752600"/>
          </a:xfrm>
        </p:spPr>
        <p:txBody>
          <a:bodyPr/>
          <a:lstStyle/>
          <a:p>
            <a:pPr eaLnBrk="1" hangingPunct="1"/>
            <a:r>
              <a:rPr lang="en-US" altLang="zh-CN" sz="5400">
                <a:solidFill>
                  <a:schemeClr val="tx1"/>
                </a:solidFill>
              </a:rPr>
              <a:t>E-R</a:t>
            </a:r>
            <a:r>
              <a:rPr lang="zh-CN" altLang="en-US" sz="5400">
                <a:solidFill>
                  <a:schemeClr val="tx1"/>
                </a:solidFill>
              </a:rPr>
              <a:t>图和关系数据库设计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2978987-680C-48F5-AB7E-09EA42E13378}"/>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参与约束</a:t>
            </a:r>
            <a:endParaRPr lang="zh-CN" altLang="en-US"/>
          </a:p>
        </p:txBody>
      </p:sp>
      <p:sp>
        <p:nvSpPr>
          <p:cNvPr id="13315" name="Rectangle 2">
            <a:extLst>
              <a:ext uri="{FF2B5EF4-FFF2-40B4-BE49-F238E27FC236}">
                <a16:creationId xmlns:a16="http://schemas.microsoft.com/office/drawing/2014/main" id="{87B3E944-796B-49DB-9BFE-A5EB6A3ACDC1}"/>
              </a:ext>
            </a:extLst>
          </p:cNvPr>
          <p:cNvSpPr>
            <a:spLocks noGrp="1" noChangeArrowheads="1"/>
          </p:cNvSpPr>
          <p:nvPr>
            <p:ph idx="1"/>
          </p:nvPr>
        </p:nvSpPr>
        <p:spPr/>
        <p:txBody>
          <a:bodyPr/>
          <a:lstStyle/>
          <a:p>
            <a:pPr marL="0" indent="0" eaLnBrk="1" hangingPunct="1"/>
            <a:r>
              <a:rPr lang="zh-CN" altLang="en-US" sz="2800"/>
              <a:t> 参与约束是对</a:t>
            </a:r>
            <a:r>
              <a:rPr lang="zh-CN" altLang="en-US" sz="2800">
                <a:solidFill>
                  <a:srgbClr val="0000FF"/>
                </a:solidFill>
              </a:rPr>
              <a:t>实体参与度</a:t>
            </a:r>
            <a:r>
              <a:rPr lang="zh-CN" altLang="en-US" sz="2800"/>
              <a:t>的约束。在一个给定的联系中的实体称为该联系的</a:t>
            </a:r>
            <a:r>
              <a:rPr lang="zh-CN" altLang="en-US" sz="2800">
                <a:solidFill>
                  <a:srgbClr val="0000FF"/>
                </a:solidFill>
              </a:rPr>
              <a:t>参与者</a:t>
            </a:r>
            <a:r>
              <a:rPr lang="zh-CN" altLang="en-US" sz="2800"/>
              <a:t>。</a:t>
            </a:r>
          </a:p>
          <a:p>
            <a:pPr marL="0" indent="0" eaLnBrk="1" hangingPunct="1"/>
            <a:r>
              <a:rPr lang="zh-CN" altLang="en-US" sz="2800"/>
              <a:t>所谓</a:t>
            </a:r>
            <a:r>
              <a:rPr lang="zh-CN" altLang="en-US" sz="2800">
                <a:solidFill>
                  <a:srgbClr val="FF0000"/>
                </a:solidFill>
              </a:rPr>
              <a:t>实体参与度</a:t>
            </a:r>
            <a:r>
              <a:rPr lang="zh-CN" altLang="en-US" sz="2800"/>
              <a:t>是指实体参与联系的</a:t>
            </a:r>
            <a:r>
              <a:rPr lang="zh-CN" altLang="en-US" sz="2800">
                <a:solidFill>
                  <a:srgbClr val="0000FF"/>
                </a:solidFill>
              </a:rPr>
              <a:t>最小和最大的次数</a:t>
            </a:r>
            <a:r>
              <a:rPr lang="zh-CN" altLang="en-US" sz="2800"/>
              <a:t>。参与的次数可以用一个整数偶对（</a:t>
            </a:r>
            <a:r>
              <a:rPr lang="en-US" altLang="zh-CN" sz="2800"/>
              <a:t>min , max</a:t>
            </a:r>
            <a:r>
              <a:rPr lang="zh-CN" altLang="en-US" sz="2800"/>
              <a:t>）来表示，其中</a:t>
            </a:r>
            <a:r>
              <a:rPr lang="en-US" altLang="zh-CN" sz="2800"/>
              <a:t>min</a:t>
            </a:r>
            <a:r>
              <a:rPr lang="zh-CN" altLang="en-US" sz="2800"/>
              <a:t>和</a:t>
            </a:r>
            <a:r>
              <a:rPr lang="en-US" altLang="zh-CN" sz="2800"/>
              <a:t>max</a:t>
            </a:r>
            <a:r>
              <a:rPr lang="zh-CN" altLang="en-US" sz="2800"/>
              <a:t>分别是实体参与联系的最小和最大的次数。 </a:t>
            </a:r>
          </a:p>
        </p:txBody>
      </p:sp>
      <p:pic>
        <p:nvPicPr>
          <p:cNvPr id="13316" name="Picture 4" descr="06-004">
            <a:extLst>
              <a:ext uri="{FF2B5EF4-FFF2-40B4-BE49-F238E27FC236}">
                <a16:creationId xmlns:a16="http://schemas.microsoft.com/office/drawing/2014/main" id="{FEC0BDAE-EFF8-4BCE-A7C3-1509C345B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365625"/>
            <a:ext cx="792003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a:extLst>
              <a:ext uri="{FF2B5EF4-FFF2-40B4-BE49-F238E27FC236}">
                <a16:creationId xmlns:a16="http://schemas.microsoft.com/office/drawing/2014/main" id="{2586D778-C4A3-43DF-9774-328A3DDE7B7E}"/>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二、总体E-R图的设计</a:t>
            </a:r>
          </a:p>
        </p:txBody>
      </p:sp>
      <p:sp>
        <p:nvSpPr>
          <p:cNvPr id="105475" name="Rectangle 2">
            <a:extLst>
              <a:ext uri="{FF2B5EF4-FFF2-40B4-BE49-F238E27FC236}">
                <a16:creationId xmlns:a16="http://schemas.microsoft.com/office/drawing/2014/main" id="{CCD68C2D-7A79-4228-B3BD-76D0A9AABC9F}"/>
              </a:ext>
            </a:extLst>
          </p:cNvPr>
          <p:cNvSpPr>
            <a:spLocks noGrp="1" noChangeArrowheads="1"/>
          </p:cNvSpPr>
          <p:nvPr>
            <p:ph idx="1"/>
          </p:nvPr>
        </p:nvSpPr>
        <p:spPr>
          <a:xfrm>
            <a:off x="900113" y="1700213"/>
            <a:ext cx="7786687" cy="4664075"/>
          </a:xfrm>
        </p:spPr>
        <p:txBody>
          <a:bodyPr/>
          <a:lstStyle/>
          <a:p>
            <a:pPr algn="just" eaLnBrk="1" hangingPunct="1"/>
            <a:r>
              <a:rPr lang="zh-CN" altLang="en-US"/>
              <a:t>总体</a:t>
            </a:r>
            <a:r>
              <a:rPr lang="en-US" altLang="zh-CN"/>
              <a:t>E-R</a:t>
            </a:r>
            <a:r>
              <a:rPr lang="zh-CN" altLang="en-US"/>
              <a:t>图即全局视图，它的设计就是分</a:t>
            </a:r>
            <a:r>
              <a:rPr lang="en-US" altLang="zh-CN"/>
              <a:t>E-R</a:t>
            </a:r>
            <a:r>
              <a:rPr lang="zh-CN" altLang="en-US"/>
              <a:t>图的综合，即所谓视图的集成。</a:t>
            </a:r>
          </a:p>
          <a:p>
            <a:pPr algn="just" eaLnBrk="1" hangingPunct="1"/>
            <a:r>
              <a:rPr lang="zh-CN" altLang="en-US"/>
              <a:t>视图集成的具体做法是：选出最大的一个分</a:t>
            </a:r>
            <a:r>
              <a:rPr lang="en-US" altLang="zh-CN"/>
              <a:t>E-R</a:t>
            </a:r>
            <a:r>
              <a:rPr lang="zh-CN" altLang="en-US"/>
              <a:t>图作为基础，将其他分</a:t>
            </a:r>
            <a:r>
              <a:rPr lang="en-US" altLang="zh-CN"/>
              <a:t>E-R</a:t>
            </a:r>
            <a:r>
              <a:rPr lang="zh-CN" altLang="en-US"/>
              <a:t>图逐一合并上去。</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A6B78EE-6879-4EA2-B096-5380E13171D1}"/>
              </a:ext>
            </a:extLst>
          </p:cNvPr>
          <p:cNvSpPr>
            <a:spLocks noGrp="1" noChangeArrowheads="1"/>
          </p:cNvSpPr>
          <p:nvPr>
            <p:ph type="title"/>
          </p:nvPr>
        </p:nvSpPr>
        <p:spPr/>
        <p:txBody>
          <a:bodyPr/>
          <a:lstStyle/>
          <a:p>
            <a:pPr eaLnBrk="1" hangingPunct="1"/>
            <a:r>
              <a:rPr lang="zh-CN" altLang="en-US"/>
              <a:t>总体E-R图的设计</a:t>
            </a:r>
          </a:p>
        </p:txBody>
      </p:sp>
      <p:sp>
        <p:nvSpPr>
          <p:cNvPr id="106499" name="Rectangle 3">
            <a:extLst>
              <a:ext uri="{FF2B5EF4-FFF2-40B4-BE49-F238E27FC236}">
                <a16:creationId xmlns:a16="http://schemas.microsoft.com/office/drawing/2014/main" id="{66C8B6C0-CD63-4AA9-A2DF-C2DEC8A0BDC4}"/>
              </a:ext>
            </a:extLst>
          </p:cNvPr>
          <p:cNvSpPr>
            <a:spLocks noGrp="1" noChangeArrowheads="1"/>
          </p:cNvSpPr>
          <p:nvPr>
            <p:ph idx="1"/>
          </p:nvPr>
        </p:nvSpPr>
        <p:spPr/>
        <p:txBody>
          <a:bodyPr/>
          <a:lstStyle/>
          <a:p>
            <a:pPr algn="just" eaLnBrk="1" hangingPunct="1">
              <a:lnSpc>
                <a:spcPct val="80000"/>
              </a:lnSpc>
            </a:pPr>
            <a:r>
              <a:rPr lang="zh-CN" altLang="en-US"/>
              <a:t>在合并的过程中必须注意以下工作。</a:t>
            </a:r>
          </a:p>
          <a:p>
            <a:pPr algn="just" eaLnBrk="1" hangingPunct="1">
              <a:lnSpc>
                <a:spcPct val="80000"/>
              </a:lnSpc>
              <a:buFont typeface="Wingdings" panose="05000000000000000000" pitchFamily="2" charset="2"/>
              <a:buNone/>
            </a:pPr>
            <a:r>
              <a:rPr lang="zh-CN" altLang="en-US"/>
              <a:t>   （1）消除命名冲突</a:t>
            </a:r>
          </a:p>
          <a:p>
            <a:pPr algn="just" eaLnBrk="1" hangingPunct="1">
              <a:lnSpc>
                <a:spcPct val="80000"/>
              </a:lnSpc>
              <a:buFont typeface="Wingdings" panose="05000000000000000000" pitchFamily="2" charset="2"/>
              <a:buNone/>
            </a:pPr>
            <a:r>
              <a:rPr lang="zh-CN" altLang="en-US"/>
              <a:t>   （2）综合同一实体的所有属性 </a:t>
            </a:r>
          </a:p>
          <a:p>
            <a:pPr algn="just" eaLnBrk="1" hangingPunct="1">
              <a:lnSpc>
                <a:spcPct val="80000"/>
              </a:lnSpc>
              <a:buFont typeface="Wingdings" panose="05000000000000000000" pitchFamily="2" charset="2"/>
              <a:buNone/>
            </a:pPr>
            <a:r>
              <a:rPr lang="zh-CN" altLang="en-US"/>
              <a:t>   （3）保留两实体之间的不同联系</a:t>
            </a:r>
          </a:p>
          <a:p>
            <a:pPr algn="just" eaLnBrk="1" hangingPunct="1">
              <a:lnSpc>
                <a:spcPct val="80000"/>
              </a:lnSpc>
              <a:buFont typeface="Wingdings" panose="05000000000000000000" pitchFamily="2" charset="2"/>
              <a:buNone/>
            </a:pPr>
            <a:r>
              <a:rPr lang="zh-CN" altLang="en-US">
                <a:solidFill>
                  <a:srgbClr val="006600"/>
                </a:solidFill>
              </a:rPr>
              <a:t>【例如】工厂管理数据库中：职工-设备</a:t>
            </a:r>
          </a:p>
          <a:p>
            <a:pPr algn="just" eaLnBrk="1" hangingPunct="1">
              <a:lnSpc>
                <a:spcPct val="80000"/>
              </a:lnSpc>
              <a:buFont typeface="Wingdings" panose="05000000000000000000" pitchFamily="2" charset="2"/>
              <a:buNone/>
            </a:pPr>
            <a:r>
              <a:rPr lang="zh-CN" altLang="en-US">
                <a:solidFill>
                  <a:srgbClr val="006600"/>
                </a:solidFill>
              </a:rPr>
              <a:t>对生产部门来讲，联系为：使用</a:t>
            </a:r>
          </a:p>
          <a:p>
            <a:pPr algn="just" eaLnBrk="1" hangingPunct="1">
              <a:lnSpc>
                <a:spcPct val="80000"/>
              </a:lnSpc>
              <a:buFont typeface="Wingdings" panose="05000000000000000000" pitchFamily="2" charset="2"/>
              <a:buNone/>
            </a:pPr>
            <a:r>
              <a:rPr lang="zh-CN" altLang="en-US">
                <a:solidFill>
                  <a:srgbClr val="006600"/>
                </a:solidFill>
              </a:rPr>
              <a:t>对设备管理部门来讲，联系为：保养</a:t>
            </a:r>
          </a:p>
          <a:p>
            <a:pPr algn="just" eaLnBrk="1" hangingPunct="1">
              <a:lnSpc>
                <a:spcPct val="80000"/>
              </a:lnSpc>
              <a:buFont typeface="Wingdings" panose="05000000000000000000" pitchFamily="2" charset="2"/>
              <a:buNone/>
            </a:pPr>
            <a:r>
              <a:rPr lang="zh-CN" altLang="en-US">
                <a:solidFill>
                  <a:srgbClr val="006600"/>
                </a:solidFill>
              </a:rPr>
              <a:t>这两个联系均应保留。</a:t>
            </a:r>
          </a:p>
          <a:p>
            <a:pPr algn="just" eaLnBrk="1" hangingPunct="1">
              <a:lnSpc>
                <a:spcPct val="80000"/>
              </a:lnSpc>
              <a:buFont typeface="Wingdings" panose="05000000000000000000" pitchFamily="2" charset="2"/>
              <a:buNone/>
            </a:pPr>
            <a:r>
              <a:rPr lang="zh-CN" altLang="en-US">
                <a:solidFill>
                  <a:srgbClr val="0000FF"/>
                </a:solidFill>
              </a:rPr>
              <a:t>【说明】</a:t>
            </a:r>
            <a:r>
              <a:rPr lang="zh-CN" altLang="en-US"/>
              <a:t> 为了使总体E-R图简洁，可以</a:t>
            </a:r>
            <a:r>
              <a:rPr lang="zh-CN" altLang="en-US">
                <a:solidFill>
                  <a:srgbClr val="0000FF"/>
                </a:solidFill>
              </a:rPr>
              <a:t>不</a:t>
            </a:r>
            <a:r>
              <a:rPr lang="zh-CN" altLang="en-US"/>
              <a:t>给出属性。</a:t>
            </a:r>
          </a:p>
          <a:p>
            <a:pPr eaLnBrk="1" hangingPunct="1">
              <a:lnSpc>
                <a:spcPct val="80000"/>
              </a:lnSpc>
            </a:pPr>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0D0E1A6-1B8D-472C-B8F9-58FDE0660A33}"/>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sz="4800">
                <a:solidFill>
                  <a:srgbClr val="006600"/>
                </a:solidFill>
              </a:rPr>
              <a:t>【例】综合的教学管理数据库总体E-R图</a:t>
            </a:r>
          </a:p>
        </p:txBody>
      </p:sp>
      <p:pic>
        <p:nvPicPr>
          <p:cNvPr id="107523" name="Picture 3" descr="07-017">
            <a:extLst>
              <a:ext uri="{FF2B5EF4-FFF2-40B4-BE49-F238E27FC236}">
                <a16:creationId xmlns:a16="http://schemas.microsoft.com/office/drawing/2014/main" id="{5F5B2372-6A13-4CAC-A4BE-95D98E9CBB04}"/>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223963" y="1630363"/>
            <a:ext cx="7920037" cy="5040312"/>
          </a:xfrm>
          <a:noFill/>
        </p:spPr>
      </p:pic>
      <p:sp>
        <p:nvSpPr>
          <p:cNvPr id="107524" name="Oval 4">
            <a:extLst>
              <a:ext uri="{FF2B5EF4-FFF2-40B4-BE49-F238E27FC236}">
                <a16:creationId xmlns:a16="http://schemas.microsoft.com/office/drawing/2014/main" id="{95A9D837-2CDC-4F6A-8EFF-7DF803C1C8EE}"/>
              </a:ext>
            </a:extLst>
          </p:cNvPr>
          <p:cNvSpPr>
            <a:spLocks noChangeArrowheads="1"/>
          </p:cNvSpPr>
          <p:nvPr/>
        </p:nvSpPr>
        <p:spPr bwMode="auto">
          <a:xfrm>
            <a:off x="2484438" y="3429000"/>
            <a:ext cx="1584325" cy="11525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516D3809-3B34-461B-AD17-01D1279AFC58}"/>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三、总体E-R图的优化</a:t>
            </a:r>
          </a:p>
        </p:txBody>
      </p:sp>
      <p:sp>
        <p:nvSpPr>
          <p:cNvPr id="108547" name="Rectangle 2">
            <a:extLst>
              <a:ext uri="{FF2B5EF4-FFF2-40B4-BE49-F238E27FC236}">
                <a16:creationId xmlns:a16="http://schemas.microsoft.com/office/drawing/2014/main" id="{A9E1800E-6B1E-431A-B147-D71B41EF5AE8}"/>
              </a:ext>
            </a:extLst>
          </p:cNvPr>
          <p:cNvSpPr>
            <a:spLocks noGrp="1" noChangeArrowheads="1"/>
          </p:cNvSpPr>
          <p:nvPr>
            <p:ph idx="1"/>
          </p:nvPr>
        </p:nvSpPr>
        <p:spPr/>
        <p:txBody>
          <a:bodyPr/>
          <a:lstStyle/>
          <a:p>
            <a:pPr algn="just" eaLnBrk="1" hangingPunct="1"/>
            <a:r>
              <a:rPr lang="zh-CN" altLang="en-US" sz="2600"/>
              <a:t>设法消去冗余。所谓优化主要就是指冗余信息的消除，使其保持最小冗余度。</a:t>
            </a:r>
          </a:p>
          <a:p>
            <a:pPr algn="just" eaLnBrk="1" hangingPunct="1"/>
            <a:r>
              <a:rPr lang="zh-CN" altLang="en-US" sz="2600"/>
              <a:t>冗余的数据可用分析的方法加以消除。</a:t>
            </a:r>
          </a:p>
          <a:p>
            <a:pPr algn="just" eaLnBrk="1" hangingPunct="1"/>
            <a:r>
              <a:rPr lang="zh-CN" altLang="en-US" sz="2600"/>
              <a:t>冗余的联系还可用规范化理论来消除，方法是：</a:t>
            </a:r>
          </a:p>
          <a:p>
            <a:pPr algn="just" eaLnBrk="1" hangingPunct="1">
              <a:buFont typeface="Wingdings" panose="05000000000000000000" pitchFamily="2" charset="2"/>
              <a:buNone/>
            </a:pPr>
            <a:r>
              <a:rPr lang="zh-CN" altLang="en-US" sz="2600"/>
              <a:t>       （</a:t>
            </a:r>
            <a:r>
              <a:rPr lang="en-US" altLang="zh-CN" sz="2600"/>
              <a:t>1</a:t>
            </a:r>
            <a:r>
              <a:rPr lang="zh-CN" altLang="en-US" sz="2600"/>
              <a:t>）用函数依赖表达式表达</a:t>
            </a:r>
            <a:r>
              <a:rPr lang="en-US" altLang="zh-CN" sz="2600"/>
              <a:t>E-R</a:t>
            </a:r>
            <a:r>
              <a:rPr lang="zh-CN" altLang="en-US" sz="2600"/>
              <a:t>图中的每一个联系。</a:t>
            </a:r>
          </a:p>
          <a:p>
            <a:pPr algn="just" eaLnBrk="1" hangingPunct="1">
              <a:buFont typeface="Wingdings" panose="05000000000000000000" pitchFamily="2" charset="2"/>
              <a:buNone/>
            </a:pPr>
            <a:r>
              <a:rPr lang="zh-CN" altLang="en-US" sz="2600"/>
              <a:t>       （</a:t>
            </a:r>
            <a:r>
              <a:rPr lang="en-US" altLang="zh-CN" sz="2600"/>
              <a:t>2</a:t>
            </a:r>
            <a:r>
              <a:rPr lang="zh-CN" altLang="en-US" sz="2600"/>
              <a:t>）求函数依赖表达式的最小覆盖。</a:t>
            </a:r>
          </a:p>
          <a:p>
            <a:pPr eaLnBrk="1" hangingPunct="1">
              <a:buFont typeface="Wingdings" panose="05000000000000000000" pitchFamily="2" charset="2"/>
              <a:buNone/>
            </a:pPr>
            <a:r>
              <a:rPr lang="zh-CN" altLang="en-US" sz="2600"/>
              <a:t>       （</a:t>
            </a:r>
            <a:r>
              <a:rPr lang="en-US" altLang="zh-CN" sz="2600"/>
              <a:t>3</a:t>
            </a:r>
            <a:r>
              <a:rPr lang="zh-CN" altLang="en-US" sz="2600"/>
              <a:t>）逐一检查不在最小覆盖中的函数依赖表达式，确认是否为冗余，若是则其对应的联系为冗余的联系，应当消去。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59B98FB2-6F74-4CED-BFEC-B8FA55033432}"/>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总体</a:t>
            </a:r>
            <a:r>
              <a:rPr lang="en-US" altLang="zh-CN"/>
              <a:t>E-R</a:t>
            </a:r>
            <a:r>
              <a:rPr lang="zh-CN" altLang="en-US"/>
              <a:t>图的优化</a:t>
            </a:r>
          </a:p>
        </p:txBody>
      </p:sp>
      <p:sp>
        <p:nvSpPr>
          <p:cNvPr id="109571" name="Rectangle 2">
            <a:extLst>
              <a:ext uri="{FF2B5EF4-FFF2-40B4-BE49-F238E27FC236}">
                <a16:creationId xmlns:a16="http://schemas.microsoft.com/office/drawing/2014/main" id="{7E256D9A-5392-49E0-B892-45E8084BD5D8}"/>
              </a:ext>
            </a:extLst>
          </p:cNvPr>
          <p:cNvSpPr>
            <a:spLocks noGrp="1" noChangeArrowheads="1"/>
          </p:cNvSpPr>
          <p:nvPr>
            <p:ph idx="1"/>
          </p:nvPr>
        </p:nvSpPr>
        <p:spPr/>
        <p:txBody>
          <a:bodyPr/>
          <a:lstStyle/>
          <a:p>
            <a:pPr algn="just" eaLnBrk="1" hangingPunct="1"/>
            <a:r>
              <a:rPr lang="zh-CN" altLang="en-US"/>
              <a:t>例如，对于学生、课程、教师这三个实体的两两之间的联系。</a:t>
            </a:r>
            <a:r>
              <a:rPr lang="zh-CN" altLang="en-US">
                <a:solidFill>
                  <a:srgbClr val="FF0000"/>
                </a:solidFill>
              </a:rPr>
              <a:t>“教学”联系是冗余的</a:t>
            </a:r>
            <a:r>
              <a:rPr lang="zh-CN" altLang="en-US"/>
              <a:t>，因为某一教师教过哪些学生或某一学生听过哪些教师的课，完全可以通过学生所学过的课程间接求得。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E5E4370D-4C75-44CD-9CD0-EE09606987BD}"/>
              </a:ext>
            </a:extLst>
          </p:cNvPr>
          <p:cNvSpPr>
            <a:spLocks noGrp="1" noChangeArrowheads="1"/>
          </p:cNvSpPr>
          <p:nvPr>
            <p:ph type="ctrTitle"/>
          </p:nvPr>
        </p:nvSpPr>
        <p:spPr/>
        <p:txBody>
          <a:bodyPr/>
          <a:lstStyle/>
          <a:p>
            <a:pPr eaLnBrk="1" hangingPunct="1"/>
            <a:r>
              <a:rPr lang="en-US" altLang="zh-CN"/>
              <a:t>2.4.3 </a:t>
            </a:r>
            <a:r>
              <a:rPr lang="zh-CN" altLang="en-US"/>
              <a:t>逻辑结构设计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EA004677-5A69-4F36-9CF7-5D3D946E4D93}"/>
              </a:ext>
            </a:extLst>
          </p:cNvPr>
          <p:cNvSpPr>
            <a:spLocks noGrp="1" noChangeArrowheads="1"/>
          </p:cNvSpPr>
          <p:nvPr>
            <p:ph type="title"/>
          </p:nvPr>
        </p:nvSpPr>
        <p:spPr/>
        <p:txBody>
          <a:bodyPr/>
          <a:lstStyle/>
          <a:p>
            <a:pPr eaLnBrk="1" hangingPunct="1"/>
            <a:r>
              <a:rPr lang="zh-CN" altLang="en-US"/>
              <a:t>逻辑结构设计</a:t>
            </a:r>
          </a:p>
        </p:txBody>
      </p:sp>
      <p:sp>
        <p:nvSpPr>
          <p:cNvPr id="111619" name="Rectangle 3">
            <a:extLst>
              <a:ext uri="{FF2B5EF4-FFF2-40B4-BE49-F238E27FC236}">
                <a16:creationId xmlns:a16="http://schemas.microsoft.com/office/drawing/2014/main" id="{D88815EF-90DB-42B5-99FB-8C3494AA5215}"/>
              </a:ext>
            </a:extLst>
          </p:cNvPr>
          <p:cNvSpPr>
            <a:spLocks noGrp="1" noChangeArrowheads="1"/>
          </p:cNvSpPr>
          <p:nvPr>
            <p:ph idx="1"/>
          </p:nvPr>
        </p:nvSpPr>
        <p:spPr>
          <a:xfrm>
            <a:off x="1044575" y="1628775"/>
            <a:ext cx="7785100" cy="4551363"/>
          </a:xfrm>
        </p:spPr>
        <p:txBody>
          <a:bodyPr/>
          <a:lstStyle/>
          <a:p>
            <a:pPr algn="just" eaLnBrk="1" hangingPunct="1">
              <a:lnSpc>
                <a:spcPct val="80000"/>
              </a:lnSpc>
            </a:pPr>
            <a:r>
              <a:rPr lang="zh-CN" altLang="en-US"/>
              <a:t>关系数据模型是通过</a:t>
            </a:r>
            <a:r>
              <a:rPr lang="zh-CN" altLang="en-US">
                <a:solidFill>
                  <a:srgbClr val="0000FF"/>
                </a:solidFill>
              </a:rPr>
              <a:t>关系</a:t>
            </a:r>
            <a:r>
              <a:rPr lang="zh-CN" altLang="en-US"/>
              <a:t>来反映客观世界的。</a:t>
            </a:r>
          </a:p>
          <a:p>
            <a:pPr algn="just" eaLnBrk="1" hangingPunct="1">
              <a:lnSpc>
                <a:spcPct val="80000"/>
              </a:lnSpc>
            </a:pPr>
            <a:r>
              <a:rPr lang="zh-CN" altLang="en-US"/>
              <a:t>关系数据库的</a:t>
            </a:r>
            <a:r>
              <a:rPr lang="zh-CN" altLang="en-US">
                <a:solidFill>
                  <a:srgbClr val="FF0000"/>
                </a:solidFill>
              </a:rPr>
              <a:t>逻辑设计的任务</a:t>
            </a:r>
            <a:r>
              <a:rPr lang="zh-CN" altLang="en-US"/>
              <a:t>，就是采取一定的策略，按照若干准则将</a:t>
            </a:r>
            <a:r>
              <a:rPr lang="zh-CN" altLang="en-US">
                <a:solidFill>
                  <a:srgbClr val="0000FF"/>
                </a:solidFill>
              </a:rPr>
              <a:t>概念模型</a:t>
            </a:r>
            <a:r>
              <a:rPr lang="zh-CN" altLang="en-US">
                <a:solidFill>
                  <a:srgbClr val="FF0000"/>
                </a:solidFill>
              </a:rPr>
              <a:t>转换为</a:t>
            </a:r>
            <a:r>
              <a:rPr lang="zh-CN" altLang="en-US"/>
              <a:t>关系数据库管理系统所能接受的一组</a:t>
            </a:r>
            <a:r>
              <a:rPr lang="zh-CN" altLang="en-US">
                <a:solidFill>
                  <a:srgbClr val="0000FF"/>
                </a:solidFill>
              </a:rPr>
              <a:t>关系模式</a:t>
            </a:r>
            <a:r>
              <a:rPr lang="zh-CN" altLang="en-US"/>
              <a:t>，并利用</a:t>
            </a:r>
            <a:r>
              <a:rPr lang="zh-CN" altLang="en-US">
                <a:solidFill>
                  <a:srgbClr val="0000FF"/>
                </a:solidFill>
              </a:rPr>
              <a:t>规范化的理论和方法</a:t>
            </a:r>
            <a:r>
              <a:rPr lang="zh-CN" altLang="en-US"/>
              <a:t>对这组关系模式进行处理。</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DF2906AF-59D3-49FC-875A-6447B3EEC764}"/>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1</a:t>
            </a:r>
            <a:r>
              <a:rPr lang="zh-CN" altLang="en-US" sz="4800"/>
              <a:t>）</a:t>
            </a:r>
          </a:p>
        </p:txBody>
      </p:sp>
      <p:sp>
        <p:nvSpPr>
          <p:cNvPr id="112643" name="Rectangle 2">
            <a:extLst>
              <a:ext uri="{FF2B5EF4-FFF2-40B4-BE49-F238E27FC236}">
                <a16:creationId xmlns:a16="http://schemas.microsoft.com/office/drawing/2014/main" id="{744123E3-C1E0-499B-B231-139ECE5683BB}"/>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800"/>
              <a:t>（</a:t>
            </a:r>
            <a:r>
              <a:rPr lang="en-US" altLang="zh-CN" sz="2800"/>
              <a:t>1</a:t>
            </a:r>
            <a:r>
              <a:rPr lang="zh-CN" altLang="en-US" sz="2800"/>
              <a:t>）根据</a:t>
            </a:r>
            <a:r>
              <a:rPr lang="zh-CN" altLang="en-US" sz="2800">
                <a:solidFill>
                  <a:srgbClr val="FF0000"/>
                </a:solidFill>
                <a:hlinkClick r:id="rId2" action="ppaction://hlinksldjump"/>
              </a:rPr>
              <a:t>规则</a:t>
            </a:r>
            <a:r>
              <a:rPr lang="en-US" altLang="zh-CN" sz="2800">
                <a:solidFill>
                  <a:srgbClr val="FF0000"/>
                </a:solidFill>
                <a:hlinkClick r:id="rId2" action="ppaction://hlinksldjump"/>
              </a:rPr>
              <a:t>1</a:t>
            </a:r>
            <a:r>
              <a:rPr lang="zh-CN" altLang="en-US" sz="2800"/>
              <a:t>，对</a:t>
            </a:r>
            <a:r>
              <a:rPr lang="en-US" altLang="zh-CN" sz="2800"/>
              <a:t>E-R</a:t>
            </a:r>
            <a:r>
              <a:rPr lang="zh-CN" altLang="en-US" sz="2800"/>
              <a:t>图中的每一个</a:t>
            </a:r>
            <a:r>
              <a:rPr lang="zh-CN" altLang="en-US" sz="2800">
                <a:solidFill>
                  <a:srgbClr val="FF0000"/>
                </a:solidFill>
              </a:rPr>
              <a:t>实体</a:t>
            </a:r>
            <a:r>
              <a:rPr lang="zh-CN" altLang="en-US" sz="2800"/>
              <a:t>分别建立一个关系模式。</a:t>
            </a:r>
          </a:p>
          <a:p>
            <a:pPr algn="just" eaLnBrk="1" hangingPunct="1">
              <a:lnSpc>
                <a:spcPct val="90000"/>
              </a:lnSpc>
            </a:pPr>
            <a:r>
              <a:rPr lang="zh-CN" altLang="en-US" sz="2800"/>
              <a:t>        系（系号，系名，系主任）</a:t>
            </a:r>
          </a:p>
          <a:p>
            <a:pPr algn="just" eaLnBrk="1" hangingPunct="1">
              <a:lnSpc>
                <a:spcPct val="90000"/>
              </a:lnSpc>
            </a:pPr>
            <a:r>
              <a:rPr lang="zh-CN" altLang="en-US" sz="2800"/>
              <a:t>        教师（教师号，教师名，年龄，职称）</a:t>
            </a:r>
          </a:p>
          <a:p>
            <a:pPr algn="just" eaLnBrk="1" hangingPunct="1">
              <a:lnSpc>
                <a:spcPct val="90000"/>
              </a:lnSpc>
            </a:pPr>
            <a:r>
              <a:rPr lang="zh-CN" altLang="en-US" sz="2800"/>
              <a:t>        学生（学号，姓名，性别，年龄，籍贯）</a:t>
            </a:r>
          </a:p>
          <a:p>
            <a:pPr algn="just" eaLnBrk="1" hangingPunct="1">
              <a:lnSpc>
                <a:spcPct val="90000"/>
              </a:lnSpc>
            </a:pPr>
            <a:r>
              <a:rPr lang="zh-CN" altLang="en-US" sz="2800"/>
              <a:t>        课程（课程号，课程名，学分）</a:t>
            </a:r>
          </a:p>
          <a:p>
            <a:pPr algn="just" eaLnBrk="1" hangingPunct="1">
              <a:lnSpc>
                <a:spcPct val="90000"/>
              </a:lnSpc>
            </a:pPr>
            <a:r>
              <a:rPr lang="zh-CN" altLang="en-US" sz="2800"/>
              <a:t>        课题（课题号，课题名，负责人，完成日期，经费</a:t>
            </a:r>
            <a:r>
              <a:rPr lang="en-US" altLang="zh-CN" sz="2800"/>
              <a:t>)</a:t>
            </a:r>
          </a:p>
          <a:p>
            <a:pPr algn="just" eaLnBrk="1" hangingPunct="1">
              <a:lnSpc>
                <a:spcPct val="90000"/>
              </a:lnSpc>
            </a:pPr>
            <a:r>
              <a:rPr lang="en-US" altLang="zh-CN" sz="2800"/>
              <a:t>        </a:t>
            </a:r>
            <a:r>
              <a:rPr lang="zh-CN" altLang="en-US" sz="2800"/>
              <a:t>团体（编号，名称，负责人，活动地点</a:t>
            </a:r>
            <a:r>
              <a:rPr lang="en-US" altLang="zh-CN" sz="2800"/>
              <a:t>)</a:t>
            </a:r>
          </a:p>
          <a:p>
            <a:pPr eaLnBrk="1" hangingPunct="1">
              <a:lnSpc>
                <a:spcPct val="90000"/>
              </a:lnSpc>
            </a:pPr>
            <a:r>
              <a:rPr lang="en-US" altLang="zh-CN" sz="2800"/>
              <a:t>         </a:t>
            </a:r>
            <a:r>
              <a:rPr lang="zh-CN" altLang="en-US" sz="2800"/>
              <a:t>特长（编号，名称，特点）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09176E98-F9AD-489F-B28C-A6876596AE9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2</a:t>
            </a:r>
            <a:r>
              <a:rPr lang="zh-CN" altLang="en-US" sz="4800"/>
              <a:t>）</a:t>
            </a:r>
          </a:p>
        </p:txBody>
      </p:sp>
      <p:sp>
        <p:nvSpPr>
          <p:cNvPr id="113667" name="Rectangle 2">
            <a:extLst>
              <a:ext uri="{FF2B5EF4-FFF2-40B4-BE49-F238E27FC236}">
                <a16:creationId xmlns:a16="http://schemas.microsoft.com/office/drawing/2014/main" id="{046B49B5-806C-4CBB-9386-69D9C825E97F}"/>
              </a:ext>
            </a:extLst>
          </p:cNvPr>
          <p:cNvSpPr>
            <a:spLocks noGrp="1" noChangeArrowheads="1"/>
          </p:cNvSpPr>
          <p:nvPr>
            <p:ph idx="1"/>
          </p:nvPr>
        </p:nvSpPr>
        <p:spPr>
          <a:xfrm>
            <a:off x="403225" y="1604963"/>
            <a:ext cx="8351838" cy="4894262"/>
          </a:xfrm>
        </p:spPr>
        <p:txBody>
          <a:bodyPr/>
          <a:lstStyle/>
          <a:p>
            <a:pPr algn="just" eaLnBrk="1" hangingPunct="1">
              <a:lnSpc>
                <a:spcPct val="90000"/>
              </a:lnSpc>
              <a:buFont typeface="Wingdings" panose="05000000000000000000" pitchFamily="2" charset="2"/>
              <a:buNone/>
            </a:pPr>
            <a:r>
              <a:rPr lang="zh-CN" altLang="en-US" sz="3400"/>
              <a:t>（</a:t>
            </a:r>
            <a:r>
              <a:rPr lang="en-US" altLang="zh-CN" sz="3400"/>
              <a:t>2</a:t>
            </a:r>
            <a:r>
              <a:rPr lang="zh-CN" altLang="en-US" sz="3400"/>
              <a:t>）根据</a:t>
            </a:r>
            <a:r>
              <a:rPr lang="zh-CN" altLang="en-US" sz="3400">
                <a:solidFill>
                  <a:srgbClr val="FF0000"/>
                </a:solidFill>
                <a:hlinkClick r:id="rId2" action="ppaction://hlinksldjump"/>
              </a:rPr>
              <a:t>规则</a:t>
            </a:r>
            <a:r>
              <a:rPr lang="en-US" altLang="zh-CN" sz="3400">
                <a:solidFill>
                  <a:srgbClr val="FF0000"/>
                </a:solidFill>
                <a:hlinkClick r:id="rId2" action="ppaction://hlinksldjump"/>
              </a:rPr>
              <a:t>3</a:t>
            </a:r>
            <a:r>
              <a:rPr lang="zh-CN" altLang="en-US" sz="3400"/>
              <a:t>： </a:t>
            </a:r>
          </a:p>
          <a:p>
            <a:pPr algn="just" eaLnBrk="1" hangingPunct="1">
              <a:lnSpc>
                <a:spcPct val="90000"/>
              </a:lnSpc>
            </a:pPr>
            <a:r>
              <a:rPr lang="zh-CN" altLang="en-US"/>
              <a:t>        学生（学号，姓名，性别，年龄，籍贯，</a:t>
            </a:r>
            <a:r>
              <a:rPr lang="zh-CN" altLang="en-US" u="sng"/>
              <a:t>系号，入学日期</a:t>
            </a:r>
            <a:r>
              <a:rPr lang="en-US" altLang="zh-CN"/>
              <a:t>)</a:t>
            </a:r>
          </a:p>
          <a:p>
            <a:pPr algn="just" eaLnBrk="1" hangingPunct="1">
              <a:lnSpc>
                <a:spcPct val="90000"/>
              </a:lnSpc>
            </a:pPr>
            <a:r>
              <a:rPr lang="en-US" altLang="zh-CN"/>
              <a:t>        </a:t>
            </a:r>
            <a:r>
              <a:rPr lang="zh-CN" altLang="en-US"/>
              <a:t>教师（教师号，姓名，年龄，职称，</a:t>
            </a:r>
            <a:r>
              <a:rPr lang="zh-CN" altLang="en-US" u="sng"/>
              <a:t>系号，入系日期</a:t>
            </a:r>
            <a:r>
              <a:rPr lang="en-US" altLang="zh-CN"/>
              <a:t>)</a:t>
            </a:r>
          </a:p>
          <a:p>
            <a:pPr algn="just" eaLnBrk="1" hangingPunct="1">
              <a:lnSpc>
                <a:spcPct val="90000"/>
              </a:lnSpc>
            </a:pPr>
            <a:r>
              <a:rPr lang="en-US" altLang="zh-CN"/>
              <a:t>        </a:t>
            </a:r>
            <a:r>
              <a:rPr lang="zh-CN" altLang="en-US"/>
              <a:t>团体（编号，名称，负责人，活动地点，</a:t>
            </a:r>
            <a:r>
              <a:rPr lang="zh-CN" altLang="en-US" u="sng"/>
              <a:t>教师号</a:t>
            </a:r>
            <a:r>
              <a:rPr lang="en-US" altLang="zh-CN"/>
              <a:t>)</a:t>
            </a:r>
          </a:p>
          <a:p>
            <a:pPr algn="just" eaLnBrk="1" hangingPunct="1">
              <a:lnSpc>
                <a:spcPct val="90000"/>
              </a:lnSpc>
            </a:pPr>
            <a:r>
              <a:rPr lang="en-US" altLang="zh-CN"/>
              <a:t>        </a:t>
            </a:r>
            <a:r>
              <a:rPr lang="zh-CN" altLang="en-US"/>
              <a:t>课程（课程号，课程名，学时，学分，</a:t>
            </a:r>
            <a:r>
              <a:rPr lang="zh-CN" altLang="en-US" u="sng"/>
              <a:t>先修课</a:t>
            </a:r>
            <a:r>
              <a:rPr lang="zh-CN" altLang="en-US"/>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9DC52738-4923-43C8-8C25-5E83E2725B0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sz="4800"/>
              <a:t>E-R</a:t>
            </a:r>
            <a:r>
              <a:rPr lang="zh-CN" altLang="en-US" sz="4800"/>
              <a:t>图转换为关系模式（</a:t>
            </a:r>
            <a:r>
              <a:rPr lang="en-US" altLang="zh-CN" sz="4800"/>
              <a:t>3</a:t>
            </a:r>
            <a:r>
              <a:rPr lang="zh-CN" altLang="en-US" sz="4800"/>
              <a:t>）</a:t>
            </a:r>
          </a:p>
        </p:txBody>
      </p:sp>
      <p:sp>
        <p:nvSpPr>
          <p:cNvPr id="114691" name="Rectangle 2">
            <a:extLst>
              <a:ext uri="{FF2B5EF4-FFF2-40B4-BE49-F238E27FC236}">
                <a16:creationId xmlns:a16="http://schemas.microsoft.com/office/drawing/2014/main" id="{03235356-FF28-4F1F-A3AD-A82FA384BFE3}"/>
              </a:ext>
            </a:extLst>
          </p:cNvPr>
          <p:cNvSpPr>
            <a:spLocks noGrp="1" noChangeArrowheads="1"/>
          </p:cNvSpPr>
          <p:nvPr>
            <p:ph idx="1"/>
          </p:nvPr>
        </p:nvSpPr>
        <p:spPr>
          <a:xfrm>
            <a:off x="403225" y="1604963"/>
            <a:ext cx="8351838" cy="4894262"/>
          </a:xfrm>
        </p:spPr>
        <p:txBody>
          <a:bodyPr/>
          <a:lstStyle/>
          <a:p>
            <a:pPr algn="just" eaLnBrk="1" hangingPunct="1">
              <a:lnSpc>
                <a:spcPct val="80000"/>
              </a:lnSpc>
              <a:buFont typeface="Wingdings" panose="05000000000000000000" pitchFamily="2" charset="2"/>
              <a:buNone/>
            </a:pPr>
            <a:r>
              <a:rPr lang="zh-CN" altLang="en-US" sz="3400"/>
              <a:t>（</a:t>
            </a:r>
            <a:r>
              <a:rPr lang="en-US" altLang="zh-CN" sz="3400"/>
              <a:t>3</a:t>
            </a:r>
            <a:r>
              <a:rPr lang="zh-CN" altLang="en-US" sz="3400"/>
              <a:t>）根据</a:t>
            </a:r>
            <a:r>
              <a:rPr lang="zh-CN" altLang="en-US" sz="3400">
                <a:hlinkClick r:id="rId2" action="ppaction://hlinksldjump"/>
              </a:rPr>
              <a:t>规则</a:t>
            </a:r>
            <a:r>
              <a:rPr lang="en-US" altLang="zh-CN" sz="3400">
                <a:hlinkClick r:id="rId2" action="ppaction://hlinksldjump"/>
              </a:rPr>
              <a:t>2</a:t>
            </a:r>
            <a:r>
              <a:rPr lang="zh-CN" altLang="en-US" sz="3400"/>
              <a:t>，对于实体之间的</a:t>
            </a:r>
            <a:r>
              <a:rPr lang="en-US" altLang="zh-CN" sz="3400" i="1">
                <a:solidFill>
                  <a:srgbClr val="FF0000"/>
                </a:solidFill>
              </a:rPr>
              <a:t>m</a:t>
            </a:r>
            <a:r>
              <a:rPr lang="en-US" altLang="zh-CN" sz="3400">
                <a:solidFill>
                  <a:srgbClr val="FF0000"/>
                </a:solidFill>
              </a:rPr>
              <a:t>:</a:t>
            </a:r>
            <a:r>
              <a:rPr lang="en-US" altLang="zh-CN" sz="3400" i="1">
                <a:solidFill>
                  <a:srgbClr val="FF0000"/>
                </a:solidFill>
              </a:rPr>
              <a:t>n</a:t>
            </a:r>
            <a:r>
              <a:rPr lang="zh-CN" altLang="en-US" sz="3400"/>
              <a:t>联系，必须为它</a:t>
            </a:r>
            <a:r>
              <a:rPr lang="zh-CN" altLang="en-US" sz="3400">
                <a:solidFill>
                  <a:srgbClr val="0000FF"/>
                </a:solidFill>
              </a:rPr>
              <a:t>单独建立</a:t>
            </a:r>
            <a:r>
              <a:rPr lang="zh-CN" altLang="en-US" sz="3400"/>
              <a:t>一个关系模式：</a:t>
            </a:r>
          </a:p>
          <a:p>
            <a:pPr algn="just" eaLnBrk="1" hangingPunct="1">
              <a:lnSpc>
                <a:spcPct val="80000"/>
              </a:lnSpc>
            </a:pPr>
            <a:r>
              <a:rPr lang="zh-CN" altLang="en-US" sz="3400"/>
              <a:t>        选课（学号，课程号，成绩）</a:t>
            </a:r>
          </a:p>
          <a:p>
            <a:pPr algn="just" eaLnBrk="1" hangingPunct="1">
              <a:lnSpc>
                <a:spcPct val="80000"/>
              </a:lnSpc>
            </a:pPr>
            <a:r>
              <a:rPr lang="zh-CN" altLang="en-US" sz="3400"/>
              <a:t>        同样，应对任课、参加、爱好、研究等</a:t>
            </a:r>
            <a:r>
              <a:rPr lang="en-US" altLang="zh-CN" sz="3400" i="1"/>
              <a:t>m</a:t>
            </a:r>
            <a:r>
              <a:rPr lang="en-US" altLang="zh-CN" sz="3400"/>
              <a:t>:</a:t>
            </a:r>
            <a:r>
              <a:rPr lang="en-US" altLang="zh-CN" sz="3400" i="1"/>
              <a:t>n</a:t>
            </a:r>
            <a:r>
              <a:rPr lang="zh-CN" altLang="en-US" sz="3400"/>
              <a:t>联系各建立一个关系模式：</a:t>
            </a:r>
          </a:p>
          <a:p>
            <a:pPr algn="just" eaLnBrk="1" hangingPunct="1">
              <a:lnSpc>
                <a:spcPct val="80000"/>
              </a:lnSpc>
            </a:pPr>
            <a:r>
              <a:rPr lang="zh-CN" altLang="en-US" sz="3400"/>
              <a:t>        任课（课程号，教师号，班级，学生数）</a:t>
            </a:r>
          </a:p>
          <a:p>
            <a:pPr algn="just" eaLnBrk="1" hangingPunct="1">
              <a:lnSpc>
                <a:spcPct val="80000"/>
              </a:lnSpc>
            </a:pPr>
            <a:r>
              <a:rPr lang="zh-CN" altLang="en-US" sz="3400"/>
              <a:t>        参加（学号，编号，参加日期</a:t>
            </a:r>
            <a:r>
              <a:rPr lang="en-US" altLang="zh-CN" sz="3400"/>
              <a:t>)</a:t>
            </a:r>
          </a:p>
          <a:p>
            <a:pPr algn="just" eaLnBrk="1" hangingPunct="1">
              <a:lnSpc>
                <a:spcPct val="80000"/>
              </a:lnSpc>
            </a:pPr>
            <a:r>
              <a:rPr lang="en-US" altLang="zh-CN" sz="3400"/>
              <a:t>        </a:t>
            </a:r>
            <a:r>
              <a:rPr lang="zh-CN" altLang="en-US" sz="3400"/>
              <a:t>爱好（学号，编号，程度</a:t>
            </a:r>
            <a:r>
              <a:rPr lang="en-US" altLang="zh-CN" sz="3400"/>
              <a:t>)</a:t>
            </a:r>
          </a:p>
          <a:p>
            <a:pPr eaLnBrk="1" hangingPunct="1">
              <a:lnSpc>
                <a:spcPct val="80000"/>
              </a:lnSpc>
            </a:pPr>
            <a:r>
              <a:rPr lang="en-US" altLang="zh-CN" sz="3400"/>
              <a:t>        </a:t>
            </a:r>
            <a:r>
              <a:rPr lang="zh-CN" altLang="en-US" sz="3400"/>
              <a:t>研究（教师号，课程号，任务）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4CB74946-D0D4-4075-B604-D754B5165F7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t>ER</a:t>
            </a:r>
            <a:r>
              <a:rPr lang="en-US" altLang="zh-CN">
                <a:ea typeface="宋体" panose="02010600030101010101" pitchFamily="2" charset="-122"/>
              </a:rPr>
              <a:t>图的联系类型</a:t>
            </a:r>
            <a:r>
              <a:rPr lang="zh-CN" altLang="en-US"/>
              <a:t>（</a:t>
            </a:r>
            <a:r>
              <a:rPr lang="en-US" altLang="zh-CN"/>
              <a:t>1</a:t>
            </a:r>
            <a:r>
              <a:rPr lang="zh-CN" altLang="en-US"/>
              <a:t>）</a:t>
            </a:r>
          </a:p>
        </p:txBody>
      </p:sp>
      <p:sp>
        <p:nvSpPr>
          <p:cNvPr id="14339" name="Rectangle 2">
            <a:extLst>
              <a:ext uri="{FF2B5EF4-FFF2-40B4-BE49-F238E27FC236}">
                <a16:creationId xmlns:a16="http://schemas.microsoft.com/office/drawing/2014/main" id="{6384E02F-DCD4-4CDF-B826-BABC8BCEB94C}"/>
              </a:ext>
            </a:extLst>
          </p:cNvPr>
          <p:cNvSpPr>
            <a:spLocks noGrp="1" noChangeArrowheads="1"/>
          </p:cNvSpPr>
          <p:nvPr>
            <p:ph idx="1"/>
          </p:nvPr>
        </p:nvSpPr>
        <p:spPr/>
        <p:txBody>
          <a:bodyPr/>
          <a:lstStyle/>
          <a:p>
            <a:pPr marL="0" indent="0" algn="just" eaLnBrk="1" hangingPunct="1"/>
            <a:r>
              <a:rPr lang="en-US" altLang="zh-CN" dirty="0"/>
              <a:t> ER</a:t>
            </a:r>
            <a:r>
              <a:rPr lang="zh-CN" altLang="en-US" dirty="0"/>
              <a:t>图中的</a:t>
            </a:r>
            <a:r>
              <a:rPr lang="zh-CN" altLang="en-US" dirty="0">
                <a:solidFill>
                  <a:srgbClr val="FF0000"/>
                </a:solidFill>
              </a:rPr>
              <a:t>联系类型</a:t>
            </a:r>
            <a:r>
              <a:rPr lang="zh-CN" altLang="en-US" dirty="0"/>
              <a:t>有：递归联系、二元联系和多元联系。</a:t>
            </a:r>
          </a:p>
          <a:p>
            <a:pPr marL="0" indent="0" algn="just" eaLnBrk="1" hangingPunct="1"/>
            <a:r>
              <a:rPr lang="zh-CN" altLang="en-US" dirty="0">
                <a:solidFill>
                  <a:srgbClr val="FF0000"/>
                </a:solidFill>
              </a:rPr>
              <a:t> 递归联系</a:t>
            </a:r>
            <a:r>
              <a:rPr lang="zh-CN" altLang="en-US" dirty="0"/>
              <a:t>，即一个实体集合与其本身的联系。</a:t>
            </a:r>
          </a:p>
          <a:p>
            <a:pPr marL="0" indent="0" eaLnBrk="1" hangingPunct="1"/>
            <a:r>
              <a:rPr lang="zh-CN" altLang="en-US" dirty="0">
                <a:solidFill>
                  <a:srgbClr val="FF0000"/>
                </a:solidFill>
              </a:rPr>
              <a:t> 二元联系</a:t>
            </a:r>
            <a:r>
              <a:rPr lang="zh-CN" altLang="en-US" dirty="0"/>
              <a:t>是指两个实体集合之间的联系。 </a:t>
            </a:r>
          </a:p>
        </p:txBody>
      </p:sp>
      <p:pic>
        <p:nvPicPr>
          <p:cNvPr id="14340" name="Picture 4" descr="06-005">
            <a:extLst>
              <a:ext uri="{FF2B5EF4-FFF2-40B4-BE49-F238E27FC236}">
                <a16:creationId xmlns:a16="http://schemas.microsoft.com/office/drawing/2014/main" id="{27BAC6FF-9334-49C2-89A5-683AF422F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437063"/>
            <a:ext cx="15081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06-006">
            <a:extLst>
              <a:ext uri="{FF2B5EF4-FFF2-40B4-BE49-F238E27FC236}">
                <a16:creationId xmlns:a16="http://schemas.microsoft.com/office/drawing/2014/main" id="{9678DA1C-4342-4C03-B7E6-B2E1E436B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300" y="4343400"/>
            <a:ext cx="40544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a:extLst>
              <a:ext uri="{FF2B5EF4-FFF2-40B4-BE49-F238E27FC236}">
                <a16:creationId xmlns:a16="http://schemas.microsoft.com/office/drawing/2014/main" id="{E191F73A-02CE-4B66-B157-7AE5D8FC5D34}"/>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转换后的关系</a:t>
            </a:r>
          </a:p>
        </p:txBody>
      </p:sp>
      <p:sp>
        <p:nvSpPr>
          <p:cNvPr id="115715" name="Rectangle 2">
            <a:extLst>
              <a:ext uri="{FF2B5EF4-FFF2-40B4-BE49-F238E27FC236}">
                <a16:creationId xmlns:a16="http://schemas.microsoft.com/office/drawing/2014/main" id="{85770BC3-E4DD-4CAB-85F2-1E73A237F292}"/>
              </a:ext>
            </a:extLst>
          </p:cNvPr>
          <p:cNvSpPr>
            <a:spLocks noGrp="1" noChangeArrowheads="1"/>
          </p:cNvSpPr>
          <p:nvPr>
            <p:ph idx="1"/>
          </p:nvPr>
        </p:nvSpPr>
        <p:spPr/>
        <p:txBody>
          <a:bodyPr/>
          <a:lstStyle/>
          <a:p>
            <a:pPr algn="just" eaLnBrk="1" hangingPunct="1">
              <a:lnSpc>
                <a:spcPct val="90000"/>
              </a:lnSpc>
            </a:pPr>
            <a:r>
              <a:rPr lang="zh-CN" altLang="en-US" sz="2100"/>
              <a:t>     系（系号，系名，系主任</a:t>
            </a:r>
            <a:r>
              <a:rPr lang="en-US" altLang="zh-CN" sz="2100"/>
              <a:t>)</a:t>
            </a:r>
          </a:p>
          <a:p>
            <a:pPr algn="just" eaLnBrk="1" hangingPunct="1">
              <a:lnSpc>
                <a:spcPct val="90000"/>
              </a:lnSpc>
            </a:pPr>
            <a:r>
              <a:rPr lang="en-US" altLang="zh-CN" sz="2100"/>
              <a:t>     </a:t>
            </a:r>
            <a:r>
              <a:rPr lang="zh-CN" altLang="en-US" sz="2100"/>
              <a:t>学生（学号，姓名，性别，年龄，籍贯，系号，入学日期</a:t>
            </a:r>
            <a:r>
              <a:rPr lang="en-US" altLang="zh-CN" sz="2100"/>
              <a:t>)</a:t>
            </a:r>
          </a:p>
          <a:p>
            <a:pPr algn="just" eaLnBrk="1" hangingPunct="1">
              <a:lnSpc>
                <a:spcPct val="90000"/>
              </a:lnSpc>
            </a:pPr>
            <a:r>
              <a:rPr lang="en-US" altLang="zh-CN" sz="2100"/>
              <a:t>     </a:t>
            </a:r>
            <a:r>
              <a:rPr lang="zh-CN" altLang="en-US" sz="2100"/>
              <a:t>教师（教师号，姓名，年龄，职称，系号，入系日期</a:t>
            </a:r>
            <a:r>
              <a:rPr lang="en-US" altLang="zh-CN" sz="2100"/>
              <a:t>)</a:t>
            </a:r>
          </a:p>
          <a:p>
            <a:pPr algn="just" eaLnBrk="1" hangingPunct="1">
              <a:lnSpc>
                <a:spcPct val="90000"/>
              </a:lnSpc>
            </a:pPr>
            <a:r>
              <a:rPr lang="en-US" altLang="zh-CN" sz="2100"/>
              <a:t>     </a:t>
            </a:r>
            <a:r>
              <a:rPr lang="zh-CN" altLang="en-US" sz="2100"/>
              <a:t>课程（课程号，课程名，学分，先修课</a:t>
            </a:r>
            <a:r>
              <a:rPr lang="en-US" altLang="zh-CN" sz="2100"/>
              <a:t>)</a:t>
            </a:r>
          </a:p>
          <a:p>
            <a:pPr algn="just" eaLnBrk="1" hangingPunct="1">
              <a:lnSpc>
                <a:spcPct val="90000"/>
              </a:lnSpc>
            </a:pPr>
            <a:r>
              <a:rPr lang="en-US" altLang="zh-CN" sz="2100"/>
              <a:t>     </a:t>
            </a:r>
            <a:r>
              <a:rPr lang="zh-CN" altLang="en-US" sz="2100"/>
              <a:t>课题（课题号，课题名，负责人，完成日期，经费</a:t>
            </a:r>
            <a:r>
              <a:rPr lang="en-US" altLang="zh-CN" sz="2100"/>
              <a:t>)</a:t>
            </a:r>
          </a:p>
          <a:p>
            <a:pPr algn="just" eaLnBrk="1" hangingPunct="1">
              <a:lnSpc>
                <a:spcPct val="90000"/>
              </a:lnSpc>
            </a:pPr>
            <a:r>
              <a:rPr lang="en-US" altLang="zh-CN" sz="2100"/>
              <a:t>     </a:t>
            </a:r>
            <a:r>
              <a:rPr lang="zh-CN" altLang="en-US" sz="2100"/>
              <a:t>团体（编号，名称，负责人，活动地点，教师号</a:t>
            </a:r>
            <a:r>
              <a:rPr lang="en-US" altLang="zh-CN" sz="2100"/>
              <a:t>)</a:t>
            </a:r>
          </a:p>
          <a:p>
            <a:pPr algn="just" eaLnBrk="1" hangingPunct="1">
              <a:lnSpc>
                <a:spcPct val="90000"/>
              </a:lnSpc>
            </a:pPr>
            <a:r>
              <a:rPr lang="en-US" altLang="zh-CN" sz="2100"/>
              <a:t>     </a:t>
            </a:r>
            <a:r>
              <a:rPr lang="zh-CN" altLang="en-US" sz="2100"/>
              <a:t>特长（编号，名称，特点</a:t>
            </a:r>
            <a:r>
              <a:rPr lang="en-US" altLang="zh-CN" sz="2100"/>
              <a:t>)</a:t>
            </a:r>
          </a:p>
          <a:p>
            <a:pPr algn="just" eaLnBrk="1" hangingPunct="1">
              <a:lnSpc>
                <a:spcPct val="90000"/>
              </a:lnSpc>
            </a:pPr>
            <a:r>
              <a:rPr lang="en-US" altLang="zh-CN" sz="2100"/>
              <a:t>     </a:t>
            </a:r>
            <a:r>
              <a:rPr lang="zh-CN" altLang="en-US" sz="2100"/>
              <a:t>选课（编号，课程号，成绩</a:t>
            </a:r>
            <a:r>
              <a:rPr lang="en-US" altLang="zh-CN" sz="2100"/>
              <a:t>)</a:t>
            </a:r>
          </a:p>
          <a:p>
            <a:pPr algn="just" eaLnBrk="1" hangingPunct="1">
              <a:lnSpc>
                <a:spcPct val="90000"/>
              </a:lnSpc>
            </a:pPr>
            <a:r>
              <a:rPr lang="en-US" altLang="zh-CN" sz="2100"/>
              <a:t>     </a:t>
            </a:r>
            <a:r>
              <a:rPr lang="zh-CN" altLang="en-US" sz="2100"/>
              <a:t>任课（课程号，教师号，班级，学生数）</a:t>
            </a:r>
          </a:p>
          <a:p>
            <a:pPr algn="just" eaLnBrk="1" hangingPunct="1">
              <a:lnSpc>
                <a:spcPct val="90000"/>
              </a:lnSpc>
            </a:pPr>
            <a:r>
              <a:rPr lang="zh-CN" altLang="en-US" sz="2100"/>
              <a:t>     参加（学号，编号，参加日期</a:t>
            </a:r>
            <a:r>
              <a:rPr lang="en-US" altLang="zh-CN" sz="2100"/>
              <a:t>)</a:t>
            </a:r>
          </a:p>
          <a:p>
            <a:pPr algn="just" eaLnBrk="1" hangingPunct="1">
              <a:lnSpc>
                <a:spcPct val="90000"/>
              </a:lnSpc>
            </a:pPr>
            <a:r>
              <a:rPr lang="en-US" altLang="zh-CN" sz="2100"/>
              <a:t>     </a:t>
            </a:r>
            <a:r>
              <a:rPr lang="zh-CN" altLang="en-US" sz="2100"/>
              <a:t>爱好（学号，编号，程度</a:t>
            </a:r>
            <a:r>
              <a:rPr lang="en-US" altLang="zh-CN" sz="2100"/>
              <a:t>)</a:t>
            </a:r>
          </a:p>
          <a:p>
            <a:pPr algn="just" eaLnBrk="1" hangingPunct="1">
              <a:lnSpc>
                <a:spcPct val="90000"/>
              </a:lnSpc>
            </a:pPr>
            <a:r>
              <a:rPr lang="en-US" altLang="zh-CN" sz="2100"/>
              <a:t>     </a:t>
            </a:r>
            <a:r>
              <a:rPr lang="zh-CN" altLang="en-US" sz="2100"/>
              <a:t>研究（教师号，课程号，任务）</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1D00ED8-89E4-4A44-BA49-EEF1BB045081}"/>
              </a:ext>
            </a:extLst>
          </p:cNvPr>
          <p:cNvSpPr>
            <a:spLocks noGrp="1" noChangeArrowheads="1"/>
          </p:cNvSpPr>
          <p:nvPr>
            <p:ph type="title"/>
          </p:nvPr>
        </p:nvSpPr>
        <p:spPr/>
        <p:txBody>
          <a:bodyPr/>
          <a:lstStyle/>
          <a:p>
            <a:pPr eaLnBrk="1" hangingPunct="1"/>
            <a:r>
              <a:rPr lang="zh-CN" altLang="en-US"/>
              <a:t>关系的规范化</a:t>
            </a:r>
          </a:p>
        </p:txBody>
      </p:sp>
      <p:sp>
        <p:nvSpPr>
          <p:cNvPr id="116739" name="Rectangle 3">
            <a:extLst>
              <a:ext uri="{FF2B5EF4-FFF2-40B4-BE49-F238E27FC236}">
                <a16:creationId xmlns:a16="http://schemas.microsoft.com/office/drawing/2014/main" id="{83AF8046-624A-4FC5-B40A-A4C205D0481D}"/>
              </a:ext>
            </a:extLst>
          </p:cNvPr>
          <p:cNvSpPr>
            <a:spLocks noGrp="1" noChangeArrowheads="1"/>
          </p:cNvSpPr>
          <p:nvPr>
            <p:ph idx="1"/>
          </p:nvPr>
        </p:nvSpPr>
        <p:spPr/>
        <p:txBody>
          <a:bodyPr/>
          <a:lstStyle/>
          <a:p>
            <a:pPr eaLnBrk="1" hangingPunct="1"/>
            <a:r>
              <a:rPr lang="zh-CN" altLang="en-US"/>
              <a:t>按照函数依赖的理论，逐一分析所构造的关系模式，检查是否存在部分函数依赖、传递函数依赖等，确定它们分别属于第几范式，根据应用要求进行调整。</a:t>
            </a:r>
          </a:p>
          <a:p>
            <a:pPr eaLnBrk="1" hangingPunct="1"/>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84E3F5A2-D18C-4B57-8AE1-4BB19855A463}"/>
              </a:ext>
            </a:extLst>
          </p:cNvPr>
          <p:cNvSpPr>
            <a:spLocks noGrp="1" noChangeArrowheads="1"/>
          </p:cNvSpPr>
          <p:nvPr>
            <p:ph type="ctrTitle"/>
          </p:nvPr>
        </p:nvSpPr>
        <p:spPr/>
        <p:txBody>
          <a:bodyPr/>
          <a:lstStyle/>
          <a:p>
            <a:pPr eaLnBrk="1" hangingPunct="1"/>
            <a:r>
              <a:rPr lang="en-US" altLang="zh-CN"/>
              <a:t>2.4.4 </a:t>
            </a:r>
            <a:r>
              <a:rPr lang="zh-CN" altLang="en-US"/>
              <a:t>物理结构设计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8D5D024D-367D-42B2-9648-AAA4E02622A6}"/>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a:t>
            </a:r>
          </a:p>
        </p:txBody>
      </p:sp>
      <p:sp>
        <p:nvSpPr>
          <p:cNvPr id="118787" name="Rectangle 2">
            <a:extLst>
              <a:ext uri="{FF2B5EF4-FFF2-40B4-BE49-F238E27FC236}">
                <a16:creationId xmlns:a16="http://schemas.microsoft.com/office/drawing/2014/main" id="{B714B986-1870-4D3C-BC84-1FC704CA5E49}"/>
              </a:ext>
            </a:extLst>
          </p:cNvPr>
          <p:cNvSpPr>
            <a:spLocks noGrp="1" noChangeArrowheads="1"/>
          </p:cNvSpPr>
          <p:nvPr>
            <p:ph idx="1"/>
          </p:nvPr>
        </p:nvSpPr>
        <p:spPr/>
        <p:txBody>
          <a:bodyPr/>
          <a:lstStyle/>
          <a:p>
            <a:pPr algn="just" eaLnBrk="1" hangingPunct="1">
              <a:lnSpc>
                <a:spcPct val="90000"/>
              </a:lnSpc>
            </a:pPr>
            <a:r>
              <a:rPr lang="zh-CN" altLang="en-US" sz="3400">
                <a:solidFill>
                  <a:srgbClr val="FF0000"/>
                </a:solidFill>
              </a:rPr>
              <a:t>数据库的物理结构设计</a:t>
            </a:r>
            <a:r>
              <a:rPr lang="zh-CN" altLang="en-US" sz="3400"/>
              <a:t>是指对一个给定的逻辑数据结构选取一个最适合应用环境的物理结构的过程，使其</a:t>
            </a:r>
            <a:r>
              <a:rPr lang="zh-CN" altLang="en-US" sz="3400">
                <a:solidFill>
                  <a:srgbClr val="0000FF"/>
                </a:solidFill>
              </a:rPr>
              <a:t>既能满足性能准则，同时又不违反结构准则</a:t>
            </a:r>
            <a:r>
              <a:rPr lang="zh-CN" altLang="en-US" sz="3400"/>
              <a:t>。</a:t>
            </a:r>
          </a:p>
          <a:p>
            <a:pPr algn="just" eaLnBrk="1" hangingPunct="1">
              <a:lnSpc>
                <a:spcPct val="90000"/>
              </a:lnSpc>
            </a:pPr>
            <a:r>
              <a:rPr lang="zh-CN" altLang="en-US" sz="3400"/>
              <a:t>所谓</a:t>
            </a:r>
            <a:r>
              <a:rPr lang="zh-CN" altLang="en-US" sz="3400">
                <a:solidFill>
                  <a:srgbClr val="FF0000"/>
                </a:solidFill>
              </a:rPr>
              <a:t>数据库的物理结构</a:t>
            </a:r>
            <a:r>
              <a:rPr lang="zh-CN" altLang="en-US" sz="3400"/>
              <a:t>主要是指数据库在物理上的存储结构和存取方法。</a:t>
            </a:r>
          </a:p>
          <a:p>
            <a:pPr algn="just" eaLnBrk="1" hangingPunct="1">
              <a:lnSpc>
                <a:spcPct val="90000"/>
              </a:lnSpc>
            </a:pPr>
            <a:endParaRPr lang="zh-CN" altLang="en-US" sz="3400"/>
          </a:p>
          <a:p>
            <a:pPr algn="just" eaLnBrk="1" hangingPunct="1">
              <a:lnSpc>
                <a:spcPct val="90000"/>
              </a:lnSpc>
              <a:buFont typeface="Wingdings" panose="05000000000000000000" pitchFamily="2" charset="2"/>
              <a:buNone/>
            </a:pPr>
            <a:r>
              <a:rPr lang="zh-CN" altLang="en-US" sz="3400"/>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16033B2-DE82-4412-B337-44AF1670F742}"/>
              </a:ext>
            </a:extLst>
          </p:cNvPr>
          <p:cNvSpPr>
            <a:spLocks noGrp="1" noChangeArrowheads="1"/>
          </p:cNvSpPr>
          <p:nvPr>
            <p:ph type="title"/>
          </p:nvPr>
        </p:nvSpPr>
        <p:spPr/>
        <p:txBody>
          <a:bodyPr/>
          <a:lstStyle/>
          <a:p>
            <a:pPr eaLnBrk="1" hangingPunct="1"/>
            <a:r>
              <a:rPr lang="zh-CN" altLang="en-US"/>
              <a:t>影响物理结构的主要因素</a:t>
            </a:r>
          </a:p>
        </p:txBody>
      </p:sp>
      <p:sp>
        <p:nvSpPr>
          <p:cNvPr id="119811" name="Rectangle 3">
            <a:extLst>
              <a:ext uri="{FF2B5EF4-FFF2-40B4-BE49-F238E27FC236}">
                <a16:creationId xmlns:a16="http://schemas.microsoft.com/office/drawing/2014/main" id="{F6D43789-E791-4E85-AF23-055704EFC663}"/>
              </a:ext>
            </a:extLst>
          </p:cNvPr>
          <p:cNvSpPr>
            <a:spLocks noGrp="1" noChangeArrowheads="1"/>
          </p:cNvSpPr>
          <p:nvPr>
            <p:ph idx="1"/>
          </p:nvPr>
        </p:nvSpPr>
        <p:spPr/>
        <p:txBody>
          <a:bodyPr/>
          <a:lstStyle/>
          <a:p>
            <a:pPr algn="just" eaLnBrk="1" hangingPunct="1">
              <a:lnSpc>
                <a:spcPct val="90000"/>
              </a:lnSpc>
            </a:pPr>
            <a:r>
              <a:rPr lang="zh-CN" altLang="en-US">
                <a:solidFill>
                  <a:srgbClr val="0000FF"/>
                </a:solidFill>
              </a:rPr>
              <a:t>数据的特性：</a:t>
            </a:r>
            <a:r>
              <a:rPr lang="zh-CN" altLang="en-US"/>
              <a:t>主要指数据的结构、关系之间的联系、数据的检索频度、更新和增长率等。</a:t>
            </a:r>
            <a:r>
              <a:rPr lang="zh-CN" altLang="en-US">
                <a:solidFill>
                  <a:srgbClr val="006600"/>
                </a:solidFill>
              </a:rPr>
              <a:t>【建立索引】</a:t>
            </a:r>
          </a:p>
          <a:p>
            <a:pPr algn="just" eaLnBrk="1" hangingPunct="1">
              <a:lnSpc>
                <a:spcPct val="90000"/>
              </a:lnSpc>
            </a:pPr>
            <a:r>
              <a:rPr lang="zh-CN" altLang="en-US">
                <a:solidFill>
                  <a:srgbClr val="0000FF"/>
                </a:solidFill>
              </a:rPr>
              <a:t>数据的使用特性：</a:t>
            </a:r>
            <a:r>
              <a:rPr lang="zh-CN" altLang="en-US"/>
              <a:t>包括各个用户视图、应用的频度、使用数据的方法、重要程度等。</a:t>
            </a:r>
            <a:r>
              <a:rPr lang="zh-CN" altLang="en-US">
                <a:solidFill>
                  <a:srgbClr val="006600"/>
                </a:solidFill>
              </a:rPr>
              <a:t>【保证重点用户】</a:t>
            </a:r>
          </a:p>
          <a:p>
            <a:pPr algn="just" eaLnBrk="1" hangingPunct="1">
              <a:lnSpc>
                <a:spcPct val="90000"/>
              </a:lnSpc>
            </a:pPr>
            <a:r>
              <a:rPr lang="zh-CN" altLang="en-US">
                <a:solidFill>
                  <a:srgbClr val="0000FF"/>
                </a:solidFill>
              </a:rPr>
              <a:t>可用性要求：</a:t>
            </a:r>
            <a:r>
              <a:rPr lang="zh-CN" altLang="en-US"/>
              <a:t>适应用户要求，维护数据库逻辑、物理上的完整性的能力。</a:t>
            </a:r>
          </a:p>
          <a:p>
            <a:pPr algn="just" eaLnBrk="1" hangingPunct="1">
              <a:lnSpc>
                <a:spcPct val="90000"/>
              </a:lnSpc>
            </a:pPr>
            <a:r>
              <a:rPr lang="zh-CN" altLang="en-US">
                <a:solidFill>
                  <a:srgbClr val="0000FF"/>
                </a:solidFill>
              </a:rPr>
              <a:t>DBMS的特性</a:t>
            </a:r>
          </a:p>
          <a:p>
            <a:pPr eaLnBrk="1" hangingPunct="1">
              <a:lnSpc>
                <a:spcPct val="90000"/>
              </a:lnSpc>
            </a:pPr>
            <a:r>
              <a:rPr lang="zh-CN" altLang="en-US">
                <a:solidFill>
                  <a:srgbClr val="0000FF"/>
                </a:solidFill>
              </a:rPr>
              <a:t>资源的限制</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62D3CD87-0C9E-404C-AB11-5835C8D57E56}"/>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0835" name="Rectangle 2">
            <a:extLst>
              <a:ext uri="{FF2B5EF4-FFF2-40B4-BE49-F238E27FC236}">
                <a16:creationId xmlns:a16="http://schemas.microsoft.com/office/drawing/2014/main" id="{CA6D0838-527D-4FC5-9811-2A41B8781E5B}"/>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        关系数据库的物理结构设计主要解决以下问题。</a:t>
            </a:r>
          </a:p>
          <a:p>
            <a:pPr algn="just" eaLnBrk="1" hangingPunct="1">
              <a:lnSpc>
                <a:spcPct val="80000"/>
              </a:lnSpc>
              <a:buFont typeface="Wingdings" panose="05000000000000000000" pitchFamily="2" charset="2"/>
              <a:buNone/>
            </a:pPr>
            <a:r>
              <a:rPr lang="zh-CN" altLang="en-US"/>
              <a:t> </a:t>
            </a:r>
            <a:r>
              <a:rPr lang="zh-CN" altLang="en-US">
                <a:solidFill>
                  <a:srgbClr val="0000FF"/>
                </a:solidFill>
              </a:rPr>
              <a:t>       （1）确定存储分配</a:t>
            </a:r>
          </a:p>
          <a:p>
            <a:pPr eaLnBrk="1" hangingPunct="1">
              <a:lnSpc>
                <a:spcPct val="80000"/>
              </a:lnSpc>
              <a:buFont typeface="Wingdings" panose="05000000000000000000" pitchFamily="2" charset="2"/>
              <a:buNone/>
            </a:pPr>
            <a:r>
              <a:rPr lang="zh-CN" altLang="en-US"/>
              <a:t>        许多关系DBMS提供了一些</a:t>
            </a:r>
            <a:r>
              <a:rPr lang="zh-CN" altLang="en-US">
                <a:solidFill>
                  <a:srgbClr val="0000FF"/>
                </a:solidFill>
              </a:rPr>
              <a:t>存储分配的参数</a:t>
            </a:r>
            <a:r>
              <a:rPr lang="zh-CN" altLang="en-US"/>
              <a:t>供设计者选择，如页面的大小和数量，缓冲区的大小和数量，溢出空间的大小等。这些参数的确定可能</a:t>
            </a:r>
            <a:r>
              <a:rPr lang="zh-CN" altLang="en-US">
                <a:solidFill>
                  <a:srgbClr val="0000FF"/>
                </a:solidFill>
              </a:rPr>
              <a:t>会影响</a:t>
            </a:r>
            <a:r>
              <a:rPr lang="zh-CN" altLang="en-US"/>
              <a:t>到存取效率和空间的利用率。数据库设计者可以</a:t>
            </a:r>
            <a:r>
              <a:rPr lang="zh-CN" altLang="en-US">
                <a:solidFill>
                  <a:srgbClr val="0000FF"/>
                </a:solidFill>
              </a:rPr>
              <a:t>估算</a:t>
            </a:r>
            <a:r>
              <a:rPr lang="zh-CN" altLang="en-US"/>
              <a:t>数据库需要的存储空间的大小和增长率，确定这些物理存储参数，并为未来的数据库扩展留有余地。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a:extLst>
              <a:ext uri="{FF2B5EF4-FFF2-40B4-BE49-F238E27FC236}">
                <a16:creationId xmlns:a16="http://schemas.microsoft.com/office/drawing/2014/main" id="{B3456767-DAD5-4EEF-8D3B-FDD7BADB6A0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1859" name="Rectangle 2">
            <a:extLst>
              <a:ext uri="{FF2B5EF4-FFF2-40B4-BE49-F238E27FC236}">
                <a16:creationId xmlns:a16="http://schemas.microsoft.com/office/drawing/2014/main" id="{B8DCEDC2-328C-4C51-AE24-9DCE0910FEEE}"/>
              </a:ext>
            </a:extLst>
          </p:cNvPr>
          <p:cNvSpPr>
            <a:spLocks noGrp="1" noChangeArrowheads="1"/>
          </p:cNvSpPr>
          <p:nvPr>
            <p:ph idx="1"/>
          </p:nvPr>
        </p:nvSpPr>
        <p:spPr>
          <a:xfrm>
            <a:off x="900113" y="1628775"/>
            <a:ext cx="7786687" cy="4621213"/>
          </a:xfrm>
        </p:spPr>
        <p:txBody>
          <a:bodyPr/>
          <a:lstStyle/>
          <a:p>
            <a:pPr algn="just" eaLnBrk="1" hangingPunct="1">
              <a:buFont typeface="Wingdings" panose="05000000000000000000" pitchFamily="2" charset="2"/>
              <a:buNone/>
            </a:pPr>
            <a:r>
              <a:rPr lang="zh-CN" altLang="en-US">
                <a:solidFill>
                  <a:srgbClr val="0000FF"/>
                </a:solidFill>
              </a:rPr>
              <a:t>（2）选择索引</a:t>
            </a:r>
            <a:r>
              <a:rPr lang="zh-CN" altLang="en-US">
                <a:solidFill>
                  <a:srgbClr val="FF0000"/>
                </a:solidFill>
              </a:rPr>
              <a:t>【有利有弊】</a:t>
            </a:r>
          </a:p>
          <a:p>
            <a:pPr algn="just" eaLnBrk="1" hangingPunct="1">
              <a:buFont typeface="Wingdings" panose="05000000000000000000" pitchFamily="2" charset="2"/>
              <a:buNone/>
            </a:pPr>
            <a:r>
              <a:rPr lang="zh-CN" altLang="en-US" sz="3000">
                <a:solidFill>
                  <a:srgbClr val="0000FF"/>
                </a:solidFill>
              </a:rPr>
              <a:t>      利：</a:t>
            </a:r>
            <a:r>
              <a:rPr lang="zh-CN" altLang="en-US" sz="3000"/>
              <a:t>加快检索</a:t>
            </a:r>
            <a:r>
              <a:rPr lang="zh-CN" altLang="en-US" sz="3000">
                <a:solidFill>
                  <a:srgbClr val="0000FF"/>
                </a:solidFill>
              </a:rPr>
              <a:t> 弊：建立和维护更新代价</a:t>
            </a:r>
            <a:endParaRPr lang="zh-CN" altLang="en-US" sz="3000">
              <a:solidFill>
                <a:srgbClr val="FF0000"/>
              </a:solidFill>
            </a:endParaRPr>
          </a:p>
          <a:p>
            <a:pPr algn="just" eaLnBrk="1" hangingPunct="1"/>
            <a:r>
              <a:rPr lang="zh-CN" altLang="en-US" sz="3000"/>
              <a:t>  </a:t>
            </a:r>
            <a:r>
              <a:rPr lang="zh-CN" altLang="en-US" sz="3000">
                <a:solidFill>
                  <a:srgbClr val="0000FF"/>
                </a:solidFill>
              </a:rPr>
              <a:t>什么关系应该建立索引？</a:t>
            </a:r>
            <a:r>
              <a:rPr lang="zh-CN" altLang="en-US" sz="3000"/>
              <a:t>一般来说，对经常需要检索、连接、统计操作而且记录较多的关系应该建立索引；对经常执行插入、删除、修改操作或记录较少的，尽量避免建立索引。</a:t>
            </a:r>
          </a:p>
          <a:p>
            <a:pPr algn="just" eaLnBrk="1" hangingPunct="1">
              <a:buFont typeface="Wingdings" panose="05000000000000000000" pitchFamily="2" charset="2"/>
              <a:buNone/>
            </a:pPr>
            <a:r>
              <a:rPr lang="zh-CN" altLang="en-US" sz="3000"/>
              <a:t>  </a:t>
            </a:r>
            <a:r>
              <a:rPr lang="zh-CN" altLang="en-US" sz="3000">
                <a:solidFill>
                  <a:srgbClr val="FF0000"/>
                </a:solidFill>
              </a:rPr>
              <a:t>【折中办法】</a:t>
            </a:r>
            <a:r>
              <a:rPr lang="zh-CN" altLang="en-US" sz="3000"/>
              <a:t>可先删除、再重新建立索引，</a:t>
            </a:r>
            <a:r>
              <a:rPr lang="zh-CN" altLang="en-US" sz="3000">
                <a:solidFill>
                  <a:srgbClr val="006600"/>
                </a:solidFill>
              </a:rPr>
              <a:t>如学生关系</a:t>
            </a:r>
            <a:endParaRPr lang="zh-CN" altLang="en-US" sz="30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AB71F5BD-3CEB-4065-941A-671CB6E5BE8A}"/>
              </a:ext>
            </a:extLst>
          </p:cNvPr>
          <p:cNvSpPr>
            <a:spLocks noGrp="1" noChangeArrowheads="1"/>
          </p:cNvSpPr>
          <p:nvPr>
            <p:ph type="title"/>
          </p:nvPr>
        </p:nvSpPr>
        <p:spPr/>
        <p:txBody>
          <a:bodyPr/>
          <a:lstStyle/>
          <a:p>
            <a:pPr eaLnBrk="1" hangingPunct="1"/>
            <a:r>
              <a:rPr lang="zh-CN" altLang="en-US"/>
              <a:t>物理结构设计的主要内容</a:t>
            </a:r>
          </a:p>
        </p:txBody>
      </p:sp>
      <p:sp>
        <p:nvSpPr>
          <p:cNvPr id="122883" name="Rectangle 3">
            <a:extLst>
              <a:ext uri="{FF2B5EF4-FFF2-40B4-BE49-F238E27FC236}">
                <a16:creationId xmlns:a16="http://schemas.microsoft.com/office/drawing/2014/main" id="{A94EF1B9-B79D-4D8C-8503-C9D3A4A5BC7F}"/>
              </a:ext>
            </a:extLst>
          </p:cNvPr>
          <p:cNvSpPr>
            <a:spLocks noGrp="1" noChangeArrowheads="1"/>
          </p:cNvSpPr>
          <p:nvPr>
            <p:ph idx="1"/>
          </p:nvPr>
        </p:nvSpPr>
        <p:spPr/>
        <p:txBody>
          <a:bodyPr/>
          <a:lstStyle/>
          <a:p>
            <a:pPr eaLnBrk="1" hangingPunct="1"/>
            <a:r>
              <a:rPr lang="zh-CN" altLang="en-US">
                <a:solidFill>
                  <a:srgbClr val="0000FF"/>
                </a:solidFill>
              </a:rPr>
              <a:t>选择哪个或哪些属性作为索引关键字？   </a:t>
            </a:r>
          </a:p>
          <a:p>
            <a:pPr eaLnBrk="1" hangingPunct="1">
              <a:buFont typeface="Wingdings" panose="05000000000000000000" pitchFamily="2" charset="2"/>
              <a:buNone/>
            </a:pPr>
            <a:r>
              <a:rPr lang="zh-CN" altLang="en-US"/>
              <a:t>       一般选择经常用来检索记录的属性或需用作连接关键字的属性对关系建立索引。</a:t>
            </a:r>
          </a:p>
          <a:p>
            <a:pPr eaLnBrk="1" hangingPunct="1">
              <a:buFont typeface="Wingdings" panose="05000000000000000000" pitchFamily="2" charset="2"/>
              <a:buNone/>
            </a:pPr>
            <a:r>
              <a:rPr lang="zh-CN" altLang="en-US"/>
              <a:t>       当需要分别在多个属性上进行检索时，应该分别对这些属性建立多个索引或建立多属性索引。</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BE03B1E4-F715-4957-A46C-F03430A601C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物理结构设计的主要内容</a:t>
            </a:r>
          </a:p>
        </p:txBody>
      </p:sp>
      <p:sp>
        <p:nvSpPr>
          <p:cNvPr id="123907" name="Rectangle 2">
            <a:extLst>
              <a:ext uri="{FF2B5EF4-FFF2-40B4-BE49-F238E27FC236}">
                <a16:creationId xmlns:a16="http://schemas.microsoft.com/office/drawing/2014/main" id="{56A507B7-89DE-4DE3-93AE-B0C6833AF090}"/>
              </a:ext>
            </a:extLst>
          </p:cNvPr>
          <p:cNvSpPr>
            <a:spLocks noGrp="1" noChangeArrowheads="1"/>
          </p:cNvSpPr>
          <p:nvPr>
            <p:ph idx="1"/>
          </p:nvPr>
        </p:nvSpPr>
        <p:spPr>
          <a:xfrm>
            <a:off x="900113" y="1628775"/>
            <a:ext cx="7786687" cy="4621213"/>
          </a:xfrm>
        </p:spPr>
        <p:txBody>
          <a:bodyPr/>
          <a:lstStyle/>
          <a:p>
            <a:pPr algn="just" eaLnBrk="1" hangingPunct="1">
              <a:lnSpc>
                <a:spcPct val="80000"/>
              </a:lnSpc>
              <a:buFont typeface="Wingdings" panose="05000000000000000000" pitchFamily="2" charset="2"/>
              <a:buNone/>
            </a:pPr>
            <a:r>
              <a:rPr lang="zh-CN" altLang="en-US">
                <a:solidFill>
                  <a:srgbClr val="0000FF"/>
                </a:solidFill>
              </a:rPr>
              <a:t>（3）数据的簇集</a:t>
            </a:r>
          </a:p>
          <a:p>
            <a:pPr eaLnBrk="1" hangingPunct="1">
              <a:lnSpc>
                <a:spcPct val="80000"/>
              </a:lnSpc>
              <a:buFont typeface="Wingdings" panose="05000000000000000000" pitchFamily="2" charset="2"/>
              <a:buNone/>
            </a:pPr>
            <a:r>
              <a:rPr lang="zh-CN" altLang="en-US"/>
              <a:t>        为了改善性能，提高处理效率，经常要求一些数据在物理介质中聚集地存放在一起，称为数据的簇集（Clustering）。</a:t>
            </a:r>
          </a:p>
          <a:p>
            <a:pPr eaLnBrk="1" hangingPunct="1">
              <a:lnSpc>
                <a:spcPct val="80000"/>
              </a:lnSpc>
              <a:buFont typeface="Wingdings" panose="05000000000000000000" pitchFamily="2" charset="2"/>
              <a:buNone/>
            </a:pPr>
            <a:r>
              <a:rPr lang="zh-CN" altLang="en-US">
                <a:solidFill>
                  <a:srgbClr val="006600"/>
                </a:solidFill>
              </a:rPr>
              <a:t>【例如】查询年龄为20岁的学生</a:t>
            </a:r>
          </a:p>
          <a:p>
            <a:pPr eaLnBrk="1" hangingPunct="1">
              <a:lnSpc>
                <a:spcPct val="80000"/>
              </a:lnSpc>
              <a:buFont typeface="Wingdings" panose="05000000000000000000" pitchFamily="2" charset="2"/>
              <a:buNone/>
            </a:pPr>
            <a:r>
              <a:rPr lang="zh-CN" altLang="en-US"/>
              <a:t>      可以按照某一个簇集关键字集中存放元组，具有相同簇集关键字值得元组放在同一个物理块中，若放不下则链接多个物理块。</a:t>
            </a:r>
          </a:p>
          <a:p>
            <a:pPr eaLnBrk="1" hangingPunct="1">
              <a:lnSpc>
                <a:spcPct val="80000"/>
              </a:lnSpc>
              <a:buFont typeface="Wingdings" panose="05000000000000000000" pitchFamily="2" charset="2"/>
              <a:buNone/>
            </a:pPr>
            <a:r>
              <a:rPr lang="zh-CN" altLang="en-US"/>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582C47E2-AC1A-42F1-AC26-E9FD0591FC84}"/>
              </a:ext>
            </a:extLst>
          </p:cNvPr>
          <p:cNvSpPr>
            <a:spLocks noGrp="1" noChangeArrowheads="1"/>
          </p:cNvSpPr>
          <p:nvPr>
            <p:ph type="title"/>
          </p:nvPr>
        </p:nvSpPr>
        <p:spPr/>
        <p:txBody>
          <a:bodyPr/>
          <a:lstStyle/>
          <a:p>
            <a:pPr eaLnBrk="1" hangingPunct="1"/>
            <a:r>
              <a:rPr lang="zh-CN" altLang="en-US"/>
              <a:t>物理结构设计的主要内容</a:t>
            </a:r>
          </a:p>
        </p:txBody>
      </p:sp>
      <p:sp>
        <p:nvSpPr>
          <p:cNvPr id="124931" name="Rectangle 3">
            <a:extLst>
              <a:ext uri="{FF2B5EF4-FFF2-40B4-BE49-F238E27FC236}">
                <a16:creationId xmlns:a16="http://schemas.microsoft.com/office/drawing/2014/main" id="{3E5969CE-1FDD-4828-B86D-4F9286A57741}"/>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solidFill>
                  <a:srgbClr val="0000FF"/>
                </a:solidFill>
              </a:rPr>
              <a:t>（4）数据安全性与完整性约束参数的确定</a:t>
            </a:r>
          </a:p>
          <a:p>
            <a:pPr eaLnBrk="1" hangingPunct="1">
              <a:buFont typeface="Wingdings" panose="05000000000000000000" pitchFamily="2" charset="2"/>
              <a:buNone/>
            </a:pPr>
            <a:r>
              <a:rPr lang="zh-CN" altLang="en-US"/>
              <a:t>        </a:t>
            </a:r>
            <a:r>
              <a:rPr lang="zh-CN" altLang="en-US">
                <a:solidFill>
                  <a:srgbClr val="0000FF"/>
                </a:solidFill>
              </a:rPr>
              <a:t>安全性：</a:t>
            </a:r>
            <a:r>
              <a:rPr lang="zh-CN" altLang="en-US"/>
              <a:t>用户标识和口令、授权、访问控制等</a:t>
            </a:r>
          </a:p>
          <a:p>
            <a:pPr eaLnBrk="1" hangingPunct="1">
              <a:buFont typeface="Wingdings" panose="05000000000000000000" pitchFamily="2" charset="2"/>
              <a:buNone/>
            </a:pPr>
            <a:r>
              <a:rPr lang="zh-CN" altLang="en-US"/>
              <a:t>       </a:t>
            </a:r>
            <a:r>
              <a:rPr lang="zh-CN" altLang="en-US">
                <a:solidFill>
                  <a:srgbClr val="0000FF"/>
                </a:solidFill>
              </a:rPr>
              <a:t>完整性：</a:t>
            </a:r>
            <a:r>
              <a:rPr lang="zh-CN" altLang="en-US"/>
              <a:t>设置值或结构的约束</a:t>
            </a:r>
          </a:p>
          <a:p>
            <a:pPr eaLnBrk="1" hangingPunct="1">
              <a:buFont typeface="Wingdings" panose="05000000000000000000" pitchFamily="2" charset="2"/>
              <a:buNone/>
            </a:pPr>
            <a:r>
              <a:rPr lang="zh-CN" altLang="en-US"/>
              <a:t>   有些系统可能还要考虑为数据库的恢复而提供转储、日志方面的信息，为多用户使用数据库而设计并发控制等。</a:t>
            </a:r>
            <a:r>
              <a:rPr lang="zh-CN" altLang="en-US">
                <a:solidFill>
                  <a:srgbClr val="0000FF"/>
                </a:solidFill>
              </a:rPr>
              <a:t> </a:t>
            </a:r>
          </a:p>
          <a:p>
            <a:pPr eaLnBrk="1" hangingPunct="1">
              <a:buFont typeface="Wingdings" panose="05000000000000000000" pitchFamily="2" charset="2"/>
              <a:buNone/>
            </a:pPr>
            <a:endParaRPr lang="zh-CN" altLang="en-US">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1566EF-F693-47A0-AC17-3C88297C090A}"/>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t>ER</a:t>
            </a:r>
            <a:r>
              <a:rPr lang="en-US" altLang="zh-CN">
                <a:ea typeface="宋体" panose="02010600030101010101" pitchFamily="2" charset="-122"/>
              </a:rPr>
              <a:t>图的联系类型</a:t>
            </a:r>
            <a:r>
              <a:rPr lang="zh-CN" altLang="en-US"/>
              <a:t>（</a:t>
            </a:r>
            <a:r>
              <a:rPr lang="en-US" altLang="zh-CN"/>
              <a:t>2</a:t>
            </a:r>
            <a:r>
              <a:rPr lang="zh-CN" altLang="en-US"/>
              <a:t>）</a:t>
            </a:r>
          </a:p>
        </p:txBody>
      </p:sp>
      <p:sp>
        <p:nvSpPr>
          <p:cNvPr id="15363" name="Rectangle 3">
            <a:extLst>
              <a:ext uri="{FF2B5EF4-FFF2-40B4-BE49-F238E27FC236}">
                <a16:creationId xmlns:a16="http://schemas.microsoft.com/office/drawing/2014/main" id="{A0ED41C1-DD67-46E7-9244-503234B73512}"/>
              </a:ext>
            </a:extLst>
          </p:cNvPr>
          <p:cNvSpPr>
            <a:spLocks noGrp="1" noChangeArrowheads="1"/>
          </p:cNvSpPr>
          <p:nvPr>
            <p:ph type="body" sz="half" idx="1"/>
          </p:nvPr>
        </p:nvSpPr>
        <p:spPr>
          <a:xfrm>
            <a:off x="900113" y="1600200"/>
            <a:ext cx="7848600" cy="4997450"/>
          </a:xfrm>
        </p:spPr>
        <p:txBody>
          <a:bodyPr/>
          <a:lstStyle/>
          <a:p>
            <a:pPr marL="0" indent="0" algn="just" eaLnBrk="1" hangingPunct="1"/>
            <a:r>
              <a:rPr lang="zh-CN" altLang="en-US" dirty="0">
                <a:solidFill>
                  <a:srgbClr val="FF0000"/>
                </a:solidFill>
              </a:rPr>
              <a:t> 多元联系</a:t>
            </a:r>
            <a:r>
              <a:rPr lang="zh-CN" altLang="en-US" dirty="0"/>
              <a:t>是指三个以上实体集合之间的联系。</a:t>
            </a:r>
            <a:endParaRPr lang="zh-CN" altLang="en-US" sz="2400" dirty="0"/>
          </a:p>
        </p:txBody>
      </p:sp>
      <p:pic>
        <p:nvPicPr>
          <p:cNvPr id="15364" name="Picture 4" descr="06-007">
            <a:extLst>
              <a:ext uri="{FF2B5EF4-FFF2-40B4-BE49-F238E27FC236}">
                <a16:creationId xmlns:a16="http://schemas.microsoft.com/office/drawing/2014/main" id="{5BA04F5F-4071-4AE4-981E-A4AE28D48DB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17600" y="2708275"/>
            <a:ext cx="7632700" cy="36734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38A34260-1635-455D-9129-64EFA055C345}"/>
              </a:ext>
            </a:extLst>
          </p:cNvPr>
          <p:cNvSpPr>
            <a:spLocks noGrp="1" noChangeArrowheads="1"/>
          </p:cNvSpPr>
          <p:nvPr>
            <p:ph type="ctrTitle"/>
          </p:nvPr>
        </p:nvSpPr>
        <p:spPr/>
        <p:txBody>
          <a:bodyPr/>
          <a:lstStyle/>
          <a:p>
            <a:pPr eaLnBrk="1" hangingPunct="1"/>
            <a:r>
              <a:rPr lang="en-US" altLang="zh-CN" sz="6000"/>
              <a:t>2.4.5  </a:t>
            </a:r>
            <a:r>
              <a:rPr lang="zh-CN" altLang="en-US" sz="6000"/>
              <a:t>数据库设计评价</a:t>
            </a:r>
          </a:p>
        </p:txBody>
      </p:sp>
      <p:sp>
        <p:nvSpPr>
          <p:cNvPr id="125955" name="Rectangle 3">
            <a:extLst>
              <a:ext uri="{FF2B5EF4-FFF2-40B4-BE49-F238E27FC236}">
                <a16:creationId xmlns:a16="http://schemas.microsoft.com/office/drawing/2014/main" id="{9080A921-0707-4AB6-B1AF-CE7337B57BF1}"/>
              </a:ext>
            </a:extLst>
          </p:cNvPr>
          <p:cNvSpPr>
            <a:spLocks noGrp="1" noChangeArrowheads="1"/>
          </p:cNvSpPr>
          <p:nvPr>
            <p:ph type="subTitle" idx="1"/>
          </p:nvPr>
        </p:nvSpPr>
        <p:spPr>
          <a:xfrm>
            <a:off x="1371600" y="3886200"/>
            <a:ext cx="6729413" cy="1752600"/>
          </a:xfrm>
        </p:spPr>
        <p:txBody>
          <a:bodyPr/>
          <a:lstStyle/>
          <a:p>
            <a:pPr algn="l" eaLnBrk="1" hangingPunct="1"/>
            <a:r>
              <a:rPr lang="zh-CN" altLang="en-US" sz="3600">
                <a:solidFill>
                  <a:srgbClr val="898989"/>
                </a:solidFill>
              </a:rPr>
              <a:t>    数据库设计是一个设计和评价的迭代过程，物理设计完成之后，必须对设计方案进行评价。</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45202BB-BD9B-4665-B41B-870EB6B3D179}"/>
              </a:ext>
            </a:extLst>
          </p:cNvPr>
          <p:cNvSpPr>
            <a:spLocks noGrp="1" noChangeArrowheads="1"/>
          </p:cNvSpPr>
          <p:nvPr>
            <p:ph type="title"/>
          </p:nvPr>
        </p:nvSpPr>
        <p:spPr/>
        <p:txBody>
          <a:bodyPr/>
          <a:lstStyle/>
          <a:p>
            <a:pPr eaLnBrk="1" hangingPunct="1"/>
            <a:r>
              <a:rPr lang="zh-CN" altLang="en-US"/>
              <a:t>数据库设计评价准则</a:t>
            </a:r>
          </a:p>
        </p:txBody>
      </p:sp>
      <p:sp>
        <p:nvSpPr>
          <p:cNvPr id="126979" name="Rectangle 3">
            <a:extLst>
              <a:ext uri="{FF2B5EF4-FFF2-40B4-BE49-F238E27FC236}">
                <a16:creationId xmlns:a16="http://schemas.microsoft.com/office/drawing/2014/main" id="{8E320866-7281-4061-8A3F-1BAE2A7BEAC0}"/>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500"/>
              <a:t>        </a:t>
            </a:r>
            <a:r>
              <a:rPr lang="en-US" altLang="zh-CN" sz="2500"/>
              <a:t>1</a:t>
            </a:r>
            <a:r>
              <a:rPr lang="zh-CN" altLang="en-US" sz="2500"/>
              <a:t>．</a:t>
            </a:r>
            <a:r>
              <a:rPr lang="zh-CN" altLang="en-US" sz="2500">
                <a:solidFill>
                  <a:srgbClr val="FF0000"/>
                </a:solidFill>
              </a:rPr>
              <a:t>功能</a:t>
            </a:r>
            <a:r>
              <a:rPr lang="zh-CN" altLang="en-US" sz="2500"/>
              <a:t>评价</a:t>
            </a:r>
          </a:p>
          <a:p>
            <a:pPr algn="just" eaLnBrk="1" hangingPunct="1">
              <a:lnSpc>
                <a:spcPct val="90000"/>
              </a:lnSpc>
              <a:buFont typeface="Wingdings" panose="05000000000000000000" pitchFamily="2" charset="2"/>
              <a:buNone/>
            </a:pPr>
            <a:r>
              <a:rPr lang="zh-CN" altLang="en-US" sz="2500"/>
              <a:t>        根据系统分析说明书，检查设计方案是否支持用户的所有信息要求和处理要求。</a:t>
            </a:r>
          </a:p>
          <a:p>
            <a:pPr algn="just" eaLnBrk="1" hangingPunct="1">
              <a:lnSpc>
                <a:spcPct val="90000"/>
              </a:lnSpc>
              <a:buFont typeface="Wingdings" panose="05000000000000000000" pitchFamily="2" charset="2"/>
              <a:buNone/>
            </a:pPr>
            <a:r>
              <a:rPr lang="zh-CN" altLang="en-US" sz="2500"/>
              <a:t>        </a:t>
            </a:r>
            <a:r>
              <a:rPr lang="en-US" altLang="zh-CN" sz="2500"/>
              <a:t>2</a:t>
            </a:r>
            <a:r>
              <a:rPr lang="zh-CN" altLang="en-US" sz="2500"/>
              <a:t>．</a:t>
            </a:r>
            <a:r>
              <a:rPr lang="zh-CN" altLang="en-US" sz="2500">
                <a:solidFill>
                  <a:srgbClr val="FF0000"/>
                </a:solidFill>
              </a:rPr>
              <a:t>性能</a:t>
            </a:r>
            <a:r>
              <a:rPr lang="zh-CN" altLang="en-US" sz="2500"/>
              <a:t>评价</a:t>
            </a:r>
          </a:p>
          <a:p>
            <a:pPr algn="just" eaLnBrk="1" hangingPunct="1">
              <a:lnSpc>
                <a:spcPct val="90000"/>
              </a:lnSpc>
              <a:buFont typeface="Wingdings" panose="05000000000000000000" pitchFamily="2" charset="2"/>
              <a:buNone/>
            </a:pPr>
            <a:r>
              <a:rPr lang="zh-CN" altLang="en-US" sz="2500"/>
              <a:t>        一个较好的方案应该具有较好的</a:t>
            </a:r>
            <a:r>
              <a:rPr lang="zh-CN" altLang="en-US" sz="2500">
                <a:solidFill>
                  <a:srgbClr val="0000FF"/>
                </a:solidFill>
              </a:rPr>
              <a:t>时空效率</a:t>
            </a:r>
            <a:r>
              <a:rPr lang="zh-CN" altLang="en-US" sz="2500"/>
              <a:t>。</a:t>
            </a:r>
          </a:p>
          <a:p>
            <a:pPr algn="just" eaLnBrk="1" hangingPunct="1">
              <a:lnSpc>
                <a:spcPct val="90000"/>
              </a:lnSpc>
              <a:buFont typeface="Wingdings" panose="05000000000000000000" pitchFamily="2" charset="2"/>
              <a:buNone/>
            </a:pPr>
            <a:r>
              <a:rPr lang="zh-CN" altLang="en-US" sz="2500"/>
              <a:t>      （</a:t>
            </a:r>
            <a:r>
              <a:rPr lang="en-US" altLang="zh-CN" sz="2500"/>
              <a:t>1</a:t>
            </a:r>
            <a:r>
              <a:rPr lang="zh-CN" altLang="en-US" sz="2500"/>
              <a:t>）查询响应时间</a:t>
            </a:r>
          </a:p>
          <a:p>
            <a:pPr algn="just" eaLnBrk="1" hangingPunct="1">
              <a:lnSpc>
                <a:spcPct val="90000"/>
              </a:lnSpc>
              <a:buFont typeface="Wingdings" panose="05000000000000000000" pitchFamily="2" charset="2"/>
              <a:buNone/>
            </a:pPr>
            <a:r>
              <a:rPr lang="zh-CN" altLang="en-US" sz="2500"/>
              <a:t>      （</a:t>
            </a:r>
            <a:r>
              <a:rPr lang="en-US" altLang="zh-CN" sz="2500"/>
              <a:t>2</a:t>
            </a:r>
            <a:r>
              <a:rPr lang="zh-CN" altLang="en-US" sz="2500"/>
              <a:t>）更新事务的开销</a:t>
            </a:r>
          </a:p>
          <a:p>
            <a:pPr algn="just" eaLnBrk="1" hangingPunct="1">
              <a:lnSpc>
                <a:spcPct val="90000"/>
              </a:lnSpc>
              <a:buFont typeface="Wingdings" panose="05000000000000000000" pitchFamily="2" charset="2"/>
              <a:buNone/>
            </a:pPr>
            <a:r>
              <a:rPr lang="zh-CN" altLang="en-US" sz="2500"/>
              <a:t>      （</a:t>
            </a:r>
            <a:r>
              <a:rPr lang="en-US" altLang="zh-CN" sz="2500"/>
              <a:t>3</a:t>
            </a:r>
            <a:r>
              <a:rPr lang="zh-CN" altLang="en-US" sz="2500"/>
              <a:t>）报表生成的开销</a:t>
            </a:r>
          </a:p>
          <a:p>
            <a:pPr algn="just" eaLnBrk="1" hangingPunct="1">
              <a:lnSpc>
                <a:spcPct val="90000"/>
              </a:lnSpc>
              <a:buFont typeface="Wingdings" panose="05000000000000000000" pitchFamily="2" charset="2"/>
              <a:buNone/>
            </a:pPr>
            <a:r>
              <a:rPr lang="zh-CN" altLang="en-US" sz="2500"/>
              <a:t>      （</a:t>
            </a:r>
            <a:r>
              <a:rPr lang="en-US" altLang="zh-CN" sz="2500"/>
              <a:t>4</a:t>
            </a:r>
            <a:r>
              <a:rPr lang="zh-CN" altLang="en-US" sz="2500"/>
              <a:t>）数据库重组的开销</a:t>
            </a:r>
          </a:p>
          <a:p>
            <a:pPr algn="just" eaLnBrk="1" hangingPunct="1">
              <a:lnSpc>
                <a:spcPct val="90000"/>
              </a:lnSpc>
              <a:buFont typeface="Wingdings" panose="05000000000000000000" pitchFamily="2" charset="2"/>
              <a:buNone/>
            </a:pPr>
            <a:r>
              <a:rPr lang="zh-CN" altLang="en-US" sz="2500"/>
              <a:t>      （</a:t>
            </a:r>
            <a:r>
              <a:rPr lang="en-US" altLang="zh-CN" sz="2500"/>
              <a:t>5</a:t>
            </a:r>
            <a:r>
              <a:rPr lang="zh-CN" altLang="en-US" sz="2500"/>
              <a:t>）内存空间</a:t>
            </a:r>
          </a:p>
          <a:p>
            <a:pPr algn="just" eaLnBrk="1" hangingPunct="1">
              <a:lnSpc>
                <a:spcPct val="90000"/>
              </a:lnSpc>
              <a:buFont typeface="Wingdings" panose="05000000000000000000" pitchFamily="2" charset="2"/>
              <a:buNone/>
            </a:pPr>
            <a:r>
              <a:rPr lang="zh-CN" altLang="en-US" sz="2500"/>
              <a:t>      （</a:t>
            </a:r>
            <a:r>
              <a:rPr lang="en-US" altLang="zh-CN" sz="2500"/>
              <a:t>6</a:t>
            </a:r>
            <a:r>
              <a:rPr lang="zh-CN" altLang="en-US" sz="2500"/>
              <a:t>）外存空间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F316C3C2-D62F-490B-846A-C1A9E45727F6}"/>
              </a:ext>
            </a:extLst>
          </p:cNvPr>
          <p:cNvSpPr>
            <a:spLocks noGrp="1" noChangeArrowheads="1"/>
          </p:cNvSpPr>
          <p:nvPr>
            <p:ph type="ctrTitle"/>
          </p:nvPr>
        </p:nvSpPr>
        <p:spPr/>
        <p:txBody>
          <a:bodyPr/>
          <a:lstStyle/>
          <a:p>
            <a:pPr eaLnBrk="1" hangingPunct="1"/>
            <a:r>
              <a:rPr lang="zh-CN" altLang="en-US"/>
              <a:t>本章结束</a:t>
            </a:r>
          </a:p>
        </p:txBody>
      </p:sp>
      <p:sp>
        <p:nvSpPr>
          <p:cNvPr id="128003" name="Rectangle 3">
            <a:extLst>
              <a:ext uri="{FF2B5EF4-FFF2-40B4-BE49-F238E27FC236}">
                <a16:creationId xmlns:a16="http://schemas.microsoft.com/office/drawing/2014/main" id="{C1FC1831-D514-4FA1-92DC-72DDF47C70C8}"/>
              </a:ext>
            </a:extLst>
          </p:cNvPr>
          <p:cNvSpPr>
            <a:spLocks noGrp="1" noChangeArrowheads="1"/>
          </p:cNvSpPr>
          <p:nvPr>
            <p:ph type="subTitle" idx="1"/>
          </p:nvPr>
        </p:nvSpPr>
        <p:spPr/>
        <p:txBody>
          <a:bodyPr/>
          <a:lstStyle/>
          <a:p>
            <a:pPr eaLnBrk="1" hangingPunct="1"/>
            <a:r>
              <a:rPr lang="zh-CN" altLang="en-US" sz="6000">
                <a:solidFill>
                  <a:srgbClr val="FF0000"/>
                </a:solidFill>
              </a:rPr>
              <a:t>谢 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84226151-3D2C-44AB-8741-DDA49FAC135D}"/>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如何建立</a:t>
            </a:r>
            <a:r>
              <a:rPr lang="en-US" altLang="zh-CN"/>
              <a:t>ER</a:t>
            </a:r>
            <a:r>
              <a:rPr lang="zh-CN" altLang="en-US"/>
              <a:t>模型</a:t>
            </a:r>
          </a:p>
        </p:txBody>
      </p:sp>
      <p:sp>
        <p:nvSpPr>
          <p:cNvPr id="16387" name="Rectangle 2">
            <a:extLst>
              <a:ext uri="{FF2B5EF4-FFF2-40B4-BE49-F238E27FC236}">
                <a16:creationId xmlns:a16="http://schemas.microsoft.com/office/drawing/2014/main" id="{04DD5C25-98D7-4E56-902F-1E82491CAC66}"/>
              </a:ext>
            </a:extLst>
          </p:cNvPr>
          <p:cNvSpPr>
            <a:spLocks noGrp="1" noChangeArrowheads="1"/>
          </p:cNvSpPr>
          <p:nvPr>
            <p:ph idx="1"/>
          </p:nvPr>
        </p:nvSpPr>
        <p:spPr/>
        <p:txBody>
          <a:bodyPr/>
          <a:lstStyle/>
          <a:p>
            <a:pPr marL="0" indent="0" algn="just" eaLnBrk="1" hangingPunct="1">
              <a:lnSpc>
                <a:spcPct val="90000"/>
              </a:lnSpc>
            </a:pPr>
            <a:r>
              <a:rPr lang="zh-CN" altLang="en-US" sz="2800" dirty="0"/>
              <a:t> 在建立</a:t>
            </a:r>
            <a:r>
              <a:rPr lang="en-US" altLang="zh-CN" sz="2800" dirty="0"/>
              <a:t>ER</a:t>
            </a:r>
            <a:r>
              <a:rPr lang="zh-CN" altLang="en-US" sz="2800" dirty="0"/>
              <a:t>模型中，首先确定</a:t>
            </a:r>
            <a:r>
              <a:rPr lang="zh-CN" altLang="en-US" sz="2800" dirty="0">
                <a:solidFill>
                  <a:srgbClr val="0000FF"/>
                </a:solidFill>
              </a:rPr>
              <a:t>实体</a:t>
            </a:r>
            <a:r>
              <a:rPr lang="zh-CN" altLang="en-US" sz="2800" dirty="0"/>
              <a:t>集合，然后确定</a:t>
            </a:r>
            <a:r>
              <a:rPr lang="zh-CN" altLang="en-US" sz="2800" dirty="0">
                <a:solidFill>
                  <a:srgbClr val="0000FF"/>
                </a:solidFill>
              </a:rPr>
              <a:t>联系</a:t>
            </a:r>
            <a:r>
              <a:rPr lang="zh-CN" altLang="en-US" sz="2800" dirty="0"/>
              <a:t>集合，最后给出实体和联系的</a:t>
            </a:r>
            <a:r>
              <a:rPr lang="zh-CN" altLang="en-US" sz="2800" dirty="0">
                <a:solidFill>
                  <a:srgbClr val="0000FF"/>
                </a:solidFill>
              </a:rPr>
              <a:t>属性</a:t>
            </a:r>
            <a:r>
              <a:rPr lang="zh-CN" altLang="en-US" sz="2800" dirty="0"/>
              <a:t>。</a:t>
            </a:r>
          </a:p>
          <a:p>
            <a:pPr marL="0" indent="0" eaLnBrk="1" hangingPunct="1">
              <a:lnSpc>
                <a:spcPct val="90000"/>
              </a:lnSpc>
            </a:pPr>
            <a:r>
              <a:rPr lang="zh-CN" altLang="en-US" sz="2800" dirty="0"/>
              <a:t> 下面的一些</a:t>
            </a:r>
            <a:r>
              <a:rPr lang="zh-CN" altLang="en-US" sz="2800" dirty="0">
                <a:solidFill>
                  <a:srgbClr val="FF0000"/>
                </a:solidFill>
              </a:rPr>
              <a:t>启发性规则</a:t>
            </a:r>
            <a:r>
              <a:rPr lang="zh-CN" altLang="en-US" sz="2800" dirty="0"/>
              <a:t>可以帮助确定实体：</a:t>
            </a:r>
          </a:p>
          <a:p>
            <a:pPr marL="763588" lvl="1" eaLnBrk="1" hangingPunct="1">
              <a:lnSpc>
                <a:spcPct val="90000"/>
              </a:lnSpc>
            </a:pPr>
            <a:r>
              <a:rPr lang="zh-CN" altLang="en-US" sz="2100" dirty="0"/>
              <a:t>对于汇集和维护企业组织的数据有重要意义的、确定的、可以标识的对象可以指定为实体；</a:t>
            </a:r>
          </a:p>
          <a:p>
            <a:pPr marL="763588" lvl="1" eaLnBrk="1" hangingPunct="1">
              <a:lnSpc>
                <a:spcPct val="90000"/>
              </a:lnSpc>
            </a:pPr>
            <a:r>
              <a:rPr lang="zh-CN" altLang="en-US" sz="2100" dirty="0"/>
              <a:t>每个实质性的确定的对象，如人员、位置、事物等可指定为实体；</a:t>
            </a:r>
          </a:p>
          <a:p>
            <a:pPr marL="763588" lvl="1" eaLnBrk="1" hangingPunct="1">
              <a:lnSpc>
                <a:spcPct val="90000"/>
              </a:lnSpc>
            </a:pPr>
            <a:r>
              <a:rPr lang="zh-CN" altLang="en-US" sz="2100" dirty="0"/>
              <a:t>抽象概念如部门或通信干线等可指定为实体；</a:t>
            </a:r>
          </a:p>
          <a:p>
            <a:pPr marL="763588" lvl="1" eaLnBrk="1" hangingPunct="1">
              <a:lnSpc>
                <a:spcPct val="90000"/>
              </a:lnSpc>
            </a:pPr>
            <a:r>
              <a:rPr lang="zh-CN" altLang="en-US" sz="2100" dirty="0"/>
              <a:t>在由唯一的术语标识的环境中的非实质性的概念，也可指定为实体，例如信用货款备忘录中的信用度，可作为一个实体。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C30A4A8-FD31-4D9F-AF22-3576DCEC696A}"/>
              </a:ext>
            </a:extLst>
          </p:cNvPr>
          <p:cNvSpPr>
            <a:spLocks noGrp="1" noChangeArrowheads="1"/>
          </p:cNvSpPr>
          <p:nvPr>
            <p:ph type="ctrTitle"/>
          </p:nvPr>
        </p:nvSpPr>
        <p:spPr/>
        <p:txBody>
          <a:bodyPr/>
          <a:lstStyle/>
          <a:p>
            <a:pPr eaLnBrk="1" hangingPunct="1"/>
            <a:r>
              <a:rPr lang="en-US" altLang="zh-CN">
                <a:solidFill>
                  <a:srgbClr val="006600"/>
                </a:solidFill>
              </a:rPr>
              <a:t>ER</a:t>
            </a:r>
            <a:r>
              <a:rPr lang="zh-CN" altLang="en-US">
                <a:solidFill>
                  <a:srgbClr val="006600"/>
                </a:solidFill>
              </a:rPr>
              <a:t>图示例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897D1D09-3E4B-43E1-A74D-EED5BC62352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18435" name="Rectangle 2">
            <a:extLst>
              <a:ext uri="{FF2B5EF4-FFF2-40B4-BE49-F238E27FC236}">
                <a16:creationId xmlns:a16="http://schemas.microsoft.com/office/drawing/2014/main" id="{D01E1105-A272-42F3-8386-337BD3AA0843}"/>
              </a:ext>
            </a:extLst>
          </p:cNvPr>
          <p:cNvSpPr>
            <a:spLocks noGrp="1" noChangeArrowheads="1"/>
          </p:cNvSpPr>
          <p:nvPr>
            <p:ph idx="1"/>
          </p:nvPr>
        </p:nvSpPr>
        <p:spPr>
          <a:xfrm>
            <a:off x="900113" y="1666875"/>
            <a:ext cx="7786687" cy="4930775"/>
          </a:xfrm>
        </p:spPr>
        <p:txBody>
          <a:bodyPr/>
          <a:lstStyle/>
          <a:p>
            <a:pPr marL="0" indent="0" algn="just" eaLnBrk="1" hangingPunct="1">
              <a:lnSpc>
                <a:spcPct val="90000"/>
              </a:lnSpc>
              <a:buFont typeface="Wingdings" panose="05000000000000000000" pitchFamily="2" charset="2"/>
              <a:buNone/>
            </a:pPr>
            <a:r>
              <a:rPr lang="zh-CN" altLang="en-US" sz="2800" dirty="0"/>
              <a:t>    首先选择实体集及相应的属性。为表示方便，约定如下符号：</a:t>
            </a:r>
          </a:p>
          <a:p>
            <a:pPr marL="0" indent="0" algn="just" eaLnBrk="1" hangingPunct="1">
              <a:lnSpc>
                <a:spcPct val="90000"/>
              </a:lnSpc>
            </a:pPr>
            <a:r>
              <a:rPr lang="zh-CN" altLang="en-US" sz="2800" dirty="0"/>
              <a:t>        </a:t>
            </a:r>
            <a:r>
              <a:rPr lang="en-US" altLang="zh-CN" sz="2800" dirty="0"/>
              <a:t>CHAR(</a:t>
            </a:r>
            <a:r>
              <a:rPr lang="en-US" altLang="zh-CN" sz="2800" i="1" dirty="0"/>
              <a:t>n</a:t>
            </a:r>
            <a:r>
              <a:rPr lang="en-US" altLang="zh-CN" sz="2800" dirty="0"/>
              <a:t>)  </a:t>
            </a:r>
            <a:r>
              <a:rPr lang="zh-CN" altLang="en-US" sz="2800" dirty="0"/>
              <a:t>长度为</a:t>
            </a:r>
            <a:r>
              <a:rPr lang="en-US" altLang="zh-CN" sz="2800" i="1" dirty="0"/>
              <a:t>n</a:t>
            </a:r>
            <a:r>
              <a:rPr lang="zh-CN" altLang="en-US" sz="2800" dirty="0"/>
              <a:t>的字符串</a:t>
            </a:r>
          </a:p>
          <a:p>
            <a:pPr marL="0" indent="0" algn="just" eaLnBrk="1" hangingPunct="1">
              <a:lnSpc>
                <a:spcPct val="90000"/>
              </a:lnSpc>
            </a:pPr>
            <a:r>
              <a:rPr lang="zh-CN" altLang="en-US" sz="2800" dirty="0"/>
              <a:t>        </a:t>
            </a:r>
            <a:r>
              <a:rPr lang="en-US" altLang="zh-CN" sz="2800" dirty="0"/>
              <a:t>INT(</a:t>
            </a:r>
            <a:r>
              <a:rPr lang="en-US" altLang="zh-CN" sz="2800" i="1" dirty="0"/>
              <a:t>n</a:t>
            </a:r>
            <a:r>
              <a:rPr lang="en-US" altLang="zh-CN" sz="2800" dirty="0"/>
              <a:t>) </a:t>
            </a:r>
            <a:r>
              <a:rPr lang="en-US" altLang="zh-CN" sz="2800" i="1" dirty="0"/>
              <a:t>n</a:t>
            </a:r>
            <a:r>
              <a:rPr lang="zh-CN" altLang="en-US" sz="2800" dirty="0"/>
              <a:t>位数字的整数</a:t>
            </a:r>
          </a:p>
          <a:p>
            <a:pPr marL="0" indent="0" algn="just" eaLnBrk="1" hangingPunct="1">
              <a:lnSpc>
                <a:spcPct val="90000"/>
              </a:lnSpc>
              <a:buFont typeface="Wingdings" panose="05000000000000000000" pitchFamily="2" charset="2"/>
              <a:buNone/>
            </a:pPr>
            <a:r>
              <a:rPr lang="zh-CN" altLang="en-US" sz="2800" dirty="0"/>
              <a:t>  实体集和属性选择如下。</a:t>
            </a:r>
          </a:p>
          <a:p>
            <a:pPr marL="0" indent="0" algn="just" eaLnBrk="1" hangingPunct="1">
              <a:lnSpc>
                <a:spcPct val="90000"/>
              </a:lnSpc>
            </a:pPr>
            <a:r>
              <a:rPr lang="zh-CN" altLang="en-US" sz="2800" dirty="0">
                <a:solidFill>
                  <a:srgbClr val="FF0000"/>
                </a:solidFill>
              </a:rPr>
              <a:t>  实体集</a:t>
            </a:r>
            <a:r>
              <a:rPr lang="en-US" altLang="zh-CN" sz="2800" dirty="0">
                <a:solidFill>
                  <a:srgbClr val="FF0000"/>
                </a:solidFill>
              </a:rPr>
              <a:t>1  </a:t>
            </a:r>
            <a:r>
              <a:rPr lang="zh-CN" altLang="en-US" sz="2800" dirty="0">
                <a:solidFill>
                  <a:srgbClr val="FF0000"/>
                </a:solidFill>
              </a:rPr>
              <a:t>旅客 </a:t>
            </a:r>
            <a:r>
              <a:rPr lang="zh-CN" altLang="en-US" sz="2800" dirty="0"/>
              <a:t> </a:t>
            </a:r>
            <a:r>
              <a:rPr lang="en-US" altLang="zh-CN" sz="2800" dirty="0"/>
              <a:t>PASSENGERS</a:t>
            </a:r>
          </a:p>
          <a:p>
            <a:pPr marL="0" indent="0" algn="just" eaLnBrk="1" hangingPunct="1">
              <a:lnSpc>
                <a:spcPct val="90000"/>
              </a:lnSpc>
              <a:buFont typeface="Wingdings" panose="05000000000000000000" pitchFamily="2" charset="2"/>
              <a:buNone/>
            </a:pPr>
            <a:r>
              <a:rPr lang="en-US" altLang="zh-CN" sz="2800" dirty="0">
                <a:ea typeface="宋体" panose="02010600030101010101" pitchFamily="2" charset="-122"/>
              </a:rPr>
              <a:t>       </a:t>
            </a:r>
            <a:r>
              <a:rPr lang="zh-CN" altLang="en-US" sz="2800" dirty="0"/>
              <a:t>属性：   姓名  </a:t>
            </a:r>
            <a:r>
              <a:rPr lang="en-US" altLang="zh-CN" sz="2800" dirty="0"/>
              <a:t>NAME</a:t>
            </a:r>
            <a:r>
              <a:rPr lang="zh-CN" altLang="en-US" sz="2800" dirty="0"/>
              <a:t>：</a:t>
            </a:r>
            <a:r>
              <a:rPr lang="en-US" altLang="zh-CN" sz="2800" dirty="0"/>
              <a:t>CHAR(30)</a:t>
            </a:r>
          </a:p>
          <a:p>
            <a:pPr marL="0" indent="0" algn="just" eaLnBrk="1" hangingPunct="1">
              <a:lnSpc>
                <a:spcPct val="90000"/>
              </a:lnSpc>
              <a:buFont typeface="Wingdings" panose="05000000000000000000" pitchFamily="2" charset="2"/>
              <a:buNone/>
            </a:pPr>
            <a:r>
              <a:rPr lang="en-US" altLang="zh-CN" sz="2800" dirty="0">
                <a:ea typeface="宋体" panose="02010600030101010101" pitchFamily="2" charset="-122"/>
              </a:rPr>
              <a:t>                      </a:t>
            </a:r>
            <a:r>
              <a:rPr lang="zh-CN" altLang="en-US" sz="2800" dirty="0"/>
              <a:t>住址  </a:t>
            </a:r>
            <a:r>
              <a:rPr lang="en-US" altLang="zh-CN" sz="2800" dirty="0"/>
              <a:t>ADDRESS</a:t>
            </a:r>
            <a:r>
              <a:rPr lang="zh-CN" altLang="en-US" sz="2800" dirty="0"/>
              <a:t>：</a:t>
            </a:r>
            <a:r>
              <a:rPr lang="en-US" altLang="zh-CN" sz="2800" dirty="0"/>
              <a:t>CHAR(30)</a:t>
            </a:r>
          </a:p>
          <a:p>
            <a:pPr marL="0" indent="0" algn="just" eaLnBrk="1" hangingPunct="1">
              <a:lnSpc>
                <a:spcPct val="90000"/>
              </a:lnSpc>
              <a:buFont typeface="Wingdings" panose="05000000000000000000" pitchFamily="2" charset="2"/>
              <a:buNone/>
            </a:pPr>
            <a:r>
              <a:rPr lang="en-US" altLang="zh-CN" sz="2800" dirty="0">
                <a:ea typeface="宋体" panose="02010600030101010101" pitchFamily="2" charset="-122"/>
              </a:rPr>
              <a:t>                      </a:t>
            </a:r>
            <a:r>
              <a:rPr lang="zh-CN" altLang="en-US" sz="2800" dirty="0"/>
              <a:t>电话  </a:t>
            </a:r>
            <a:r>
              <a:rPr lang="en-US" altLang="zh-CN" sz="2800" dirty="0"/>
              <a:t>PHONE</a:t>
            </a:r>
            <a:r>
              <a:rPr lang="zh-CN" altLang="en-US" sz="2800" dirty="0"/>
              <a:t>：</a:t>
            </a:r>
            <a:r>
              <a:rPr lang="en-US" altLang="zh-CN" sz="2800" dirty="0"/>
              <a:t>INT(10)</a:t>
            </a:r>
          </a:p>
          <a:p>
            <a:pPr marL="0" indent="0" eaLnBrk="1" hangingPunct="1">
              <a:lnSpc>
                <a:spcPct val="90000"/>
              </a:lnSpc>
              <a:buFont typeface="Wingdings" panose="05000000000000000000" pitchFamily="2" charset="2"/>
              <a:buNone/>
            </a:pPr>
            <a:r>
              <a:rPr lang="en-US" altLang="zh-CN" sz="2800" dirty="0">
                <a:ea typeface="宋体" panose="02010600030101010101" pitchFamily="2" charset="-122"/>
              </a:rPr>
              <a:t>         </a:t>
            </a:r>
            <a:r>
              <a:rPr lang="en-US" altLang="zh-CN" sz="2800" dirty="0"/>
              <a:t>NAME</a:t>
            </a:r>
            <a:r>
              <a:rPr lang="zh-CN" altLang="en-US" sz="2800" dirty="0"/>
              <a:t>和</a:t>
            </a:r>
            <a:r>
              <a:rPr lang="en-US" altLang="zh-CN" sz="2800" dirty="0"/>
              <a:t>ADDRESS</a:t>
            </a:r>
            <a:r>
              <a:rPr lang="zh-CN" altLang="en-US" sz="2800" dirty="0"/>
              <a:t>组成本实体集的关键字。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FFE72437-87B9-4FF2-B3AC-1D9AD67C7A7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19459" name="Rectangle 2">
            <a:extLst>
              <a:ext uri="{FF2B5EF4-FFF2-40B4-BE49-F238E27FC236}">
                <a16:creationId xmlns:a16="http://schemas.microsoft.com/office/drawing/2014/main" id="{95430FC3-DF6E-41B2-B346-B035F93A049E}"/>
              </a:ext>
            </a:extLst>
          </p:cNvPr>
          <p:cNvSpPr>
            <a:spLocks noGrp="1" noChangeArrowheads="1"/>
          </p:cNvSpPr>
          <p:nvPr>
            <p:ph idx="1"/>
          </p:nvPr>
        </p:nvSpPr>
        <p:spPr>
          <a:xfrm>
            <a:off x="900113" y="1771650"/>
            <a:ext cx="7786687" cy="4826000"/>
          </a:xfrm>
        </p:spPr>
        <p:txBody>
          <a:bodyPr/>
          <a:lstStyle/>
          <a:p>
            <a:pPr marL="0" indent="0" algn="just" eaLnBrk="1" hangingPunct="1">
              <a:lnSpc>
                <a:spcPct val="90000"/>
              </a:lnSpc>
            </a:pPr>
            <a:r>
              <a:rPr lang="zh-CN" altLang="en-US" dirty="0">
                <a:solidFill>
                  <a:srgbClr val="FF0000"/>
                </a:solidFill>
              </a:rPr>
              <a:t> 实体集</a:t>
            </a:r>
            <a:r>
              <a:rPr lang="en-US" altLang="zh-CN" dirty="0">
                <a:solidFill>
                  <a:srgbClr val="FF0000"/>
                </a:solidFill>
              </a:rPr>
              <a:t>2  </a:t>
            </a:r>
            <a:r>
              <a:rPr lang="zh-CN" altLang="en-US" dirty="0">
                <a:solidFill>
                  <a:srgbClr val="FF0000"/>
                </a:solidFill>
              </a:rPr>
              <a:t>航班</a:t>
            </a:r>
            <a:r>
              <a:rPr lang="en-US" altLang="zh-CN" dirty="0"/>
              <a:t>FLIGHTS</a:t>
            </a:r>
          </a:p>
          <a:p>
            <a:pPr marL="0" indent="0" algn="just" eaLnBrk="1" hangingPunct="1">
              <a:lnSpc>
                <a:spcPct val="90000"/>
              </a:lnSpc>
              <a:buFont typeface="Wingdings" panose="05000000000000000000" pitchFamily="2" charset="2"/>
              <a:buNone/>
            </a:pPr>
            <a:r>
              <a:rPr lang="en-US" altLang="zh-CN" dirty="0">
                <a:ea typeface="宋体" panose="02010600030101010101" pitchFamily="2" charset="-122"/>
              </a:rPr>
              <a:t>     </a:t>
            </a:r>
            <a:r>
              <a:rPr lang="zh-CN" altLang="en-US" dirty="0"/>
              <a:t>属性：   航班号  </a:t>
            </a:r>
            <a:r>
              <a:rPr lang="en-US" altLang="zh-CN" dirty="0"/>
              <a:t>NUMBER</a:t>
            </a:r>
            <a:r>
              <a:rPr lang="zh-CN" altLang="en-US" dirty="0"/>
              <a:t>：</a:t>
            </a:r>
            <a:r>
              <a:rPr lang="en-US" altLang="zh-CN" dirty="0"/>
              <a:t>INT(3)</a:t>
            </a:r>
          </a:p>
          <a:p>
            <a:pPr marL="0" indent="0" algn="just" eaLnBrk="1" hangingPunct="1">
              <a:lnSpc>
                <a:spcPct val="90000"/>
              </a:lnSpc>
              <a:buFont typeface="Wingdings" panose="05000000000000000000" pitchFamily="2" charset="2"/>
              <a:buNone/>
            </a:pPr>
            <a:r>
              <a:rPr lang="en-US" altLang="zh-CN" dirty="0">
                <a:ea typeface="宋体" panose="02010600030101010101" pitchFamily="2" charset="-122"/>
              </a:rPr>
              <a:t>                    </a:t>
            </a:r>
            <a:r>
              <a:rPr lang="zh-CN" altLang="en-US" dirty="0"/>
              <a:t>出发地  </a:t>
            </a:r>
            <a:r>
              <a:rPr lang="en-US" altLang="zh-CN" dirty="0"/>
              <a:t>SOURCE</a:t>
            </a:r>
            <a:r>
              <a:rPr lang="zh-CN" altLang="en-US" dirty="0"/>
              <a:t>：</a:t>
            </a:r>
            <a:r>
              <a:rPr lang="en-US" altLang="zh-CN" dirty="0"/>
              <a:t>CHAR(3)</a:t>
            </a:r>
          </a:p>
          <a:p>
            <a:pPr marL="0" indent="0" algn="just" eaLnBrk="1" hangingPunct="1">
              <a:lnSpc>
                <a:spcPct val="90000"/>
              </a:lnSpc>
              <a:buFont typeface="Wingdings" panose="05000000000000000000" pitchFamily="2" charset="2"/>
              <a:buNone/>
            </a:pPr>
            <a:r>
              <a:rPr lang="en-US" altLang="zh-CN" dirty="0">
                <a:ea typeface="宋体" panose="02010600030101010101" pitchFamily="2" charset="-122"/>
              </a:rPr>
              <a:t>                    </a:t>
            </a:r>
            <a:r>
              <a:rPr lang="zh-CN" altLang="en-US" dirty="0"/>
              <a:t>目的地  </a:t>
            </a:r>
            <a:r>
              <a:rPr lang="en-US" altLang="zh-CN" dirty="0"/>
              <a:t>DEST</a:t>
            </a:r>
            <a:r>
              <a:rPr lang="zh-CN" altLang="en-US" dirty="0"/>
              <a:t>：</a:t>
            </a:r>
            <a:r>
              <a:rPr lang="en-US" altLang="zh-CN" dirty="0"/>
              <a:t>CHAR(3)</a:t>
            </a:r>
          </a:p>
          <a:p>
            <a:pPr marL="0" indent="0" algn="just" eaLnBrk="1" hangingPunct="1">
              <a:lnSpc>
                <a:spcPct val="90000"/>
              </a:lnSpc>
              <a:buFont typeface="Wingdings" panose="05000000000000000000" pitchFamily="2" charset="2"/>
              <a:buNone/>
            </a:pPr>
            <a:r>
              <a:rPr lang="en-US" altLang="zh-CN" dirty="0">
                <a:ea typeface="宋体" panose="02010600030101010101" pitchFamily="2" charset="-122"/>
              </a:rPr>
              <a:t>                    </a:t>
            </a:r>
            <a:r>
              <a:rPr lang="zh-CN" altLang="en-US" dirty="0"/>
              <a:t>开点      </a:t>
            </a:r>
            <a:r>
              <a:rPr lang="en-US" altLang="zh-CN" dirty="0"/>
              <a:t>DEP-TIME</a:t>
            </a:r>
            <a:r>
              <a:rPr lang="zh-CN" altLang="en-US" dirty="0"/>
              <a:t>：</a:t>
            </a:r>
            <a:r>
              <a:rPr lang="en-US" altLang="zh-CN" dirty="0"/>
              <a:t>INT(4)</a:t>
            </a:r>
          </a:p>
          <a:p>
            <a:pPr marL="0" indent="0" algn="just" eaLnBrk="1" hangingPunct="1">
              <a:lnSpc>
                <a:spcPct val="90000"/>
              </a:lnSpc>
              <a:buFont typeface="Wingdings" panose="05000000000000000000" pitchFamily="2" charset="2"/>
              <a:buNone/>
            </a:pPr>
            <a:r>
              <a:rPr lang="en-US" altLang="zh-CN" dirty="0">
                <a:ea typeface="宋体" panose="02010600030101010101" pitchFamily="2" charset="-122"/>
              </a:rPr>
              <a:t>                    </a:t>
            </a:r>
            <a:r>
              <a:rPr lang="zh-CN" altLang="en-US" dirty="0"/>
              <a:t>到点      </a:t>
            </a:r>
            <a:r>
              <a:rPr lang="en-US" altLang="zh-CN" dirty="0"/>
              <a:t>ARR-TIME</a:t>
            </a:r>
            <a:r>
              <a:rPr lang="zh-CN" altLang="en-US" dirty="0"/>
              <a:t>：</a:t>
            </a:r>
            <a:r>
              <a:rPr lang="en-US" altLang="zh-CN" dirty="0"/>
              <a:t>INT(4)</a:t>
            </a:r>
          </a:p>
          <a:p>
            <a:pPr marL="0" indent="0" eaLnBrk="1" hangingPunct="1">
              <a:lnSpc>
                <a:spcPct val="90000"/>
              </a:lnSpc>
            </a:pPr>
            <a:r>
              <a:rPr lang="en-US" altLang="zh-CN" dirty="0">
                <a:ea typeface="宋体" panose="02010600030101010101" pitchFamily="2" charset="-122"/>
              </a:rPr>
              <a:t> </a:t>
            </a:r>
            <a:r>
              <a:rPr lang="zh-CN" altLang="en-US" dirty="0"/>
              <a:t>为简化起见，假设是直达航班。本实体集可用 </a:t>
            </a:r>
            <a:r>
              <a:rPr lang="en-US" altLang="zh-CN" dirty="0"/>
              <a:t>NUMBER </a:t>
            </a:r>
            <a:r>
              <a:rPr lang="zh-CN" altLang="en-US" dirty="0"/>
              <a:t>作关键字， 也可用</a:t>
            </a:r>
            <a:r>
              <a:rPr lang="en-US" altLang="zh-CN" dirty="0"/>
              <a:t>SOURCE</a:t>
            </a:r>
            <a:r>
              <a:rPr lang="zh-CN" altLang="en-US" dirty="0"/>
              <a:t>与</a:t>
            </a:r>
            <a:r>
              <a:rPr lang="en-US" altLang="zh-CN" dirty="0"/>
              <a:t>DEP-TIME</a:t>
            </a:r>
            <a:r>
              <a:rPr lang="zh-CN" altLang="en-US" dirty="0"/>
              <a:t>组成关键字。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CC5F8F45-F5BC-48BB-83BF-2444ECFF2A8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0483" name="Rectangle 2">
            <a:extLst>
              <a:ext uri="{FF2B5EF4-FFF2-40B4-BE49-F238E27FC236}">
                <a16:creationId xmlns:a16="http://schemas.microsoft.com/office/drawing/2014/main" id="{7113DBA5-7D6D-48EE-A21C-4AF706434191}"/>
              </a:ext>
            </a:extLst>
          </p:cNvPr>
          <p:cNvSpPr>
            <a:spLocks noGrp="1" noChangeArrowheads="1"/>
          </p:cNvSpPr>
          <p:nvPr>
            <p:ph idx="1"/>
          </p:nvPr>
        </p:nvSpPr>
        <p:spPr/>
        <p:txBody>
          <a:bodyPr/>
          <a:lstStyle/>
          <a:p>
            <a:pPr marL="0" indent="0" algn="just" eaLnBrk="1" hangingPunct="1"/>
            <a:r>
              <a:rPr lang="zh-CN" altLang="en-US" sz="2800" dirty="0">
                <a:solidFill>
                  <a:srgbClr val="FF0000"/>
                </a:solidFill>
              </a:rPr>
              <a:t> 实体集</a:t>
            </a:r>
            <a:r>
              <a:rPr lang="en-US" altLang="zh-CN" sz="2800" dirty="0">
                <a:solidFill>
                  <a:srgbClr val="FF0000"/>
                </a:solidFill>
              </a:rPr>
              <a:t>3  </a:t>
            </a:r>
            <a:r>
              <a:rPr lang="zh-CN" altLang="en-US" sz="2800" dirty="0">
                <a:solidFill>
                  <a:srgbClr val="FF0000"/>
                </a:solidFill>
              </a:rPr>
              <a:t>航次</a:t>
            </a:r>
            <a:r>
              <a:rPr lang="en-US" altLang="zh-CN" sz="2800" dirty="0"/>
              <a:t>DEPARTURES</a:t>
            </a:r>
          </a:p>
          <a:p>
            <a:pPr marL="0" indent="0" algn="just" eaLnBrk="1" hangingPunct="1">
              <a:buFont typeface="Wingdings" panose="05000000000000000000" pitchFamily="2" charset="2"/>
              <a:buNone/>
            </a:pPr>
            <a:r>
              <a:rPr lang="en-US" altLang="zh-CN" sz="2800" dirty="0">
                <a:ea typeface="宋体" panose="02010600030101010101" pitchFamily="2" charset="-122"/>
              </a:rPr>
              <a:t>  </a:t>
            </a:r>
            <a:r>
              <a:rPr lang="zh-CN" altLang="en-US" sz="2800" dirty="0"/>
              <a:t>属性：   日期</a:t>
            </a:r>
            <a:r>
              <a:rPr lang="en-US" altLang="zh-CN" sz="2800" dirty="0"/>
              <a:t>DATE</a:t>
            </a:r>
            <a:r>
              <a:rPr lang="zh-CN" altLang="en-US" sz="2800" dirty="0"/>
              <a:t>：</a:t>
            </a:r>
            <a:r>
              <a:rPr lang="en-US" altLang="zh-CN" sz="2800" dirty="0"/>
              <a:t>INT(3)</a:t>
            </a:r>
          </a:p>
          <a:p>
            <a:pPr marL="0" indent="0" algn="just" eaLnBrk="1" hangingPunct="1">
              <a:buFont typeface="Wingdings" panose="05000000000000000000" pitchFamily="2" charset="2"/>
              <a:buNone/>
            </a:pPr>
            <a:r>
              <a:rPr lang="en-US" altLang="zh-CN" sz="2800" dirty="0">
                <a:ea typeface="宋体" panose="02010600030101010101" pitchFamily="2" charset="-122"/>
              </a:rPr>
              <a:t>  </a:t>
            </a:r>
            <a:r>
              <a:rPr lang="zh-CN" altLang="en-US" sz="2800" dirty="0"/>
              <a:t>本实体集的每一个实体是在某日起飞的航次。</a:t>
            </a:r>
          </a:p>
          <a:p>
            <a:pPr marL="0" indent="0" algn="just" eaLnBrk="1" hangingPunct="1"/>
            <a:r>
              <a:rPr lang="zh-CN" altLang="en-US" sz="2800" dirty="0">
                <a:solidFill>
                  <a:srgbClr val="FF0000"/>
                </a:solidFill>
              </a:rPr>
              <a:t> 实体集</a:t>
            </a:r>
            <a:r>
              <a:rPr lang="en-US" altLang="zh-CN" sz="2800" dirty="0">
                <a:solidFill>
                  <a:srgbClr val="FF0000"/>
                </a:solidFill>
              </a:rPr>
              <a:t>4  </a:t>
            </a:r>
            <a:r>
              <a:rPr lang="zh-CN" altLang="en-US" sz="2800" dirty="0">
                <a:solidFill>
                  <a:srgbClr val="FF0000"/>
                </a:solidFill>
              </a:rPr>
              <a:t>机型</a:t>
            </a:r>
            <a:r>
              <a:rPr lang="en-US" altLang="zh-CN" sz="2800" dirty="0"/>
              <a:t>PLANES</a:t>
            </a:r>
          </a:p>
          <a:p>
            <a:pPr marL="0" indent="0" algn="just" eaLnBrk="1" hangingPunct="1">
              <a:buFont typeface="Wingdings" panose="05000000000000000000" pitchFamily="2" charset="2"/>
              <a:buNone/>
            </a:pPr>
            <a:r>
              <a:rPr lang="en-US" altLang="zh-CN" sz="2800" dirty="0">
                <a:ea typeface="宋体" panose="02010600030101010101" pitchFamily="2" charset="-122"/>
              </a:rPr>
              <a:t> </a:t>
            </a:r>
            <a:r>
              <a:rPr lang="zh-CN" altLang="en-US" sz="2800" dirty="0"/>
              <a:t>属性：  制造厂  </a:t>
            </a:r>
            <a:r>
              <a:rPr lang="en-US" altLang="zh-CN" sz="2800" dirty="0"/>
              <a:t>MANUFACTURER</a:t>
            </a:r>
            <a:r>
              <a:rPr lang="zh-CN" altLang="en-US" sz="2800" dirty="0"/>
              <a:t>：</a:t>
            </a:r>
            <a:r>
              <a:rPr lang="en-US" altLang="zh-CN" sz="2800" dirty="0"/>
              <a:t>CHAR(10)</a:t>
            </a:r>
          </a:p>
          <a:p>
            <a:pPr marL="0" indent="0" algn="just" eaLnBrk="1" hangingPunct="1">
              <a:buFont typeface="Wingdings" panose="05000000000000000000" pitchFamily="2" charset="2"/>
              <a:buNone/>
            </a:pPr>
            <a:r>
              <a:rPr lang="en-US" altLang="zh-CN" sz="2800" dirty="0">
                <a:ea typeface="宋体" panose="02010600030101010101" pitchFamily="2" charset="-122"/>
              </a:rPr>
              <a:t>                </a:t>
            </a:r>
            <a:r>
              <a:rPr lang="zh-CN" altLang="en-US" sz="2800" dirty="0"/>
              <a:t>型号</a:t>
            </a:r>
            <a:r>
              <a:rPr lang="en-US" altLang="zh-CN" sz="2800" dirty="0"/>
              <a:t>MODEL-NO</a:t>
            </a:r>
            <a:r>
              <a:rPr lang="zh-CN" altLang="en-US" sz="2800" dirty="0"/>
              <a:t>：</a:t>
            </a:r>
            <a:r>
              <a:rPr lang="en-US" altLang="zh-CN" sz="2800" dirty="0"/>
              <a:t>CHAR(10)</a:t>
            </a:r>
          </a:p>
          <a:p>
            <a:pPr marL="0" indent="0" algn="just" eaLnBrk="1" hangingPunct="1">
              <a:buFont typeface="Wingdings" panose="05000000000000000000" pitchFamily="2" charset="2"/>
              <a:buNone/>
            </a:pPr>
            <a:r>
              <a:rPr lang="en-US" altLang="zh-CN" sz="2800" dirty="0">
                <a:ea typeface="宋体" panose="02010600030101010101" pitchFamily="2" charset="-122"/>
              </a:rPr>
              <a:t>  </a:t>
            </a:r>
            <a:r>
              <a:rPr lang="zh-CN" altLang="en-US" sz="2800" dirty="0"/>
              <a:t>这两个属性组成实体集的关键字。</a:t>
            </a:r>
          </a:p>
          <a:p>
            <a:pPr marL="0" indent="0" algn="just" eaLnBrk="1" hangingPunct="1"/>
            <a:r>
              <a:rPr lang="zh-CN" altLang="en-US" sz="2800" dirty="0">
                <a:solidFill>
                  <a:srgbClr val="FF0000"/>
                </a:solidFill>
              </a:rPr>
              <a:t> 实体集</a:t>
            </a:r>
            <a:r>
              <a:rPr lang="en-US" altLang="zh-CN" sz="2800" dirty="0">
                <a:solidFill>
                  <a:srgbClr val="FF0000"/>
                </a:solidFill>
              </a:rPr>
              <a:t>5  </a:t>
            </a:r>
            <a:r>
              <a:rPr lang="zh-CN" altLang="en-US" sz="2800" dirty="0">
                <a:solidFill>
                  <a:srgbClr val="FF0000"/>
                </a:solidFill>
              </a:rPr>
              <a:t>飞机</a:t>
            </a:r>
            <a:r>
              <a:rPr lang="en-US" altLang="zh-CN" sz="2800" dirty="0"/>
              <a:t>AIRCRAFT</a:t>
            </a:r>
          </a:p>
          <a:p>
            <a:pPr marL="0" indent="0" eaLnBrk="1" hangingPunct="1">
              <a:buFont typeface="Wingdings" panose="05000000000000000000" pitchFamily="2" charset="2"/>
              <a:buNone/>
            </a:pPr>
            <a:r>
              <a:rPr lang="zh-CN" altLang="en-US" sz="2800" dirty="0"/>
              <a:t> 属性：   序号</a:t>
            </a:r>
            <a:r>
              <a:rPr lang="en-US" altLang="zh-CN" sz="2800" dirty="0"/>
              <a:t>SERIAL-NO</a:t>
            </a:r>
            <a:r>
              <a:rPr lang="zh-CN" altLang="en-US" sz="2800" dirty="0"/>
              <a:t>：</a:t>
            </a:r>
            <a:r>
              <a:rPr lang="en-US" altLang="zh-CN" sz="2800" dirty="0"/>
              <a:t>INT(5)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D68C77E7-08DD-4B62-A59A-9B23F16747B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1507" name="Rectangle 2">
            <a:extLst>
              <a:ext uri="{FF2B5EF4-FFF2-40B4-BE49-F238E27FC236}">
                <a16:creationId xmlns:a16="http://schemas.microsoft.com/office/drawing/2014/main" id="{D09C7D15-89A5-442A-97A0-CB209BDD6F54}"/>
              </a:ext>
            </a:extLst>
          </p:cNvPr>
          <p:cNvSpPr>
            <a:spLocks noGrp="1" noChangeArrowheads="1"/>
          </p:cNvSpPr>
          <p:nvPr>
            <p:ph idx="1"/>
          </p:nvPr>
        </p:nvSpPr>
        <p:spPr>
          <a:xfrm>
            <a:off x="900113" y="1700213"/>
            <a:ext cx="7786687" cy="4691062"/>
          </a:xfrm>
        </p:spPr>
        <p:txBody>
          <a:bodyPr/>
          <a:lstStyle/>
          <a:p>
            <a:pPr marL="0" indent="0" algn="just" eaLnBrk="1" hangingPunct="1">
              <a:lnSpc>
                <a:spcPct val="80000"/>
              </a:lnSpc>
            </a:pPr>
            <a:r>
              <a:rPr lang="zh-CN" altLang="en-US" dirty="0">
                <a:solidFill>
                  <a:srgbClr val="FF0000"/>
                </a:solidFill>
              </a:rPr>
              <a:t> 实体集</a:t>
            </a:r>
            <a:r>
              <a:rPr lang="en-US" altLang="zh-CN" dirty="0">
                <a:solidFill>
                  <a:srgbClr val="FF0000"/>
                </a:solidFill>
              </a:rPr>
              <a:t>6  </a:t>
            </a:r>
            <a:r>
              <a:rPr lang="zh-CN" altLang="en-US" dirty="0">
                <a:solidFill>
                  <a:srgbClr val="FF0000"/>
                </a:solidFill>
              </a:rPr>
              <a:t>职工 </a:t>
            </a:r>
            <a:r>
              <a:rPr lang="en-US" altLang="zh-CN" dirty="0"/>
              <a:t>PERSONNEL</a:t>
            </a:r>
          </a:p>
          <a:p>
            <a:pPr marL="0" indent="0" algn="just" eaLnBrk="1" hangingPunct="1">
              <a:lnSpc>
                <a:spcPct val="80000"/>
              </a:lnSpc>
              <a:buFont typeface="Wingdings" panose="05000000000000000000" pitchFamily="2" charset="2"/>
              <a:buNone/>
            </a:pPr>
            <a:r>
              <a:rPr lang="en-US" altLang="zh-CN" dirty="0">
                <a:ea typeface="宋体" panose="02010600030101010101" pitchFamily="2" charset="-122"/>
              </a:rPr>
              <a:t>  </a:t>
            </a:r>
            <a:r>
              <a:rPr lang="zh-CN" altLang="en-US" dirty="0"/>
              <a:t>属性：   职工号  </a:t>
            </a:r>
            <a:r>
              <a:rPr lang="en-US" altLang="zh-CN" dirty="0"/>
              <a:t>EMP-NO</a:t>
            </a:r>
            <a:r>
              <a:rPr lang="zh-CN" altLang="en-US" dirty="0"/>
              <a:t>：</a:t>
            </a:r>
            <a:r>
              <a:rPr lang="en-US" altLang="zh-CN" dirty="0"/>
              <a:t>INT(6)</a:t>
            </a:r>
          </a:p>
          <a:p>
            <a:pPr marL="0" indent="0" algn="just" eaLnBrk="1" hangingPunct="1">
              <a:lnSpc>
                <a:spcPct val="80000"/>
              </a:lnSpc>
              <a:buFont typeface="Wingdings" panose="05000000000000000000" pitchFamily="2" charset="2"/>
              <a:buNone/>
            </a:pPr>
            <a:r>
              <a:rPr lang="en-US" altLang="zh-CN" dirty="0">
                <a:ea typeface="宋体" panose="02010600030101010101" pitchFamily="2" charset="-122"/>
              </a:rPr>
              <a:t>                 </a:t>
            </a:r>
            <a:r>
              <a:rPr lang="zh-CN" altLang="en-US" dirty="0"/>
              <a:t>姓名</a:t>
            </a:r>
            <a:r>
              <a:rPr lang="en-US" altLang="zh-CN" dirty="0"/>
              <a:t>NAME</a:t>
            </a:r>
            <a:r>
              <a:rPr lang="zh-CN" altLang="en-US" dirty="0"/>
              <a:t>：</a:t>
            </a:r>
            <a:r>
              <a:rPr lang="en-US" altLang="zh-CN" dirty="0"/>
              <a:t>CHAR(30)</a:t>
            </a:r>
          </a:p>
          <a:p>
            <a:pPr marL="0" indent="0" algn="just" eaLnBrk="1" hangingPunct="1">
              <a:lnSpc>
                <a:spcPct val="80000"/>
              </a:lnSpc>
              <a:buFont typeface="Wingdings" panose="05000000000000000000" pitchFamily="2" charset="2"/>
              <a:buNone/>
            </a:pPr>
            <a:r>
              <a:rPr lang="en-US" altLang="zh-CN" dirty="0">
                <a:ea typeface="宋体" panose="02010600030101010101" pitchFamily="2" charset="-122"/>
              </a:rPr>
              <a:t>                 </a:t>
            </a:r>
            <a:r>
              <a:rPr lang="zh-CN" altLang="en-US" dirty="0"/>
              <a:t>住址</a:t>
            </a:r>
            <a:r>
              <a:rPr lang="en-US" altLang="zh-CN" dirty="0"/>
              <a:t>ADDRESS</a:t>
            </a:r>
            <a:r>
              <a:rPr lang="zh-CN" altLang="en-US" dirty="0"/>
              <a:t>：</a:t>
            </a:r>
            <a:r>
              <a:rPr lang="en-US" altLang="zh-CN" dirty="0"/>
              <a:t>CHAR(30)</a:t>
            </a:r>
          </a:p>
          <a:p>
            <a:pPr marL="0" indent="0" algn="just" eaLnBrk="1" hangingPunct="1">
              <a:lnSpc>
                <a:spcPct val="80000"/>
              </a:lnSpc>
              <a:buFont typeface="Wingdings" panose="05000000000000000000" pitchFamily="2" charset="2"/>
              <a:buNone/>
            </a:pPr>
            <a:r>
              <a:rPr lang="en-US" altLang="zh-CN" dirty="0">
                <a:ea typeface="宋体" panose="02010600030101010101" pitchFamily="2" charset="-122"/>
              </a:rPr>
              <a:t>                 </a:t>
            </a:r>
            <a:r>
              <a:rPr lang="zh-CN" altLang="en-US" dirty="0"/>
              <a:t>工资</a:t>
            </a:r>
            <a:r>
              <a:rPr lang="en-US" altLang="zh-CN" dirty="0"/>
              <a:t>SALARY</a:t>
            </a:r>
            <a:r>
              <a:rPr lang="zh-CN" altLang="en-US" dirty="0"/>
              <a:t>：</a:t>
            </a:r>
            <a:r>
              <a:rPr lang="en-US" altLang="zh-CN" dirty="0"/>
              <a:t>INT(6)</a:t>
            </a:r>
          </a:p>
          <a:p>
            <a:pPr marL="0" indent="0" algn="just" eaLnBrk="1" hangingPunct="1">
              <a:lnSpc>
                <a:spcPct val="80000"/>
              </a:lnSpc>
              <a:buFont typeface="Wingdings" panose="05000000000000000000" pitchFamily="2" charset="2"/>
              <a:buNone/>
            </a:pPr>
            <a:r>
              <a:rPr lang="en-US" altLang="zh-CN" dirty="0">
                <a:ea typeface="宋体" panose="02010600030101010101" pitchFamily="2" charset="-122"/>
              </a:rPr>
              <a:t>  </a:t>
            </a:r>
            <a:r>
              <a:rPr lang="zh-CN" altLang="en-US" dirty="0"/>
              <a:t>职工号</a:t>
            </a:r>
            <a:r>
              <a:rPr lang="en-US" altLang="zh-CN" dirty="0"/>
              <a:t>EMP-NO</a:t>
            </a:r>
            <a:r>
              <a:rPr lang="zh-CN" altLang="en-US" dirty="0"/>
              <a:t>是本实体集的关键字。</a:t>
            </a:r>
          </a:p>
          <a:p>
            <a:pPr marL="0" indent="0" algn="just" eaLnBrk="1" hangingPunct="1">
              <a:lnSpc>
                <a:spcPct val="80000"/>
              </a:lnSpc>
            </a:pPr>
            <a:r>
              <a:rPr lang="zh-CN" altLang="en-US" dirty="0">
                <a:solidFill>
                  <a:srgbClr val="FF0000"/>
                </a:solidFill>
              </a:rPr>
              <a:t> 实体集</a:t>
            </a:r>
            <a:r>
              <a:rPr lang="en-US" altLang="zh-CN" dirty="0">
                <a:solidFill>
                  <a:srgbClr val="FF0000"/>
                </a:solidFill>
              </a:rPr>
              <a:t>7  </a:t>
            </a:r>
            <a:r>
              <a:rPr lang="zh-CN" altLang="en-US" dirty="0">
                <a:solidFill>
                  <a:srgbClr val="FF0000"/>
                </a:solidFill>
              </a:rPr>
              <a:t>飞行员</a:t>
            </a:r>
            <a:r>
              <a:rPr lang="zh-CN" altLang="en-US" dirty="0"/>
              <a:t>  </a:t>
            </a:r>
            <a:r>
              <a:rPr lang="en-US" altLang="zh-CN" dirty="0"/>
              <a:t>PILOTS</a:t>
            </a:r>
          </a:p>
          <a:p>
            <a:pPr marL="0" indent="0" algn="just" eaLnBrk="1" hangingPunct="1">
              <a:lnSpc>
                <a:spcPct val="80000"/>
              </a:lnSpc>
              <a:buFont typeface="Wingdings" panose="05000000000000000000" pitchFamily="2" charset="2"/>
              <a:buNone/>
            </a:pPr>
            <a:r>
              <a:rPr lang="en-US" altLang="zh-CN" dirty="0">
                <a:ea typeface="宋体" panose="02010600030101010101" pitchFamily="2" charset="-122"/>
              </a:rPr>
              <a:t>  </a:t>
            </a:r>
            <a:r>
              <a:rPr lang="zh-CN" altLang="en-US" dirty="0"/>
              <a:t>实体集</a:t>
            </a:r>
            <a:r>
              <a:rPr lang="en-US" altLang="zh-CN" dirty="0"/>
              <a:t>PILOTS </a:t>
            </a:r>
            <a:r>
              <a:rPr lang="zh-CN" altLang="en-US" dirty="0"/>
              <a:t>无属性。</a:t>
            </a:r>
          </a:p>
          <a:p>
            <a:pPr marL="0" indent="0" eaLnBrk="1" hangingPunct="1">
              <a:lnSpc>
                <a:spcPct val="80000"/>
              </a:lnSpc>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A0274B68-8575-4910-82F7-1DF49E8490E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2531" name="Rectangle 2">
            <a:extLst>
              <a:ext uri="{FF2B5EF4-FFF2-40B4-BE49-F238E27FC236}">
                <a16:creationId xmlns:a16="http://schemas.microsoft.com/office/drawing/2014/main" id="{07819E4B-7D85-4EFB-974F-DD16E07BA4D8}"/>
              </a:ext>
            </a:extLst>
          </p:cNvPr>
          <p:cNvSpPr>
            <a:spLocks noGrp="1" noChangeArrowheads="1"/>
          </p:cNvSpPr>
          <p:nvPr>
            <p:ph idx="1"/>
          </p:nvPr>
        </p:nvSpPr>
        <p:spPr>
          <a:xfrm>
            <a:off x="900113" y="1639888"/>
            <a:ext cx="7786687" cy="4957762"/>
          </a:xfrm>
        </p:spPr>
        <p:txBody>
          <a:bodyPr/>
          <a:lstStyle/>
          <a:p>
            <a:pPr marL="0" indent="0" algn="just" eaLnBrk="1" hangingPunct="1">
              <a:lnSpc>
                <a:spcPct val="90000"/>
              </a:lnSpc>
              <a:buFont typeface="Wingdings" panose="05000000000000000000" pitchFamily="2" charset="2"/>
              <a:buNone/>
            </a:pPr>
            <a:r>
              <a:rPr lang="zh-CN" altLang="en-US" sz="2800" dirty="0"/>
              <a:t>实体集之间的</a:t>
            </a:r>
            <a:r>
              <a:rPr lang="zh-CN" altLang="en-US" sz="2800" dirty="0">
                <a:solidFill>
                  <a:srgbClr val="FF0000"/>
                </a:solidFill>
              </a:rPr>
              <a:t>联系集</a:t>
            </a:r>
            <a:r>
              <a:rPr lang="zh-CN" altLang="en-US" sz="2800" dirty="0"/>
              <a:t>定义如下：</a:t>
            </a:r>
          </a:p>
          <a:p>
            <a:pPr marL="0" indent="0" algn="just" eaLnBrk="1" hangingPunct="1">
              <a:lnSpc>
                <a:spcPct val="90000"/>
              </a:lnSpc>
              <a:buFont typeface="Wingdings" panose="05000000000000000000" pitchFamily="2" charset="2"/>
              <a:buNone/>
            </a:pPr>
            <a:r>
              <a:rPr lang="zh-CN" altLang="en-US" sz="2800" dirty="0"/>
              <a:t>      </a:t>
            </a:r>
            <a:r>
              <a:rPr lang="en-US" altLang="zh-CN" sz="2800" dirty="0"/>
              <a:t>(1) ISA(PILOTS</a:t>
            </a:r>
            <a:r>
              <a:rPr lang="zh-CN" altLang="en-US" sz="2800" dirty="0"/>
              <a:t>，</a:t>
            </a:r>
            <a:r>
              <a:rPr lang="en-US" altLang="zh-CN" sz="2800" dirty="0"/>
              <a:t>PERSONNEL)  </a:t>
            </a:r>
            <a:r>
              <a:rPr lang="zh-CN" altLang="en-US" sz="2800" dirty="0"/>
              <a:t>用于指明具体的飞行员个人，它是一对一联系。</a:t>
            </a:r>
          </a:p>
          <a:p>
            <a:pPr marL="0" indent="0" algn="just" eaLnBrk="1" hangingPunct="1">
              <a:lnSpc>
                <a:spcPct val="90000"/>
              </a:lnSpc>
              <a:buFont typeface="Wingdings" panose="05000000000000000000" pitchFamily="2" charset="2"/>
              <a:buNone/>
            </a:pPr>
            <a:r>
              <a:rPr lang="zh-CN" altLang="en-US" sz="2800" dirty="0"/>
              <a:t>      </a:t>
            </a:r>
            <a:r>
              <a:rPr lang="en-US" altLang="zh-CN" sz="2800" dirty="0"/>
              <a:t>(2) BOOKED-ON(PASSENGERS</a:t>
            </a:r>
            <a:r>
              <a:rPr lang="zh-CN" altLang="en-US" sz="2800" dirty="0"/>
              <a:t>，</a:t>
            </a:r>
            <a:r>
              <a:rPr lang="en-US" altLang="zh-CN" sz="2800" dirty="0"/>
              <a:t>DEPARTURES)  </a:t>
            </a:r>
            <a:r>
              <a:rPr lang="zh-CN" altLang="en-US" sz="2800" dirty="0"/>
              <a:t>表示订票，它是多对多联系。</a:t>
            </a:r>
          </a:p>
          <a:p>
            <a:pPr marL="0" indent="0" algn="just" eaLnBrk="1" hangingPunct="1">
              <a:lnSpc>
                <a:spcPct val="90000"/>
              </a:lnSpc>
              <a:buFont typeface="Wingdings" panose="05000000000000000000" pitchFamily="2" charset="2"/>
              <a:buNone/>
            </a:pPr>
            <a:r>
              <a:rPr lang="zh-CN" altLang="en-US" sz="2800" dirty="0"/>
              <a:t>      </a:t>
            </a:r>
            <a:r>
              <a:rPr lang="en-US" altLang="zh-CN" sz="2800" dirty="0"/>
              <a:t>(3) INSTANCE-OF(DEPARTURES</a:t>
            </a:r>
            <a:r>
              <a:rPr lang="zh-CN" altLang="en-US" sz="2800" dirty="0"/>
              <a:t>，</a:t>
            </a:r>
            <a:r>
              <a:rPr lang="en-US" altLang="zh-CN" sz="2800" dirty="0"/>
              <a:t>FLIGHTS)  </a:t>
            </a:r>
            <a:r>
              <a:rPr lang="zh-CN" altLang="en-US" sz="2800" dirty="0"/>
              <a:t>表示一次飞行航班，从</a:t>
            </a:r>
            <a:r>
              <a:rPr lang="en-US" altLang="zh-CN" sz="2800" dirty="0"/>
              <a:t>DEPARTURES</a:t>
            </a:r>
            <a:r>
              <a:rPr lang="zh-CN" altLang="en-US" sz="2800" dirty="0"/>
              <a:t>到</a:t>
            </a:r>
            <a:r>
              <a:rPr lang="en-US" altLang="zh-CN" sz="2800" dirty="0"/>
              <a:t>FLIGHTS</a:t>
            </a:r>
            <a:r>
              <a:rPr lang="zh-CN" altLang="en-US" sz="2800" dirty="0"/>
              <a:t>是多对一联系。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006EA59-E6FD-4F6D-A842-1A2F61C5DC7F}"/>
              </a:ext>
            </a:extLst>
          </p:cNvPr>
          <p:cNvSpPr>
            <a:spLocks noGrp="1" noChangeArrowheads="1"/>
          </p:cNvSpPr>
          <p:nvPr>
            <p:ph type="ctrTitle"/>
          </p:nvPr>
        </p:nvSpPr>
        <p:spPr/>
        <p:txBody>
          <a:bodyPr/>
          <a:lstStyle/>
          <a:p>
            <a:pPr eaLnBrk="1" hangingPunct="1"/>
            <a:r>
              <a:rPr lang="en-US" altLang="zh-CN"/>
              <a:t>2.1  </a:t>
            </a:r>
            <a:r>
              <a:rPr lang="zh-CN" altLang="en-US"/>
              <a:t>实体</a:t>
            </a:r>
            <a:r>
              <a:rPr lang="en-US" altLang="zh-CN"/>
              <a:t>-</a:t>
            </a:r>
            <a:r>
              <a:rPr lang="zh-CN" altLang="en-US"/>
              <a:t>联系模型</a:t>
            </a:r>
          </a:p>
        </p:txBody>
      </p:sp>
      <p:sp>
        <p:nvSpPr>
          <p:cNvPr id="5123" name="Rectangle 3">
            <a:extLst>
              <a:ext uri="{FF2B5EF4-FFF2-40B4-BE49-F238E27FC236}">
                <a16:creationId xmlns:a16="http://schemas.microsoft.com/office/drawing/2014/main" id="{EA1E64C9-4E6A-42F4-A852-1CC31E7C0494}"/>
              </a:ext>
            </a:extLst>
          </p:cNvPr>
          <p:cNvSpPr>
            <a:spLocks noGrp="1" noChangeArrowheads="1"/>
          </p:cNvSpPr>
          <p:nvPr>
            <p:ph type="subTitle" idx="1"/>
          </p:nvPr>
        </p:nvSpPr>
        <p:spPr/>
        <p:txBody>
          <a:bodyPr/>
          <a:lstStyle/>
          <a:p>
            <a:pPr eaLnBrk="1" hangingPunct="1"/>
            <a:r>
              <a:rPr lang="zh-CN" altLang="en-US">
                <a:solidFill>
                  <a:schemeClr val="tx1"/>
                </a:solidFill>
              </a:rPr>
              <a:t>（ </a:t>
            </a:r>
            <a:r>
              <a:rPr lang="en-US" altLang="zh-CN" sz="5400">
                <a:solidFill>
                  <a:schemeClr val="tx1"/>
                </a:solidFill>
              </a:rPr>
              <a:t>E-R</a:t>
            </a:r>
            <a:r>
              <a:rPr lang="zh-CN" altLang="en-US" sz="5400">
                <a:solidFill>
                  <a:schemeClr val="tx1"/>
                </a:solidFill>
              </a:rPr>
              <a:t>图</a:t>
            </a:r>
            <a:r>
              <a:rPr lang="zh-CN" altLang="en-US">
                <a:solidFill>
                  <a:schemeClr val="tx1"/>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E6BB23B1-79DE-4836-94C3-B2B5E8EB8BE5}"/>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民航航班管理数据模型</a:t>
            </a:r>
          </a:p>
        </p:txBody>
      </p:sp>
      <p:sp>
        <p:nvSpPr>
          <p:cNvPr id="23555" name="Rectangle 2">
            <a:extLst>
              <a:ext uri="{FF2B5EF4-FFF2-40B4-BE49-F238E27FC236}">
                <a16:creationId xmlns:a16="http://schemas.microsoft.com/office/drawing/2014/main" id="{AAA44D9D-B63F-408C-9231-7B1E8F2C37E5}"/>
              </a:ext>
            </a:extLst>
          </p:cNvPr>
          <p:cNvSpPr>
            <a:spLocks noGrp="1" noChangeArrowheads="1"/>
          </p:cNvSpPr>
          <p:nvPr>
            <p:ph idx="1"/>
          </p:nvPr>
        </p:nvSpPr>
        <p:spPr>
          <a:xfrm>
            <a:off x="900113" y="1639888"/>
            <a:ext cx="7786687" cy="4957762"/>
          </a:xfrm>
        </p:spPr>
        <p:txBody>
          <a:bodyPr/>
          <a:lstStyle/>
          <a:p>
            <a:pPr marL="0" indent="0" algn="just" eaLnBrk="1" hangingPunct="1">
              <a:buFont typeface="Wingdings" panose="05000000000000000000" pitchFamily="2" charset="2"/>
              <a:buNone/>
            </a:pPr>
            <a:r>
              <a:rPr lang="zh-CN" altLang="en-US" dirty="0"/>
              <a:t> </a:t>
            </a:r>
            <a:r>
              <a:rPr lang="en-US" altLang="zh-CN" dirty="0"/>
              <a:t>(4) ASSIGNED-TO(PERSONNEL</a:t>
            </a:r>
            <a:r>
              <a:rPr lang="zh-CN" altLang="en-US" dirty="0"/>
              <a:t>，</a:t>
            </a:r>
            <a:r>
              <a:rPr lang="en-US" altLang="zh-CN" dirty="0"/>
              <a:t>DEPARTURES)  </a:t>
            </a:r>
            <a:r>
              <a:rPr lang="zh-CN" altLang="en-US" dirty="0"/>
              <a:t>表示每个航次的空中乘务员，它是多对多联系。      </a:t>
            </a:r>
          </a:p>
          <a:p>
            <a:pPr marL="0" indent="0" algn="just" eaLnBrk="1" hangingPunct="1">
              <a:buFont typeface="Wingdings" panose="05000000000000000000" pitchFamily="2" charset="2"/>
              <a:buNone/>
            </a:pPr>
            <a:r>
              <a:rPr lang="zh-CN" altLang="en-US" dirty="0"/>
              <a:t>（</a:t>
            </a:r>
            <a:r>
              <a:rPr lang="en-US" altLang="zh-CN" dirty="0"/>
              <a:t>5</a:t>
            </a:r>
            <a:r>
              <a:rPr lang="zh-CN" altLang="en-US" dirty="0"/>
              <a:t>）</a:t>
            </a:r>
            <a:r>
              <a:rPr lang="en-US" altLang="zh-CN" dirty="0"/>
              <a:t>CAN-FLY(PILOTS</a:t>
            </a:r>
            <a:r>
              <a:rPr lang="zh-CN" altLang="en-US" dirty="0"/>
              <a:t>，</a:t>
            </a:r>
            <a:r>
              <a:rPr lang="en-US" altLang="zh-CN" dirty="0"/>
              <a:t>PLANES)  </a:t>
            </a:r>
            <a:r>
              <a:rPr lang="zh-CN" altLang="en-US" dirty="0"/>
              <a:t>表示能驾驶飞机的飞行员，是多对多联系。</a:t>
            </a:r>
          </a:p>
          <a:p>
            <a:pPr marL="0" indent="0" eaLnBrk="1" hangingPunct="1">
              <a:buFont typeface="Wingdings" panose="05000000000000000000" pitchFamily="2" charset="2"/>
              <a:buNone/>
            </a:pPr>
            <a:r>
              <a:rPr lang="zh-CN" altLang="en-US" dirty="0"/>
              <a:t>（6）</a:t>
            </a:r>
            <a:r>
              <a:rPr lang="en-US" altLang="zh-CN" dirty="0"/>
              <a:t>TYPE(AIRCRAFT</a:t>
            </a:r>
            <a:r>
              <a:rPr lang="zh-CN" altLang="en-US" dirty="0"/>
              <a:t>，</a:t>
            </a:r>
            <a:r>
              <a:rPr lang="en-US" altLang="zh-CN" dirty="0"/>
              <a:t>PLANES)  </a:t>
            </a:r>
            <a:r>
              <a:rPr lang="zh-CN" altLang="en-US" dirty="0"/>
              <a:t>从</a:t>
            </a:r>
            <a:r>
              <a:rPr lang="en-US" altLang="zh-CN" dirty="0"/>
              <a:t>AIRCRAFT</a:t>
            </a:r>
            <a:r>
              <a:rPr lang="zh-CN" altLang="en-US" dirty="0"/>
              <a:t>到</a:t>
            </a:r>
            <a:r>
              <a:rPr lang="en-US" altLang="zh-CN" dirty="0"/>
              <a:t>PLANES</a:t>
            </a:r>
            <a:r>
              <a:rPr lang="zh-CN" altLang="en-US" dirty="0"/>
              <a:t>是多对一联系，表示每架飞机的机型。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A2BFB54-018B-4368-904B-C0584F9B059C}"/>
              </a:ext>
            </a:extLst>
          </p:cNvPr>
          <p:cNvSpPr>
            <a:spLocks noChangeArrowheads="1"/>
          </p:cNvSpPr>
          <p:nvPr/>
        </p:nvSpPr>
        <p:spPr bwMode="auto">
          <a:xfrm>
            <a:off x="2171700"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aphicFrame>
        <p:nvGraphicFramePr>
          <p:cNvPr id="24579" name="Object 3">
            <a:extLst>
              <a:ext uri="{FF2B5EF4-FFF2-40B4-BE49-F238E27FC236}">
                <a16:creationId xmlns:a16="http://schemas.microsoft.com/office/drawing/2014/main" id="{3798FE29-3EC5-4231-9D60-3B348851B5D7}"/>
              </a:ext>
            </a:extLst>
          </p:cNvPr>
          <p:cNvGraphicFramePr>
            <a:graphicFrameLocks noChangeAspect="1"/>
          </p:cNvGraphicFramePr>
          <p:nvPr/>
        </p:nvGraphicFramePr>
        <p:xfrm>
          <a:off x="36513" y="261938"/>
          <a:ext cx="9001125" cy="6437312"/>
        </p:xfrm>
        <a:graphic>
          <a:graphicData uri="http://schemas.openxmlformats.org/presentationml/2006/ole">
            <mc:AlternateContent xmlns:mc="http://schemas.openxmlformats.org/markup-compatibility/2006">
              <mc:Choice xmlns:v="urn:schemas-microsoft-com:vml" Requires="v">
                <p:oleObj spid="_x0000_s24606" name="Picture" r:id="rId3" imgW="5134320" imgH="5819760" progId="Word.Picture.8">
                  <p:embed/>
                </p:oleObj>
              </mc:Choice>
              <mc:Fallback>
                <p:oleObj name="Picture" r:id="rId3" imgW="5134320" imgH="58197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t="-867"/>
                      <a:stretch>
                        <a:fillRect/>
                      </a:stretch>
                    </p:blipFill>
                    <p:spPr bwMode="auto">
                      <a:xfrm>
                        <a:off x="36513" y="261938"/>
                        <a:ext cx="9001125" cy="6437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44674F2-9A59-4EFA-8810-6BCFBDF328AE}"/>
              </a:ext>
            </a:extLst>
          </p:cNvPr>
          <p:cNvSpPr>
            <a:spLocks noGrp="1" noChangeArrowheads="1"/>
          </p:cNvSpPr>
          <p:nvPr>
            <p:ph type="title"/>
          </p:nvPr>
        </p:nvSpPr>
        <p:spPr/>
        <p:txBody>
          <a:bodyPr/>
          <a:lstStyle/>
          <a:p>
            <a:pPr eaLnBrk="1" hangingPunct="1"/>
            <a:r>
              <a:rPr lang="zh-CN" altLang="en-US"/>
              <a:t>实体间的依赖</a:t>
            </a:r>
          </a:p>
        </p:txBody>
      </p:sp>
      <p:sp>
        <p:nvSpPr>
          <p:cNvPr id="25603" name="Rectangle 3">
            <a:extLst>
              <a:ext uri="{FF2B5EF4-FFF2-40B4-BE49-F238E27FC236}">
                <a16:creationId xmlns:a16="http://schemas.microsoft.com/office/drawing/2014/main" id="{54F4F6C8-CBB6-40DC-A750-A8E85BA8F4AE}"/>
              </a:ext>
            </a:extLst>
          </p:cNvPr>
          <p:cNvSpPr>
            <a:spLocks noGrp="1" noChangeArrowheads="1"/>
          </p:cNvSpPr>
          <p:nvPr>
            <p:ph idx="1"/>
          </p:nvPr>
        </p:nvSpPr>
        <p:spPr/>
        <p:txBody>
          <a:bodyPr/>
          <a:lstStyle/>
          <a:p>
            <a:pPr eaLnBrk="1" hangingPunct="1">
              <a:lnSpc>
                <a:spcPct val="80000"/>
              </a:lnSpc>
            </a:pPr>
            <a:r>
              <a:rPr lang="zh-CN" altLang="en-US" sz="2800"/>
              <a:t>如果</a:t>
            </a:r>
            <a:r>
              <a:rPr lang="zh-CN" altLang="en-US" sz="2800">
                <a:solidFill>
                  <a:srgbClr val="FF0000"/>
                </a:solidFill>
              </a:rPr>
              <a:t>一个实体集合的存在与否</a:t>
            </a:r>
            <a:r>
              <a:rPr lang="zh-CN" altLang="en-US" sz="2800"/>
              <a:t>是</a:t>
            </a:r>
            <a:r>
              <a:rPr lang="zh-CN" altLang="en-US" sz="2800">
                <a:solidFill>
                  <a:srgbClr val="006600"/>
                </a:solidFill>
              </a:rPr>
              <a:t>依赖于</a:t>
            </a:r>
            <a:r>
              <a:rPr lang="zh-CN" altLang="en-US" sz="2800">
                <a:solidFill>
                  <a:srgbClr val="0000FF"/>
                </a:solidFill>
              </a:rPr>
              <a:t>另一个实体集合的</a:t>
            </a:r>
            <a:r>
              <a:rPr lang="zh-CN" altLang="en-US" sz="2800"/>
              <a:t>，那么称这两个实体集合之间存在依赖关系。</a:t>
            </a:r>
            <a:r>
              <a:rPr lang="en-US" altLang="zh-CN" sz="2800">
                <a:solidFill>
                  <a:srgbClr val="006600"/>
                </a:solidFill>
              </a:rPr>
              <a:t>【</a:t>
            </a:r>
            <a:r>
              <a:rPr lang="zh-CN" altLang="en-US" sz="2800">
                <a:solidFill>
                  <a:srgbClr val="006600"/>
                </a:solidFill>
              </a:rPr>
              <a:t>例</a:t>
            </a:r>
            <a:r>
              <a:rPr lang="en-US" altLang="zh-CN" sz="2800">
                <a:solidFill>
                  <a:srgbClr val="006600"/>
                </a:solidFill>
              </a:rPr>
              <a:t>】</a:t>
            </a:r>
            <a:r>
              <a:rPr lang="zh-CN" altLang="en-US" sz="2800">
                <a:solidFill>
                  <a:srgbClr val="006600"/>
                </a:solidFill>
              </a:rPr>
              <a:t>家属和职工、病房和医院</a:t>
            </a:r>
          </a:p>
          <a:p>
            <a:pPr eaLnBrk="1" hangingPunct="1">
              <a:lnSpc>
                <a:spcPct val="80000"/>
              </a:lnSpc>
            </a:pPr>
            <a:r>
              <a:rPr lang="zh-CN" altLang="en-US" sz="2800"/>
              <a:t>前者称为</a:t>
            </a:r>
            <a:r>
              <a:rPr lang="zh-CN" altLang="en-US" sz="2800">
                <a:solidFill>
                  <a:srgbClr val="FF0000"/>
                </a:solidFill>
              </a:rPr>
              <a:t>依赖实体集合</a:t>
            </a:r>
            <a:r>
              <a:rPr lang="zh-CN" altLang="en-US" sz="2800"/>
              <a:t>，又叫作</a:t>
            </a:r>
            <a:r>
              <a:rPr lang="zh-CN" altLang="en-US" sz="2800">
                <a:solidFill>
                  <a:srgbClr val="FF0000"/>
                </a:solidFill>
              </a:rPr>
              <a:t>弱实体集合</a:t>
            </a:r>
            <a:r>
              <a:rPr lang="zh-CN" altLang="en-US" sz="2800"/>
              <a:t>可用</a:t>
            </a:r>
            <a:r>
              <a:rPr lang="zh-CN" altLang="en-US" sz="2800">
                <a:solidFill>
                  <a:srgbClr val="000000"/>
                </a:solidFill>
              </a:rPr>
              <a:t>双矩形框</a:t>
            </a:r>
            <a:r>
              <a:rPr lang="zh-CN" altLang="en-US" sz="2800"/>
              <a:t>表示弱实体集合（或用带圆角的矩形框表示）。</a:t>
            </a:r>
          </a:p>
          <a:p>
            <a:pPr eaLnBrk="1" hangingPunct="1">
              <a:lnSpc>
                <a:spcPct val="80000"/>
              </a:lnSpc>
            </a:pPr>
            <a:r>
              <a:rPr lang="zh-CN" altLang="en-US" sz="2800"/>
              <a:t>后者叫作</a:t>
            </a:r>
            <a:r>
              <a:rPr lang="zh-CN" altLang="en-US" sz="2800">
                <a:solidFill>
                  <a:srgbClr val="0000FF"/>
                </a:solidFill>
              </a:rPr>
              <a:t>主实体集合或强实体集合</a:t>
            </a:r>
            <a:r>
              <a:rPr lang="zh-CN" altLang="en-US" sz="2800"/>
              <a:t>，用单个矩形框表示。</a:t>
            </a:r>
          </a:p>
          <a:p>
            <a:pPr eaLnBrk="1" hangingPunct="1">
              <a:lnSpc>
                <a:spcPct val="80000"/>
              </a:lnSpc>
            </a:pPr>
            <a:r>
              <a:rPr lang="zh-CN" altLang="en-US" sz="2800"/>
              <a:t>主实体集合与它的弱实体集合之间的联系称为</a:t>
            </a:r>
            <a:r>
              <a:rPr lang="zh-CN" altLang="en-US" sz="2800">
                <a:solidFill>
                  <a:srgbClr val="0000FF"/>
                </a:solidFill>
              </a:rPr>
              <a:t>弱联系集合</a:t>
            </a:r>
            <a:r>
              <a:rPr lang="zh-CN" altLang="en-US" sz="2800"/>
              <a:t>或</a:t>
            </a:r>
            <a:r>
              <a:rPr lang="zh-CN" altLang="en-US" sz="2800">
                <a:solidFill>
                  <a:srgbClr val="0000FF"/>
                </a:solidFill>
              </a:rPr>
              <a:t>依赖联系</a:t>
            </a:r>
            <a:r>
              <a:rPr lang="zh-CN" altLang="en-US" sz="2800"/>
              <a:t>。在表示联系的菱形框内</a:t>
            </a:r>
            <a:r>
              <a:rPr lang="zh-CN" altLang="en-US" sz="2800">
                <a:solidFill>
                  <a:srgbClr val="0000FF"/>
                </a:solidFill>
              </a:rPr>
              <a:t>加上字符</a:t>
            </a:r>
            <a:r>
              <a:rPr lang="en-US" altLang="zh-CN" sz="2800">
                <a:solidFill>
                  <a:srgbClr val="0000FF"/>
                </a:solidFill>
              </a:rPr>
              <a:t>E</a:t>
            </a:r>
            <a:r>
              <a:rPr lang="zh-CN" altLang="en-US" sz="2800"/>
              <a:t>，可表示弱联系集合（或用</a:t>
            </a:r>
            <a:r>
              <a:rPr lang="zh-CN" altLang="en-US" sz="2800">
                <a:solidFill>
                  <a:srgbClr val="0000FF"/>
                </a:solidFill>
              </a:rPr>
              <a:t>双菱形框</a:t>
            </a:r>
            <a:r>
              <a:rPr lang="zh-CN" altLang="en-US" sz="2800"/>
              <a:t>表示）。</a:t>
            </a:r>
          </a:p>
          <a:p>
            <a:pPr eaLnBrk="1" hangingPunct="1">
              <a:lnSpc>
                <a:spcPct val="80000"/>
              </a:lnSpc>
            </a:pPr>
            <a:r>
              <a:rPr lang="zh-CN" altLang="en-US" sz="2800"/>
              <a:t>用一个指向弱实体集合框的箭头表示</a:t>
            </a:r>
            <a:r>
              <a:rPr lang="zh-CN" altLang="en-US" sz="2800">
                <a:solidFill>
                  <a:srgbClr val="0000FF"/>
                </a:solidFill>
              </a:rPr>
              <a:t>依赖联系</a:t>
            </a:r>
            <a:r>
              <a:rPr lang="zh-CN" altLang="en-US" sz="280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D99135E9-0098-4DDF-9976-F3E88C172C87}"/>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例</a:t>
            </a:r>
            <a:r>
              <a:rPr lang="en-US" altLang="zh-CN">
                <a:solidFill>
                  <a:srgbClr val="006600"/>
                </a:solidFill>
              </a:rPr>
              <a:t>】</a:t>
            </a:r>
            <a:r>
              <a:rPr lang="zh-CN" altLang="en-US">
                <a:solidFill>
                  <a:srgbClr val="006600"/>
                </a:solidFill>
              </a:rPr>
              <a:t>实体间的依赖</a:t>
            </a:r>
            <a:endParaRPr lang="en-US" altLang="zh-CN">
              <a:solidFill>
                <a:srgbClr val="006600"/>
              </a:solidFill>
            </a:endParaRPr>
          </a:p>
        </p:txBody>
      </p:sp>
      <p:pic>
        <p:nvPicPr>
          <p:cNvPr id="26627" name="Picture 5" descr="06-008">
            <a:extLst>
              <a:ext uri="{FF2B5EF4-FFF2-40B4-BE49-F238E27FC236}">
                <a16:creationId xmlns:a16="http://schemas.microsoft.com/office/drawing/2014/main" id="{CB111583-6597-428F-B9A5-18F4D82DCD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27150" y="1773238"/>
            <a:ext cx="6932613" cy="42449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A48AFC1-504F-485B-AE0A-60F703872FC1}"/>
              </a:ext>
            </a:extLst>
          </p:cNvPr>
          <p:cNvSpPr>
            <a:spLocks noGrp="1" noChangeArrowheads="1"/>
          </p:cNvSpPr>
          <p:nvPr>
            <p:ph type="ctrTitle"/>
          </p:nvPr>
        </p:nvSpPr>
        <p:spPr>
          <a:xfrm>
            <a:off x="1260475" y="2132013"/>
            <a:ext cx="7199313" cy="1470025"/>
          </a:xfrm>
        </p:spPr>
        <p:txBody>
          <a:bodyPr/>
          <a:lstStyle/>
          <a:p>
            <a:pPr eaLnBrk="1" hangingPunct="1"/>
            <a:r>
              <a:rPr lang="en-US" altLang="zh-CN" sz="6000"/>
              <a:t>2.2 </a:t>
            </a:r>
            <a:r>
              <a:rPr lang="zh-CN" altLang="en-US" sz="6000">
                <a:solidFill>
                  <a:srgbClr val="0000FF"/>
                </a:solidFill>
              </a:rPr>
              <a:t>实体-联系</a:t>
            </a:r>
            <a:r>
              <a:rPr lang="zh-CN" altLang="en-US" sz="6000"/>
              <a:t>模型</a:t>
            </a:r>
            <a:br>
              <a:rPr lang="zh-CN" altLang="en-US" sz="6000"/>
            </a:br>
            <a:r>
              <a:rPr lang="zh-CN" altLang="en-US" sz="6000">
                <a:solidFill>
                  <a:srgbClr val="FF0000"/>
                </a:solidFill>
              </a:rPr>
              <a:t>转换为</a:t>
            </a:r>
            <a:r>
              <a:rPr lang="zh-CN" altLang="en-US" sz="6000">
                <a:solidFill>
                  <a:srgbClr val="0000FF"/>
                </a:solidFill>
              </a:rPr>
              <a:t>关系</a:t>
            </a:r>
            <a:r>
              <a:rPr lang="zh-CN" altLang="en-US" sz="6000"/>
              <a:t>模型</a:t>
            </a:r>
          </a:p>
        </p:txBody>
      </p:sp>
      <p:sp>
        <p:nvSpPr>
          <p:cNvPr id="27651" name="Rectangle 3">
            <a:extLst>
              <a:ext uri="{FF2B5EF4-FFF2-40B4-BE49-F238E27FC236}">
                <a16:creationId xmlns:a16="http://schemas.microsoft.com/office/drawing/2014/main" id="{E5287490-F416-498B-BC61-2C377A09E641}"/>
              </a:ext>
            </a:extLst>
          </p:cNvPr>
          <p:cNvSpPr>
            <a:spLocks noGrp="1" noChangeArrowheads="1"/>
          </p:cNvSpPr>
          <p:nvPr>
            <p:ph type="subTitle" idx="1"/>
          </p:nvPr>
        </p:nvSpPr>
        <p:spPr/>
        <p:txBody>
          <a:bodyPr/>
          <a:lstStyle/>
          <a:p>
            <a:pPr algn="l" eaLnBrk="1" hangingPunct="1"/>
            <a:r>
              <a:rPr lang="zh-CN" altLang="en-US" sz="4400">
                <a:solidFill>
                  <a:schemeClr val="tx1"/>
                </a:solidFill>
              </a:rPr>
              <a:t>把一个E-R模型转化为关系模型，可遵守下列规则：</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A71554D4-4A72-4ADC-87F5-15F06FABEAA2}"/>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转换规则1</a:t>
            </a:r>
          </a:p>
        </p:txBody>
      </p:sp>
      <p:sp>
        <p:nvSpPr>
          <p:cNvPr id="28675" name="Rectangle 2">
            <a:extLst>
              <a:ext uri="{FF2B5EF4-FFF2-40B4-BE49-F238E27FC236}">
                <a16:creationId xmlns:a16="http://schemas.microsoft.com/office/drawing/2014/main" id="{F1B82730-B506-48A1-A389-7A1178ACDFC8}"/>
              </a:ext>
            </a:extLst>
          </p:cNvPr>
          <p:cNvSpPr>
            <a:spLocks noGrp="1" noChangeArrowheads="1"/>
          </p:cNvSpPr>
          <p:nvPr>
            <p:ph idx="1"/>
          </p:nvPr>
        </p:nvSpPr>
        <p:spPr/>
        <p:txBody>
          <a:bodyPr/>
          <a:lstStyle/>
          <a:p>
            <a:pPr algn="just" eaLnBrk="1" hangingPunct="1"/>
            <a:r>
              <a:rPr lang="zh-CN" altLang="en-US" sz="2400"/>
              <a:t>规则</a:t>
            </a:r>
            <a:r>
              <a:rPr lang="en-US" altLang="zh-CN" sz="2400"/>
              <a:t>1</a:t>
            </a:r>
            <a:r>
              <a:rPr lang="zh-CN" altLang="en-US" sz="2400"/>
              <a:t>：每一个</a:t>
            </a:r>
            <a:r>
              <a:rPr lang="zh-CN" altLang="en-US" sz="2400">
                <a:solidFill>
                  <a:srgbClr val="0000FF"/>
                </a:solidFill>
              </a:rPr>
              <a:t>实体集</a:t>
            </a:r>
            <a:r>
              <a:rPr lang="zh-CN" altLang="en-US" sz="2400"/>
              <a:t>转换为一个关系。 实体集中的实体的属性成为该关系的属性。实体的标识符成为该关系的关键字。每个实体由该关系的一个元组表示。</a:t>
            </a:r>
          </a:p>
          <a:p>
            <a:pPr algn="just" eaLnBrk="1" hangingPunct="1"/>
            <a:r>
              <a:rPr lang="zh-CN" altLang="en-US" sz="2400"/>
              <a:t>例如实体集</a:t>
            </a:r>
            <a:r>
              <a:rPr lang="en-US" altLang="zh-CN" sz="2400"/>
              <a:t>product</a:t>
            </a:r>
            <a:r>
              <a:rPr lang="zh-CN" altLang="en-US" sz="2400"/>
              <a:t>转换成关系</a:t>
            </a:r>
          </a:p>
          <a:p>
            <a:pPr algn="ctr" eaLnBrk="1" hangingPunct="1">
              <a:buFont typeface="Wingdings" panose="05000000000000000000" pitchFamily="2" charset="2"/>
              <a:buNone/>
            </a:pPr>
            <a:r>
              <a:rPr lang="en-US" altLang="zh-CN" sz="2400"/>
              <a:t>PRODUCT(</a:t>
            </a:r>
            <a:r>
              <a:rPr lang="en-US" altLang="zh-CN" sz="2400" u="sng"/>
              <a:t>product-number</a:t>
            </a:r>
            <a:r>
              <a:rPr lang="en-US" altLang="zh-CN" sz="2400"/>
              <a:t>, product-name, cost-price)</a:t>
            </a:r>
            <a:r>
              <a:rPr lang="zh-CN" altLang="en-US" sz="2400"/>
              <a:t>。 </a:t>
            </a:r>
          </a:p>
        </p:txBody>
      </p:sp>
      <p:pic>
        <p:nvPicPr>
          <p:cNvPr id="28676" name="Picture 4" descr="06-013">
            <a:extLst>
              <a:ext uri="{FF2B5EF4-FFF2-40B4-BE49-F238E27FC236}">
                <a16:creationId xmlns:a16="http://schemas.microsoft.com/office/drawing/2014/main" id="{57E035B8-DDBD-43C9-BC0D-1202319F8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4005263"/>
            <a:ext cx="57531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AutoShape 0">
            <a:hlinkClick r:id="rId3" action="ppaction://hlinksldjump" highlightClick="1"/>
            <a:extLst>
              <a:ext uri="{FF2B5EF4-FFF2-40B4-BE49-F238E27FC236}">
                <a16:creationId xmlns:a16="http://schemas.microsoft.com/office/drawing/2014/main" id="{85F01F94-DEAB-4ED4-9001-26EE1E6EF273}"/>
              </a:ext>
            </a:extLst>
          </p:cNvPr>
          <p:cNvSpPr>
            <a:spLocks noChangeArrowheads="1"/>
          </p:cNvSpPr>
          <p:nvPr/>
        </p:nvSpPr>
        <p:spPr bwMode="auto">
          <a:xfrm>
            <a:off x="8388350" y="6237288"/>
            <a:ext cx="468313" cy="273050"/>
          </a:xfrm>
          <a:prstGeom prst="actionButtonForwardNext">
            <a:avLst/>
          </a:prstGeom>
          <a:solidFill>
            <a:schemeClr val="accent2"/>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28678" name="AutoShape 1">
            <a:hlinkClick r:id="" action="ppaction://hlinkshowjump?jump=previousslide" highlightClick="1"/>
            <a:extLst>
              <a:ext uri="{FF2B5EF4-FFF2-40B4-BE49-F238E27FC236}">
                <a16:creationId xmlns:a16="http://schemas.microsoft.com/office/drawing/2014/main" id="{AC0594F4-A79F-4729-B927-6AC4C0EC18BD}"/>
              </a:ext>
            </a:extLst>
          </p:cNvPr>
          <p:cNvSpPr>
            <a:spLocks noChangeArrowheads="1"/>
          </p:cNvSpPr>
          <p:nvPr/>
        </p:nvSpPr>
        <p:spPr bwMode="auto">
          <a:xfrm>
            <a:off x="7970838" y="6234113"/>
            <a:ext cx="469900" cy="274637"/>
          </a:xfrm>
          <a:prstGeom prst="actionButtonBackPrevious">
            <a:avLst/>
          </a:prstGeom>
          <a:solidFill>
            <a:schemeClr val="accent2"/>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6DD5961A-6796-4F33-85B7-026E85113755}"/>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转换规则2</a:t>
            </a:r>
          </a:p>
        </p:txBody>
      </p:sp>
      <p:sp>
        <p:nvSpPr>
          <p:cNvPr id="29699" name="Rectangle 2">
            <a:extLst>
              <a:ext uri="{FF2B5EF4-FFF2-40B4-BE49-F238E27FC236}">
                <a16:creationId xmlns:a16="http://schemas.microsoft.com/office/drawing/2014/main" id="{3310662F-EE9B-4E13-9E89-34BCE8673DF3}"/>
              </a:ext>
            </a:extLst>
          </p:cNvPr>
          <p:cNvSpPr>
            <a:spLocks noGrp="1" noChangeArrowheads="1"/>
          </p:cNvSpPr>
          <p:nvPr>
            <p:ph idx="1"/>
          </p:nvPr>
        </p:nvSpPr>
        <p:spPr/>
        <p:txBody>
          <a:bodyPr/>
          <a:lstStyle/>
          <a:p>
            <a:pPr algn="just" eaLnBrk="1" hangingPunct="1">
              <a:lnSpc>
                <a:spcPct val="80000"/>
              </a:lnSpc>
            </a:pPr>
            <a:r>
              <a:rPr lang="zh-CN" altLang="en-US" sz="2400"/>
              <a:t>规则2：每一个</a:t>
            </a:r>
            <a:r>
              <a:rPr lang="zh-CN" altLang="en-US" sz="2400">
                <a:solidFill>
                  <a:srgbClr val="0000FF"/>
                </a:solidFill>
              </a:rPr>
              <a:t>联系集</a:t>
            </a:r>
            <a:r>
              <a:rPr lang="zh-CN" altLang="en-US" sz="2400"/>
              <a:t>转换成一个关系， 该联系集自身所拥有的</a:t>
            </a:r>
            <a:r>
              <a:rPr lang="zh-CN" altLang="en-US" sz="2400">
                <a:solidFill>
                  <a:srgbClr val="0000FF"/>
                </a:solidFill>
              </a:rPr>
              <a:t>属性</a:t>
            </a:r>
            <a:r>
              <a:rPr lang="zh-CN" altLang="en-US" sz="2400"/>
              <a:t>，加入到该关系中去，而该关系的</a:t>
            </a:r>
            <a:r>
              <a:rPr lang="zh-CN" altLang="en-US" sz="2400">
                <a:solidFill>
                  <a:srgbClr val="0000FF"/>
                </a:solidFill>
              </a:rPr>
              <a:t>主关键字</a:t>
            </a:r>
            <a:r>
              <a:rPr lang="zh-CN" altLang="en-US" sz="2400"/>
              <a:t>由该联系集所联系的实体集的关键字组成。</a:t>
            </a:r>
          </a:p>
          <a:p>
            <a:pPr algn="just" eaLnBrk="1" hangingPunct="1">
              <a:lnSpc>
                <a:spcPct val="80000"/>
              </a:lnSpc>
            </a:pPr>
            <a:r>
              <a:rPr lang="zh-CN" altLang="en-US" sz="2400"/>
              <a:t>例如联系集 Warehouse-product-order 转换成关系 </a:t>
            </a:r>
          </a:p>
          <a:p>
            <a:pPr eaLnBrk="1" hangingPunct="1">
              <a:lnSpc>
                <a:spcPct val="80000"/>
              </a:lnSpc>
            </a:pPr>
            <a:r>
              <a:rPr lang="zh-CN" altLang="en-US" sz="2400"/>
              <a:t>WAREHOUSE-PRODUCT-ORDER (</a:t>
            </a:r>
            <a:r>
              <a:rPr lang="zh-CN" altLang="en-US" sz="2400" u="sng"/>
              <a:t>warehouse-no, product-no, order-no</a:t>
            </a:r>
            <a:r>
              <a:rPr lang="zh-CN" altLang="en-US" sz="2400"/>
              <a:t>,quantity-order) </a:t>
            </a:r>
          </a:p>
        </p:txBody>
      </p:sp>
      <p:pic>
        <p:nvPicPr>
          <p:cNvPr id="29700" name="Picture 4" descr="06-014">
            <a:extLst>
              <a:ext uri="{FF2B5EF4-FFF2-40B4-BE49-F238E27FC236}">
                <a16:creationId xmlns:a16="http://schemas.microsoft.com/office/drawing/2014/main" id="{9A41DFE9-0907-4C2F-8FFE-7AC0D05E5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713" y="3860800"/>
            <a:ext cx="6608762" cy="260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93AB9A7D-E4DE-4627-AD1F-FECC8B7C49F2}"/>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转换规则3</a:t>
            </a:r>
          </a:p>
        </p:txBody>
      </p:sp>
      <p:sp>
        <p:nvSpPr>
          <p:cNvPr id="30723" name="Rectangle 2">
            <a:extLst>
              <a:ext uri="{FF2B5EF4-FFF2-40B4-BE49-F238E27FC236}">
                <a16:creationId xmlns:a16="http://schemas.microsoft.com/office/drawing/2014/main" id="{E9585540-E245-49A5-8E76-1695E17BF3F4}"/>
              </a:ext>
            </a:extLst>
          </p:cNvPr>
          <p:cNvSpPr>
            <a:spLocks noGrp="1" noChangeArrowheads="1"/>
          </p:cNvSpPr>
          <p:nvPr>
            <p:ph idx="1"/>
          </p:nvPr>
        </p:nvSpPr>
        <p:spPr>
          <a:xfrm>
            <a:off x="457200" y="1600200"/>
            <a:ext cx="8270875" cy="5121275"/>
          </a:xfrm>
        </p:spPr>
        <p:txBody>
          <a:bodyPr/>
          <a:lstStyle/>
          <a:p>
            <a:pPr algn="just" eaLnBrk="1" hangingPunct="1"/>
            <a:r>
              <a:rPr lang="zh-CN" altLang="en-US" sz="2800"/>
              <a:t>规则</a:t>
            </a:r>
            <a:r>
              <a:rPr lang="en-US" altLang="zh-CN" sz="2800"/>
              <a:t>3</a:t>
            </a:r>
            <a:r>
              <a:rPr lang="zh-CN" altLang="en-US" sz="2800"/>
              <a:t>：如果一个联系集的两侧标明的</a:t>
            </a:r>
            <a:r>
              <a:rPr lang="zh-CN" altLang="en-US" sz="2800">
                <a:solidFill>
                  <a:srgbClr val="FF0000"/>
                </a:solidFill>
              </a:rPr>
              <a:t>基数比</a:t>
            </a:r>
            <a:r>
              <a:rPr lang="zh-CN" altLang="en-US" sz="2800"/>
              <a:t>是</a:t>
            </a:r>
            <a:r>
              <a:rPr lang="en-US" altLang="zh-CN" sz="2800">
                <a:solidFill>
                  <a:srgbClr val="0000FF"/>
                </a:solidFill>
              </a:rPr>
              <a:t>1∶</a:t>
            </a:r>
            <a:r>
              <a:rPr lang="en-US" altLang="zh-CN" sz="2800" i="1">
                <a:solidFill>
                  <a:srgbClr val="0000FF"/>
                </a:solidFill>
              </a:rPr>
              <a:t>N</a:t>
            </a:r>
            <a:r>
              <a:rPr lang="zh-CN" altLang="en-US" sz="2800"/>
              <a:t>（一对多联系），且</a:t>
            </a:r>
            <a:r>
              <a:rPr lang="zh-CN" altLang="en-US" sz="2800">
                <a:solidFill>
                  <a:srgbClr val="FF0000"/>
                </a:solidFill>
              </a:rPr>
              <a:t>联系</a:t>
            </a:r>
            <a:r>
              <a:rPr lang="zh-CN" altLang="en-US" sz="2800">
                <a:solidFill>
                  <a:srgbClr val="0000FF"/>
                </a:solidFill>
              </a:rPr>
              <a:t>无自身的属性</a:t>
            </a:r>
            <a:r>
              <a:rPr lang="zh-CN" altLang="en-US" sz="2800"/>
              <a:t>，则在</a:t>
            </a:r>
            <a:r>
              <a:rPr lang="en-US" altLang="zh-CN" sz="2800">
                <a:solidFill>
                  <a:srgbClr val="0000FF"/>
                </a:solidFill>
              </a:rPr>
              <a:t>1</a:t>
            </a:r>
            <a:r>
              <a:rPr lang="zh-CN" altLang="en-US" sz="2800">
                <a:solidFill>
                  <a:srgbClr val="0000FF"/>
                </a:solidFill>
              </a:rPr>
              <a:t>侧</a:t>
            </a:r>
            <a:r>
              <a:rPr lang="zh-CN" altLang="en-US" sz="2800"/>
              <a:t>的实体集的关键字应</a:t>
            </a:r>
            <a:r>
              <a:rPr lang="zh-CN" altLang="en-US" sz="2800">
                <a:solidFill>
                  <a:srgbClr val="FF0000"/>
                </a:solidFill>
              </a:rPr>
              <a:t>加入到</a:t>
            </a:r>
            <a:r>
              <a:rPr lang="zh-CN" altLang="en-US" sz="2800">
                <a:solidFill>
                  <a:srgbClr val="0000FF"/>
                </a:solidFill>
              </a:rPr>
              <a:t>另一侧</a:t>
            </a:r>
            <a:r>
              <a:rPr lang="zh-CN" altLang="en-US" sz="2800"/>
              <a:t>的实体转换成的关系中，</a:t>
            </a:r>
            <a:r>
              <a:rPr lang="zh-CN" altLang="en-US" sz="2800">
                <a:solidFill>
                  <a:srgbClr val="FF0000"/>
                </a:solidFill>
              </a:rPr>
              <a:t>联系集</a:t>
            </a:r>
            <a:r>
              <a:rPr lang="zh-CN" altLang="en-US" sz="2800"/>
              <a:t>本身可</a:t>
            </a:r>
            <a:r>
              <a:rPr lang="zh-CN" altLang="en-US" sz="2800">
                <a:solidFill>
                  <a:srgbClr val="0000FF"/>
                </a:solidFill>
              </a:rPr>
              <a:t>不必</a:t>
            </a:r>
            <a:r>
              <a:rPr lang="zh-CN" altLang="en-US" sz="2800"/>
              <a:t>单独转换成关系。</a:t>
            </a:r>
          </a:p>
          <a:p>
            <a:pPr algn="just" eaLnBrk="1" hangingPunct="1"/>
            <a:r>
              <a:rPr lang="zh-CN" altLang="en-US" sz="2800"/>
              <a:t>例如下图实体集</a:t>
            </a:r>
            <a:r>
              <a:rPr lang="en-US" altLang="zh-CN" sz="2800"/>
              <a:t>CUSTOMER</a:t>
            </a:r>
            <a:r>
              <a:rPr lang="zh-CN" altLang="en-US" sz="2800"/>
              <a:t>的关键字应加入到对应于实体集</a:t>
            </a:r>
            <a:r>
              <a:rPr lang="en-US" altLang="zh-CN" sz="2800"/>
              <a:t>ORDER</a:t>
            </a:r>
            <a:r>
              <a:rPr lang="zh-CN" altLang="en-US" sz="2800"/>
              <a:t>的关系中去。经过转换后可得关系模式为：</a:t>
            </a:r>
          </a:p>
          <a:p>
            <a:pPr lvl="2" algn="just" eaLnBrk="1" hangingPunct="1"/>
            <a:r>
              <a:rPr lang="zh-CN" altLang="en-US"/>
              <a:t> </a:t>
            </a:r>
            <a:r>
              <a:rPr lang="en-US" altLang="zh-CN"/>
              <a:t>CUSTOMER (</a:t>
            </a:r>
            <a:r>
              <a:rPr lang="en-US" altLang="zh-CN" u="sng"/>
              <a:t>cus-no</a:t>
            </a:r>
            <a:r>
              <a:rPr lang="en-US" altLang="zh-CN"/>
              <a:t>, cus-name)</a:t>
            </a:r>
          </a:p>
          <a:p>
            <a:pPr lvl="2" algn="just" eaLnBrk="1" hangingPunct="1"/>
            <a:r>
              <a:rPr lang="en-US" altLang="zh-CN"/>
              <a:t> ORDER(</a:t>
            </a:r>
            <a:r>
              <a:rPr lang="en-US" altLang="zh-CN" u="sng"/>
              <a:t>order-no</a:t>
            </a:r>
            <a:r>
              <a:rPr lang="en-US" altLang="zh-CN"/>
              <a:t>, order-date, </a:t>
            </a:r>
            <a:r>
              <a:rPr lang="en-US" altLang="zh-CN">
                <a:solidFill>
                  <a:srgbClr val="FF0000"/>
                </a:solidFill>
              </a:rPr>
              <a:t>cus-no</a:t>
            </a:r>
            <a:r>
              <a:rPr lang="en-US" altLang="zh-CN"/>
              <a:t>)</a:t>
            </a:r>
          </a:p>
          <a:p>
            <a:pPr lvl="1" eaLnBrk="1" hangingPunct="1"/>
            <a:r>
              <a:rPr lang="zh-CN" altLang="en-US" sz="2400"/>
              <a:t>其中，对于关系</a:t>
            </a:r>
            <a:r>
              <a:rPr lang="en-US" altLang="zh-CN" sz="2400"/>
              <a:t>ORDER</a:t>
            </a:r>
            <a:r>
              <a:rPr lang="zh-CN" altLang="en-US" sz="2400"/>
              <a:t>，属性</a:t>
            </a:r>
            <a:r>
              <a:rPr lang="en-US" altLang="zh-CN" sz="2400"/>
              <a:t>cus-no</a:t>
            </a:r>
            <a:r>
              <a:rPr lang="zh-CN" altLang="en-US" sz="2400"/>
              <a:t>是外来关键字。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4F6F0853-7AE5-424C-AE2C-C052A2B51F1A}"/>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转换规则3</a:t>
            </a:r>
          </a:p>
        </p:txBody>
      </p:sp>
      <p:sp>
        <p:nvSpPr>
          <p:cNvPr id="31747" name="Rectangle 2">
            <a:extLst>
              <a:ext uri="{FF2B5EF4-FFF2-40B4-BE49-F238E27FC236}">
                <a16:creationId xmlns:a16="http://schemas.microsoft.com/office/drawing/2014/main" id="{2ADA8ABC-C773-414C-AD7D-D20FA7429D2E}"/>
              </a:ext>
            </a:extLst>
          </p:cNvPr>
          <p:cNvSpPr>
            <a:spLocks noGrp="1" noChangeArrowheads="1"/>
          </p:cNvSpPr>
          <p:nvPr>
            <p:ph idx="1"/>
          </p:nvPr>
        </p:nvSpPr>
        <p:spPr/>
        <p:txBody>
          <a:bodyPr/>
          <a:lstStyle/>
          <a:p>
            <a:pPr eaLnBrk="1" hangingPunct="1"/>
            <a:r>
              <a:rPr lang="zh-CN" altLang="en-US" sz="2800"/>
              <a:t> </a:t>
            </a:r>
            <a:r>
              <a:rPr lang="en-US" altLang="zh-CN" sz="2800">
                <a:solidFill>
                  <a:srgbClr val="FF0000"/>
                </a:solidFill>
              </a:rPr>
              <a:t>1∶1</a:t>
            </a:r>
            <a:r>
              <a:rPr lang="zh-CN" altLang="en-US" sz="2800"/>
              <a:t>的联系也可以</a:t>
            </a:r>
            <a:r>
              <a:rPr lang="zh-CN" altLang="en-US" sz="2800">
                <a:solidFill>
                  <a:srgbClr val="0000FF"/>
                </a:solidFill>
              </a:rPr>
              <a:t>类似处理</a:t>
            </a:r>
            <a:r>
              <a:rPr lang="zh-CN" altLang="en-US" sz="2800"/>
              <a:t>。如果</a:t>
            </a:r>
            <a:r>
              <a:rPr lang="en-US" altLang="zh-CN" sz="2800">
                <a:solidFill>
                  <a:srgbClr val="FF0000"/>
                </a:solidFill>
              </a:rPr>
              <a:t>1∶</a:t>
            </a:r>
            <a:r>
              <a:rPr lang="en-US" altLang="zh-CN" sz="2800" i="1">
                <a:solidFill>
                  <a:srgbClr val="FF0000"/>
                </a:solidFill>
              </a:rPr>
              <a:t>n</a:t>
            </a:r>
            <a:r>
              <a:rPr lang="zh-CN" altLang="en-US" sz="2800"/>
              <a:t>的</a:t>
            </a:r>
            <a:r>
              <a:rPr lang="en-US" altLang="zh-CN" sz="2800" i="1"/>
              <a:t>n</a:t>
            </a:r>
            <a:r>
              <a:rPr lang="zh-CN" altLang="en-US" sz="2800"/>
              <a:t>一方的实体是</a:t>
            </a:r>
            <a:r>
              <a:rPr lang="zh-CN" altLang="en-US" sz="2800">
                <a:solidFill>
                  <a:srgbClr val="0000FF"/>
                </a:solidFill>
              </a:rPr>
              <a:t>部分参与</a:t>
            </a:r>
            <a:r>
              <a:rPr lang="zh-CN" altLang="en-US" sz="2800"/>
              <a:t>联系，为了</a:t>
            </a:r>
            <a:r>
              <a:rPr lang="zh-CN" altLang="en-US" sz="2800">
                <a:solidFill>
                  <a:srgbClr val="0000FF"/>
                </a:solidFill>
              </a:rPr>
              <a:t>避免</a:t>
            </a:r>
            <a:r>
              <a:rPr lang="zh-CN" altLang="en-US" sz="2800"/>
              <a:t>在转换后的关系中的</a:t>
            </a:r>
            <a:r>
              <a:rPr lang="zh-CN" altLang="en-US" sz="2800">
                <a:solidFill>
                  <a:srgbClr val="0000FF"/>
                </a:solidFill>
              </a:rPr>
              <a:t>外来关键字出现空值</a:t>
            </a:r>
            <a:r>
              <a:rPr lang="zh-CN" altLang="en-US" sz="2800"/>
              <a:t>（</a:t>
            </a:r>
            <a:r>
              <a:rPr lang="en-US" altLang="zh-CN" sz="2800"/>
              <a:t>NULL</a:t>
            </a:r>
            <a:r>
              <a:rPr lang="zh-CN" altLang="en-US" sz="2800"/>
              <a:t>），可以分别把实体集和联系集按照规则</a:t>
            </a:r>
            <a:r>
              <a:rPr lang="en-US" altLang="zh-CN" sz="2800">
                <a:solidFill>
                  <a:srgbClr val="0000FF"/>
                </a:solidFill>
              </a:rPr>
              <a:t>1</a:t>
            </a:r>
            <a:r>
              <a:rPr lang="zh-CN" altLang="en-US" sz="2800">
                <a:solidFill>
                  <a:srgbClr val="0000FF"/>
                </a:solidFill>
              </a:rPr>
              <a:t>、</a:t>
            </a:r>
            <a:r>
              <a:rPr lang="en-US" altLang="zh-CN" sz="2800">
                <a:solidFill>
                  <a:srgbClr val="0000FF"/>
                </a:solidFill>
              </a:rPr>
              <a:t>2</a:t>
            </a:r>
            <a:r>
              <a:rPr lang="zh-CN" altLang="en-US" sz="2800">
                <a:solidFill>
                  <a:srgbClr val="0000FF"/>
                </a:solidFill>
              </a:rPr>
              <a:t>转换</a:t>
            </a:r>
            <a:r>
              <a:rPr lang="zh-CN" altLang="en-US" sz="2800"/>
              <a:t>成关系。 </a:t>
            </a:r>
          </a:p>
        </p:txBody>
      </p:sp>
      <p:pic>
        <p:nvPicPr>
          <p:cNvPr id="31748" name="Picture 4" descr="06-015">
            <a:extLst>
              <a:ext uri="{FF2B5EF4-FFF2-40B4-BE49-F238E27FC236}">
                <a16:creationId xmlns:a16="http://schemas.microsoft.com/office/drawing/2014/main" id="{A7A9934C-62A5-4019-B6AC-589CDFFCF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76700"/>
            <a:ext cx="774223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4C4BB488-8806-469E-9B4D-878F26EED70D}"/>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2771" name="Rectangle 2">
            <a:extLst>
              <a:ext uri="{FF2B5EF4-FFF2-40B4-BE49-F238E27FC236}">
                <a16:creationId xmlns:a16="http://schemas.microsoft.com/office/drawing/2014/main" id="{B8125403-F81B-40CA-A245-C6FC49242319}"/>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300"/>
              <a:t>    【例】一个简单的足球队数据模型。</a:t>
            </a:r>
          </a:p>
          <a:p>
            <a:pPr algn="just" eaLnBrk="1" hangingPunct="1">
              <a:lnSpc>
                <a:spcPct val="90000"/>
              </a:lnSpc>
              <a:buFont typeface="Wingdings" panose="05000000000000000000" pitchFamily="2" charset="2"/>
              <a:buNone/>
            </a:pPr>
            <a:r>
              <a:rPr lang="zh-CN" altLang="en-US" sz="2300"/>
              <a:t>    实体集选择如下：</a:t>
            </a:r>
          </a:p>
          <a:p>
            <a:pPr algn="just" eaLnBrk="1" hangingPunct="1">
              <a:lnSpc>
                <a:spcPct val="90000"/>
              </a:lnSpc>
              <a:buFont typeface="Wingdings" panose="05000000000000000000" pitchFamily="2" charset="2"/>
              <a:buNone/>
            </a:pPr>
            <a:r>
              <a:rPr lang="zh-CN" altLang="en-US" sz="2300"/>
              <a:t>   （1）球员  PLAYERS</a:t>
            </a:r>
          </a:p>
          <a:p>
            <a:pPr algn="just" eaLnBrk="1" hangingPunct="1">
              <a:lnSpc>
                <a:spcPct val="90000"/>
              </a:lnSpc>
              <a:buFont typeface="Wingdings" panose="05000000000000000000" pitchFamily="2" charset="2"/>
              <a:buNone/>
            </a:pPr>
            <a:r>
              <a:rPr lang="zh-CN" altLang="en-US" sz="2300"/>
              <a:t>    属性：姓名  NAME</a:t>
            </a:r>
          </a:p>
          <a:p>
            <a:pPr algn="just" eaLnBrk="1" hangingPunct="1">
              <a:lnSpc>
                <a:spcPct val="90000"/>
              </a:lnSpc>
              <a:buFont typeface="Wingdings" panose="05000000000000000000" pitchFamily="2" charset="2"/>
              <a:buNone/>
            </a:pPr>
            <a:r>
              <a:rPr lang="zh-CN" altLang="en-US" sz="2300"/>
              <a:t>                籍贯  BPLACE</a:t>
            </a:r>
          </a:p>
          <a:p>
            <a:pPr algn="just" eaLnBrk="1" hangingPunct="1">
              <a:lnSpc>
                <a:spcPct val="90000"/>
              </a:lnSpc>
              <a:buFont typeface="Wingdings" panose="05000000000000000000" pitchFamily="2" charset="2"/>
              <a:buNone/>
            </a:pPr>
            <a:r>
              <a:rPr lang="zh-CN" altLang="en-US" sz="2300"/>
              <a:t>                生日　BDATE</a:t>
            </a:r>
          </a:p>
          <a:p>
            <a:pPr algn="just" eaLnBrk="1" hangingPunct="1">
              <a:lnSpc>
                <a:spcPct val="90000"/>
              </a:lnSpc>
              <a:buFont typeface="Wingdings" panose="05000000000000000000" pitchFamily="2" charset="2"/>
              <a:buNone/>
            </a:pPr>
            <a:r>
              <a:rPr lang="zh-CN" altLang="en-US" sz="2300"/>
              <a:t>     NAME为关键字。</a:t>
            </a:r>
          </a:p>
          <a:p>
            <a:pPr algn="just" eaLnBrk="1" hangingPunct="1">
              <a:lnSpc>
                <a:spcPct val="90000"/>
              </a:lnSpc>
              <a:buFont typeface="Wingdings" panose="05000000000000000000" pitchFamily="2" charset="2"/>
              <a:buNone/>
            </a:pPr>
            <a:r>
              <a:rPr lang="zh-CN" altLang="en-US" sz="2300"/>
              <a:t>   （2）位置　POSITIONS</a:t>
            </a:r>
          </a:p>
          <a:p>
            <a:pPr algn="just" eaLnBrk="1" hangingPunct="1">
              <a:lnSpc>
                <a:spcPct val="90000"/>
              </a:lnSpc>
              <a:buFont typeface="Wingdings" panose="05000000000000000000" pitchFamily="2" charset="2"/>
              <a:buNone/>
            </a:pPr>
            <a:r>
              <a:rPr lang="zh-CN" altLang="en-US" sz="2300"/>
              <a:t>     属性：名称　POSNAME</a:t>
            </a:r>
          </a:p>
          <a:p>
            <a:pPr algn="just" eaLnBrk="1" hangingPunct="1">
              <a:lnSpc>
                <a:spcPct val="90000"/>
              </a:lnSpc>
              <a:buFont typeface="Wingdings" panose="05000000000000000000" pitchFamily="2" charset="2"/>
              <a:buNone/>
            </a:pPr>
            <a:r>
              <a:rPr lang="zh-CN" altLang="en-US" sz="2300"/>
              <a:t>                 人数　POSNUMBER</a:t>
            </a:r>
          </a:p>
          <a:p>
            <a:pPr eaLnBrk="1" hangingPunct="1">
              <a:lnSpc>
                <a:spcPct val="90000"/>
              </a:lnSpc>
              <a:buFont typeface="Wingdings" panose="05000000000000000000" pitchFamily="2" charset="2"/>
              <a:buNone/>
            </a:pPr>
            <a:r>
              <a:rPr lang="zh-CN" altLang="en-US" sz="2300"/>
              <a:t>        POSNAME或POSNUMBER均可作关键字，一般用POSNAME。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7D16C4B-94DE-4F07-A946-5691D5014207}"/>
              </a:ext>
            </a:extLst>
          </p:cNvPr>
          <p:cNvSpPr>
            <a:spLocks noGrp="1" noChangeArrowheads="1"/>
          </p:cNvSpPr>
          <p:nvPr>
            <p:ph type="title"/>
          </p:nvPr>
        </p:nvSpPr>
        <p:spPr/>
        <p:txBody>
          <a:bodyPr/>
          <a:lstStyle/>
          <a:p>
            <a:pPr eaLnBrk="1" hangingPunct="1"/>
            <a:r>
              <a:rPr lang="en-US" altLang="zh-CN"/>
              <a:t>2.1.1  </a:t>
            </a:r>
            <a:r>
              <a:rPr lang="zh-CN" altLang="en-US"/>
              <a:t>基本概念</a:t>
            </a:r>
          </a:p>
        </p:txBody>
      </p:sp>
      <p:sp>
        <p:nvSpPr>
          <p:cNvPr id="6147" name="Rectangle 3">
            <a:extLst>
              <a:ext uri="{FF2B5EF4-FFF2-40B4-BE49-F238E27FC236}">
                <a16:creationId xmlns:a16="http://schemas.microsoft.com/office/drawing/2014/main" id="{E12BD27C-9AFF-45E2-8AEC-9599BCE2E3EC}"/>
              </a:ext>
            </a:extLst>
          </p:cNvPr>
          <p:cNvSpPr>
            <a:spLocks noGrp="1" noChangeArrowheads="1"/>
          </p:cNvSpPr>
          <p:nvPr>
            <p:ph idx="1"/>
          </p:nvPr>
        </p:nvSpPr>
        <p:spPr>
          <a:xfrm>
            <a:off x="900113" y="1628775"/>
            <a:ext cx="7786687" cy="4968875"/>
          </a:xfrm>
        </p:spPr>
        <p:txBody>
          <a:bodyPr/>
          <a:lstStyle/>
          <a:p>
            <a:pPr marL="0" indent="0" algn="just" eaLnBrk="1" hangingPunct="1"/>
            <a:r>
              <a:rPr lang="zh-CN" altLang="en-US">
                <a:latin typeface="隶书" panose="02010509060101010101" pitchFamily="49" charset="-122"/>
              </a:rPr>
              <a:t> 实体－联系模型（</a:t>
            </a:r>
            <a:r>
              <a:rPr lang="en-US" altLang="zh-CN">
                <a:latin typeface="隶书" panose="02010509060101010101" pitchFamily="49" charset="-122"/>
              </a:rPr>
              <a:t>ER</a:t>
            </a:r>
            <a:r>
              <a:rPr lang="zh-CN" altLang="en-US">
                <a:latin typeface="隶书" panose="02010509060101010101" pitchFamily="49" charset="-122"/>
              </a:rPr>
              <a:t>模型）为数据库建模提供了</a:t>
            </a:r>
            <a:r>
              <a:rPr lang="en-US" altLang="zh-CN">
                <a:solidFill>
                  <a:srgbClr val="0000FF"/>
                </a:solidFill>
                <a:latin typeface="隶书" panose="02010509060101010101" pitchFamily="49" charset="-122"/>
              </a:rPr>
              <a:t>3</a:t>
            </a:r>
            <a:r>
              <a:rPr lang="zh-CN" altLang="en-US">
                <a:solidFill>
                  <a:srgbClr val="0000FF"/>
                </a:solidFill>
                <a:latin typeface="隶书" panose="02010509060101010101" pitchFamily="49" charset="-122"/>
              </a:rPr>
              <a:t>个</a:t>
            </a:r>
            <a:r>
              <a:rPr lang="zh-CN" altLang="en-US">
                <a:latin typeface="隶书" panose="02010509060101010101" pitchFamily="49" charset="-122"/>
              </a:rPr>
              <a:t>基本的语义概念：实体（</a:t>
            </a:r>
            <a:r>
              <a:rPr lang="en-US" altLang="zh-CN">
                <a:latin typeface="隶书" panose="02010509060101010101" pitchFamily="49" charset="-122"/>
              </a:rPr>
              <a:t>Entity</a:t>
            </a:r>
            <a:r>
              <a:rPr lang="zh-CN" altLang="en-US">
                <a:latin typeface="隶书" panose="02010509060101010101" pitchFamily="49" charset="-122"/>
              </a:rPr>
              <a:t>）、联系（</a:t>
            </a:r>
            <a:r>
              <a:rPr lang="en-US" altLang="zh-CN">
                <a:latin typeface="隶书" panose="02010509060101010101" pitchFamily="49" charset="-122"/>
              </a:rPr>
              <a:t>Relationship</a:t>
            </a:r>
            <a:r>
              <a:rPr lang="zh-CN" altLang="en-US">
                <a:latin typeface="隶书" panose="02010509060101010101" pitchFamily="49" charset="-122"/>
              </a:rPr>
              <a:t>）、属性（</a:t>
            </a:r>
            <a:r>
              <a:rPr lang="en-US" altLang="zh-CN">
                <a:latin typeface="隶书" panose="02010509060101010101" pitchFamily="49" charset="-122"/>
              </a:rPr>
              <a:t>Attributes</a:t>
            </a:r>
            <a:r>
              <a:rPr lang="zh-CN" altLang="en-US">
                <a:latin typeface="隶书" panose="02010509060101010101" pitchFamily="49" charset="-122"/>
              </a:rPr>
              <a:t>）。</a:t>
            </a:r>
          </a:p>
          <a:p>
            <a:pPr marL="0" indent="0" eaLnBrk="1" hangingPunct="1"/>
            <a:r>
              <a:rPr lang="zh-CN" altLang="en-US">
                <a:latin typeface="隶书" panose="02010509060101010101" pitchFamily="49" charset="-122"/>
              </a:rPr>
              <a:t> </a:t>
            </a:r>
            <a:r>
              <a:rPr lang="zh-CN" altLang="en-US">
                <a:solidFill>
                  <a:srgbClr val="FF0000"/>
                </a:solidFill>
                <a:latin typeface="隶书" panose="02010509060101010101" pitchFamily="49" charset="-122"/>
              </a:rPr>
              <a:t>实体</a:t>
            </a:r>
            <a:r>
              <a:rPr lang="zh-CN" altLang="en-US">
                <a:latin typeface="隶书" panose="02010509060101010101" pitchFamily="49" charset="-122"/>
              </a:rPr>
              <a:t>是指客观存在的、对于建立数据库有意义的、能够被清晰地辨识的事物或概念，实体</a:t>
            </a:r>
            <a:r>
              <a:rPr lang="zh-CN" altLang="en-US"/>
              <a:t>用它的</a:t>
            </a:r>
            <a:r>
              <a:rPr lang="zh-CN" altLang="en-US">
                <a:solidFill>
                  <a:srgbClr val="0000FF"/>
                </a:solidFill>
              </a:rPr>
              <a:t>若干属性</a:t>
            </a:r>
            <a:r>
              <a:rPr lang="zh-CN" altLang="en-US"/>
              <a:t>来描述的。</a:t>
            </a:r>
          </a:p>
          <a:p>
            <a:pPr marL="0" indent="0" eaLnBrk="1" hangingPunct="1">
              <a:buFont typeface="Wingdings" panose="05000000000000000000" pitchFamily="2" charset="2"/>
              <a:buNone/>
            </a:pPr>
            <a:r>
              <a:rPr lang="en-US" altLang="zh-CN" sz="2800">
                <a:solidFill>
                  <a:srgbClr val="006600"/>
                </a:solidFill>
              </a:rPr>
              <a:t>【</a:t>
            </a:r>
            <a:r>
              <a:rPr lang="zh-CN" altLang="en-US" sz="2800">
                <a:solidFill>
                  <a:srgbClr val="006600"/>
                </a:solidFill>
              </a:rPr>
              <a:t>例</a:t>
            </a:r>
            <a:r>
              <a:rPr lang="en-US" altLang="zh-CN" sz="2800">
                <a:solidFill>
                  <a:srgbClr val="006600"/>
                </a:solidFill>
              </a:rPr>
              <a:t>】</a:t>
            </a:r>
            <a:r>
              <a:rPr lang="zh-CN" altLang="en-US" sz="2800">
                <a:solidFill>
                  <a:srgbClr val="006600"/>
                </a:solidFill>
              </a:rPr>
              <a:t>实体“学生”，具有属性“学号”、“姓名”、“性别”、“年龄”。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A95569FA-4542-42CF-A0A8-E6D6421BEBCD}"/>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3795" name="Rectangle 2">
            <a:extLst>
              <a:ext uri="{FF2B5EF4-FFF2-40B4-BE49-F238E27FC236}">
                <a16:creationId xmlns:a16="http://schemas.microsoft.com/office/drawing/2014/main" id="{366BD772-9070-4DE0-8A51-448BCE079FF6}"/>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600"/>
              <a:t>     （</a:t>
            </a:r>
            <a:r>
              <a:rPr lang="en-US" altLang="zh-CN" sz="2600"/>
              <a:t>3</a:t>
            </a:r>
            <a:r>
              <a:rPr lang="zh-CN" altLang="en-US" sz="2600"/>
              <a:t>）球队　</a:t>
            </a:r>
            <a:r>
              <a:rPr lang="en-US" altLang="zh-CN" sz="2600"/>
              <a:t>TEAMS</a:t>
            </a:r>
          </a:p>
          <a:p>
            <a:pPr algn="just" eaLnBrk="1" hangingPunct="1">
              <a:lnSpc>
                <a:spcPct val="90000"/>
              </a:lnSpc>
              <a:buFont typeface="Wingdings" panose="05000000000000000000" pitchFamily="2" charset="2"/>
              <a:buNone/>
            </a:pPr>
            <a:r>
              <a:rPr lang="en-US" altLang="zh-CN" sz="2600"/>
              <a:t>       </a:t>
            </a:r>
            <a:r>
              <a:rPr lang="zh-CN" altLang="en-US" sz="2600"/>
              <a:t>属性：球队名　</a:t>
            </a:r>
            <a:r>
              <a:rPr lang="en-US" altLang="zh-CN" sz="2600"/>
              <a:t>TEAM-NAME</a:t>
            </a:r>
          </a:p>
          <a:p>
            <a:pPr algn="just" eaLnBrk="1" hangingPunct="1">
              <a:lnSpc>
                <a:spcPct val="90000"/>
              </a:lnSpc>
              <a:buFont typeface="Wingdings" panose="05000000000000000000" pitchFamily="2" charset="2"/>
              <a:buNone/>
            </a:pPr>
            <a:r>
              <a:rPr lang="en-US" altLang="zh-CN" sz="2600"/>
              <a:t>                   </a:t>
            </a:r>
            <a:r>
              <a:rPr lang="zh-CN" altLang="en-US" sz="2600"/>
              <a:t>城市　    </a:t>
            </a:r>
            <a:r>
              <a:rPr lang="en-US" altLang="zh-CN" sz="2600"/>
              <a:t>CITY</a:t>
            </a:r>
          </a:p>
          <a:p>
            <a:pPr algn="just" eaLnBrk="1" hangingPunct="1">
              <a:lnSpc>
                <a:spcPct val="90000"/>
              </a:lnSpc>
              <a:buFont typeface="Wingdings" panose="05000000000000000000" pitchFamily="2" charset="2"/>
              <a:buNone/>
            </a:pPr>
            <a:r>
              <a:rPr lang="en-US" altLang="zh-CN" sz="2600"/>
              <a:t>                   </a:t>
            </a:r>
            <a:r>
              <a:rPr lang="zh-CN" altLang="en-US" sz="2600"/>
              <a:t>年　　    </a:t>
            </a:r>
            <a:r>
              <a:rPr lang="en-US" altLang="zh-CN" sz="2600"/>
              <a:t>YEAR</a:t>
            </a:r>
          </a:p>
          <a:p>
            <a:pPr algn="just" eaLnBrk="1" hangingPunct="1">
              <a:lnSpc>
                <a:spcPct val="90000"/>
              </a:lnSpc>
              <a:buFont typeface="Wingdings" panose="05000000000000000000" pitchFamily="2" charset="2"/>
              <a:buNone/>
            </a:pPr>
            <a:r>
              <a:rPr lang="en-US" altLang="zh-CN" sz="2600"/>
              <a:t>       </a:t>
            </a:r>
            <a:r>
              <a:rPr lang="en-US" altLang="zh-CN" sz="2600">
                <a:solidFill>
                  <a:srgbClr val="0000FF"/>
                </a:solidFill>
              </a:rPr>
              <a:t>TEAM-NAME</a:t>
            </a:r>
            <a:r>
              <a:rPr lang="zh-CN" altLang="en-US" sz="2600">
                <a:solidFill>
                  <a:srgbClr val="0000FF"/>
                </a:solidFill>
              </a:rPr>
              <a:t>和</a:t>
            </a:r>
            <a:r>
              <a:rPr lang="en-US" altLang="zh-CN" sz="2600">
                <a:solidFill>
                  <a:srgbClr val="0000FF"/>
                </a:solidFill>
              </a:rPr>
              <a:t>YEAR</a:t>
            </a:r>
            <a:r>
              <a:rPr lang="zh-CN" altLang="en-US" sz="2600"/>
              <a:t>组成关键字。</a:t>
            </a:r>
          </a:p>
          <a:p>
            <a:pPr algn="just" eaLnBrk="1" hangingPunct="1">
              <a:lnSpc>
                <a:spcPct val="90000"/>
              </a:lnSpc>
              <a:buFont typeface="Wingdings" panose="05000000000000000000" pitchFamily="2" charset="2"/>
              <a:buNone/>
            </a:pPr>
            <a:r>
              <a:rPr lang="zh-CN" altLang="en-US" sz="2600"/>
              <a:t>      上述实体集之间的联系集有：</a:t>
            </a:r>
          </a:p>
          <a:p>
            <a:pPr algn="just" eaLnBrk="1" hangingPunct="1">
              <a:lnSpc>
                <a:spcPct val="90000"/>
              </a:lnSpc>
              <a:buFont typeface="Wingdings" panose="05000000000000000000" pitchFamily="2" charset="2"/>
              <a:buNone/>
            </a:pPr>
            <a:r>
              <a:rPr lang="zh-CN" altLang="en-US" sz="2600"/>
              <a:t>     （</a:t>
            </a:r>
            <a:r>
              <a:rPr lang="en-US" altLang="zh-CN" sz="2600"/>
              <a:t>1</a:t>
            </a:r>
            <a:r>
              <a:rPr lang="zh-CN" altLang="en-US" sz="2600"/>
              <a:t>）打球　</a:t>
            </a:r>
            <a:r>
              <a:rPr lang="en-US" altLang="zh-CN" sz="2600"/>
              <a:t>PLAYS(PLAYERS</a:t>
            </a:r>
            <a:r>
              <a:rPr lang="zh-CN" altLang="en-US" sz="2600"/>
              <a:t>，</a:t>
            </a:r>
            <a:r>
              <a:rPr lang="en-US" altLang="zh-CN" sz="2600"/>
              <a:t>POSITIONS)    </a:t>
            </a:r>
            <a:r>
              <a:rPr lang="zh-CN" altLang="en-US" sz="2600"/>
              <a:t>从</a:t>
            </a:r>
            <a:r>
              <a:rPr lang="en-US" altLang="zh-CN" sz="2600"/>
              <a:t>PLAYERS</a:t>
            </a:r>
            <a:r>
              <a:rPr lang="zh-CN" altLang="en-US" sz="2600"/>
              <a:t>到</a:t>
            </a:r>
            <a:r>
              <a:rPr lang="en-US" altLang="zh-CN" sz="2600"/>
              <a:t>POSITIONS</a:t>
            </a:r>
            <a:r>
              <a:rPr lang="zh-CN" altLang="en-US" sz="2600"/>
              <a:t>是多对多联系。</a:t>
            </a:r>
          </a:p>
          <a:p>
            <a:pPr eaLnBrk="1" hangingPunct="1">
              <a:lnSpc>
                <a:spcPct val="90000"/>
              </a:lnSpc>
              <a:buFont typeface="Wingdings" panose="05000000000000000000" pitchFamily="2" charset="2"/>
              <a:buNone/>
            </a:pPr>
            <a:r>
              <a:rPr lang="zh-CN" altLang="en-US" sz="2600"/>
              <a:t>        （</a:t>
            </a:r>
            <a:r>
              <a:rPr lang="en-US" altLang="zh-CN" sz="2600"/>
              <a:t>2</a:t>
            </a:r>
            <a:r>
              <a:rPr lang="zh-CN" altLang="en-US" sz="2600"/>
              <a:t>）参赛　</a:t>
            </a:r>
            <a:r>
              <a:rPr lang="en-US" altLang="zh-CN" sz="2600"/>
              <a:t>SEASON(PLAYERS</a:t>
            </a:r>
            <a:r>
              <a:rPr lang="zh-CN" altLang="en-US" sz="2600"/>
              <a:t>，</a:t>
            </a:r>
            <a:r>
              <a:rPr lang="en-US" altLang="zh-CN" sz="2600"/>
              <a:t>TEAMS)  </a:t>
            </a:r>
            <a:r>
              <a:rPr lang="zh-CN" altLang="en-US" sz="2600"/>
              <a:t>从</a:t>
            </a:r>
            <a:r>
              <a:rPr lang="en-US" altLang="zh-CN" sz="2600"/>
              <a:t>PLAYERS</a:t>
            </a:r>
            <a:r>
              <a:rPr lang="zh-CN" altLang="en-US" sz="2600"/>
              <a:t>到</a:t>
            </a:r>
            <a:r>
              <a:rPr lang="en-US" altLang="zh-CN" sz="2600"/>
              <a:t>TEAM</a:t>
            </a:r>
            <a:r>
              <a:rPr lang="zh-CN" altLang="en-US" sz="2600"/>
              <a:t>是多对一联系。它有一个属性</a:t>
            </a:r>
            <a:r>
              <a:rPr lang="en-US" altLang="zh-CN" sz="2600"/>
              <a:t>BA</a:t>
            </a:r>
            <a:r>
              <a:rPr lang="zh-CN" altLang="en-US" sz="2600"/>
              <a:t>，表示比赛场次。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72D5C937-C67D-4896-AF71-0A6B05FD2849}"/>
              </a:ext>
            </a:extLst>
          </p:cNvPr>
          <p:cNvSpPr>
            <a:spLocks noGrp="1" noChangeArrowheads="1"/>
          </p:cNvSpPr>
          <p:nvPr>
            <p:ph type="title"/>
          </p:nvPr>
        </p:nvSpPr>
        <p:spPr>
          <a:xfrm>
            <a:off x="331788" y="279400"/>
            <a:ext cx="8480425" cy="1143000"/>
          </a:xfrm>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solidFill>
                  <a:srgbClr val="006600"/>
                </a:solidFill>
              </a:rPr>
              <a:t>【转换示例】</a:t>
            </a:r>
          </a:p>
        </p:txBody>
      </p:sp>
      <p:sp>
        <p:nvSpPr>
          <p:cNvPr id="34819" name="Rectangle 2">
            <a:extLst>
              <a:ext uri="{FF2B5EF4-FFF2-40B4-BE49-F238E27FC236}">
                <a16:creationId xmlns:a16="http://schemas.microsoft.com/office/drawing/2014/main" id="{446B88F5-8870-40D8-B354-E3A058743CC2}"/>
              </a:ext>
            </a:extLst>
          </p:cNvPr>
          <p:cNvSpPr>
            <a:spLocks noGrp="1" noChangeArrowheads="1"/>
          </p:cNvSpPr>
          <p:nvPr>
            <p:ph idx="1"/>
          </p:nvPr>
        </p:nvSpPr>
        <p:spPr>
          <a:xfrm>
            <a:off x="971550" y="1628775"/>
            <a:ext cx="7848600" cy="4968875"/>
          </a:xfrm>
        </p:spPr>
        <p:txBody>
          <a:bodyPr/>
          <a:lstStyle/>
          <a:p>
            <a:pPr algn="just" eaLnBrk="1" hangingPunct="1">
              <a:buFont typeface="Wingdings" panose="05000000000000000000" pitchFamily="2" charset="2"/>
              <a:buNone/>
            </a:pPr>
            <a:r>
              <a:rPr lang="zh-CN" altLang="en-US" sz="3000"/>
              <a:t>        由上述实体集和联系集构成的</a:t>
            </a:r>
            <a:r>
              <a:rPr lang="en-US" altLang="zh-CN" sz="3000"/>
              <a:t>ER</a:t>
            </a:r>
            <a:r>
              <a:rPr lang="zh-CN" altLang="en-US" sz="3000"/>
              <a:t>图如图所示，它所转换成的关系模型具有如下</a:t>
            </a:r>
            <a:r>
              <a:rPr lang="en-US" altLang="zh-CN" sz="3000"/>
              <a:t>5</a:t>
            </a:r>
            <a:r>
              <a:rPr lang="zh-CN" altLang="en-US" sz="3000"/>
              <a:t>个关系：</a:t>
            </a:r>
          </a:p>
          <a:p>
            <a:pPr eaLnBrk="1" hangingPunct="1"/>
            <a:r>
              <a:rPr lang="zh-CN" altLang="en-US" sz="2800">
                <a:solidFill>
                  <a:srgbClr val="FF0000"/>
                </a:solidFill>
              </a:rPr>
              <a:t>      </a:t>
            </a:r>
            <a:r>
              <a:rPr lang="en-US" altLang="zh-CN" sz="2800">
                <a:solidFill>
                  <a:srgbClr val="FF0000"/>
                </a:solidFill>
              </a:rPr>
              <a:t>PLAYERS (NAME,BPLACE,BDATE)</a:t>
            </a:r>
          </a:p>
          <a:p>
            <a:pPr eaLnBrk="1" hangingPunct="1"/>
            <a:r>
              <a:rPr lang="en-US" altLang="zh-CN" sz="2800">
                <a:solidFill>
                  <a:srgbClr val="FF0000"/>
                </a:solidFill>
              </a:rPr>
              <a:t>      TEAMS (TEAM-NAME,CITY,YEAR)</a:t>
            </a:r>
          </a:p>
          <a:p>
            <a:pPr eaLnBrk="1" hangingPunct="1"/>
            <a:r>
              <a:rPr lang="en-US" altLang="zh-CN" sz="2800">
                <a:solidFill>
                  <a:srgbClr val="FF0000"/>
                </a:solidFill>
              </a:rPr>
              <a:t>      POSITIONS (POSNAME,POSNUMBER)</a:t>
            </a:r>
          </a:p>
          <a:p>
            <a:pPr eaLnBrk="1" hangingPunct="1"/>
            <a:r>
              <a:rPr lang="en-US" altLang="zh-CN" sz="2800">
                <a:solidFill>
                  <a:srgbClr val="0000FF"/>
                </a:solidFill>
              </a:rPr>
              <a:t>      PLAYS (NAME,POSNAME)</a:t>
            </a:r>
          </a:p>
          <a:p>
            <a:pPr eaLnBrk="1" hangingPunct="1"/>
            <a:r>
              <a:rPr lang="en-US" altLang="zh-CN" sz="2800">
                <a:solidFill>
                  <a:srgbClr val="0000FF"/>
                </a:solidFill>
              </a:rPr>
              <a:t>      SEASON (NAME,TEAM-NAME,YEAR,BA)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06-016">
            <a:extLst>
              <a:ext uri="{FF2B5EF4-FFF2-40B4-BE49-F238E27FC236}">
                <a16:creationId xmlns:a16="http://schemas.microsoft.com/office/drawing/2014/main" id="{46DEAE2B-E99E-459F-A049-E35FEDDD9E59}"/>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25400"/>
            <a:ext cx="9144000" cy="6911975"/>
          </a:xfrm>
          <a:noFill/>
          <a:extLst>
            <a:ext uri="{91240B29-F687-4F45-9708-019B960494DF}">
              <a14:hiddenLine xmlns:a14="http://schemas.microsoft.com/office/drawing/2010/main" w="9525" cmpd="sng">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02A05D62-7834-4ABE-8F9C-B1EC0E29A8EC}"/>
              </a:ext>
            </a:extLst>
          </p:cNvPr>
          <p:cNvSpPr>
            <a:spLocks noGrp="1" noChangeArrowheads="1"/>
          </p:cNvSpPr>
          <p:nvPr>
            <p:ph type="ctrTitle"/>
          </p:nvPr>
        </p:nvSpPr>
        <p:spPr/>
        <p:txBody>
          <a:bodyPr/>
          <a:lstStyle/>
          <a:p>
            <a:pPr eaLnBrk="1" hangingPunct="1"/>
            <a:r>
              <a:rPr lang="en-US" altLang="zh-CN" sz="6000"/>
              <a:t>2.3 </a:t>
            </a:r>
            <a:r>
              <a:rPr lang="zh-CN" altLang="en-US" sz="6000"/>
              <a:t>关系数据库设计</a:t>
            </a:r>
            <a:br>
              <a:rPr lang="zh-CN" altLang="en-US" sz="6000"/>
            </a:br>
            <a:r>
              <a:rPr lang="zh-CN" altLang="en-US" sz="6000"/>
              <a:t>理论基础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96D603D-9538-4700-AC46-65F812864F05}"/>
              </a:ext>
            </a:extLst>
          </p:cNvPr>
          <p:cNvSpPr>
            <a:spLocks noGrp="1" noChangeArrowheads="1"/>
          </p:cNvSpPr>
          <p:nvPr>
            <p:ph type="title"/>
          </p:nvPr>
        </p:nvSpPr>
        <p:spPr/>
        <p:txBody>
          <a:bodyPr/>
          <a:lstStyle/>
          <a:p>
            <a:pPr eaLnBrk="1" hangingPunct="1"/>
            <a:r>
              <a:rPr lang="zh-CN" altLang="en-US"/>
              <a:t>概述</a:t>
            </a:r>
          </a:p>
        </p:txBody>
      </p:sp>
      <p:sp>
        <p:nvSpPr>
          <p:cNvPr id="37891" name="Rectangle 3">
            <a:extLst>
              <a:ext uri="{FF2B5EF4-FFF2-40B4-BE49-F238E27FC236}">
                <a16:creationId xmlns:a16="http://schemas.microsoft.com/office/drawing/2014/main" id="{08900430-B3F0-49B0-BFE9-15FF9E6B4CAA}"/>
              </a:ext>
            </a:extLst>
          </p:cNvPr>
          <p:cNvSpPr>
            <a:spLocks noGrp="1" noChangeArrowheads="1"/>
          </p:cNvSpPr>
          <p:nvPr>
            <p:ph idx="1"/>
          </p:nvPr>
        </p:nvSpPr>
        <p:spPr/>
        <p:txBody>
          <a:bodyPr/>
          <a:lstStyle/>
          <a:p>
            <a:pPr eaLnBrk="1" hangingPunct="1"/>
            <a:r>
              <a:rPr lang="zh-CN" altLang="en-US"/>
              <a:t>关系数据库设计的</a:t>
            </a:r>
            <a:r>
              <a:rPr lang="zh-CN" altLang="en-US">
                <a:solidFill>
                  <a:srgbClr val="FF0000"/>
                </a:solidFill>
              </a:rPr>
              <a:t>核心</a:t>
            </a:r>
            <a:r>
              <a:rPr lang="zh-CN" altLang="en-US"/>
              <a:t>是</a:t>
            </a:r>
            <a:r>
              <a:rPr lang="zh-CN" altLang="en-US">
                <a:solidFill>
                  <a:srgbClr val="0000FF"/>
                </a:solidFill>
              </a:rPr>
              <a:t>关系模式的设计</a:t>
            </a:r>
            <a:r>
              <a:rPr lang="zh-CN" altLang="en-US"/>
              <a:t>，即按照一定的原则，从数量众多而又相互关联的数据中，构造出一组既能较好地反映现实世界、又具有良好性能的关系模式。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376C5FA-42F8-4240-8030-1023C0FC4258}"/>
              </a:ext>
            </a:extLst>
          </p:cNvPr>
          <p:cNvSpPr>
            <a:spLocks noGrp="1" noChangeArrowheads="1"/>
          </p:cNvSpPr>
          <p:nvPr>
            <p:ph type="title"/>
          </p:nvPr>
        </p:nvSpPr>
        <p:spPr/>
        <p:txBody>
          <a:bodyPr/>
          <a:lstStyle/>
          <a:p>
            <a:pPr eaLnBrk="1" hangingPunct="1"/>
            <a:r>
              <a:rPr lang="zh-CN" altLang="en-US">
                <a:solidFill>
                  <a:srgbClr val="006600"/>
                </a:solidFill>
              </a:rPr>
              <a:t>关系范例的描述</a:t>
            </a:r>
          </a:p>
        </p:txBody>
      </p:sp>
      <p:sp>
        <p:nvSpPr>
          <p:cNvPr id="38915" name="Rectangle 3">
            <a:extLst>
              <a:ext uri="{FF2B5EF4-FFF2-40B4-BE49-F238E27FC236}">
                <a16:creationId xmlns:a16="http://schemas.microsoft.com/office/drawing/2014/main" id="{5EA733BE-DD43-4309-87F7-A29DD1DA9729}"/>
              </a:ext>
            </a:extLst>
          </p:cNvPr>
          <p:cNvSpPr>
            <a:spLocks noGrp="1" noChangeArrowheads="1"/>
          </p:cNvSpPr>
          <p:nvPr>
            <p:ph idx="1"/>
          </p:nvPr>
        </p:nvSpPr>
        <p:spPr/>
        <p:txBody>
          <a:bodyPr/>
          <a:lstStyle/>
          <a:p>
            <a:pPr algn="just" eaLnBrk="1" hangingPunct="1"/>
            <a:r>
              <a:rPr lang="en-US" altLang="zh-CN" sz="2800"/>
              <a:t>SCT (S</a:t>
            </a:r>
            <a:r>
              <a:rPr lang="zh-CN" altLang="en-US" sz="2800"/>
              <a:t>＃，</a:t>
            </a:r>
            <a:r>
              <a:rPr lang="en-US" altLang="zh-CN" sz="2800"/>
              <a:t>C</a:t>
            </a:r>
            <a:r>
              <a:rPr lang="zh-CN" altLang="en-US" sz="2800"/>
              <a:t>＃，</a:t>
            </a:r>
            <a:r>
              <a:rPr lang="en-US" altLang="zh-CN" sz="2800"/>
              <a:t>CN</a:t>
            </a:r>
            <a:r>
              <a:rPr lang="zh-CN" altLang="en-US" sz="2800"/>
              <a:t>，</a:t>
            </a:r>
            <a:r>
              <a:rPr lang="en-US" altLang="zh-CN" sz="2800"/>
              <a:t>GRADE</a:t>
            </a:r>
            <a:r>
              <a:rPr lang="zh-CN" altLang="en-US" sz="2800"/>
              <a:t>，</a:t>
            </a:r>
            <a:r>
              <a:rPr lang="en-US" altLang="zh-CN" sz="2800"/>
              <a:t>TNAME</a:t>
            </a:r>
            <a:r>
              <a:rPr lang="zh-CN" altLang="en-US" sz="2800"/>
              <a:t>，</a:t>
            </a:r>
            <a:r>
              <a:rPr lang="en-US" altLang="zh-CN" sz="2800"/>
              <a:t>BDATE</a:t>
            </a:r>
            <a:r>
              <a:rPr lang="zh-CN" altLang="en-US" sz="2800"/>
              <a:t>，</a:t>
            </a:r>
            <a:r>
              <a:rPr lang="en-US" altLang="zh-CN" sz="2800"/>
              <a:t>SALARY).</a:t>
            </a:r>
          </a:p>
          <a:p>
            <a:pPr algn="just" eaLnBrk="1" hangingPunct="1"/>
            <a:r>
              <a:rPr lang="zh-CN" altLang="en-US"/>
              <a:t>其中的属性依次代表学号、课程号、课程名、成绩、任课教师姓名、教师出生日期和工资。</a:t>
            </a:r>
          </a:p>
          <a:p>
            <a:pPr algn="just" eaLnBrk="1" hangingPunct="1"/>
            <a:r>
              <a:rPr lang="zh-CN" altLang="en-US">
                <a:solidFill>
                  <a:srgbClr val="0000FF"/>
                </a:solidFill>
              </a:rPr>
              <a:t>规定：</a:t>
            </a:r>
            <a:r>
              <a:rPr lang="zh-CN" altLang="en-US"/>
              <a:t>每个学生选修每门课只有一个成绩；每门课只有唯一的课程号，并且由一个教师担任。</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4F3F8DB-A557-445D-98A2-4E0FB112A582}"/>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示例</a:t>
            </a:r>
            <a:r>
              <a:rPr lang="en-US" altLang="zh-CN">
                <a:solidFill>
                  <a:srgbClr val="006600"/>
                </a:solidFill>
              </a:rPr>
              <a:t>】</a:t>
            </a:r>
            <a:r>
              <a:rPr lang="zh-CN" altLang="en-US">
                <a:solidFill>
                  <a:srgbClr val="006600"/>
                </a:solidFill>
              </a:rPr>
              <a:t>问题</a:t>
            </a:r>
          </a:p>
        </p:txBody>
      </p:sp>
      <p:sp>
        <p:nvSpPr>
          <p:cNvPr id="39939" name="Rectangle 3">
            <a:extLst>
              <a:ext uri="{FF2B5EF4-FFF2-40B4-BE49-F238E27FC236}">
                <a16:creationId xmlns:a16="http://schemas.microsoft.com/office/drawing/2014/main" id="{CBE3C765-CCAE-40DE-A51B-D9BCF063E7B9}"/>
              </a:ext>
            </a:extLst>
          </p:cNvPr>
          <p:cNvSpPr>
            <a:spLocks noGrp="1" noChangeArrowheads="1"/>
          </p:cNvSpPr>
          <p:nvPr>
            <p:ph idx="1"/>
          </p:nvPr>
        </p:nvSpPr>
        <p:spPr>
          <a:xfrm>
            <a:off x="900113" y="1816100"/>
            <a:ext cx="7786687" cy="4997450"/>
          </a:xfrm>
        </p:spPr>
        <p:txBody>
          <a:bodyPr/>
          <a:lstStyle/>
          <a:p>
            <a:pPr algn="just" eaLnBrk="1" hangingPunct="1">
              <a:lnSpc>
                <a:spcPct val="80000"/>
              </a:lnSpc>
            </a:pPr>
            <a:r>
              <a:rPr lang="zh-CN" altLang="en-US"/>
              <a:t> </a:t>
            </a:r>
            <a:r>
              <a:rPr lang="en-US" altLang="zh-CN"/>
              <a:t>SCT</a:t>
            </a:r>
            <a:r>
              <a:rPr lang="zh-CN" altLang="en-US"/>
              <a:t>（学号</a:t>
            </a:r>
            <a:r>
              <a:rPr lang="en-US" altLang="zh-CN"/>
              <a:t>,</a:t>
            </a:r>
            <a:r>
              <a:rPr lang="zh-CN" altLang="en-US"/>
              <a:t>课程号</a:t>
            </a:r>
            <a:r>
              <a:rPr lang="en-US" altLang="zh-CN"/>
              <a:t>,</a:t>
            </a:r>
            <a:r>
              <a:rPr lang="zh-CN" altLang="en-US"/>
              <a:t>课程名</a:t>
            </a:r>
            <a:r>
              <a:rPr lang="en-US" altLang="zh-CN"/>
              <a:t>,</a:t>
            </a:r>
            <a:r>
              <a:rPr lang="zh-CN" altLang="en-US"/>
              <a:t>成绩</a:t>
            </a:r>
            <a:r>
              <a:rPr lang="en-US" altLang="zh-CN"/>
              <a:t>,</a:t>
            </a:r>
            <a:r>
              <a:rPr lang="zh-CN" altLang="en-US"/>
              <a:t>任课教师姓名</a:t>
            </a:r>
            <a:r>
              <a:rPr lang="en-US" altLang="zh-CN"/>
              <a:t>,</a:t>
            </a:r>
            <a:r>
              <a:rPr lang="zh-CN" altLang="en-US"/>
              <a:t>教师出生日期和工资）</a:t>
            </a:r>
          </a:p>
          <a:p>
            <a:pPr algn="just" eaLnBrk="1" hangingPunct="1">
              <a:lnSpc>
                <a:spcPct val="80000"/>
              </a:lnSpc>
            </a:pPr>
            <a:r>
              <a:rPr lang="zh-CN" altLang="en-US"/>
              <a:t>通过分析不难发现</a:t>
            </a:r>
            <a:r>
              <a:rPr lang="en-US" altLang="zh-CN"/>
              <a:t>SCT</a:t>
            </a:r>
            <a:r>
              <a:rPr lang="zh-CN" altLang="en-US"/>
              <a:t>存在如下问题。</a:t>
            </a:r>
          </a:p>
          <a:p>
            <a:pPr algn="just" eaLnBrk="1" hangingPunct="1">
              <a:lnSpc>
                <a:spcPct val="80000"/>
              </a:lnSpc>
              <a:buFont typeface="Wingdings" panose="05000000000000000000" pitchFamily="2" charset="2"/>
              <a:buNone/>
            </a:pPr>
            <a:r>
              <a:rPr lang="zh-CN" altLang="en-US"/>
              <a:t>        </a:t>
            </a:r>
            <a:r>
              <a:rPr lang="en-US" altLang="zh-CN"/>
              <a:t>1</a:t>
            </a:r>
            <a:r>
              <a:rPr lang="zh-CN" altLang="en-US"/>
              <a:t>．数据冗余度问题</a:t>
            </a:r>
            <a:r>
              <a:rPr lang="zh-CN" altLang="en-US">
                <a:solidFill>
                  <a:srgbClr val="0000FF"/>
                </a:solidFill>
              </a:rPr>
              <a:t>（如教师姓名）</a:t>
            </a:r>
          </a:p>
          <a:p>
            <a:pPr algn="just" eaLnBrk="1" hangingPunct="1">
              <a:lnSpc>
                <a:spcPct val="80000"/>
              </a:lnSpc>
              <a:buFont typeface="Wingdings" panose="05000000000000000000" pitchFamily="2" charset="2"/>
              <a:buNone/>
            </a:pPr>
            <a:r>
              <a:rPr lang="zh-CN" altLang="en-US"/>
              <a:t>        </a:t>
            </a:r>
            <a:r>
              <a:rPr lang="en-US" altLang="zh-CN"/>
              <a:t>2</a:t>
            </a:r>
            <a:r>
              <a:rPr lang="zh-CN" altLang="en-US"/>
              <a:t>．修改问题</a:t>
            </a:r>
            <a:r>
              <a:rPr lang="zh-CN" altLang="en-US">
                <a:solidFill>
                  <a:srgbClr val="0000FF"/>
                </a:solidFill>
              </a:rPr>
              <a:t>（如修改教师工资）</a:t>
            </a:r>
            <a:endParaRPr lang="zh-CN" altLang="en-US"/>
          </a:p>
          <a:p>
            <a:pPr algn="just" eaLnBrk="1" hangingPunct="1">
              <a:lnSpc>
                <a:spcPct val="80000"/>
              </a:lnSpc>
              <a:buFont typeface="Wingdings" panose="05000000000000000000" pitchFamily="2" charset="2"/>
              <a:buNone/>
            </a:pPr>
            <a:r>
              <a:rPr lang="zh-CN" altLang="en-US"/>
              <a:t>        </a:t>
            </a:r>
            <a:r>
              <a:rPr lang="en-US" altLang="zh-CN"/>
              <a:t>3</a:t>
            </a:r>
            <a:r>
              <a:rPr lang="zh-CN" altLang="en-US"/>
              <a:t>．插入问题</a:t>
            </a:r>
            <a:r>
              <a:rPr lang="zh-CN" altLang="en-US">
                <a:solidFill>
                  <a:srgbClr val="0000FF"/>
                </a:solidFill>
              </a:rPr>
              <a:t>（如未开课的教师信息）</a:t>
            </a:r>
            <a:endParaRPr lang="zh-CN" altLang="en-US"/>
          </a:p>
          <a:p>
            <a:pPr algn="just" eaLnBrk="1" hangingPunct="1">
              <a:lnSpc>
                <a:spcPct val="80000"/>
              </a:lnSpc>
              <a:buFont typeface="Wingdings" panose="05000000000000000000" pitchFamily="2" charset="2"/>
              <a:buNone/>
            </a:pPr>
            <a:r>
              <a:rPr lang="zh-CN" altLang="en-US"/>
              <a:t>        </a:t>
            </a:r>
            <a:r>
              <a:rPr lang="en-US" altLang="zh-CN"/>
              <a:t>4</a:t>
            </a:r>
            <a:r>
              <a:rPr lang="zh-CN" altLang="en-US"/>
              <a:t>．删除问题 </a:t>
            </a:r>
            <a:r>
              <a:rPr lang="zh-CN" altLang="en-US">
                <a:solidFill>
                  <a:srgbClr val="0000FF"/>
                </a:solidFill>
              </a:rPr>
              <a:t>（如教师调离学校）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3939528-1DB9-400E-9111-59ECAA5ECDF3}"/>
              </a:ext>
            </a:extLst>
          </p:cNvPr>
          <p:cNvSpPr>
            <a:spLocks noGrp="1" noChangeArrowheads="1"/>
          </p:cNvSpPr>
          <p:nvPr>
            <p:ph type="title"/>
          </p:nvPr>
        </p:nvSpPr>
        <p:spPr/>
        <p:txBody>
          <a:bodyPr/>
          <a:lstStyle/>
          <a:p>
            <a:pPr eaLnBrk="1" hangingPunct="1"/>
            <a:r>
              <a:rPr lang="en-US" altLang="zh-CN">
                <a:solidFill>
                  <a:srgbClr val="006600"/>
                </a:solidFill>
              </a:rPr>
              <a:t>【</a:t>
            </a:r>
            <a:r>
              <a:rPr lang="zh-CN" altLang="en-US">
                <a:solidFill>
                  <a:srgbClr val="006600"/>
                </a:solidFill>
              </a:rPr>
              <a:t>示例</a:t>
            </a:r>
            <a:r>
              <a:rPr lang="en-US" altLang="zh-CN">
                <a:solidFill>
                  <a:srgbClr val="006600"/>
                </a:solidFill>
              </a:rPr>
              <a:t>】</a:t>
            </a:r>
            <a:r>
              <a:rPr lang="zh-CN" altLang="en-US">
                <a:solidFill>
                  <a:srgbClr val="006600"/>
                </a:solidFill>
              </a:rPr>
              <a:t>改进</a:t>
            </a:r>
          </a:p>
        </p:txBody>
      </p:sp>
      <p:sp>
        <p:nvSpPr>
          <p:cNvPr id="40963" name="Rectangle 3">
            <a:extLst>
              <a:ext uri="{FF2B5EF4-FFF2-40B4-BE49-F238E27FC236}">
                <a16:creationId xmlns:a16="http://schemas.microsoft.com/office/drawing/2014/main" id="{30788B6E-FD16-4ED5-8BB6-774B5602768F}"/>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如果把</a:t>
            </a:r>
            <a:r>
              <a:rPr lang="en-US" altLang="zh-CN"/>
              <a:t>SCT</a:t>
            </a:r>
            <a:r>
              <a:rPr lang="zh-CN" altLang="en-US"/>
              <a:t>分为如下三关系模式：</a:t>
            </a:r>
            <a:endParaRPr lang="en-US" altLang="zh-CN"/>
          </a:p>
          <a:p>
            <a:pPr eaLnBrk="1" hangingPunct="1"/>
            <a:r>
              <a:rPr lang="zh-CN" altLang="en-US" sz="2800"/>
              <a:t>选课关系：</a:t>
            </a:r>
            <a:r>
              <a:rPr lang="en-US" altLang="zh-CN" sz="2800"/>
              <a:t>SC(</a:t>
            </a:r>
            <a:r>
              <a:rPr lang="zh-CN" altLang="en-US" sz="2800"/>
              <a:t>学号</a:t>
            </a:r>
            <a:r>
              <a:rPr lang="en-US" altLang="zh-CN" sz="2800"/>
              <a:t>,</a:t>
            </a:r>
            <a:r>
              <a:rPr lang="zh-CN" altLang="en-US" sz="2800"/>
              <a:t>课程号</a:t>
            </a:r>
            <a:r>
              <a:rPr lang="en-US" altLang="zh-CN" sz="2800"/>
              <a:t>,</a:t>
            </a:r>
            <a:r>
              <a:rPr lang="zh-CN" altLang="en-US" sz="2800"/>
              <a:t> 成绩</a:t>
            </a:r>
            <a:r>
              <a:rPr lang="en-US" altLang="zh-CN" sz="2800"/>
              <a:t>)</a:t>
            </a:r>
          </a:p>
          <a:p>
            <a:pPr eaLnBrk="1" hangingPunct="1"/>
            <a:r>
              <a:rPr lang="zh-CN" altLang="en-US" sz="2800"/>
              <a:t>课程关系：</a:t>
            </a:r>
            <a:r>
              <a:rPr lang="en-US" altLang="zh-CN" sz="2800"/>
              <a:t>C(</a:t>
            </a:r>
            <a:r>
              <a:rPr lang="zh-CN" altLang="en-US" sz="2800"/>
              <a:t>课程号</a:t>
            </a:r>
            <a:r>
              <a:rPr lang="en-US" altLang="zh-CN" sz="2800"/>
              <a:t>,</a:t>
            </a:r>
            <a:r>
              <a:rPr lang="zh-CN" altLang="en-US" sz="2800"/>
              <a:t>课程名</a:t>
            </a:r>
            <a:r>
              <a:rPr lang="en-US" altLang="zh-CN" sz="2800"/>
              <a:t>,</a:t>
            </a:r>
            <a:r>
              <a:rPr lang="zh-CN" altLang="en-US" sz="2800"/>
              <a:t>教师姓名</a:t>
            </a:r>
            <a:r>
              <a:rPr lang="en-US" altLang="zh-CN" sz="2800"/>
              <a:t>)</a:t>
            </a:r>
          </a:p>
          <a:p>
            <a:pPr eaLnBrk="1" hangingPunct="1"/>
            <a:r>
              <a:rPr lang="zh-CN" altLang="en-US" sz="2800"/>
              <a:t>教师关系：</a:t>
            </a:r>
            <a:r>
              <a:rPr lang="en-US" altLang="zh-CN" sz="2800"/>
              <a:t>T(</a:t>
            </a:r>
            <a:r>
              <a:rPr lang="zh-CN" altLang="en-US" sz="2800"/>
              <a:t>教师姓名</a:t>
            </a:r>
            <a:r>
              <a:rPr lang="en-US" altLang="zh-CN" sz="2800"/>
              <a:t>,</a:t>
            </a:r>
            <a:r>
              <a:rPr lang="zh-CN" altLang="en-US" sz="2800"/>
              <a:t>教师出生日期</a:t>
            </a:r>
            <a:r>
              <a:rPr lang="en-US" altLang="zh-CN" sz="2800"/>
              <a:t>,</a:t>
            </a:r>
            <a:r>
              <a:rPr lang="zh-CN" altLang="en-US" sz="2800"/>
              <a:t>工资</a:t>
            </a:r>
            <a:r>
              <a:rPr lang="en-US" altLang="zh-CN" sz="2800"/>
              <a:t>)</a:t>
            </a:r>
          </a:p>
          <a:p>
            <a:pPr eaLnBrk="1" hangingPunct="1">
              <a:buFont typeface="Wingdings" panose="05000000000000000000" pitchFamily="2" charset="2"/>
              <a:buNone/>
            </a:pPr>
            <a:r>
              <a:rPr lang="zh-CN" altLang="en-US"/>
              <a:t>则上述问题便都得到解决。</a:t>
            </a:r>
          </a:p>
          <a:p>
            <a:pPr eaLnBrk="1" hangingPunct="1"/>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D2A2EF7-4343-46C5-B0E4-9E5F17800E67}"/>
              </a:ext>
            </a:extLst>
          </p:cNvPr>
          <p:cNvSpPr>
            <a:spLocks noGrp="1" noChangeArrowheads="1"/>
          </p:cNvSpPr>
          <p:nvPr>
            <p:ph type="title"/>
          </p:nvPr>
        </p:nvSpPr>
        <p:spPr/>
        <p:txBody>
          <a:bodyPr/>
          <a:lstStyle/>
          <a:p>
            <a:pPr eaLnBrk="1" hangingPunct="1"/>
            <a:r>
              <a:rPr lang="zh-CN" altLang="en-US"/>
              <a:t>函数依赖（</a:t>
            </a:r>
            <a:r>
              <a:rPr lang="en-US" altLang="zh-CN"/>
              <a:t>1</a:t>
            </a:r>
            <a:r>
              <a:rPr lang="zh-CN" altLang="en-US"/>
              <a:t>）</a:t>
            </a:r>
          </a:p>
        </p:txBody>
      </p:sp>
      <p:sp>
        <p:nvSpPr>
          <p:cNvPr id="41987" name="Rectangle 3">
            <a:extLst>
              <a:ext uri="{FF2B5EF4-FFF2-40B4-BE49-F238E27FC236}">
                <a16:creationId xmlns:a16="http://schemas.microsoft.com/office/drawing/2014/main" id="{C319B6A7-352E-4CAC-B39B-FF3845D65B44}"/>
              </a:ext>
            </a:extLst>
          </p:cNvPr>
          <p:cNvSpPr>
            <a:spLocks noGrp="1" noChangeArrowheads="1"/>
          </p:cNvSpPr>
          <p:nvPr>
            <p:ph idx="1"/>
          </p:nvPr>
        </p:nvSpPr>
        <p:spPr/>
        <p:txBody>
          <a:bodyPr/>
          <a:lstStyle/>
          <a:p>
            <a:pPr algn="just" eaLnBrk="1" hangingPunct="1">
              <a:lnSpc>
                <a:spcPct val="120000"/>
              </a:lnSpc>
              <a:spcBef>
                <a:spcPct val="0"/>
              </a:spcBef>
            </a:pPr>
            <a:r>
              <a:rPr lang="zh-CN" altLang="en-US" sz="2800"/>
              <a:t>设</a:t>
            </a:r>
            <a:r>
              <a:rPr lang="en-US" altLang="zh-CN" sz="2800" i="1"/>
              <a:t>R</a:t>
            </a:r>
            <a:r>
              <a:rPr lang="en-US" altLang="zh-CN" sz="2800"/>
              <a:t>(</a:t>
            </a:r>
            <a:r>
              <a:rPr lang="en-US" altLang="zh-CN" sz="2800" i="1"/>
              <a:t>U</a:t>
            </a:r>
            <a:r>
              <a:rPr lang="en-US" altLang="zh-CN" sz="2800"/>
              <a:t>)</a:t>
            </a:r>
            <a:r>
              <a:rPr lang="zh-CN" altLang="en-US" sz="2800"/>
              <a:t>是属性集</a:t>
            </a:r>
            <a:r>
              <a:rPr lang="en-US" altLang="zh-CN" sz="2800" i="1"/>
              <a:t>U</a:t>
            </a:r>
            <a:r>
              <a:rPr lang="zh-CN" altLang="en-US" sz="2800"/>
              <a:t>上的一个关系模式，</a:t>
            </a:r>
            <a:r>
              <a:rPr lang="en-US" altLang="zh-CN" sz="2800" i="1"/>
              <a:t>X</a:t>
            </a:r>
            <a:r>
              <a:rPr lang="zh-CN" altLang="en-US" sz="2800"/>
              <a:t>和</a:t>
            </a:r>
            <a:r>
              <a:rPr lang="en-US" altLang="zh-CN" sz="2800" i="1"/>
              <a:t>Y</a:t>
            </a:r>
            <a:r>
              <a:rPr lang="zh-CN" altLang="en-US" sz="2800"/>
              <a:t>均为</a:t>
            </a:r>
            <a:r>
              <a:rPr lang="en-US" altLang="zh-CN" sz="2800" i="1"/>
              <a:t>U</a:t>
            </a:r>
            <a:r>
              <a:rPr lang="zh-CN" altLang="en-US" sz="2800"/>
              <a:t>＝</a:t>
            </a:r>
            <a:r>
              <a:rPr lang="en-US" altLang="zh-CN" sz="2800"/>
              <a:t>{</a:t>
            </a:r>
            <a:r>
              <a:rPr lang="en-US" altLang="zh-CN" sz="2800" i="1"/>
              <a:t>A</a:t>
            </a:r>
            <a:r>
              <a:rPr lang="en-US" altLang="zh-CN" sz="2800" baseline="-30000"/>
              <a:t>1</a:t>
            </a:r>
            <a:r>
              <a:rPr lang="zh-CN" altLang="en-US" sz="2800"/>
              <a:t>，</a:t>
            </a:r>
            <a:r>
              <a:rPr lang="en-US" altLang="zh-CN" sz="2800" i="1"/>
              <a:t>A</a:t>
            </a:r>
            <a:r>
              <a:rPr lang="en-US" altLang="zh-CN" sz="2800" baseline="-30000"/>
              <a:t>2</a:t>
            </a:r>
            <a:r>
              <a:rPr lang="zh-CN" altLang="en-US" sz="2800"/>
              <a:t>，</a:t>
            </a:r>
            <a:r>
              <a:rPr lang="en-US" altLang="zh-CN" sz="2800"/>
              <a:t>…</a:t>
            </a:r>
            <a:r>
              <a:rPr lang="zh-CN" altLang="en-US" sz="2800"/>
              <a:t>，</a:t>
            </a:r>
            <a:r>
              <a:rPr lang="en-US" altLang="zh-CN" sz="2800" i="1"/>
              <a:t>A</a:t>
            </a:r>
            <a:r>
              <a:rPr lang="en-US" altLang="zh-CN" sz="2800" i="1" baseline="-30000"/>
              <a:t>n</a:t>
            </a:r>
            <a:r>
              <a:rPr lang="en-US" altLang="zh-CN" sz="2800"/>
              <a:t>}</a:t>
            </a:r>
            <a:r>
              <a:rPr lang="zh-CN" altLang="en-US" sz="2800"/>
              <a:t>的子集，</a:t>
            </a:r>
            <a:r>
              <a:rPr lang="en-US" altLang="zh-CN" sz="2800" i="1"/>
              <a:t>r</a:t>
            </a:r>
            <a:r>
              <a:rPr lang="zh-CN" altLang="en-US" sz="2800"/>
              <a:t>为</a:t>
            </a:r>
            <a:r>
              <a:rPr lang="en-US" altLang="zh-CN" sz="2800" i="1"/>
              <a:t>R</a:t>
            </a:r>
            <a:r>
              <a:rPr lang="zh-CN" altLang="en-US" sz="2800"/>
              <a:t>的任一个关系。如果对于</a:t>
            </a:r>
            <a:r>
              <a:rPr lang="en-US" altLang="zh-CN" sz="2800" i="1"/>
              <a:t>r</a:t>
            </a:r>
            <a:r>
              <a:rPr lang="zh-CN" altLang="en-US" sz="2800"/>
              <a:t>中的任意两个元组</a:t>
            </a:r>
            <a:r>
              <a:rPr lang="en-US" altLang="zh-CN" sz="2800" i="1"/>
              <a:t>u</a:t>
            </a:r>
            <a:r>
              <a:rPr lang="zh-CN" altLang="en-US" sz="2800"/>
              <a:t>、</a:t>
            </a:r>
            <a:r>
              <a:rPr lang="en-US" altLang="zh-CN" sz="2800" i="1"/>
              <a:t>v</a:t>
            </a:r>
            <a:r>
              <a:rPr lang="zh-CN" altLang="en-US" sz="2800"/>
              <a:t>，只要有</a:t>
            </a:r>
            <a:r>
              <a:rPr lang="en-US" altLang="zh-CN" sz="2800" i="1"/>
              <a:t>u</a:t>
            </a:r>
            <a:r>
              <a:rPr lang="en-US" altLang="zh-CN" sz="2800"/>
              <a:t>[</a:t>
            </a:r>
            <a:r>
              <a:rPr lang="en-US" altLang="zh-CN" sz="2800" i="1"/>
              <a:t>X</a:t>
            </a:r>
            <a:r>
              <a:rPr lang="en-US" altLang="zh-CN" sz="2800"/>
              <a:t>]</a:t>
            </a:r>
            <a:r>
              <a:rPr lang="zh-CN" altLang="en-US" sz="2800"/>
              <a:t>＝</a:t>
            </a:r>
            <a:r>
              <a:rPr lang="en-US" altLang="zh-CN" sz="2800" i="1"/>
              <a:t>v</a:t>
            </a:r>
            <a:r>
              <a:rPr lang="en-US" altLang="zh-CN" sz="2800"/>
              <a:t>[</a:t>
            </a:r>
            <a:r>
              <a:rPr lang="en-US" altLang="zh-CN" sz="2800" i="1"/>
              <a:t>X</a:t>
            </a:r>
            <a:r>
              <a:rPr lang="en-US" altLang="zh-CN" sz="2800"/>
              <a:t> ]</a:t>
            </a:r>
            <a:r>
              <a:rPr lang="zh-CN" altLang="en-US" sz="2800"/>
              <a:t>，就有</a:t>
            </a:r>
            <a:r>
              <a:rPr lang="en-US" altLang="zh-CN" sz="2800" i="1"/>
              <a:t>u</a:t>
            </a:r>
            <a:r>
              <a:rPr lang="en-US" altLang="zh-CN" sz="2800"/>
              <a:t>[</a:t>
            </a:r>
            <a:r>
              <a:rPr lang="en-US" altLang="zh-CN" sz="2800" i="1"/>
              <a:t>Y</a:t>
            </a:r>
            <a:r>
              <a:rPr lang="en-US" altLang="zh-CN" sz="2800"/>
              <a:t>]</a:t>
            </a:r>
            <a:r>
              <a:rPr lang="zh-CN" altLang="en-US" sz="2800"/>
              <a:t>＝</a:t>
            </a:r>
            <a:r>
              <a:rPr lang="en-US" altLang="zh-CN" sz="2800" i="1"/>
              <a:t>v</a:t>
            </a:r>
            <a:r>
              <a:rPr lang="en-US" altLang="zh-CN" sz="2800"/>
              <a:t>[</a:t>
            </a:r>
            <a:r>
              <a:rPr lang="en-US" altLang="zh-CN" sz="2800" i="1"/>
              <a:t>Y</a:t>
            </a:r>
            <a:r>
              <a:rPr lang="en-US" altLang="zh-CN" sz="2800"/>
              <a:t>]</a:t>
            </a:r>
            <a:r>
              <a:rPr lang="zh-CN" altLang="en-US" sz="2800"/>
              <a:t>，则称</a:t>
            </a:r>
            <a:r>
              <a:rPr lang="en-US" altLang="zh-CN" sz="2800" i="1">
                <a:solidFill>
                  <a:srgbClr val="0000FF"/>
                </a:solidFill>
              </a:rPr>
              <a:t>X</a:t>
            </a:r>
            <a:r>
              <a:rPr lang="en-US" altLang="zh-CN" sz="2800">
                <a:solidFill>
                  <a:srgbClr val="0000FF"/>
                </a:solidFill>
              </a:rPr>
              <a:t> </a:t>
            </a:r>
            <a:r>
              <a:rPr lang="zh-CN" altLang="en-US" sz="2800">
                <a:solidFill>
                  <a:srgbClr val="0000FF"/>
                </a:solidFill>
              </a:rPr>
              <a:t>函数决定</a:t>
            </a:r>
            <a:r>
              <a:rPr lang="en-US" altLang="zh-CN" sz="2800" i="1">
                <a:solidFill>
                  <a:srgbClr val="0000FF"/>
                </a:solidFill>
              </a:rPr>
              <a:t>Y</a:t>
            </a:r>
            <a:r>
              <a:rPr lang="zh-CN" altLang="en-US" sz="2800"/>
              <a:t>或称</a:t>
            </a:r>
            <a:r>
              <a:rPr lang="en-US" altLang="zh-CN" sz="2800" i="1">
                <a:solidFill>
                  <a:srgbClr val="0000FF"/>
                </a:solidFill>
              </a:rPr>
              <a:t>Y</a:t>
            </a:r>
            <a:r>
              <a:rPr lang="zh-CN" altLang="en-US" sz="2800">
                <a:solidFill>
                  <a:srgbClr val="0000FF"/>
                </a:solidFill>
              </a:rPr>
              <a:t>函数依赖于</a:t>
            </a:r>
            <a:r>
              <a:rPr lang="en-US" altLang="zh-CN" sz="2800" i="1">
                <a:solidFill>
                  <a:srgbClr val="0000FF"/>
                </a:solidFill>
              </a:rPr>
              <a:t>X</a:t>
            </a:r>
            <a:r>
              <a:rPr lang="zh-CN" altLang="en-US" sz="2800"/>
              <a:t>，记为</a:t>
            </a:r>
            <a:r>
              <a:rPr lang="en-US" altLang="zh-CN" sz="2800" i="1">
                <a:solidFill>
                  <a:srgbClr val="FF0000"/>
                </a:solidFill>
              </a:rPr>
              <a:t>X</a:t>
            </a:r>
            <a:r>
              <a:rPr lang="en-US" altLang="zh-CN" sz="2800">
                <a:solidFill>
                  <a:srgbClr val="FF0000"/>
                </a:solidFill>
              </a:rPr>
              <a:t> →</a:t>
            </a:r>
            <a:r>
              <a:rPr lang="en-US" altLang="zh-CN" sz="2800" i="1">
                <a:solidFill>
                  <a:srgbClr val="FF0000"/>
                </a:solidFill>
              </a:rPr>
              <a:t>Y</a:t>
            </a:r>
            <a:r>
              <a:rPr lang="zh-CN" altLang="en-US" sz="2800"/>
              <a:t>。其中</a:t>
            </a:r>
            <a:r>
              <a:rPr lang="en-US" altLang="zh-CN" sz="2800" i="1"/>
              <a:t>X</a:t>
            </a:r>
            <a:r>
              <a:rPr lang="en-US" altLang="zh-CN" sz="2800"/>
              <a:t> </a:t>
            </a:r>
            <a:r>
              <a:rPr lang="zh-CN" altLang="en-US" sz="2800"/>
              <a:t>称为决定因素（</a:t>
            </a:r>
            <a:r>
              <a:rPr lang="en-US" altLang="zh-CN" sz="2800"/>
              <a:t>Determinant</a:t>
            </a:r>
            <a:r>
              <a:rPr lang="zh-CN" altLang="en-US" sz="2800"/>
              <a:t>）。</a:t>
            </a:r>
          </a:p>
          <a:p>
            <a:pPr algn="just" eaLnBrk="1" hangingPunct="1">
              <a:lnSpc>
                <a:spcPct val="120000"/>
              </a:lnSpc>
              <a:spcBef>
                <a:spcPct val="0"/>
              </a:spcBef>
            </a:pPr>
            <a:r>
              <a:rPr lang="zh-CN" altLang="en-US" sz="2800"/>
              <a:t>即对于关系模式</a:t>
            </a:r>
            <a:r>
              <a:rPr lang="en-US" altLang="zh-CN" sz="2800"/>
              <a:t>R</a:t>
            </a:r>
            <a:r>
              <a:rPr lang="zh-CN" altLang="en-US" sz="2800"/>
              <a:t>中的属性子集</a:t>
            </a:r>
            <a:r>
              <a:rPr lang="en-US" altLang="zh-CN" sz="2800"/>
              <a:t>X</a:t>
            </a:r>
            <a:r>
              <a:rPr lang="zh-CN" altLang="en-US" sz="2800"/>
              <a:t>的每一个值，任何时候都只有一个确定的</a:t>
            </a:r>
            <a:r>
              <a:rPr lang="en-US" altLang="zh-CN" sz="2800"/>
              <a:t>Y</a:t>
            </a:r>
            <a:r>
              <a:rPr lang="zh-CN" altLang="en-US" sz="2800"/>
              <a:t>值与之对应。</a:t>
            </a:r>
          </a:p>
          <a:p>
            <a:pPr eaLnBrk="1" hangingPunct="1"/>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01066CB-9DF8-4303-96CC-B94C8DA6D81B}"/>
              </a:ext>
            </a:extLst>
          </p:cNvPr>
          <p:cNvSpPr>
            <a:spLocks noGrp="1" noChangeArrowheads="1"/>
          </p:cNvSpPr>
          <p:nvPr>
            <p:ph type="title"/>
          </p:nvPr>
        </p:nvSpPr>
        <p:spPr/>
        <p:txBody>
          <a:bodyPr/>
          <a:lstStyle/>
          <a:p>
            <a:pPr eaLnBrk="1" hangingPunct="1"/>
            <a:r>
              <a:rPr lang="zh-CN" altLang="en-US">
                <a:solidFill>
                  <a:srgbClr val="006600"/>
                </a:solidFill>
              </a:rPr>
              <a:t>函数依赖示意图</a:t>
            </a:r>
          </a:p>
        </p:txBody>
      </p:sp>
      <p:graphicFrame>
        <p:nvGraphicFramePr>
          <p:cNvPr id="43011" name="Object 4">
            <a:extLst>
              <a:ext uri="{FF2B5EF4-FFF2-40B4-BE49-F238E27FC236}">
                <a16:creationId xmlns:a16="http://schemas.microsoft.com/office/drawing/2014/main" id="{A875434B-7960-4367-AF7C-747B5112D49C}"/>
              </a:ext>
            </a:extLst>
          </p:cNvPr>
          <p:cNvGraphicFramePr>
            <a:graphicFrameLocks noGrp="1" noChangeAspect="1"/>
          </p:cNvGraphicFramePr>
          <p:nvPr>
            <p:ph idx="1"/>
          </p:nvPr>
        </p:nvGraphicFramePr>
        <p:xfrm>
          <a:off x="1001713" y="1700213"/>
          <a:ext cx="7716837" cy="3744912"/>
        </p:xfrm>
        <a:graphic>
          <a:graphicData uri="http://schemas.openxmlformats.org/presentationml/2006/ole">
            <mc:AlternateContent xmlns:mc="http://schemas.openxmlformats.org/markup-compatibility/2006">
              <mc:Choice xmlns:v="urn:schemas-microsoft-com:vml" Requires="v">
                <p:oleObj spid="_x0000_s43039" name="Picture" r:id="rId3" imgW="3768480" imgH="1828800" progId="Word.Picture.8">
                  <p:embed/>
                </p:oleObj>
              </mc:Choice>
              <mc:Fallback>
                <p:oleObj name="Picture" r:id="rId3" imgW="3768480" imgH="1828800" progId="Word.Picture.8">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l="14233" t="14371" b="17520"/>
                      <a:stretch>
                        <a:fillRect/>
                      </a:stretch>
                    </p:blipFill>
                    <p:spPr bwMode="auto">
                      <a:xfrm>
                        <a:off x="1001713" y="1700213"/>
                        <a:ext cx="7716837" cy="37449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2" name="Rectangle 6">
            <a:extLst>
              <a:ext uri="{FF2B5EF4-FFF2-40B4-BE49-F238E27FC236}">
                <a16:creationId xmlns:a16="http://schemas.microsoft.com/office/drawing/2014/main" id="{4EE31BEC-018A-4413-9E08-941E1A7C1D26}"/>
              </a:ext>
            </a:extLst>
          </p:cNvPr>
          <p:cNvSpPr>
            <a:spLocks noGrp="1" noChangeArrowheads="1"/>
          </p:cNvSpPr>
          <p:nvPr>
            <p:ph type="body" idx="4294967295"/>
          </p:nvPr>
        </p:nvSpPr>
        <p:spPr>
          <a:xfrm>
            <a:off x="1357313" y="5661025"/>
            <a:ext cx="7786687" cy="936625"/>
          </a:xfrm>
        </p:spPr>
        <p:txBody>
          <a:bodyPr/>
          <a:lstStyle/>
          <a:p>
            <a:pPr eaLnBrk="1" hangingPunct="1">
              <a:lnSpc>
                <a:spcPct val="80000"/>
              </a:lnSpc>
            </a:pPr>
            <a:r>
              <a:rPr lang="zh-CN" altLang="en-US"/>
              <a:t>但是</a:t>
            </a:r>
            <a:r>
              <a:rPr lang="en-US" altLang="zh-CN"/>
              <a:t>S#</a:t>
            </a:r>
            <a:r>
              <a:rPr lang="zh-CN" altLang="en-US"/>
              <a:t>和</a:t>
            </a:r>
            <a:r>
              <a:rPr lang="en-US" altLang="zh-CN"/>
              <a:t>C#</a:t>
            </a:r>
            <a:r>
              <a:rPr lang="zh-CN" altLang="en-US"/>
              <a:t>、</a:t>
            </a:r>
            <a:r>
              <a:rPr lang="en-US" altLang="zh-CN"/>
              <a:t>S#</a:t>
            </a:r>
            <a:r>
              <a:rPr lang="zh-CN" altLang="en-US"/>
              <a:t>和</a:t>
            </a:r>
            <a:r>
              <a:rPr lang="en-US" altLang="zh-CN"/>
              <a:t>TNAME</a:t>
            </a:r>
            <a:r>
              <a:rPr lang="zh-CN" altLang="en-US"/>
              <a:t>间</a:t>
            </a:r>
            <a:r>
              <a:rPr lang="zh-CN" altLang="en-US">
                <a:solidFill>
                  <a:srgbClr val="FF0000"/>
                </a:solidFill>
              </a:rPr>
              <a:t>不存在</a:t>
            </a:r>
            <a:r>
              <a:rPr lang="zh-CN" altLang="en-US"/>
              <a:t>函数依赖关系。</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5F2E6A1-FAF8-4999-9E06-412EDDF34EDE}"/>
              </a:ext>
            </a:extLst>
          </p:cNvPr>
          <p:cNvSpPr>
            <a:spLocks noGrp="1" noChangeArrowheads="1"/>
          </p:cNvSpPr>
          <p:nvPr>
            <p:ph type="title"/>
          </p:nvPr>
        </p:nvSpPr>
        <p:spPr/>
        <p:txBody>
          <a:bodyPr/>
          <a:lstStyle/>
          <a:p>
            <a:pPr eaLnBrk="1" hangingPunct="1"/>
            <a:r>
              <a:rPr lang="zh-CN" altLang="en-US"/>
              <a:t>基本概念</a:t>
            </a:r>
          </a:p>
        </p:txBody>
      </p:sp>
      <p:sp>
        <p:nvSpPr>
          <p:cNvPr id="7171" name="Rectangle 3">
            <a:extLst>
              <a:ext uri="{FF2B5EF4-FFF2-40B4-BE49-F238E27FC236}">
                <a16:creationId xmlns:a16="http://schemas.microsoft.com/office/drawing/2014/main" id="{BFFC6141-6DA5-4B63-ABA1-3071DBB04BDB}"/>
              </a:ext>
            </a:extLst>
          </p:cNvPr>
          <p:cNvSpPr>
            <a:spLocks noGrp="1" noChangeArrowheads="1"/>
          </p:cNvSpPr>
          <p:nvPr>
            <p:ph idx="1"/>
          </p:nvPr>
        </p:nvSpPr>
        <p:spPr>
          <a:xfrm>
            <a:off x="900113" y="1484313"/>
            <a:ext cx="7786687" cy="4997450"/>
          </a:xfrm>
        </p:spPr>
        <p:txBody>
          <a:bodyPr/>
          <a:lstStyle/>
          <a:p>
            <a:pPr eaLnBrk="1" hangingPunct="1">
              <a:lnSpc>
                <a:spcPct val="90000"/>
              </a:lnSpc>
            </a:pPr>
            <a:r>
              <a:rPr lang="zh-CN" altLang="en-US" sz="2800"/>
              <a:t>所谓</a:t>
            </a:r>
            <a:r>
              <a:rPr lang="zh-CN" altLang="en-US" sz="2800">
                <a:solidFill>
                  <a:srgbClr val="FF0000"/>
                </a:solidFill>
              </a:rPr>
              <a:t>属性</a:t>
            </a:r>
            <a:r>
              <a:rPr lang="zh-CN" altLang="en-US" sz="2800"/>
              <a:t>是指事物的某一方面的特征，属性可以是基本属性或导出属性。例如，</a:t>
            </a:r>
            <a:r>
              <a:rPr lang="zh-CN" altLang="en-US" sz="2800">
                <a:solidFill>
                  <a:srgbClr val="006600"/>
                </a:solidFill>
              </a:rPr>
              <a:t>学生的学号是一个简单属性；学生的家庭地址是一个复合属性，它由简单属性“城市”、“街道”、“门牌号”等组成。</a:t>
            </a:r>
          </a:p>
          <a:p>
            <a:pPr algn="just" eaLnBrk="1" hangingPunct="1">
              <a:lnSpc>
                <a:spcPct val="90000"/>
              </a:lnSpc>
            </a:pPr>
            <a:r>
              <a:rPr lang="zh-CN" altLang="en-US" sz="2800"/>
              <a:t> 属性可以是基本属性或导出属性。</a:t>
            </a:r>
            <a:r>
              <a:rPr lang="zh-CN" altLang="en-US" sz="2800">
                <a:solidFill>
                  <a:srgbClr val="006600"/>
                </a:solidFill>
              </a:rPr>
              <a:t>例如，一个人的生日是基本属性，年龄是导出属性，年龄可以根据生日和当前日期导出。</a:t>
            </a:r>
          </a:p>
          <a:p>
            <a:pPr eaLnBrk="1" hangingPunct="1">
              <a:lnSpc>
                <a:spcPct val="90000"/>
              </a:lnSpc>
            </a:pPr>
            <a:r>
              <a:rPr lang="zh-CN" altLang="en-US" sz="2800"/>
              <a:t> 属性值的取值范围称为值域（</a:t>
            </a:r>
            <a:r>
              <a:rPr lang="en-US" altLang="zh-CN" sz="2800"/>
              <a:t>Domain</a:t>
            </a:r>
            <a:r>
              <a:rPr lang="zh-CN" altLang="en-US" sz="2800"/>
              <a:t>），</a:t>
            </a:r>
            <a:r>
              <a:rPr lang="zh-CN" altLang="en-US" sz="2800">
                <a:solidFill>
                  <a:srgbClr val="006600"/>
                </a:solidFill>
              </a:rPr>
              <a:t>例如人的年龄值域为</a:t>
            </a:r>
            <a:r>
              <a:rPr lang="en-US" altLang="zh-CN" sz="2800">
                <a:solidFill>
                  <a:srgbClr val="006600"/>
                </a:solidFill>
              </a:rPr>
              <a:t>0~250</a:t>
            </a:r>
            <a:r>
              <a:rPr lang="zh-CN" altLang="en-US" sz="2800">
                <a:solidFill>
                  <a:srgbClr val="006600"/>
                </a:solidFill>
              </a:rPr>
              <a:t>，图书馆的馆藏资料类型的值域为（书籍、杂志、会议录、内部资料）。 </a:t>
            </a:r>
          </a:p>
          <a:p>
            <a:pPr eaLnBrk="1" hangingPunct="1">
              <a:lnSpc>
                <a:spcPct val="90000"/>
              </a:lnSpc>
              <a:buFont typeface="Wingdings" panose="05000000000000000000" pitchFamily="2" charset="2"/>
              <a:buNone/>
            </a:pPr>
            <a:endParaRPr lang="zh-CN" altLang="en-US" sz="2800">
              <a:solidFill>
                <a:srgbClr val="006600"/>
              </a:solidFill>
            </a:endParaRPr>
          </a:p>
          <a:p>
            <a:pPr eaLnBrk="1" hangingPunct="1">
              <a:lnSpc>
                <a:spcPct val="90000"/>
              </a:lnSpc>
            </a:pPr>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EA48B3F7-6BC4-4048-883A-D5FC1C730FD2}"/>
              </a:ext>
            </a:extLst>
          </p:cNvPr>
          <p:cNvSpPr>
            <a:spLocks noGrp="1" noChangeArrowheads="1"/>
          </p:cNvSpPr>
          <p:nvPr>
            <p:ph type="title"/>
          </p:nvPr>
        </p:nvSpPr>
        <p:spPr>
          <a:xfrm>
            <a:off x="419100" y="152400"/>
            <a:ext cx="8305800" cy="1244600"/>
          </a:xfrm>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63500" dir="2212194" algn="ctr" rotWithShape="0">
                    <a:schemeClr val="tx1"/>
                  </a:outerShdw>
                </a:effectLst>
              </a14:hiddenEffects>
            </a:ext>
          </a:extLst>
        </p:spPr>
        <p:txBody>
          <a:bodyPr/>
          <a:lstStyle/>
          <a:p>
            <a:pPr eaLnBrk="1" hangingPunct="1"/>
            <a:r>
              <a:rPr lang="zh-CN" altLang="en-US"/>
              <a:t>函数依赖（</a:t>
            </a:r>
            <a:r>
              <a:rPr lang="en-US" altLang="zh-CN"/>
              <a:t>2</a:t>
            </a:r>
            <a:r>
              <a:rPr lang="zh-CN" altLang="en-US"/>
              <a:t>）</a:t>
            </a:r>
          </a:p>
        </p:txBody>
      </p:sp>
      <p:sp>
        <p:nvSpPr>
          <p:cNvPr id="44035" name="Rectangle 2">
            <a:extLst>
              <a:ext uri="{FF2B5EF4-FFF2-40B4-BE49-F238E27FC236}">
                <a16:creationId xmlns:a16="http://schemas.microsoft.com/office/drawing/2014/main" id="{D9D28488-F003-4ED2-8C25-126CD9DE16A1}"/>
              </a:ext>
            </a:extLst>
          </p:cNvPr>
          <p:cNvSpPr>
            <a:spLocks noGrp="1" noChangeArrowheads="1"/>
          </p:cNvSpPr>
          <p:nvPr>
            <p:ph idx="1"/>
          </p:nvPr>
        </p:nvSpPr>
        <p:spPr>
          <a:xfrm>
            <a:off x="1042988" y="1628775"/>
            <a:ext cx="7705725" cy="4679950"/>
          </a:xfrm>
        </p:spPr>
        <p:txBody>
          <a:bodyPr/>
          <a:lstStyle/>
          <a:p>
            <a:pPr marL="0" indent="0" eaLnBrk="1" hangingPunct="1">
              <a:lnSpc>
                <a:spcPct val="90000"/>
              </a:lnSpc>
            </a:pPr>
            <a:r>
              <a:rPr lang="zh-CN" altLang="en-US"/>
              <a:t>在</a:t>
            </a:r>
            <a:r>
              <a:rPr lang="en-US" altLang="zh-CN" i="1"/>
              <a:t>R</a:t>
            </a:r>
            <a:r>
              <a:rPr lang="en-US" altLang="zh-CN"/>
              <a:t>(</a:t>
            </a:r>
            <a:r>
              <a:rPr lang="en-US" altLang="zh-CN" i="1"/>
              <a:t>U</a:t>
            </a:r>
            <a:r>
              <a:rPr lang="en-US" altLang="zh-CN"/>
              <a:t>)</a:t>
            </a:r>
            <a:r>
              <a:rPr lang="zh-CN" altLang="en-US"/>
              <a:t>中，如果</a:t>
            </a:r>
            <a:r>
              <a:rPr lang="en-US" altLang="zh-CN" i="1"/>
              <a:t>X</a:t>
            </a:r>
            <a:r>
              <a:rPr lang="en-US" altLang="zh-CN"/>
              <a:t>→</a:t>
            </a:r>
            <a:r>
              <a:rPr lang="en-US" altLang="zh-CN" i="1"/>
              <a:t>Y</a:t>
            </a:r>
            <a:r>
              <a:rPr lang="zh-CN" altLang="en-US"/>
              <a:t>，并且对于</a:t>
            </a:r>
            <a:r>
              <a:rPr lang="en-US" altLang="zh-CN" i="1"/>
              <a:t>X</a:t>
            </a:r>
            <a:r>
              <a:rPr lang="zh-CN" altLang="en-US"/>
              <a:t>的任何真子集</a:t>
            </a:r>
            <a:r>
              <a:rPr lang="en-US" altLang="zh-CN" i="1"/>
              <a:t>X </a:t>
            </a:r>
            <a:r>
              <a:rPr lang="en-US" altLang="zh-CN"/>
              <a:t>’</a:t>
            </a:r>
            <a:r>
              <a:rPr lang="zh-CN" altLang="en-US"/>
              <a:t>都有</a:t>
            </a:r>
            <a:r>
              <a:rPr lang="en-US" altLang="zh-CN" i="1"/>
              <a:t>X </a:t>
            </a:r>
            <a:r>
              <a:rPr lang="en-US" altLang="zh-CN"/>
              <a:t>’     </a:t>
            </a:r>
            <a:r>
              <a:rPr lang="en-US" altLang="zh-CN" i="1"/>
              <a:t>Y</a:t>
            </a:r>
            <a:r>
              <a:rPr lang="zh-CN" altLang="en-US"/>
              <a:t>，则称</a:t>
            </a:r>
            <a:r>
              <a:rPr lang="en-US" altLang="zh-CN" i="1"/>
              <a:t>Y</a:t>
            </a:r>
            <a:r>
              <a:rPr lang="zh-CN" altLang="en-US">
                <a:solidFill>
                  <a:srgbClr val="FF0000"/>
                </a:solidFill>
              </a:rPr>
              <a:t>完全</a:t>
            </a:r>
            <a:r>
              <a:rPr lang="zh-CN" altLang="en-US"/>
              <a:t>函数依赖于</a:t>
            </a:r>
            <a:r>
              <a:rPr lang="en-US" altLang="zh-CN" i="1"/>
              <a:t>X</a:t>
            </a:r>
            <a:r>
              <a:rPr lang="zh-CN" altLang="en-US"/>
              <a:t>，记作          （简记为</a:t>
            </a:r>
            <a:r>
              <a:rPr lang="en-US" altLang="zh-CN" i="1"/>
              <a:t>X</a:t>
            </a:r>
            <a:r>
              <a:rPr lang="en-US" altLang="zh-CN"/>
              <a:t>→</a:t>
            </a:r>
            <a:r>
              <a:rPr lang="en-US" altLang="zh-CN" i="1"/>
              <a:t>Y </a:t>
            </a:r>
            <a:r>
              <a:rPr lang="zh-CN" altLang="en-US"/>
              <a:t>）。</a:t>
            </a:r>
          </a:p>
          <a:p>
            <a:pPr marL="0" indent="0" eaLnBrk="1" hangingPunct="1">
              <a:lnSpc>
                <a:spcPct val="90000"/>
              </a:lnSpc>
              <a:buFont typeface="Wingdings" panose="05000000000000000000" pitchFamily="2" charset="2"/>
              <a:buNone/>
            </a:pPr>
            <a:r>
              <a:rPr lang="en-US" altLang="zh-CN">
                <a:solidFill>
                  <a:srgbClr val="006600"/>
                </a:solidFill>
              </a:rPr>
              <a:t>【</a:t>
            </a:r>
            <a:r>
              <a:rPr lang="zh-CN" altLang="en-US">
                <a:solidFill>
                  <a:srgbClr val="006600"/>
                </a:solidFill>
              </a:rPr>
              <a:t>例</a:t>
            </a:r>
            <a:r>
              <a:rPr lang="en-US" altLang="zh-CN">
                <a:solidFill>
                  <a:srgbClr val="006600"/>
                </a:solidFill>
              </a:rPr>
              <a:t>】C# → CN</a:t>
            </a:r>
          </a:p>
          <a:p>
            <a:pPr marL="0" indent="0" eaLnBrk="1" hangingPunct="1">
              <a:lnSpc>
                <a:spcPct val="90000"/>
              </a:lnSpc>
            </a:pPr>
            <a:r>
              <a:rPr lang="zh-CN" altLang="en-US"/>
              <a:t>如果</a:t>
            </a:r>
            <a:r>
              <a:rPr lang="en-US" altLang="zh-CN" i="1"/>
              <a:t>X</a:t>
            </a:r>
            <a:r>
              <a:rPr lang="en-US" altLang="zh-CN"/>
              <a:t>→</a:t>
            </a:r>
            <a:r>
              <a:rPr lang="en-US" altLang="zh-CN" i="1"/>
              <a:t>Y</a:t>
            </a:r>
            <a:r>
              <a:rPr lang="zh-CN" altLang="en-US"/>
              <a:t>，且</a:t>
            </a:r>
            <a:r>
              <a:rPr lang="en-US" altLang="zh-CN" i="1"/>
              <a:t>X</a:t>
            </a:r>
            <a:r>
              <a:rPr lang="zh-CN" altLang="en-US"/>
              <a:t>中</a:t>
            </a:r>
            <a:r>
              <a:rPr lang="zh-CN" altLang="en-US">
                <a:solidFill>
                  <a:srgbClr val="000000"/>
                </a:solidFill>
              </a:rPr>
              <a:t>存在一个</a:t>
            </a:r>
            <a:r>
              <a:rPr lang="zh-CN" altLang="en-US">
                <a:solidFill>
                  <a:srgbClr val="0000FF"/>
                </a:solidFill>
              </a:rPr>
              <a:t>真子集</a:t>
            </a:r>
            <a:r>
              <a:rPr lang="en-US" altLang="zh-CN" i="1"/>
              <a:t>X </a:t>
            </a:r>
            <a:r>
              <a:rPr lang="en-US" altLang="zh-CN"/>
              <a:t>’</a:t>
            </a:r>
            <a:r>
              <a:rPr lang="en-US" altLang="zh-CN" i="1"/>
              <a:t> </a:t>
            </a:r>
            <a:r>
              <a:rPr lang="zh-CN" altLang="en-US"/>
              <a:t>，使得</a:t>
            </a:r>
            <a:r>
              <a:rPr lang="en-US" altLang="zh-CN" i="1"/>
              <a:t>X </a:t>
            </a:r>
            <a:r>
              <a:rPr lang="en-US" altLang="zh-CN"/>
              <a:t>’ →</a:t>
            </a:r>
            <a:r>
              <a:rPr lang="en-US" altLang="zh-CN">
                <a:solidFill>
                  <a:srgbClr val="000000"/>
                </a:solidFill>
              </a:rPr>
              <a:t> </a:t>
            </a:r>
            <a:r>
              <a:rPr lang="en-US" altLang="zh-CN" i="1"/>
              <a:t>Y</a:t>
            </a:r>
            <a:r>
              <a:rPr lang="zh-CN" altLang="en-US"/>
              <a:t>成立，则称</a:t>
            </a:r>
            <a:r>
              <a:rPr lang="en-US" altLang="zh-CN" i="1"/>
              <a:t>Y</a:t>
            </a:r>
            <a:r>
              <a:rPr lang="zh-CN" altLang="en-US">
                <a:solidFill>
                  <a:srgbClr val="FF0000"/>
                </a:solidFill>
              </a:rPr>
              <a:t>部分</a:t>
            </a:r>
            <a:r>
              <a:rPr lang="zh-CN" altLang="en-US"/>
              <a:t>函数依赖于</a:t>
            </a:r>
            <a:r>
              <a:rPr lang="en-US" altLang="zh-CN" i="1"/>
              <a:t>X</a:t>
            </a:r>
            <a:r>
              <a:rPr lang="zh-CN" altLang="en-US"/>
              <a:t>，记作          。 </a:t>
            </a:r>
          </a:p>
          <a:p>
            <a:pPr marL="0" indent="0" eaLnBrk="1" hangingPunct="1">
              <a:lnSpc>
                <a:spcPct val="90000"/>
              </a:lnSpc>
              <a:buFont typeface="Wingdings" panose="05000000000000000000" pitchFamily="2" charset="2"/>
              <a:buNone/>
            </a:pPr>
            <a:r>
              <a:rPr lang="en-US" altLang="zh-CN">
                <a:solidFill>
                  <a:srgbClr val="006600"/>
                </a:solidFill>
              </a:rPr>
              <a:t>【</a:t>
            </a:r>
            <a:r>
              <a:rPr lang="zh-CN" altLang="en-US">
                <a:solidFill>
                  <a:srgbClr val="006600"/>
                </a:solidFill>
              </a:rPr>
              <a:t>例</a:t>
            </a:r>
            <a:r>
              <a:rPr lang="en-US" altLang="zh-CN">
                <a:solidFill>
                  <a:srgbClr val="006600"/>
                </a:solidFill>
              </a:rPr>
              <a:t>】(S#,C#) → CN</a:t>
            </a:r>
            <a:endParaRPr lang="zh-CN" altLang="en-US"/>
          </a:p>
          <a:p>
            <a:pPr marL="0" indent="0" eaLnBrk="1" hangingPunct="1">
              <a:lnSpc>
                <a:spcPct val="90000"/>
              </a:lnSpc>
              <a:buFont typeface="Wingdings" panose="05000000000000000000" pitchFamily="2" charset="2"/>
              <a:buNone/>
            </a:pPr>
            <a:r>
              <a:rPr lang="zh-CN" altLang="en-US"/>
              <a:t> </a:t>
            </a:r>
          </a:p>
        </p:txBody>
      </p:sp>
      <p:graphicFrame>
        <p:nvGraphicFramePr>
          <p:cNvPr id="44036" name="Object 7">
            <a:extLst>
              <a:ext uri="{FF2B5EF4-FFF2-40B4-BE49-F238E27FC236}">
                <a16:creationId xmlns:a16="http://schemas.microsoft.com/office/drawing/2014/main" id="{EAA173CF-2A02-413B-8131-8CFA33B7E191}"/>
              </a:ext>
            </a:extLst>
          </p:cNvPr>
          <p:cNvGraphicFramePr>
            <a:graphicFrameLocks noChangeAspect="1"/>
          </p:cNvGraphicFramePr>
          <p:nvPr/>
        </p:nvGraphicFramePr>
        <p:xfrm>
          <a:off x="3708400" y="2492375"/>
          <a:ext cx="782638" cy="496888"/>
        </p:xfrm>
        <a:graphic>
          <a:graphicData uri="http://schemas.openxmlformats.org/presentationml/2006/ole">
            <mc:AlternateContent xmlns:mc="http://schemas.openxmlformats.org/markup-compatibility/2006">
              <mc:Choice xmlns:v="urn:schemas-microsoft-com:vml" Requires="v">
                <p:oleObj spid="_x0000_s44118" r:id="rId3" imgW="418918" imgH="266584" progId="Equation.3">
                  <p:embed/>
                </p:oleObj>
              </mc:Choice>
              <mc:Fallback>
                <p:oleObj r:id="rId3" imgW="418918" imgH="266584"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492375"/>
                        <a:ext cx="782638" cy="496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Rectangle 8">
            <a:extLst>
              <a:ext uri="{FF2B5EF4-FFF2-40B4-BE49-F238E27FC236}">
                <a16:creationId xmlns:a16="http://schemas.microsoft.com/office/drawing/2014/main" id="{45B4C766-3ACC-4629-8A31-952913D599C7}"/>
              </a:ext>
            </a:extLst>
          </p:cNvPr>
          <p:cNvSpPr>
            <a:spLocks noChangeArrowheads="1"/>
          </p:cNvSpPr>
          <p:nvPr/>
        </p:nvSpPr>
        <p:spPr bwMode="auto">
          <a:xfrm>
            <a:off x="4367213"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aphicFrame>
        <p:nvGraphicFramePr>
          <p:cNvPr id="44038" name="Object 9">
            <a:extLst>
              <a:ext uri="{FF2B5EF4-FFF2-40B4-BE49-F238E27FC236}">
                <a16:creationId xmlns:a16="http://schemas.microsoft.com/office/drawing/2014/main" id="{5AFAD684-D6B3-453B-B369-03AB9B4B03BD}"/>
              </a:ext>
            </a:extLst>
          </p:cNvPr>
          <p:cNvGraphicFramePr>
            <a:graphicFrameLocks noChangeAspect="1"/>
          </p:cNvGraphicFramePr>
          <p:nvPr/>
        </p:nvGraphicFramePr>
        <p:xfrm>
          <a:off x="2771775" y="4508500"/>
          <a:ext cx="838200" cy="466725"/>
        </p:xfrm>
        <a:graphic>
          <a:graphicData uri="http://schemas.openxmlformats.org/presentationml/2006/ole">
            <mc:AlternateContent xmlns:mc="http://schemas.openxmlformats.org/markup-compatibility/2006">
              <mc:Choice xmlns:v="urn:schemas-microsoft-com:vml" Requires="v">
                <p:oleObj spid="_x0000_s44119" r:id="rId5" imgW="406048" imgH="266469" progId="Equation.3">
                  <p:embed/>
                </p:oleObj>
              </mc:Choice>
              <mc:Fallback>
                <p:oleObj r:id="rId5" imgW="406048" imgH="26646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t="14503"/>
                      <a:stretch>
                        <a:fillRect/>
                      </a:stretch>
                    </p:blipFill>
                    <p:spPr bwMode="auto">
                      <a:xfrm>
                        <a:off x="2771775" y="4508500"/>
                        <a:ext cx="838200" cy="466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10">
            <a:extLst>
              <a:ext uri="{FF2B5EF4-FFF2-40B4-BE49-F238E27FC236}">
                <a16:creationId xmlns:a16="http://schemas.microsoft.com/office/drawing/2014/main" id="{43E648BF-00B4-40C8-A84C-4F0A843CC175}"/>
              </a:ext>
            </a:extLst>
          </p:cNvPr>
          <p:cNvGraphicFramePr>
            <a:graphicFrameLocks noChangeAspect="1"/>
          </p:cNvGraphicFramePr>
          <p:nvPr/>
        </p:nvGraphicFramePr>
        <p:xfrm>
          <a:off x="4137025" y="2205038"/>
          <a:ext cx="460375" cy="287337"/>
        </p:xfrm>
        <a:graphic>
          <a:graphicData uri="http://schemas.openxmlformats.org/presentationml/2006/ole">
            <mc:AlternateContent xmlns:mc="http://schemas.openxmlformats.org/markup-compatibility/2006">
              <mc:Choice xmlns:v="urn:schemas-microsoft-com:vml" Requires="v">
                <p:oleObj spid="_x0000_s44120" name="BMP 图像" r:id="rId7" imgW="190426" imgH="142933" progId="Paint.Picture">
                  <p:embed/>
                </p:oleObj>
              </mc:Choice>
              <mc:Fallback>
                <p:oleObj name="BMP 图像" r:id="rId7" imgW="190426" imgH="142933" progId="Paint.Picture">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7025" y="2205038"/>
                        <a:ext cx="46037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3CA0FF-4998-40A9-8D39-2DE81B004478}"/>
              </a:ext>
            </a:extLst>
          </p:cNvPr>
          <p:cNvSpPr>
            <a:spLocks noGrp="1" noChangeArrowheads="1"/>
          </p:cNvSpPr>
          <p:nvPr>
            <p:ph type="title"/>
          </p:nvPr>
        </p:nvSpPr>
        <p:spPr/>
        <p:txBody>
          <a:bodyPr/>
          <a:lstStyle/>
          <a:p>
            <a:pPr eaLnBrk="1" hangingPunct="1"/>
            <a:r>
              <a:rPr lang="zh-CN" altLang="en-US" sz="4800"/>
              <a:t>根据联系确定函数依赖关系</a:t>
            </a:r>
          </a:p>
        </p:txBody>
      </p:sp>
      <p:sp>
        <p:nvSpPr>
          <p:cNvPr id="45059" name="Rectangle 3">
            <a:extLst>
              <a:ext uri="{FF2B5EF4-FFF2-40B4-BE49-F238E27FC236}">
                <a16:creationId xmlns:a16="http://schemas.microsoft.com/office/drawing/2014/main" id="{FB196DAC-A73F-49E1-B9A0-27ABD979B11F}"/>
              </a:ext>
            </a:extLst>
          </p:cNvPr>
          <p:cNvSpPr>
            <a:spLocks noGrp="1" noChangeArrowheads="1"/>
          </p:cNvSpPr>
          <p:nvPr>
            <p:ph idx="1"/>
          </p:nvPr>
        </p:nvSpPr>
        <p:spPr/>
        <p:txBody>
          <a:bodyPr/>
          <a:lstStyle/>
          <a:p>
            <a:pPr eaLnBrk="1" hangingPunct="1"/>
            <a:r>
              <a:rPr lang="zh-CN" altLang="en-US"/>
              <a:t>如果</a:t>
            </a:r>
            <a:r>
              <a:rPr lang="en-US" altLang="zh-CN"/>
              <a:t>X</a:t>
            </a:r>
            <a:r>
              <a:rPr lang="zh-CN" altLang="en-US"/>
              <a:t>和</a:t>
            </a:r>
            <a:r>
              <a:rPr lang="en-US" altLang="zh-CN"/>
              <a:t>Y</a:t>
            </a:r>
            <a:r>
              <a:rPr lang="zh-CN" altLang="en-US"/>
              <a:t>之间的联系是</a:t>
            </a:r>
            <a:r>
              <a:rPr lang="en-US" altLang="zh-CN"/>
              <a:t>1:1</a:t>
            </a:r>
            <a:r>
              <a:rPr lang="zh-CN" altLang="en-US"/>
              <a:t>的，则存在函数依赖</a:t>
            </a:r>
            <a:r>
              <a:rPr lang="en-US" altLang="zh-CN"/>
              <a:t>X→Y</a:t>
            </a:r>
            <a:r>
              <a:rPr lang="zh-CN" altLang="en-US"/>
              <a:t>和</a:t>
            </a:r>
            <a:r>
              <a:rPr lang="en-US" altLang="zh-CN"/>
              <a:t>Y→X</a:t>
            </a:r>
            <a:r>
              <a:rPr lang="zh-CN" altLang="en-US"/>
              <a:t>。</a:t>
            </a:r>
            <a:r>
              <a:rPr lang="en-US" altLang="zh-CN">
                <a:solidFill>
                  <a:srgbClr val="006600"/>
                </a:solidFill>
              </a:rPr>
              <a:t>【</a:t>
            </a:r>
            <a:r>
              <a:rPr lang="zh-CN" altLang="en-US">
                <a:solidFill>
                  <a:srgbClr val="006600"/>
                </a:solidFill>
              </a:rPr>
              <a:t>如</a:t>
            </a:r>
            <a:r>
              <a:rPr lang="en-US" altLang="zh-CN">
                <a:solidFill>
                  <a:srgbClr val="006600"/>
                </a:solidFill>
              </a:rPr>
              <a:t>】C#</a:t>
            </a:r>
            <a:r>
              <a:rPr lang="zh-CN" altLang="en-US">
                <a:solidFill>
                  <a:srgbClr val="006600"/>
                </a:solidFill>
              </a:rPr>
              <a:t>和</a:t>
            </a:r>
            <a:r>
              <a:rPr lang="en-US" altLang="zh-CN">
                <a:solidFill>
                  <a:srgbClr val="006600"/>
                </a:solidFill>
              </a:rPr>
              <a:t>CN</a:t>
            </a:r>
          </a:p>
          <a:p>
            <a:pPr eaLnBrk="1" hangingPunct="1"/>
            <a:r>
              <a:rPr lang="zh-CN" altLang="en-US"/>
              <a:t>如果</a:t>
            </a:r>
            <a:r>
              <a:rPr lang="en-US" altLang="zh-CN"/>
              <a:t>X</a:t>
            </a:r>
            <a:r>
              <a:rPr lang="zh-CN" altLang="en-US"/>
              <a:t>和</a:t>
            </a:r>
            <a:r>
              <a:rPr lang="en-US" altLang="zh-CN"/>
              <a:t>Y</a:t>
            </a:r>
            <a:r>
              <a:rPr lang="zh-CN" altLang="en-US"/>
              <a:t>之间的联系是</a:t>
            </a:r>
            <a:r>
              <a:rPr lang="en-US" altLang="zh-CN"/>
              <a:t>n:1</a:t>
            </a:r>
            <a:r>
              <a:rPr lang="zh-CN" altLang="en-US"/>
              <a:t>的，则它们之间只存在函数依赖</a:t>
            </a:r>
            <a:r>
              <a:rPr lang="en-US" altLang="zh-CN"/>
              <a:t>X→Y</a:t>
            </a:r>
            <a:r>
              <a:rPr lang="zh-CN" altLang="en-US"/>
              <a:t>。 </a:t>
            </a:r>
          </a:p>
          <a:p>
            <a:pPr eaLnBrk="1" hangingPunct="1">
              <a:buFont typeface="Wingdings" panose="05000000000000000000" pitchFamily="2" charset="2"/>
              <a:buNone/>
            </a:pPr>
            <a:r>
              <a:rPr lang="en-US" altLang="zh-CN">
                <a:solidFill>
                  <a:srgbClr val="006600"/>
                </a:solidFill>
              </a:rPr>
              <a:t>  【</a:t>
            </a:r>
            <a:r>
              <a:rPr lang="zh-CN" altLang="en-US">
                <a:solidFill>
                  <a:srgbClr val="006600"/>
                </a:solidFill>
              </a:rPr>
              <a:t>如</a:t>
            </a:r>
            <a:r>
              <a:rPr lang="en-US" altLang="zh-CN">
                <a:solidFill>
                  <a:srgbClr val="006600"/>
                </a:solidFill>
              </a:rPr>
              <a:t>】 C#→TNAME</a:t>
            </a:r>
            <a:endParaRPr lang="zh-CN" altLang="en-US">
              <a:solidFill>
                <a:srgbClr val="006600"/>
              </a:solidFill>
            </a:endParaRPr>
          </a:p>
          <a:p>
            <a:pPr eaLnBrk="1" hangingPunct="1"/>
            <a:r>
              <a:rPr lang="zh-CN" altLang="en-US"/>
              <a:t>如果</a:t>
            </a:r>
            <a:r>
              <a:rPr lang="en-US" altLang="zh-CN"/>
              <a:t>X</a:t>
            </a:r>
            <a:r>
              <a:rPr lang="zh-CN" altLang="en-US"/>
              <a:t>和</a:t>
            </a:r>
            <a:r>
              <a:rPr lang="en-US" altLang="zh-CN"/>
              <a:t>Y</a:t>
            </a:r>
            <a:r>
              <a:rPr lang="zh-CN" altLang="en-US"/>
              <a:t>之间的联系是</a:t>
            </a:r>
            <a:r>
              <a:rPr lang="en-US" altLang="zh-CN"/>
              <a:t>m:n</a:t>
            </a:r>
            <a:r>
              <a:rPr lang="zh-CN" altLang="en-US"/>
              <a:t>的，则它们之间不存在函数依赖。 </a:t>
            </a:r>
            <a:r>
              <a:rPr lang="en-US" altLang="zh-CN">
                <a:solidFill>
                  <a:srgbClr val="006600"/>
                </a:solidFill>
              </a:rPr>
              <a:t>【</a:t>
            </a:r>
            <a:r>
              <a:rPr lang="zh-CN" altLang="en-US">
                <a:solidFill>
                  <a:srgbClr val="006600"/>
                </a:solidFill>
              </a:rPr>
              <a:t>如</a:t>
            </a:r>
            <a:r>
              <a:rPr lang="en-US" altLang="zh-CN">
                <a:solidFill>
                  <a:srgbClr val="006600"/>
                </a:solidFill>
              </a:rPr>
              <a:t>】 C#</a:t>
            </a:r>
            <a:r>
              <a:rPr lang="zh-CN" altLang="en-US">
                <a:solidFill>
                  <a:srgbClr val="006600"/>
                </a:solidFill>
              </a:rPr>
              <a:t>和</a:t>
            </a:r>
            <a:r>
              <a:rPr lang="en-US" altLang="zh-CN">
                <a:solidFill>
                  <a:srgbClr val="006600"/>
                </a:solidFill>
              </a:rPr>
              <a: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ACDDB6-EA60-464F-AF41-6FF49E0B85E9}"/>
              </a:ext>
            </a:extLst>
          </p:cNvPr>
          <p:cNvSpPr>
            <a:spLocks noGrp="1" noChangeArrowheads="1"/>
          </p:cNvSpPr>
          <p:nvPr>
            <p:ph type="title"/>
          </p:nvPr>
        </p:nvSpPr>
        <p:spPr/>
        <p:txBody>
          <a:bodyPr/>
          <a:lstStyle/>
          <a:p>
            <a:pPr eaLnBrk="1" hangingPunct="1"/>
            <a:r>
              <a:rPr lang="zh-CN" altLang="en-US"/>
              <a:t>关键字</a:t>
            </a:r>
          </a:p>
        </p:txBody>
      </p:sp>
      <p:sp>
        <p:nvSpPr>
          <p:cNvPr id="46083" name="Rectangle 3">
            <a:extLst>
              <a:ext uri="{FF2B5EF4-FFF2-40B4-BE49-F238E27FC236}">
                <a16:creationId xmlns:a16="http://schemas.microsoft.com/office/drawing/2014/main" id="{C5078FF1-34AC-4381-B8EC-942286389FFF}"/>
              </a:ext>
            </a:extLst>
          </p:cNvPr>
          <p:cNvSpPr>
            <a:spLocks noGrp="1" noChangeArrowheads="1"/>
          </p:cNvSpPr>
          <p:nvPr>
            <p:ph idx="1"/>
          </p:nvPr>
        </p:nvSpPr>
        <p:spPr/>
        <p:txBody>
          <a:bodyPr/>
          <a:lstStyle/>
          <a:p>
            <a:pPr algn="just" eaLnBrk="1" hangingPunct="1">
              <a:lnSpc>
                <a:spcPct val="90000"/>
              </a:lnSpc>
            </a:pPr>
            <a:r>
              <a:rPr lang="zh-CN" altLang="en-US"/>
              <a:t>设</a:t>
            </a:r>
            <a:r>
              <a:rPr lang="en-US" altLang="zh-CN" i="1"/>
              <a:t>R</a:t>
            </a:r>
            <a:r>
              <a:rPr lang="en-US" altLang="zh-CN"/>
              <a:t>(</a:t>
            </a:r>
            <a:r>
              <a:rPr lang="en-US" altLang="zh-CN" i="1"/>
              <a:t>U</a:t>
            </a:r>
            <a:r>
              <a:rPr lang="en-US" altLang="zh-CN"/>
              <a:t>)</a:t>
            </a:r>
            <a:r>
              <a:rPr lang="zh-CN" altLang="en-US"/>
              <a:t>为一关系模式，</a:t>
            </a:r>
            <a:r>
              <a:rPr lang="en-US" altLang="zh-CN"/>
              <a:t>F</a:t>
            </a:r>
            <a:r>
              <a:rPr lang="zh-CN" altLang="en-US"/>
              <a:t>为</a:t>
            </a:r>
            <a:r>
              <a:rPr lang="en-US" altLang="zh-CN" i="1"/>
              <a:t>R</a:t>
            </a:r>
            <a:r>
              <a:rPr lang="zh-CN" altLang="en-US"/>
              <a:t>的函数依赖集，</a:t>
            </a:r>
            <a:r>
              <a:rPr lang="en-US" altLang="zh-CN" i="1"/>
              <a:t>X</a:t>
            </a:r>
            <a:r>
              <a:rPr lang="zh-CN" altLang="en-US"/>
              <a:t>为属性集</a:t>
            </a:r>
            <a:r>
              <a:rPr lang="en-US" altLang="zh-CN" i="1"/>
              <a:t>U</a:t>
            </a:r>
            <a:r>
              <a:rPr lang="zh-CN" altLang="en-US"/>
              <a:t>的子集，如果满足：</a:t>
            </a:r>
          </a:p>
          <a:p>
            <a:pPr algn="just" eaLnBrk="1" hangingPunct="1">
              <a:lnSpc>
                <a:spcPct val="90000"/>
              </a:lnSpc>
              <a:buFont typeface="Wingdings" panose="05000000000000000000" pitchFamily="2" charset="2"/>
              <a:buNone/>
            </a:pPr>
            <a:r>
              <a:rPr lang="zh-CN" altLang="en-US"/>
              <a:t>    （</a:t>
            </a:r>
            <a:r>
              <a:rPr lang="en-US" altLang="zh-CN"/>
              <a:t>1</a:t>
            </a:r>
            <a:r>
              <a:rPr lang="zh-CN" altLang="en-US"/>
              <a:t>）</a:t>
            </a:r>
            <a:r>
              <a:rPr lang="en-US" altLang="zh-CN" i="1"/>
              <a:t>X</a:t>
            </a:r>
            <a:r>
              <a:rPr lang="en-US" altLang="zh-CN"/>
              <a:t>→</a:t>
            </a:r>
            <a:r>
              <a:rPr lang="en-US" altLang="zh-CN" i="1"/>
              <a:t>U</a:t>
            </a:r>
            <a:r>
              <a:rPr lang="en-US" altLang="zh-CN"/>
              <a:t>∈F</a:t>
            </a:r>
            <a:r>
              <a:rPr lang="en-US" altLang="zh-CN" baseline="30000"/>
              <a:t>+</a:t>
            </a:r>
            <a:r>
              <a:rPr lang="zh-CN" altLang="en-US"/>
              <a:t>；</a:t>
            </a:r>
          </a:p>
          <a:p>
            <a:pPr algn="just" eaLnBrk="1" hangingPunct="1">
              <a:lnSpc>
                <a:spcPct val="90000"/>
              </a:lnSpc>
              <a:buFont typeface="Wingdings" panose="05000000000000000000" pitchFamily="2" charset="2"/>
              <a:buNone/>
            </a:pPr>
            <a:r>
              <a:rPr lang="zh-CN" altLang="en-US"/>
              <a:t>    （</a:t>
            </a:r>
            <a:r>
              <a:rPr lang="en-US" altLang="zh-CN"/>
              <a:t>2</a:t>
            </a:r>
            <a:r>
              <a:rPr lang="zh-CN" altLang="en-US"/>
              <a:t>）不存在</a:t>
            </a:r>
            <a:r>
              <a:rPr lang="en-US" altLang="zh-CN" i="1"/>
              <a:t>Y </a:t>
            </a:r>
            <a:r>
              <a:rPr lang="en-US" altLang="zh-CN">
                <a:sym typeface="Symbol" panose="05050102010706020507" pitchFamily="18" charset="2"/>
              </a:rPr>
              <a:t> </a:t>
            </a:r>
            <a:r>
              <a:rPr lang="en-US" altLang="zh-CN" i="1"/>
              <a:t>X</a:t>
            </a:r>
            <a:r>
              <a:rPr lang="zh-CN" altLang="en-US"/>
              <a:t>，使得</a:t>
            </a:r>
            <a:r>
              <a:rPr lang="en-US" altLang="zh-CN" i="1"/>
              <a:t>Y</a:t>
            </a:r>
            <a:r>
              <a:rPr lang="en-US" altLang="zh-CN"/>
              <a:t>→</a:t>
            </a:r>
            <a:r>
              <a:rPr lang="en-US" altLang="zh-CN" i="1"/>
              <a:t>U</a:t>
            </a:r>
            <a:r>
              <a:rPr lang="en-US" altLang="zh-CN"/>
              <a:t>∈F</a:t>
            </a:r>
            <a:r>
              <a:rPr lang="en-US" altLang="zh-CN" baseline="30000"/>
              <a:t>+</a:t>
            </a:r>
            <a:r>
              <a:rPr lang="zh-CN" altLang="en-US"/>
              <a:t>；</a:t>
            </a:r>
          </a:p>
          <a:p>
            <a:pPr eaLnBrk="1" hangingPunct="1">
              <a:lnSpc>
                <a:spcPct val="90000"/>
              </a:lnSpc>
              <a:buFont typeface="Wingdings" panose="05000000000000000000" pitchFamily="2" charset="2"/>
              <a:buNone/>
            </a:pPr>
            <a:r>
              <a:rPr lang="zh-CN" altLang="en-US"/>
              <a:t>        则称</a:t>
            </a:r>
            <a:r>
              <a:rPr lang="en-US" altLang="zh-CN" i="1"/>
              <a:t>X</a:t>
            </a:r>
            <a:r>
              <a:rPr lang="zh-CN" altLang="en-US"/>
              <a:t>是</a:t>
            </a:r>
            <a:r>
              <a:rPr lang="en-US" altLang="zh-CN" i="1"/>
              <a:t>R</a:t>
            </a:r>
            <a:r>
              <a:rPr lang="zh-CN" altLang="en-US"/>
              <a:t>的关键字。 </a:t>
            </a:r>
          </a:p>
          <a:p>
            <a:pPr eaLnBrk="1" hangingPunct="1">
              <a:lnSpc>
                <a:spcPct val="90000"/>
              </a:lnSpc>
            </a:pPr>
            <a:r>
              <a:rPr lang="zh-CN" altLang="en-US"/>
              <a:t>分析</a:t>
            </a:r>
          </a:p>
          <a:p>
            <a:pPr lvl="1" eaLnBrk="1" hangingPunct="1">
              <a:lnSpc>
                <a:spcPct val="90000"/>
              </a:lnSpc>
            </a:pPr>
            <a:r>
              <a:rPr lang="zh-CN" altLang="en-US" sz="2400"/>
              <a:t>条件（</a:t>
            </a:r>
            <a:r>
              <a:rPr lang="en-US" altLang="zh-CN" sz="2400"/>
              <a:t>1</a:t>
            </a:r>
            <a:r>
              <a:rPr lang="zh-CN" altLang="en-US" sz="2400"/>
              <a:t>）要求关键字能唯一地标识元组。</a:t>
            </a:r>
          </a:p>
          <a:p>
            <a:pPr lvl="1" eaLnBrk="1" hangingPunct="1">
              <a:lnSpc>
                <a:spcPct val="90000"/>
              </a:lnSpc>
            </a:pPr>
            <a:r>
              <a:rPr lang="zh-CN" altLang="en-US" sz="2400"/>
              <a:t>条件（</a:t>
            </a:r>
            <a:r>
              <a:rPr lang="en-US" altLang="zh-CN" sz="2400"/>
              <a:t>2</a:t>
            </a:r>
            <a:r>
              <a:rPr lang="zh-CN" altLang="en-US" sz="2400"/>
              <a:t>）保证关键字是最小的集合，不存在多余的属性。</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AFFF15B-3F64-422C-B7B3-F5E5EFA07D56}"/>
              </a:ext>
            </a:extLst>
          </p:cNvPr>
          <p:cNvSpPr>
            <a:spLocks noGrp="1" noChangeArrowheads="1"/>
          </p:cNvSpPr>
          <p:nvPr>
            <p:ph type="title"/>
          </p:nvPr>
        </p:nvSpPr>
        <p:spPr/>
        <p:txBody>
          <a:bodyPr/>
          <a:lstStyle/>
          <a:p>
            <a:pPr eaLnBrk="1" hangingPunct="1"/>
            <a:r>
              <a:rPr lang="zh-CN" altLang="en-US"/>
              <a:t>关键字分类</a:t>
            </a:r>
          </a:p>
        </p:txBody>
      </p:sp>
      <p:sp>
        <p:nvSpPr>
          <p:cNvPr id="47107" name="Rectangle 3">
            <a:extLst>
              <a:ext uri="{FF2B5EF4-FFF2-40B4-BE49-F238E27FC236}">
                <a16:creationId xmlns:a16="http://schemas.microsoft.com/office/drawing/2014/main" id="{428703F1-B007-4620-9D98-72A3E75D47A2}"/>
              </a:ext>
            </a:extLst>
          </p:cNvPr>
          <p:cNvSpPr>
            <a:spLocks noGrp="1" noChangeArrowheads="1"/>
          </p:cNvSpPr>
          <p:nvPr>
            <p:ph idx="1"/>
          </p:nvPr>
        </p:nvSpPr>
        <p:spPr/>
        <p:txBody>
          <a:bodyPr/>
          <a:lstStyle/>
          <a:p>
            <a:pPr eaLnBrk="1" hangingPunct="1">
              <a:lnSpc>
                <a:spcPct val="80000"/>
              </a:lnSpc>
            </a:pPr>
            <a:r>
              <a:rPr lang="zh-CN" altLang="en-US">
                <a:solidFill>
                  <a:srgbClr val="0000FF"/>
                </a:solidFill>
              </a:rPr>
              <a:t>候选关键字</a:t>
            </a:r>
            <a:r>
              <a:rPr lang="zh-CN" altLang="en-US"/>
              <a:t>：任何一个能函数决定全部属性的最小属性集。</a:t>
            </a:r>
          </a:p>
          <a:p>
            <a:pPr eaLnBrk="1" hangingPunct="1">
              <a:lnSpc>
                <a:spcPct val="80000"/>
              </a:lnSpc>
            </a:pPr>
            <a:r>
              <a:rPr lang="zh-CN" altLang="en-US">
                <a:solidFill>
                  <a:srgbClr val="0000FF"/>
                </a:solidFill>
              </a:rPr>
              <a:t>主关键字</a:t>
            </a:r>
            <a:r>
              <a:rPr lang="zh-CN" altLang="en-US"/>
              <a:t>： 在候选关键字中选定一个作为关键字，称为该关系的主关键字。关系中主关键字是</a:t>
            </a:r>
            <a:r>
              <a:rPr lang="zh-CN" altLang="en-US">
                <a:solidFill>
                  <a:srgbClr val="0000FF"/>
                </a:solidFill>
              </a:rPr>
              <a:t>唯一</a:t>
            </a:r>
            <a:r>
              <a:rPr lang="zh-CN" altLang="en-US"/>
              <a:t>的。</a:t>
            </a:r>
          </a:p>
          <a:p>
            <a:pPr eaLnBrk="1" hangingPunct="1">
              <a:lnSpc>
                <a:spcPct val="80000"/>
              </a:lnSpc>
            </a:pPr>
            <a:r>
              <a:rPr lang="zh-CN" altLang="en-US">
                <a:solidFill>
                  <a:srgbClr val="0000FF"/>
                </a:solidFill>
              </a:rPr>
              <a:t>外部关键字</a:t>
            </a:r>
            <a:r>
              <a:rPr lang="zh-CN" altLang="en-US"/>
              <a:t>：关系中某个属性或属性组合并非关键字，但却是另一个关系的主关键字，称此属性或属性组合为本关系的外部关键字。关系之间的联系是通过外部关键字实现的。</a:t>
            </a:r>
          </a:p>
          <a:p>
            <a:pPr eaLnBrk="1" hangingPunct="1">
              <a:lnSpc>
                <a:spcPct val="80000"/>
              </a:lnSpc>
            </a:pPr>
            <a:r>
              <a:rPr lang="zh-CN" altLang="en-US">
                <a:solidFill>
                  <a:srgbClr val="0000FF"/>
                </a:solidFill>
              </a:rPr>
              <a:t>主属性</a:t>
            </a:r>
            <a:r>
              <a:rPr lang="zh-CN" altLang="en-US"/>
              <a:t>：包含在任一关键字中的属性。</a:t>
            </a:r>
          </a:p>
          <a:p>
            <a:pPr eaLnBrk="1" hangingPunct="1">
              <a:lnSpc>
                <a:spcPct val="80000"/>
              </a:lnSpc>
            </a:pP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28C592C-E5C8-4426-9DF9-1AEAFA48C179}"/>
              </a:ext>
            </a:extLst>
          </p:cNvPr>
          <p:cNvSpPr>
            <a:spLocks noGrp="1" noChangeArrowheads="1"/>
          </p:cNvSpPr>
          <p:nvPr>
            <p:ph type="title"/>
          </p:nvPr>
        </p:nvSpPr>
        <p:spPr/>
        <p:txBody>
          <a:bodyPr/>
          <a:lstStyle/>
          <a:p>
            <a:pPr eaLnBrk="1" hangingPunct="1"/>
            <a:r>
              <a:rPr lang="zh-CN" altLang="en-US"/>
              <a:t>关系模式的规范化</a:t>
            </a:r>
          </a:p>
        </p:txBody>
      </p:sp>
      <p:sp>
        <p:nvSpPr>
          <p:cNvPr id="48131" name="Rectangle 3">
            <a:extLst>
              <a:ext uri="{FF2B5EF4-FFF2-40B4-BE49-F238E27FC236}">
                <a16:creationId xmlns:a16="http://schemas.microsoft.com/office/drawing/2014/main" id="{743FCF93-0651-4487-BF97-0040A8EA23A0}"/>
              </a:ext>
            </a:extLst>
          </p:cNvPr>
          <p:cNvSpPr>
            <a:spLocks noGrp="1" noChangeArrowheads="1"/>
          </p:cNvSpPr>
          <p:nvPr>
            <p:ph idx="1"/>
          </p:nvPr>
        </p:nvSpPr>
        <p:spPr/>
        <p:txBody>
          <a:bodyPr/>
          <a:lstStyle/>
          <a:p>
            <a:pPr eaLnBrk="1" hangingPunct="1"/>
            <a:r>
              <a:rPr lang="zh-CN" altLang="en-US"/>
              <a:t>第一范式（</a:t>
            </a:r>
            <a:r>
              <a:rPr lang="en-US" altLang="zh-CN"/>
              <a:t>1NF</a:t>
            </a:r>
            <a:r>
              <a:rPr lang="zh-CN" altLang="en-US"/>
              <a:t>）</a:t>
            </a:r>
          </a:p>
          <a:p>
            <a:pPr eaLnBrk="1" hangingPunct="1"/>
            <a:r>
              <a:rPr lang="zh-CN" altLang="en-US"/>
              <a:t>第二范式（</a:t>
            </a:r>
            <a:r>
              <a:rPr lang="en-US" altLang="zh-CN"/>
              <a:t>2NF</a:t>
            </a:r>
            <a:r>
              <a:rPr lang="zh-CN" altLang="en-US"/>
              <a:t>）</a:t>
            </a:r>
          </a:p>
          <a:p>
            <a:pPr eaLnBrk="1" hangingPunct="1"/>
            <a:r>
              <a:rPr lang="zh-CN" altLang="en-US"/>
              <a:t>第三范式（</a:t>
            </a:r>
            <a:r>
              <a:rPr lang="en-US" altLang="zh-CN"/>
              <a:t>3NF</a:t>
            </a:r>
            <a:r>
              <a:rPr lang="zh-CN" altLang="en-US"/>
              <a:t>）</a:t>
            </a:r>
          </a:p>
          <a:p>
            <a:pPr eaLnBrk="1" hangingPunct="1"/>
            <a:r>
              <a:rPr lang="en-US" altLang="zh-CN"/>
              <a:t>BCNF</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4AE261-3BB5-424F-890D-6B1E6A3C4614}"/>
              </a:ext>
            </a:extLst>
          </p:cNvPr>
          <p:cNvSpPr>
            <a:spLocks noGrp="1" noChangeArrowheads="1"/>
          </p:cNvSpPr>
          <p:nvPr>
            <p:ph type="title"/>
          </p:nvPr>
        </p:nvSpPr>
        <p:spPr/>
        <p:txBody>
          <a:bodyPr/>
          <a:lstStyle/>
          <a:p>
            <a:pPr eaLnBrk="1" hangingPunct="1"/>
            <a:r>
              <a:rPr lang="en-US" altLang="zh-CN"/>
              <a:t>1</a:t>
            </a:r>
            <a:r>
              <a:rPr lang="zh-CN" altLang="en-US"/>
              <a:t>、第一范式（</a:t>
            </a:r>
            <a:r>
              <a:rPr lang="en-US" altLang="zh-CN"/>
              <a:t>1NF</a:t>
            </a:r>
            <a:r>
              <a:rPr lang="zh-CN" altLang="en-US"/>
              <a:t>）</a:t>
            </a:r>
          </a:p>
        </p:txBody>
      </p:sp>
      <p:sp>
        <p:nvSpPr>
          <p:cNvPr id="49155" name="Rectangle 3">
            <a:extLst>
              <a:ext uri="{FF2B5EF4-FFF2-40B4-BE49-F238E27FC236}">
                <a16:creationId xmlns:a16="http://schemas.microsoft.com/office/drawing/2014/main" id="{D6979496-6F6D-4796-B290-331BABB76030}"/>
              </a:ext>
            </a:extLst>
          </p:cNvPr>
          <p:cNvSpPr>
            <a:spLocks noGrp="1" noChangeArrowheads="1"/>
          </p:cNvSpPr>
          <p:nvPr>
            <p:ph idx="1"/>
          </p:nvPr>
        </p:nvSpPr>
        <p:spPr/>
        <p:txBody>
          <a:bodyPr/>
          <a:lstStyle/>
          <a:p>
            <a:pPr eaLnBrk="1" hangingPunct="1">
              <a:lnSpc>
                <a:spcPct val="80000"/>
              </a:lnSpc>
            </a:pPr>
            <a:r>
              <a:rPr lang="zh-CN" altLang="en-US" sz="2800"/>
              <a:t>如果关系模式</a:t>
            </a:r>
            <a:r>
              <a:rPr lang="en-US" altLang="zh-CN" sz="2800"/>
              <a:t>R</a:t>
            </a:r>
            <a:r>
              <a:rPr lang="zh-CN" altLang="en-US" sz="2800"/>
              <a:t>的所有的域为</a:t>
            </a:r>
            <a:r>
              <a:rPr lang="zh-CN" altLang="en-US" sz="2800">
                <a:solidFill>
                  <a:srgbClr val="0000FF"/>
                </a:solidFill>
              </a:rPr>
              <a:t>简单域</a:t>
            </a:r>
            <a:r>
              <a:rPr lang="zh-CN" altLang="en-US" sz="2800"/>
              <a:t>，其元素</a:t>
            </a:r>
            <a:r>
              <a:rPr lang="zh-CN" altLang="en-US" sz="2800">
                <a:solidFill>
                  <a:srgbClr val="0000FF"/>
                </a:solidFill>
              </a:rPr>
              <a:t>不可再分</a:t>
            </a:r>
            <a:r>
              <a:rPr lang="zh-CN" altLang="en-US" sz="2800"/>
              <a:t>，则称</a:t>
            </a:r>
            <a:r>
              <a:rPr lang="en-US" altLang="zh-CN" sz="2800"/>
              <a:t>R</a:t>
            </a:r>
            <a:r>
              <a:rPr lang="zh-CN" altLang="en-US" sz="2800"/>
              <a:t>为第一范式的关系，简记为</a:t>
            </a:r>
            <a:r>
              <a:rPr lang="en-US" altLang="zh-CN" sz="2800"/>
              <a:t>R∈1NF</a:t>
            </a:r>
            <a:r>
              <a:rPr lang="zh-CN" altLang="en-US" sz="2800"/>
              <a:t>。</a:t>
            </a:r>
            <a:r>
              <a:rPr lang="en-US" altLang="zh-CN" sz="2800"/>
              <a:t>1NF</a:t>
            </a:r>
            <a:r>
              <a:rPr lang="zh-CN" altLang="en-US" sz="2800"/>
              <a:t>的关系模式要求属性不能再分，即属性项不能是属性组。</a:t>
            </a:r>
          </a:p>
          <a:p>
            <a:pPr eaLnBrk="1" hangingPunct="1">
              <a:lnSpc>
                <a:spcPct val="80000"/>
              </a:lnSpc>
            </a:pPr>
            <a:r>
              <a:rPr lang="zh-CN" altLang="en-US" sz="2800"/>
              <a:t>下列两个关系模式</a:t>
            </a:r>
            <a:r>
              <a:rPr lang="zh-CN" altLang="en-US" sz="2800">
                <a:solidFill>
                  <a:srgbClr val="0000FF"/>
                </a:solidFill>
              </a:rPr>
              <a:t>均不是</a:t>
            </a:r>
            <a:r>
              <a:rPr lang="zh-CN" altLang="en-US" sz="2800"/>
              <a:t>第一范式：</a:t>
            </a:r>
          </a:p>
          <a:p>
            <a:pPr eaLnBrk="1" hangingPunct="1">
              <a:lnSpc>
                <a:spcPct val="80000"/>
              </a:lnSpc>
              <a:buFont typeface="Wingdings" panose="05000000000000000000" pitchFamily="2" charset="2"/>
              <a:buNone/>
            </a:pPr>
            <a:r>
              <a:rPr lang="zh-CN" altLang="en-US" sz="2800"/>
              <a:t>    部门</a:t>
            </a:r>
            <a:r>
              <a:rPr lang="en-US" altLang="zh-CN" sz="2800"/>
              <a:t>(</a:t>
            </a:r>
            <a:r>
              <a:rPr lang="zh-CN" altLang="en-US" sz="2800"/>
              <a:t>部门号，名称，经理</a:t>
            </a:r>
            <a:r>
              <a:rPr lang="en-US" altLang="zh-CN" sz="2800"/>
              <a:t>(</a:t>
            </a:r>
            <a:r>
              <a:rPr lang="zh-CN" altLang="en-US" sz="2800"/>
              <a:t>正经理，副经理</a:t>
            </a:r>
            <a:r>
              <a:rPr lang="en-US" altLang="zh-CN" sz="2800"/>
              <a:t>))</a:t>
            </a:r>
          </a:p>
          <a:p>
            <a:pPr eaLnBrk="1" hangingPunct="1">
              <a:lnSpc>
                <a:spcPct val="80000"/>
              </a:lnSpc>
              <a:buFont typeface="Wingdings" panose="05000000000000000000" pitchFamily="2" charset="2"/>
              <a:buNone/>
            </a:pPr>
            <a:r>
              <a:rPr lang="en-US" altLang="zh-CN" sz="2800"/>
              <a:t>    </a:t>
            </a:r>
            <a:r>
              <a:rPr lang="zh-CN" altLang="en-US" sz="2800"/>
              <a:t>雇员</a:t>
            </a:r>
            <a:r>
              <a:rPr lang="en-US" altLang="zh-CN" sz="2800"/>
              <a:t>(</a:t>
            </a:r>
            <a:r>
              <a:rPr lang="zh-CN" altLang="en-US" sz="2800"/>
              <a:t>雇员号，姓名，工资</a:t>
            </a:r>
            <a:r>
              <a:rPr lang="en-US" altLang="zh-CN" sz="2800"/>
              <a:t>(</a:t>
            </a:r>
            <a:r>
              <a:rPr lang="zh-CN" altLang="en-US" sz="2800"/>
              <a:t>基本工资，补贴，奖金</a:t>
            </a:r>
            <a:r>
              <a:rPr lang="en-US" altLang="zh-CN" sz="2800"/>
              <a:t>))</a:t>
            </a:r>
          </a:p>
          <a:p>
            <a:pPr eaLnBrk="1" hangingPunct="1">
              <a:lnSpc>
                <a:spcPct val="80000"/>
              </a:lnSpc>
            </a:pPr>
            <a:r>
              <a:rPr lang="en-US" altLang="zh-CN" sz="2800"/>
              <a:t> </a:t>
            </a:r>
            <a:r>
              <a:rPr lang="zh-CN" altLang="en-US" sz="2800"/>
              <a:t>可以</a:t>
            </a:r>
            <a:r>
              <a:rPr lang="zh-CN" altLang="en-US" sz="2800">
                <a:solidFill>
                  <a:srgbClr val="0000FF"/>
                </a:solidFill>
              </a:rPr>
              <a:t>转化为如下</a:t>
            </a:r>
            <a:r>
              <a:rPr lang="en-US" altLang="zh-CN" sz="2800">
                <a:solidFill>
                  <a:srgbClr val="0000FF"/>
                </a:solidFill>
              </a:rPr>
              <a:t>1NF</a:t>
            </a:r>
            <a:r>
              <a:rPr lang="zh-CN" altLang="en-US" sz="2800"/>
              <a:t>的关系：</a:t>
            </a:r>
          </a:p>
          <a:p>
            <a:pPr eaLnBrk="1" hangingPunct="1">
              <a:lnSpc>
                <a:spcPct val="80000"/>
              </a:lnSpc>
              <a:buFont typeface="Wingdings" panose="05000000000000000000" pitchFamily="2" charset="2"/>
              <a:buNone/>
            </a:pPr>
            <a:r>
              <a:rPr lang="zh-CN" altLang="en-US" sz="2800"/>
              <a:t>    部门</a:t>
            </a:r>
            <a:r>
              <a:rPr lang="en-US" altLang="zh-CN" sz="2800"/>
              <a:t>(</a:t>
            </a:r>
            <a:r>
              <a:rPr lang="zh-CN" altLang="en-US" sz="2800"/>
              <a:t>部门号，名称，正经理，副经理</a:t>
            </a:r>
            <a:r>
              <a:rPr lang="en-US" altLang="zh-CN" sz="2800"/>
              <a:t>)</a:t>
            </a:r>
            <a:r>
              <a:rPr lang="zh-CN" altLang="en-US" sz="2800"/>
              <a:t>。</a:t>
            </a:r>
          </a:p>
          <a:p>
            <a:pPr eaLnBrk="1" hangingPunct="1">
              <a:lnSpc>
                <a:spcPct val="80000"/>
              </a:lnSpc>
              <a:buFont typeface="Wingdings" panose="05000000000000000000" pitchFamily="2" charset="2"/>
              <a:buNone/>
            </a:pPr>
            <a:r>
              <a:rPr lang="zh-CN" altLang="en-US" sz="2800"/>
              <a:t>    雇员</a:t>
            </a:r>
            <a:r>
              <a:rPr lang="en-US" altLang="zh-CN" sz="2800"/>
              <a:t>(</a:t>
            </a:r>
            <a:r>
              <a:rPr lang="zh-CN" altLang="en-US" sz="2800"/>
              <a:t>雇员号，姓名，基本工资，补贴，奖金</a:t>
            </a:r>
            <a:r>
              <a:rPr lang="en-US" altLang="zh-CN" sz="2800"/>
              <a:t>)</a:t>
            </a:r>
            <a:r>
              <a:rPr lang="zh-CN" altLang="en-US" sz="2800"/>
              <a:t>。 </a:t>
            </a:r>
          </a:p>
          <a:p>
            <a:pPr eaLnBrk="1" hangingPunct="1">
              <a:lnSpc>
                <a:spcPct val="80000"/>
              </a:lnSpc>
            </a:pP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12CDCF3-E2E7-48F6-857A-CCEB70E7D36B}"/>
              </a:ext>
            </a:extLst>
          </p:cNvPr>
          <p:cNvSpPr>
            <a:spLocks noGrp="1" noChangeArrowheads="1"/>
          </p:cNvSpPr>
          <p:nvPr>
            <p:ph type="title"/>
          </p:nvPr>
        </p:nvSpPr>
        <p:spPr/>
        <p:txBody>
          <a:bodyPr/>
          <a:lstStyle/>
          <a:p>
            <a:pPr eaLnBrk="1" hangingPunct="1"/>
            <a:r>
              <a:rPr lang="en-US" altLang="zh-CN"/>
              <a:t>2</a:t>
            </a:r>
            <a:r>
              <a:rPr lang="zh-CN" altLang="en-US"/>
              <a:t>、第二范式（</a:t>
            </a:r>
            <a:r>
              <a:rPr lang="en-US" altLang="zh-CN"/>
              <a:t>2NF</a:t>
            </a:r>
            <a:r>
              <a:rPr lang="zh-CN" altLang="en-US"/>
              <a:t>）</a:t>
            </a:r>
          </a:p>
        </p:txBody>
      </p:sp>
      <p:sp>
        <p:nvSpPr>
          <p:cNvPr id="50179" name="Rectangle 3">
            <a:extLst>
              <a:ext uri="{FF2B5EF4-FFF2-40B4-BE49-F238E27FC236}">
                <a16:creationId xmlns:a16="http://schemas.microsoft.com/office/drawing/2014/main" id="{2DE0DA09-B46B-4B78-8E67-6F0CB46587F6}"/>
              </a:ext>
            </a:extLst>
          </p:cNvPr>
          <p:cNvSpPr>
            <a:spLocks noGrp="1" noChangeArrowheads="1"/>
          </p:cNvSpPr>
          <p:nvPr>
            <p:ph idx="1"/>
          </p:nvPr>
        </p:nvSpPr>
        <p:spPr/>
        <p:txBody>
          <a:bodyPr/>
          <a:lstStyle/>
          <a:p>
            <a:pPr eaLnBrk="1" hangingPunct="1"/>
            <a:r>
              <a:rPr lang="zh-CN" altLang="en-US" sz="2400"/>
              <a:t>如果</a:t>
            </a:r>
            <a:r>
              <a:rPr lang="en-US" altLang="zh-CN" sz="2400"/>
              <a:t>R∈1NF</a:t>
            </a:r>
            <a:r>
              <a:rPr lang="zh-CN" altLang="en-US" sz="2400"/>
              <a:t>，且每个</a:t>
            </a:r>
            <a:r>
              <a:rPr lang="zh-CN" altLang="en-US" sz="2400">
                <a:solidFill>
                  <a:srgbClr val="FF0000"/>
                </a:solidFill>
              </a:rPr>
              <a:t>非主属性</a:t>
            </a:r>
            <a:r>
              <a:rPr lang="zh-CN" altLang="en-US" sz="2400">
                <a:solidFill>
                  <a:srgbClr val="0000FF"/>
                </a:solidFill>
              </a:rPr>
              <a:t>完全函数依赖于关键字</a:t>
            </a:r>
            <a:r>
              <a:rPr lang="zh-CN" altLang="en-US" sz="2400"/>
              <a:t>，则关系模式</a:t>
            </a:r>
            <a:r>
              <a:rPr lang="en-US" altLang="zh-CN" sz="2400"/>
              <a:t>R</a:t>
            </a:r>
            <a:r>
              <a:rPr lang="zh-CN" altLang="en-US" sz="2400"/>
              <a:t>属于第二范式，简记为</a:t>
            </a:r>
            <a:r>
              <a:rPr lang="en-US" altLang="zh-CN" sz="2400"/>
              <a:t>R∈2NF</a:t>
            </a:r>
            <a:r>
              <a:rPr lang="zh-CN" altLang="en-US" sz="2400"/>
              <a:t>。</a:t>
            </a:r>
          </a:p>
          <a:p>
            <a:pPr algn="just" eaLnBrk="1" hangingPunct="1">
              <a:buFont typeface="Wingdings" panose="05000000000000000000" pitchFamily="2" charset="2"/>
              <a:buNone/>
            </a:pPr>
            <a:r>
              <a:rPr lang="en-US" altLang="zh-CN" sz="2400">
                <a:solidFill>
                  <a:srgbClr val="006600"/>
                </a:solidFill>
              </a:rPr>
              <a:t>【</a:t>
            </a:r>
            <a:r>
              <a:rPr lang="zh-CN" altLang="en-US" sz="2400">
                <a:solidFill>
                  <a:srgbClr val="006600"/>
                </a:solidFill>
              </a:rPr>
              <a:t>例</a:t>
            </a:r>
            <a:r>
              <a:rPr lang="en-US" altLang="zh-CN" sz="2400">
                <a:solidFill>
                  <a:srgbClr val="006600"/>
                </a:solidFill>
              </a:rPr>
              <a:t>】SCT (</a:t>
            </a:r>
            <a:r>
              <a:rPr lang="en-US" altLang="zh-CN" sz="2400">
                <a:solidFill>
                  <a:srgbClr val="FF0000"/>
                </a:solidFill>
              </a:rPr>
              <a:t>S</a:t>
            </a:r>
            <a:r>
              <a:rPr lang="zh-CN" altLang="en-US" sz="2400">
                <a:solidFill>
                  <a:srgbClr val="FF0000"/>
                </a:solidFill>
              </a:rPr>
              <a:t>＃，</a:t>
            </a:r>
            <a:r>
              <a:rPr lang="en-US" altLang="zh-CN" sz="2400">
                <a:solidFill>
                  <a:srgbClr val="FF0000"/>
                </a:solidFill>
              </a:rPr>
              <a:t>C</a:t>
            </a:r>
            <a:r>
              <a:rPr lang="zh-CN" altLang="en-US" sz="2400">
                <a:solidFill>
                  <a:srgbClr val="FF0000"/>
                </a:solidFill>
              </a:rPr>
              <a:t>＃，</a:t>
            </a:r>
            <a:r>
              <a:rPr lang="en-US" altLang="zh-CN" sz="2400">
                <a:solidFill>
                  <a:srgbClr val="FF0000"/>
                </a:solidFill>
              </a:rPr>
              <a:t>CN</a:t>
            </a:r>
            <a:r>
              <a:rPr lang="zh-CN" altLang="en-US" sz="2400">
                <a:solidFill>
                  <a:srgbClr val="006600"/>
                </a:solidFill>
              </a:rPr>
              <a:t>，</a:t>
            </a:r>
            <a:r>
              <a:rPr lang="en-US" altLang="zh-CN" sz="2400">
                <a:solidFill>
                  <a:srgbClr val="006600"/>
                </a:solidFill>
              </a:rPr>
              <a:t>GRADE</a:t>
            </a:r>
            <a:r>
              <a:rPr lang="zh-CN" altLang="en-US" sz="2400">
                <a:solidFill>
                  <a:srgbClr val="006600"/>
                </a:solidFill>
              </a:rPr>
              <a:t>，</a:t>
            </a:r>
            <a:r>
              <a:rPr lang="en-US" altLang="zh-CN" sz="2400">
                <a:solidFill>
                  <a:srgbClr val="006600"/>
                </a:solidFill>
              </a:rPr>
              <a:t>TNAME</a:t>
            </a:r>
            <a:r>
              <a:rPr lang="zh-CN" altLang="en-US" sz="2400">
                <a:solidFill>
                  <a:srgbClr val="006600"/>
                </a:solidFill>
              </a:rPr>
              <a:t>，</a:t>
            </a:r>
            <a:r>
              <a:rPr lang="en-US" altLang="zh-CN" sz="2400">
                <a:solidFill>
                  <a:srgbClr val="006600"/>
                </a:solidFill>
              </a:rPr>
              <a:t>BDATE</a:t>
            </a:r>
            <a:r>
              <a:rPr lang="zh-CN" altLang="en-US" sz="2400">
                <a:solidFill>
                  <a:srgbClr val="006600"/>
                </a:solidFill>
              </a:rPr>
              <a:t>，</a:t>
            </a:r>
            <a:r>
              <a:rPr lang="en-US" altLang="zh-CN" sz="2400">
                <a:solidFill>
                  <a:srgbClr val="006600"/>
                </a:solidFill>
              </a:rPr>
              <a:t>SALARY).  </a:t>
            </a:r>
          </a:p>
          <a:p>
            <a:pPr algn="just" eaLnBrk="1" hangingPunct="1">
              <a:buFont typeface="Wingdings" panose="05000000000000000000" pitchFamily="2" charset="2"/>
              <a:buNone/>
            </a:pPr>
            <a:r>
              <a:rPr lang="zh-CN" altLang="en-US" sz="2400">
                <a:solidFill>
                  <a:srgbClr val="000000"/>
                </a:solidFill>
              </a:rPr>
              <a:t>   它满足第一范式，但是</a:t>
            </a:r>
            <a:r>
              <a:rPr lang="zh-CN" altLang="en-US" sz="2400">
                <a:solidFill>
                  <a:srgbClr val="FF0000"/>
                </a:solidFill>
              </a:rPr>
              <a:t>存在</a:t>
            </a:r>
            <a:r>
              <a:rPr lang="zh-CN" altLang="en-US" sz="2400">
                <a:solidFill>
                  <a:srgbClr val="000000"/>
                </a:solidFill>
              </a:rPr>
              <a:t>非主属性对关键字的</a:t>
            </a:r>
            <a:r>
              <a:rPr lang="zh-CN" altLang="en-US" sz="2400">
                <a:solidFill>
                  <a:srgbClr val="0000FF"/>
                </a:solidFill>
              </a:rPr>
              <a:t>部分函数依赖</a:t>
            </a:r>
            <a:r>
              <a:rPr lang="zh-CN" altLang="en-US" sz="2400">
                <a:solidFill>
                  <a:srgbClr val="000000"/>
                </a:solidFill>
              </a:rPr>
              <a:t>。 如：</a:t>
            </a:r>
            <a:r>
              <a:rPr lang="en-US" altLang="zh-CN" sz="2400">
                <a:solidFill>
                  <a:srgbClr val="000000"/>
                </a:solidFill>
              </a:rPr>
              <a:t>C</a:t>
            </a:r>
            <a:r>
              <a:rPr lang="zh-CN" altLang="en-US" sz="2400">
                <a:solidFill>
                  <a:srgbClr val="000000"/>
                </a:solidFill>
              </a:rPr>
              <a:t>＃ </a:t>
            </a:r>
            <a:r>
              <a:rPr lang="en-US" altLang="zh-CN" sz="2400">
                <a:solidFill>
                  <a:srgbClr val="000000"/>
                </a:solidFill>
              </a:rPr>
              <a:t>→</a:t>
            </a:r>
            <a:r>
              <a:rPr lang="zh-CN" altLang="en-US" sz="2400">
                <a:solidFill>
                  <a:srgbClr val="000000"/>
                </a:solidFill>
              </a:rPr>
              <a:t> </a:t>
            </a:r>
            <a:r>
              <a:rPr lang="en-US" altLang="zh-CN" sz="2400">
                <a:solidFill>
                  <a:srgbClr val="000000"/>
                </a:solidFill>
              </a:rPr>
              <a:t>TNAME</a:t>
            </a:r>
          </a:p>
          <a:p>
            <a:pPr algn="just" eaLnBrk="1" hangingPunct="1"/>
            <a:r>
              <a:rPr lang="zh-CN" altLang="en-US" sz="2400"/>
              <a:t>可以把</a:t>
            </a:r>
            <a:r>
              <a:rPr lang="en-US" altLang="zh-CN" sz="2400"/>
              <a:t>SCT</a:t>
            </a:r>
            <a:r>
              <a:rPr lang="zh-CN" altLang="en-US" sz="2400"/>
              <a:t>分解为如下两个关系模式：</a:t>
            </a:r>
          </a:p>
          <a:p>
            <a:pPr algn="just" eaLnBrk="1" hangingPunct="1">
              <a:buFont typeface="Wingdings" panose="05000000000000000000" pitchFamily="2" charset="2"/>
              <a:buNone/>
            </a:pPr>
            <a:r>
              <a:rPr lang="zh-CN" altLang="en-US" sz="2400">
                <a:solidFill>
                  <a:srgbClr val="000000"/>
                </a:solidFill>
              </a:rPr>
              <a:t>      </a:t>
            </a:r>
            <a:r>
              <a:rPr lang="en-US" altLang="zh-CN" sz="2400">
                <a:solidFill>
                  <a:srgbClr val="000000"/>
                </a:solidFill>
              </a:rPr>
              <a:t>SC( </a:t>
            </a:r>
            <a:r>
              <a:rPr lang="en-US" altLang="zh-CN" sz="2400" u="sng">
                <a:solidFill>
                  <a:srgbClr val="000000"/>
                </a:solidFill>
              </a:rPr>
              <a:t>S</a:t>
            </a:r>
            <a:r>
              <a:rPr lang="zh-CN" altLang="en-US" sz="2400" u="sng">
                <a:solidFill>
                  <a:srgbClr val="000000"/>
                </a:solidFill>
              </a:rPr>
              <a:t>＃</a:t>
            </a:r>
            <a:r>
              <a:rPr lang="en-US" altLang="zh-CN" sz="2400" u="sng">
                <a:solidFill>
                  <a:srgbClr val="000000"/>
                </a:solidFill>
              </a:rPr>
              <a:t>,C</a:t>
            </a:r>
            <a:r>
              <a:rPr lang="zh-CN" altLang="en-US" sz="2400" u="sng">
                <a:solidFill>
                  <a:srgbClr val="000000"/>
                </a:solidFill>
              </a:rPr>
              <a:t>＃</a:t>
            </a:r>
            <a:r>
              <a:rPr lang="en-US" altLang="zh-CN" sz="2400">
                <a:solidFill>
                  <a:srgbClr val="000000"/>
                </a:solidFill>
              </a:rPr>
              <a:t>,GRADE)</a:t>
            </a:r>
          </a:p>
          <a:p>
            <a:pPr eaLnBrk="1" hangingPunct="1">
              <a:buFont typeface="Wingdings" panose="05000000000000000000" pitchFamily="2" charset="2"/>
              <a:buNone/>
            </a:pPr>
            <a:r>
              <a:rPr lang="en-US" altLang="zh-CN" sz="2400">
                <a:solidFill>
                  <a:srgbClr val="000000"/>
                </a:solidFill>
              </a:rPr>
              <a:t>      CT( </a:t>
            </a:r>
            <a:r>
              <a:rPr lang="en-US" altLang="zh-CN" sz="2400" u="sng">
                <a:solidFill>
                  <a:srgbClr val="000000"/>
                </a:solidFill>
              </a:rPr>
              <a:t>C</a:t>
            </a:r>
            <a:r>
              <a:rPr lang="zh-CN" altLang="en-US" sz="2400" u="sng">
                <a:solidFill>
                  <a:srgbClr val="000000"/>
                </a:solidFill>
              </a:rPr>
              <a:t>＃</a:t>
            </a:r>
            <a:r>
              <a:rPr lang="en-US" altLang="zh-CN" sz="2400">
                <a:solidFill>
                  <a:srgbClr val="000000"/>
                </a:solidFill>
              </a:rPr>
              <a:t>,CN, TNAME,BDATE,SALARY)</a:t>
            </a:r>
          </a:p>
          <a:p>
            <a:pPr eaLnBrk="1" hangingPunct="1">
              <a:buFont typeface="Wingdings" panose="05000000000000000000" pitchFamily="2" charset="2"/>
              <a:buNone/>
            </a:pPr>
            <a:r>
              <a:rPr lang="zh-CN" altLang="en-US" sz="2400">
                <a:solidFill>
                  <a:srgbClr val="000000"/>
                </a:solidFill>
              </a:rPr>
              <a:t>    在</a:t>
            </a:r>
            <a:r>
              <a:rPr lang="en-US" altLang="zh-CN" sz="2400">
                <a:solidFill>
                  <a:srgbClr val="000000"/>
                </a:solidFill>
              </a:rPr>
              <a:t>CT</a:t>
            </a:r>
            <a:r>
              <a:rPr lang="zh-CN" altLang="en-US" sz="2400">
                <a:solidFill>
                  <a:srgbClr val="000000"/>
                </a:solidFill>
              </a:rPr>
              <a:t>中， </a:t>
            </a:r>
            <a:r>
              <a:rPr lang="en-US" altLang="zh-CN" sz="2400">
                <a:solidFill>
                  <a:srgbClr val="000000"/>
                </a:solidFill>
              </a:rPr>
              <a:t>C</a:t>
            </a:r>
            <a:r>
              <a:rPr lang="zh-CN" altLang="en-US" sz="2400">
                <a:solidFill>
                  <a:srgbClr val="000000"/>
                </a:solidFill>
              </a:rPr>
              <a:t>＃ </a:t>
            </a:r>
            <a:r>
              <a:rPr lang="en-US" altLang="zh-CN" sz="2400">
                <a:solidFill>
                  <a:srgbClr val="000000"/>
                </a:solidFill>
              </a:rPr>
              <a:t>→TNAME, TNAME →SALARY, </a:t>
            </a:r>
            <a:r>
              <a:rPr lang="zh-CN" altLang="en-US" sz="2400">
                <a:solidFill>
                  <a:srgbClr val="000000"/>
                </a:solidFill>
              </a:rPr>
              <a:t>存在</a:t>
            </a:r>
            <a:r>
              <a:rPr lang="en-US" altLang="zh-CN" sz="2400">
                <a:solidFill>
                  <a:srgbClr val="000000"/>
                </a:solidFill>
              </a:rPr>
              <a:t>SALARY</a:t>
            </a:r>
            <a:r>
              <a:rPr lang="zh-CN" altLang="en-US" sz="2400">
                <a:solidFill>
                  <a:srgbClr val="000000"/>
                </a:solidFill>
              </a:rPr>
              <a:t>对</a:t>
            </a:r>
            <a:r>
              <a:rPr lang="en-US" altLang="zh-CN" sz="2400">
                <a:solidFill>
                  <a:srgbClr val="000000"/>
                </a:solidFill>
              </a:rPr>
              <a:t>C</a:t>
            </a:r>
            <a:r>
              <a:rPr lang="zh-CN" altLang="en-US" sz="2400">
                <a:solidFill>
                  <a:srgbClr val="000000"/>
                </a:solidFill>
              </a:rPr>
              <a:t>＃ 的</a:t>
            </a:r>
            <a:r>
              <a:rPr lang="zh-CN" altLang="en-US" sz="2400">
                <a:solidFill>
                  <a:srgbClr val="0000FF"/>
                </a:solidFill>
              </a:rPr>
              <a:t>传递函数依赖</a:t>
            </a:r>
            <a:r>
              <a:rPr lang="zh-CN" altLang="en-US" sz="2400">
                <a:solidFill>
                  <a:srgbClr val="000000"/>
                </a:solidFill>
              </a:rPr>
              <a:t>。</a:t>
            </a:r>
          </a:p>
          <a:p>
            <a:pPr eaLnBrk="1" hangingPunct="1">
              <a:buFont typeface="Wingdings" panose="05000000000000000000" pitchFamily="2" charset="2"/>
              <a:buNone/>
            </a:pPr>
            <a:r>
              <a:rPr lang="zh-CN" altLang="en-US" sz="2400">
                <a:solidFill>
                  <a:srgbClr val="000000"/>
                </a:solidFill>
              </a:rPr>
              <a:t>    </a:t>
            </a:r>
            <a:r>
              <a:rPr lang="en-US" altLang="zh-CN" sz="2400">
                <a:solidFill>
                  <a:srgbClr val="FF0000"/>
                </a:solidFill>
              </a:rPr>
              <a:t>【</a:t>
            </a:r>
            <a:r>
              <a:rPr lang="zh-CN" altLang="en-US" sz="2400">
                <a:solidFill>
                  <a:srgbClr val="FF0000"/>
                </a:solidFill>
              </a:rPr>
              <a:t>问题</a:t>
            </a:r>
            <a:r>
              <a:rPr lang="en-US" altLang="zh-CN" sz="2400">
                <a:solidFill>
                  <a:srgbClr val="FF0000"/>
                </a:solidFill>
              </a:rPr>
              <a:t>】</a:t>
            </a:r>
            <a:r>
              <a:rPr lang="zh-CN" altLang="en-US" sz="2400">
                <a:solidFill>
                  <a:srgbClr val="000000"/>
                </a:solidFill>
              </a:rPr>
              <a:t>不能增加没开课的教师信息。</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8008C64-953D-4C80-AAC7-DD6B3A9EBA06}"/>
              </a:ext>
            </a:extLst>
          </p:cNvPr>
          <p:cNvSpPr>
            <a:spLocks noGrp="1" noChangeArrowheads="1"/>
          </p:cNvSpPr>
          <p:nvPr>
            <p:ph type="title"/>
          </p:nvPr>
        </p:nvSpPr>
        <p:spPr/>
        <p:txBody>
          <a:bodyPr/>
          <a:lstStyle/>
          <a:p>
            <a:pPr eaLnBrk="1" hangingPunct="1"/>
            <a:r>
              <a:rPr lang="en-US" altLang="zh-CN"/>
              <a:t>3</a:t>
            </a:r>
            <a:r>
              <a:rPr lang="zh-CN" altLang="en-US"/>
              <a:t>、第三范式（</a:t>
            </a:r>
            <a:r>
              <a:rPr lang="en-US" altLang="zh-CN"/>
              <a:t>3NF</a:t>
            </a:r>
            <a:r>
              <a:rPr lang="zh-CN" altLang="en-US"/>
              <a:t>）</a:t>
            </a:r>
          </a:p>
        </p:txBody>
      </p:sp>
      <p:sp>
        <p:nvSpPr>
          <p:cNvPr id="51203" name="Rectangle 3">
            <a:extLst>
              <a:ext uri="{FF2B5EF4-FFF2-40B4-BE49-F238E27FC236}">
                <a16:creationId xmlns:a16="http://schemas.microsoft.com/office/drawing/2014/main" id="{AA700E91-29B4-4121-AE32-D20F4C276DEA}"/>
              </a:ext>
            </a:extLst>
          </p:cNvPr>
          <p:cNvSpPr>
            <a:spLocks noGrp="1" noChangeArrowheads="1"/>
          </p:cNvSpPr>
          <p:nvPr>
            <p:ph idx="1"/>
          </p:nvPr>
        </p:nvSpPr>
        <p:spPr/>
        <p:txBody>
          <a:bodyPr/>
          <a:lstStyle/>
          <a:p>
            <a:pPr eaLnBrk="1" hangingPunct="1"/>
            <a:r>
              <a:rPr lang="zh-CN" altLang="en-US"/>
              <a:t>如果</a:t>
            </a:r>
            <a:r>
              <a:rPr lang="en-US" altLang="zh-CN"/>
              <a:t>R∈2NF</a:t>
            </a:r>
            <a:r>
              <a:rPr lang="zh-CN" altLang="en-US"/>
              <a:t>，且每个非主属性都</a:t>
            </a:r>
            <a:r>
              <a:rPr lang="zh-CN" altLang="en-US">
                <a:solidFill>
                  <a:srgbClr val="FF0000"/>
                </a:solidFill>
              </a:rPr>
              <a:t>不</a:t>
            </a:r>
            <a:r>
              <a:rPr lang="zh-CN" altLang="en-US">
                <a:solidFill>
                  <a:srgbClr val="0000FF"/>
                </a:solidFill>
              </a:rPr>
              <a:t>传递函数依赖</a:t>
            </a:r>
            <a:r>
              <a:rPr lang="zh-CN" altLang="en-US"/>
              <a:t>于关键字，则称关系模式</a:t>
            </a:r>
            <a:r>
              <a:rPr lang="en-US" altLang="zh-CN"/>
              <a:t>R</a:t>
            </a:r>
            <a:r>
              <a:rPr lang="zh-CN" altLang="en-US"/>
              <a:t>为第三范式，简记为</a:t>
            </a:r>
            <a:r>
              <a:rPr lang="en-US" altLang="zh-CN"/>
              <a:t>R∈3NF</a:t>
            </a:r>
            <a:r>
              <a:rPr lang="zh-CN" altLang="en-US"/>
              <a:t>。</a:t>
            </a:r>
          </a:p>
          <a:p>
            <a:pPr algn="just" eaLnBrk="1" hangingPunct="1"/>
            <a:r>
              <a:rPr lang="en-US" altLang="zh-CN"/>
              <a:t>SC</a:t>
            </a:r>
            <a:r>
              <a:rPr lang="zh-CN" altLang="en-US"/>
              <a:t>是第三范式的，</a:t>
            </a:r>
            <a:r>
              <a:rPr lang="en-US" altLang="zh-CN"/>
              <a:t>CT</a:t>
            </a:r>
            <a:r>
              <a:rPr lang="zh-CN" altLang="en-US"/>
              <a:t>不是第三范式的，可以把</a:t>
            </a:r>
            <a:r>
              <a:rPr lang="en-US" altLang="zh-CN"/>
              <a:t>CT</a:t>
            </a:r>
            <a:r>
              <a:rPr lang="zh-CN" altLang="en-US"/>
              <a:t>进一步分解为如下两个关系模式：</a:t>
            </a:r>
          </a:p>
          <a:p>
            <a:pPr algn="just" eaLnBrk="1" hangingPunct="1">
              <a:buFont typeface="Wingdings" panose="05000000000000000000" pitchFamily="2" charset="2"/>
              <a:buNone/>
            </a:pPr>
            <a:r>
              <a:rPr lang="zh-CN" altLang="en-US"/>
              <a:t>      </a:t>
            </a:r>
            <a:r>
              <a:rPr lang="en-US" altLang="zh-CN"/>
              <a:t>C( </a:t>
            </a:r>
            <a:r>
              <a:rPr lang="en-US" altLang="zh-CN" u="sng"/>
              <a:t>C</a:t>
            </a:r>
            <a:r>
              <a:rPr lang="zh-CN" altLang="en-US" u="sng"/>
              <a:t>＃</a:t>
            </a:r>
            <a:r>
              <a:rPr lang="zh-CN" altLang="en-US"/>
              <a:t> ，</a:t>
            </a:r>
            <a:r>
              <a:rPr lang="en-US" altLang="zh-CN"/>
              <a:t>CN</a:t>
            </a:r>
            <a:r>
              <a:rPr lang="zh-CN" altLang="en-US"/>
              <a:t>，</a:t>
            </a:r>
            <a:r>
              <a:rPr lang="en-US" altLang="zh-CN"/>
              <a:t>TNAME)</a:t>
            </a:r>
          </a:p>
          <a:p>
            <a:pPr algn="just" eaLnBrk="1" hangingPunct="1">
              <a:buFont typeface="Wingdings" panose="05000000000000000000" pitchFamily="2" charset="2"/>
              <a:buNone/>
            </a:pPr>
            <a:r>
              <a:rPr lang="en-US" altLang="zh-CN"/>
              <a:t>      T( </a:t>
            </a:r>
            <a:r>
              <a:rPr lang="en-US" altLang="zh-CN" u="sng"/>
              <a:t>TNAME </a:t>
            </a:r>
            <a:r>
              <a:rPr lang="zh-CN" altLang="en-US"/>
              <a:t>，</a:t>
            </a:r>
            <a:r>
              <a:rPr lang="en-US" altLang="zh-CN"/>
              <a:t>BDATE</a:t>
            </a:r>
            <a:r>
              <a:rPr lang="zh-CN" altLang="en-US"/>
              <a:t>，</a:t>
            </a:r>
            <a:r>
              <a:rPr lang="en-US" altLang="zh-CN"/>
              <a:t>SALARY)</a:t>
            </a:r>
          </a:p>
          <a:p>
            <a:pPr eaLnBrk="1" hangingPunct="1">
              <a:buFont typeface="Wingdings" panose="05000000000000000000" pitchFamily="2" charset="2"/>
              <a:buNone/>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A1280F-E38C-4AF7-9EC7-C0B139F1EA37}"/>
              </a:ext>
            </a:extLst>
          </p:cNvPr>
          <p:cNvSpPr>
            <a:spLocks noGrp="1" noChangeArrowheads="1"/>
          </p:cNvSpPr>
          <p:nvPr>
            <p:ph type="title"/>
          </p:nvPr>
        </p:nvSpPr>
        <p:spPr/>
        <p:txBody>
          <a:bodyPr/>
          <a:lstStyle/>
          <a:p>
            <a:pPr eaLnBrk="1" hangingPunct="1"/>
            <a:r>
              <a:rPr lang="en-US" altLang="zh-CN">
                <a:solidFill>
                  <a:srgbClr val="006600"/>
                </a:solidFill>
              </a:rPr>
              <a:t>3NF</a:t>
            </a:r>
            <a:r>
              <a:rPr lang="zh-CN" altLang="en-US">
                <a:solidFill>
                  <a:srgbClr val="006600"/>
                </a:solidFill>
              </a:rPr>
              <a:t>问题示例</a:t>
            </a:r>
          </a:p>
        </p:txBody>
      </p:sp>
      <p:sp>
        <p:nvSpPr>
          <p:cNvPr id="52227" name="Rectangle 3">
            <a:extLst>
              <a:ext uri="{FF2B5EF4-FFF2-40B4-BE49-F238E27FC236}">
                <a16:creationId xmlns:a16="http://schemas.microsoft.com/office/drawing/2014/main" id="{AC5E0134-2BC2-4435-84B5-77ED22D447D1}"/>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2800"/>
              <a:t>    关系模式</a:t>
            </a:r>
            <a:r>
              <a:rPr lang="en-US" altLang="zh-CN" sz="2800"/>
              <a:t>R(S#,C#,CN,GRADE)</a:t>
            </a:r>
            <a:r>
              <a:rPr lang="zh-CN" altLang="en-US" sz="2800"/>
              <a:t>中，（</a:t>
            </a:r>
            <a:r>
              <a:rPr lang="en-US" altLang="zh-CN" sz="2800"/>
              <a:t>S#,C#</a:t>
            </a:r>
            <a:r>
              <a:rPr lang="zh-CN" altLang="en-US" sz="2800"/>
              <a:t>）和（</a:t>
            </a:r>
            <a:r>
              <a:rPr lang="en-US" altLang="zh-CN" sz="2800"/>
              <a:t>S#, CN</a:t>
            </a:r>
            <a:r>
              <a:rPr lang="zh-CN" altLang="en-US" sz="2800"/>
              <a:t>）都可以作为关键字，</a:t>
            </a:r>
            <a:r>
              <a:rPr lang="en-US" altLang="zh-CN" sz="2800">
                <a:solidFill>
                  <a:srgbClr val="FF0000"/>
                </a:solidFill>
              </a:rPr>
              <a:t>S#</a:t>
            </a:r>
            <a:r>
              <a:rPr lang="zh-CN" altLang="en-US" sz="2800">
                <a:solidFill>
                  <a:srgbClr val="FF0000"/>
                </a:solidFill>
              </a:rPr>
              <a:t>、</a:t>
            </a:r>
            <a:r>
              <a:rPr lang="en-US" altLang="zh-CN" sz="2800">
                <a:solidFill>
                  <a:srgbClr val="FF0000"/>
                </a:solidFill>
              </a:rPr>
              <a:t>C#</a:t>
            </a:r>
            <a:r>
              <a:rPr lang="zh-CN" altLang="en-US" sz="2800">
                <a:solidFill>
                  <a:srgbClr val="FF0000"/>
                </a:solidFill>
              </a:rPr>
              <a:t>、</a:t>
            </a:r>
            <a:r>
              <a:rPr lang="en-US" altLang="zh-CN" sz="2800">
                <a:solidFill>
                  <a:srgbClr val="FF0000"/>
                </a:solidFill>
              </a:rPr>
              <a:t>CN</a:t>
            </a:r>
            <a:r>
              <a:rPr lang="zh-CN" altLang="en-US" sz="2800"/>
              <a:t>都是</a:t>
            </a:r>
            <a:r>
              <a:rPr lang="zh-CN" altLang="en-US" sz="2800">
                <a:solidFill>
                  <a:srgbClr val="0000FF"/>
                </a:solidFill>
              </a:rPr>
              <a:t>主属性</a:t>
            </a:r>
            <a:r>
              <a:rPr lang="zh-CN" altLang="en-US" sz="2800"/>
              <a:t>，</a:t>
            </a:r>
            <a:r>
              <a:rPr lang="zh-CN" altLang="en-US" sz="2800">
                <a:solidFill>
                  <a:srgbClr val="0000FF"/>
                </a:solidFill>
              </a:rPr>
              <a:t>非主属性</a:t>
            </a:r>
            <a:r>
              <a:rPr lang="en-US" altLang="zh-CN" sz="2800">
                <a:solidFill>
                  <a:srgbClr val="FF0000"/>
                </a:solidFill>
              </a:rPr>
              <a:t>GRADE</a:t>
            </a:r>
            <a:r>
              <a:rPr lang="zh-CN" altLang="en-US" sz="2800"/>
              <a:t>没有部分和传递函数依赖，所以</a:t>
            </a:r>
            <a:r>
              <a:rPr lang="en-US" altLang="zh-CN" sz="2800">
                <a:solidFill>
                  <a:srgbClr val="0000FF"/>
                </a:solidFill>
              </a:rPr>
              <a:t>R∈3NF</a:t>
            </a:r>
            <a:r>
              <a:rPr lang="zh-CN" altLang="en-US" sz="2800"/>
              <a:t>。</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问题</a:t>
            </a:r>
            <a:r>
              <a:rPr lang="en-US" altLang="zh-CN" sz="2800">
                <a:solidFill>
                  <a:srgbClr val="FF0000"/>
                </a:solidFill>
              </a:rPr>
              <a:t>】</a:t>
            </a:r>
            <a:r>
              <a:rPr lang="zh-CN" altLang="en-US" sz="2800"/>
              <a:t>当一门课被多个学生选修时，</a:t>
            </a:r>
            <a:r>
              <a:rPr lang="en-US" altLang="zh-CN" sz="2800">
                <a:solidFill>
                  <a:srgbClr val="0000FF"/>
                </a:solidFill>
              </a:rPr>
              <a:t>CN</a:t>
            </a:r>
            <a:r>
              <a:rPr lang="zh-CN" altLang="en-US" sz="2800">
                <a:solidFill>
                  <a:srgbClr val="0000FF"/>
                </a:solidFill>
              </a:rPr>
              <a:t>的数据冗余</a:t>
            </a:r>
            <a:r>
              <a:rPr lang="zh-CN" altLang="en-US" sz="2800"/>
              <a:t>问题严重。</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原因</a:t>
            </a:r>
            <a:r>
              <a:rPr lang="en-US" altLang="zh-CN" sz="2800">
                <a:solidFill>
                  <a:srgbClr val="FF0000"/>
                </a:solidFill>
              </a:rPr>
              <a:t>】</a:t>
            </a:r>
            <a:r>
              <a:rPr lang="zh-CN" altLang="en-US" sz="2800"/>
              <a:t>主属性</a:t>
            </a:r>
            <a:r>
              <a:rPr lang="en-US" altLang="zh-CN" sz="2800"/>
              <a:t>C# </a:t>
            </a:r>
            <a:r>
              <a:rPr lang="en-US" altLang="zh-CN" sz="2400">
                <a:solidFill>
                  <a:srgbClr val="000000"/>
                </a:solidFill>
              </a:rPr>
              <a:t>→</a:t>
            </a:r>
            <a:r>
              <a:rPr lang="en-US" altLang="zh-CN" sz="2800"/>
              <a:t> CN</a:t>
            </a:r>
            <a:r>
              <a:rPr lang="zh-CN" altLang="en-US" sz="2800"/>
              <a:t>，存在部分函数依赖。</a:t>
            </a:r>
          </a:p>
          <a:p>
            <a:pPr algn="just" eaLnBrk="1" hangingPunct="1">
              <a:buFont typeface="Wingdings" panose="05000000000000000000" pitchFamily="2" charset="2"/>
              <a:buNone/>
            </a:pPr>
            <a:r>
              <a:rPr lang="en-US" altLang="zh-CN" sz="2800">
                <a:solidFill>
                  <a:srgbClr val="FF0000"/>
                </a:solidFill>
              </a:rPr>
              <a:t>【</a:t>
            </a:r>
            <a:r>
              <a:rPr lang="zh-CN" altLang="en-US" sz="2800">
                <a:solidFill>
                  <a:srgbClr val="FF0000"/>
                </a:solidFill>
              </a:rPr>
              <a:t>解决方案</a:t>
            </a:r>
            <a:r>
              <a:rPr lang="en-US" altLang="zh-CN" sz="2800">
                <a:solidFill>
                  <a:srgbClr val="FF0000"/>
                </a:solidFill>
              </a:rPr>
              <a:t>】 </a:t>
            </a:r>
            <a:r>
              <a:rPr lang="en-US" altLang="zh-CN" sz="2800"/>
              <a:t>R(S#,C#,GRADE)</a:t>
            </a:r>
            <a:endParaRPr lang="zh-CN" altLang="en-US" sz="2800"/>
          </a:p>
          <a:p>
            <a:pPr algn="just" eaLnBrk="1" hangingPunct="1">
              <a:buFont typeface="Wingdings" panose="05000000000000000000" pitchFamily="2" charset="2"/>
              <a:buNone/>
            </a:pPr>
            <a:endParaRPr lang="zh-CN" altLang="en-US" sz="2800"/>
          </a:p>
          <a:p>
            <a:pPr eaLnBrk="1" hangingPunct="1"/>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627BD23-758B-420A-888C-577B0B4B1B98}"/>
              </a:ext>
            </a:extLst>
          </p:cNvPr>
          <p:cNvSpPr>
            <a:spLocks noGrp="1" noChangeArrowheads="1"/>
          </p:cNvSpPr>
          <p:nvPr>
            <p:ph type="title"/>
          </p:nvPr>
        </p:nvSpPr>
        <p:spPr/>
        <p:txBody>
          <a:bodyPr/>
          <a:lstStyle/>
          <a:p>
            <a:pPr eaLnBrk="1" hangingPunct="1"/>
            <a:r>
              <a:rPr lang="en-US" altLang="zh-CN"/>
              <a:t>4</a:t>
            </a:r>
            <a:r>
              <a:rPr lang="zh-CN" altLang="en-US"/>
              <a:t>、</a:t>
            </a:r>
            <a:r>
              <a:rPr lang="en-US" altLang="zh-CN"/>
              <a:t>BCNF</a:t>
            </a:r>
          </a:p>
        </p:txBody>
      </p:sp>
      <p:sp>
        <p:nvSpPr>
          <p:cNvPr id="53251" name="Rectangle 3">
            <a:extLst>
              <a:ext uri="{FF2B5EF4-FFF2-40B4-BE49-F238E27FC236}">
                <a16:creationId xmlns:a16="http://schemas.microsoft.com/office/drawing/2014/main" id="{327469A7-6E28-4F09-AE79-56BA5C8854BF}"/>
              </a:ext>
            </a:extLst>
          </p:cNvPr>
          <p:cNvSpPr>
            <a:spLocks noGrp="1" noChangeArrowheads="1"/>
          </p:cNvSpPr>
          <p:nvPr>
            <p:ph idx="1"/>
          </p:nvPr>
        </p:nvSpPr>
        <p:spPr/>
        <p:txBody>
          <a:bodyPr/>
          <a:lstStyle/>
          <a:p>
            <a:pPr eaLnBrk="1" hangingPunct="1">
              <a:lnSpc>
                <a:spcPct val="90000"/>
              </a:lnSpc>
            </a:pPr>
            <a:r>
              <a:rPr lang="zh-CN" altLang="en-US" sz="2800"/>
              <a:t>若关系模式</a:t>
            </a:r>
            <a:r>
              <a:rPr lang="en-US" altLang="zh-CN" sz="2800"/>
              <a:t>R∈1NF</a:t>
            </a:r>
            <a:r>
              <a:rPr lang="zh-CN" altLang="en-US" sz="2800"/>
              <a:t>，且函数依赖集中每一个形式为</a:t>
            </a:r>
            <a:r>
              <a:rPr lang="en-US" altLang="zh-CN" sz="2800"/>
              <a:t>X→A</a:t>
            </a:r>
            <a:r>
              <a:rPr lang="zh-CN" altLang="en-US" sz="2800"/>
              <a:t>的非平凡函数依赖的决定因素都含有关键字，则称</a:t>
            </a:r>
            <a:r>
              <a:rPr lang="en-US" altLang="zh-CN" sz="2800"/>
              <a:t>R</a:t>
            </a:r>
            <a:r>
              <a:rPr lang="zh-CN" altLang="en-US" sz="2800"/>
              <a:t>是</a:t>
            </a:r>
            <a:r>
              <a:rPr lang="en-US" altLang="zh-CN" sz="2800"/>
              <a:t>Boyde/Codd</a:t>
            </a:r>
            <a:r>
              <a:rPr lang="zh-CN" altLang="en-US" sz="2800"/>
              <a:t>范式的，简记为</a:t>
            </a:r>
            <a:r>
              <a:rPr lang="en-US" altLang="zh-CN" sz="2800"/>
              <a:t>R∈BCNF</a:t>
            </a:r>
            <a:r>
              <a:rPr lang="zh-CN" altLang="en-US" sz="2800"/>
              <a:t>。</a:t>
            </a:r>
          </a:p>
          <a:p>
            <a:pPr eaLnBrk="1" hangingPunct="1">
              <a:lnSpc>
                <a:spcPct val="90000"/>
              </a:lnSpc>
            </a:pPr>
            <a:r>
              <a:rPr lang="zh-CN" altLang="en-US" sz="2800"/>
              <a:t>可以得出关于</a:t>
            </a:r>
            <a:r>
              <a:rPr lang="en-US" altLang="zh-CN" sz="2800"/>
              <a:t>BCNF</a:t>
            </a:r>
            <a:r>
              <a:rPr lang="zh-CN" altLang="en-US" sz="2800"/>
              <a:t>关系模式的以下</a:t>
            </a:r>
            <a:r>
              <a:rPr lang="zh-CN" altLang="en-US" sz="2800">
                <a:solidFill>
                  <a:srgbClr val="0000FF"/>
                </a:solidFill>
              </a:rPr>
              <a:t>结论</a:t>
            </a:r>
            <a:r>
              <a:rPr lang="zh-CN" altLang="en-US" sz="2800"/>
              <a:t>：</a:t>
            </a:r>
          </a:p>
          <a:p>
            <a:pPr eaLnBrk="1" hangingPunct="1">
              <a:lnSpc>
                <a:spcPct val="90000"/>
              </a:lnSpc>
              <a:buFont typeface="Wingdings" panose="05000000000000000000" pitchFamily="2" charset="2"/>
              <a:buNone/>
            </a:pPr>
            <a:r>
              <a:rPr lang="zh-CN" altLang="en-US" sz="2800"/>
              <a:t>     （</a:t>
            </a:r>
            <a:r>
              <a:rPr lang="en-US" altLang="zh-CN" sz="2800"/>
              <a:t>1</a:t>
            </a:r>
            <a:r>
              <a:rPr lang="zh-CN" altLang="en-US" sz="2800"/>
              <a:t>）非主属性对关键字完全函数依赖；</a:t>
            </a:r>
          </a:p>
          <a:p>
            <a:pPr eaLnBrk="1" hangingPunct="1">
              <a:lnSpc>
                <a:spcPct val="90000"/>
              </a:lnSpc>
              <a:buFont typeface="Wingdings" panose="05000000000000000000" pitchFamily="2" charset="2"/>
              <a:buNone/>
            </a:pPr>
            <a:r>
              <a:rPr lang="zh-CN" altLang="en-US" sz="2800"/>
              <a:t>     （</a:t>
            </a:r>
            <a:r>
              <a:rPr lang="en-US" altLang="zh-CN" sz="2800"/>
              <a:t>2</a:t>
            </a:r>
            <a:r>
              <a:rPr lang="zh-CN" altLang="en-US" sz="2800"/>
              <a:t>）主属性对不包含它的关键字完全函数依赖；</a:t>
            </a:r>
          </a:p>
          <a:p>
            <a:pPr eaLnBrk="1" hangingPunct="1">
              <a:lnSpc>
                <a:spcPct val="90000"/>
              </a:lnSpc>
              <a:buFont typeface="Wingdings" panose="05000000000000000000" pitchFamily="2" charset="2"/>
              <a:buNone/>
            </a:pPr>
            <a:r>
              <a:rPr lang="zh-CN" altLang="en-US" sz="2800"/>
              <a:t>     （</a:t>
            </a:r>
            <a:r>
              <a:rPr lang="en-US" altLang="zh-CN" sz="2800"/>
              <a:t>3</a:t>
            </a:r>
            <a:r>
              <a:rPr lang="zh-CN" altLang="en-US" sz="2800"/>
              <a:t>）没有属性完全函数依赖于一组非主属性。 </a:t>
            </a:r>
          </a:p>
          <a:p>
            <a:pPr eaLnBrk="1" hangingPunct="1">
              <a:lnSpc>
                <a:spcPct val="90000"/>
              </a:lnSpc>
            </a:pPr>
            <a:r>
              <a:rPr lang="zh-CN" altLang="en-US" sz="2800"/>
              <a:t>一个</a:t>
            </a:r>
            <a:r>
              <a:rPr lang="en-US" altLang="zh-CN" sz="2800"/>
              <a:t>BCNF</a:t>
            </a:r>
            <a:r>
              <a:rPr lang="zh-CN" altLang="en-US" sz="2800"/>
              <a:t>范式</a:t>
            </a:r>
            <a:r>
              <a:rPr lang="zh-CN" altLang="en-US" sz="2800">
                <a:solidFill>
                  <a:srgbClr val="FF0000"/>
                </a:solidFill>
              </a:rPr>
              <a:t>必定是</a:t>
            </a:r>
            <a:r>
              <a:rPr lang="en-US" altLang="zh-CN" sz="2800"/>
              <a:t>3NF</a:t>
            </a:r>
            <a:r>
              <a:rPr lang="zh-CN" altLang="en-US" sz="2800"/>
              <a:t>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CA0AE085-F19B-46A2-BB81-DD11CCA7D825}"/>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基本概念</a:t>
            </a:r>
          </a:p>
        </p:txBody>
      </p:sp>
      <p:sp>
        <p:nvSpPr>
          <p:cNvPr id="8195" name="Rectangle 2">
            <a:extLst>
              <a:ext uri="{FF2B5EF4-FFF2-40B4-BE49-F238E27FC236}">
                <a16:creationId xmlns:a16="http://schemas.microsoft.com/office/drawing/2014/main" id="{DE1A434C-F210-44C3-9C84-8F649E56E040}"/>
              </a:ext>
            </a:extLst>
          </p:cNvPr>
          <p:cNvSpPr>
            <a:spLocks noGrp="1" noChangeArrowheads="1"/>
          </p:cNvSpPr>
          <p:nvPr>
            <p:ph idx="1"/>
          </p:nvPr>
        </p:nvSpPr>
        <p:spPr>
          <a:xfrm>
            <a:off x="900113" y="1668463"/>
            <a:ext cx="7786687" cy="4929187"/>
          </a:xfrm>
        </p:spPr>
        <p:txBody>
          <a:bodyPr/>
          <a:lstStyle/>
          <a:p>
            <a:pPr marL="0" indent="0" algn="just" eaLnBrk="1" hangingPunct="1"/>
            <a:r>
              <a:rPr lang="en-US" altLang="zh-CN" sz="2800">
                <a:latin typeface="隶书" panose="02010509060101010101" pitchFamily="49" charset="-122"/>
              </a:rPr>
              <a:t> ER</a:t>
            </a:r>
            <a:r>
              <a:rPr lang="zh-CN" altLang="en-US" sz="2800">
                <a:latin typeface="隶书" panose="02010509060101010101" pitchFamily="49" charset="-122"/>
              </a:rPr>
              <a:t>模型中的</a:t>
            </a:r>
            <a:r>
              <a:rPr lang="zh-CN" altLang="en-US" sz="2800">
                <a:solidFill>
                  <a:srgbClr val="FF0000"/>
                </a:solidFill>
                <a:latin typeface="隶书" panose="02010509060101010101" pitchFamily="49" charset="-122"/>
              </a:rPr>
              <a:t>联系</a:t>
            </a:r>
            <a:r>
              <a:rPr lang="zh-CN" altLang="en-US" sz="2800">
                <a:latin typeface="隶书" panose="02010509060101010101" pitchFamily="49" charset="-122"/>
              </a:rPr>
              <a:t>是指实体类型之间的联系。</a:t>
            </a:r>
            <a:r>
              <a:rPr lang="zh-CN" altLang="en-US" sz="2800">
                <a:solidFill>
                  <a:srgbClr val="006600"/>
                </a:solidFill>
                <a:latin typeface="隶书" panose="02010509060101010101" pitchFamily="49" charset="-122"/>
              </a:rPr>
              <a:t>例如，教师教学生，</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教</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就是实体类型</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教师</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和</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学生</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之间的联系。</a:t>
            </a:r>
          </a:p>
          <a:p>
            <a:pPr marL="0" indent="0" algn="just" eaLnBrk="1" hangingPunct="1"/>
            <a:r>
              <a:rPr lang="zh-CN" altLang="en-US" sz="2800">
                <a:latin typeface="隶书" panose="02010509060101010101" pitchFamily="49" charset="-122"/>
              </a:rPr>
              <a:t>联系也可以有属性。</a:t>
            </a:r>
            <a:r>
              <a:rPr lang="zh-CN" altLang="en-US" sz="2800">
                <a:solidFill>
                  <a:srgbClr val="006600"/>
                </a:solidFill>
                <a:latin typeface="隶书" panose="02010509060101010101" pitchFamily="49" charset="-122"/>
              </a:rPr>
              <a:t>例如，学生实体与课程实体之间的联系</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选课</a:t>
            </a:r>
            <a:r>
              <a:rPr lang="zh-CN" altLang="en-US" sz="2800">
                <a:solidFill>
                  <a:srgbClr val="006600"/>
                </a:solidFill>
                <a:latin typeface="Times New Roman" panose="02020603050405020304" pitchFamily="18" charset="0"/>
              </a:rPr>
              <a:t>”</a:t>
            </a:r>
            <a:r>
              <a:rPr lang="zh-CN" altLang="en-US" sz="2800">
                <a:solidFill>
                  <a:srgbClr val="006600"/>
                </a:solidFill>
                <a:latin typeface="隶书" panose="02010509060101010101" pitchFamily="49" charset="-122"/>
              </a:rPr>
              <a:t>，可以有属性学号、课程号、成绩等。</a:t>
            </a:r>
            <a:endParaRPr lang="en-US" altLang="zh-CN" sz="2800">
              <a:solidFill>
                <a:srgbClr val="006600"/>
              </a:solidFill>
              <a:latin typeface="隶书" panose="02010509060101010101" pitchFamily="49" charset="-122"/>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950F950E-AF70-4F47-980C-9F1EB1772488}"/>
              </a:ext>
            </a:extLst>
          </p:cNvPr>
          <p:cNvSpPr>
            <a:spLocks noGrp="1" noChangeArrowheads="1"/>
          </p:cNvSpPr>
          <p:nvPr>
            <p:ph type="title"/>
          </p:nvPr>
        </p:nvSpPr>
        <p:spPr>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63500" dir="2212194" algn="ctr" rotWithShape="0">
                    <a:schemeClr val="tx1"/>
                  </a:outerShdw>
                </a:effectLst>
              </a14:hiddenEffects>
            </a:ext>
          </a:extLst>
        </p:spPr>
        <p:txBody>
          <a:bodyPr/>
          <a:lstStyle/>
          <a:p>
            <a:pPr eaLnBrk="1" hangingPunct="1"/>
            <a:r>
              <a:rPr lang="zh-CN" altLang="en-US"/>
              <a:t>四种范式间的关系</a:t>
            </a:r>
          </a:p>
        </p:txBody>
      </p:sp>
      <p:sp>
        <p:nvSpPr>
          <p:cNvPr id="54275" name="Rectangle 2">
            <a:extLst>
              <a:ext uri="{FF2B5EF4-FFF2-40B4-BE49-F238E27FC236}">
                <a16:creationId xmlns:a16="http://schemas.microsoft.com/office/drawing/2014/main" id="{1344A918-FC87-43A5-A7F8-913743B0D2C0}"/>
              </a:ext>
            </a:extLst>
          </p:cNvPr>
          <p:cNvSpPr>
            <a:spLocks noGrp="1" noChangeArrowheads="1"/>
          </p:cNvSpPr>
          <p:nvPr>
            <p:ph idx="1"/>
          </p:nvPr>
        </p:nvSpPr>
        <p:spPr>
          <a:xfrm>
            <a:off x="900113" y="1789113"/>
            <a:ext cx="7786687" cy="4808537"/>
          </a:xfrm>
        </p:spPr>
        <p:txBody>
          <a:bodyPr/>
          <a:lstStyle/>
          <a:p>
            <a:pPr marL="0" indent="0" algn="just" eaLnBrk="1" hangingPunct="1">
              <a:lnSpc>
                <a:spcPct val="90000"/>
              </a:lnSpc>
            </a:pPr>
            <a:r>
              <a:rPr lang="zh-CN" altLang="en-US" sz="2800"/>
              <a:t> 四种范式之间存在如下的关系：</a:t>
            </a:r>
          </a:p>
          <a:p>
            <a:pPr marL="0" indent="0" algn="just" eaLnBrk="1" hangingPunct="1">
              <a:lnSpc>
                <a:spcPct val="90000"/>
              </a:lnSpc>
              <a:buFont typeface="Wingdings" panose="05000000000000000000" pitchFamily="2" charset="2"/>
              <a:buNone/>
            </a:pPr>
            <a:r>
              <a:rPr lang="zh-CN" altLang="en-US" sz="2800"/>
              <a:t>   </a:t>
            </a:r>
            <a:r>
              <a:rPr lang="en-US" altLang="zh-CN" sz="2800"/>
              <a:t>BCNF</a:t>
            </a:r>
            <a:r>
              <a:rPr lang="en-US" altLang="zh-CN" sz="2800">
                <a:sym typeface="Symbol" panose="05050102010706020507" pitchFamily="18" charset="2"/>
              </a:rPr>
              <a:t></a:t>
            </a:r>
            <a:r>
              <a:rPr lang="en-US" altLang="zh-CN" sz="2800"/>
              <a:t>3NF</a:t>
            </a:r>
            <a:r>
              <a:rPr lang="en-US" altLang="zh-CN" sz="2800">
                <a:sym typeface="Symbol" panose="05050102010706020507" pitchFamily="18" charset="2"/>
              </a:rPr>
              <a:t></a:t>
            </a:r>
            <a:r>
              <a:rPr lang="en-US" altLang="zh-CN" sz="2800"/>
              <a:t>2NF</a:t>
            </a:r>
            <a:r>
              <a:rPr lang="en-US" altLang="zh-CN" sz="2800">
                <a:sym typeface="Symbol" panose="05050102010706020507" pitchFamily="18" charset="2"/>
              </a:rPr>
              <a:t></a:t>
            </a:r>
            <a:r>
              <a:rPr lang="en-US" altLang="zh-CN" sz="2800"/>
              <a:t>1NF</a:t>
            </a:r>
          </a:p>
          <a:p>
            <a:pPr marL="0" indent="0" algn="just" eaLnBrk="1" hangingPunct="1">
              <a:lnSpc>
                <a:spcPct val="90000"/>
              </a:lnSpc>
            </a:pPr>
            <a:r>
              <a:rPr lang="en-US" altLang="zh-CN" sz="2800"/>
              <a:t> </a:t>
            </a:r>
            <a:r>
              <a:rPr lang="zh-CN" altLang="en-US" sz="2800"/>
              <a:t>即：</a:t>
            </a:r>
          </a:p>
          <a:p>
            <a:pPr marL="0" indent="0" algn="just" eaLnBrk="1" hangingPunct="1">
              <a:lnSpc>
                <a:spcPct val="90000"/>
              </a:lnSpc>
              <a:buFont typeface="Wingdings" panose="05000000000000000000" pitchFamily="2" charset="2"/>
              <a:buNone/>
            </a:pPr>
            <a:r>
              <a:rPr lang="zh-CN" altLang="en-US" sz="2800"/>
              <a:t>    </a:t>
            </a:r>
            <a:r>
              <a:rPr lang="en-US" altLang="zh-CN" sz="2800"/>
              <a:t>1NF</a:t>
            </a:r>
          </a:p>
          <a:p>
            <a:pPr marL="0" indent="0" algn="just" eaLnBrk="1" hangingPunct="1">
              <a:lnSpc>
                <a:spcPct val="90000"/>
              </a:lnSpc>
              <a:buFont typeface="Wingdings" panose="05000000000000000000" pitchFamily="2" charset="2"/>
              <a:buNone/>
            </a:pPr>
            <a:r>
              <a:rPr lang="en-US" altLang="zh-CN" sz="2800"/>
              <a:t>    ↓</a:t>
            </a:r>
            <a:r>
              <a:rPr lang="zh-CN" altLang="en-US" sz="2800"/>
              <a:t>消除非主属性对关键字的部分函数依赖</a:t>
            </a:r>
          </a:p>
          <a:p>
            <a:pPr marL="0" indent="0" algn="just" eaLnBrk="1" hangingPunct="1">
              <a:lnSpc>
                <a:spcPct val="90000"/>
              </a:lnSpc>
              <a:buFont typeface="Wingdings" panose="05000000000000000000" pitchFamily="2" charset="2"/>
              <a:buNone/>
            </a:pPr>
            <a:r>
              <a:rPr lang="zh-CN" altLang="en-US" sz="2800"/>
              <a:t>    </a:t>
            </a:r>
            <a:r>
              <a:rPr lang="en-US" altLang="zh-CN" sz="2800"/>
              <a:t>2NF</a:t>
            </a:r>
          </a:p>
          <a:p>
            <a:pPr marL="0" indent="0" algn="just" eaLnBrk="1" hangingPunct="1">
              <a:lnSpc>
                <a:spcPct val="90000"/>
              </a:lnSpc>
              <a:buFont typeface="Wingdings" panose="05000000000000000000" pitchFamily="2" charset="2"/>
              <a:buNone/>
            </a:pPr>
            <a:r>
              <a:rPr lang="en-US" altLang="zh-CN" sz="2800"/>
              <a:t>    ↓</a:t>
            </a:r>
            <a:r>
              <a:rPr lang="zh-CN" altLang="en-US" sz="2800"/>
              <a:t>消除非主属性对关键字的传递函数依赖</a:t>
            </a:r>
          </a:p>
          <a:p>
            <a:pPr marL="0" indent="0" algn="just" eaLnBrk="1" hangingPunct="1">
              <a:lnSpc>
                <a:spcPct val="90000"/>
              </a:lnSpc>
              <a:buFont typeface="Wingdings" panose="05000000000000000000" pitchFamily="2" charset="2"/>
              <a:buNone/>
            </a:pPr>
            <a:r>
              <a:rPr lang="zh-CN" altLang="en-US" sz="2800"/>
              <a:t>    </a:t>
            </a:r>
            <a:r>
              <a:rPr lang="en-US" altLang="zh-CN" sz="2800"/>
              <a:t>3NF</a:t>
            </a:r>
          </a:p>
          <a:p>
            <a:pPr marL="0" indent="0" algn="just" eaLnBrk="1" hangingPunct="1">
              <a:lnSpc>
                <a:spcPct val="90000"/>
              </a:lnSpc>
              <a:buFont typeface="Wingdings" panose="05000000000000000000" pitchFamily="2" charset="2"/>
              <a:buNone/>
            </a:pPr>
            <a:r>
              <a:rPr lang="en-US" altLang="zh-CN" sz="2800"/>
              <a:t>    ↓</a:t>
            </a:r>
            <a:r>
              <a:rPr lang="zh-CN" altLang="en-US" sz="2800"/>
              <a:t>消除主属性对关键字的部分和传递函数依赖</a:t>
            </a:r>
          </a:p>
          <a:p>
            <a:pPr marL="0" indent="0" algn="just" eaLnBrk="1" hangingPunct="1">
              <a:lnSpc>
                <a:spcPct val="90000"/>
              </a:lnSpc>
              <a:buFont typeface="Wingdings" panose="05000000000000000000" pitchFamily="2" charset="2"/>
              <a:buNone/>
            </a:pPr>
            <a:r>
              <a:rPr lang="zh-CN" altLang="en-US" sz="2800"/>
              <a:t>    </a:t>
            </a:r>
            <a:r>
              <a:rPr lang="en-US" altLang="zh-CN" sz="2800"/>
              <a:t>BCNF</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7C98BFC-038F-4390-BBF8-7362FB68747B}"/>
              </a:ext>
            </a:extLst>
          </p:cNvPr>
          <p:cNvSpPr>
            <a:spLocks noGrp="1" noChangeArrowheads="1"/>
          </p:cNvSpPr>
          <p:nvPr>
            <p:ph type="title"/>
          </p:nvPr>
        </p:nvSpPr>
        <p:spPr/>
        <p:txBody>
          <a:bodyPr/>
          <a:lstStyle/>
          <a:p>
            <a:pPr eaLnBrk="1" hangingPunct="1"/>
            <a:r>
              <a:rPr lang="en-US" altLang="zh-CN">
                <a:solidFill>
                  <a:srgbClr val="FF0000"/>
                </a:solidFill>
              </a:rPr>
              <a:t>【</a:t>
            </a:r>
            <a:r>
              <a:rPr lang="zh-CN" altLang="en-US">
                <a:solidFill>
                  <a:srgbClr val="FF0000"/>
                </a:solidFill>
              </a:rPr>
              <a:t>注意</a:t>
            </a:r>
            <a:r>
              <a:rPr lang="en-US" altLang="zh-CN">
                <a:solidFill>
                  <a:srgbClr val="FF0000"/>
                </a:solidFill>
              </a:rPr>
              <a:t>】</a:t>
            </a:r>
          </a:p>
        </p:txBody>
      </p:sp>
      <p:sp>
        <p:nvSpPr>
          <p:cNvPr id="55299" name="Rectangle 3">
            <a:extLst>
              <a:ext uri="{FF2B5EF4-FFF2-40B4-BE49-F238E27FC236}">
                <a16:creationId xmlns:a16="http://schemas.microsoft.com/office/drawing/2014/main" id="{136639A4-548D-4D8A-8B4B-37957D6E3607}"/>
              </a:ext>
            </a:extLst>
          </p:cNvPr>
          <p:cNvSpPr>
            <a:spLocks noGrp="1" noChangeArrowheads="1"/>
          </p:cNvSpPr>
          <p:nvPr>
            <p:ph idx="1"/>
          </p:nvPr>
        </p:nvSpPr>
        <p:spPr/>
        <p:txBody>
          <a:bodyPr/>
          <a:lstStyle/>
          <a:p>
            <a:pPr eaLnBrk="1" hangingPunct="1"/>
            <a:r>
              <a:rPr lang="zh-CN" altLang="en-US"/>
              <a:t>在实际应用中最有价值的是</a:t>
            </a:r>
            <a:r>
              <a:rPr lang="en-US" altLang="zh-CN"/>
              <a:t>3NF</a:t>
            </a:r>
            <a:r>
              <a:rPr lang="zh-CN" altLang="en-US"/>
              <a:t>和</a:t>
            </a:r>
            <a:r>
              <a:rPr lang="en-US" altLang="zh-CN"/>
              <a:t>BCNF</a:t>
            </a:r>
            <a:r>
              <a:rPr lang="zh-CN" altLang="en-US"/>
              <a:t>，一般分解到</a:t>
            </a:r>
            <a:r>
              <a:rPr lang="en-US" altLang="zh-CN"/>
              <a:t>3NF</a:t>
            </a:r>
            <a:r>
              <a:rPr lang="zh-CN" altLang="en-US"/>
              <a:t>已经足够，但用来表示一个实体集或一个</a:t>
            </a:r>
            <a:r>
              <a:rPr lang="en-US" altLang="zh-CN"/>
              <a:t>1:n</a:t>
            </a:r>
            <a:r>
              <a:rPr lang="zh-CN" altLang="en-US"/>
              <a:t>联系的关系一般已经是</a:t>
            </a:r>
            <a:r>
              <a:rPr lang="en-US" altLang="zh-CN"/>
              <a:t>BCNF</a:t>
            </a:r>
            <a:r>
              <a:rPr lang="zh-CN" altLang="en-US"/>
              <a:t>。</a:t>
            </a:r>
          </a:p>
          <a:p>
            <a:pPr eaLnBrk="1" hangingPunct="1"/>
            <a:r>
              <a:rPr lang="zh-CN" altLang="en-US"/>
              <a:t>在应用规范化理论时，千万</a:t>
            </a:r>
            <a:r>
              <a:rPr lang="zh-CN" altLang="en-US">
                <a:solidFill>
                  <a:srgbClr val="0000FF"/>
                </a:solidFill>
              </a:rPr>
              <a:t>不要</a:t>
            </a:r>
            <a:r>
              <a:rPr lang="zh-CN" altLang="en-US"/>
              <a:t>盲目追求高范式，因为</a:t>
            </a:r>
            <a:r>
              <a:rPr lang="zh-CN" altLang="en-US">
                <a:solidFill>
                  <a:srgbClr val="0000FF"/>
                </a:solidFill>
              </a:rPr>
              <a:t>并非</a:t>
            </a:r>
            <a:r>
              <a:rPr lang="zh-CN" altLang="en-US"/>
              <a:t>规范化程度越高的关系模式越好。</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A49C00D-634C-43E9-A094-67EA610F3D28}"/>
              </a:ext>
            </a:extLst>
          </p:cNvPr>
          <p:cNvSpPr>
            <a:spLocks noGrp="1" noChangeArrowheads="1"/>
          </p:cNvSpPr>
          <p:nvPr>
            <p:ph type="ctrTitle"/>
          </p:nvPr>
        </p:nvSpPr>
        <p:spPr/>
        <p:txBody>
          <a:bodyPr/>
          <a:lstStyle/>
          <a:p>
            <a:pPr eaLnBrk="1" hangingPunct="1"/>
            <a:r>
              <a:rPr lang="en-US" altLang="zh-CN"/>
              <a:t>2.4 </a:t>
            </a:r>
            <a:r>
              <a:rPr lang="zh-CN" altLang="en-US"/>
              <a:t>关系数据库设计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6B9F5E4-84D8-4F14-9306-E35BBD5BEF44}"/>
              </a:ext>
            </a:extLst>
          </p:cNvPr>
          <p:cNvSpPr>
            <a:spLocks noGrp="1" noChangeArrowheads="1"/>
          </p:cNvSpPr>
          <p:nvPr>
            <p:ph type="title"/>
          </p:nvPr>
        </p:nvSpPr>
        <p:spPr/>
        <p:txBody>
          <a:bodyPr/>
          <a:lstStyle/>
          <a:p>
            <a:pPr eaLnBrk="1" hangingPunct="1"/>
            <a:r>
              <a:rPr lang="zh-CN" altLang="en-US"/>
              <a:t>数据库设计的含义</a:t>
            </a:r>
          </a:p>
        </p:txBody>
      </p:sp>
      <p:sp>
        <p:nvSpPr>
          <p:cNvPr id="57347" name="Rectangle 3">
            <a:extLst>
              <a:ext uri="{FF2B5EF4-FFF2-40B4-BE49-F238E27FC236}">
                <a16:creationId xmlns:a16="http://schemas.microsoft.com/office/drawing/2014/main" id="{34B19C53-F690-4E60-B9BB-03E4C46C88E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   数据库设计一般</a:t>
            </a:r>
            <a:r>
              <a:rPr lang="zh-CN" altLang="en-US">
                <a:solidFill>
                  <a:srgbClr val="0000FF"/>
                </a:solidFill>
              </a:rPr>
              <a:t>不是指</a:t>
            </a:r>
            <a:r>
              <a:rPr lang="zh-CN" altLang="en-US"/>
              <a:t>DBMS的设计，而</a:t>
            </a:r>
            <a:r>
              <a:rPr lang="zh-CN" altLang="en-US">
                <a:solidFill>
                  <a:srgbClr val="FF0000"/>
                </a:solidFill>
              </a:rPr>
              <a:t>是指</a:t>
            </a:r>
            <a:r>
              <a:rPr lang="zh-CN" altLang="en-US"/>
              <a:t>在</a:t>
            </a:r>
            <a:r>
              <a:rPr lang="zh-CN" altLang="en-US">
                <a:solidFill>
                  <a:srgbClr val="0000FF"/>
                </a:solidFill>
              </a:rPr>
              <a:t>现有DBMS上建立数据库的过程</a:t>
            </a:r>
            <a:r>
              <a:rPr lang="zh-CN" altLang="en-US"/>
              <a:t>。数据库应用系统的设计包含</a:t>
            </a:r>
            <a:r>
              <a:rPr lang="zh-CN" altLang="en-US">
                <a:solidFill>
                  <a:srgbClr val="FF0000"/>
                </a:solidFill>
              </a:rPr>
              <a:t>两方面</a:t>
            </a:r>
            <a:r>
              <a:rPr lang="zh-CN" altLang="en-US"/>
              <a:t>的内容：</a:t>
            </a:r>
          </a:p>
          <a:p>
            <a:pPr eaLnBrk="1" hangingPunct="1"/>
            <a:r>
              <a:rPr lang="zh-CN" altLang="en-US">
                <a:solidFill>
                  <a:srgbClr val="0000FF"/>
                </a:solidFill>
              </a:rPr>
              <a:t>结构特性的设计</a:t>
            </a:r>
            <a:r>
              <a:rPr lang="zh-CN" altLang="en-US"/>
              <a:t>，也就是数据库模型或数据结构的设计。</a:t>
            </a:r>
            <a:r>
              <a:rPr lang="zh-CN" altLang="en-US">
                <a:solidFill>
                  <a:srgbClr val="FF0000"/>
                </a:solidFill>
              </a:rPr>
              <a:t>（重点）</a:t>
            </a:r>
          </a:p>
          <a:p>
            <a:pPr eaLnBrk="1" hangingPunct="1"/>
            <a:r>
              <a:rPr lang="zh-CN" altLang="en-US">
                <a:solidFill>
                  <a:srgbClr val="0000FF"/>
                </a:solidFill>
              </a:rPr>
              <a:t>行为特性的设计</a:t>
            </a:r>
            <a:r>
              <a:rPr lang="zh-CN" altLang="en-US"/>
              <a:t>，即应用程序、事务处理的设计。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E229D69-4C26-4D11-A811-CEB6FF44EB84}"/>
              </a:ext>
            </a:extLst>
          </p:cNvPr>
          <p:cNvSpPr>
            <a:spLocks noGrp="1" noChangeArrowheads="1"/>
          </p:cNvSpPr>
          <p:nvPr>
            <p:ph type="title"/>
          </p:nvPr>
        </p:nvSpPr>
        <p:spPr/>
        <p:txBody>
          <a:bodyPr/>
          <a:lstStyle/>
          <a:p>
            <a:pPr eaLnBrk="1" hangingPunct="1"/>
            <a:r>
              <a:rPr lang="zh-CN" altLang="en-US"/>
              <a:t>数据库设计的目标</a:t>
            </a:r>
          </a:p>
        </p:txBody>
      </p:sp>
      <p:sp>
        <p:nvSpPr>
          <p:cNvPr id="58371" name="Rectangle 3">
            <a:extLst>
              <a:ext uri="{FF2B5EF4-FFF2-40B4-BE49-F238E27FC236}">
                <a16:creationId xmlns:a16="http://schemas.microsoft.com/office/drawing/2014/main" id="{45B60A29-C09D-44FB-A1CF-896E1C30F9B9}"/>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zh-CN" altLang="en-US" sz="2800"/>
              <a:t>        1．满足用户的应用要求，即能够正确地反映用户的现实环境。</a:t>
            </a:r>
          </a:p>
          <a:p>
            <a:pPr algn="just" eaLnBrk="1" hangingPunct="1">
              <a:lnSpc>
                <a:spcPct val="90000"/>
              </a:lnSpc>
              <a:buFont typeface="Wingdings" panose="05000000000000000000" pitchFamily="2" charset="2"/>
              <a:buNone/>
            </a:pPr>
            <a:r>
              <a:rPr lang="zh-CN" altLang="en-US" sz="2800"/>
              <a:t>        2．准确模拟现实世界，即准确地反映现实世界的信息类别与信息之间的联系。</a:t>
            </a:r>
          </a:p>
          <a:p>
            <a:pPr algn="just" eaLnBrk="1" hangingPunct="1">
              <a:lnSpc>
                <a:spcPct val="90000"/>
              </a:lnSpc>
              <a:buFont typeface="Wingdings" panose="05000000000000000000" pitchFamily="2" charset="2"/>
              <a:buNone/>
            </a:pPr>
            <a:r>
              <a:rPr lang="zh-CN" altLang="en-US" sz="2800"/>
              <a:t>        3．能被某个DBMS所接受。</a:t>
            </a:r>
          </a:p>
          <a:p>
            <a:pPr algn="just" eaLnBrk="1" hangingPunct="1">
              <a:lnSpc>
                <a:spcPct val="90000"/>
              </a:lnSpc>
              <a:buFont typeface="Wingdings" panose="05000000000000000000" pitchFamily="2" charset="2"/>
              <a:buNone/>
            </a:pPr>
            <a:r>
              <a:rPr lang="zh-CN" altLang="en-US" sz="2800"/>
              <a:t>        4．具有良好的性能、较高的质量。</a:t>
            </a:r>
          </a:p>
          <a:p>
            <a:pPr lvl="2" algn="just" eaLnBrk="1" hangingPunct="1">
              <a:lnSpc>
                <a:spcPct val="90000"/>
              </a:lnSpc>
              <a:buFont typeface="Wingdings" panose="05000000000000000000" pitchFamily="2" charset="2"/>
              <a:buChar char="p"/>
            </a:pPr>
            <a:r>
              <a:rPr lang="zh-CN" altLang="en-US" sz="2200"/>
              <a:t>存取效率：每个逻辑存取所需的平均物理存取次数的倒数。</a:t>
            </a:r>
          </a:p>
          <a:p>
            <a:pPr lvl="2" algn="just" eaLnBrk="1" hangingPunct="1">
              <a:lnSpc>
                <a:spcPct val="90000"/>
              </a:lnSpc>
              <a:buFont typeface="Wingdings" panose="05000000000000000000" pitchFamily="2" charset="2"/>
              <a:buChar char="p"/>
            </a:pPr>
            <a:r>
              <a:rPr lang="zh-CN" altLang="en-US" sz="2200"/>
              <a:t>存储效率：存储每个未加工的数据所需要的实际存储空间的平均字节数的倒数。</a:t>
            </a:r>
          </a:p>
          <a:p>
            <a:pPr lvl="2" algn="just" eaLnBrk="1" hangingPunct="1">
              <a:lnSpc>
                <a:spcPct val="90000"/>
              </a:lnSpc>
              <a:buFont typeface="Wingdings" panose="05000000000000000000" pitchFamily="2" charset="2"/>
              <a:buChar char="p"/>
            </a:pPr>
            <a:r>
              <a:rPr lang="zh-CN" altLang="en-US" sz="2200">
                <a:latin typeface="隶书" panose="02010509060101010101" pitchFamily="49" charset="-122"/>
              </a:rPr>
              <a:t>其他性能，如便于维护与扩充，有较好的安全性与完整性，系统出现故障时容易恢复等。 </a:t>
            </a:r>
          </a:p>
          <a:p>
            <a:pPr eaLnBrk="1" hangingPunct="1">
              <a:lnSpc>
                <a:spcPct val="90000"/>
              </a:lnSpc>
            </a:pPr>
            <a:endParaRPr lang="zh-CN" altLang="en-US" sz="29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87A0790-DC3C-4546-AD67-14C88F7E3FF8}"/>
              </a:ext>
            </a:extLst>
          </p:cNvPr>
          <p:cNvSpPr>
            <a:spLocks noGrp="1" noChangeArrowheads="1"/>
          </p:cNvSpPr>
          <p:nvPr>
            <p:ph type="title"/>
          </p:nvPr>
        </p:nvSpPr>
        <p:spPr/>
        <p:txBody>
          <a:bodyPr/>
          <a:lstStyle/>
          <a:p>
            <a:pPr eaLnBrk="1" hangingPunct="1"/>
            <a:r>
              <a:rPr lang="zh-CN" altLang="en-US"/>
              <a:t>数据库设计的一般过程</a:t>
            </a:r>
          </a:p>
        </p:txBody>
      </p:sp>
      <p:sp>
        <p:nvSpPr>
          <p:cNvPr id="59395" name="Rectangle 3">
            <a:extLst>
              <a:ext uri="{FF2B5EF4-FFF2-40B4-BE49-F238E27FC236}">
                <a16:creationId xmlns:a16="http://schemas.microsoft.com/office/drawing/2014/main" id="{9A56795F-9002-47D6-A12D-4459F1EA6923}"/>
              </a:ext>
            </a:extLst>
          </p:cNvPr>
          <p:cNvSpPr>
            <a:spLocks noGrp="1" noChangeArrowheads="1"/>
          </p:cNvSpPr>
          <p:nvPr>
            <p:ph idx="1"/>
          </p:nvPr>
        </p:nvSpPr>
        <p:spPr/>
        <p:txBody>
          <a:bodyPr/>
          <a:lstStyle/>
          <a:p>
            <a:pPr algn="just" eaLnBrk="1" hangingPunct="1"/>
            <a:r>
              <a:rPr lang="zh-CN" altLang="en-US" sz="3400"/>
              <a:t>数据库</a:t>
            </a:r>
            <a:r>
              <a:rPr lang="zh-CN" altLang="en-US" sz="3400">
                <a:solidFill>
                  <a:srgbClr val="FF0000"/>
                </a:solidFill>
              </a:rPr>
              <a:t>生命周期</a:t>
            </a:r>
            <a:r>
              <a:rPr lang="zh-CN" altLang="en-US" sz="3400"/>
              <a:t>一般包含数据库系统的规划、设计、实现、运行管理和维护、扩充和重构等大的阶段。数据库</a:t>
            </a:r>
            <a:r>
              <a:rPr lang="zh-CN" altLang="en-US" sz="3400">
                <a:solidFill>
                  <a:srgbClr val="FF0000"/>
                </a:solidFill>
              </a:rPr>
              <a:t>设计过程</a:t>
            </a:r>
            <a:r>
              <a:rPr lang="zh-CN" altLang="en-US" sz="3400"/>
              <a:t>大致分为以下四个阶段。</a:t>
            </a:r>
          </a:p>
          <a:p>
            <a:pPr algn="just" eaLnBrk="1" hangingPunct="1">
              <a:buFont typeface="Wingdings" panose="05000000000000000000" pitchFamily="2" charset="2"/>
              <a:buNone/>
            </a:pPr>
            <a:r>
              <a:rPr lang="zh-CN" altLang="en-US" sz="3400"/>
              <a:t>        </a:t>
            </a:r>
            <a:r>
              <a:rPr lang="en-US" altLang="zh-CN" sz="3400"/>
              <a:t>1</a:t>
            </a:r>
            <a:r>
              <a:rPr lang="zh-CN" altLang="en-US" sz="3400"/>
              <a:t>．需求分析</a:t>
            </a:r>
          </a:p>
          <a:p>
            <a:pPr algn="just" eaLnBrk="1" hangingPunct="1">
              <a:buFont typeface="Wingdings" panose="05000000000000000000" pitchFamily="2" charset="2"/>
              <a:buNone/>
            </a:pPr>
            <a:r>
              <a:rPr lang="zh-CN" altLang="en-US" sz="3400"/>
              <a:t>        </a:t>
            </a:r>
            <a:r>
              <a:rPr lang="en-US" altLang="zh-CN" sz="3400"/>
              <a:t>2</a:t>
            </a:r>
            <a:r>
              <a:rPr lang="zh-CN" altLang="en-US" sz="3400"/>
              <a:t>．概念模型设计</a:t>
            </a:r>
          </a:p>
          <a:p>
            <a:pPr algn="just" eaLnBrk="1" hangingPunct="1">
              <a:buFont typeface="Wingdings" panose="05000000000000000000" pitchFamily="2" charset="2"/>
              <a:buNone/>
            </a:pPr>
            <a:r>
              <a:rPr lang="zh-CN" altLang="en-US" sz="3400"/>
              <a:t>        </a:t>
            </a:r>
            <a:r>
              <a:rPr lang="en-US" altLang="zh-CN" sz="3400"/>
              <a:t>3</a:t>
            </a:r>
            <a:r>
              <a:rPr lang="zh-CN" altLang="en-US" sz="3400"/>
              <a:t>．逻辑设计</a:t>
            </a:r>
          </a:p>
          <a:p>
            <a:pPr algn="just" eaLnBrk="1" hangingPunct="1">
              <a:buFont typeface="Wingdings" panose="05000000000000000000" pitchFamily="2" charset="2"/>
              <a:buNone/>
            </a:pPr>
            <a:r>
              <a:rPr lang="zh-CN" altLang="en-US" sz="3400"/>
              <a:t>        </a:t>
            </a:r>
            <a:r>
              <a:rPr lang="en-US" altLang="zh-CN" sz="3400"/>
              <a:t>4</a:t>
            </a:r>
            <a:r>
              <a:rPr lang="zh-CN" altLang="en-US" sz="3400"/>
              <a:t>．物理设计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020C09D-3031-4486-8438-7E43F33DF515}"/>
              </a:ext>
            </a:extLst>
          </p:cNvPr>
          <p:cNvSpPr>
            <a:spLocks noGrp="1" noChangeArrowheads="1"/>
          </p:cNvSpPr>
          <p:nvPr>
            <p:ph type="ctrTitle"/>
          </p:nvPr>
        </p:nvSpPr>
        <p:spPr/>
        <p:txBody>
          <a:bodyPr/>
          <a:lstStyle/>
          <a:p>
            <a:pPr eaLnBrk="1" hangingPunct="1"/>
            <a:r>
              <a:rPr lang="en-US" altLang="zh-CN"/>
              <a:t>2.4.1 </a:t>
            </a:r>
            <a:r>
              <a:rPr lang="zh-CN" altLang="en-US"/>
              <a:t>数据需求分析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1F1B90C-108F-4354-A285-B7231491A276}"/>
              </a:ext>
            </a:extLst>
          </p:cNvPr>
          <p:cNvSpPr>
            <a:spLocks noGrp="1" noChangeArrowheads="1"/>
          </p:cNvSpPr>
          <p:nvPr>
            <p:ph type="title"/>
          </p:nvPr>
        </p:nvSpPr>
        <p:spPr/>
        <p:txBody>
          <a:bodyPr/>
          <a:lstStyle/>
          <a:p>
            <a:pPr eaLnBrk="1" hangingPunct="1"/>
            <a:r>
              <a:rPr lang="zh-CN" altLang="en-US"/>
              <a:t>主要任务</a:t>
            </a:r>
          </a:p>
        </p:txBody>
      </p:sp>
      <p:sp>
        <p:nvSpPr>
          <p:cNvPr id="61443" name="Rectangle 3">
            <a:extLst>
              <a:ext uri="{FF2B5EF4-FFF2-40B4-BE49-F238E27FC236}">
                <a16:creationId xmlns:a16="http://schemas.microsoft.com/office/drawing/2014/main" id="{AC28E854-23B3-4A37-BFA2-32FAACAE0B85}"/>
              </a:ext>
            </a:extLst>
          </p:cNvPr>
          <p:cNvSpPr>
            <a:spLocks noGrp="1" noChangeArrowheads="1"/>
          </p:cNvSpPr>
          <p:nvPr>
            <p:ph idx="1"/>
          </p:nvPr>
        </p:nvSpPr>
        <p:spPr/>
        <p:txBody>
          <a:bodyPr/>
          <a:lstStyle/>
          <a:p>
            <a:pPr eaLnBrk="1" hangingPunct="1"/>
            <a:r>
              <a:rPr lang="zh-CN" altLang="en-US"/>
              <a:t>是通过对现行的手工系统或已有的计算机系统进行调查和分析，以确定企业对即将建立的数据库应用系统的信息要求和处理要求。</a:t>
            </a:r>
          </a:p>
          <a:p>
            <a:pPr lvl="1" eaLnBrk="1" hangingPunct="1"/>
            <a:r>
              <a:rPr lang="zh-CN" altLang="en-US" sz="2400"/>
              <a:t>系统调查</a:t>
            </a:r>
          </a:p>
          <a:p>
            <a:pPr lvl="1" eaLnBrk="1" hangingPunct="1"/>
            <a:r>
              <a:rPr lang="zh-CN" altLang="en-US" sz="2400"/>
              <a:t>系统分析</a:t>
            </a:r>
          </a:p>
          <a:p>
            <a:pPr lvl="1" eaLnBrk="1" hangingPunct="1"/>
            <a:r>
              <a:rPr lang="zh-CN" altLang="en-US" sz="2400"/>
              <a:t>系统分析文档</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B1D8A5D-33C6-4A66-8288-D68A07B7E7DD}"/>
              </a:ext>
            </a:extLst>
          </p:cNvPr>
          <p:cNvSpPr>
            <a:spLocks noGrp="1" noChangeArrowheads="1"/>
          </p:cNvSpPr>
          <p:nvPr>
            <p:ph type="title"/>
          </p:nvPr>
        </p:nvSpPr>
        <p:spPr/>
        <p:txBody>
          <a:bodyPr/>
          <a:lstStyle/>
          <a:p>
            <a:pPr eaLnBrk="1" hangingPunct="1"/>
            <a:r>
              <a:rPr lang="zh-CN" altLang="en-US"/>
              <a:t>系统调查</a:t>
            </a:r>
          </a:p>
        </p:txBody>
      </p:sp>
      <p:sp>
        <p:nvSpPr>
          <p:cNvPr id="62467" name="Rectangle 3">
            <a:extLst>
              <a:ext uri="{FF2B5EF4-FFF2-40B4-BE49-F238E27FC236}">
                <a16:creationId xmlns:a16="http://schemas.microsoft.com/office/drawing/2014/main" id="{185D143A-BF11-4793-8653-720C0A3F3D8F}"/>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sz="3100"/>
              <a:t>    系统调查：目的是了解企业的业务状况、信息流程、经营方式、处理要求以及组织机构等。可以包括以下几个方面：</a:t>
            </a:r>
          </a:p>
          <a:p>
            <a:pPr algn="just" eaLnBrk="1" hangingPunct="1">
              <a:lnSpc>
                <a:spcPct val="80000"/>
              </a:lnSpc>
              <a:buFont typeface="Wingdings" panose="05000000000000000000" pitchFamily="2" charset="2"/>
              <a:buNone/>
            </a:pPr>
            <a:r>
              <a:rPr lang="zh-CN" altLang="en-US" sz="3100"/>
              <a:t>  </a:t>
            </a:r>
            <a:r>
              <a:rPr lang="zh-CN" altLang="en-US" sz="2800"/>
              <a:t>  （1）组织机构调查。</a:t>
            </a:r>
          </a:p>
          <a:p>
            <a:pPr algn="just" eaLnBrk="1" hangingPunct="1">
              <a:lnSpc>
                <a:spcPct val="80000"/>
              </a:lnSpc>
              <a:buFont typeface="Wingdings" panose="05000000000000000000" pitchFamily="2" charset="2"/>
              <a:buNone/>
            </a:pPr>
            <a:r>
              <a:rPr lang="zh-CN" altLang="en-US" sz="2800"/>
              <a:t>    （2）业务流程调查。</a:t>
            </a:r>
          </a:p>
          <a:p>
            <a:pPr algn="just" eaLnBrk="1" hangingPunct="1">
              <a:lnSpc>
                <a:spcPct val="80000"/>
              </a:lnSpc>
              <a:buFont typeface="Wingdings" panose="05000000000000000000" pitchFamily="2" charset="2"/>
              <a:buNone/>
            </a:pPr>
            <a:r>
              <a:rPr lang="zh-CN" altLang="en-US" sz="2800"/>
              <a:t>    （3）各部门对系统的信息要求和处理要求。</a:t>
            </a:r>
          </a:p>
          <a:p>
            <a:pPr algn="just" eaLnBrk="1" hangingPunct="1">
              <a:lnSpc>
                <a:spcPct val="80000"/>
              </a:lnSpc>
              <a:buFont typeface="Wingdings" panose="05000000000000000000" pitchFamily="2" charset="2"/>
              <a:buNone/>
            </a:pPr>
            <a:r>
              <a:rPr lang="zh-CN" altLang="en-US" sz="2800"/>
              <a:t>    （4）企业的限制和目标。</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4F45368-3933-4F89-AAC4-128277C6D283}"/>
              </a:ext>
            </a:extLst>
          </p:cNvPr>
          <p:cNvSpPr>
            <a:spLocks noGrp="1" noChangeArrowheads="1"/>
          </p:cNvSpPr>
          <p:nvPr>
            <p:ph type="title"/>
          </p:nvPr>
        </p:nvSpPr>
        <p:spPr/>
        <p:txBody>
          <a:bodyPr/>
          <a:lstStyle/>
          <a:p>
            <a:pPr eaLnBrk="1" hangingPunct="1"/>
            <a:r>
              <a:rPr lang="zh-CN" altLang="en-US"/>
              <a:t>系统分析</a:t>
            </a:r>
          </a:p>
        </p:txBody>
      </p:sp>
      <p:sp>
        <p:nvSpPr>
          <p:cNvPr id="63491" name="Rectangle 3">
            <a:extLst>
              <a:ext uri="{FF2B5EF4-FFF2-40B4-BE49-F238E27FC236}">
                <a16:creationId xmlns:a16="http://schemas.microsoft.com/office/drawing/2014/main" id="{880A1002-68F5-44EB-AE68-C74ECEB04FE1}"/>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a:t>        对调查所获得的原始资料必须进行综合的分析，权衡各方面的利弊，确定数据库结构设计和程序设计的策略和方案。</a:t>
            </a:r>
          </a:p>
          <a:p>
            <a:pPr algn="just" eaLnBrk="1" hangingPunct="1">
              <a:buFont typeface="Wingdings" panose="05000000000000000000" pitchFamily="2" charset="2"/>
              <a:buNone/>
            </a:pPr>
            <a:r>
              <a:rPr lang="zh-CN" altLang="en-US"/>
              <a:t>       （</a:t>
            </a:r>
            <a:r>
              <a:rPr lang="en-US" altLang="zh-CN"/>
              <a:t>1</a:t>
            </a:r>
            <a:r>
              <a:rPr lang="zh-CN" altLang="en-US"/>
              <a:t>）业务流程分析。</a:t>
            </a:r>
          </a:p>
          <a:p>
            <a:pPr algn="just" eaLnBrk="1" hangingPunct="1">
              <a:buFont typeface="Wingdings" panose="05000000000000000000" pitchFamily="2" charset="2"/>
              <a:buNone/>
            </a:pPr>
            <a:r>
              <a:rPr lang="zh-CN" altLang="en-US"/>
              <a:t>       （</a:t>
            </a:r>
            <a:r>
              <a:rPr lang="en-US" altLang="zh-CN"/>
              <a:t>2</a:t>
            </a:r>
            <a:r>
              <a:rPr lang="zh-CN" altLang="en-US"/>
              <a:t>）信息收集和分析。</a:t>
            </a:r>
          </a:p>
          <a:p>
            <a:pPr algn="just" eaLnBrk="1" hangingPunct="1">
              <a:buFont typeface="Wingdings" panose="05000000000000000000" pitchFamily="2" charset="2"/>
              <a:buNone/>
            </a:pPr>
            <a:r>
              <a:rPr lang="zh-CN" altLang="en-US"/>
              <a:t>       （</a:t>
            </a:r>
            <a:r>
              <a:rPr lang="en-US" altLang="zh-CN"/>
              <a:t>3</a:t>
            </a:r>
            <a:r>
              <a:rPr lang="zh-CN" altLang="en-US"/>
              <a:t>）处理要求分析。</a:t>
            </a:r>
          </a:p>
          <a:p>
            <a:pPr algn="just" eaLnBrk="1" hangingPunct="1">
              <a:buFont typeface="Wingdings" panose="05000000000000000000" pitchFamily="2" charset="2"/>
              <a:buNone/>
            </a:pPr>
            <a:r>
              <a:rPr lang="zh-CN" altLang="en-US"/>
              <a:t>       （</a:t>
            </a:r>
            <a:r>
              <a:rPr lang="en-US" altLang="zh-CN"/>
              <a:t>4</a:t>
            </a:r>
            <a:r>
              <a:rPr lang="zh-CN" altLang="en-US"/>
              <a:t>）其他各种限制和要求分析。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47C3537-BF3F-45B5-868C-89DB3A712DE4}"/>
              </a:ext>
            </a:extLst>
          </p:cNvPr>
          <p:cNvSpPr>
            <a:spLocks noGrp="1" noChangeArrowheads="1"/>
          </p:cNvSpPr>
          <p:nvPr>
            <p:ph type="title"/>
          </p:nvPr>
        </p:nvSpPr>
        <p:spPr/>
        <p:txBody>
          <a:bodyPr/>
          <a:lstStyle/>
          <a:p>
            <a:pPr eaLnBrk="1" hangingPunct="1"/>
            <a:r>
              <a:rPr lang="en-US" altLang="zh-CN"/>
              <a:t>2.1.2  ER</a:t>
            </a:r>
            <a:r>
              <a:rPr lang="zh-CN" altLang="en-US"/>
              <a:t>图的组成</a:t>
            </a:r>
          </a:p>
        </p:txBody>
      </p:sp>
      <p:sp>
        <p:nvSpPr>
          <p:cNvPr id="9219" name="Rectangle 3">
            <a:extLst>
              <a:ext uri="{FF2B5EF4-FFF2-40B4-BE49-F238E27FC236}">
                <a16:creationId xmlns:a16="http://schemas.microsoft.com/office/drawing/2014/main" id="{3047883A-4567-42C4-B0B5-B3A8BFBF0BAA}"/>
              </a:ext>
            </a:extLst>
          </p:cNvPr>
          <p:cNvSpPr>
            <a:spLocks noGrp="1" noChangeArrowheads="1"/>
          </p:cNvSpPr>
          <p:nvPr>
            <p:ph idx="1"/>
          </p:nvPr>
        </p:nvSpPr>
        <p:spPr/>
        <p:txBody>
          <a:bodyPr/>
          <a:lstStyle/>
          <a:p>
            <a:pPr marL="0" indent="0" algn="just" eaLnBrk="1" hangingPunct="1"/>
            <a:r>
              <a:rPr lang="zh-CN" altLang="en-US" sz="2800">
                <a:latin typeface="隶书" panose="02010509060101010101" pitchFamily="49" charset="-122"/>
              </a:rPr>
              <a:t>在</a:t>
            </a:r>
            <a:r>
              <a:rPr lang="en-US" altLang="zh-CN" sz="2800">
                <a:latin typeface="隶书" panose="02010509060101010101" pitchFamily="49" charset="-122"/>
              </a:rPr>
              <a:t>ER</a:t>
            </a:r>
            <a:r>
              <a:rPr lang="zh-CN" altLang="en-US" sz="2800">
                <a:latin typeface="隶书" panose="02010509060101010101" pitchFamily="49" charset="-122"/>
              </a:rPr>
              <a:t>图（</a:t>
            </a:r>
            <a:r>
              <a:rPr lang="en-US" altLang="zh-CN" sz="2800">
                <a:latin typeface="隶书" panose="02010509060101010101" pitchFamily="49" charset="-122"/>
              </a:rPr>
              <a:t>E-R Diagram</a:t>
            </a:r>
            <a:r>
              <a:rPr lang="zh-CN" altLang="en-US" sz="2800">
                <a:latin typeface="隶书" panose="02010509060101010101" pitchFamily="49" charset="-122"/>
              </a:rPr>
              <a:t>）中，基本的图形元素有</a:t>
            </a:r>
            <a:r>
              <a:rPr lang="en-US" altLang="zh-CN" sz="2800">
                <a:solidFill>
                  <a:srgbClr val="FF0000"/>
                </a:solidFill>
                <a:latin typeface="隶书" panose="02010509060101010101" pitchFamily="49" charset="-122"/>
              </a:rPr>
              <a:t>3</a:t>
            </a:r>
            <a:r>
              <a:rPr lang="zh-CN" altLang="en-US" sz="2800">
                <a:solidFill>
                  <a:srgbClr val="FF0000"/>
                </a:solidFill>
                <a:latin typeface="隶书" panose="02010509060101010101" pitchFamily="49" charset="-122"/>
              </a:rPr>
              <a:t>个</a:t>
            </a:r>
            <a:r>
              <a:rPr lang="zh-CN" altLang="en-US" sz="2800">
                <a:latin typeface="隶书" panose="02010509060101010101" pitchFamily="49" charset="-122"/>
              </a:rPr>
              <a:t>：实体集合框，联系集合框和属性框。</a:t>
            </a:r>
            <a:r>
              <a:rPr lang="zh-CN" altLang="en-US" sz="2800">
                <a:solidFill>
                  <a:srgbClr val="FF0000"/>
                </a:solidFill>
                <a:latin typeface="隶书" panose="02010509060101010101" pitchFamily="49" charset="-122"/>
              </a:rPr>
              <a:t>实体集合框</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矩形框</a:t>
            </a:r>
            <a:r>
              <a:rPr lang="zh-CN" altLang="en-US" sz="2800">
                <a:latin typeface="隶书" panose="02010509060101010101" pitchFamily="49" charset="-122"/>
              </a:rPr>
              <a:t>表示，实体之间的</a:t>
            </a:r>
            <a:r>
              <a:rPr lang="zh-CN" altLang="en-US" sz="2800">
                <a:solidFill>
                  <a:srgbClr val="FF0000"/>
                </a:solidFill>
                <a:latin typeface="隶书" panose="02010509060101010101" pitchFamily="49" charset="-122"/>
              </a:rPr>
              <a:t>联系</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菱形</a:t>
            </a:r>
            <a:r>
              <a:rPr lang="zh-CN" altLang="en-US" sz="2800">
                <a:latin typeface="隶书" panose="02010509060101010101" pitchFamily="49" charset="-122"/>
              </a:rPr>
              <a:t>框表示，</a:t>
            </a:r>
            <a:r>
              <a:rPr lang="zh-CN" altLang="en-US" sz="2800">
                <a:solidFill>
                  <a:srgbClr val="FF0000"/>
                </a:solidFill>
                <a:latin typeface="隶书" panose="02010509060101010101" pitchFamily="49" charset="-122"/>
              </a:rPr>
              <a:t>属性</a:t>
            </a:r>
            <a:r>
              <a:rPr lang="zh-CN" altLang="en-US" sz="2800">
                <a:latin typeface="隶书" panose="02010509060101010101" pitchFamily="49" charset="-122"/>
              </a:rPr>
              <a:t>用</a:t>
            </a:r>
            <a:r>
              <a:rPr lang="zh-CN" altLang="en-US" sz="2800">
                <a:solidFill>
                  <a:srgbClr val="0000FF"/>
                </a:solidFill>
                <a:latin typeface="隶书" panose="02010509060101010101" pitchFamily="49" charset="-122"/>
              </a:rPr>
              <a:t>椭圆形框</a:t>
            </a:r>
            <a:r>
              <a:rPr lang="zh-CN" altLang="en-US" sz="2800">
                <a:latin typeface="隶书" panose="02010509060101010101" pitchFamily="49" charset="-122"/>
              </a:rPr>
              <a:t>（或圆形框）表示。 </a:t>
            </a:r>
          </a:p>
        </p:txBody>
      </p:sp>
      <p:pic>
        <p:nvPicPr>
          <p:cNvPr id="9220" name="Picture 4" descr="06-001">
            <a:extLst>
              <a:ext uri="{FF2B5EF4-FFF2-40B4-BE49-F238E27FC236}">
                <a16:creationId xmlns:a16="http://schemas.microsoft.com/office/drawing/2014/main" id="{59625218-F6F5-411E-9D0A-DD0E55B05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3575050"/>
            <a:ext cx="6335712"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E71B6B9-E5DB-4857-BBDF-6638BFB88BEA}"/>
              </a:ext>
            </a:extLst>
          </p:cNvPr>
          <p:cNvSpPr>
            <a:spLocks noGrp="1" noChangeArrowheads="1"/>
          </p:cNvSpPr>
          <p:nvPr>
            <p:ph type="title"/>
          </p:nvPr>
        </p:nvSpPr>
        <p:spPr/>
        <p:txBody>
          <a:bodyPr/>
          <a:lstStyle/>
          <a:p>
            <a:pPr eaLnBrk="1" hangingPunct="1"/>
            <a:r>
              <a:rPr lang="zh-CN" altLang="en-US"/>
              <a:t>系统分析文档</a:t>
            </a:r>
          </a:p>
        </p:txBody>
      </p:sp>
      <p:sp>
        <p:nvSpPr>
          <p:cNvPr id="64515" name="Rectangle 3">
            <a:extLst>
              <a:ext uri="{FF2B5EF4-FFF2-40B4-BE49-F238E27FC236}">
                <a16:creationId xmlns:a16="http://schemas.microsoft.com/office/drawing/2014/main" id="{C140E455-05C9-4698-A959-3457EECCCF91}"/>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      系统分析的结果形成系统分析报告，其主要内容包括系统目标、需求定义、功能说明、系统结构、计算机处理的边界与流程、工作量与预算经费等。</a:t>
            </a:r>
          </a:p>
          <a:p>
            <a:pPr algn="just" eaLnBrk="1" hangingPunct="1">
              <a:lnSpc>
                <a:spcPct val="80000"/>
              </a:lnSpc>
              <a:buFont typeface="Wingdings" panose="05000000000000000000" pitchFamily="2" charset="2"/>
              <a:buNone/>
            </a:pPr>
            <a:r>
              <a:rPr lang="zh-CN" altLang="en-US"/>
              <a:t>      其中，与数据库设计关系最大的文档有</a:t>
            </a:r>
            <a:r>
              <a:rPr lang="zh-CN" altLang="en-US">
                <a:solidFill>
                  <a:srgbClr val="0000FF"/>
                </a:solidFill>
              </a:rPr>
              <a:t>业务流程图、</a:t>
            </a:r>
            <a:r>
              <a:rPr lang="zh-CN" altLang="en-US">
                <a:solidFill>
                  <a:srgbClr val="FF0000"/>
                </a:solidFill>
              </a:rPr>
              <a:t>数据流图、数据词典</a:t>
            </a:r>
            <a:r>
              <a:rPr lang="zh-CN" altLang="en-US"/>
              <a:t>等。</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CCE17BB-2F3B-4169-9AA8-60367C27E8DB}"/>
              </a:ext>
            </a:extLst>
          </p:cNvPr>
          <p:cNvSpPr>
            <a:spLocks noGrp="1" noChangeArrowheads="1"/>
          </p:cNvSpPr>
          <p:nvPr>
            <p:ph type="ctrTitle"/>
          </p:nvPr>
        </p:nvSpPr>
        <p:spPr/>
        <p:txBody>
          <a:bodyPr/>
          <a:lstStyle/>
          <a:p>
            <a:pPr eaLnBrk="1" hangingPunct="1"/>
            <a:r>
              <a:rPr lang="zh-CN" altLang="en-US"/>
              <a:t>一、数据流图</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F4DEF0B-781F-4923-8E60-5D4AE24A9F4C}"/>
              </a:ext>
            </a:extLst>
          </p:cNvPr>
          <p:cNvSpPr>
            <a:spLocks noGrp="1" noChangeArrowheads="1"/>
          </p:cNvSpPr>
          <p:nvPr>
            <p:ph type="title"/>
          </p:nvPr>
        </p:nvSpPr>
        <p:spPr/>
        <p:txBody>
          <a:bodyPr/>
          <a:lstStyle/>
          <a:p>
            <a:pPr eaLnBrk="1" hangingPunct="1"/>
            <a:r>
              <a:rPr lang="zh-CN" altLang="en-US"/>
              <a:t>数据流图</a:t>
            </a:r>
          </a:p>
        </p:txBody>
      </p:sp>
      <p:sp>
        <p:nvSpPr>
          <p:cNvPr id="66563" name="Rectangle 3">
            <a:extLst>
              <a:ext uri="{FF2B5EF4-FFF2-40B4-BE49-F238E27FC236}">
                <a16:creationId xmlns:a16="http://schemas.microsoft.com/office/drawing/2014/main" id="{EEE3D20C-EA69-4C2B-92FB-EC0597D04F52}"/>
              </a:ext>
            </a:extLst>
          </p:cNvPr>
          <p:cNvSpPr>
            <a:spLocks noGrp="1" noChangeArrowheads="1"/>
          </p:cNvSpPr>
          <p:nvPr>
            <p:ph type="body" sz="half" idx="1"/>
          </p:nvPr>
        </p:nvSpPr>
        <p:spPr>
          <a:xfrm>
            <a:off x="900113" y="1600200"/>
            <a:ext cx="7848600" cy="4997450"/>
          </a:xfrm>
        </p:spPr>
        <p:txBody>
          <a:bodyPr/>
          <a:lstStyle/>
          <a:p>
            <a:pPr algn="just" eaLnBrk="1" hangingPunct="1">
              <a:buFont typeface="Wingdings" panose="05000000000000000000" pitchFamily="2" charset="2"/>
              <a:buNone/>
            </a:pPr>
            <a:r>
              <a:rPr lang="zh-CN" altLang="en-US" sz="4400"/>
              <a:t>        数据流图（Data Flow Diagram，简称DFD）是描述系统的重要工具，它力图从</a:t>
            </a:r>
            <a:r>
              <a:rPr lang="zh-CN" altLang="en-US" sz="4400">
                <a:solidFill>
                  <a:srgbClr val="0000FF"/>
                </a:solidFill>
              </a:rPr>
              <a:t>数据传递和处理</a:t>
            </a:r>
            <a:r>
              <a:rPr lang="zh-CN" altLang="en-US" sz="4400"/>
              <a:t>的角度，以</a:t>
            </a:r>
            <a:r>
              <a:rPr lang="zh-CN" altLang="en-US" sz="4400">
                <a:solidFill>
                  <a:srgbClr val="0000FF"/>
                </a:solidFill>
              </a:rPr>
              <a:t>图形</a:t>
            </a:r>
            <a:r>
              <a:rPr lang="zh-CN" altLang="en-US" sz="4400"/>
              <a:t>的方式表示数据处理系统的工作状况。 </a:t>
            </a:r>
          </a:p>
          <a:p>
            <a:pPr eaLnBrk="1" hangingPunct="1"/>
            <a:endParaRPr lang="zh-CN" altLang="en-US" sz="4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DE2713E-1587-4EA5-AE1B-65989B05FBAE}"/>
              </a:ext>
            </a:extLst>
          </p:cNvPr>
          <p:cNvSpPr>
            <a:spLocks noGrp="1" noChangeArrowheads="1"/>
          </p:cNvSpPr>
          <p:nvPr>
            <p:ph type="title"/>
          </p:nvPr>
        </p:nvSpPr>
        <p:spPr/>
        <p:txBody>
          <a:bodyPr/>
          <a:lstStyle/>
          <a:p>
            <a:pPr eaLnBrk="1" hangingPunct="1"/>
            <a:r>
              <a:rPr lang="zh-CN" altLang="en-US"/>
              <a:t>数据流图的组成</a:t>
            </a:r>
          </a:p>
        </p:txBody>
      </p:sp>
      <p:sp>
        <p:nvSpPr>
          <p:cNvPr id="67587" name="Rectangle 3">
            <a:extLst>
              <a:ext uri="{FF2B5EF4-FFF2-40B4-BE49-F238E27FC236}">
                <a16:creationId xmlns:a16="http://schemas.microsoft.com/office/drawing/2014/main" id="{EA8E745A-A8A8-49CA-B7BC-6E8B7E4F7A0B}"/>
              </a:ext>
            </a:extLst>
          </p:cNvPr>
          <p:cNvSpPr>
            <a:spLocks noGrp="1" noChangeArrowheads="1"/>
          </p:cNvSpPr>
          <p:nvPr>
            <p:ph type="body" sz="half" idx="1"/>
          </p:nvPr>
        </p:nvSpPr>
        <p:spPr>
          <a:xfrm>
            <a:off x="900113" y="1600200"/>
            <a:ext cx="3024187" cy="4997450"/>
          </a:xfrm>
        </p:spPr>
        <p:txBody>
          <a:bodyPr/>
          <a:lstStyle/>
          <a:p>
            <a:pPr eaLnBrk="1" hangingPunct="1"/>
            <a:r>
              <a:rPr lang="zh-CN" altLang="en-US"/>
              <a:t>数据流图通常由如图所示的</a:t>
            </a:r>
            <a:r>
              <a:rPr lang="en-US" altLang="zh-CN">
                <a:solidFill>
                  <a:srgbClr val="FF0000"/>
                </a:solidFill>
              </a:rPr>
              <a:t>4</a:t>
            </a:r>
            <a:r>
              <a:rPr lang="zh-CN" altLang="en-US">
                <a:solidFill>
                  <a:srgbClr val="FF0000"/>
                </a:solidFill>
              </a:rPr>
              <a:t>种</a:t>
            </a:r>
            <a:r>
              <a:rPr lang="zh-CN" altLang="en-US"/>
              <a:t>基本符号组成。</a:t>
            </a:r>
          </a:p>
        </p:txBody>
      </p:sp>
      <p:pic>
        <p:nvPicPr>
          <p:cNvPr id="67588" name="Picture 4" descr="07-011">
            <a:extLst>
              <a:ext uri="{FF2B5EF4-FFF2-40B4-BE49-F238E27FC236}">
                <a16:creationId xmlns:a16="http://schemas.microsoft.com/office/drawing/2014/main" id="{7B76D7C6-3794-4922-BBE0-73D07F21930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24300" y="1774825"/>
            <a:ext cx="4824413" cy="24479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7589" name="Group 5">
            <a:extLst>
              <a:ext uri="{FF2B5EF4-FFF2-40B4-BE49-F238E27FC236}">
                <a16:creationId xmlns:a16="http://schemas.microsoft.com/office/drawing/2014/main" id="{16CBEFA1-33B5-4C6D-8DFA-97CD62FF808A}"/>
              </a:ext>
            </a:extLst>
          </p:cNvPr>
          <p:cNvGrpSpPr>
            <a:grpSpLocks/>
          </p:cNvGrpSpPr>
          <p:nvPr/>
        </p:nvGrpSpPr>
        <p:grpSpPr bwMode="auto">
          <a:xfrm>
            <a:off x="1692275" y="4652963"/>
            <a:ext cx="6049963" cy="1562100"/>
            <a:chOff x="0" y="0"/>
            <a:chExt cx="9527" cy="2459"/>
          </a:xfrm>
        </p:grpSpPr>
        <p:sp>
          <p:nvSpPr>
            <p:cNvPr id="67590" name="Text Box 6">
              <a:extLst>
                <a:ext uri="{FF2B5EF4-FFF2-40B4-BE49-F238E27FC236}">
                  <a16:creationId xmlns:a16="http://schemas.microsoft.com/office/drawing/2014/main" id="{CCF46BA0-951F-43A5-8FBB-67C22897111F}"/>
                </a:ext>
              </a:extLst>
            </p:cNvPr>
            <p:cNvSpPr txBox="1">
              <a:spLocks noChangeArrowheads="1"/>
            </p:cNvSpPr>
            <p:nvPr/>
          </p:nvSpPr>
          <p:spPr bwMode="auto">
            <a:xfrm>
              <a:off x="2267" y="1701"/>
              <a:ext cx="2382"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数据加工</a:t>
              </a:r>
            </a:p>
            <a:p>
              <a:pPr algn="ctr">
                <a:spcBef>
                  <a:spcPct val="0"/>
                </a:spcBef>
                <a:buFontTx/>
                <a:buNone/>
              </a:pPr>
              <a:r>
                <a:rPr lang="zh-CN" altLang="en-US" sz="1800" b="1">
                  <a:ea typeface="宋体" panose="02010600030101010101" pitchFamily="2" charset="-122"/>
                </a:rPr>
                <a:t>（P）</a:t>
              </a:r>
            </a:p>
          </p:txBody>
        </p:sp>
        <p:sp>
          <p:nvSpPr>
            <p:cNvPr id="67591" name="Text Box 7">
              <a:extLst>
                <a:ext uri="{FF2B5EF4-FFF2-40B4-BE49-F238E27FC236}">
                  <a16:creationId xmlns:a16="http://schemas.microsoft.com/office/drawing/2014/main" id="{8AD0B439-2579-4231-AB09-F3DA46F2A0B7}"/>
                </a:ext>
              </a:extLst>
            </p:cNvPr>
            <p:cNvSpPr txBox="1">
              <a:spLocks noChangeArrowheads="1"/>
            </p:cNvSpPr>
            <p:nvPr/>
          </p:nvSpPr>
          <p:spPr bwMode="auto">
            <a:xfrm>
              <a:off x="0" y="1700"/>
              <a:ext cx="1747"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外部项</a:t>
              </a:r>
            </a:p>
            <a:p>
              <a:pPr algn="ctr">
                <a:spcBef>
                  <a:spcPct val="0"/>
                </a:spcBef>
                <a:buFontTx/>
                <a:buNone/>
              </a:pPr>
              <a:r>
                <a:rPr lang="zh-CN" altLang="en-US" sz="2200" b="1">
                  <a:latin typeface="黑体" panose="02010609060101010101" pitchFamily="49" charset="-122"/>
                </a:rPr>
                <a:t>（S）</a:t>
              </a:r>
            </a:p>
          </p:txBody>
        </p:sp>
        <p:sp>
          <p:nvSpPr>
            <p:cNvPr id="67592" name="Text Box 8">
              <a:extLst>
                <a:ext uri="{FF2B5EF4-FFF2-40B4-BE49-F238E27FC236}">
                  <a16:creationId xmlns:a16="http://schemas.microsoft.com/office/drawing/2014/main" id="{A14CD1CD-C567-431F-A697-77170A473CB0}"/>
                </a:ext>
              </a:extLst>
            </p:cNvPr>
            <p:cNvSpPr txBox="1">
              <a:spLocks noChangeArrowheads="1"/>
            </p:cNvSpPr>
            <p:nvPr/>
          </p:nvSpPr>
          <p:spPr bwMode="auto">
            <a:xfrm>
              <a:off x="7713" y="1677"/>
              <a:ext cx="1814"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数据流</a:t>
              </a:r>
            </a:p>
            <a:p>
              <a:pPr algn="ctr">
                <a:spcBef>
                  <a:spcPct val="0"/>
                </a:spcBef>
                <a:buFontTx/>
                <a:buNone/>
              </a:pPr>
              <a:r>
                <a:rPr lang="zh-CN" altLang="en-US" sz="1800" b="1">
                  <a:ea typeface="宋体" panose="02010600030101010101" pitchFamily="2" charset="-122"/>
                </a:rPr>
                <a:t>（F）</a:t>
              </a:r>
            </a:p>
          </p:txBody>
        </p:sp>
        <p:sp>
          <p:nvSpPr>
            <p:cNvPr id="67593" name="Text Box 9">
              <a:extLst>
                <a:ext uri="{FF2B5EF4-FFF2-40B4-BE49-F238E27FC236}">
                  <a16:creationId xmlns:a16="http://schemas.microsoft.com/office/drawing/2014/main" id="{FDE80E80-0DB5-4045-8535-C8D3E893BDD3}"/>
                </a:ext>
              </a:extLst>
            </p:cNvPr>
            <p:cNvSpPr txBox="1">
              <a:spLocks noChangeArrowheads="1"/>
            </p:cNvSpPr>
            <p:nvPr/>
          </p:nvSpPr>
          <p:spPr bwMode="auto">
            <a:xfrm>
              <a:off x="5162" y="1700"/>
              <a:ext cx="2323" cy="7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200" b="1">
                  <a:latin typeface="黑体" panose="02010609060101010101" pitchFamily="49" charset="-122"/>
                </a:rPr>
                <a:t>数据存储</a:t>
              </a:r>
            </a:p>
            <a:p>
              <a:pPr algn="ctr">
                <a:spcBef>
                  <a:spcPct val="0"/>
                </a:spcBef>
                <a:buFontTx/>
                <a:buNone/>
              </a:pPr>
              <a:r>
                <a:rPr lang="zh-CN" altLang="en-US" sz="1800" b="1">
                  <a:ea typeface="宋体" panose="02010600030101010101" pitchFamily="2" charset="-122"/>
                </a:rPr>
                <a:t>（D）</a:t>
              </a:r>
            </a:p>
          </p:txBody>
        </p:sp>
        <p:sp>
          <p:nvSpPr>
            <p:cNvPr id="67594" name="Rectangle 10">
              <a:extLst>
                <a:ext uri="{FF2B5EF4-FFF2-40B4-BE49-F238E27FC236}">
                  <a16:creationId xmlns:a16="http://schemas.microsoft.com/office/drawing/2014/main" id="{846818D5-F70B-4E6C-A2FD-53FCD4EAE16D}"/>
                </a:ext>
              </a:extLst>
            </p:cNvPr>
            <p:cNvSpPr>
              <a:spLocks noChangeArrowheads="1"/>
            </p:cNvSpPr>
            <p:nvPr/>
          </p:nvSpPr>
          <p:spPr bwMode="auto">
            <a:xfrm>
              <a:off x="2946" y="53"/>
              <a:ext cx="839" cy="87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67595" name="Line 11">
              <a:extLst>
                <a:ext uri="{FF2B5EF4-FFF2-40B4-BE49-F238E27FC236}">
                  <a16:creationId xmlns:a16="http://schemas.microsoft.com/office/drawing/2014/main" id="{CCEC3AE4-23A3-41F2-A63B-FAD08D932EB1}"/>
                </a:ext>
              </a:extLst>
            </p:cNvPr>
            <p:cNvSpPr>
              <a:spLocks noChangeShapeType="1"/>
            </p:cNvSpPr>
            <p:nvPr/>
          </p:nvSpPr>
          <p:spPr bwMode="auto">
            <a:xfrm>
              <a:off x="5466" y="0"/>
              <a:ext cx="140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6" name="Line 12">
              <a:extLst>
                <a:ext uri="{FF2B5EF4-FFF2-40B4-BE49-F238E27FC236}">
                  <a16:creationId xmlns:a16="http://schemas.microsoft.com/office/drawing/2014/main" id="{A35C6F6B-5DD5-4679-977E-0891C677C5FE}"/>
                </a:ext>
              </a:extLst>
            </p:cNvPr>
            <p:cNvSpPr>
              <a:spLocks noChangeShapeType="1"/>
            </p:cNvSpPr>
            <p:nvPr/>
          </p:nvSpPr>
          <p:spPr bwMode="auto">
            <a:xfrm>
              <a:off x="5443" y="0"/>
              <a:ext cx="0" cy="78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7" name="Line 13">
              <a:extLst>
                <a:ext uri="{FF2B5EF4-FFF2-40B4-BE49-F238E27FC236}">
                  <a16:creationId xmlns:a16="http://schemas.microsoft.com/office/drawing/2014/main" id="{459EE33A-5DA5-4356-AA74-D145AFA7A5FF}"/>
                </a:ext>
              </a:extLst>
            </p:cNvPr>
            <p:cNvSpPr>
              <a:spLocks noChangeShapeType="1"/>
            </p:cNvSpPr>
            <p:nvPr/>
          </p:nvSpPr>
          <p:spPr bwMode="auto">
            <a:xfrm>
              <a:off x="5427" y="784"/>
              <a:ext cx="142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8" name="Line 14">
              <a:extLst>
                <a:ext uri="{FF2B5EF4-FFF2-40B4-BE49-F238E27FC236}">
                  <a16:creationId xmlns:a16="http://schemas.microsoft.com/office/drawing/2014/main" id="{4E98167C-F56C-47ED-B03C-F4701C762B4B}"/>
                </a:ext>
              </a:extLst>
            </p:cNvPr>
            <p:cNvSpPr>
              <a:spLocks noChangeShapeType="1"/>
            </p:cNvSpPr>
            <p:nvPr/>
          </p:nvSpPr>
          <p:spPr bwMode="auto">
            <a:xfrm>
              <a:off x="5840" y="39"/>
              <a:ext cx="0" cy="75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599" name="Line 15">
              <a:extLst>
                <a:ext uri="{FF2B5EF4-FFF2-40B4-BE49-F238E27FC236}">
                  <a16:creationId xmlns:a16="http://schemas.microsoft.com/office/drawing/2014/main" id="{172D2723-A4DF-4BC6-ABF4-3AF5D1BA4BD7}"/>
                </a:ext>
              </a:extLst>
            </p:cNvPr>
            <p:cNvSpPr>
              <a:spLocks noChangeShapeType="1"/>
            </p:cNvSpPr>
            <p:nvPr/>
          </p:nvSpPr>
          <p:spPr bwMode="auto">
            <a:xfrm flipV="1">
              <a:off x="7988" y="475"/>
              <a:ext cx="1401"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0" name="Rectangle 16">
              <a:extLst>
                <a:ext uri="{FF2B5EF4-FFF2-40B4-BE49-F238E27FC236}">
                  <a16:creationId xmlns:a16="http://schemas.microsoft.com/office/drawing/2014/main" id="{CE91B8E3-BE16-4E13-8DDF-5A3BDDA59DBF}"/>
                </a:ext>
              </a:extLst>
            </p:cNvPr>
            <p:cNvSpPr>
              <a:spLocks noChangeArrowheads="1"/>
            </p:cNvSpPr>
            <p:nvPr/>
          </p:nvSpPr>
          <p:spPr bwMode="auto">
            <a:xfrm>
              <a:off x="472" y="164"/>
              <a:ext cx="817" cy="758"/>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67601" name="Line 17">
              <a:extLst>
                <a:ext uri="{FF2B5EF4-FFF2-40B4-BE49-F238E27FC236}">
                  <a16:creationId xmlns:a16="http://schemas.microsoft.com/office/drawing/2014/main" id="{26332957-0039-4316-8912-9030DF2F4B3C}"/>
                </a:ext>
              </a:extLst>
            </p:cNvPr>
            <p:cNvSpPr>
              <a:spLocks noChangeShapeType="1"/>
            </p:cNvSpPr>
            <p:nvPr/>
          </p:nvSpPr>
          <p:spPr bwMode="auto">
            <a:xfrm>
              <a:off x="374" y="53"/>
              <a:ext cx="65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2" name="Line 18">
              <a:extLst>
                <a:ext uri="{FF2B5EF4-FFF2-40B4-BE49-F238E27FC236}">
                  <a16:creationId xmlns:a16="http://schemas.microsoft.com/office/drawing/2014/main" id="{111DEA00-6046-4393-98A0-A3CFC676C629}"/>
                </a:ext>
              </a:extLst>
            </p:cNvPr>
            <p:cNvSpPr>
              <a:spLocks noChangeShapeType="1"/>
            </p:cNvSpPr>
            <p:nvPr/>
          </p:nvSpPr>
          <p:spPr bwMode="auto">
            <a:xfrm>
              <a:off x="351" y="53"/>
              <a:ext cx="0" cy="68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2C3BDD9E-78B3-4B35-9B56-F19F6BC1415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数据流图的组成</a:t>
            </a:r>
          </a:p>
        </p:txBody>
      </p:sp>
      <p:sp>
        <p:nvSpPr>
          <p:cNvPr id="68611" name="Rectangle 2">
            <a:extLst>
              <a:ext uri="{FF2B5EF4-FFF2-40B4-BE49-F238E27FC236}">
                <a16:creationId xmlns:a16="http://schemas.microsoft.com/office/drawing/2014/main" id="{06B45FE4-5791-47AF-BAA3-95B4FA1D67DE}"/>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sz="3400"/>
              <a:t>        ①</a:t>
            </a:r>
            <a:r>
              <a:rPr lang="zh-CN" altLang="en-US" sz="3400">
                <a:solidFill>
                  <a:srgbClr val="0000FF"/>
                </a:solidFill>
              </a:rPr>
              <a:t> </a:t>
            </a:r>
            <a:r>
              <a:rPr lang="zh-CN" altLang="en-US" sz="3400">
                <a:solidFill>
                  <a:srgbClr val="FF0000"/>
                </a:solidFill>
              </a:rPr>
              <a:t>数据流。</a:t>
            </a:r>
            <a:r>
              <a:rPr lang="zh-CN" altLang="en-US" sz="3400"/>
              <a:t>数据流即流动中的</a:t>
            </a:r>
            <a:r>
              <a:rPr lang="zh-CN" altLang="en-US" sz="3400">
                <a:solidFill>
                  <a:srgbClr val="0000FF"/>
                </a:solidFill>
              </a:rPr>
              <a:t>数据</a:t>
            </a:r>
            <a:r>
              <a:rPr lang="zh-CN" altLang="en-US" sz="3400"/>
              <a:t>，代表信息流过的通道。</a:t>
            </a:r>
          </a:p>
          <a:p>
            <a:pPr algn="just" eaLnBrk="1" hangingPunct="1">
              <a:lnSpc>
                <a:spcPct val="80000"/>
              </a:lnSpc>
              <a:buFont typeface="Wingdings" panose="05000000000000000000" pitchFamily="2" charset="2"/>
              <a:buNone/>
            </a:pPr>
            <a:r>
              <a:rPr lang="zh-CN" altLang="en-US" sz="3400"/>
              <a:t>        ② </a:t>
            </a:r>
            <a:r>
              <a:rPr lang="zh-CN" altLang="en-US" sz="3400">
                <a:solidFill>
                  <a:srgbClr val="FF0000"/>
                </a:solidFill>
              </a:rPr>
              <a:t>数据加工。</a:t>
            </a:r>
            <a:r>
              <a:rPr lang="zh-CN" altLang="en-US" sz="3400"/>
              <a:t>数据加工是对进入的数据流进行特定</a:t>
            </a:r>
            <a:r>
              <a:rPr lang="zh-CN" altLang="en-US" sz="3400">
                <a:solidFill>
                  <a:srgbClr val="0000FF"/>
                </a:solidFill>
              </a:rPr>
              <a:t>加工的过程</a:t>
            </a:r>
            <a:r>
              <a:rPr lang="zh-CN" altLang="en-US" sz="3400"/>
              <a:t>，数据流被处理后将产生新的数据流。</a:t>
            </a:r>
          </a:p>
          <a:p>
            <a:pPr algn="just" eaLnBrk="1" hangingPunct="1">
              <a:lnSpc>
                <a:spcPct val="80000"/>
              </a:lnSpc>
              <a:buFont typeface="Wingdings" panose="05000000000000000000" pitchFamily="2" charset="2"/>
              <a:buNone/>
            </a:pPr>
            <a:r>
              <a:rPr lang="zh-CN" altLang="en-US" sz="3400"/>
              <a:t>        ③ </a:t>
            </a:r>
            <a:r>
              <a:rPr lang="zh-CN" altLang="en-US" sz="3400">
                <a:solidFill>
                  <a:srgbClr val="FF0000"/>
                </a:solidFill>
              </a:rPr>
              <a:t>数据存储。</a:t>
            </a:r>
            <a:r>
              <a:rPr lang="zh-CN" altLang="en-US" sz="3400"/>
              <a:t>代表一种</a:t>
            </a:r>
            <a:r>
              <a:rPr lang="zh-CN" altLang="en-US" sz="3400">
                <a:solidFill>
                  <a:srgbClr val="0000FF"/>
                </a:solidFill>
              </a:rPr>
              <a:t>数据的暂存场所</a:t>
            </a:r>
            <a:r>
              <a:rPr lang="zh-CN" altLang="en-US" sz="3400"/>
              <a:t>，可对其进行存取操作。</a:t>
            </a:r>
          </a:p>
          <a:p>
            <a:pPr algn="just" eaLnBrk="1" hangingPunct="1">
              <a:lnSpc>
                <a:spcPct val="80000"/>
              </a:lnSpc>
              <a:buFont typeface="Wingdings" panose="05000000000000000000" pitchFamily="2" charset="2"/>
              <a:buNone/>
            </a:pPr>
            <a:r>
              <a:rPr lang="zh-CN" altLang="en-US" sz="3400"/>
              <a:t>        ④ </a:t>
            </a:r>
            <a:r>
              <a:rPr lang="zh-CN" altLang="en-US" sz="3400">
                <a:solidFill>
                  <a:srgbClr val="FF0000"/>
                </a:solidFill>
              </a:rPr>
              <a:t>外部项。</a:t>
            </a:r>
            <a:r>
              <a:rPr lang="zh-CN" altLang="en-US" sz="3400"/>
              <a:t>外部项用以说明</a:t>
            </a:r>
            <a:r>
              <a:rPr lang="zh-CN" altLang="en-US" sz="3400">
                <a:solidFill>
                  <a:srgbClr val="0000FF"/>
                </a:solidFill>
              </a:rPr>
              <a:t>数据的来源和归宿</a:t>
            </a:r>
            <a:r>
              <a:rPr lang="zh-CN" altLang="en-US" sz="3400"/>
              <a:t>，即表示数据的源点和终点。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7124DDE-1698-4337-9BF2-648320F559CE}"/>
              </a:ext>
            </a:extLst>
          </p:cNvPr>
          <p:cNvSpPr>
            <a:spLocks noGrp="1" noChangeArrowheads="1"/>
          </p:cNvSpPr>
          <p:nvPr>
            <p:ph type="title"/>
          </p:nvPr>
        </p:nvSpPr>
        <p:spPr/>
        <p:txBody>
          <a:bodyPr/>
          <a:lstStyle/>
          <a:p>
            <a:pPr eaLnBrk="1" hangingPunct="1"/>
            <a:r>
              <a:rPr lang="zh-CN" altLang="en-US">
                <a:solidFill>
                  <a:srgbClr val="006600"/>
                </a:solidFill>
              </a:rPr>
              <a:t>示例</a:t>
            </a:r>
          </a:p>
        </p:txBody>
      </p:sp>
      <p:sp>
        <p:nvSpPr>
          <p:cNvPr id="69635" name="Rectangle 3">
            <a:extLst>
              <a:ext uri="{FF2B5EF4-FFF2-40B4-BE49-F238E27FC236}">
                <a16:creationId xmlns:a16="http://schemas.microsoft.com/office/drawing/2014/main" id="{7A0A2F44-881D-4E3B-B345-F0776148C620}"/>
              </a:ext>
            </a:extLst>
          </p:cNvPr>
          <p:cNvSpPr>
            <a:spLocks noGrp="1" noChangeArrowheads="1"/>
          </p:cNvSpPr>
          <p:nvPr>
            <p:ph idx="1"/>
          </p:nvPr>
        </p:nvSpPr>
        <p:spPr/>
        <p:txBody>
          <a:bodyPr/>
          <a:lstStyle/>
          <a:p>
            <a:pPr algn="just" eaLnBrk="1" hangingPunct="1">
              <a:lnSpc>
                <a:spcPct val="140000"/>
              </a:lnSpc>
            </a:pPr>
            <a:r>
              <a:rPr lang="zh-CN" altLang="en-US" sz="2200">
                <a:latin typeface="黑体" panose="02010609060101010101" pitchFamily="49" charset="-122"/>
              </a:rPr>
              <a:t>下图是一个简单的</a:t>
            </a:r>
            <a:r>
              <a:rPr lang="en-US" altLang="zh-CN" sz="2200">
                <a:latin typeface="黑体" panose="02010609060101010101" pitchFamily="49" charset="-122"/>
              </a:rPr>
              <a:t>DFD</a:t>
            </a:r>
            <a:r>
              <a:rPr lang="zh-CN" altLang="en-US" sz="2200">
                <a:latin typeface="黑体" panose="02010609060101010101" pitchFamily="49" charset="-122"/>
              </a:rPr>
              <a:t>。它表示数据流“付款单”从外部项“客户”（源点）流出，经加工“帐务处理”转换成数据流“明细帐”，再经加工“打印帐簿”转换成数据流“帐簿”，最后流向外部项“会计”（终点），加工“打印帐簿”在进行转换时，从数据存储“总帐”中读取数据。</a:t>
            </a:r>
          </a:p>
        </p:txBody>
      </p:sp>
      <p:grpSp>
        <p:nvGrpSpPr>
          <p:cNvPr id="69636" name="Group 4">
            <a:extLst>
              <a:ext uri="{FF2B5EF4-FFF2-40B4-BE49-F238E27FC236}">
                <a16:creationId xmlns:a16="http://schemas.microsoft.com/office/drawing/2014/main" id="{4481874A-7352-431A-B6DF-CBA69850A389}"/>
              </a:ext>
            </a:extLst>
          </p:cNvPr>
          <p:cNvGrpSpPr>
            <a:grpSpLocks/>
          </p:cNvGrpSpPr>
          <p:nvPr/>
        </p:nvGrpSpPr>
        <p:grpSpPr bwMode="auto">
          <a:xfrm>
            <a:off x="1044575" y="4149725"/>
            <a:ext cx="7777163" cy="2303463"/>
            <a:chOff x="0" y="0"/>
            <a:chExt cx="7515" cy="1827"/>
          </a:xfrm>
        </p:grpSpPr>
        <p:sp>
          <p:nvSpPr>
            <p:cNvPr id="69637" name="Text Box 5">
              <a:extLst>
                <a:ext uri="{FF2B5EF4-FFF2-40B4-BE49-F238E27FC236}">
                  <a16:creationId xmlns:a16="http://schemas.microsoft.com/office/drawing/2014/main" id="{9F49A0B5-6BC8-4207-88B8-9041D7BFD086}"/>
                </a:ext>
              </a:extLst>
            </p:cNvPr>
            <p:cNvSpPr txBox="1">
              <a:spLocks noChangeArrowheads="1"/>
            </p:cNvSpPr>
            <p:nvPr/>
          </p:nvSpPr>
          <p:spPr bwMode="auto">
            <a:xfrm>
              <a:off x="5685" y="996"/>
              <a:ext cx="90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F3</a:t>
              </a:r>
              <a:r>
                <a:rPr lang="zh-CN" altLang="en-US" sz="1800" b="1">
                  <a:latin typeface="黑体" panose="02010609060101010101" pitchFamily="49" charset="-122"/>
                </a:rPr>
                <a:t>帐簿</a:t>
              </a:r>
            </a:p>
          </p:txBody>
        </p:sp>
        <p:sp>
          <p:nvSpPr>
            <p:cNvPr id="69638" name="Text Box 6">
              <a:extLst>
                <a:ext uri="{FF2B5EF4-FFF2-40B4-BE49-F238E27FC236}">
                  <a16:creationId xmlns:a16="http://schemas.microsoft.com/office/drawing/2014/main" id="{7F7AC49D-D3BB-43FA-8CF1-B43DB62C610B}"/>
                </a:ext>
              </a:extLst>
            </p:cNvPr>
            <p:cNvSpPr txBox="1">
              <a:spLocks noChangeArrowheads="1"/>
            </p:cNvSpPr>
            <p:nvPr/>
          </p:nvSpPr>
          <p:spPr bwMode="auto">
            <a:xfrm>
              <a:off x="3165" y="975"/>
              <a:ext cx="108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F2</a:t>
              </a:r>
              <a:r>
                <a:rPr lang="zh-CN" altLang="en-US" sz="1800" b="1">
                  <a:latin typeface="黑体" panose="02010609060101010101" pitchFamily="49" charset="-122"/>
                </a:rPr>
                <a:t>明细帐</a:t>
              </a:r>
            </a:p>
          </p:txBody>
        </p:sp>
        <p:sp>
          <p:nvSpPr>
            <p:cNvPr id="69639" name="Text Box 7">
              <a:extLst>
                <a:ext uri="{FF2B5EF4-FFF2-40B4-BE49-F238E27FC236}">
                  <a16:creationId xmlns:a16="http://schemas.microsoft.com/office/drawing/2014/main" id="{DFEB07D3-D569-4ECB-861C-0B4966A8F728}"/>
                </a:ext>
              </a:extLst>
            </p:cNvPr>
            <p:cNvSpPr txBox="1">
              <a:spLocks noChangeArrowheads="1"/>
            </p:cNvSpPr>
            <p:nvPr/>
          </p:nvSpPr>
          <p:spPr bwMode="auto">
            <a:xfrm>
              <a:off x="825" y="975"/>
              <a:ext cx="108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F1</a:t>
              </a:r>
              <a:r>
                <a:rPr lang="zh-CN" altLang="en-US" sz="1800" b="1">
                  <a:latin typeface="黑体" panose="02010609060101010101" pitchFamily="49" charset="-122"/>
                </a:rPr>
                <a:t>付款单</a:t>
              </a:r>
            </a:p>
          </p:txBody>
        </p:sp>
        <p:grpSp>
          <p:nvGrpSpPr>
            <p:cNvPr id="69640" name="Group 8">
              <a:extLst>
                <a:ext uri="{FF2B5EF4-FFF2-40B4-BE49-F238E27FC236}">
                  <a16:creationId xmlns:a16="http://schemas.microsoft.com/office/drawing/2014/main" id="{6DE09AB0-6F74-4AC4-85E3-A3469066393D}"/>
                </a:ext>
              </a:extLst>
            </p:cNvPr>
            <p:cNvGrpSpPr>
              <a:grpSpLocks/>
            </p:cNvGrpSpPr>
            <p:nvPr/>
          </p:nvGrpSpPr>
          <p:grpSpPr bwMode="auto">
            <a:xfrm>
              <a:off x="3915" y="0"/>
              <a:ext cx="1995" cy="483"/>
              <a:chOff x="0" y="0"/>
              <a:chExt cx="1995" cy="483"/>
            </a:xfrm>
          </p:grpSpPr>
          <p:sp>
            <p:nvSpPr>
              <p:cNvPr id="69659" name="Text Box 9">
                <a:extLst>
                  <a:ext uri="{FF2B5EF4-FFF2-40B4-BE49-F238E27FC236}">
                    <a16:creationId xmlns:a16="http://schemas.microsoft.com/office/drawing/2014/main" id="{C5A43989-1DDD-4767-834E-30B604FAE7C0}"/>
                  </a:ext>
                </a:extLst>
              </p:cNvPr>
              <p:cNvSpPr txBox="1">
                <a:spLocks noChangeArrowheads="1"/>
              </p:cNvSpPr>
              <p:nvPr/>
            </p:nvSpPr>
            <p:spPr bwMode="auto">
              <a:xfrm>
                <a:off x="0" y="0"/>
                <a:ext cx="63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D</a:t>
                </a:r>
              </a:p>
            </p:txBody>
          </p:sp>
          <p:sp>
            <p:nvSpPr>
              <p:cNvPr id="69660" name="Text Box 10">
                <a:extLst>
                  <a:ext uri="{FF2B5EF4-FFF2-40B4-BE49-F238E27FC236}">
                    <a16:creationId xmlns:a16="http://schemas.microsoft.com/office/drawing/2014/main" id="{A184C3B3-6D50-4AAA-A0E1-8FEED9A8E3B3}"/>
                  </a:ext>
                </a:extLst>
              </p:cNvPr>
              <p:cNvSpPr txBox="1">
                <a:spLocks noChangeArrowheads="1"/>
              </p:cNvSpPr>
              <p:nvPr/>
            </p:nvSpPr>
            <p:spPr bwMode="auto">
              <a:xfrm>
                <a:off x="420" y="15"/>
                <a:ext cx="1575"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总帐</a:t>
                </a:r>
              </a:p>
            </p:txBody>
          </p:sp>
          <p:sp>
            <p:nvSpPr>
              <p:cNvPr id="69661" name="Line 11">
                <a:extLst>
                  <a:ext uri="{FF2B5EF4-FFF2-40B4-BE49-F238E27FC236}">
                    <a16:creationId xmlns:a16="http://schemas.microsoft.com/office/drawing/2014/main" id="{F4E5ACD3-79CC-41CA-BDC4-42D186A88267}"/>
                  </a:ext>
                </a:extLst>
              </p:cNvPr>
              <p:cNvSpPr>
                <a:spLocks noChangeShapeType="1"/>
              </p:cNvSpPr>
              <p:nvPr/>
            </p:nvSpPr>
            <p:spPr bwMode="auto">
              <a:xfrm>
                <a:off x="105" y="1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2" name="Line 12">
                <a:extLst>
                  <a:ext uri="{FF2B5EF4-FFF2-40B4-BE49-F238E27FC236}">
                    <a16:creationId xmlns:a16="http://schemas.microsoft.com/office/drawing/2014/main" id="{7A5B0312-C116-4F01-841F-40FDD7938613}"/>
                  </a:ext>
                </a:extLst>
              </p:cNvPr>
              <p:cNvSpPr>
                <a:spLocks noChangeShapeType="1"/>
              </p:cNvSpPr>
              <p:nvPr/>
            </p:nvSpPr>
            <p:spPr bwMode="auto">
              <a:xfrm>
                <a:off x="105" y="483"/>
                <a:ext cx="1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3" name="Line 13">
                <a:extLst>
                  <a:ext uri="{FF2B5EF4-FFF2-40B4-BE49-F238E27FC236}">
                    <a16:creationId xmlns:a16="http://schemas.microsoft.com/office/drawing/2014/main" id="{95A47922-2C68-45FA-ADCA-3C8119AB3947}"/>
                  </a:ext>
                </a:extLst>
              </p:cNvPr>
              <p:cNvSpPr>
                <a:spLocks noChangeShapeType="1"/>
              </p:cNvSpPr>
              <p:nvPr/>
            </p:nvSpPr>
            <p:spPr bwMode="auto">
              <a:xfrm>
                <a:off x="105" y="15"/>
                <a:ext cx="1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64" name="Line 14">
                <a:extLst>
                  <a:ext uri="{FF2B5EF4-FFF2-40B4-BE49-F238E27FC236}">
                    <a16:creationId xmlns:a16="http://schemas.microsoft.com/office/drawing/2014/main" id="{DAF9CFB4-D4E2-4708-9333-31E2C42F665F}"/>
                  </a:ext>
                </a:extLst>
              </p:cNvPr>
              <p:cNvSpPr>
                <a:spLocks noChangeShapeType="1"/>
              </p:cNvSpPr>
              <p:nvPr/>
            </p:nvSpPr>
            <p:spPr bwMode="auto">
              <a:xfrm>
                <a:off x="495" y="1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9641" name="Group 15">
              <a:extLst>
                <a:ext uri="{FF2B5EF4-FFF2-40B4-BE49-F238E27FC236}">
                  <a16:creationId xmlns:a16="http://schemas.microsoft.com/office/drawing/2014/main" id="{1EC15DA4-A079-490B-9641-9AFC8F047032}"/>
                </a:ext>
              </a:extLst>
            </p:cNvPr>
            <p:cNvGrpSpPr>
              <a:grpSpLocks/>
            </p:cNvGrpSpPr>
            <p:nvPr/>
          </p:nvGrpSpPr>
          <p:grpSpPr bwMode="auto">
            <a:xfrm>
              <a:off x="4365" y="906"/>
              <a:ext cx="1077" cy="850"/>
              <a:chOff x="0" y="0"/>
              <a:chExt cx="1260" cy="936"/>
            </a:xfrm>
          </p:grpSpPr>
          <p:sp>
            <p:nvSpPr>
              <p:cNvPr id="69657" name="Rectangle 16">
                <a:extLst>
                  <a:ext uri="{FF2B5EF4-FFF2-40B4-BE49-F238E27FC236}">
                    <a16:creationId xmlns:a16="http://schemas.microsoft.com/office/drawing/2014/main" id="{90F31019-F6FB-400C-A652-962D080C62E8}"/>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打印帐簿</a:t>
                </a:r>
              </a:p>
            </p:txBody>
          </p:sp>
          <p:sp>
            <p:nvSpPr>
              <p:cNvPr id="69658" name="Rectangle 17">
                <a:extLst>
                  <a:ext uri="{FF2B5EF4-FFF2-40B4-BE49-F238E27FC236}">
                    <a16:creationId xmlns:a16="http://schemas.microsoft.com/office/drawing/2014/main" id="{1440F3D2-7B8D-464B-B7E8-1384FCBD0E5F}"/>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latin typeface="黑体" panose="02010609060101010101" pitchFamily="49" charset="-122"/>
                  </a:rPr>
                  <a:t>P2</a:t>
                </a:r>
              </a:p>
            </p:txBody>
          </p:sp>
        </p:grpSp>
        <p:grpSp>
          <p:nvGrpSpPr>
            <p:cNvPr id="69642" name="Group 18">
              <a:extLst>
                <a:ext uri="{FF2B5EF4-FFF2-40B4-BE49-F238E27FC236}">
                  <a16:creationId xmlns:a16="http://schemas.microsoft.com/office/drawing/2014/main" id="{2FD7E8F4-2C55-406F-887D-3AE65111B230}"/>
                </a:ext>
              </a:extLst>
            </p:cNvPr>
            <p:cNvGrpSpPr>
              <a:grpSpLocks/>
            </p:cNvGrpSpPr>
            <p:nvPr/>
          </p:nvGrpSpPr>
          <p:grpSpPr bwMode="auto">
            <a:xfrm>
              <a:off x="2010" y="936"/>
              <a:ext cx="1077" cy="850"/>
              <a:chOff x="0" y="0"/>
              <a:chExt cx="1260" cy="936"/>
            </a:xfrm>
          </p:grpSpPr>
          <p:sp>
            <p:nvSpPr>
              <p:cNvPr id="69655" name="Rectangle 19">
                <a:extLst>
                  <a:ext uri="{FF2B5EF4-FFF2-40B4-BE49-F238E27FC236}">
                    <a16:creationId xmlns:a16="http://schemas.microsoft.com/office/drawing/2014/main" id="{274DC921-312C-4E80-81C9-F837AEBFEF04}"/>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t>帐务处理</a:t>
                </a:r>
              </a:p>
            </p:txBody>
          </p:sp>
          <p:sp>
            <p:nvSpPr>
              <p:cNvPr id="69656" name="Rectangle 20">
                <a:extLst>
                  <a:ext uri="{FF2B5EF4-FFF2-40B4-BE49-F238E27FC236}">
                    <a16:creationId xmlns:a16="http://schemas.microsoft.com/office/drawing/2014/main" id="{53B2F822-03F9-4DAB-B8C4-ABBEDA1F4AA5}"/>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latin typeface="黑体" panose="02010609060101010101" pitchFamily="49" charset="-122"/>
                  </a:rPr>
                  <a:t>P1</a:t>
                </a:r>
              </a:p>
            </p:txBody>
          </p:sp>
        </p:grpSp>
        <p:grpSp>
          <p:nvGrpSpPr>
            <p:cNvPr id="69643" name="Group 21">
              <a:extLst>
                <a:ext uri="{FF2B5EF4-FFF2-40B4-BE49-F238E27FC236}">
                  <a16:creationId xmlns:a16="http://schemas.microsoft.com/office/drawing/2014/main" id="{DD08ED8F-2E33-4CB5-A40E-A5D6CE995567}"/>
                </a:ext>
              </a:extLst>
            </p:cNvPr>
            <p:cNvGrpSpPr>
              <a:grpSpLocks/>
            </p:cNvGrpSpPr>
            <p:nvPr/>
          </p:nvGrpSpPr>
          <p:grpSpPr bwMode="auto">
            <a:xfrm>
              <a:off x="0" y="936"/>
              <a:ext cx="816" cy="867"/>
              <a:chOff x="0" y="0"/>
              <a:chExt cx="1260" cy="640"/>
            </a:xfrm>
          </p:grpSpPr>
          <p:sp>
            <p:nvSpPr>
              <p:cNvPr id="69652" name="Rectangle 22">
                <a:extLst>
                  <a:ext uri="{FF2B5EF4-FFF2-40B4-BE49-F238E27FC236}">
                    <a16:creationId xmlns:a16="http://schemas.microsoft.com/office/drawing/2014/main" id="{7ED59BA2-F42E-4A63-9126-F0C821219F60}"/>
                  </a:ext>
                </a:extLst>
              </p:cNvPr>
              <p:cNvSpPr>
                <a:spLocks noChangeArrowheads="1"/>
              </p:cNvSpPr>
              <p:nvPr/>
            </p:nvSpPr>
            <p:spPr bwMode="auto">
              <a:xfrm>
                <a:off x="105" y="120"/>
                <a:ext cx="1155"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S1</a:t>
                </a:r>
                <a:r>
                  <a:rPr lang="zh-CN" altLang="en-US" sz="1800" b="1">
                    <a:latin typeface="黑体" panose="02010609060101010101" pitchFamily="49" charset="-122"/>
                  </a:rPr>
                  <a:t>客户</a:t>
                </a:r>
              </a:p>
            </p:txBody>
          </p:sp>
          <p:sp>
            <p:nvSpPr>
              <p:cNvPr id="69653" name="Line 23">
                <a:extLst>
                  <a:ext uri="{FF2B5EF4-FFF2-40B4-BE49-F238E27FC236}">
                    <a16:creationId xmlns:a16="http://schemas.microsoft.com/office/drawing/2014/main" id="{36632076-4EBC-4C94-944D-55DFCC6B1319}"/>
                  </a:ext>
                </a:extLst>
              </p:cNvPr>
              <p:cNvSpPr>
                <a:spLocks noChangeShapeType="1"/>
              </p:cNvSpPr>
              <p:nvPr/>
            </p:nvSpPr>
            <p:spPr bwMode="auto">
              <a:xfrm>
                <a:off x="0" y="24"/>
                <a:ext cx="0" cy="5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Line 24">
                <a:extLst>
                  <a:ext uri="{FF2B5EF4-FFF2-40B4-BE49-F238E27FC236}">
                    <a16:creationId xmlns:a16="http://schemas.microsoft.com/office/drawing/2014/main" id="{4DE4F9C1-3EC5-4DB8-BFBD-430BF7405069}"/>
                  </a:ext>
                </a:extLst>
              </p:cNvPr>
              <p:cNvSpPr>
                <a:spLocks noChangeShapeType="1"/>
              </p:cNvSpPr>
              <p:nvPr/>
            </p:nvSpPr>
            <p:spPr bwMode="auto">
              <a:xfrm>
                <a:off x="0" y="0"/>
                <a:ext cx="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44" name="Line 25">
              <a:extLst>
                <a:ext uri="{FF2B5EF4-FFF2-40B4-BE49-F238E27FC236}">
                  <a16:creationId xmlns:a16="http://schemas.microsoft.com/office/drawing/2014/main" id="{729C45A8-D358-432A-A76C-323B13BE95E9}"/>
                </a:ext>
              </a:extLst>
            </p:cNvPr>
            <p:cNvSpPr>
              <a:spLocks noChangeShapeType="1"/>
            </p:cNvSpPr>
            <p:nvPr/>
          </p:nvSpPr>
          <p:spPr bwMode="auto">
            <a:xfrm flipH="1">
              <a:off x="810" y="1374"/>
              <a:ext cx="1191"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9645" name="Line 26">
              <a:extLst>
                <a:ext uri="{FF2B5EF4-FFF2-40B4-BE49-F238E27FC236}">
                  <a16:creationId xmlns:a16="http://schemas.microsoft.com/office/drawing/2014/main" id="{D40D30CE-9E6A-43EA-924F-7700F64BB53F}"/>
                </a:ext>
              </a:extLst>
            </p:cNvPr>
            <p:cNvSpPr>
              <a:spLocks noChangeShapeType="1"/>
            </p:cNvSpPr>
            <p:nvPr/>
          </p:nvSpPr>
          <p:spPr bwMode="auto">
            <a:xfrm>
              <a:off x="4905" y="504"/>
              <a:ext cx="0" cy="3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6" name="Line 27">
              <a:extLst>
                <a:ext uri="{FF2B5EF4-FFF2-40B4-BE49-F238E27FC236}">
                  <a16:creationId xmlns:a16="http://schemas.microsoft.com/office/drawing/2014/main" id="{9BE44285-FBD9-490D-BCDD-220961EBE05F}"/>
                </a:ext>
              </a:extLst>
            </p:cNvPr>
            <p:cNvSpPr>
              <a:spLocks noChangeShapeType="1"/>
            </p:cNvSpPr>
            <p:nvPr/>
          </p:nvSpPr>
          <p:spPr bwMode="auto">
            <a:xfrm flipH="1">
              <a:off x="3105" y="1374"/>
              <a:ext cx="12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69647" name="Group 28">
              <a:extLst>
                <a:ext uri="{FF2B5EF4-FFF2-40B4-BE49-F238E27FC236}">
                  <a16:creationId xmlns:a16="http://schemas.microsoft.com/office/drawing/2014/main" id="{93101174-7F75-41A2-9B93-4568F9E2607E}"/>
                </a:ext>
              </a:extLst>
            </p:cNvPr>
            <p:cNvGrpSpPr>
              <a:grpSpLocks/>
            </p:cNvGrpSpPr>
            <p:nvPr/>
          </p:nvGrpSpPr>
          <p:grpSpPr bwMode="auto">
            <a:xfrm>
              <a:off x="6699" y="960"/>
              <a:ext cx="816" cy="867"/>
              <a:chOff x="0" y="0"/>
              <a:chExt cx="1440" cy="936"/>
            </a:xfrm>
          </p:grpSpPr>
          <p:sp>
            <p:nvSpPr>
              <p:cNvPr id="69649" name="Rectangle 29">
                <a:extLst>
                  <a:ext uri="{FF2B5EF4-FFF2-40B4-BE49-F238E27FC236}">
                    <a16:creationId xmlns:a16="http://schemas.microsoft.com/office/drawing/2014/main" id="{592CA676-FBB7-4324-A5EC-BC096E76D3F5}"/>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S2</a:t>
                </a:r>
                <a:r>
                  <a:rPr lang="zh-CN" altLang="en-US" sz="1800" b="1">
                    <a:latin typeface="黑体" panose="02010609060101010101" pitchFamily="49" charset="-122"/>
                  </a:rPr>
                  <a:t>会计</a:t>
                </a:r>
              </a:p>
            </p:txBody>
          </p:sp>
          <p:sp>
            <p:nvSpPr>
              <p:cNvPr id="69650" name="Line 30">
                <a:extLst>
                  <a:ext uri="{FF2B5EF4-FFF2-40B4-BE49-F238E27FC236}">
                    <a16:creationId xmlns:a16="http://schemas.microsoft.com/office/drawing/2014/main" id="{04ABA21A-C3AA-4BDE-879F-CC38A1C74B70}"/>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1" name="Line 31">
                <a:extLst>
                  <a:ext uri="{FF2B5EF4-FFF2-40B4-BE49-F238E27FC236}">
                    <a16:creationId xmlns:a16="http://schemas.microsoft.com/office/drawing/2014/main" id="{CCB130A1-A1FE-438D-9AC5-1FA01CEB8ACA}"/>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48" name="Line 32">
              <a:extLst>
                <a:ext uri="{FF2B5EF4-FFF2-40B4-BE49-F238E27FC236}">
                  <a16:creationId xmlns:a16="http://schemas.microsoft.com/office/drawing/2014/main" id="{13F1746E-F509-459C-A642-FA647CCDD6AD}"/>
                </a:ext>
              </a:extLst>
            </p:cNvPr>
            <p:cNvSpPr>
              <a:spLocks noChangeShapeType="1"/>
            </p:cNvSpPr>
            <p:nvPr/>
          </p:nvSpPr>
          <p:spPr bwMode="auto">
            <a:xfrm flipH="1">
              <a:off x="5445" y="1359"/>
              <a:ext cx="126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BB97113-8F9B-433B-8822-F436E8C52BBD}"/>
              </a:ext>
            </a:extLst>
          </p:cNvPr>
          <p:cNvSpPr>
            <a:spLocks noGrp="1" noChangeArrowheads="1"/>
          </p:cNvSpPr>
          <p:nvPr>
            <p:ph type="title"/>
          </p:nvPr>
        </p:nvSpPr>
        <p:spPr/>
        <p:txBody>
          <a:bodyPr/>
          <a:lstStyle/>
          <a:p>
            <a:pPr eaLnBrk="1" hangingPunct="1"/>
            <a:r>
              <a:rPr lang="zh-CN" altLang="en-US"/>
              <a:t>说明</a:t>
            </a:r>
          </a:p>
        </p:txBody>
      </p:sp>
      <p:sp>
        <p:nvSpPr>
          <p:cNvPr id="70659" name="Rectangle 3">
            <a:extLst>
              <a:ext uri="{FF2B5EF4-FFF2-40B4-BE49-F238E27FC236}">
                <a16:creationId xmlns:a16="http://schemas.microsoft.com/office/drawing/2014/main" id="{CED25B20-0E2C-4D5A-987F-F40912E0DE38}"/>
              </a:ext>
            </a:extLst>
          </p:cNvPr>
          <p:cNvSpPr>
            <a:spLocks noGrp="1" noChangeArrowheads="1"/>
          </p:cNvSpPr>
          <p:nvPr>
            <p:ph idx="1"/>
          </p:nvPr>
        </p:nvSpPr>
        <p:spPr/>
        <p:txBody>
          <a:bodyPr/>
          <a:lstStyle/>
          <a:p>
            <a:pPr eaLnBrk="1" hangingPunct="1"/>
            <a:r>
              <a:rPr lang="zh-CN" altLang="en-US"/>
              <a:t>两个符号(加工、外部项、数据存储)之间可以有</a:t>
            </a:r>
            <a:r>
              <a:rPr lang="zh-CN" altLang="en-US">
                <a:solidFill>
                  <a:srgbClr val="0000FF"/>
                </a:solidFill>
              </a:rPr>
              <a:t>多个</a:t>
            </a:r>
            <a:r>
              <a:rPr lang="zh-CN" altLang="en-US"/>
              <a:t>数据流存在。</a:t>
            </a:r>
          </a:p>
          <a:p>
            <a:pPr eaLnBrk="1" hangingPunct="1"/>
            <a:r>
              <a:rPr lang="zh-CN" altLang="en-US"/>
              <a:t>加工的符号分成</a:t>
            </a:r>
            <a:r>
              <a:rPr lang="zh-CN" altLang="en-US">
                <a:solidFill>
                  <a:srgbClr val="0000FF"/>
                </a:solidFill>
              </a:rPr>
              <a:t>标识部分</a:t>
            </a:r>
            <a:r>
              <a:rPr lang="zh-CN" altLang="en-US"/>
              <a:t>和</a:t>
            </a:r>
            <a:r>
              <a:rPr lang="zh-CN" altLang="en-US">
                <a:solidFill>
                  <a:srgbClr val="0000FF"/>
                </a:solidFill>
              </a:rPr>
              <a:t>功能描述部分</a:t>
            </a:r>
            <a:r>
              <a:rPr lang="zh-CN" altLang="en-US"/>
              <a:t>。标识部分用于标注加工编号，应具有唯一性；功能描述部分用来简要写出加工名。</a:t>
            </a:r>
          </a:p>
          <a:p>
            <a:pPr eaLnBrk="1" hangingPunct="1"/>
            <a:r>
              <a:rPr lang="zh-CN" altLang="en-US"/>
              <a:t>加工要</a:t>
            </a:r>
            <a:r>
              <a:rPr lang="zh-CN" altLang="en-US">
                <a:solidFill>
                  <a:srgbClr val="0000FF"/>
                </a:solidFill>
              </a:rPr>
              <a:t>逐层分解</a:t>
            </a:r>
            <a:r>
              <a:rPr lang="zh-CN" altLang="en-US"/>
              <a:t>，以求得分解后的加工功能简单、易于理解。</a:t>
            </a:r>
          </a:p>
          <a:p>
            <a:pPr eaLnBrk="1" hangingPunct="1"/>
            <a:endParaRPr lang="zh-CN" altLang="en-US" sz="2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0773247-48D3-4FE7-9C0B-7EEE2CD22CD9}"/>
              </a:ext>
            </a:extLst>
          </p:cNvPr>
          <p:cNvSpPr>
            <a:spLocks noGrp="1" noChangeArrowheads="1"/>
          </p:cNvSpPr>
          <p:nvPr>
            <p:ph type="title"/>
          </p:nvPr>
        </p:nvSpPr>
        <p:spPr/>
        <p:txBody>
          <a:bodyPr/>
          <a:lstStyle/>
          <a:p>
            <a:pPr eaLnBrk="1" hangingPunct="1"/>
            <a:r>
              <a:rPr lang="zh-CN" altLang="en-US"/>
              <a:t>数据流图的绘制步骤</a:t>
            </a:r>
            <a:r>
              <a:rPr lang="en-US" altLang="zh-CN"/>
              <a:t>(1)</a:t>
            </a:r>
          </a:p>
        </p:txBody>
      </p:sp>
      <p:sp>
        <p:nvSpPr>
          <p:cNvPr id="71683" name="Rectangle 3">
            <a:extLst>
              <a:ext uri="{FF2B5EF4-FFF2-40B4-BE49-F238E27FC236}">
                <a16:creationId xmlns:a16="http://schemas.microsoft.com/office/drawing/2014/main" id="{58ACB7D6-A56E-4A3F-9D30-A685086AD2AA}"/>
              </a:ext>
            </a:extLst>
          </p:cNvPr>
          <p:cNvSpPr>
            <a:spLocks noGrp="1" noChangeArrowheads="1"/>
          </p:cNvSpPr>
          <p:nvPr>
            <p:ph idx="1"/>
          </p:nvPr>
        </p:nvSpPr>
        <p:spPr/>
        <p:txBody>
          <a:bodyPr/>
          <a:lstStyle/>
          <a:p>
            <a:pPr eaLnBrk="1" hangingPunct="1">
              <a:lnSpc>
                <a:spcPct val="130000"/>
              </a:lnSpc>
              <a:buFont typeface="Wingdings" panose="05000000000000000000" pitchFamily="2" charset="2"/>
              <a:buNone/>
            </a:pPr>
            <a:r>
              <a:rPr lang="zh-CN" altLang="en-US" sz="2200">
                <a:solidFill>
                  <a:srgbClr val="003366"/>
                </a:solidFill>
                <a:latin typeface="黑体" panose="02010609060101010101" pitchFamily="49" charset="-122"/>
              </a:rPr>
              <a:t>（1）</a:t>
            </a:r>
            <a:r>
              <a:rPr lang="zh-CN" altLang="en-US" sz="2200">
                <a:latin typeface="黑体" panose="02010609060101010101" pitchFamily="49" charset="-122"/>
              </a:rPr>
              <a:t>确定所开发的系统的</a:t>
            </a:r>
            <a:r>
              <a:rPr lang="zh-CN" altLang="en-US" sz="2200">
                <a:solidFill>
                  <a:srgbClr val="0000FF"/>
                </a:solidFill>
                <a:latin typeface="黑体" panose="02010609060101010101" pitchFamily="49" charset="-122"/>
              </a:rPr>
              <a:t>外部项（外部实体）</a:t>
            </a:r>
            <a:r>
              <a:rPr lang="zh-CN" altLang="en-US" sz="2200">
                <a:latin typeface="黑体" panose="02010609060101010101" pitchFamily="49" charset="-122"/>
              </a:rPr>
              <a:t>，即系统的数据来源和去处。</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（2）</a:t>
            </a:r>
            <a:r>
              <a:rPr lang="zh-CN" altLang="en-US" sz="2200">
                <a:latin typeface="黑体" panose="02010609060101010101" pitchFamily="49" charset="-122"/>
              </a:rPr>
              <a:t>确定整个系统的输出数据流和输入数据流，把系统作为一个加工环节，</a:t>
            </a:r>
            <a:r>
              <a:rPr lang="zh-CN" altLang="en-US" sz="2200">
                <a:solidFill>
                  <a:srgbClr val="0000FF"/>
                </a:solidFill>
                <a:latin typeface="黑体" panose="02010609060101010101" pitchFamily="49" charset="-122"/>
              </a:rPr>
              <a:t>画出关联图</a:t>
            </a:r>
            <a:r>
              <a:rPr lang="zh-CN" altLang="en-US" sz="2200">
                <a:latin typeface="黑体" panose="02010609060101010101" pitchFamily="49" charset="-122"/>
              </a:rPr>
              <a:t>。</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（3）</a:t>
            </a:r>
            <a:r>
              <a:rPr lang="zh-CN" altLang="en-US" sz="2200">
                <a:latin typeface="黑体" panose="02010609060101010101" pitchFamily="49" charset="-122"/>
              </a:rPr>
              <a:t>确定系统的主要信息处理功能，按此将整个系统分解成几个</a:t>
            </a:r>
            <a:r>
              <a:rPr lang="zh-CN" altLang="en-US" sz="2200">
                <a:solidFill>
                  <a:srgbClr val="0000FF"/>
                </a:solidFill>
                <a:latin typeface="黑体" panose="02010609060101010101" pitchFamily="49" charset="-122"/>
              </a:rPr>
              <a:t>加工环节</a:t>
            </a:r>
            <a:r>
              <a:rPr lang="zh-CN" altLang="en-US" sz="2200">
                <a:latin typeface="黑体" panose="02010609060101010101" pitchFamily="49" charset="-122"/>
              </a:rPr>
              <a:t>（子系统）确定每个加工的输出与输入数据流以及与这些加工有关的数据存储。  </a:t>
            </a:r>
          </a:p>
          <a:p>
            <a:pPr eaLnBrk="1" hangingPunct="1">
              <a:lnSpc>
                <a:spcPct val="130000"/>
              </a:lnSpc>
              <a:buFont typeface="Wingdings" panose="05000000000000000000" pitchFamily="2" charset="2"/>
              <a:buNone/>
            </a:pPr>
            <a:r>
              <a:rPr lang="zh-CN" altLang="en-US" sz="2200">
                <a:latin typeface="黑体" panose="02010609060101010101" pitchFamily="49" charset="-122"/>
              </a:rPr>
              <a:t> </a:t>
            </a:r>
            <a:r>
              <a:rPr lang="zh-CN" altLang="en-US" sz="2200">
                <a:solidFill>
                  <a:srgbClr val="003366"/>
                </a:solidFill>
                <a:latin typeface="黑体" panose="02010609060101010101" pitchFamily="49" charset="-122"/>
              </a:rPr>
              <a:t>（4）</a:t>
            </a:r>
            <a:r>
              <a:rPr lang="zh-CN" altLang="en-US" sz="2200">
                <a:latin typeface="黑体" panose="02010609060101010101" pitchFamily="49" charset="-122"/>
              </a:rPr>
              <a:t>根据自顶向下，逐层分解的原则，对上层图中全部或部分加工环节进行</a:t>
            </a:r>
            <a:r>
              <a:rPr lang="zh-CN" altLang="en-US" sz="2200">
                <a:solidFill>
                  <a:srgbClr val="0000FF"/>
                </a:solidFill>
                <a:latin typeface="黑体" panose="02010609060101010101" pitchFamily="49" charset="-122"/>
              </a:rPr>
              <a:t>分解</a:t>
            </a:r>
            <a:r>
              <a:rPr lang="zh-CN" altLang="en-US" sz="2200">
                <a:latin typeface="黑体" panose="02010609060101010101" pitchFamily="49" charset="-122"/>
              </a:rPr>
              <a:t>，分为若干子图，下层是上层的进一步说明。</a:t>
            </a:r>
          </a:p>
          <a:p>
            <a:pPr eaLnBrk="1" hangingPunct="1">
              <a:lnSpc>
                <a:spcPct val="120000"/>
              </a:lnSpc>
              <a:buFont typeface="Wingdings" panose="05000000000000000000" pitchFamily="2" charset="2"/>
              <a:buNone/>
            </a:pPr>
            <a:endParaRPr lang="zh-CN" altLang="en-US" sz="2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49F52C2-1876-45DA-A17A-20E141A3605C}"/>
              </a:ext>
            </a:extLst>
          </p:cNvPr>
          <p:cNvSpPr>
            <a:spLocks noGrp="1" noChangeArrowheads="1"/>
          </p:cNvSpPr>
          <p:nvPr>
            <p:ph type="title"/>
          </p:nvPr>
        </p:nvSpPr>
        <p:spPr/>
        <p:txBody>
          <a:bodyPr/>
          <a:lstStyle/>
          <a:p>
            <a:pPr eaLnBrk="1" hangingPunct="1"/>
            <a:r>
              <a:rPr lang="zh-CN" altLang="en-US"/>
              <a:t> 数据流图的绘制步骤</a:t>
            </a:r>
            <a:r>
              <a:rPr lang="en-US" altLang="zh-CN"/>
              <a:t>(2)</a:t>
            </a:r>
          </a:p>
        </p:txBody>
      </p:sp>
      <p:sp>
        <p:nvSpPr>
          <p:cNvPr id="72707" name="Rectangle 3">
            <a:extLst>
              <a:ext uri="{FF2B5EF4-FFF2-40B4-BE49-F238E27FC236}">
                <a16:creationId xmlns:a16="http://schemas.microsoft.com/office/drawing/2014/main" id="{15AC0BD3-B2CC-4C18-B50C-8BEAC5DBC520}"/>
              </a:ext>
            </a:extLst>
          </p:cNvPr>
          <p:cNvSpPr>
            <a:spLocks noGrp="1" noChangeArrowheads="1"/>
          </p:cNvSpPr>
          <p:nvPr>
            <p:ph idx="1"/>
          </p:nvPr>
        </p:nvSpPr>
        <p:spPr/>
        <p:txBody>
          <a:bodyPr/>
          <a:lstStyle/>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5</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重复步骤（</a:t>
            </a:r>
            <a:r>
              <a:rPr lang="en-US" altLang="zh-CN" sz="2200">
                <a:latin typeface="黑体" panose="02010609060101010101" pitchFamily="49" charset="-122"/>
              </a:rPr>
              <a:t>4</a:t>
            </a:r>
            <a:r>
              <a:rPr lang="zh-CN" altLang="en-US" sz="2200">
                <a:latin typeface="黑体" panose="02010609060101010101" pitchFamily="49" charset="-122"/>
              </a:rPr>
              <a:t>），直到逐层分解结束。</a:t>
            </a:r>
          </a:p>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6</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对图进行</a:t>
            </a:r>
            <a:r>
              <a:rPr lang="zh-CN" altLang="en-US" sz="2200">
                <a:solidFill>
                  <a:srgbClr val="0000FF"/>
                </a:solidFill>
                <a:latin typeface="黑体" panose="02010609060101010101" pitchFamily="49" charset="-122"/>
              </a:rPr>
              <a:t>检查和合理布局</a:t>
            </a:r>
            <a:r>
              <a:rPr lang="zh-CN" altLang="en-US" sz="2200">
                <a:latin typeface="黑体" panose="02010609060101010101" pitchFamily="49" charset="-122"/>
              </a:rPr>
              <a:t>，主要检查分解是否恰当、彻底，</a:t>
            </a:r>
            <a:r>
              <a:rPr lang="en-US" altLang="zh-CN" sz="2200">
                <a:latin typeface="黑体" panose="02010609060101010101" pitchFamily="49" charset="-122"/>
              </a:rPr>
              <a:t>DFD</a:t>
            </a:r>
            <a:r>
              <a:rPr lang="zh-CN" altLang="en-US" sz="2200">
                <a:latin typeface="黑体" panose="02010609060101010101" pitchFamily="49" charset="-122"/>
              </a:rPr>
              <a:t>中各层是否有遗漏、重复、冲突之处，各层</a:t>
            </a:r>
            <a:r>
              <a:rPr lang="en-US" altLang="zh-CN" sz="2200">
                <a:latin typeface="黑体" panose="02010609060101010101" pitchFamily="49" charset="-122"/>
              </a:rPr>
              <a:t>DFD</a:t>
            </a:r>
            <a:r>
              <a:rPr lang="zh-CN" altLang="en-US" sz="2200">
                <a:latin typeface="黑体" panose="02010609060101010101" pitchFamily="49" charset="-122"/>
              </a:rPr>
              <a:t>及同层</a:t>
            </a:r>
            <a:r>
              <a:rPr lang="en-US" altLang="zh-CN" sz="2200">
                <a:latin typeface="黑体" panose="02010609060101010101" pitchFamily="49" charset="-122"/>
              </a:rPr>
              <a:t>DFD</a:t>
            </a:r>
            <a:r>
              <a:rPr lang="zh-CN" altLang="en-US" sz="2200">
                <a:latin typeface="黑体" panose="02010609060101010101" pitchFamily="49" charset="-122"/>
              </a:rPr>
              <a:t>之间关系是否争取及命名、编号是否确切、合理等，对错误与不当之处进行修改。</a:t>
            </a:r>
          </a:p>
          <a:p>
            <a:pPr eaLnBrk="1" hangingPunct="1">
              <a:lnSpc>
                <a:spcPct val="160000"/>
              </a:lnSpc>
              <a:buFont typeface="Wingdings" panose="05000000000000000000" pitchFamily="2" charset="2"/>
              <a:buNone/>
            </a:pPr>
            <a:r>
              <a:rPr lang="zh-CN" altLang="en-US" sz="2200">
                <a:solidFill>
                  <a:srgbClr val="003366"/>
                </a:solidFill>
                <a:latin typeface="黑体" panose="02010609060101010101" pitchFamily="49" charset="-122"/>
              </a:rPr>
              <a:t>（</a:t>
            </a:r>
            <a:r>
              <a:rPr lang="en-US" altLang="zh-CN" sz="2200">
                <a:solidFill>
                  <a:srgbClr val="003366"/>
                </a:solidFill>
                <a:latin typeface="黑体" panose="02010609060101010101" pitchFamily="49" charset="-122"/>
              </a:rPr>
              <a:t>7</a:t>
            </a:r>
            <a:r>
              <a:rPr lang="zh-CN" altLang="en-US" sz="2200">
                <a:solidFill>
                  <a:srgbClr val="003366"/>
                </a:solidFill>
                <a:latin typeface="黑体" panose="02010609060101010101" pitchFamily="49" charset="-122"/>
              </a:rPr>
              <a:t>）</a:t>
            </a:r>
            <a:r>
              <a:rPr lang="zh-CN" altLang="en-US" sz="2200">
                <a:latin typeface="黑体" panose="02010609060101010101" pitchFamily="49" charset="-122"/>
              </a:rPr>
              <a:t>和用户进行</a:t>
            </a:r>
            <a:r>
              <a:rPr lang="zh-CN" altLang="en-US" sz="2200">
                <a:solidFill>
                  <a:srgbClr val="0000FF"/>
                </a:solidFill>
                <a:latin typeface="黑体" panose="02010609060101010101" pitchFamily="49" charset="-122"/>
              </a:rPr>
              <a:t>交流</a:t>
            </a:r>
            <a:r>
              <a:rPr lang="zh-CN" altLang="en-US" sz="2200">
                <a:latin typeface="黑体" panose="02010609060101010101" pitchFamily="49" charset="-122"/>
              </a:rPr>
              <a:t>，在用户完全理解数据图的内容的基础上征求用户的意见。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D2D4A04-20BE-49E5-98DE-68E251387357}"/>
              </a:ext>
            </a:extLst>
          </p:cNvPr>
          <p:cNvSpPr>
            <a:spLocks noGrp="1" noChangeArrowheads="1"/>
          </p:cNvSpPr>
          <p:nvPr>
            <p:ph type="title"/>
          </p:nvPr>
        </p:nvSpPr>
        <p:spPr/>
        <p:txBody>
          <a:bodyPr/>
          <a:lstStyle/>
          <a:p>
            <a:pPr eaLnBrk="1" hangingPunct="1"/>
            <a:r>
              <a:rPr lang="zh-CN" altLang="en-US"/>
              <a:t> 数据流图的绘制步骤(3)</a:t>
            </a:r>
          </a:p>
        </p:txBody>
      </p:sp>
      <p:grpSp>
        <p:nvGrpSpPr>
          <p:cNvPr id="73731" name="Group 3">
            <a:extLst>
              <a:ext uri="{FF2B5EF4-FFF2-40B4-BE49-F238E27FC236}">
                <a16:creationId xmlns:a16="http://schemas.microsoft.com/office/drawing/2014/main" id="{4B318E95-3CA0-4F9C-9AEB-94045FFBD651}"/>
              </a:ext>
            </a:extLst>
          </p:cNvPr>
          <p:cNvGrpSpPr>
            <a:grpSpLocks/>
          </p:cNvGrpSpPr>
          <p:nvPr/>
        </p:nvGrpSpPr>
        <p:grpSpPr bwMode="auto">
          <a:xfrm>
            <a:off x="5476875" y="1341438"/>
            <a:ext cx="2362200" cy="908050"/>
            <a:chOff x="0" y="0"/>
            <a:chExt cx="1488" cy="720"/>
          </a:xfrm>
        </p:grpSpPr>
        <p:sp>
          <p:nvSpPr>
            <p:cNvPr id="73846" name="Rectangle 4">
              <a:extLst>
                <a:ext uri="{FF2B5EF4-FFF2-40B4-BE49-F238E27FC236}">
                  <a16:creationId xmlns:a16="http://schemas.microsoft.com/office/drawing/2014/main" id="{7C5959B8-BB1C-4BFF-B3E3-737195B3CEF4}"/>
                </a:ext>
              </a:extLst>
            </p:cNvPr>
            <p:cNvSpPr>
              <a:spLocks noChangeArrowheads="1"/>
            </p:cNvSpPr>
            <p:nvPr/>
          </p:nvSpPr>
          <p:spPr bwMode="auto">
            <a:xfrm>
              <a:off x="0" y="0"/>
              <a:ext cx="1488" cy="72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47" name="Oval 5">
              <a:extLst>
                <a:ext uri="{FF2B5EF4-FFF2-40B4-BE49-F238E27FC236}">
                  <a16:creationId xmlns:a16="http://schemas.microsoft.com/office/drawing/2014/main" id="{5CFA06D3-4FDB-4125-AD7D-55AFE2FD596E}"/>
                </a:ext>
              </a:extLst>
            </p:cNvPr>
            <p:cNvSpPr>
              <a:spLocks noChangeArrowheads="1"/>
            </p:cNvSpPr>
            <p:nvPr/>
          </p:nvSpPr>
          <p:spPr bwMode="auto">
            <a:xfrm>
              <a:off x="672" y="288"/>
              <a:ext cx="192" cy="19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48" name="Line 6">
              <a:extLst>
                <a:ext uri="{FF2B5EF4-FFF2-40B4-BE49-F238E27FC236}">
                  <a16:creationId xmlns:a16="http://schemas.microsoft.com/office/drawing/2014/main" id="{54938F6B-EE36-4BCC-8122-108785EB3807}"/>
                </a:ext>
              </a:extLst>
            </p:cNvPr>
            <p:cNvSpPr>
              <a:spLocks noChangeShapeType="1"/>
            </p:cNvSpPr>
            <p:nvPr/>
          </p:nvSpPr>
          <p:spPr bwMode="auto">
            <a:xfrm>
              <a:off x="864" y="384"/>
              <a:ext cx="192"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9" name="Rectangle 7">
              <a:extLst>
                <a:ext uri="{FF2B5EF4-FFF2-40B4-BE49-F238E27FC236}">
                  <a16:creationId xmlns:a16="http://schemas.microsoft.com/office/drawing/2014/main" id="{27D0D287-0A15-4D4B-A388-F0737FFDB5D4}"/>
                </a:ext>
              </a:extLst>
            </p:cNvPr>
            <p:cNvSpPr>
              <a:spLocks noChangeArrowheads="1"/>
            </p:cNvSpPr>
            <p:nvPr/>
          </p:nvSpPr>
          <p:spPr bwMode="auto">
            <a:xfrm>
              <a:off x="1056" y="336"/>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0" name="Rectangle 8">
              <a:extLst>
                <a:ext uri="{FF2B5EF4-FFF2-40B4-BE49-F238E27FC236}">
                  <a16:creationId xmlns:a16="http://schemas.microsoft.com/office/drawing/2014/main" id="{D9917A0A-A966-4986-A505-484083D801AE}"/>
                </a:ext>
              </a:extLst>
            </p:cNvPr>
            <p:cNvSpPr>
              <a:spLocks noChangeArrowheads="1"/>
            </p:cNvSpPr>
            <p:nvPr/>
          </p:nvSpPr>
          <p:spPr bwMode="auto">
            <a:xfrm>
              <a:off x="240" y="96"/>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1" name="Rectangle 9">
              <a:extLst>
                <a:ext uri="{FF2B5EF4-FFF2-40B4-BE49-F238E27FC236}">
                  <a16:creationId xmlns:a16="http://schemas.microsoft.com/office/drawing/2014/main" id="{E7D1C673-4489-4E06-8A02-92D2B3EFA262}"/>
                </a:ext>
              </a:extLst>
            </p:cNvPr>
            <p:cNvSpPr>
              <a:spLocks noChangeArrowheads="1"/>
            </p:cNvSpPr>
            <p:nvPr/>
          </p:nvSpPr>
          <p:spPr bwMode="auto">
            <a:xfrm>
              <a:off x="240" y="480"/>
              <a:ext cx="192" cy="144"/>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52" name="Line 10">
              <a:extLst>
                <a:ext uri="{FF2B5EF4-FFF2-40B4-BE49-F238E27FC236}">
                  <a16:creationId xmlns:a16="http://schemas.microsoft.com/office/drawing/2014/main" id="{3D260540-77F1-4FC3-A326-8AC8A7A1B5E4}"/>
                </a:ext>
              </a:extLst>
            </p:cNvPr>
            <p:cNvSpPr>
              <a:spLocks noChangeShapeType="1"/>
            </p:cNvSpPr>
            <p:nvPr/>
          </p:nvSpPr>
          <p:spPr bwMode="auto">
            <a:xfrm>
              <a:off x="432" y="144"/>
              <a:ext cx="240" cy="24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53" name="Line 11">
              <a:extLst>
                <a:ext uri="{FF2B5EF4-FFF2-40B4-BE49-F238E27FC236}">
                  <a16:creationId xmlns:a16="http://schemas.microsoft.com/office/drawing/2014/main" id="{D5D93ABA-6A75-41DD-9EF1-D4C96D00C214}"/>
                </a:ext>
              </a:extLst>
            </p:cNvPr>
            <p:cNvSpPr>
              <a:spLocks noChangeShapeType="1"/>
            </p:cNvSpPr>
            <p:nvPr/>
          </p:nvSpPr>
          <p:spPr bwMode="auto">
            <a:xfrm flipV="1">
              <a:off x="432" y="432"/>
              <a:ext cx="240" cy="144"/>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32" name="Group 12">
            <a:extLst>
              <a:ext uri="{FF2B5EF4-FFF2-40B4-BE49-F238E27FC236}">
                <a16:creationId xmlns:a16="http://schemas.microsoft.com/office/drawing/2014/main" id="{85CF6B0D-A61F-4942-8867-EA7A5053B18B}"/>
              </a:ext>
            </a:extLst>
          </p:cNvPr>
          <p:cNvGrpSpPr>
            <a:grpSpLocks/>
          </p:cNvGrpSpPr>
          <p:nvPr/>
        </p:nvGrpSpPr>
        <p:grpSpPr bwMode="auto">
          <a:xfrm>
            <a:off x="3419475" y="1395413"/>
            <a:ext cx="4656138" cy="4692650"/>
            <a:chOff x="0" y="0"/>
            <a:chExt cx="7332" cy="7389"/>
          </a:xfrm>
        </p:grpSpPr>
        <p:sp>
          <p:nvSpPr>
            <p:cNvPr id="73735" name="Rectangle 13">
              <a:extLst>
                <a:ext uri="{FF2B5EF4-FFF2-40B4-BE49-F238E27FC236}">
                  <a16:creationId xmlns:a16="http://schemas.microsoft.com/office/drawing/2014/main" id="{4AD514AB-9F00-4C3C-B2B0-D6C9C690A029}"/>
                </a:ext>
              </a:extLst>
            </p:cNvPr>
            <p:cNvSpPr>
              <a:spLocks noChangeArrowheads="1"/>
            </p:cNvSpPr>
            <p:nvPr/>
          </p:nvSpPr>
          <p:spPr bwMode="auto">
            <a:xfrm>
              <a:off x="0" y="163"/>
              <a:ext cx="2042" cy="54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a</a:t>
              </a:r>
              <a:r>
                <a:rPr lang="zh-CN" altLang="en-US" sz="1800" b="1">
                  <a:latin typeface="黑体" panose="02010609060101010101" pitchFamily="49" charset="-122"/>
                </a:rPr>
                <a:t>关联图</a:t>
              </a:r>
            </a:p>
          </p:txBody>
        </p:sp>
        <p:sp>
          <p:nvSpPr>
            <p:cNvPr id="73736" name="Text Box 14">
              <a:extLst>
                <a:ext uri="{FF2B5EF4-FFF2-40B4-BE49-F238E27FC236}">
                  <a16:creationId xmlns:a16="http://schemas.microsoft.com/office/drawing/2014/main" id="{05FE4411-E6DA-4CD5-8431-E05E4B91E64C}"/>
                </a:ext>
              </a:extLst>
            </p:cNvPr>
            <p:cNvSpPr txBox="1">
              <a:spLocks noChangeArrowheads="1"/>
            </p:cNvSpPr>
            <p:nvPr/>
          </p:nvSpPr>
          <p:spPr bwMode="auto">
            <a:xfrm>
              <a:off x="6408" y="6302"/>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000">
                  <a:ea typeface="宋体" panose="02010600030101010101" pitchFamily="2" charset="-122"/>
                  <a:sym typeface="黑体" panose="02010609060101010101" pitchFamily="49" charset="-122"/>
                </a:rPr>
                <a:t>…</a:t>
              </a:r>
            </a:p>
          </p:txBody>
        </p:sp>
        <p:sp>
          <p:nvSpPr>
            <p:cNvPr id="73737" name="Text Box 15">
              <a:extLst>
                <a:ext uri="{FF2B5EF4-FFF2-40B4-BE49-F238E27FC236}">
                  <a16:creationId xmlns:a16="http://schemas.microsoft.com/office/drawing/2014/main" id="{06A761DE-5BCE-4D54-9266-A3D4FB818023}"/>
                </a:ext>
              </a:extLst>
            </p:cNvPr>
            <p:cNvSpPr txBox="1">
              <a:spLocks noChangeArrowheads="1"/>
            </p:cNvSpPr>
            <p:nvPr/>
          </p:nvSpPr>
          <p:spPr bwMode="auto">
            <a:xfrm>
              <a:off x="6060" y="6598"/>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.3</a:t>
              </a:r>
            </a:p>
          </p:txBody>
        </p:sp>
        <p:sp>
          <p:nvSpPr>
            <p:cNvPr id="73738" name="Text Box 16">
              <a:extLst>
                <a:ext uri="{FF2B5EF4-FFF2-40B4-BE49-F238E27FC236}">
                  <a16:creationId xmlns:a16="http://schemas.microsoft.com/office/drawing/2014/main" id="{A904E475-7D48-4FA5-8379-498BA38F6157}"/>
                </a:ext>
              </a:extLst>
            </p:cNvPr>
            <p:cNvSpPr txBox="1">
              <a:spLocks noChangeArrowheads="1"/>
            </p:cNvSpPr>
            <p:nvPr/>
          </p:nvSpPr>
          <p:spPr bwMode="auto">
            <a:xfrm>
              <a:off x="5664" y="6893"/>
              <a:ext cx="540" cy="37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.2</a:t>
              </a:r>
            </a:p>
          </p:txBody>
        </p:sp>
        <p:sp>
          <p:nvSpPr>
            <p:cNvPr id="73739" name="Rectangle 17">
              <a:extLst>
                <a:ext uri="{FF2B5EF4-FFF2-40B4-BE49-F238E27FC236}">
                  <a16:creationId xmlns:a16="http://schemas.microsoft.com/office/drawing/2014/main" id="{8AA1984E-2476-461C-ACE3-0B25E2559CB9}"/>
                </a:ext>
              </a:extLst>
            </p:cNvPr>
            <p:cNvSpPr>
              <a:spLocks noChangeArrowheads="1"/>
            </p:cNvSpPr>
            <p:nvPr/>
          </p:nvSpPr>
          <p:spPr bwMode="auto">
            <a:xfrm>
              <a:off x="3240" y="1466"/>
              <a:ext cx="3720" cy="143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0" name="Rectangle 18">
              <a:extLst>
                <a:ext uri="{FF2B5EF4-FFF2-40B4-BE49-F238E27FC236}">
                  <a16:creationId xmlns:a16="http://schemas.microsoft.com/office/drawing/2014/main" id="{E55FE941-178C-48B1-AE6A-CC9C4A30FB70}"/>
                </a:ext>
              </a:extLst>
            </p:cNvPr>
            <p:cNvSpPr>
              <a:spLocks noChangeArrowheads="1"/>
            </p:cNvSpPr>
            <p:nvPr/>
          </p:nvSpPr>
          <p:spPr bwMode="auto">
            <a:xfrm>
              <a:off x="6360" y="1989"/>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1" name="Rectangle 19">
              <a:extLst>
                <a:ext uri="{FF2B5EF4-FFF2-40B4-BE49-F238E27FC236}">
                  <a16:creationId xmlns:a16="http://schemas.microsoft.com/office/drawing/2014/main" id="{658A505A-B4E9-4819-B4E5-E4E6CE30DF5C}"/>
                </a:ext>
              </a:extLst>
            </p:cNvPr>
            <p:cNvSpPr>
              <a:spLocks noChangeArrowheads="1"/>
            </p:cNvSpPr>
            <p:nvPr/>
          </p:nvSpPr>
          <p:spPr bwMode="auto">
            <a:xfrm>
              <a:off x="3480" y="2486"/>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2" name="Rectangle 20">
              <a:extLst>
                <a:ext uri="{FF2B5EF4-FFF2-40B4-BE49-F238E27FC236}">
                  <a16:creationId xmlns:a16="http://schemas.microsoft.com/office/drawing/2014/main" id="{B8371823-64ED-4D88-98D8-1CC28D5A1F8B}"/>
                </a:ext>
              </a:extLst>
            </p:cNvPr>
            <p:cNvSpPr>
              <a:spLocks noChangeArrowheads="1"/>
            </p:cNvSpPr>
            <p:nvPr/>
          </p:nvSpPr>
          <p:spPr bwMode="auto">
            <a:xfrm>
              <a:off x="3480" y="1608"/>
              <a:ext cx="480" cy="286"/>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3" name="Oval 21">
              <a:extLst>
                <a:ext uri="{FF2B5EF4-FFF2-40B4-BE49-F238E27FC236}">
                  <a16:creationId xmlns:a16="http://schemas.microsoft.com/office/drawing/2014/main" id="{F8558516-158B-44DC-AA15-1D69899CF683}"/>
                </a:ext>
              </a:extLst>
            </p:cNvPr>
            <p:cNvSpPr>
              <a:spLocks noChangeArrowheads="1"/>
            </p:cNvSpPr>
            <p:nvPr/>
          </p:nvSpPr>
          <p:spPr bwMode="auto">
            <a:xfrm>
              <a:off x="5184" y="156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4" name="Oval 22">
              <a:extLst>
                <a:ext uri="{FF2B5EF4-FFF2-40B4-BE49-F238E27FC236}">
                  <a16:creationId xmlns:a16="http://schemas.microsoft.com/office/drawing/2014/main" id="{A21CB502-39CB-4F26-8A27-0CB156EC538C}"/>
                </a:ext>
              </a:extLst>
            </p:cNvPr>
            <p:cNvSpPr>
              <a:spLocks noChangeArrowheads="1"/>
            </p:cNvSpPr>
            <p:nvPr/>
          </p:nvSpPr>
          <p:spPr bwMode="auto">
            <a:xfrm>
              <a:off x="5160" y="2418"/>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5" name="Oval 23">
              <a:extLst>
                <a:ext uri="{FF2B5EF4-FFF2-40B4-BE49-F238E27FC236}">
                  <a16:creationId xmlns:a16="http://schemas.microsoft.com/office/drawing/2014/main" id="{68602E80-65BC-4F9A-B197-7F2AAF624A0B}"/>
                </a:ext>
              </a:extLst>
            </p:cNvPr>
            <p:cNvSpPr>
              <a:spLocks noChangeArrowheads="1"/>
            </p:cNvSpPr>
            <p:nvPr/>
          </p:nvSpPr>
          <p:spPr bwMode="auto">
            <a:xfrm>
              <a:off x="4440" y="2418"/>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6" name="Oval 24">
              <a:extLst>
                <a:ext uri="{FF2B5EF4-FFF2-40B4-BE49-F238E27FC236}">
                  <a16:creationId xmlns:a16="http://schemas.microsoft.com/office/drawing/2014/main" id="{4EBC56FE-D486-4007-8C09-3EF66CBBDF20}"/>
                </a:ext>
              </a:extLst>
            </p:cNvPr>
            <p:cNvSpPr>
              <a:spLocks noChangeArrowheads="1"/>
            </p:cNvSpPr>
            <p:nvPr/>
          </p:nvSpPr>
          <p:spPr bwMode="auto">
            <a:xfrm>
              <a:off x="4320" y="156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47" name="Line 25">
              <a:extLst>
                <a:ext uri="{FF2B5EF4-FFF2-40B4-BE49-F238E27FC236}">
                  <a16:creationId xmlns:a16="http://schemas.microsoft.com/office/drawing/2014/main" id="{EA86C1DB-E649-4B15-893D-B6327003D5D1}"/>
                </a:ext>
              </a:extLst>
            </p:cNvPr>
            <p:cNvSpPr>
              <a:spLocks noChangeShapeType="1"/>
            </p:cNvSpPr>
            <p:nvPr/>
          </p:nvSpPr>
          <p:spPr bwMode="auto">
            <a:xfrm>
              <a:off x="3960" y="1761"/>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48" name="Line 26">
              <a:extLst>
                <a:ext uri="{FF2B5EF4-FFF2-40B4-BE49-F238E27FC236}">
                  <a16:creationId xmlns:a16="http://schemas.microsoft.com/office/drawing/2014/main" id="{388B5BC2-F35D-49E3-B70D-C9440C429652}"/>
                </a:ext>
              </a:extLst>
            </p:cNvPr>
            <p:cNvSpPr>
              <a:spLocks noChangeShapeType="1"/>
            </p:cNvSpPr>
            <p:nvPr/>
          </p:nvSpPr>
          <p:spPr bwMode="auto">
            <a:xfrm>
              <a:off x="4800" y="1752"/>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49" name="Line 27">
              <a:extLst>
                <a:ext uri="{FF2B5EF4-FFF2-40B4-BE49-F238E27FC236}">
                  <a16:creationId xmlns:a16="http://schemas.microsoft.com/office/drawing/2014/main" id="{AF7A1780-8E67-4592-B9D1-D3816C1F4239}"/>
                </a:ext>
              </a:extLst>
            </p:cNvPr>
            <p:cNvSpPr>
              <a:spLocks noChangeShapeType="1"/>
            </p:cNvSpPr>
            <p:nvPr/>
          </p:nvSpPr>
          <p:spPr bwMode="auto">
            <a:xfrm>
              <a:off x="6120" y="2133"/>
              <a:ext cx="24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0" name="Line 28">
              <a:extLst>
                <a:ext uri="{FF2B5EF4-FFF2-40B4-BE49-F238E27FC236}">
                  <a16:creationId xmlns:a16="http://schemas.microsoft.com/office/drawing/2014/main" id="{35ABC84C-7805-409F-93B4-33CA10295947}"/>
                </a:ext>
              </a:extLst>
            </p:cNvPr>
            <p:cNvSpPr>
              <a:spLocks noChangeShapeType="1"/>
            </p:cNvSpPr>
            <p:nvPr/>
          </p:nvSpPr>
          <p:spPr bwMode="auto">
            <a:xfrm>
              <a:off x="3960" y="2629"/>
              <a:ext cx="4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1" name="Line 29">
              <a:extLst>
                <a:ext uri="{FF2B5EF4-FFF2-40B4-BE49-F238E27FC236}">
                  <a16:creationId xmlns:a16="http://schemas.microsoft.com/office/drawing/2014/main" id="{0F74E95F-1F40-49F7-8E59-5ECA3D645793}"/>
                </a:ext>
              </a:extLst>
            </p:cNvPr>
            <p:cNvSpPr>
              <a:spLocks noChangeShapeType="1"/>
            </p:cNvSpPr>
            <p:nvPr/>
          </p:nvSpPr>
          <p:spPr bwMode="auto">
            <a:xfrm>
              <a:off x="4920" y="2648"/>
              <a:ext cx="24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2" name="Line 30">
              <a:extLst>
                <a:ext uri="{FF2B5EF4-FFF2-40B4-BE49-F238E27FC236}">
                  <a16:creationId xmlns:a16="http://schemas.microsoft.com/office/drawing/2014/main" id="{97CB6DE4-A940-435B-930B-E143622B75F9}"/>
                </a:ext>
              </a:extLst>
            </p:cNvPr>
            <p:cNvSpPr>
              <a:spLocks noChangeShapeType="1"/>
            </p:cNvSpPr>
            <p:nvPr/>
          </p:nvSpPr>
          <p:spPr bwMode="auto">
            <a:xfrm>
              <a:off x="5556" y="1923"/>
              <a:ext cx="120" cy="95"/>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3" name="Oval 31">
              <a:extLst>
                <a:ext uri="{FF2B5EF4-FFF2-40B4-BE49-F238E27FC236}">
                  <a16:creationId xmlns:a16="http://schemas.microsoft.com/office/drawing/2014/main" id="{A4708096-1E6C-426D-811B-E9D15DB0E105}"/>
                </a:ext>
              </a:extLst>
            </p:cNvPr>
            <p:cNvSpPr>
              <a:spLocks noChangeArrowheads="1"/>
            </p:cNvSpPr>
            <p:nvPr/>
          </p:nvSpPr>
          <p:spPr bwMode="auto">
            <a:xfrm>
              <a:off x="5640" y="1942"/>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54" name="Line 32">
              <a:extLst>
                <a:ext uri="{FF2B5EF4-FFF2-40B4-BE49-F238E27FC236}">
                  <a16:creationId xmlns:a16="http://schemas.microsoft.com/office/drawing/2014/main" id="{70C8BEC7-88BC-4611-AFBC-18A5FE4DE9FA}"/>
                </a:ext>
              </a:extLst>
            </p:cNvPr>
            <p:cNvSpPr>
              <a:spLocks noChangeShapeType="1"/>
            </p:cNvSpPr>
            <p:nvPr/>
          </p:nvSpPr>
          <p:spPr bwMode="auto">
            <a:xfrm flipV="1">
              <a:off x="5532" y="2273"/>
              <a:ext cx="240" cy="191"/>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55" name="Text Box 33">
              <a:extLst>
                <a:ext uri="{FF2B5EF4-FFF2-40B4-BE49-F238E27FC236}">
                  <a16:creationId xmlns:a16="http://schemas.microsoft.com/office/drawing/2014/main" id="{96096018-569A-432F-82C0-21A295852AC0}"/>
                </a:ext>
              </a:extLst>
            </p:cNvPr>
            <p:cNvSpPr txBox="1">
              <a:spLocks noChangeArrowheads="1"/>
            </p:cNvSpPr>
            <p:nvPr/>
          </p:nvSpPr>
          <p:spPr bwMode="auto">
            <a:xfrm>
              <a:off x="6154" y="2466"/>
              <a:ext cx="1010"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0</a:t>
              </a:r>
            </a:p>
          </p:txBody>
        </p:sp>
        <p:sp>
          <p:nvSpPr>
            <p:cNvPr id="73756" name="Rectangle 34">
              <a:extLst>
                <a:ext uri="{FF2B5EF4-FFF2-40B4-BE49-F238E27FC236}">
                  <a16:creationId xmlns:a16="http://schemas.microsoft.com/office/drawing/2014/main" id="{54B300D6-59C0-4447-8E9F-9FCACC5BA5CC}"/>
                </a:ext>
              </a:extLst>
            </p:cNvPr>
            <p:cNvSpPr>
              <a:spLocks noChangeArrowheads="1"/>
            </p:cNvSpPr>
            <p:nvPr/>
          </p:nvSpPr>
          <p:spPr bwMode="auto">
            <a:xfrm>
              <a:off x="2040" y="5959"/>
              <a:ext cx="3720" cy="1431"/>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pSp>
          <p:nvGrpSpPr>
            <p:cNvPr id="73757" name="Group 35">
              <a:extLst>
                <a:ext uri="{FF2B5EF4-FFF2-40B4-BE49-F238E27FC236}">
                  <a16:creationId xmlns:a16="http://schemas.microsoft.com/office/drawing/2014/main" id="{475E66DA-4968-4FAB-93D7-E1966149339A}"/>
                </a:ext>
              </a:extLst>
            </p:cNvPr>
            <p:cNvGrpSpPr>
              <a:grpSpLocks/>
            </p:cNvGrpSpPr>
            <p:nvPr/>
          </p:nvGrpSpPr>
          <p:grpSpPr bwMode="auto">
            <a:xfrm>
              <a:off x="3240" y="5102"/>
              <a:ext cx="3600" cy="1525"/>
              <a:chOff x="0" y="0"/>
              <a:chExt cx="1440" cy="768"/>
            </a:xfrm>
          </p:grpSpPr>
          <p:sp>
            <p:nvSpPr>
              <p:cNvPr id="73842" name="Line 36">
                <a:extLst>
                  <a:ext uri="{FF2B5EF4-FFF2-40B4-BE49-F238E27FC236}">
                    <a16:creationId xmlns:a16="http://schemas.microsoft.com/office/drawing/2014/main" id="{AF013D45-B907-4587-901A-174BB61AD2D3}"/>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3" name="Line 37">
                <a:extLst>
                  <a:ext uri="{FF2B5EF4-FFF2-40B4-BE49-F238E27FC236}">
                    <a16:creationId xmlns:a16="http://schemas.microsoft.com/office/drawing/2014/main" id="{2FF10180-BA41-4462-9554-136FBBCE3780}"/>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4" name="Line 38">
                <a:extLst>
                  <a:ext uri="{FF2B5EF4-FFF2-40B4-BE49-F238E27FC236}">
                    <a16:creationId xmlns:a16="http://schemas.microsoft.com/office/drawing/2014/main" id="{B0436E1C-4F15-47DC-AD1C-AD7630C7D668}"/>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5" name="Line 39">
                <a:extLst>
                  <a:ext uri="{FF2B5EF4-FFF2-40B4-BE49-F238E27FC236}">
                    <a16:creationId xmlns:a16="http://schemas.microsoft.com/office/drawing/2014/main" id="{32C36B87-A895-4BD8-B576-E93BD10B652F}"/>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58" name="Group 40">
              <a:extLst>
                <a:ext uri="{FF2B5EF4-FFF2-40B4-BE49-F238E27FC236}">
                  <a16:creationId xmlns:a16="http://schemas.microsoft.com/office/drawing/2014/main" id="{A6116A5B-C3FB-42E9-B3EE-CAAD9E4A4280}"/>
                </a:ext>
              </a:extLst>
            </p:cNvPr>
            <p:cNvGrpSpPr>
              <a:grpSpLocks/>
            </p:cNvGrpSpPr>
            <p:nvPr/>
          </p:nvGrpSpPr>
          <p:grpSpPr bwMode="auto">
            <a:xfrm>
              <a:off x="2880" y="5388"/>
              <a:ext cx="3600" cy="1526"/>
              <a:chOff x="0" y="0"/>
              <a:chExt cx="1440" cy="768"/>
            </a:xfrm>
          </p:grpSpPr>
          <p:sp>
            <p:nvSpPr>
              <p:cNvPr id="73838" name="Line 41">
                <a:extLst>
                  <a:ext uri="{FF2B5EF4-FFF2-40B4-BE49-F238E27FC236}">
                    <a16:creationId xmlns:a16="http://schemas.microsoft.com/office/drawing/2014/main" id="{221AD773-E289-4CAA-AD68-AAA11F0027B9}"/>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9" name="Line 42">
                <a:extLst>
                  <a:ext uri="{FF2B5EF4-FFF2-40B4-BE49-F238E27FC236}">
                    <a16:creationId xmlns:a16="http://schemas.microsoft.com/office/drawing/2014/main" id="{0C662089-E817-4378-B73E-5CE299956025}"/>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0" name="Line 43">
                <a:extLst>
                  <a:ext uri="{FF2B5EF4-FFF2-40B4-BE49-F238E27FC236}">
                    <a16:creationId xmlns:a16="http://schemas.microsoft.com/office/drawing/2014/main" id="{D56684BF-D6BA-4D31-8177-A6A2AE4C3F16}"/>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41" name="Line 44">
                <a:extLst>
                  <a:ext uri="{FF2B5EF4-FFF2-40B4-BE49-F238E27FC236}">
                    <a16:creationId xmlns:a16="http://schemas.microsoft.com/office/drawing/2014/main" id="{F0568BA1-2973-4169-B9EA-719FBC3F09E7}"/>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759" name="Group 45">
              <a:extLst>
                <a:ext uri="{FF2B5EF4-FFF2-40B4-BE49-F238E27FC236}">
                  <a16:creationId xmlns:a16="http://schemas.microsoft.com/office/drawing/2014/main" id="{5727344F-0CA4-421F-872A-9FF3B141086C}"/>
                </a:ext>
              </a:extLst>
            </p:cNvPr>
            <p:cNvGrpSpPr>
              <a:grpSpLocks/>
            </p:cNvGrpSpPr>
            <p:nvPr/>
          </p:nvGrpSpPr>
          <p:grpSpPr bwMode="auto">
            <a:xfrm>
              <a:off x="2520" y="5673"/>
              <a:ext cx="3600" cy="1526"/>
              <a:chOff x="0" y="0"/>
              <a:chExt cx="1440" cy="768"/>
            </a:xfrm>
          </p:grpSpPr>
          <p:sp>
            <p:nvSpPr>
              <p:cNvPr id="73834" name="Line 46">
                <a:extLst>
                  <a:ext uri="{FF2B5EF4-FFF2-40B4-BE49-F238E27FC236}">
                    <a16:creationId xmlns:a16="http://schemas.microsoft.com/office/drawing/2014/main" id="{A450B68B-74C7-4FC7-A43D-4B044846CC47}"/>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5" name="Line 47">
                <a:extLst>
                  <a:ext uri="{FF2B5EF4-FFF2-40B4-BE49-F238E27FC236}">
                    <a16:creationId xmlns:a16="http://schemas.microsoft.com/office/drawing/2014/main" id="{B88CB430-CFEA-4D47-A0E4-576EC12EDBF5}"/>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6" name="Line 48">
                <a:extLst>
                  <a:ext uri="{FF2B5EF4-FFF2-40B4-BE49-F238E27FC236}">
                    <a16:creationId xmlns:a16="http://schemas.microsoft.com/office/drawing/2014/main" id="{D0CB7AF0-F3DA-4C51-B2BA-9FA34ADC8E46}"/>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7" name="Line 49">
                <a:extLst>
                  <a:ext uri="{FF2B5EF4-FFF2-40B4-BE49-F238E27FC236}">
                    <a16:creationId xmlns:a16="http://schemas.microsoft.com/office/drawing/2014/main" id="{48A8877E-B74F-4F67-A5C3-77F889D31BE3}"/>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sp>
          <p:nvSpPr>
            <p:cNvPr id="73760" name="Oval 50">
              <a:extLst>
                <a:ext uri="{FF2B5EF4-FFF2-40B4-BE49-F238E27FC236}">
                  <a16:creationId xmlns:a16="http://schemas.microsoft.com/office/drawing/2014/main" id="{71446018-FD92-4F98-838D-72E4A41BD7E0}"/>
                </a:ext>
              </a:extLst>
            </p:cNvPr>
            <p:cNvSpPr>
              <a:spLocks noChangeArrowheads="1"/>
            </p:cNvSpPr>
            <p:nvPr/>
          </p:nvSpPr>
          <p:spPr bwMode="auto">
            <a:xfrm>
              <a:off x="2725" y="6666"/>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1" name="Oval 51">
              <a:extLst>
                <a:ext uri="{FF2B5EF4-FFF2-40B4-BE49-F238E27FC236}">
                  <a16:creationId xmlns:a16="http://schemas.microsoft.com/office/drawing/2014/main" id="{277795CF-63BF-40A4-AB2C-D755B3297838}"/>
                </a:ext>
              </a:extLst>
            </p:cNvPr>
            <p:cNvSpPr>
              <a:spLocks noChangeArrowheads="1"/>
            </p:cNvSpPr>
            <p:nvPr/>
          </p:nvSpPr>
          <p:spPr bwMode="auto">
            <a:xfrm>
              <a:off x="3805" y="6903"/>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2" name="Oval 52">
              <a:extLst>
                <a:ext uri="{FF2B5EF4-FFF2-40B4-BE49-F238E27FC236}">
                  <a16:creationId xmlns:a16="http://schemas.microsoft.com/office/drawing/2014/main" id="{B85C8878-9392-45D4-9149-4206DFA2913A}"/>
                </a:ext>
              </a:extLst>
            </p:cNvPr>
            <p:cNvSpPr>
              <a:spLocks noChangeArrowheads="1"/>
            </p:cNvSpPr>
            <p:nvPr/>
          </p:nvSpPr>
          <p:spPr bwMode="auto">
            <a:xfrm>
              <a:off x="4645" y="6570"/>
              <a:ext cx="480" cy="382"/>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3" name="Oval 53">
              <a:extLst>
                <a:ext uri="{FF2B5EF4-FFF2-40B4-BE49-F238E27FC236}">
                  <a16:creationId xmlns:a16="http://schemas.microsoft.com/office/drawing/2014/main" id="{886F90BE-7013-4200-AF29-CACE2C57669F}"/>
                </a:ext>
              </a:extLst>
            </p:cNvPr>
            <p:cNvSpPr>
              <a:spLocks noChangeArrowheads="1"/>
            </p:cNvSpPr>
            <p:nvPr/>
          </p:nvSpPr>
          <p:spPr bwMode="auto">
            <a:xfrm>
              <a:off x="3805" y="6093"/>
              <a:ext cx="480" cy="381"/>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764" name="Line 54">
              <a:extLst>
                <a:ext uri="{FF2B5EF4-FFF2-40B4-BE49-F238E27FC236}">
                  <a16:creationId xmlns:a16="http://schemas.microsoft.com/office/drawing/2014/main" id="{0C072AEE-A2E1-47FE-8220-F19D1A031AD2}"/>
                </a:ext>
              </a:extLst>
            </p:cNvPr>
            <p:cNvSpPr>
              <a:spLocks noChangeShapeType="1"/>
            </p:cNvSpPr>
            <p:nvPr/>
          </p:nvSpPr>
          <p:spPr bwMode="auto">
            <a:xfrm flipV="1">
              <a:off x="3205" y="6379"/>
              <a:ext cx="600" cy="286"/>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5" name="Line 55">
              <a:extLst>
                <a:ext uri="{FF2B5EF4-FFF2-40B4-BE49-F238E27FC236}">
                  <a16:creationId xmlns:a16="http://schemas.microsoft.com/office/drawing/2014/main" id="{7A9D42DB-8DD0-4F53-A733-45BB7C8F465C}"/>
                </a:ext>
              </a:extLst>
            </p:cNvPr>
            <p:cNvSpPr>
              <a:spLocks noChangeShapeType="1"/>
            </p:cNvSpPr>
            <p:nvPr/>
          </p:nvSpPr>
          <p:spPr bwMode="auto">
            <a:xfrm>
              <a:off x="4285" y="6189"/>
              <a:ext cx="10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6" name="Line 56">
              <a:extLst>
                <a:ext uri="{FF2B5EF4-FFF2-40B4-BE49-F238E27FC236}">
                  <a16:creationId xmlns:a16="http://schemas.microsoft.com/office/drawing/2014/main" id="{09ADF1E7-5389-431A-9B7D-06CCCD5A7720}"/>
                </a:ext>
              </a:extLst>
            </p:cNvPr>
            <p:cNvSpPr>
              <a:spLocks noChangeShapeType="1"/>
            </p:cNvSpPr>
            <p:nvPr/>
          </p:nvSpPr>
          <p:spPr bwMode="auto">
            <a:xfrm>
              <a:off x="5125" y="6760"/>
              <a:ext cx="60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7" name="Line 57">
              <a:extLst>
                <a:ext uri="{FF2B5EF4-FFF2-40B4-BE49-F238E27FC236}">
                  <a16:creationId xmlns:a16="http://schemas.microsoft.com/office/drawing/2014/main" id="{292FFCDF-0EE6-4D0D-B7B1-C1A71120D8E4}"/>
                </a:ext>
              </a:extLst>
            </p:cNvPr>
            <p:cNvSpPr>
              <a:spLocks noChangeShapeType="1"/>
            </p:cNvSpPr>
            <p:nvPr/>
          </p:nvSpPr>
          <p:spPr bwMode="auto">
            <a:xfrm flipV="1">
              <a:off x="4297" y="6844"/>
              <a:ext cx="360" cy="191"/>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8" name="Line 58">
              <a:extLst>
                <a:ext uri="{FF2B5EF4-FFF2-40B4-BE49-F238E27FC236}">
                  <a16:creationId xmlns:a16="http://schemas.microsoft.com/office/drawing/2014/main" id="{86354CA1-FECD-4C3F-B0C6-0241D8D5B556}"/>
                </a:ext>
              </a:extLst>
            </p:cNvPr>
            <p:cNvSpPr>
              <a:spLocks noChangeShapeType="1"/>
            </p:cNvSpPr>
            <p:nvPr/>
          </p:nvSpPr>
          <p:spPr bwMode="auto">
            <a:xfrm>
              <a:off x="3181" y="6961"/>
              <a:ext cx="600" cy="96"/>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69" name="Line 59">
              <a:extLst>
                <a:ext uri="{FF2B5EF4-FFF2-40B4-BE49-F238E27FC236}">
                  <a16:creationId xmlns:a16="http://schemas.microsoft.com/office/drawing/2014/main" id="{D0B18C11-304C-4265-BD84-E6BDFA92A8C2}"/>
                </a:ext>
              </a:extLst>
            </p:cNvPr>
            <p:cNvSpPr>
              <a:spLocks noChangeShapeType="1"/>
            </p:cNvSpPr>
            <p:nvPr/>
          </p:nvSpPr>
          <p:spPr bwMode="auto">
            <a:xfrm>
              <a:off x="2245" y="6856"/>
              <a:ext cx="48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770" name="Text Box 60">
              <a:extLst>
                <a:ext uri="{FF2B5EF4-FFF2-40B4-BE49-F238E27FC236}">
                  <a16:creationId xmlns:a16="http://schemas.microsoft.com/office/drawing/2014/main" id="{8246F656-6307-402E-95A1-24161B716488}"/>
                </a:ext>
              </a:extLst>
            </p:cNvPr>
            <p:cNvSpPr txBox="1">
              <a:spLocks noChangeArrowheads="1"/>
            </p:cNvSpPr>
            <p:nvPr/>
          </p:nvSpPr>
          <p:spPr bwMode="auto">
            <a:xfrm>
              <a:off x="2220" y="646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zh-CN" altLang="en-US" sz="1400">
                  <a:latin typeface="黑体" panose="02010609060101010101" pitchFamily="49" charset="-122"/>
                </a:rPr>
                <a:t>B</a:t>
              </a:r>
            </a:p>
          </p:txBody>
        </p:sp>
        <p:sp>
          <p:nvSpPr>
            <p:cNvPr id="73771" name="Text Box 61">
              <a:extLst>
                <a:ext uri="{FF2B5EF4-FFF2-40B4-BE49-F238E27FC236}">
                  <a16:creationId xmlns:a16="http://schemas.microsoft.com/office/drawing/2014/main" id="{072C0BE4-1C66-43FC-B575-248D1E0DA921}"/>
                </a:ext>
              </a:extLst>
            </p:cNvPr>
            <p:cNvSpPr txBox="1">
              <a:spLocks noChangeArrowheads="1"/>
            </p:cNvSpPr>
            <p:nvPr/>
          </p:nvSpPr>
          <p:spPr bwMode="auto">
            <a:xfrm>
              <a:off x="3060" y="6171"/>
              <a:ext cx="520"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Q</a:t>
              </a:r>
            </a:p>
          </p:txBody>
        </p:sp>
        <p:sp>
          <p:nvSpPr>
            <p:cNvPr id="73772" name="Text Box 62">
              <a:extLst>
                <a:ext uri="{FF2B5EF4-FFF2-40B4-BE49-F238E27FC236}">
                  <a16:creationId xmlns:a16="http://schemas.microsoft.com/office/drawing/2014/main" id="{FB0400B7-029D-450A-A7AF-3AED1DBA5B19}"/>
                </a:ext>
              </a:extLst>
            </p:cNvPr>
            <p:cNvSpPr txBox="1">
              <a:spLocks noChangeArrowheads="1"/>
            </p:cNvSpPr>
            <p:nvPr/>
          </p:nvSpPr>
          <p:spPr bwMode="auto">
            <a:xfrm>
              <a:off x="3156" y="6960"/>
              <a:ext cx="502"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R</a:t>
              </a:r>
            </a:p>
          </p:txBody>
        </p:sp>
        <p:sp>
          <p:nvSpPr>
            <p:cNvPr id="73773" name="Text Box 63">
              <a:extLst>
                <a:ext uri="{FF2B5EF4-FFF2-40B4-BE49-F238E27FC236}">
                  <a16:creationId xmlns:a16="http://schemas.microsoft.com/office/drawing/2014/main" id="{5A32E452-2024-46DD-A61A-9218DA33913B}"/>
                </a:ext>
              </a:extLst>
            </p:cNvPr>
            <p:cNvSpPr txBox="1">
              <a:spLocks noChangeArrowheads="1"/>
            </p:cNvSpPr>
            <p:nvPr/>
          </p:nvSpPr>
          <p:spPr bwMode="auto">
            <a:xfrm>
              <a:off x="4429" y="6112"/>
              <a:ext cx="485"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L</a:t>
              </a:r>
            </a:p>
          </p:txBody>
        </p:sp>
        <p:sp>
          <p:nvSpPr>
            <p:cNvPr id="73774" name="Text Box 64">
              <a:extLst>
                <a:ext uri="{FF2B5EF4-FFF2-40B4-BE49-F238E27FC236}">
                  <a16:creationId xmlns:a16="http://schemas.microsoft.com/office/drawing/2014/main" id="{5431AF9D-2A1B-47F6-9D7F-E0A6535AEEF5}"/>
                </a:ext>
              </a:extLst>
            </p:cNvPr>
            <p:cNvSpPr txBox="1">
              <a:spLocks noChangeArrowheads="1"/>
            </p:cNvSpPr>
            <p:nvPr/>
          </p:nvSpPr>
          <p:spPr bwMode="auto">
            <a:xfrm>
              <a:off x="4260" y="6913"/>
              <a:ext cx="468"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S</a:t>
              </a:r>
            </a:p>
          </p:txBody>
        </p:sp>
        <p:sp>
          <p:nvSpPr>
            <p:cNvPr id="73775" name="Text Box 65">
              <a:extLst>
                <a:ext uri="{FF2B5EF4-FFF2-40B4-BE49-F238E27FC236}">
                  <a16:creationId xmlns:a16="http://schemas.microsoft.com/office/drawing/2014/main" id="{E181AF8B-EB50-4690-AAAF-FADA2288C10C}"/>
                </a:ext>
              </a:extLst>
            </p:cNvPr>
            <p:cNvSpPr txBox="1">
              <a:spLocks noChangeArrowheads="1"/>
            </p:cNvSpPr>
            <p:nvPr/>
          </p:nvSpPr>
          <p:spPr bwMode="auto">
            <a:xfrm>
              <a:off x="5100" y="6712"/>
              <a:ext cx="575"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M</a:t>
              </a:r>
            </a:p>
          </p:txBody>
        </p:sp>
        <p:sp>
          <p:nvSpPr>
            <p:cNvPr id="73776" name="Line 66">
              <a:extLst>
                <a:ext uri="{FF2B5EF4-FFF2-40B4-BE49-F238E27FC236}">
                  <a16:creationId xmlns:a16="http://schemas.microsoft.com/office/drawing/2014/main" id="{4AAC5CF4-7F32-4B0B-AE27-58C4CA95625D}"/>
                </a:ext>
              </a:extLst>
            </p:cNvPr>
            <p:cNvSpPr>
              <a:spLocks noChangeShapeType="1"/>
            </p:cNvSpPr>
            <p:nvPr/>
          </p:nvSpPr>
          <p:spPr bwMode="auto">
            <a:xfrm>
              <a:off x="5262" y="496"/>
              <a:ext cx="1758" cy="102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7" name="Line 67">
              <a:extLst>
                <a:ext uri="{FF2B5EF4-FFF2-40B4-BE49-F238E27FC236}">
                  <a16:creationId xmlns:a16="http://schemas.microsoft.com/office/drawing/2014/main" id="{19EF63E0-704E-4211-9D88-77A926B7A0BF}"/>
                </a:ext>
              </a:extLst>
            </p:cNvPr>
            <p:cNvSpPr>
              <a:spLocks noChangeShapeType="1"/>
            </p:cNvSpPr>
            <p:nvPr/>
          </p:nvSpPr>
          <p:spPr bwMode="auto">
            <a:xfrm flipH="1">
              <a:off x="3268" y="501"/>
              <a:ext cx="1743" cy="101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8" name="Text Box 68">
              <a:extLst>
                <a:ext uri="{FF2B5EF4-FFF2-40B4-BE49-F238E27FC236}">
                  <a16:creationId xmlns:a16="http://schemas.microsoft.com/office/drawing/2014/main" id="{841484A7-5DBA-4A46-AE4D-48C7CE511DC2}"/>
                </a:ext>
              </a:extLst>
            </p:cNvPr>
            <p:cNvSpPr txBox="1">
              <a:spLocks noChangeArrowheads="1"/>
            </p:cNvSpPr>
            <p:nvPr/>
          </p:nvSpPr>
          <p:spPr bwMode="auto">
            <a:xfrm>
              <a:off x="4356" y="0"/>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A</a:t>
              </a:r>
            </a:p>
          </p:txBody>
        </p:sp>
        <p:sp>
          <p:nvSpPr>
            <p:cNvPr id="73779" name="Text Box 69">
              <a:extLst>
                <a:ext uri="{FF2B5EF4-FFF2-40B4-BE49-F238E27FC236}">
                  <a16:creationId xmlns:a16="http://schemas.microsoft.com/office/drawing/2014/main" id="{DA847537-EE4F-4A25-894C-0EE1C1E1390C}"/>
                </a:ext>
              </a:extLst>
            </p:cNvPr>
            <p:cNvSpPr txBox="1">
              <a:spLocks noChangeArrowheads="1"/>
            </p:cNvSpPr>
            <p:nvPr/>
          </p:nvSpPr>
          <p:spPr bwMode="auto">
            <a:xfrm>
              <a:off x="4284" y="721"/>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B</a:t>
              </a:r>
            </a:p>
          </p:txBody>
        </p:sp>
        <p:sp>
          <p:nvSpPr>
            <p:cNvPr id="73780" name="Text Box 70">
              <a:extLst>
                <a:ext uri="{FF2B5EF4-FFF2-40B4-BE49-F238E27FC236}">
                  <a16:creationId xmlns:a16="http://schemas.microsoft.com/office/drawing/2014/main" id="{03CE1A62-3604-4979-A438-4BD53A45254E}"/>
                </a:ext>
              </a:extLst>
            </p:cNvPr>
            <p:cNvSpPr txBox="1">
              <a:spLocks noChangeArrowheads="1"/>
            </p:cNvSpPr>
            <p:nvPr/>
          </p:nvSpPr>
          <p:spPr bwMode="auto">
            <a:xfrm>
              <a:off x="5364" y="31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C</a:t>
              </a:r>
            </a:p>
          </p:txBody>
        </p:sp>
        <p:sp>
          <p:nvSpPr>
            <p:cNvPr id="73781" name="Text Box 71">
              <a:extLst>
                <a:ext uri="{FF2B5EF4-FFF2-40B4-BE49-F238E27FC236}">
                  <a16:creationId xmlns:a16="http://schemas.microsoft.com/office/drawing/2014/main" id="{38329F38-4569-4FB8-AEAA-93DE33B25232}"/>
                </a:ext>
              </a:extLst>
            </p:cNvPr>
            <p:cNvSpPr txBox="1">
              <a:spLocks noChangeArrowheads="1"/>
            </p:cNvSpPr>
            <p:nvPr/>
          </p:nvSpPr>
          <p:spPr bwMode="auto">
            <a:xfrm>
              <a:off x="3860" y="141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A</a:t>
              </a:r>
            </a:p>
          </p:txBody>
        </p:sp>
        <p:sp>
          <p:nvSpPr>
            <p:cNvPr id="73782" name="Text Box 72">
              <a:extLst>
                <a:ext uri="{FF2B5EF4-FFF2-40B4-BE49-F238E27FC236}">
                  <a16:creationId xmlns:a16="http://schemas.microsoft.com/office/drawing/2014/main" id="{A93C6A1A-9ADD-4331-A9F7-0CA66C72A4A5}"/>
                </a:ext>
              </a:extLst>
            </p:cNvPr>
            <p:cNvSpPr txBox="1">
              <a:spLocks noChangeArrowheads="1"/>
            </p:cNvSpPr>
            <p:nvPr/>
          </p:nvSpPr>
          <p:spPr bwMode="auto">
            <a:xfrm>
              <a:off x="3900" y="2285"/>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B</a:t>
              </a:r>
            </a:p>
          </p:txBody>
        </p:sp>
        <p:sp>
          <p:nvSpPr>
            <p:cNvPr id="73783" name="Text Box 73">
              <a:extLst>
                <a:ext uri="{FF2B5EF4-FFF2-40B4-BE49-F238E27FC236}">
                  <a16:creationId xmlns:a16="http://schemas.microsoft.com/office/drawing/2014/main" id="{ED81F33C-C929-403B-9C9E-B5088A7CA30A}"/>
                </a:ext>
              </a:extLst>
            </p:cNvPr>
            <p:cNvSpPr txBox="1">
              <a:spLocks noChangeArrowheads="1"/>
            </p:cNvSpPr>
            <p:nvPr/>
          </p:nvSpPr>
          <p:spPr bwMode="auto">
            <a:xfrm>
              <a:off x="5960" y="1749"/>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C</a:t>
              </a:r>
            </a:p>
          </p:txBody>
        </p:sp>
        <p:sp>
          <p:nvSpPr>
            <p:cNvPr id="73784" name="Text Box 74">
              <a:extLst>
                <a:ext uri="{FF2B5EF4-FFF2-40B4-BE49-F238E27FC236}">
                  <a16:creationId xmlns:a16="http://schemas.microsoft.com/office/drawing/2014/main" id="{2BE1A712-F542-4E36-89D0-7CC41447FC30}"/>
                </a:ext>
              </a:extLst>
            </p:cNvPr>
            <p:cNvSpPr txBox="1">
              <a:spLocks noChangeArrowheads="1"/>
            </p:cNvSpPr>
            <p:nvPr/>
          </p:nvSpPr>
          <p:spPr bwMode="auto">
            <a:xfrm>
              <a:off x="4700" y="140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D</a:t>
              </a:r>
            </a:p>
          </p:txBody>
        </p:sp>
        <p:sp>
          <p:nvSpPr>
            <p:cNvPr id="73785" name="Text Box 75">
              <a:extLst>
                <a:ext uri="{FF2B5EF4-FFF2-40B4-BE49-F238E27FC236}">
                  <a16:creationId xmlns:a16="http://schemas.microsoft.com/office/drawing/2014/main" id="{95CB971D-1857-464D-AD40-CD8A43C2A2EA}"/>
                </a:ext>
              </a:extLst>
            </p:cNvPr>
            <p:cNvSpPr txBox="1">
              <a:spLocks noChangeArrowheads="1"/>
            </p:cNvSpPr>
            <p:nvPr/>
          </p:nvSpPr>
          <p:spPr bwMode="auto">
            <a:xfrm>
              <a:off x="5516" y="1625"/>
              <a:ext cx="520" cy="421"/>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E</a:t>
              </a:r>
            </a:p>
          </p:txBody>
        </p:sp>
        <p:sp>
          <p:nvSpPr>
            <p:cNvPr id="73786" name="Text Box 76">
              <a:extLst>
                <a:ext uri="{FF2B5EF4-FFF2-40B4-BE49-F238E27FC236}">
                  <a16:creationId xmlns:a16="http://schemas.microsoft.com/office/drawing/2014/main" id="{54F03A98-D24A-4BC5-B434-1EA7EFCA95D7}"/>
                </a:ext>
              </a:extLst>
            </p:cNvPr>
            <p:cNvSpPr txBox="1">
              <a:spLocks noChangeArrowheads="1"/>
            </p:cNvSpPr>
            <p:nvPr/>
          </p:nvSpPr>
          <p:spPr bwMode="auto">
            <a:xfrm>
              <a:off x="4772" y="2263"/>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F</a:t>
              </a:r>
            </a:p>
          </p:txBody>
        </p:sp>
        <p:sp>
          <p:nvSpPr>
            <p:cNvPr id="73787" name="Text Box 77">
              <a:extLst>
                <a:ext uri="{FF2B5EF4-FFF2-40B4-BE49-F238E27FC236}">
                  <a16:creationId xmlns:a16="http://schemas.microsoft.com/office/drawing/2014/main" id="{58EE8499-5EB2-4FD5-B19D-7B43B2C5121E}"/>
                </a:ext>
              </a:extLst>
            </p:cNvPr>
            <p:cNvSpPr txBox="1">
              <a:spLocks noChangeArrowheads="1"/>
            </p:cNvSpPr>
            <p:nvPr/>
          </p:nvSpPr>
          <p:spPr bwMode="auto">
            <a:xfrm>
              <a:off x="5228" y="2054"/>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G</a:t>
              </a:r>
            </a:p>
          </p:txBody>
        </p:sp>
        <p:sp>
          <p:nvSpPr>
            <p:cNvPr id="73788" name="Text Box 78">
              <a:extLst>
                <a:ext uri="{FF2B5EF4-FFF2-40B4-BE49-F238E27FC236}">
                  <a16:creationId xmlns:a16="http://schemas.microsoft.com/office/drawing/2014/main" id="{5A776973-04B2-4766-93CC-C3C49ADE0A54}"/>
                </a:ext>
              </a:extLst>
            </p:cNvPr>
            <p:cNvSpPr txBox="1">
              <a:spLocks noChangeArrowheads="1"/>
            </p:cNvSpPr>
            <p:nvPr/>
          </p:nvSpPr>
          <p:spPr bwMode="auto">
            <a:xfrm>
              <a:off x="4344" y="1529"/>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1</a:t>
              </a:r>
            </a:p>
          </p:txBody>
        </p:sp>
        <p:sp>
          <p:nvSpPr>
            <p:cNvPr id="73789" name="Text Box 79">
              <a:extLst>
                <a:ext uri="{FF2B5EF4-FFF2-40B4-BE49-F238E27FC236}">
                  <a16:creationId xmlns:a16="http://schemas.microsoft.com/office/drawing/2014/main" id="{25EA97C3-6403-4A4C-9086-604DFEC1E0DB}"/>
                </a:ext>
              </a:extLst>
            </p:cNvPr>
            <p:cNvSpPr txBox="1">
              <a:spLocks noChangeArrowheads="1"/>
            </p:cNvSpPr>
            <p:nvPr/>
          </p:nvSpPr>
          <p:spPr bwMode="auto">
            <a:xfrm>
              <a:off x="4428" y="2387"/>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2</a:t>
              </a:r>
            </a:p>
          </p:txBody>
        </p:sp>
        <p:sp>
          <p:nvSpPr>
            <p:cNvPr id="73790" name="Text Box 80">
              <a:extLst>
                <a:ext uri="{FF2B5EF4-FFF2-40B4-BE49-F238E27FC236}">
                  <a16:creationId xmlns:a16="http://schemas.microsoft.com/office/drawing/2014/main" id="{0F4F5C6F-1C4E-4222-AFB2-B7CEB468F95C}"/>
                </a:ext>
              </a:extLst>
            </p:cNvPr>
            <p:cNvSpPr txBox="1">
              <a:spLocks noChangeArrowheads="1"/>
            </p:cNvSpPr>
            <p:nvPr/>
          </p:nvSpPr>
          <p:spPr bwMode="auto">
            <a:xfrm>
              <a:off x="5208" y="1541"/>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3</a:t>
              </a:r>
            </a:p>
          </p:txBody>
        </p:sp>
        <p:sp>
          <p:nvSpPr>
            <p:cNvPr id="73791" name="Text Box 81">
              <a:extLst>
                <a:ext uri="{FF2B5EF4-FFF2-40B4-BE49-F238E27FC236}">
                  <a16:creationId xmlns:a16="http://schemas.microsoft.com/office/drawing/2014/main" id="{B8F77B84-C014-407F-8993-8AED9AAFBC83}"/>
                </a:ext>
              </a:extLst>
            </p:cNvPr>
            <p:cNvSpPr txBox="1">
              <a:spLocks noChangeArrowheads="1"/>
            </p:cNvSpPr>
            <p:nvPr/>
          </p:nvSpPr>
          <p:spPr bwMode="auto">
            <a:xfrm>
              <a:off x="5144" y="2378"/>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5</a:t>
              </a:r>
            </a:p>
          </p:txBody>
        </p:sp>
        <p:sp>
          <p:nvSpPr>
            <p:cNvPr id="73792" name="Text Box 82">
              <a:extLst>
                <a:ext uri="{FF2B5EF4-FFF2-40B4-BE49-F238E27FC236}">
                  <a16:creationId xmlns:a16="http://schemas.microsoft.com/office/drawing/2014/main" id="{433E7A03-2880-4F6B-AAD8-379D90BEEB8D}"/>
                </a:ext>
              </a:extLst>
            </p:cNvPr>
            <p:cNvSpPr txBox="1">
              <a:spLocks noChangeArrowheads="1"/>
            </p:cNvSpPr>
            <p:nvPr/>
          </p:nvSpPr>
          <p:spPr bwMode="auto">
            <a:xfrm>
              <a:off x="5624" y="1913"/>
              <a:ext cx="520" cy="422"/>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6</a:t>
              </a:r>
            </a:p>
          </p:txBody>
        </p:sp>
        <p:sp>
          <p:nvSpPr>
            <p:cNvPr id="73793" name="Line 83">
              <a:extLst>
                <a:ext uri="{FF2B5EF4-FFF2-40B4-BE49-F238E27FC236}">
                  <a16:creationId xmlns:a16="http://schemas.microsoft.com/office/drawing/2014/main" id="{EA48FFBF-EF3F-4478-9F38-0FADF4B3CCA1}"/>
                </a:ext>
              </a:extLst>
            </p:cNvPr>
            <p:cNvSpPr>
              <a:spLocks noChangeShapeType="1"/>
            </p:cNvSpPr>
            <p:nvPr/>
          </p:nvSpPr>
          <p:spPr bwMode="auto">
            <a:xfrm flipH="1">
              <a:off x="2743" y="2439"/>
              <a:ext cx="1815" cy="116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4" name="Line 84">
              <a:extLst>
                <a:ext uri="{FF2B5EF4-FFF2-40B4-BE49-F238E27FC236}">
                  <a16:creationId xmlns:a16="http://schemas.microsoft.com/office/drawing/2014/main" id="{281E9944-AF6A-4288-9FB6-512AEDDA24EC}"/>
                </a:ext>
              </a:extLst>
            </p:cNvPr>
            <p:cNvSpPr>
              <a:spLocks noChangeShapeType="1"/>
            </p:cNvSpPr>
            <p:nvPr/>
          </p:nvSpPr>
          <p:spPr bwMode="auto">
            <a:xfrm>
              <a:off x="4830" y="2456"/>
              <a:ext cx="1650" cy="1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5" name="Text Box 85">
              <a:extLst>
                <a:ext uri="{FF2B5EF4-FFF2-40B4-BE49-F238E27FC236}">
                  <a16:creationId xmlns:a16="http://schemas.microsoft.com/office/drawing/2014/main" id="{00B19A30-F8DA-4195-8BF6-B1BE2DF3B662}"/>
                </a:ext>
              </a:extLst>
            </p:cNvPr>
            <p:cNvSpPr txBox="1">
              <a:spLocks noChangeArrowheads="1"/>
            </p:cNvSpPr>
            <p:nvPr/>
          </p:nvSpPr>
          <p:spPr bwMode="auto">
            <a:xfrm>
              <a:off x="4812" y="6959"/>
              <a:ext cx="822" cy="34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2.1</a:t>
              </a:r>
            </a:p>
          </p:txBody>
        </p:sp>
        <p:grpSp>
          <p:nvGrpSpPr>
            <p:cNvPr id="73796" name="Group 86">
              <a:extLst>
                <a:ext uri="{FF2B5EF4-FFF2-40B4-BE49-F238E27FC236}">
                  <a16:creationId xmlns:a16="http://schemas.microsoft.com/office/drawing/2014/main" id="{6CF6419F-E170-4D07-90C9-6E1EF444347C}"/>
                </a:ext>
              </a:extLst>
            </p:cNvPr>
            <p:cNvGrpSpPr>
              <a:grpSpLocks/>
            </p:cNvGrpSpPr>
            <p:nvPr/>
          </p:nvGrpSpPr>
          <p:grpSpPr bwMode="auto">
            <a:xfrm>
              <a:off x="2760" y="3011"/>
              <a:ext cx="4573" cy="2003"/>
              <a:chOff x="0" y="0"/>
              <a:chExt cx="4572" cy="2520"/>
            </a:xfrm>
          </p:grpSpPr>
          <p:sp>
            <p:nvSpPr>
              <p:cNvPr id="73803" name="Text Box 87">
                <a:extLst>
                  <a:ext uri="{FF2B5EF4-FFF2-40B4-BE49-F238E27FC236}">
                    <a16:creationId xmlns:a16="http://schemas.microsoft.com/office/drawing/2014/main" id="{9AA5FCDA-1148-4F91-9763-8A01C261F484}"/>
                  </a:ext>
                </a:extLst>
              </p:cNvPr>
              <p:cNvSpPr txBox="1">
                <a:spLocks noChangeArrowheads="1"/>
              </p:cNvSpPr>
              <p:nvPr/>
            </p:nvSpPr>
            <p:spPr bwMode="auto">
              <a:xfrm>
                <a:off x="4032" y="1561"/>
                <a:ext cx="54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3</a:t>
                </a:r>
              </a:p>
            </p:txBody>
          </p:sp>
          <p:sp>
            <p:nvSpPr>
              <p:cNvPr id="73804" name="Text Box 88">
                <a:extLst>
                  <a:ext uri="{FF2B5EF4-FFF2-40B4-BE49-F238E27FC236}">
                    <a16:creationId xmlns:a16="http://schemas.microsoft.com/office/drawing/2014/main" id="{E62BF981-9802-480C-B768-E116A7AD1B3F}"/>
                  </a:ext>
                </a:extLst>
              </p:cNvPr>
              <p:cNvSpPr txBox="1">
                <a:spLocks noChangeArrowheads="1"/>
              </p:cNvSpPr>
              <p:nvPr/>
            </p:nvSpPr>
            <p:spPr bwMode="auto">
              <a:xfrm>
                <a:off x="3648" y="1908"/>
                <a:ext cx="540"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900">
                    <a:latin typeface="黑体" panose="02010609060101010101" pitchFamily="49" charset="-122"/>
                  </a:rPr>
                  <a:t>1</a:t>
                </a:r>
              </a:p>
            </p:txBody>
          </p:sp>
          <p:grpSp>
            <p:nvGrpSpPr>
              <p:cNvPr id="73805" name="Group 89">
                <a:extLst>
                  <a:ext uri="{FF2B5EF4-FFF2-40B4-BE49-F238E27FC236}">
                    <a16:creationId xmlns:a16="http://schemas.microsoft.com/office/drawing/2014/main" id="{63CF2FF7-580D-41A2-8B6F-F353ECEF8E0F}"/>
                  </a:ext>
                </a:extLst>
              </p:cNvPr>
              <p:cNvGrpSpPr>
                <a:grpSpLocks/>
              </p:cNvGrpSpPr>
              <p:nvPr/>
            </p:nvGrpSpPr>
            <p:grpSpPr bwMode="auto">
              <a:xfrm>
                <a:off x="0" y="0"/>
                <a:ext cx="4440" cy="2520"/>
                <a:chOff x="0" y="0"/>
                <a:chExt cx="1776" cy="1008"/>
              </a:xfrm>
            </p:grpSpPr>
            <p:sp>
              <p:nvSpPr>
                <p:cNvPr id="73823" name="Rectangle 90">
                  <a:extLst>
                    <a:ext uri="{FF2B5EF4-FFF2-40B4-BE49-F238E27FC236}">
                      <a16:creationId xmlns:a16="http://schemas.microsoft.com/office/drawing/2014/main" id="{1EC3E8C7-12AE-46EE-90B4-AF19574AD8EC}"/>
                    </a:ext>
                  </a:extLst>
                </p:cNvPr>
                <p:cNvSpPr>
                  <a:spLocks noChangeArrowheads="1"/>
                </p:cNvSpPr>
                <p:nvPr/>
              </p:nvSpPr>
              <p:spPr bwMode="auto">
                <a:xfrm>
                  <a:off x="0" y="288"/>
                  <a:ext cx="1488" cy="720"/>
                </a:xfrm>
                <a:prstGeom prst="rect">
                  <a:avLst/>
                </a:prstGeom>
                <a:solidFill>
                  <a:srgbClr val="FFFFFF"/>
                </a:solidFill>
                <a:ln w="127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grpSp>
              <p:nvGrpSpPr>
                <p:cNvPr id="73824" name="Group 91">
                  <a:extLst>
                    <a:ext uri="{FF2B5EF4-FFF2-40B4-BE49-F238E27FC236}">
                      <a16:creationId xmlns:a16="http://schemas.microsoft.com/office/drawing/2014/main" id="{1B88306F-8FB5-4693-908E-E649C691BD8F}"/>
                    </a:ext>
                  </a:extLst>
                </p:cNvPr>
                <p:cNvGrpSpPr>
                  <a:grpSpLocks/>
                </p:cNvGrpSpPr>
                <p:nvPr/>
              </p:nvGrpSpPr>
              <p:grpSpPr bwMode="auto">
                <a:xfrm>
                  <a:off x="192" y="144"/>
                  <a:ext cx="1440" cy="768"/>
                  <a:chOff x="0" y="0"/>
                  <a:chExt cx="1440" cy="768"/>
                </a:xfrm>
              </p:grpSpPr>
              <p:sp>
                <p:nvSpPr>
                  <p:cNvPr id="73830" name="Line 92">
                    <a:extLst>
                      <a:ext uri="{FF2B5EF4-FFF2-40B4-BE49-F238E27FC236}">
                        <a16:creationId xmlns:a16="http://schemas.microsoft.com/office/drawing/2014/main" id="{5F3DE79A-3821-4BFA-88FE-5BD87CFA45E8}"/>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1" name="Line 93">
                    <a:extLst>
                      <a:ext uri="{FF2B5EF4-FFF2-40B4-BE49-F238E27FC236}">
                        <a16:creationId xmlns:a16="http://schemas.microsoft.com/office/drawing/2014/main" id="{2A522E0D-F4F4-47BF-9F30-D0A71FC76B59}"/>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2" name="Line 94">
                    <a:extLst>
                      <a:ext uri="{FF2B5EF4-FFF2-40B4-BE49-F238E27FC236}">
                        <a16:creationId xmlns:a16="http://schemas.microsoft.com/office/drawing/2014/main" id="{E3504433-CDD4-4606-B342-BF4EA7596CBB}"/>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33" name="Line 95">
                    <a:extLst>
                      <a:ext uri="{FF2B5EF4-FFF2-40B4-BE49-F238E27FC236}">
                        <a16:creationId xmlns:a16="http://schemas.microsoft.com/office/drawing/2014/main" id="{3F5A3CFF-38ED-436B-B12A-37F28946D15C}"/>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nvGrpSpPr>
                <p:cNvPr id="73825" name="Group 96">
                  <a:extLst>
                    <a:ext uri="{FF2B5EF4-FFF2-40B4-BE49-F238E27FC236}">
                      <a16:creationId xmlns:a16="http://schemas.microsoft.com/office/drawing/2014/main" id="{243EC134-A649-4099-99BD-3DA4BC9E1C9F}"/>
                    </a:ext>
                  </a:extLst>
                </p:cNvPr>
                <p:cNvGrpSpPr>
                  <a:grpSpLocks/>
                </p:cNvGrpSpPr>
                <p:nvPr/>
              </p:nvGrpSpPr>
              <p:grpSpPr bwMode="auto">
                <a:xfrm>
                  <a:off x="336" y="0"/>
                  <a:ext cx="1440" cy="768"/>
                  <a:chOff x="0" y="0"/>
                  <a:chExt cx="1440" cy="768"/>
                </a:xfrm>
              </p:grpSpPr>
              <p:sp>
                <p:nvSpPr>
                  <p:cNvPr id="73826" name="Line 97">
                    <a:extLst>
                      <a:ext uri="{FF2B5EF4-FFF2-40B4-BE49-F238E27FC236}">
                        <a16:creationId xmlns:a16="http://schemas.microsoft.com/office/drawing/2014/main" id="{0EEABFE2-961E-4F34-8905-312C49DA0EDB}"/>
                      </a:ext>
                    </a:extLst>
                  </p:cNvPr>
                  <p:cNvSpPr>
                    <a:spLocks noChangeShapeType="1"/>
                  </p:cNvSpPr>
                  <p:nvPr/>
                </p:nvSpPr>
                <p:spPr bwMode="auto">
                  <a:xfrm>
                    <a:off x="1440" y="0"/>
                    <a:ext cx="0" cy="768"/>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7" name="Line 98">
                    <a:extLst>
                      <a:ext uri="{FF2B5EF4-FFF2-40B4-BE49-F238E27FC236}">
                        <a16:creationId xmlns:a16="http://schemas.microsoft.com/office/drawing/2014/main" id="{9086EA20-5B2F-4AD7-AD30-EB7864AD5B99}"/>
                      </a:ext>
                    </a:extLst>
                  </p:cNvPr>
                  <p:cNvSpPr>
                    <a:spLocks noChangeShapeType="1"/>
                  </p:cNvSpPr>
                  <p:nvPr/>
                </p:nvSpPr>
                <p:spPr bwMode="auto">
                  <a:xfrm flipH="1" flipV="1">
                    <a:off x="1296" y="768"/>
                    <a:ext cx="144"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8" name="Line 99">
                    <a:extLst>
                      <a:ext uri="{FF2B5EF4-FFF2-40B4-BE49-F238E27FC236}">
                        <a16:creationId xmlns:a16="http://schemas.microsoft.com/office/drawing/2014/main" id="{7EB8AFCA-FE2F-4F35-869B-9ACFF7A85B39}"/>
                      </a:ext>
                    </a:extLst>
                  </p:cNvPr>
                  <p:cNvSpPr>
                    <a:spLocks noChangeShapeType="1"/>
                  </p:cNvSpPr>
                  <p:nvPr/>
                </p:nvSpPr>
                <p:spPr bwMode="auto">
                  <a:xfrm flipV="1">
                    <a:off x="0" y="0"/>
                    <a:ext cx="0" cy="144"/>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9" name="Line 100">
                    <a:extLst>
                      <a:ext uri="{FF2B5EF4-FFF2-40B4-BE49-F238E27FC236}">
                        <a16:creationId xmlns:a16="http://schemas.microsoft.com/office/drawing/2014/main" id="{D29146DB-C067-4563-BEA2-585FD61A0C99}"/>
                      </a:ext>
                    </a:extLst>
                  </p:cNvPr>
                  <p:cNvSpPr>
                    <a:spLocks noChangeShapeType="1"/>
                  </p:cNvSpPr>
                  <p:nvPr/>
                </p:nvSpPr>
                <p:spPr bwMode="auto">
                  <a:xfrm>
                    <a:off x="0" y="0"/>
                    <a:ext cx="1440"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grpSp>
          </p:grpSp>
          <p:sp>
            <p:nvSpPr>
              <p:cNvPr id="73806" name="Text Box 101">
                <a:extLst>
                  <a:ext uri="{FF2B5EF4-FFF2-40B4-BE49-F238E27FC236}">
                    <a16:creationId xmlns:a16="http://schemas.microsoft.com/office/drawing/2014/main" id="{6EB9FA9D-2D44-4692-9B8B-E8F206AFFD07}"/>
                  </a:ext>
                </a:extLst>
              </p:cNvPr>
              <p:cNvSpPr txBox="1">
                <a:spLocks noChangeArrowheads="1"/>
              </p:cNvSpPr>
              <p:nvPr/>
            </p:nvSpPr>
            <p:spPr bwMode="auto">
              <a:xfrm>
                <a:off x="2280" y="768"/>
                <a:ext cx="664"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N</a:t>
                </a:r>
              </a:p>
            </p:txBody>
          </p:sp>
          <p:sp>
            <p:nvSpPr>
              <p:cNvPr id="73807" name="Text Box 102">
                <a:extLst>
                  <a:ext uri="{FF2B5EF4-FFF2-40B4-BE49-F238E27FC236}">
                    <a16:creationId xmlns:a16="http://schemas.microsoft.com/office/drawing/2014/main" id="{EB6D101A-5A1D-45A8-92E4-45904533F660}"/>
                  </a:ext>
                </a:extLst>
              </p:cNvPr>
              <p:cNvSpPr txBox="1">
                <a:spLocks noChangeArrowheads="1"/>
              </p:cNvSpPr>
              <p:nvPr/>
            </p:nvSpPr>
            <p:spPr bwMode="auto">
              <a:xfrm>
                <a:off x="923" y="1859"/>
                <a:ext cx="575"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M</a:t>
                </a:r>
              </a:p>
            </p:txBody>
          </p:sp>
          <p:sp>
            <p:nvSpPr>
              <p:cNvPr id="73808" name="Text Box 103">
                <a:extLst>
                  <a:ext uri="{FF2B5EF4-FFF2-40B4-BE49-F238E27FC236}">
                    <a16:creationId xmlns:a16="http://schemas.microsoft.com/office/drawing/2014/main" id="{6D922323-3DC8-4E53-B709-BF68F763E094}"/>
                  </a:ext>
                </a:extLst>
              </p:cNvPr>
              <p:cNvSpPr txBox="1">
                <a:spLocks noChangeArrowheads="1"/>
              </p:cNvSpPr>
              <p:nvPr/>
            </p:nvSpPr>
            <p:spPr bwMode="auto">
              <a:xfrm>
                <a:off x="2281" y="1811"/>
                <a:ext cx="467" cy="529"/>
              </a:xfrm>
              <a:prstGeom prst="rect">
                <a:avLst/>
              </a:prstGeom>
              <a:solidFill>
                <a:srgbClr val="FFFFFF"/>
              </a:solidFill>
              <a:ln w="12700" cap="sq">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P</a:t>
                </a:r>
              </a:p>
            </p:txBody>
          </p:sp>
          <p:sp>
            <p:nvSpPr>
              <p:cNvPr id="73809" name="Text Box 104">
                <a:extLst>
                  <a:ext uri="{FF2B5EF4-FFF2-40B4-BE49-F238E27FC236}">
                    <a16:creationId xmlns:a16="http://schemas.microsoft.com/office/drawing/2014/main" id="{9EFEF865-7574-4A54-8D3B-C0034EC16191}"/>
                  </a:ext>
                </a:extLst>
              </p:cNvPr>
              <p:cNvSpPr txBox="1">
                <a:spLocks noChangeArrowheads="1"/>
              </p:cNvSpPr>
              <p:nvPr/>
            </p:nvSpPr>
            <p:spPr bwMode="auto">
              <a:xfrm>
                <a:off x="176" y="1319"/>
                <a:ext cx="520" cy="529"/>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zh-CN" altLang="en-US" sz="1400">
                    <a:latin typeface="黑体" panose="02010609060101010101" pitchFamily="49" charset="-122"/>
                  </a:rPr>
                  <a:t>B</a:t>
                </a:r>
              </a:p>
            </p:txBody>
          </p:sp>
          <p:sp>
            <p:nvSpPr>
              <p:cNvPr id="73810" name="Oval 105">
                <a:extLst>
                  <a:ext uri="{FF2B5EF4-FFF2-40B4-BE49-F238E27FC236}">
                    <a16:creationId xmlns:a16="http://schemas.microsoft.com/office/drawing/2014/main" id="{590B6000-E65D-43AE-BDDD-277E5AA963BD}"/>
                  </a:ext>
                </a:extLst>
              </p:cNvPr>
              <p:cNvSpPr>
                <a:spLocks noChangeArrowheads="1"/>
              </p:cNvSpPr>
              <p:nvPr/>
            </p:nvSpPr>
            <p:spPr bwMode="auto">
              <a:xfrm>
                <a:off x="624" y="147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1" name="Oval 106">
                <a:extLst>
                  <a:ext uri="{FF2B5EF4-FFF2-40B4-BE49-F238E27FC236}">
                    <a16:creationId xmlns:a16="http://schemas.microsoft.com/office/drawing/2014/main" id="{1E15A90D-9C1B-40EC-AC6F-E30B4DA599D1}"/>
                  </a:ext>
                </a:extLst>
              </p:cNvPr>
              <p:cNvSpPr>
                <a:spLocks noChangeArrowheads="1"/>
              </p:cNvSpPr>
              <p:nvPr/>
            </p:nvSpPr>
            <p:spPr bwMode="auto">
              <a:xfrm>
                <a:off x="1584" y="195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2" name="Oval 107">
                <a:extLst>
                  <a:ext uri="{FF2B5EF4-FFF2-40B4-BE49-F238E27FC236}">
                    <a16:creationId xmlns:a16="http://schemas.microsoft.com/office/drawing/2014/main" id="{D53970A7-A90D-4B02-8048-58C6BB801873}"/>
                  </a:ext>
                </a:extLst>
              </p:cNvPr>
              <p:cNvSpPr>
                <a:spLocks noChangeArrowheads="1"/>
              </p:cNvSpPr>
              <p:nvPr/>
            </p:nvSpPr>
            <p:spPr bwMode="auto">
              <a:xfrm>
                <a:off x="1584" y="87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3" name="Oval 108">
                <a:extLst>
                  <a:ext uri="{FF2B5EF4-FFF2-40B4-BE49-F238E27FC236}">
                    <a16:creationId xmlns:a16="http://schemas.microsoft.com/office/drawing/2014/main" id="{03D5FC59-BAAF-49EA-880E-4DC6353B848B}"/>
                  </a:ext>
                </a:extLst>
              </p:cNvPr>
              <p:cNvSpPr>
                <a:spLocks noChangeArrowheads="1"/>
              </p:cNvSpPr>
              <p:nvPr/>
            </p:nvSpPr>
            <p:spPr bwMode="auto">
              <a:xfrm>
                <a:off x="2784" y="1116"/>
                <a:ext cx="480" cy="480"/>
              </a:xfrm>
              <a:prstGeom prst="ellipse">
                <a:avLst/>
              </a:prstGeom>
              <a:solidFill>
                <a:srgbClr val="FFFFFF"/>
              </a:solidFill>
              <a:ln w="1270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73814" name="Line 109">
                <a:extLst>
                  <a:ext uri="{FF2B5EF4-FFF2-40B4-BE49-F238E27FC236}">
                    <a16:creationId xmlns:a16="http://schemas.microsoft.com/office/drawing/2014/main" id="{4FD8259C-0EA3-4592-9893-91BABDE2D997}"/>
                  </a:ext>
                </a:extLst>
              </p:cNvPr>
              <p:cNvSpPr>
                <a:spLocks noChangeShapeType="1"/>
              </p:cNvSpPr>
              <p:nvPr/>
            </p:nvSpPr>
            <p:spPr bwMode="auto">
              <a:xfrm>
                <a:off x="2064" y="996"/>
                <a:ext cx="720" cy="36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5" name="Line 110">
                <a:extLst>
                  <a:ext uri="{FF2B5EF4-FFF2-40B4-BE49-F238E27FC236}">
                    <a16:creationId xmlns:a16="http://schemas.microsoft.com/office/drawing/2014/main" id="{884DA7C1-491D-4ED4-8C02-CD5FF1689E97}"/>
                  </a:ext>
                </a:extLst>
              </p:cNvPr>
              <p:cNvSpPr>
                <a:spLocks noChangeShapeType="1"/>
              </p:cNvSpPr>
              <p:nvPr/>
            </p:nvSpPr>
            <p:spPr bwMode="auto">
              <a:xfrm flipV="1">
                <a:off x="1104" y="1236"/>
                <a:ext cx="480" cy="36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6" name="Line 111">
                <a:extLst>
                  <a:ext uri="{FF2B5EF4-FFF2-40B4-BE49-F238E27FC236}">
                    <a16:creationId xmlns:a16="http://schemas.microsoft.com/office/drawing/2014/main" id="{B86E67D9-F95A-4F44-9933-06330F249834}"/>
                  </a:ext>
                </a:extLst>
              </p:cNvPr>
              <p:cNvSpPr>
                <a:spLocks noChangeShapeType="1"/>
              </p:cNvSpPr>
              <p:nvPr/>
            </p:nvSpPr>
            <p:spPr bwMode="auto">
              <a:xfrm>
                <a:off x="3252" y="1335"/>
                <a:ext cx="360"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7" name="Line 112">
                <a:extLst>
                  <a:ext uri="{FF2B5EF4-FFF2-40B4-BE49-F238E27FC236}">
                    <a16:creationId xmlns:a16="http://schemas.microsoft.com/office/drawing/2014/main" id="{6CE1BCC5-C0E8-4C30-9224-940C555730A2}"/>
                  </a:ext>
                </a:extLst>
              </p:cNvPr>
              <p:cNvSpPr>
                <a:spLocks noChangeShapeType="1"/>
              </p:cNvSpPr>
              <p:nvPr/>
            </p:nvSpPr>
            <p:spPr bwMode="auto">
              <a:xfrm>
                <a:off x="659" y="1716"/>
                <a:ext cx="240" cy="0"/>
              </a:xfrm>
              <a:prstGeom prst="line">
                <a:avLst/>
              </a:prstGeom>
              <a:noFill/>
              <a:ln w="12700" cap="sq">
                <a:solidFill>
                  <a:srgbClr val="EAEAEA"/>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18" name="Text Box 113">
                <a:extLst>
                  <a:ext uri="{FF2B5EF4-FFF2-40B4-BE49-F238E27FC236}">
                    <a16:creationId xmlns:a16="http://schemas.microsoft.com/office/drawing/2014/main" id="{65067AEE-87F6-4F65-9DDD-7E1DE4362645}"/>
                  </a:ext>
                </a:extLst>
              </p:cNvPr>
              <p:cNvSpPr txBox="1">
                <a:spLocks noChangeArrowheads="1"/>
              </p:cNvSpPr>
              <p:nvPr/>
            </p:nvSpPr>
            <p:spPr bwMode="auto">
              <a:xfrm>
                <a:off x="984" y="1032"/>
                <a:ext cx="485" cy="529"/>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ts val="1600"/>
                  </a:spcBef>
                  <a:spcAft>
                    <a:spcPts val="1200"/>
                  </a:spcAft>
                  <a:buFontTx/>
                  <a:buNone/>
                </a:pPr>
                <a:r>
                  <a:rPr lang="en-US" altLang="zh-CN" sz="1400">
                    <a:latin typeface="黑体" panose="02010609060101010101" pitchFamily="49" charset="-122"/>
                  </a:rPr>
                  <a:t>L</a:t>
                </a:r>
              </a:p>
            </p:txBody>
          </p:sp>
          <p:sp>
            <p:nvSpPr>
              <p:cNvPr id="73819" name="Line 114">
                <a:extLst>
                  <a:ext uri="{FF2B5EF4-FFF2-40B4-BE49-F238E27FC236}">
                    <a16:creationId xmlns:a16="http://schemas.microsoft.com/office/drawing/2014/main" id="{A2A61765-2865-46B2-8ED7-874CAFB4627B}"/>
                  </a:ext>
                </a:extLst>
              </p:cNvPr>
              <p:cNvSpPr>
                <a:spLocks noChangeShapeType="1"/>
              </p:cNvSpPr>
              <p:nvPr/>
            </p:nvSpPr>
            <p:spPr bwMode="auto">
              <a:xfrm flipV="1">
                <a:off x="2064" y="1596"/>
                <a:ext cx="840" cy="48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0" name="Line 115">
                <a:extLst>
                  <a:ext uri="{FF2B5EF4-FFF2-40B4-BE49-F238E27FC236}">
                    <a16:creationId xmlns:a16="http://schemas.microsoft.com/office/drawing/2014/main" id="{202AA001-F9A5-41D1-BA6C-2994E0EC2076}"/>
                  </a:ext>
                </a:extLst>
              </p:cNvPr>
              <p:cNvSpPr>
                <a:spLocks noChangeShapeType="1"/>
              </p:cNvSpPr>
              <p:nvPr/>
            </p:nvSpPr>
            <p:spPr bwMode="auto">
              <a:xfrm>
                <a:off x="1104" y="1836"/>
                <a:ext cx="480" cy="24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1" name="Line 116">
                <a:extLst>
                  <a:ext uri="{FF2B5EF4-FFF2-40B4-BE49-F238E27FC236}">
                    <a16:creationId xmlns:a16="http://schemas.microsoft.com/office/drawing/2014/main" id="{84CA562F-1DEB-470C-B785-0C9F4F997264}"/>
                  </a:ext>
                </a:extLst>
              </p:cNvPr>
              <p:cNvSpPr>
                <a:spLocks noChangeShapeType="1"/>
              </p:cNvSpPr>
              <p:nvPr/>
            </p:nvSpPr>
            <p:spPr bwMode="auto">
              <a:xfrm>
                <a:off x="144" y="1728"/>
                <a:ext cx="488" cy="0"/>
              </a:xfrm>
              <a:prstGeom prst="line">
                <a:avLst/>
              </a:prstGeom>
              <a:noFill/>
              <a:ln w="12700" cap="sq">
                <a:solidFill>
                  <a:srgbClr val="00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endParaRPr lang="zh-CN" altLang="en-US"/>
              </a:p>
            </p:txBody>
          </p:sp>
          <p:sp>
            <p:nvSpPr>
              <p:cNvPr id="73822" name="Text Box 117">
                <a:extLst>
                  <a:ext uri="{FF2B5EF4-FFF2-40B4-BE49-F238E27FC236}">
                    <a16:creationId xmlns:a16="http://schemas.microsoft.com/office/drawing/2014/main" id="{1179D15D-E7F1-4F39-AB5B-E80A1722533D}"/>
                  </a:ext>
                </a:extLst>
              </p:cNvPr>
              <p:cNvSpPr txBox="1">
                <a:spLocks noChangeArrowheads="1"/>
              </p:cNvSpPr>
              <p:nvPr/>
            </p:nvSpPr>
            <p:spPr bwMode="auto">
              <a:xfrm>
                <a:off x="2706" y="1931"/>
                <a:ext cx="822" cy="468"/>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900">
                    <a:latin typeface="黑体" panose="02010609060101010101" pitchFamily="49" charset="-122"/>
                  </a:rPr>
                  <a:t>图</a:t>
                </a:r>
                <a:r>
                  <a:rPr lang="en-US" altLang="zh-CN" sz="900">
                    <a:latin typeface="黑体" panose="02010609060101010101" pitchFamily="49" charset="-122"/>
                  </a:rPr>
                  <a:t>2</a:t>
                </a:r>
              </a:p>
            </p:txBody>
          </p:sp>
        </p:grpSp>
        <p:sp>
          <p:nvSpPr>
            <p:cNvPr id="73797" name="Text Box 118">
              <a:extLst>
                <a:ext uri="{FF2B5EF4-FFF2-40B4-BE49-F238E27FC236}">
                  <a16:creationId xmlns:a16="http://schemas.microsoft.com/office/drawing/2014/main" id="{041B98DE-0A9E-4C41-BA26-A1DA9CC93CE2}"/>
                </a:ext>
              </a:extLst>
            </p:cNvPr>
            <p:cNvSpPr txBox="1">
              <a:spLocks noChangeArrowheads="1"/>
            </p:cNvSpPr>
            <p:nvPr/>
          </p:nvSpPr>
          <p:spPr bwMode="auto">
            <a:xfrm>
              <a:off x="6156" y="963"/>
              <a:ext cx="1010" cy="420"/>
            </a:xfrm>
            <a:prstGeom prst="rect">
              <a:avLst/>
            </a:prstGeom>
            <a:noFill/>
            <a:ln>
              <a:noFill/>
            </a:ln>
            <a:effectLst/>
            <a:extLst>
              <a:ext uri="{909E8E84-426E-40DD-AFC4-6F175D3DCCD1}">
                <a14:hiddenFill xmlns:a14="http://schemas.microsoft.com/office/drawing/2010/main">
                  <a:solidFill>
                    <a:srgbClr val="00462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endParaRPr lang="zh-CN" altLang="en-US" sz="1000">
                <a:latin typeface="黑体" panose="02010609060101010101" pitchFamily="49" charset="-122"/>
              </a:endParaRPr>
            </a:p>
          </p:txBody>
        </p:sp>
        <p:sp>
          <p:nvSpPr>
            <p:cNvPr id="73798" name="Rectangle 119">
              <a:extLst>
                <a:ext uri="{FF2B5EF4-FFF2-40B4-BE49-F238E27FC236}">
                  <a16:creationId xmlns:a16="http://schemas.microsoft.com/office/drawing/2014/main" id="{B7D95F1B-9476-42E3-A0B2-CA9C1AC641AD}"/>
                </a:ext>
              </a:extLst>
            </p:cNvPr>
            <p:cNvSpPr>
              <a:spLocks noChangeArrowheads="1"/>
            </p:cNvSpPr>
            <p:nvPr/>
          </p:nvSpPr>
          <p:spPr bwMode="auto">
            <a:xfrm>
              <a:off x="0" y="1774"/>
              <a:ext cx="2156" cy="63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b</a:t>
              </a:r>
              <a:r>
                <a:rPr lang="zh-CN" altLang="en-US" sz="1800" b="1">
                  <a:latin typeface="黑体" panose="02010609060101010101" pitchFamily="49" charset="-122"/>
                </a:rPr>
                <a:t>顶层图</a:t>
              </a:r>
            </a:p>
          </p:txBody>
        </p:sp>
        <p:sp>
          <p:nvSpPr>
            <p:cNvPr id="73799" name="Rectangle 120">
              <a:extLst>
                <a:ext uri="{FF2B5EF4-FFF2-40B4-BE49-F238E27FC236}">
                  <a16:creationId xmlns:a16="http://schemas.microsoft.com/office/drawing/2014/main" id="{53ED11AB-90A3-49B9-A46D-3D5CCB57E61B}"/>
                </a:ext>
              </a:extLst>
            </p:cNvPr>
            <p:cNvSpPr>
              <a:spLocks noChangeArrowheads="1"/>
            </p:cNvSpPr>
            <p:nvPr/>
          </p:nvSpPr>
          <p:spPr bwMode="auto">
            <a:xfrm>
              <a:off x="0" y="5741"/>
              <a:ext cx="2042" cy="636"/>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d</a:t>
              </a:r>
              <a:r>
                <a:rPr lang="zh-CN" altLang="en-US" sz="1800" b="1">
                  <a:latin typeface="黑体" panose="02010609060101010101" pitchFamily="49" charset="-122"/>
                </a:rPr>
                <a:t>三层图</a:t>
              </a:r>
            </a:p>
          </p:txBody>
        </p:sp>
        <p:sp>
          <p:nvSpPr>
            <p:cNvPr id="73800" name="Rectangle 121">
              <a:extLst>
                <a:ext uri="{FF2B5EF4-FFF2-40B4-BE49-F238E27FC236}">
                  <a16:creationId xmlns:a16="http://schemas.microsoft.com/office/drawing/2014/main" id="{B7D5F278-AF9E-48A0-9F05-E0206D8408DC}"/>
                </a:ext>
              </a:extLst>
            </p:cNvPr>
            <p:cNvSpPr>
              <a:spLocks noChangeArrowheads="1"/>
            </p:cNvSpPr>
            <p:nvPr/>
          </p:nvSpPr>
          <p:spPr bwMode="auto">
            <a:xfrm>
              <a:off x="0" y="3509"/>
              <a:ext cx="2042" cy="714"/>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latin typeface="黑体" panose="02010609060101010101" pitchFamily="49" charset="-122"/>
                </a:rPr>
                <a:t>c</a:t>
              </a:r>
              <a:r>
                <a:rPr lang="zh-CN" altLang="en-US" sz="1800" b="1">
                  <a:latin typeface="黑体" panose="02010609060101010101" pitchFamily="49" charset="-122"/>
                </a:rPr>
                <a:t>二层图</a:t>
              </a:r>
            </a:p>
          </p:txBody>
        </p:sp>
        <p:sp>
          <p:nvSpPr>
            <p:cNvPr id="73801" name="Line 122">
              <a:extLst>
                <a:ext uri="{FF2B5EF4-FFF2-40B4-BE49-F238E27FC236}">
                  <a16:creationId xmlns:a16="http://schemas.microsoft.com/office/drawing/2014/main" id="{33660CB6-4323-4443-9381-72BA7D4C18F1}"/>
                </a:ext>
              </a:extLst>
            </p:cNvPr>
            <p:cNvSpPr>
              <a:spLocks noChangeShapeType="1"/>
            </p:cNvSpPr>
            <p:nvPr/>
          </p:nvSpPr>
          <p:spPr bwMode="auto">
            <a:xfrm flipH="1">
              <a:off x="2025" y="4239"/>
              <a:ext cx="1440" cy="17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2" name="Line 123">
              <a:extLst>
                <a:ext uri="{FF2B5EF4-FFF2-40B4-BE49-F238E27FC236}">
                  <a16:creationId xmlns:a16="http://schemas.microsoft.com/office/drawing/2014/main" id="{B3C2C823-171F-463F-A616-3F18EB573589}"/>
                </a:ext>
              </a:extLst>
            </p:cNvPr>
            <p:cNvSpPr>
              <a:spLocks noChangeShapeType="1"/>
            </p:cNvSpPr>
            <p:nvPr/>
          </p:nvSpPr>
          <p:spPr bwMode="auto">
            <a:xfrm>
              <a:off x="3780" y="4251"/>
              <a:ext cx="1980" cy="17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33" name="Rectangle 124">
            <a:extLst>
              <a:ext uri="{FF2B5EF4-FFF2-40B4-BE49-F238E27FC236}">
                <a16:creationId xmlns:a16="http://schemas.microsoft.com/office/drawing/2014/main" id="{4ED73F28-B664-4976-92A8-00829B3CF4B3}"/>
              </a:ext>
            </a:extLst>
          </p:cNvPr>
          <p:cNvSpPr>
            <a:spLocks noChangeArrowheads="1"/>
          </p:cNvSpPr>
          <p:nvPr/>
        </p:nvSpPr>
        <p:spPr bwMode="auto">
          <a:xfrm>
            <a:off x="2252663" y="3711575"/>
            <a:ext cx="18415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900">
              <a:ea typeface="宋体" panose="02010600030101010101" pitchFamily="2" charset="-122"/>
            </a:endParaRPr>
          </a:p>
        </p:txBody>
      </p:sp>
      <p:sp>
        <p:nvSpPr>
          <p:cNvPr id="73734" name="AutoShape 125">
            <a:extLst>
              <a:ext uri="{FF2B5EF4-FFF2-40B4-BE49-F238E27FC236}">
                <a16:creationId xmlns:a16="http://schemas.microsoft.com/office/drawing/2014/main" id="{3FC910AF-0AEC-480C-AB91-713F8321321B}"/>
              </a:ext>
            </a:extLst>
          </p:cNvPr>
          <p:cNvSpPr>
            <a:spLocks noChangeArrowheads="1"/>
          </p:cNvSpPr>
          <p:nvPr/>
        </p:nvSpPr>
        <p:spPr bwMode="auto">
          <a:xfrm>
            <a:off x="684213" y="3141663"/>
            <a:ext cx="2590800" cy="792162"/>
          </a:xfrm>
          <a:prstGeom prst="homePlate">
            <a:avLst>
              <a:gd name="adj" fmla="val 81764"/>
            </a:avLst>
          </a:prstGeom>
          <a:solidFill>
            <a:srgbClr val="CCFFCC"/>
          </a:solidFill>
          <a:ln w="60325">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FontTx/>
              <a:buNone/>
            </a:pPr>
            <a:r>
              <a:rPr lang="zh-CN" altLang="en-US" sz="1600" b="1"/>
              <a:t>绘制数据流图过程示意图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AB74341-6C38-42C3-860D-282B5CED525B}"/>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solidFill>
                  <a:srgbClr val="006600"/>
                </a:solidFill>
              </a:rPr>
              <a:t>ER</a:t>
            </a:r>
            <a:r>
              <a:rPr lang="zh-CN" altLang="en-US">
                <a:solidFill>
                  <a:srgbClr val="006600"/>
                </a:solidFill>
              </a:rPr>
              <a:t>图示例</a:t>
            </a:r>
          </a:p>
        </p:txBody>
      </p:sp>
      <p:pic>
        <p:nvPicPr>
          <p:cNvPr id="10243" name="Picture 3" descr="06-002">
            <a:extLst>
              <a:ext uri="{FF2B5EF4-FFF2-40B4-BE49-F238E27FC236}">
                <a16:creationId xmlns:a16="http://schemas.microsoft.com/office/drawing/2014/main" id="{AEFCC147-9F90-4D95-94CF-87A91D0BB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807085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584A094-92D8-41EA-9A7A-C3788771C8ED}"/>
              </a:ext>
            </a:extLst>
          </p:cNvPr>
          <p:cNvSpPr>
            <a:spLocks noGrp="1" noChangeArrowheads="1"/>
          </p:cNvSpPr>
          <p:nvPr>
            <p:ph type="title"/>
          </p:nvPr>
        </p:nvSpPr>
        <p:spPr/>
        <p:txBody>
          <a:bodyPr/>
          <a:lstStyle/>
          <a:p>
            <a:pPr eaLnBrk="1" hangingPunct="1"/>
            <a:r>
              <a:rPr lang="zh-CN" altLang="en-US">
                <a:solidFill>
                  <a:srgbClr val="006600"/>
                </a:solidFill>
              </a:rPr>
              <a:t>银行取款数据流图（1）</a:t>
            </a:r>
          </a:p>
        </p:txBody>
      </p:sp>
      <p:sp>
        <p:nvSpPr>
          <p:cNvPr id="74755" name="Rectangle 3">
            <a:extLst>
              <a:ext uri="{FF2B5EF4-FFF2-40B4-BE49-F238E27FC236}">
                <a16:creationId xmlns:a16="http://schemas.microsoft.com/office/drawing/2014/main" id="{E68EE09D-BC6A-4FE5-8BF8-C3067E5A3561}"/>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zh-CN" altLang="en-US" sz="2800"/>
              <a:t>（1）储户将填好的取款单、存折交银行，银行做如下处理：</a:t>
            </a:r>
          </a:p>
          <a:p>
            <a:pPr eaLnBrk="1" hangingPunct="1">
              <a:lnSpc>
                <a:spcPct val="150000"/>
              </a:lnSpc>
              <a:buFont typeface="Wingdings" panose="05000000000000000000" pitchFamily="2" charset="2"/>
              <a:buNone/>
            </a:pPr>
            <a:r>
              <a:rPr lang="zh-CN" altLang="en-US" sz="2800"/>
              <a:t>     ①审核并查对帐目，将不合格的存折、取款单退回储户，合格的存折、取款单送取款处理。</a:t>
            </a:r>
          </a:p>
          <a:p>
            <a:pPr eaLnBrk="1" hangingPunct="1">
              <a:lnSpc>
                <a:spcPct val="150000"/>
              </a:lnSpc>
              <a:buFont typeface="Wingdings" panose="05000000000000000000" pitchFamily="2" charset="2"/>
              <a:buNone/>
            </a:pPr>
            <a:r>
              <a:rPr lang="zh-CN" altLang="en-US" sz="2800"/>
              <a:t>     ②处理取款修改帐目，将存折、利息单、结算清单及现金交储户，同时将取款单存档。</a:t>
            </a:r>
          </a:p>
          <a:p>
            <a:pPr eaLnBrk="1" hangingPunct="1">
              <a:lnSpc>
                <a:spcPct val="150000"/>
              </a:lnSpc>
            </a:pPr>
            <a:endParaRPr lang="zh-C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A8149E6F-76FB-4755-97B7-4669C93F11AD}"/>
              </a:ext>
            </a:extLst>
          </p:cNvPr>
          <p:cNvSpPr>
            <a:spLocks noGrp="1" noChangeArrowheads="1"/>
          </p:cNvSpPr>
          <p:nvPr>
            <p:ph type="title"/>
          </p:nvPr>
        </p:nvSpPr>
        <p:spPr/>
        <p:txBody>
          <a:bodyPr/>
          <a:lstStyle/>
          <a:p>
            <a:pPr eaLnBrk="1" hangingPunct="1"/>
            <a:r>
              <a:rPr lang="zh-CN" altLang="en-US">
                <a:solidFill>
                  <a:srgbClr val="006600"/>
                </a:solidFill>
              </a:rPr>
              <a:t>银行取款数据流图（2）</a:t>
            </a:r>
          </a:p>
        </p:txBody>
      </p:sp>
      <p:sp>
        <p:nvSpPr>
          <p:cNvPr id="75779" name="Rectangle 3">
            <a:extLst>
              <a:ext uri="{FF2B5EF4-FFF2-40B4-BE49-F238E27FC236}">
                <a16:creationId xmlns:a16="http://schemas.microsoft.com/office/drawing/2014/main" id="{FD2B91D9-C027-4763-95FD-E64D605D67CA}"/>
              </a:ext>
            </a:extLst>
          </p:cNvPr>
          <p:cNvSpPr>
            <a:spLocks noGrp="1" noChangeArrowheads="1"/>
          </p:cNvSpPr>
          <p:nvPr>
            <p:ph idx="1"/>
          </p:nvPr>
        </p:nvSpPr>
        <p:spPr/>
        <p:txBody>
          <a:bodyPr/>
          <a:lstStyle/>
          <a:p>
            <a:pPr eaLnBrk="1" hangingPunct="1">
              <a:lnSpc>
                <a:spcPct val="150000"/>
              </a:lnSpc>
              <a:buFont typeface="Wingdings" panose="05000000000000000000" pitchFamily="2" charset="2"/>
              <a:buNone/>
            </a:pPr>
            <a:r>
              <a:rPr lang="zh-CN" altLang="en-US"/>
              <a:t>画出银行取款处理数据流图。</a:t>
            </a:r>
          </a:p>
          <a:p>
            <a:pPr eaLnBrk="1" hangingPunct="1">
              <a:lnSpc>
                <a:spcPct val="150000"/>
              </a:lnSpc>
            </a:pPr>
            <a:r>
              <a:rPr lang="zh-CN" altLang="en-US"/>
              <a:t>第一步，画出关联数据流图。</a:t>
            </a:r>
          </a:p>
        </p:txBody>
      </p:sp>
      <p:grpSp>
        <p:nvGrpSpPr>
          <p:cNvPr id="75780" name="Group 4">
            <a:extLst>
              <a:ext uri="{FF2B5EF4-FFF2-40B4-BE49-F238E27FC236}">
                <a16:creationId xmlns:a16="http://schemas.microsoft.com/office/drawing/2014/main" id="{8A1B1AFA-561B-4DB5-836B-52A553C979E3}"/>
              </a:ext>
            </a:extLst>
          </p:cNvPr>
          <p:cNvGrpSpPr>
            <a:grpSpLocks/>
          </p:cNvGrpSpPr>
          <p:nvPr/>
        </p:nvGrpSpPr>
        <p:grpSpPr bwMode="auto">
          <a:xfrm>
            <a:off x="1046163" y="3862388"/>
            <a:ext cx="7634287" cy="2160587"/>
            <a:chOff x="0" y="0"/>
            <a:chExt cx="5505" cy="1137"/>
          </a:xfrm>
        </p:grpSpPr>
        <p:sp>
          <p:nvSpPr>
            <p:cNvPr id="75782" name="Text Box 5">
              <a:extLst>
                <a:ext uri="{FF2B5EF4-FFF2-40B4-BE49-F238E27FC236}">
                  <a16:creationId xmlns:a16="http://schemas.microsoft.com/office/drawing/2014/main" id="{623570B1-E3BA-43A5-A420-83C779BFCFF2}"/>
                </a:ext>
              </a:extLst>
            </p:cNvPr>
            <p:cNvSpPr txBox="1">
              <a:spLocks noChangeArrowheads="1"/>
            </p:cNvSpPr>
            <p:nvPr/>
          </p:nvSpPr>
          <p:spPr bwMode="auto">
            <a:xfrm>
              <a:off x="3345" y="45"/>
              <a:ext cx="1116" cy="1092"/>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2000" b="1">
                  <a:latin typeface="黑体" panose="02010609060101010101" pitchFamily="49" charset="-122"/>
                </a:rPr>
                <a:t>F2存折、利率单、结算清单</a:t>
              </a:r>
              <a:r>
                <a:rPr lang="zh-CN" altLang="en-US" sz="2000" b="1">
                  <a:solidFill>
                    <a:srgbClr val="FF0000"/>
                  </a:solidFill>
                  <a:latin typeface="黑体" panose="02010609060101010101" pitchFamily="49" charset="-122"/>
                </a:rPr>
                <a:t>、现金</a:t>
              </a:r>
            </a:p>
          </p:txBody>
        </p:sp>
        <p:sp>
          <p:nvSpPr>
            <p:cNvPr id="75783" name="Text Box 6">
              <a:extLst>
                <a:ext uri="{FF2B5EF4-FFF2-40B4-BE49-F238E27FC236}">
                  <a16:creationId xmlns:a16="http://schemas.microsoft.com/office/drawing/2014/main" id="{C83BEDCF-4421-4AA9-88BC-650FBAB229E7}"/>
                </a:ext>
              </a:extLst>
            </p:cNvPr>
            <p:cNvSpPr txBox="1">
              <a:spLocks noChangeArrowheads="1"/>
            </p:cNvSpPr>
            <p:nvPr/>
          </p:nvSpPr>
          <p:spPr bwMode="auto">
            <a:xfrm>
              <a:off x="900" y="60"/>
              <a:ext cx="1116" cy="957"/>
            </a:xfrm>
            <a:prstGeom prst="rect">
              <a:avLst/>
            </a:prstGeom>
            <a:solidFill>
              <a:srgbClr val="FFFFFF"/>
            </a:solidFill>
            <a:ln w="9525">
              <a:solidFill>
                <a:srgbClr val="FFFF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F1</a:t>
              </a:r>
              <a:r>
                <a:rPr lang="zh-CN" altLang="en-US" sz="2000" b="1">
                  <a:latin typeface="黑体" panose="02010609060101010101" pitchFamily="49" charset="-122"/>
                </a:rPr>
                <a:t>取款单、存折</a:t>
              </a:r>
            </a:p>
          </p:txBody>
        </p:sp>
        <p:grpSp>
          <p:nvGrpSpPr>
            <p:cNvPr id="75784" name="Group 7">
              <a:extLst>
                <a:ext uri="{FF2B5EF4-FFF2-40B4-BE49-F238E27FC236}">
                  <a16:creationId xmlns:a16="http://schemas.microsoft.com/office/drawing/2014/main" id="{5284D500-BBF6-4BAE-8C66-63E63C4BCE62}"/>
                </a:ext>
              </a:extLst>
            </p:cNvPr>
            <p:cNvGrpSpPr>
              <a:grpSpLocks/>
            </p:cNvGrpSpPr>
            <p:nvPr/>
          </p:nvGrpSpPr>
          <p:grpSpPr bwMode="auto">
            <a:xfrm>
              <a:off x="2163" y="0"/>
              <a:ext cx="1077" cy="850"/>
              <a:chOff x="0" y="0"/>
              <a:chExt cx="1260" cy="936"/>
            </a:xfrm>
          </p:grpSpPr>
          <p:sp>
            <p:nvSpPr>
              <p:cNvPr id="75795" name="Rectangle 8">
                <a:extLst>
                  <a:ext uri="{FF2B5EF4-FFF2-40B4-BE49-F238E27FC236}">
                    <a16:creationId xmlns:a16="http://schemas.microsoft.com/office/drawing/2014/main" id="{101478D5-7F00-40D9-8C21-96C39A7101A0}"/>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2000" b="1"/>
                  <a:t>取款系统</a:t>
                </a:r>
              </a:p>
            </p:txBody>
          </p:sp>
          <p:sp>
            <p:nvSpPr>
              <p:cNvPr id="75796" name="Rectangle 9">
                <a:extLst>
                  <a:ext uri="{FF2B5EF4-FFF2-40B4-BE49-F238E27FC236}">
                    <a16:creationId xmlns:a16="http://schemas.microsoft.com/office/drawing/2014/main" id="{00CCE180-87B9-4FC8-8D6E-500957CA895A}"/>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000" b="1">
                    <a:latin typeface="黑体" panose="02010609060101010101" pitchFamily="49" charset="-122"/>
                  </a:rPr>
                  <a:t>P</a:t>
                </a:r>
              </a:p>
            </p:txBody>
          </p:sp>
        </p:grpSp>
        <p:sp>
          <p:nvSpPr>
            <p:cNvPr id="75785" name="Line 10">
              <a:extLst>
                <a:ext uri="{FF2B5EF4-FFF2-40B4-BE49-F238E27FC236}">
                  <a16:creationId xmlns:a16="http://schemas.microsoft.com/office/drawing/2014/main" id="{15D32C6C-FB43-4618-A006-9FBF232DA92F}"/>
                </a:ext>
              </a:extLst>
            </p:cNvPr>
            <p:cNvSpPr>
              <a:spLocks noChangeShapeType="1"/>
            </p:cNvSpPr>
            <p:nvPr/>
          </p:nvSpPr>
          <p:spPr bwMode="auto">
            <a:xfrm flipH="1">
              <a:off x="720" y="46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75786" name="Group 11">
              <a:extLst>
                <a:ext uri="{FF2B5EF4-FFF2-40B4-BE49-F238E27FC236}">
                  <a16:creationId xmlns:a16="http://schemas.microsoft.com/office/drawing/2014/main" id="{83F09E88-EB97-4030-9D92-071F0C94F2A6}"/>
                </a:ext>
              </a:extLst>
            </p:cNvPr>
            <p:cNvGrpSpPr>
              <a:grpSpLocks/>
            </p:cNvGrpSpPr>
            <p:nvPr/>
          </p:nvGrpSpPr>
          <p:grpSpPr bwMode="auto">
            <a:xfrm>
              <a:off x="0" y="0"/>
              <a:ext cx="816" cy="867"/>
              <a:chOff x="0" y="0"/>
              <a:chExt cx="1440" cy="936"/>
            </a:xfrm>
          </p:grpSpPr>
          <p:sp>
            <p:nvSpPr>
              <p:cNvPr id="75792" name="Rectangle 12">
                <a:extLst>
                  <a:ext uri="{FF2B5EF4-FFF2-40B4-BE49-F238E27FC236}">
                    <a16:creationId xmlns:a16="http://schemas.microsoft.com/office/drawing/2014/main" id="{9C2BEF8C-7170-4195-A803-129BA4EF428D}"/>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S</a:t>
                </a:r>
                <a:r>
                  <a:rPr lang="zh-CN" altLang="en-US" sz="2000" b="1">
                    <a:latin typeface="黑体" panose="02010609060101010101" pitchFamily="49" charset="-122"/>
                  </a:rPr>
                  <a:t>储户</a:t>
                </a:r>
              </a:p>
            </p:txBody>
          </p:sp>
          <p:sp>
            <p:nvSpPr>
              <p:cNvPr id="75793" name="Line 13">
                <a:extLst>
                  <a:ext uri="{FF2B5EF4-FFF2-40B4-BE49-F238E27FC236}">
                    <a16:creationId xmlns:a16="http://schemas.microsoft.com/office/drawing/2014/main" id="{7591CFD5-F383-4468-87D2-5E2610EFBC5A}"/>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4" name="Line 14">
                <a:extLst>
                  <a:ext uri="{FF2B5EF4-FFF2-40B4-BE49-F238E27FC236}">
                    <a16:creationId xmlns:a16="http://schemas.microsoft.com/office/drawing/2014/main" id="{C4815986-063D-4BAD-BF87-6BDFC372832A}"/>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787" name="Line 15">
              <a:extLst>
                <a:ext uri="{FF2B5EF4-FFF2-40B4-BE49-F238E27FC236}">
                  <a16:creationId xmlns:a16="http://schemas.microsoft.com/office/drawing/2014/main" id="{4289153B-F34D-4FA9-A86B-FFAFE294513A}"/>
                </a:ext>
              </a:extLst>
            </p:cNvPr>
            <p:cNvSpPr>
              <a:spLocks noChangeShapeType="1"/>
            </p:cNvSpPr>
            <p:nvPr/>
          </p:nvSpPr>
          <p:spPr bwMode="auto">
            <a:xfrm flipH="1">
              <a:off x="3240" y="468"/>
              <a:ext cx="144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75788" name="Group 16">
              <a:extLst>
                <a:ext uri="{FF2B5EF4-FFF2-40B4-BE49-F238E27FC236}">
                  <a16:creationId xmlns:a16="http://schemas.microsoft.com/office/drawing/2014/main" id="{EE318ACE-3B84-4527-903F-C59ABC4F1907}"/>
                </a:ext>
              </a:extLst>
            </p:cNvPr>
            <p:cNvGrpSpPr>
              <a:grpSpLocks/>
            </p:cNvGrpSpPr>
            <p:nvPr/>
          </p:nvGrpSpPr>
          <p:grpSpPr bwMode="auto">
            <a:xfrm>
              <a:off x="4689" y="0"/>
              <a:ext cx="816" cy="867"/>
              <a:chOff x="0" y="0"/>
              <a:chExt cx="1440" cy="936"/>
            </a:xfrm>
          </p:grpSpPr>
          <p:sp>
            <p:nvSpPr>
              <p:cNvPr id="75789" name="Rectangle 17">
                <a:extLst>
                  <a:ext uri="{FF2B5EF4-FFF2-40B4-BE49-F238E27FC236}">
                    <a16:creationId xmlns:a16="http://schemas.microsoft.com/office/drawing/2014/main" id="{5E62CDA3-6697-427B-B838-1191ACD8EC84}"/>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2000" b="1">
                    <a:latin typeface="黑体" panose="02010609060101010101" pitchFamily="49" charset="-122"/>
                  </a:rPr>
                  <a:t>S</a:t>
                </a:r>
                <a:r>
                  <a:rPr lang="zh-CN" altLang="en-US" sz="2000" b="1">
                    <a:latin typeface="黑体" panose="02010609060101010101" pitchFamily="49" charset="-122"/>
                  </a:rPr>
                  <a:t>储户</a:t>
                </a:r>
              </a:p>
            </p:txBody>
          </p:sp>
          <p:sp>
            <p:nvSpPr>
              <p:cNvPr id="75790" name="Line 18">
                <a:extLst>
                  <a:ext uri="{FF2B5EF4-FFF2-40B4-BE49-F238E27FC236}">
                    <a16:creationId xmlns:a16="http://schemas.microsoft.com/office/drawing/2014/main" id="{66F34545-8E9D-4A38-9A03-BEA425B15735}"/>
                  </a:ext>
                </a:extLst>
              </p:cNvPr>
              <p:cNvSpPr>
                <a:spLocks noChangeShapeType="1"/>
              </p:cNvSpPr>
              <p:nvPr/>
            </p:nvSpPr>
            <p:spPr bwMode="auto">
              <a:xfrm>
                <a:off x="0" y="0"/>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19">
                <a:extLst>
                  <a:ext uri="{FF2B5EF4-FFF2-40B4-BE49-F238E27FC236}">
                    <a16:creationId xmlns:a16="http://schemas.microsoft.com/office/drawing/2014/main" id="{97CE49D7-98B4-4876-908C-3B46080F3505}"/>
                  </a:ext>
                </a:extLst>
              </p:cNvPr>
              <p:cNvSpPr>
                <a:spLocks noChangeShapeType="1"/>
              </p:cNvSpPr>
              <p:nvPr/>
            </p:nvSpPr>
            <p:spPr bwMode="auto">
              <a:xfrm>
                <a:off x="0" y="0"/>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5781" name="Text Box 20">
            <a:extLst>
              <a:ext uri="{FF2B5EF4-FFF2-40B4-BE49-F238E27FC236}">
                <a16:creationId xmlns:a16="http://schemas.microsoft.com/office/drawing/2014/main" id="{18A15208-7300-4A65-B97D-8CDA110D2B5C}"/>
              </a:ext>
            </a:extLst>
          </p:cNvPr>
          <p:cNvSpPr txBox="1">
            <a:spLocks noChangeArrowheads="1"/>
          </p:cNvSpPr>
          <p:nvPr/>
        </p:nvSpPr>
        <p:spPr bwMode="auto">
          <a:xfrm>
            <a:off x="2916238" y="6021388"/>
            <a:ext cx="304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Clr>
                <a:schemeClr val="hlink"/>
              </a:buClr>
              <a:buFont typeface="Wingdings" panose="05000000000000000000" pitchFamily="2" charset="2"/>
              <a:buNone/>
            </a:pPr>
            <a:r>
              <a:rPr lang="zh-CN" altLang="en-US" sz="2400" b="1">
                <a:latin typeface="黑体" panose="02010609060101010101" pitchFamily="49" charset="-122"/>
              </a:rPr>
              <a:t>  取款处理关联图</a:t>
            </a:r>
            <a:endParaRPr lang="zh-CN" altLang="en-US" sz="2400">
              <a:latin typeface="黑体" panose="020106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CC2E664-1641-46C0-8E8E-4A7DA5CA332B}"/>
              </a:ext>
            </a:extLst>
          </p:cNvPr>
          <p:cNvSpPr>
            <a:spLocks noGrp="1" noChangeArrowheads="1"/>
          </p:cNvSpPr>
          <p:nvPr>
            <p:ph type="title"/>
          </p:nvPr>
        </p:nvSpPr>
        <p:spPr/>
        <p:txBody>
          <a:bodyPr/>
          <a:lstStyle/>
          <a:p>
            <a:pPr eaLnBrk="1" hangingPunct="1"/>
            <a:r>
              <a:rPr lang="zh-CN" altLang="en-US">
                <a:solidFill>
                  <a:srgbClr val="006600"/>
                </a:solidFill>
              </a:rPr>
              <a:t>银行取款数据流图（3）</a:t>
            </a:r>
          </a:p>
        </p:txBody>
      </p:sp>
      <p:sp>
        <p:nvSpPr>
          <p:cNvPr id="76803" name="Rectangle 3">
            <a:extLst>
              <a:ext uri="{FF2B5EF4-FFF2-40B4-BE49-F238E27FC236}">
                <a16:creationId xmlns:a16="http://schemas.microsoft.com/office/drawing/2014/main" id="{32DF4C4D-70B6-4130-B39A-600D94DB7867}"/>
              </a:ext>
            </a:extLst>
          </p:cNvPr>
          <p:cNvSpPr>
            <a:spLocks noGrp="1" noChangeArrowheads="1"/>
          </p:cNvSpPr>
          <p:nvPr>
            <p:ph idx="1"/>
          </p:nvPr>
        </p:nvSpPr>
        <p:spPr/>
        <p:txBody>
          <a:bodyPr/>
          <a:lstStyle/>
          <a:p>
            <a:pPr eaLnBrk="1" hangingPunct="1"/>
            <a:r>
              <a:rPr lang="zh-CN" altLang="en-US"/>
              <a:t>   第二步，逐层分解加工，画出下层</a:t>
            </a:r>
            <a:r>
              <a:rPr lang="en-US" altLang="zh-CN"/>
              <a:t>DFD</a:t>
            </a:r>
            <a:r>
              <a:rPr lang="zh-CN" altLang="en-US"/>
              <a:t>。</a:t>
            </a:r>
          </a:p>
          <a:p>
            <a:pPr eaLnBrk="1" hangingPunct="1"/>
            <a:endParaRPr lang="zh-CN" altLang="en-US"/>
          </a:p>
        </p:txBody>
      </p:sp>
      <p:sp>
        <p:nvSpPr>
          <p:cNvPr id="76804" name="Text Box 4">
            <a:extLst>
              <a:ext uri="{FF2B5EF4-FFF2-40B4-BE49-F238E27FC236}">
                <a16:creationId xmlns:a16="http://schemas.microsoft.com/office/drawing/2014/main" id="{485801FC-6EFF-4B7E-A848-5F0B6B8DDB80}"/>
              </a:ext>
            </a:extLst>
          </p:cNvPr>
          <p:cNvSpPr txBox="1">
            <a:spLocks noChangeArrowheads="1"/>
          </p:cNvSpPr>
          <p:nvPr/>
        </p:nvSpPr>
        <p:spPr bwMode="auto">
          <a:xfrm>
            <a:off x="3268663" y="5889625"/>
            <a:ext cx="32004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50000"/>
              </a:spcBef>
              <a:buClr>
                <a:schemeClr val="hlink"/>
              </a:buClr>
              <a:buFont typeface="Wingdings" panose="05000000000000000000" pitchFamily="2" charset="2"/>
              <a:buNone/>
            </a:pPr>
            <a:r>
              <a:rPr lang="zh-CN" altLang="en-US" sz="2400" b="1">
                <a:latin typeface="黑体" panose="02010609060101010101" pitchFamily="49" charset="-122"/>
              </a:rPr>
              <a:t>  取款处理顶层图</a:t>
            </a:r>
          </a:p>
          <a:p>
            <a:pPr>
              <a:spcBef>
                <a:spcPct val="50000"/>
              </a:spcBef>
              <a:buClr>
                <a:schemeClr val="hlink"/>
              </a:buClr>
              <a:buFont typeface="Wingdings" panose="05000000000000000000" pitchFamily="2" charset="2"/>
              <a:buNone/>
            </a:pPr>
            <a:endParaRPr lang="zh-CN" altLang="en-US" sz="2400" b="1">
              <a:latin typeface="黑体" panose="02010609060101010101" pitchFamily="49" charset="-122"/>
            </a:endParaRPr>
          </a:p>
        </p:txBody>
      </p:sp>
      <p:grpSp>
        <p:nvGrpSpPr>
          <p:cNvPr id="76805" name="Group 5">
            <a:extLst>
              <a:ext uri="{FF2B5EF4-FFF2-40B4-BE49-F238E27FC236}">
                <a16:creationId xmlns:a16="http://schemas.microsoft.com/office/drawing/2014/main" id="{B9274941-DE0F-471A-8E7D-445FD9BA5CE8}"/>
              </a:ext>
            </a:extLst>
          </p:cNvPr>
          <p:cNvGrpSpPr>
            <a:grpSpLocks/>
          </p:cNvGrpSpPr>
          <p:nvPr/>
        </p:nvGrpSpPr>
        <p:grpSpPr bwMode="auto">
          <a:xfrm>
            <a:off x="900113" y="2781300"/>
            <a:ext cx="7920037" cy="3025775"/>
            <a:chOff x="0" y="0"/>
            <a:chExt cx="12474" cy="4764"/>
          </a:xfrm>
        </p:grpSpPr>
        <p:sp>
          <p:nvSpPr>
            <p:cNvPr id="76806" name="Text Box 6">
              <a:extLst>
                <a:ext uri="{FF2B5EF4-FFF2-40B4-BE49-F238E27FC236}">
                  <a16:creationId xmlns:a16="http://schemas.microsoft.com/office/drawing/2014/main" id="{FDE3D5B0-5757-4074-A201-B78D56F50972}"/>
                </a:ext>
              </a:extLst>
            </p:cNvPr>
            <p:cNvSpPr txBox="1">
              <a:spLocks noChangeArrowheads="1"/>
            </p:cNvSpPr>
            <p:nvPr/>
          </p:nvSpPr>
          <p:spPr bwMode="auto">
            <a:xfrm>
              <a:off x="1336" y="334"/>
              <a:ext cx="1808" cy="237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a:t>
              </a:r>
              <a:r>
                <a:rPr lang="zh-CN" altLang="en-US" sz="1800" b="1">
                  <a:ea typeface="宋体" panose="02010600030101010101" pitchFamily="2" charset="-122"/>
                </a:rPr>
                <a:t>取款单、存折</a:t>
              </a:r>
            </a:p>
          </p:txBody>
        </p:sp>
        <p:sp>
          <p:nvSpPr>
            <p:cNvPr id="76807" name="Text Box 7">
              <a:extLst>
                <a:ext uri="{FF2B5EF4-FFF2-40B4-BE49-F238E27FC236}">
                  <a16:creationId xmlns:a16="http://schemas.microsoft.com/office/drawing/2014/main" id="{AA030535-0768-4862-84D4-5161CDF04AEA}"/>
                </a:ext>
              </a:extLst>
            </p:cNvPr>
            <p:cNvSpPr txBox="1">
              <a:spLocks noChangeArrowheads="1"/>
            </p:cNvSpPr>
            <p:nvPr/>
          </p:nvSpPr>
          <p:spPr bwMode="auto">
            <a:xfrm>
              <a:off x="1166" y="2094"/>
              <a:ext cx="2332" cy="231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F1.2</a:t>
              </a:r>
              <a:r>
                <a:rPr lang="zh-CN" altLang="en-US" sz="1800" b="1">
                  <a:ea typeface="宋体" panose="02010600030101010101" pitchFamily="2" charset="-122"/>
                </a:rPr>
                <a:t>不合格存折、取款单</a:t>
              </a:r>
            </a:p>
          </p:txBody>
        </p:sp>
        <p:sp>
          <p:nvSpPr>
            <p:cNvPr id="76808" name="Text Box 8">
              <a:extLst>
                <a:ext uri="{FF2B5EF4-FFF2-40B4-BE49-F238E27FC236}">
                  <a16:creationId xmlns:a16="http://schemas.microsoft.com/office/drawing/2014/main" id="{DC4ACDBF-E13C-4B4A-A9BF-A95B09D0526B}"/>
                </a:ext>
              </a:extLst>
            </p:cNvPr>
            <p:cNvSpPr txBox="1">
              <a:spLocks noChangeArrowheads="1"/>
            </p:cNvSpPr>
            <p:nvPr/>
          </p:nvSpPr>
          <p:spPr bwMode="auto">
            <a:xfrm>
              <a:off x="9053" y="334"/>
              <a:ext cx="2099" cy="275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F2存折、利率单、结算清单</a:t>
              </a:r>
              <a:r>
                <a:rPr lang="zh-CN" altLang="en-US" sz="1800" b="1">
                  <a:solidFill>
                    <a:srgbClr val="FF0000"/>
                  </a:solidFill>
                  <a:ea typeface="宋体" panose="02010600030101010101" pitchFamily="2" charset="-122"/>
                </a:rPr>
                <a:t>、现金</a:t>
              </a:r>
            </a:p>
          </p:txBody>
        </p:sp>
        <p:sp>
          <p:nvSpPr>
            <p:cNvPr id="76809" name="Line 9">
              <a:extLst>
                <a:ext uri="{FF2B5EF4-FFF2-40B4-BE49-F238E27FC236}">
                  <a16:creationId xmlns:a16="http://schemas.microsoft.com/office/drawing/2014/main" id="{8EF92EF7-4AFF-4E59-90F4-D1D2B50B0133}"/>
                </a:ext>
              </a:extLst>
            </p:cNvPr>
            <p:cNvSpPr>
              <a:spLocks noChangeShapeType="1"/>
            </p:cNvSpPr>
            <p:nvPr/>
          </p:nvSpPr>
          <p:spPr bwMode="auto">
            <a:xfrm>
              <a:off x="4446" y="2243"/>
              <a:ext cx="0" cy="1377"/>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0" name="Line 10">
              <a:extLst>
                <a:ext uri="{FF2B5EF4-FFF2-40B4-BE49-F238E27FC236}">
                  <a16:creationId xmlns:a16="http://schemas.microsoft.com/office/drawing/2014/main" id="{58A348C8-CD1A-4F56-8C62-6F4222DAC29B}"/>
                </a:ext>
              </a:extLst>
            </p:cNvPr>
            <p:cNvSpPr>
              <a:spLocks noChangeShapeType="1"/>
            </p:cNvSpPr>
            <p:nvPr/>
          </p:nvSpPr>
          <p:spPr bwMode="auto">
            <a:xfrm flipH="1">
              <a:off x="9048" y="1285"/>
              <a:ext cx="2240"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1" name="Line 11">
              <a:extLst>
                <a:ext uri="{FF2B5EF4-FFF2-40B4-BE49-F238E27FC236}">
                  <a16:creationId xmlns:a16="http://schemas.microsoft.com/office/drawing/2014/main" id="{54A3F0F1-6205-4763-B550-DD178A8D1436}"/>
                </a:ext>
              </a:extLst>
            </p:cNvPr>
            <p:cNvSpPr>
              <a:spLocks noChangeShapeType="1"/>
            </p:cNvSpPr>
            <p:nvPr/>
          </p:nvSpPr>
          <p:spPr bwMode="auto">
            <a:xfrm flipV="1">
              <a:off x="656" y="3090"/>
              <a:ext cx="320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2" name="Text Box 12">
              <a:extLst>
                <a:ext uri="{FF2B5EF4-FFF2-40B4-BE49-F238E27FC236}">
                  <a16:creationId xmlns:a16="http://schemas.microsoft.com/office/drawing/2014/main" id="{F239603C-E827-4F69-9EE7-1DC1861B5253}"/>
                </a:ext>
              </a:extLst>
            </p:cNvPr>
            <p:cNvSpPr txBox="1">
              <a:spLocks noChangeArrowheads="1"/>
            </p:cNvSpPr>
            <p:nvPr/>
          </p:nvSpPr>
          <p:spPr bwMode="auto">
            <a:xfrm>
              <a:off x="3293" y="3567"/>
              <a:ext cx="1015" cy="11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  </a:t>
              </a:r>
              <a:r>
                <a:rPr lang="en-US" altLang="zh-CN" sz="1800" b="1">
                  <a:ea typeface="宋体" panose="02010600030101010101" pitchFamily="2" charset="-122"/>
                </a:rPr>
                <a:t>D1</a:t>
              </a:r>
            </a:p>
          </p:txBody>
        </p:sp>
        <p:sp>
          <p:nvSpPr>
            <p:cNvPr id="76813" name="Text Box 13">
              <a:extLst>
                <a:ext uri="{FF2B5EF4-FFF2-40B4-BE49-F238E27FC236}">
                  <a16:creationId xmlns:a16="http://schemas.microsoft.com/office/drawing/2014/main" id="{AFF922C2-23EF-4F5A-ADD7-D9A304A4BE6B}"/>
                </a:ext>
              </a:extLst>
            </p:cNvPr>
            <p:cNvSpPr txBox="1">
              <a:spLocks noChangeArrowheads="1"/>
            </p:cNvSpPr>
            <p:nvPr/>
          </p:nvSpPr>
          <p:spPr bwMode="auto">
            <a:xfrm>
              <a:off x="4311" y="3604"/>
              <a:ext cx="1700" cy="116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帐目库</a:t>
              </a:r>
            </a:p>
          </p:txBody>
        </p:sp>
        <p:sp>
          <p:nvSpPr>
            <p:cNvPr id="76814" name="Line 14">
              <a:extLst>
                <a:ext uri="{FF2B5EF4-FFF2-40B4-BE49-F238E27FC236}">
                  <a16:creationId xmlns:a16="http://schemas.microsoft.com/office/drawing/2014/main" id="{CC72EE7E-E395-4A31-A4DA-681205669F5F}"/>
                </a:ext>
              </a:extLst>
            </p:cNvPr>
            <p:cNvSpPr>
              <a:spLocks noChangeShapeType="1"/>
            </p:cNvSpPr>
            <p:nvPr/>
          </p:nvSpPr>
          <p:spPr bwMode="auto">
            <a:xfrm>
              <a:off x="3304" y="3604"/>
              <a:ext cx="0" cy="11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5" name="Line 15">
              <a:extLst>
                <a:ext uri="{FF2B5EF4-FFF2-40B4-BE49-F238E27FC236}">
                  <a16:creationId xmlns:a16="http://schemas.microsoft.com/office/drawing/2014/main" id="{B950B8AC-1C6B-4693-9B24-C6B1D2DA37C2}"/>
                </a:ext>
              </a:extLst>
            </p:cNvPr>
            <p:cNvSpPr>
              <a:spLocks noChangeShapeType="1"/>
            </p:cNvSpPr>
            <p:nvPr/>
          </p:nvSpPr>
          <p:spPr bwMode="auto">
            <a:xfrm>
              <a:off x="3304" y="4764"/>
              <a:ext cx="253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6" name="Line 16">
              <a:extLst>
                <a:ext uri="{FF2B5EF4-FFF2-40B4-BE49-F238E27FC236}">
                  <a16:creationId xmlns:a16="http://schemas.microsoft.com/office/drawing/2014/main" id="{810A63D0-F009-4F47-AE95-ACD891055E57}"/>
                </a:ext>
              </a:extLst>
            </p:cNvPr>
            <p:cNvSpPr>
              <a:spLocks noChangeShapeType="1"/>
            </p:cNvSpPr>
            <p:nvPr/>
          </p:nvSpPr>
          <p:spPr bwMode="auto">
            <a:xfrm>
              <a:off x="3304" y="3604"/>
              <a:ext cx="253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7" name="Line 17">
              <a:extLst>
                <a:ext uri="{FF2B5EF4-FFF2-40B4-BE49-F238E27FC236}">
                  <a16:creationId xmlns:a16="http://schemas.microsoft.com/office/drawing/2014/main" id="{06B252B2-FE31-4C3A-A86C-3BBC650F4202}"/>
                </a:ext>
              </a:extLst>
            </p:cNvPr>
            <p:cNvSpPr>
              <a:spLocks noChangeShapeType="1"/>
            </p:cNvSpPr>
            <p:nvPr/>
          </p:nvSpPr>
          <p:spPr bwMode="auto">
            <a:xfrm>
              <a:off x="4308" y="3604"/>
              <a:ext cx="0" cy="116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18" name="Text Box 18">
              <a:extLst>
                <a:ext uri="{FF2B5EF4-FFF2-40B4-BE49-F238E27FC236}">
                  <a16:creationId xmlns:a16="http://schemas.microsoft.com/office/drawing/2014/main" id="{13A47CCB-24A9-47EA-99A3-0B38A08155D0}"/>
                </a:ext>
              </a:extLst>
            </p:cNvPr>
            <p:cNvSpPr txBox="1">
              <a:spLocks noChangeArrowheads="1"/>
            </p:cNvSpPr>
            <p:nvPr/>
          </p:nvSpPr>
          <p:spPr bwMode="auto">
            <a:xfrm>
              <a:off x="5199" y="334"/>
              <a:ext cx="2318" cy="237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F1.1</a:t>
              </a:r>
              <a:r>
                <a:rPr lang="zh-CN" altLang="en-US" sz="1800" b="1">
                  <a:ea typeface="宋体" panose="02010600030101010101" pitchFamily="2" charset="-122"/>
                </a:rPr>
                <a:t>合格存折、取款单</a:t>
              </a:r>
            </a:p>
          </p:txBody>
        </p:sp>
        <p:grpSp>
          <p:nvGrpSpPr>
            <p:cNvPr id="76819" name="Group 19">
              <a:extLst>
                <a:ext uri="{FF2B5EF4-FFF2-40B4-BE49-F238E27FC236}">
                  <a16:creationId xmlns:a16="http://schemas.microsoft.com/office/drawing/2014/main" id="{74E49E28-6434-45B6-A05A-BD378E204B0F}"/>
                </a:ext>
              </a:extLst>
            </p:cNvPr>
            <p:cNvGrpSpPr>
              <a:grpSpLocks/>
            </p:cNvGrpSpPr>
            <p:nvPr/>
          </p:nvGrpSpPr>
          <p:grpSpPr bwMode="auto">
            <a:xfrm>
              <a:off x="3503" y="185"/>
              <a:ext cx="1745" cy="2105"/>
              <a:chOff x="0" y="0"/>
              <a:chExt cx="1260" cy="936"/>
            </a:xfrm>
          </p:grpSpPr>
          <p:sp>
            <p:nvSpPr>
              <p:cNvPr id="76845" name="Rectangle 20">
                <a:extLst>
                  <a:ext uri="{FF2B5EF4-FFF2-40B4-BE49-F238E27FC236}">
                    <a16:creationId xmlns:a16="http://schemas.microsoft.com/office/drawing/2014/main" id="{0B0A8E5C-587B-4BA6-B0D0-67AA7C387FFA}"/>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取款审核</a:t>
                </a:r>
              </a:p>
            </p:txBody>
          </p:sp>
          <p:sp>
            <p:nvSpPr>
              <p:cNvPr id="76846" name="Rectangle 21">
                <a:extLst>
                  <a:ext uri="{FF2B5EF4-FFF2-40B4-BE49-F238E27FC236}">
                    <a16:creationId xmlns:a16="http://schemas.microsoft.com/office/drawing/2014/main" id="{B15ACDFC-187A-4577-A06E-08423E265877}"/>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ea typeface="宋体" panose="02010600030101010101" pitchFamily="2" charset="-122"/>
                  </a:rPr>
                  <a:t>P1</a:t>
                </a:r>
              </a:p>
            </p:txBody>
          </p:sp>
        </p:grpSp>
        <p:sp>
          <p:nvSpPr>
            <p:cNvPr id="76820" name="Line 22">
              <a:extLst>
                <a:ext uri="{FF2B5EF4-FFF2-40B4-BE49-F238E27FC236}">
                  <a16:creationId xmlns:a16="http://schemas.microsoft.com/office/drawing/2014/main" id="{B7DD227D-6C9C-4E27-8E30-9A3C7C498064}"/>
                </a:ext>
              </a:extLst>
            </p:cNvPr>
            <p:cNvSpPr>
              <a:spLocks noChangeShapeType="1"/>
            </p:cNvSpPr>
            <p:nvPr/>
          </p:nvSpPr>
          <p:spPr bwMode="auto">
            <a:xfrm flipH="1">
              <a:off x="1166" y="1344"/>
              <a:ext cx="2332"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6821" name="Group 23">
              <a:extLst>
                <a:ext uri="{FF2B5EF4-FFF2-40B4-BE49-F238E27FC236}">
                  <a16:creationId xmlns:a16="http://schemas.microsoft.com/office/drawing/2014/main" id="{1AFA42EF-5575-4347-A1D4-FDE123F4B91D}"/>
                </a:ext>
              </a:extLst>
            </p:cNvPr>
            <p:cNvGrpSpPr>
              <a:grpSpLocks/>
            </p:cNvGrpSpPr>
            <p:nvPr/>
          </p:nvGrpSpPr>
          <p:grpSpPr bwMode="auto">
            <a:xfrm>
              <a:off x="0" y="185"/>
              <a:ext cx="1321" cy="2147"/>
              <a:chOff x="0" y="0"/>
              <a:chExt cx="1440" cy="936"/>
            </a:xfrm>
          </p:grpSpPr>
          <p:sp>
            <p:nvSpPr>
              <p:cNvPr id="76842" name="Rectangle 24">
                <a:extLst>
                  <a:ext uri="{FF2B5EF4-FFF2-40B4-BE49-F238E27FC236}">
                    <a16:creationId xmlns:a16="http://schemas.microsoft.com/office/drawing/2014/main" id="{119A9033-CE77-48C4-9512-DE841E2EF5C2}"/>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S</a:t>
                </a:r>
                <a:r>
                  <a:rPr lang="zh-CN" altLang="en-US" sz="1800" b="1">
                    <a:ea typeface="宋体" panose="02010600030101010101" pitchFamily="2" charset="-122"/>
                  </a:rPr>
                  <a:t>储户</a:t>
                </a:r>
              </a:p>
            </p:txBody>
          </p:sp>
          <p:sp>
            <p:nvSpPr>
              <p:cNvPr id="76843" name="Line 25">
                <a:extLst>
                  <a:ext uri="{FF2B5EF4-FFF2-40B4-BE49-F238E27FC236}">
                    <a16:creationId xmlns:a16="http://schemas.microsoft.com/office/drawing/2014/main" id="{A70E68CE-D4E3-462E-9CEF-3A39F1143CE5}"/>
                  </a:ext>
                </a:extLst>
              </p:cNvPr>
              <p:cNvSpPr>
                <a:spLocks noChangeShapeType="1"/>
              </p:cNvSpPr>
              <p:nvPr/>
            </p:nvSpPr>
            <p:spPr bwMode="auto">
              <a:xfrm>
                <a:off x="0" y="0"/>
                <a:ext cx="12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44" name="Line 26">
                <a:extLst>
                  <a:ext uri="{FF2B5EF4-FFF2-40B4-BE49-F238E27FC236}">
                    <a16:creationId xmlns:a16="http://schemas.microsoft.com/office/drawing/2014/main" id="{6743517B-4F69-47D1-A80D-483D0791902A}"/>
                  </a:ext>
                </a:extLst>
              </p:cNvPr>
              <p:cNvSpPr>
                <a:spLocks noChangeShapeType="1"/>
              </p:cNvSpPr>
              <p:nvPr/>
            </p:nvSpPr>
            <p:spPr bwMode="auto">
              <a:xfrm>
                <a:off x="0" y="0"/>
                <a:ext cx="0" cy="7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76822" name="Group 27">
              <a:extLst>
                <a:ext uri="{FF2B5EF4-FFF2-40B4-BE49-F238E27FC236}">
                  <a16:creationId xmlns:a16="http://schemas.microsoft.com/office/drawing/2014/main" id="{4004BEE9-4336-4FF7-839E-666FB86003BF}"/>
                </a:ext>
              </a:extLst>
            </p:cNvPr>
            <p:cNvGrpSpPr>
              <a:grpSpLocks/>
            </p:cNvGrpSpPr>
            <p:nvPr/>
          </p:nvGrpSpPr>
          <p:grpSpPr bwMode="auto">
            <a:xfrm>
              <a:off x="11152" y="0"/>
              <a:ext cx="1322" cy="2146"/>
              <a:chOff x="0" y="0"/>
              <a:chExt cx="1440" cy="936"/>
            </a:xfrm>
          </p:grpSpPr>
          <p:sp>
            <p:nvSpPr>
              <p:cNvPr id="76839" name="Rectangle 28">
                <a:extLst>
                  <a:ext uri="{FF2B5EF4-FFF2-40B4-BE49-F238E27FC236}">
                    <a16:creationId xmlns:a16="http://schemas.microsoft.com/office/drawing/2014/main" id="{E846B4D9-D4D6-452E-8899-C0697243727A}"/>
                  </a:ext>
                </a:extLst>
              </p:cNvPr>
              <p:cNvSpPr>
                <a:spLocks noChangeArrowheads="1"/>
              </p:cNvSpPr>
              <p:nvPr/>
            </p:nvSpPr>
            <p:spPr bwMode="auto">
              <a:xfrm>
                <a:off x="180" y="156"/>
                <a:ext cx="1260" cy="7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en-US" altLang="zh-CN" sz="1800" b="1">
                    <a:ea typeface="宋体" panose="02010600030101010101" pitchFamily="2" charset="-122"/>
                  </a:rPr>
                  <a:t>S</a:t>
                </a:r>
                <a:r>
                  <a:rPr lang="zh-CN" altLang="en-US" sz="1800" b="1">
                    <a:ea typeface="宋体" panose="02010600030101010101" pitchFamily="2" charset="-122"/>
                  </a:rPr>
                  <a:t>储户</a:t>
                </a:r>
              </a:p>
            </p:txBody>
          </p:sp>
          <p:sp>
            <p:nvSpPr>
              <p:cNvPr id="76840" name="Line 29">
                <a:extLst>
                  <a:ext uri="{FF2B5EF4-FFF2-40B4-BE49-F238E27FC236}">
                    <a16:creationId xmlns:a16="http://schemas.microsoft.com/office/drawing/2014/main" id="{7C1ACF1C-042E-48C7-BB57-63AA589A1D03}"/>
                  </a:ext>
                </a:extLst>
              </p:cNvPr>
              <p:cNvSpPr>
                <a:spLocks noChangeShapeType="1"/>
              </p:cNvSpPr>
              <p:nvPr/>
            </p:nvSpPr>
            <p:spPr bwMode="auto">
              <a:xfrm>
                <a:off x="0" y="0"/>
                <a:ext cx="12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41" name="Line 30">
                <a:extLst>
                  <a:ext uri="{FF2B5EF4-FFF2-40B4-BE49-F238E27FC236}">
                    <a16:creationId xmlns:a16="http://schemas.microsoft.com/office/drawing/2014/main" id="{30D84756-C4C9-43BD-BA2F-1FB02CE35796}"/>
                  </a:ext>
                </a:extLst>
              </p:cNvPr>
              <p:cNvSpPr>
                <a:spLocks noChangeShapeType="1"/>
              </p:cNvSpPr>
              <p:nvPr/>
            </p:nvSpPr>
            <p:spPr bwMode="auto">
              <a:xfrm>
                <a:off x="0" y="0"/>
                <a:ext cx="0" cy="7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76823" name="Text Box 31">
              <a:extLst>
                <a:ext uri="{FF2B5EF4-FFF2-40B4-BE49-F238E27FC236}">
                  <a16:creationId xmlns:a16="http://schemas.microsoft.com/office/drawing/2014/main" id="{3C22AB51-13C0-4E21-9568-D5AEFB1D8858}"/>
                </a:ext>
              </a:extLst>
            </p:cNvPr>
            <p:cNvSpPr txBox="1">
              <a:spLocks noChangeArrowheads="1"/>
            </p:cNvSpPr>
            <p:nvPr/>
          </p:nvSpPr>
          <p:spPr bwMode="auto">
            <a:xfrm>
              <a:off x="6535" y="3551"/>
              <a:ext cx="1020" cy="115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  </a:t>
              </a:r>
              <a:r>
                <a:rPr lang="en-US" altLang="zh-CN" sz="1800" b="1">
                  <a:ea typeface="宋体" panose="02010600030101010101" pitchFamily="2" charset="-122"/>
                </a:rPr>
                <a:t>D2</a:t>
              </a:r>
            </a:p>
          </p:txBody>
        </p:sp>
        <p:sp>
          <p:nvSpPr>
            <p:cNvPr id="76824" name="Text Box 32">
              <a:extLst>
                <a:ext uri="{FF2B5EF4-FFF2-40B4-BE49-F238E27FC236}">
                  <a16:creationId xmlns:a16="http://schemas.microsoft.com/office/drawing/2014/main" id="{66B6F1B1-93D6-4432-BB21-3A59837DD0CE}"/>
                </a:ext>
              </a:extLst>
            </p:cNvPr>
            <p:cNvSpPr txBox="1">
              <a:spLocks noChangeArrowheads="1"/>
            </p:cNvSpPr>
            <p:nvPr/>
          </p:nvSpPr>
          <p:spPr bwMode="auto">
            <a:xfrm>
              <a:off x="7372" y="3589"/>
              <a:ext cx="2040" cy="1159"/>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取款记录</a:t>
              </a:r>
            </a:p>
          </p:txBody>
        </p:sp>
        <p:sp>
          <p:nvSpPr>
            <p:cNvPr id="76825" name="Line 33">
              <a:extLst>
                <a:ext uri="{FF2B5EF4-FFF2-40B4-BE49-F238E27FC236}">
                  <a16:creationId xmlns:a16="http://schemas.microsoft.com/office/drawing/2014/main" id="{C24E1BAC-AB78-4EF4-968A-2E2025EDA8CA}"/>
                </a:ext>
              </a:extLst>
            </p:cNvPr>
            <p:cNvSpPr>
              <a:spLocks noChangeShapeType="1"/>
            </p:cNvSpPr>
            <p:nvPr/>
          </p:nvSpPr>
          <p:spPr bwMode="auto">
            <a:xfrm>
              <a:off x="6705" y="3588"/>
              <a:ext cx="0" cy="11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6" name="Line 34">
              <a:extLst>
                <a:ext uri="{FF2B5EF4-FFF2-40B4-BE49-F238E27FC236}">
                  <a16:creationId xmlns:a16="http://schemas.microsoft.com/office/drawing/2014/main" id="{CBAA6768-F51D-499C-AF4E-C8AAF9247050}"/>
                </a:ext>
              </a:extLst>
            </p:cNvPr>
            <p:cNvSpPr>
              <a:spLocks noChangeShapeType="1"/>
            </p:cNvSpPr>
            <p:nvPr/>
          </p:nvSpPr>
          <p:spPr bwMode="auto">
            <a:xfrm>
              <a:off x="6705" y="4747"/>
              <a:ext cx="2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7" name="Line 35">
              <a:extLst>
                <a:ext uri="{FF2B5EF4-FFF2-40B4-BE49-F238E27FC236}">
                  <a16:creationId xmlns:a16="http://schemas.microsoft.com/office/drawing/2014/main" id="{3044779F-01D0-4023-86E5-326A105B74E8}"/>
                </a:ext>
              </a:extLst>
            </p:cNvPr>
            <p:cNvSpPr>
              <a:spLocks noChangeShapeType="1"/>
            </p:cNvSpPr>
            <p:nvPr/>
          </p:nvSpPr>
          <p:spPr bwMode="auto">
            <a:xfrm>
              <a:off x="6705" y="3588"/>
              <a:ext cx="255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8" name="Line 36">
              <a:extLst>
                <a:ext uri="{FF2B5EF4-FFF2-40B4-BE49-F238E27FC236}">
                  <a16:creationId xmlns:a16="http://schemas.microsoft.com/office/drawing/2014/main" id="{8F62A565-65B9-41A0-8FB7-F9D9A952A986}"/>
                </a:ext>
              </a:extLst>
            </p:cNvPr>
            <p:cNvSpPr>
              <a:spLocks noChangeShapeType="1"/>
            </p:cNvSpPr>
            <p:nvPr/>
          </p:nvSpPr>
          <p:spPr bwMode="auto">
            <a:xfrm>
              <a:off x="7493" y="3588"/>
              <a:ext cx="0" cy="115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29" name="Line 37">
              <a:extLst>
                <a:ext uri="{FF2B5EF4-FFF2-40B4-BE49-F238E27FC236}">
                  <a16:creationId xmlns:a16="http://schemas.microsoft.com/office/drawing/2014/main" id="{7BB268D7-F22C-47CE-B1C9-42EE787D7C3C}"/>
                </a:ext>
              </a:extLst>
            </p:cNvPr>
            <p:cNvSpPr>
              <a:spLocks noChangeShapeType="1"/>
            </p:cNvSpPr>
            <p:nvPr/>
          </p:nvSpPr>
          <p:spPr bwMode="auto">
            <a:xfrm>
              <a:off x="8231" y="2317"/>
              <a:ext cx="0" cy="129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0" name="Line 38">
              <a:extLst>
                <a:ext uri="{FF2B5EF4-FFF2-40B4-BE49-F238E27FC236}">
                  <a16:creationId xmlns:a16="http://schemas.microsoft.com/office/drawing/2014/main" id="{3A388EAC-F632-4AC6-99A2-2F1EB372C43E}"/>
                </a:ext>
              </a:extLst>
            </p:cNvPr>
            <p:cNvSpPr>
              <a:spLocks noChangeShapeType="1"/>
            </p:cNvSpPr>
            <p:nvPr/>
          </p:nvSpPr>
          <p:spPr bwMode="auto">
            <a:xfrm>
              <a:off x="656" y="2317"/>
              <a:ext cx="0" cy="77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1" name="Line 39">
              <a:extLst>
                <a:ext uri="{FF2B5EF4-FFF2-40B4-BE49-F238E27FC236}">
                  <a16:creationId xmlns:a16="http://schemas.microsoft.com/office/drawing/2014/main" id="{30E3496C-B360-4E7D-85C3-9C209AEFEEDB}"/>
                </a:ext>
              </a:extLst>
            </p:cNvPr>
            <p:cNvSpPr>
              <a:spLocks noChangeShapeType="1"/>
            </p:cNvSpPr>
            <p:nvPr/>
          </p:nvSpPr>
          <p:spPr bwMode="auto">
            <a:xfrm>
              <a:off x="3863" y="2317"/>
              <a:ext cx="0" cy="7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2" name="Line 40">
              <a:extLst>
                <a:ext uri="{FF2B5EF4-FFF2-40B4-BE49-F238E27FC236}">
                  <a16:creationId xmlns:a16="http://schemas.microsoft.com/office/drawing/2014/main" id="{95B4F55A-BB90-4D8F-90C7-5768F599CF42}"/>
                </a:ext>
              </a:extLst>
            </p:cNvPr>
            <p:cNvSpPr>
              <a:spLocks noChangeShapeType="1"/>
            </p:cNvSpPr>
            <p:nvPr/>
          </p:nvSpPr>
          <p:spPr bwMode="auto">
            <a:xfrm flipH="1">
              <a:off x="5248" y="1344"/>
              <a:ext cx="2112" cy="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6833" name="Group 41">
              <a:extLst>
                <a:ext uri="{FF2B5EF4-FFF2-40B4-BE49-F238E27FC236}">
                  <a16:creationId xmlns:a16="http://schemas.microsoft.com/office/drawing/2014/main" id="{2A227EAA-3328-41AA-A18F-ADEFD22E30A0}"/>
                </a:ext>
              </a:extLst>
            </p:cNvPr>
            <p:cNvGrpSpPr>
              <a:grpSpLocks/>
            </p:cNvGrpSpPr>
            <p:nvPr/>
          </p:nvGrpSpPr>
          <p:grpSpPr bwMode="auto">
            <a:xfrm>
              <a:off x="7327" y="185"/>
              <a:ext cx="1745" cy="2105"/>
              <a:chOff x="0" y="0"/>
              <a:chExt cx="1260" cy="936"/>
            </a:xfrm>
          </p:grpSpPr>
          <p:sp>
            <p:nvSpPr>
              <p:cNvPr id="76837" name="Rectangle 42">
                <a:extLst>
                  <a:ext uri="{FF2B5EF4-FFF2-40B4-BE49-F238E27FC236}">
                    <a16:creationId xmlns:a16="http://schemas.microsoft.com/office/drawing/2014/main" id="{80929917-43BC-4014-A88E-C4E48B9F0C37}"/>
                  </a:ext>
                </a:extLst>
              </p:cNvPr>
              <p:cNvSpPr>
                <a:spLocks noChangeArrowheads="1"/>
              </p:cNvSpPr>
              <p:nvPr/>
            </p:nvSpPr>
            <p:spPr bwMode="auto">
              <a:xfrm>
                <a:off x="0" y="416"/>
                <a:ext cx="12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lang="zh-CN" altLang="en-US" sz="1800" b="1">
                    <a:ea typeface="宋体" panose="02010600030101010101" pitchFamily="2" charset="-122"/>
                  </a:rPr>
                  <a:t>取款处理</a:t>
                </a:r>
              </a:p>
            </p:txBody>
          </p:sp>
          <p:sp>
            <p:nvSpPr>
              <p:cNvPr id="76838" name="Rectangle 43">
                <a:extLst>
                  <a:ext uri="{FF2B5EF4-FFF2-40B4-BE49-F238E27FC236}">
                    <a16:creationId xmlns:a16="http://schemas.microsoft.com/office/drawing/2014/main" id="{58464425-EFAF-44E2-A961-9FF229DE2CBC}"/>
                  </a:ext>
                </a:extLst>
              </p:cNvPr>
              <p:cNvSpPr>
                <a:spLocks noChangeArrowheads="1"/>
              </p:cNvSpPr>
              <p:nvPr/>
            </p:nvSpPr>
            <p:spPr bwMode="auto">
              <a:xfrm>
                <a:off x="0" y="0"/>
                <a:ext cx="1260" cy="4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800" b="1">
                    <a:ea typeface="宋体" panose="02010600030101010101" pitchFamily="2" charset="-122"/>
                  </a:rPr>
                  <a:t>P2</a:t>
                </a:r>
              </a:p>
            </p:txBody>
          </p:sp>
        </p:grpSp>
        <p:sp>
          <p:nvSpPr>
            <p:cNvPr id="76834" name="Line 44">
              <a:extLst>
                <a:ext uri="{FF2B5EF4-FFF2-40B4-BE49-F238E27FC236}">
                  <a16:creationId xmlns:a16="http://schemas.microsoft.com/office/drawing/2014/main" id="{D13A6604-705C-4403-9315-C352446EDECB}"/>
                </a:ext>
              </a:extLst>
            </p:cNvPr>
            <p:cNvSpPr>
              <a:spLocks noChangeShapeType="1"/>
            </p:cNvSpPr>
            <p:nvPr/>
          </p:nvSpPr>
          <p:spPr bwMode="auto">
            <a:xfrm flipV="1">
              <a:off x="5029" y="2941"/>
              <a:ext cx="26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5" name="Line 45">
              <a:extLst>
                <a:ext uri="{FF2B5EF4-FFF2-40B4-BE49-F238E27FC236}">
                  <a16:creationId xmlns:a16="http://schemas.microsoft.com/office/drawing/2014/main" id="{97DA637D-B566-4D84-BAE7-A370DE8AE95F}"/>
                </a:ext>
              </a:extLst>
            </p:cNvPr>
            <p:cNvSpPr>
              <a:spLocks noChangeShapeType="1"/>
            </p:cNvSpPr>
            <p:nvPr/>
          </p:nvSpPr>
          <p:spPr bwMode="auto">
            <a:xfrm>
              <a:off x="5029" y="2949"/>
              <a:ext cx="0" cy="63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836" name="Line 46">
              <a:extLst>
                <a:ext uri="{FF2B5EF4-FFF2-40B4-BE49-F238E27FC236}">
                  <a16:creationId xmlns:a16="http://schemas.microsoft.com/office/drawing/2014/main" id="{EF1C23D4-82FD-4FDE-A8B8-8E6FA4C1E7AA}"/>
                </a:ext>
              </a:extLst>
            </p:cNvPr>
            <p:cNvSpPr>
              <a:spLocks noChangeShapeType="1"/>
            </p:cNvSpPr>
            <p:nvPr/>
          </p:nvSpPr>
          <p:spPr bwMode="auto">
            <a:xfrm>
              <a:off x="7629" y="2310"/>
              <a:ext cx="0" cy="631"/>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C4FEB7F-C894-442D-9182-24DCFDCF3CA5}"/>
              </a:ext>
            </a:extLst>
          </p:cNvPr>
          <p:cNvSpPr>
            <a:spLocks noGrp="1" noChangeArrowheads="1"/>
          </p:cNvSpPr>
          <p:nvPr>
            <p:ph type="title"/>
          </p:nvPr>
        </p:nvSpPr>
        <p:spPr/>
        <p:txBody>
          <a:bodyPr/>
          <a:lstStyle/>
          <a:p>
            <a:pPr eaLnBrk="1" hangingPunct="1"/>
            <a:r>
              <a:rPr lang="en-US" altLang="zh-CN">
                <a:solidFill>
                  <a:srgbClr val="FF0000"/>
                </a:solidFill>
              </a:rPr>
              <a:t>【</a:t>
            </a:r>
            <a:r>
              <a:rPr lang="zh-CN" altLang="en-US">
                <a:solidFill>
                  <a:srgbClr val="FF0000"/>
                </a:solidFill>
              </a:rPr>
              <a:t>说明</a:t>
            </a:r>
            <a:r>
              <a:rPr lang="en-US" altLang="zh-CN">
                <a:solidFill>
                  <a:srgbClr val="FF0000"/>
                </a:solidFill>
              </a:rPr>
              <a:t>】</a:t>
            </a:r>
          </a:p>
        </p:txBody>
      </p:sp>
      <p:sp>
        <p:nvSpPr>
          <p:cNvPr id="77827" name="Rectangle 3">
            <a:extLst>
              <a:ext uri="{FF2B5EF4-FFF2-40B4-BE49-F238E27FC236}">
                <a16:creationId xmlns:a16="http://schemas.microsoft.com/office/drawing/2014/main" id="{85146F13-7CDB-4DA4-AA92-272B887A8265}"/>
              </a:ext>
            </a:extLst>
          </p:cNvPr>
          <p:cNvSpPr>
            <a:spLocks noGrp="1" noChangeArrowheads="1"/>
          </p:cNvSpPr>
          <p:nvPr>
            <p:ph idx="1"/>
          </p:nvPr>
        </p:nvSpPr>
        <p:spPr/>
        <p:txBody>
          <a:bodyPr/>
          <a:lstStyle/>
          <a:p>
            <a:pPr eaLnBrk="1" hangingPunct="1">
              <a:lnSpc>
                <a:spcPct val="80000"/>
              </a:lnSpc>
            </a:pPr>
            <a:r>
              <a:rPr lang="zh-CN" altLang="en-US" sz="4800"/>
              <a:t>数据流图</a:t>
            </a:r>
            <a:r>
              <a:rPr lang="zh-CN" altLang="en-US" sz="4800">
                <a:solidFill>
                  <a:srgbClr val="FF0000"/>
                </a:solidFill>
              </a:rPr>
              <a:t>只能</a:t>
            </a:r>
            <a:r>
              <a:rPr lang="zh-CN" altLang="en-US" sz="4800"/>
              <a:t>描述系统的</a:t>
            </a:r>
            <a:r>
              <a:rPr lang="zh-CN" altLang="en-US" sz="4800">
                <a:solidFill>
                  <a:srgbClr val="0000FF"/>
                </a:solidFill>
              </a:rPr>
              <a:t>概貌</a:t>
            </a:r>
            <a:r>
              <a:rPr lang="zh-CN" altLang="en-US" sz="4800"/>
              <a:t>，</a:t>
            </a:r>
            <a:r>
              <a:rPr lang="zh-CN" altLang="en-US" sz="4800">
                <a:solidFill>
                  <a:srgbClr val="FF0000"/>
                </a:solidFill>
              </a:rPr>
              <a:t>无法</a:t>
            </a:r>
            <a:r>
              <a:rPr lang="zh-CN" altLang="en-US" sz="4800"/>
              <a:t>表达出每个数据和处理的</a:t>
            </a:r>
            <a:r>
              <a:rPr lang="zh-CN" altLang="en-US" sz="4800">
                <a:solidFill>
                  <a:srgbClr val="0000FF"/>
                </a:solidFill>
              </a:rPr>
              <a:t>具体含义</a:t>
            </a:r>
            <a:r>
              <a:rPr lang="zh-CN" altLang="en-US" sz="4800"/>
              <a:t>，这就需要用</a:t>
            </a:r>
            <a:r>
              <a:rPr lang="zh-CN" altLang="en-US" sz="4800">
                <a:solidFill>
                  <a:srgbClr val="0000FF"/>
                </a:solidFill>
              </a:rPr>
              <a:t>数据字典</a:t>
            </a:r>
            <a:r>
              <a:rPr lang="zh-CN" altLang="en-US" sz="4800"/>
              <a:t>来弥补缺点。</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8DE379A-4DAE-40E1-AB68-5D0E72FCF696}"/>
              </a:ext>
            </a:extLst>
          </p:cNvPr>
          <p:cNvSpPr>
            <a:spLocks noGrp="1" noChangeArrowheads="1"/>
          </p:cNvSpPr>
          <p:nvPr>
            <p:ph type="ctrTitle"/>
          </p:nvPr>
        </p:nvSpPr>
        <p:spPr/>
        <p:txBody>
          <a:bodyPr/>
          <a:lstStyle/>
          <a:p>
            <a:pPr eaLnBrk="1" hangingPunct="1"/>
            <a:r>
              <a:rPr lang="zh-CN" altLang="en-US"/>
              <a:t>二、数据字典</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69594CD1-497C-4C48-9598-5DC169DD09E7}"/>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数据字典</a:t>
            </a:r>
          </a:p>
        </p:txBody>
      </p:sp>
      <p:sp>
        <p:nvSpPr>
          <p:cNvPr id="79875" name="Rectangle 2">
            <a:extLst>
              <a:ext uri="{FF2B5EF4-FFF2-40B4-BE49-F238E27FC236}">
                <a16:creationId xmlns:a16="http://schemas.microsoft.com/office/drawing/2014/main" id="{A422A246-14EC-4BE1-B98E-171D93BB99A4}"/>
              </a:ext>
            </a:extLst>
          </p:cNvPr>
          <p:cNvSpPr>
            <a:spLocks noGrp="1" noChangeArrowheads="1"/>
          </p:cNvSpPr>
          <p:nvPr>
            <p:ph idx="1"/>
          </p:nvPr>
        </p:nvSpPr>
        <p:spPr>
          <a:xfrm>
            <a:off x="900113" y="1600200"/>
            <a:ext cx="7781925" cy="4997450"/>
          </a:xfrm>
        </p:spPr>
        <p:txBody>
          <a:bodyPr/>
          <a:lstStyle/>
          <a:p>
            <a:pPr algn="just" eaLnBrk="1" hangingPunct="1">
              <a:buFont typeface="Wingdings" panose="05000000000000000000" pitchFamily="2" charset="2"/>
              <a:buNone/>
            </a:pPr>
            <a:r>
              <a:rPr lang="zh-CN" altLang="en-US" sz="4800"/>
              <a:t> </a:t>
            </a:r>
            <a:r>
              <a:rPr lang="zh-CN" altLang="en-US"/>
              <a:t>         </a:t>
            </a:r>
            <a:r>
              <a:rPr lang="zh-CN" altLang="en-US">
                <a:solidFill>
                  <a:srgbClr val="FF0000"/>
                </a:solidFill>
              </a:rPr>
              <a:t>数据字典</a:t>
            </a:r>
            <a:r>
              <a:rPr lang="zh-CN" altLang="en-US"/>
              <a:t>（Data Dictionary，DD）用于定义数据流图中出现的所有数据元素和处理，即给出其确切的内涵解释。这些</a:t>
            </a:r>
            <a:r>
              <a:rPr lang="zh-CN" altLang="en-US">
                <a:solidFill>
                  <a:srgbClr val="FF0000"/>
                </a:solidFill>
              </a:rPr>
              <a:t>元素是</a:t>
            </a:r>
            <a:r>
              <a:rPr lang="zh-CN" altLang="en-US"/>
              <a:t>：数据项、数据结构、数据流、数据存储、处理逻辑和外部实体。</a:t>
            </a:r>
          </a:p>
          <a:p>
            <a:pPr algn="just" eaLnBrk="1" hangingPunct="1">
              <a:buFont typeface="Wingdings" panose="05000000000000000000" pitchFamily="2" charset="2"/>
              <a:buNone/>
            </a:pPr>
            <a:endParaRPr lang="zh-CN" altLang="en-US" sz="3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6976A20-8928-479E-B950-88B6812154B6}"/>
              </a:ext>
            </a:extLst>
          </p:cNvPr>
          <p:cNvSpPr>
            <a:spLocks noGrp="1" noChangeArrowheads="1"/>
          </p:cNvSpPr>
          <p:nvPr>
            <p:ph type="title"/>
          </p:nvPr>
        </p:nvSpPr>
        <p:spPr/>
        <p:txBody>
          <a:bodyPr/>
          <a:lstStyle/>
          <a:p>
            <a:pPr eaLnBrk="1" hangingPunct="1"/>
            <a:r>
              <a:rPr lang="zh-CN" altLang="en-US"/>
              <a:t>采用的符号</a:t>
            </a:r>
          </a:p>
        </p:txBody>
      </p:sp>
      <p:sp>
        <p:nvSpPr>
          <p:cNvPr id="80899" name="Rectangle 3">
            <a:extLst>
              <a:ext uri="{FF2B5EF4-FFF2-40B4-BE49-F238E27FC236}">
                <a16:creationId xmlns:a16="http://schemas.microsoft.com/office/drawing/2014/main" id="{DB828DD8-879D-4111-A78F-7621E48385F9}"/>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定义为</a:t>
            </a:r>
            <a:r>
              <a:rPr lang="zh-CN" altLang="en-US"/>
              <a:t>。例如，学生情况＝学号+姓名+成绩+地址；</a:t>
            </a:r>
          </a:p>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“与”</a:t>
            </a:r>
            <a:r>
              <a:rPr lang="zh-CN" altLang="en-US"/>
              <a:t>： </a:t>
            </a:r>
          </a:p>
          <a:p>
            <a:pPr eaLnBrk="1" hangingPunct="1">
              <a:buFont typeface="Wingdings" panose="05000000000000000000" pitchFamily="2" charset="2"/>
              <a:buNone/>
            </a:pPr>
            <a:r>
              <a:rPr lang="zh-CN" altLang="en-US">
                <a:solidFill>
                  <a:srgbClr val="FF0000"/>
                </a:solidFill>
              </a:rPr>
              <a:t>| </a:t>
            </a:r>
            <a:r>
              <a:rPr lang="zh-CN" altLang="en-US"/>
              <a:t> 表示</a:t>
            </a:r>
            <a:r>
              <a:rPr lang="zh-CN" altLang="en-US">
                <a:solidFill>
                  <a:srgbClr val="0000FF"/>
                </a:solidFill>
              </a:rPr>
              <a:t>“或”</a:t>
            </a:r>
            <a:r>
              <a:rPr lang="zh-CN" altLang="en-US"/>
              <a:t>。如,性别＝男|女；</a:t>
            </a:r>
          </a:p>
          <a:p>
            <a:pPr eaLnBrk="1" hangingPunct="1">
              <a:buFont typeface="Wingdings" panose="05000000000000000000" pitchFamily="2" charset="2"/>
              <a:buNone/>
            </a:pPr>
            <a:r>
              <a:rPr lang="zh-CN" altLang="en-US">
                <a:solidFill>
                  <a:srgbClr val="FF0000"/>
                </a:solidFill>
              </a:rPr>
              <a:t>( ) </a:t>
            </a:r>
            <a:r>
              <a:rPr lang="zh-CN" altLang="en-US"/>
              <a:t>  表示</a:t>
            </a:r>
            <a:r>
              <a:rPr lang="zh-CN" altLang="en-US">
                <a:solidFill>
                  <a:srgbClr val="0000FF"/>
                </a:solidFill>
              </a:rPr>
              <a:t>整体</a:t>
            </a:r>
            <a:r>
              <a:rPr lang="zh-CN" altLang="en-US"/>
              <a:t>，与数学中用法相同；</a:t>
            </a:r>
          </a:p>
          <a:p>
            <a:pPr eaLnBrk="1" hangingPunct="1">
              <a:buFont typeface="Wingdings" panose="05000000000000000000" pitchFamily="2" charset="2"/>
              <a:buNone/>
            </a:pPr>
            <a:r>
              <a:rPr lang="zh-CN" altLang="en-US">
                <a:solidFill>
                  <a:srgbClr val="FF0000"/>
                </a:solidFill>
              </a:rPr>
              <a:t>m..n </a:t>
            </a:r>
            <a:r>
              <a:rPr lang="zh-CN" altLang="en-US"/>
              <a:t> 表示</a:t>
            </a:r>
            <a:r>
              <a:rPr lang="zh-CN" altLang="en-US">
                <a:solidFill>
                  <a:srgbClr val="0000FF"/>
                </a:solidFill>
              </a:rPr>
              <a:t>值域</a:t>
            </a:r>
            <a:r>
              <a:rPr lang="zh-CN" altLang="en-US"/>
              <a:t>。如,星期几=1..7，月份=1..12；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0879426-8C4D-4247-BF1B-6EC022138487}"/>
              </a:ext>
            </a:extLst>
          </p:cNvPr>
          <p:cNvSpPr>
            <a:spLocks noGrp="1" noChangeArrowheads="1"/>
          </p:cNvSpPr>
          <p:nvPr>
            <p:ph type="title"/>
          </p:nvPr>
        </p:nvSpPr>
        <p:spPr/>
        <p:txBody>
          <a:bodyPr/>
          <a:lstStyle/>
          <a:p>
            <a:pPr eaLnBrk="1" hangingPunct="1"/>
            <a:r>
              <a:rPr lang="zh-CN" altLang="en-US"/>
              <a:t>采用的符号</a:t>
            </a:r>
          </a:p>
        </p:txBody>
      </p:sp>
      <p:sp>
        <p:nvSpPr>
          <p:cNvPr id="81923" name="Rectangle 3">
            <a:extLst>
              <a:ext uri="{FF2B5EF4-FFF2-40B4-BE49-F238E27FC236}">
                <a16:creationId xmlns:a16="http://schemas.microsoft.com/office/drawing/2014/main" id="{C68EA7F6-BB3B-4A50-8425-81E12A0766F9}"/>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zh-CN" altLang="en-US" sz="3000">
                <a:solidFill>
                  <a:srgbClr val="FF0000"/>
                </a:solidFill>
                <a:cs typeface="Arial" panose="020B0604020202020204" pitchFamily="34" charset="0"/>
              </a:rPr>
              <a:t>{ }</a:t>
            </a:r>
            <a:r>
              <a:rPr lang="zh-CN" altLang="en-US" sz="3000">
                <a:solidFill>
                  <a:srgbClr val="FF0000"/>
                </a:solidFill>
              </a:rPr>
              <a:t> </a:t>
            </a:r>
            <a:r>
              <a:rPr lang="zh-CN" altLang="en-US" sz="3000"/>
              <a:t> 表示</a:t>
            </a:r>
            <a:r>
              <a:rPr lang="zh-CN" altLang="en-US" sz="3000">
                <a:solidFill>
                  <a:srgbClr val="0000FF"/>
                </a:solidFill>
              </a:rPr>
              <a:t>重复若干次</a:t>
            </a:r>
            <a:r>
              <a:rPr lang="zh-CN" altLang="en-US" sz="3000"/>
              <a:t>。例如，通讯录文件：{姓名+电话+邮码}</a:t>
            </a:r>
          </a:p>
          <a:p>
            <a:pPr eaLnBrk="1" hangingPunct="1">
              <a:lnSpc>
                <a:spcPct val="110000"/>
              </a:lnSpc>
              <a:buFont typeface="Wingdings" panose="05000000000000000000" pitchFamily="2" charset="2"/>
              <a:buNone/>
            </a:pPr>
            <a:r>
              <a:rPr lang="zh-CN" altLang="en-US" sz="3000">
                <a:solidFill>
                  <a:srgbClr val="FF0000"/>
                </a:solidFill>
              </a:rPr>
              <a:t>[ ]  </a:t>
            </a:r>
            <a:r>
              <a:rPr lang="zh-CN" altLang="en-US" sz="3000"/>
              <a:t>表示</a:t>
            </a:r>
            <a:r>
              <a:rPr lang="zh-CN" altLang="en-US" sz="3000">
                <a:solidFill>
                  <a:srgbClr val="0000FF"/>
                </a:solidFill>
              </a:rPr>
              <a:t>可选</a:t>
            </a:r>
            <a:r>
              <a:rPr lang="zh-CN" altLang="en-US" sz="3000"/>
              <a:t>。例如，存款单=储户帐号+存款额+日期+[密码]，表示存款时可以/不带密码。</a:t>
            </a:r>
          </a:p>
          <a:p>
            <a:pPr eaLnBrk="1" hangingPunct="1">
              <a:lnSpc>
                <a:spcPct val="110000"/>
              </a:lnSpc>
              <a:buFont typeface="Wingdings" panose="05000000000000000000" pitchFamily="2" charset="2"/>
              <a:buNone/>
            </a:pPr>
            <a:r>
              <a:rPr lang="zh-CN" altLang="en-US" sz="3000">
                <a:solidFill>
                  <a:srgbClr val="FF0000"/>
                </a:solidFill>
              </a:rPr>
              <a:t>【建议】</a:t>
            </a:r>
            <a:r>
              <a:rPr lang="zh-CN" altLang="en-US" sz="3000"/>
              <a:t>数据流编号用字母”DF”打头，数据结构用”DS”打头，数据元素用“D”打头，文件”F”打头，加工”P”打头，外部项”E”打头。</a:t>
            </a:r>
          </a:p>
          <a:p>
            <a:pPr eaLnBrk="1" hangingPunct="1">
              <a:lnSpc>
                <a:spcPct val="110000"/>
              </a:lnSpc>
              <a:buFont typeface="Wingdings" panose="05000000000000000000" pitchFamily="2" charset="2"/>
              <a:buNone/>
            </a:pPr>
            <a:endParaRPr lang="zh-CN" altLang="en-US"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6F4B4F5-1BDF-4A31-801A-18AC7698703C}"/>
              </a:ext>
            </a:extLst>
          </p:cNvPr>
          <p:cNvSpPr>
            <a:spLocks noGrp="1" noChangeArrowheads="1"/>
          </p:cNvSpPr>
          <p:nvPr>
            <p:ph type="title"/>
          </p:nvPr>
        </p:nvSpPr>
        <p:spPr/>
        <p:txBody>
          <a:bodyPr/>
          <a:lstStyle/>
          <a:p>
            <a:pPr eaLnBrk="1" hangingPunct="1"/>
            <a:r>
              <a:rPr lang="zh-CN" altLang="en-US"/>
              <a:t>1、数据项</a:t>
            </a:r>
          </a:p>
        </p:txBody>
      </p:sp>
      <p:sp>
        <p:nvSpPr>
          <p:cNvPr id="82947" name="Rectangle 3">
            <a:extLst>
              <a:ext uri="{FF2B5EF4-FFF2-40B4-BE49-F238E27FC236}">
                <a16:creationId xmlns:a16="http://schemas.microsoft.com/office/drawing/2014/main" id="{A8F21C7C-A12D-4D59-9F66-725088F7C52F}"/>
              </a:ext>
            </a:extLst>
          </p:cNvPr>
          <p:cNvSpPr>
            <a:spLocks noGrp="1" noChangeArrowheads="1"/>
          </p:cNvSpPr>
          <p:nvPr>
            <p:ph idx="1"/>
          </p:nvPr>
        </p:nvSpPr>
        <p:spPr/>
        <p:txBody>
          <a:bodyPr/>
          <a:lstStyle/>
          <a:p>
            <a:pPr eaLnBrk="1" hangingPunct="1"/>
            <a:r>
              <a:rPr lang="zh-CN" altLang="en-US"/>
              <a:t>数据项又称数据元素，是系统处理的基本数据单元。</a:t>
            </a:r>
          </a:p>
          <a:p>
            <a:pPr eaLnBrk="1" hangingPunct="1"/>
            <a:r>
              <a:rPr lang="zh-CN" altLang="en-US"/>
              <a:t>在数据字典中，数据项条目包括数据项编号（唯一）、名称、别名、意义、类型、长度、值域、备注等属性。</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A01586E-D667-4D20-A666-68E790487738}"/>
              </a:ext>
            </a:extLst>
          </p:cNvPr>
          <p:cNvSpPr>
            <a:spLocks noGrp="1" noChangeArrowheads="1"/>
          </p:cNvSpPr>
          <p:nvPr>
            <p:ph type="title"/>
          </p:nvPr>
        </p:nvSpPr>
        <p:spPr/>
        <p:txBody>
          <a:bodyPr/>
          <a:lstStyle/>
          <a:p>
            <a:pPr eaLnBrk="1" hangingPunct="1"/>
            <a:r>
              <a:rPr lang="zh-CN" altLang="en-US">
                <a:solidFill>
                  <a:srgbClr val="006600"/>
                </a:solidFill>
              </a:rPr>
              <a:t>【例】数据项</a:t>
            </a:r>
          </a:p>
        </p:txBody>
      </p:sp>
      <p:sp>
        <p:nvSpPr>
          <p:cNvPr id="83971" name="Rectangle 3">
            <a:extLst>
              <a:ext uri="{FF2B5EF4-FFF2-40B4-BE49-F238E27FC236}">
                <a16:creationId xmlns:a16="http://schemas.microsoft.com/office/drawing/2014/main" id="{AF24E27A-EDCF-442E-9C8B-04DCB4E4E9EE}"/>
              </a:ext>
            </a:extLst>
          </p:cNvPr>
          <p:cNvSpPr>
            <a:spLocks noGrp="1" noChangeArrowheads="1"/>
          </p:cNvSpPr>
          <p:nvPr/>
        </p:nvSpPr>
        <p:spPr bwMode="auto">
          <a:xfrm>
            <a:off x="901700" y="1628775"/>
            <a:ext cx="7797800" cy="4826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数据项编号：</a:t>
            </a:r>
            <a:r>
              <a:rPr lang="en-US" altLang="zh-CN" sz="3600">
                <a:latin typeface="Times New Roman" panose="02020603050405020304" pitchFamily="18" charset="0"/>
                <a:ea typeface="隶书" panose="02010509060101010101" pitchFamily="49" charset="-122"/>
              </a:rPr>
              <a:t>D02 – 01                                                                                                                                                                    </a:t>
            </a:r>
          </a:p>
          <a:p>
            <a:pPr eaLnBrk="1" hangingPunct="1">
              <a:lnSpc>
                <a:spcPct val="130000"/>
              </a:lnSpc>
              <a:buSzPct val="65000"/>
              <a:buFont typeface="Wingdings" panose="05000000000000000000" pitchFamily="2" charset="2"/>
              <a:buChar char="n"/>
            </a:pPr>
            <a:r>
              <a:rPr lang="en-US" altLang="zh-CN" sz="3600">
                <a:latin typeface="Times New Roman" panose="02020603050405020304" pitchFamily="18" charset="0"/>
                <a:ea typeface="隶书" panose="02010509060101010101" pitchFamily="49" charset="-122"/>
              </a:rPr>
              <a:t>        </a:t>
            </a:r>
            <a:r>
              <a:rPr lang="zh-CN" altLang="en-US" sz="3600">
                <a:latin typeface="Times New Roman" panose="02020603050405020304" pitchFamily="18" charset="0"/>
                <a:ea typeface="隶书" panose="02010509060101010101" pitchFamily="49" charset="-122"/>
              </a:rPr>
              <a:t>数据项名称：材料编号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别         名：材料代号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简         述</a:t>
            </a:r>
            <a:r>
              <a:rPr lang="en-US" altLang="zh-CN" sz="3600">
                <a:latin typeface="Times New Roman" panose="02020603050405020304" pitchFamily="18" charset="0"/>
                <a:ea typeface="隶书" panose="02010509060101010101" pitchFamily="49" charset="-122"/>
              </a:rPr>
              <a:t>:   </a:t>
            </a:r>
            <a:r>
              <a:rPr lang="zh-CN" altLang="en-US" sz="3600">
                <a:latin typeface="Times New Roman" panose="02020603050405020304" pitchFamily="18" charset="0"/>
                <a:ea typeface="隶书" panose="02010509060101010101" pitchFamily="49" charset="-122"/>
              </a:rPr>
              <a:t>某种材料的代码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类型及宽度：字符型，</a:t>
            </a:r>
            <a:r>
              <a:rPr lang="en-US" altLang="zh-CN" sz="3600">
                <a:latin typeface="Times New Roman" panose="02020603050405020304" pitchFamily="18" charset="0"/>
                <a:ea typeface="隶书" panose="02010509060101010101" pitchFamily="49" charset="-122"/>
              </a:rPr>
              <a:t>4</a:t>
            </a:r>
            <a:r>
              <a:rPr lang="zh-CN" altLang="en-US" sz="3600">
                <a:latin typeface="Times New Roman" panose="02020603050405020304" pitchFamily="18" charset="0"/>
                <a:ea typeface="隶书" panose="02010509060101010101" pitchFamily="49" charset="-122"/>
              </a:rPr>
              <a:t>位                                                                            </a:t>
            </a:r>
          </a:p>
          <a:p>
            <a:pPr eaLnBrk="1" hangingPunct="1">
              <a:lnSpc>
                <a:spcPct val="130000"/>
              </a:lnSpc>
              <a:buSzPct val="65000"/>
              <a:buFont typeface="Wingdings" panose="05000000000000000000" pitchFamily="2" charset="2"/>
              <a:buChar char="n"/>
            </a:pPr>
            <a:r>
              <a:rPr lang="zh-CN" altLang="en-US" sz="3600">
                <a:latin typeface="Times New Roman" panose="02020603050405020304" pitchFamily="18" charset="0"/>
                <a:ea typeface="隶书" panose="02010509060101010101" pitchFamily="49" charset="-122"/>
              </a:rPr>
              <a:t>        取 值  范 围： </a:t>
            </a:r>
            <a:r>
              <a:rPr lang="en-US" altLang="zh-CN" sz="3600">
                <a:latin typeface="Times New Roman" panose="02020603050405020304" pitchFamily="18" charset="0"/>
                <a:ea typeface="隶书" panose="02010509060101010101" pitchFamily="49" charset="-122"/>
              </a:rPr>
              <a:t>0001-9999 </a:t>
            </a:r>
            <a:endParaRPr lang="en-US" altLang="zh-CN" sz="3600" b="1">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D9BD921-EE8F-4B56-85D1-1C70B4048123}"/>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基数比约束</a:t>
            </a:r>
            <a:endParaRPr lang="zh-CN" altLang="en-US"/>
          </a:p>
        </p:txBody>
      </p:sp>
      <p:sp>
        <p:nvSpPr>
          <p:cNvPr id="11267" name="Rectangle 2">
            <a:extLst>
              <a:ext uri="{FF2B5EF4-FFF2-40B4-BE49-F238E27FC236}">
                <a16:creationId xmlns:a16="http://schemas.microsoft.com/office/drawing/2014/main" id="{9C391081-7E94-4DD1-9A17-5C18BF679FC5}"/>
              </a:ext>
            </a:extLst>
          </p:cNvPr>
          <p:cNvSpPr>
            <a:spLocks noGrp="1" noChangeArrowheads="1"/>
          </p:cNvSpPr>
          <p:nvPr>
            <p:ph idx="1"/>
          </p:nvPr>
        </p:nvSpPr>
        <p:spPr>
          <a:xfrm>
            <a:off x="900113" y="1839913"/>
            <a:ext cx="7786687" cy="4757737"/>
          </a:xfrm>
        </p:spPr>
        <p:txBody>
          <a:bodyPr/>
          <a:lstStyle/>
          <a:p>
            <a:pPr marL="0" indent="0" algn="just" eaLnBrk="1" hangingPunct="1"/>
            <a:r>
              <a:rPr lang="zh-CN" altLang="en-US"/>
              <a:t>基数比约束</a:t>
            </a:r>
          </a:p>
          <a:p>
            <a:pPr marL="0" indent="0" algn="just" eaLnBrk="1" hangingPunct="1">
              <a:buFont typeface="Wingdings" panose="05000000000000000000" pitchFamily="2" charset="2"/>
              <a:buNone/>
            </a:pPr>
            <a:r>
              <a:rPr lang="zh-CN" altLang="en-US"/>
              <a:t>（</a:t>
            </a:r>
            <a:r>
              <a:rPr lang="en-US" altLang="zh-CN"/>
              <a:t>Cardinality Ratio Constraint</a:t>
            </a:r>
            <a:r>
              <a:rPr lang="zh-CN" altLang="en-US"/>
              <a:t>）</a:t>
            </a:r>
          </a:p>
          <a:p>
            <a:pPr marL="0" indent="0" algn="just" eaLnBrk="1" hangingPunct="1">
              <a:buFont typeface="Wingdings" panose="05000000000000000000" pitchFamily="2" charset="2"/>
              <a:buNone/>
            </a:pPr>
            <a:r>
              <a:rPr lang="zh-CN" altLang="en-US"/>
              <a:t>    是对参与联系的</a:t>
            </a:r>
            <a:r>
              <a:rPr lang="zh-CN" altLang="en-US">
                <a:solidFill>
                  <a:srgbClr val="0000FF"/>
                </a:solidFill>
              </a:rPr>
              <a:t>实体</a:t>
            </a:r>
            <a:r>
              <a:rPr lang="zh-CN" altLang="en-US"/>
              <a:t>的一种约束。一个联系的</a:t>
            </a:r>
            <a:r>
              <a:rPr lang="zh-CN" altLang="en-US">
                <a:solidFill>
                  <a:srgbClr val="FF0000"/>
                </a:solidFill>
              </a:rPr>
              <a:t>基数</a:t>
            </a:r>
            <a:r>
              <a:rPr lang="zh-CN" altLang="en-US"/>
              <a:t>（</a:t>
            </a:r>
            <a:r>
              <a:rPr lang="en-US" altLang="zh-CN"/>
              <a:t>Cardinality</a:t>
            </a:r>
            <a:r>
              <a:rPr lang="zh-CN" altLang="en-US"/>
              <a:t>）是指，对应于该联系的另一方的实体集的单个实体，本实体集的实体的</a:t>
            </a:r>
            <a:r>
              <a:rPr lang="zh-CN" altLang="en-US">
                <a:solidFill>
                  <a:srgbClr val="0000FF"/>
                </a:solidFill>
              </a:rPr>
              <a:t>数量</a:t>
            </a:r>
            <a:r>
              <a:rPr lang="zh-CN" altLang="en-US"/>
              <a:t>。</a:t>
            </a:r>
          </a:p>
          <a:p>
            <a:pPr marL="0" indent="0" algn="just" eaLnBrk="1" hangingPunct="1">
              <a:buFont typeface="Wingdings" panose="05000000000000000000" pitchFamily="2" charset="2"/>
              <a:buNone/>
            </a:pPr>
            <a:r>
              <a:rPr lang="en-US" altLang="zh-CN">
                <a:ea typeface="宋体" panose="02010600030101010101" pitchFamily="2" charset="-122"/>
              </a:rPr>
              <a:t>    </a:t>
            </a:r>
            <a:r>
              <a:rPr lang="en-US" altLang="zh-CN"/>
              <a:t>ER</a:t>
            </a:r>
            <a:r>
              <a:rPr lang="zh-CN" altLang="en-US"/>
              <a:t>模型支持的实体之间的</a:t>
            </a:r>
            <a:r>
              <a:rPr lang="zh-CN" altLang="en-US">
                <a:solidFill>
                  <a:srgbClr val="0000FF"/>
                </a:solidFill>
              </a:rPr>
              <a:t>一对一、一对多、多对多</a:t>
            </a:r>
            <a:r>
              <a:rPr lang="zh-CN" altLang="en-US"/>
              <a:t>的联系。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1A89058-20D5-49B9-BBD2-BAAAA98B9166}"/>
              </a:ext>
            </a:extLst>
          </p:cNvPr>
          <p:cNvSpPr>
            <a:spLocks noGrp="1" noChangeArrowheads="1"/>
          </p:cNvSpPr>
          <p:nvPr>
            <p:ph type="title"/>
          </p:nvPr>
        </p:nvSpPr>
        <p:spPr/>
        <p:txBody>
          <a:bodyPr/>
          <a:lstStyle/>
          <a:p>
            <a:pPr eaLnBrk="1" hangingPunct="1"/>
            <a:r>
              <a:rPr lang="zh-CN" altLang="en-US"/>
              <a:t>2、数据结构</a:t>
            </a:r>
          </a:p>
        </p:txBody>
      </p:sp>
      <p:sp>
        <p:nvSpPr>
          <p:cNvPr id="84995" name="Rectangle 3">
            <a:extLst>
              <a:ext uri="{FF2B5EF4-FFF2-40B4-BE49-F238E27FC236}">
                <a16:creationId xmlns:a16="http://schemas.microsoft.com/office/drawing/2014/main" id="{3F45416E-9ADB-46A2-898D-00130104AA3A}"/>
              </a:ext>
            </a:extLst>
          </p:cNvPr>
          <p:cNvSpPr>
            <a:spLocks noGrp="1" noChangeArrowheads="1"/>
          </p:cNvSpPr>
          <p:nvPr>
            <p:ph idx="1"/>
          </p:nvPr>
        </p:nvSpPr>
        <p:spPr/>
        <p:txBody>
          <a:bodyPr/>
          <a:lstStyle/>
          <a:p>
            <a:pPr eaLnBrk="1" hangingPunct="1"/>
            <a:r>
              <a:rPr lang="zh-CN" altLang="en-US"/>
              <a:t>数据结构描述数据项间的关系，可由若干数据项、数据结构或数据项+数据结构混合组成。</a:t>
            </a:r>
          </a:p>
          <a:p>
            <a:pPr eaLnBrk="1" hangingPunct="1"/>
            <a:r>
              <a:rPr lang="zh-CN" altLang="en-US"/>
              <a:t>数据字典中，数据结构条目包括数据结构的名称、编号、简单描述及其组成等。</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34A7059-A6B0-42DF-963B-364BD9F6A4A3}"/>
              </a:ext>
            </a:extLst>
          </p:cNvPr>
          <p:cNvSpPr>
            <a:spLocks noGrp="1" noChangeArrowheads="1"/>
          </p:cNvSpPr>
          <p:nvPr>
            <p:ph type="title"/>
          </p:nvPr>
        </p:nvSpPr>
        <p:spPr/>
        <p:txBody>
          <a:bodyPr/>
          <a:lstStyle/>
          <a:p>
            <a:pPr eaLnBrk="1" hangingPunct="1"/>
            <a:r>
              <a:rPr lang="zh-CN" altLang="en-US">
                <a:solidFill>
                  <a:srgbClr val="006600"/>
                </a:solidFill>
              </a:rPr>
              <a:t>【例】数据结构</a:t>
            </a:r>
          </a:p>
        </p:txBody>
      </p:sp>
      <p:sp>
        <p:nvSpPr>
          <p:cNvPr id="86019" name="Rectangle 3">
            <a:extLst>
              <a:ext uri="{FF2B5EF4-FFF2-40B4-BE49-F238E27FC236}">
                <a16:creationId xmlns:a16="http://schemas.microsoft.com/office/drawing/2014/main" id="{5A0A1ED0-7AF2-47C8-88CF-2FDC48843A52}"/>
              </a:ext>
            </a:extLst>
          </p:cNvPr>
          <p:cNvSpPr>
            <a:spLocks noGrp="1" noChangeArrowheads="1"/>
          </p:cNvSpPr>
          <p:nvPr/>
        </p:nvSpPr>
        <p:spPr bwMode="auto">
          <a:xfrm>
            <a:off x="900113" y="1600200"/>
            <a:ext cx="7786687" cy="4997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数据结构编号：DS03-01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数据结构名称：用户订货单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简    述：用户填的用户情况 及订货信息                                                                  </a:t>
            </a:r>
          </a:p>
          <a:p>
            <a:pPr eaLnBrk="1" hangingPunct="1">
              <a:lnSpc>
                <a:spcPct val="150000"/>
              </a:lnSpc>
              <a:buClr>
                <a:srgbClr val="F36B27"/>
              </a:buClr>
              <a:buSzPct val="65000"/>
              <a:buFont typeface="Wingdings" panose="05000000000000000000" pitchFamily="2" charset="2"/>
              <a:buNone/>
            </a:pPr>
            <a:r>
              <a:rPr lang="zh-CN" altLang="en-US" sz="3400">
                <a:latin typeface="Times New Roman" panose="02020603050405020304" pitchFamily="18" charset="0"/>
                <a:ea typeface="隶书" panose="02010509060101010101" pitchFamily="49" charset="-122"/>
              </a:rPr>
              <a:t>数据结构组成：DS03-02+DS03-03 + DS03-04</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BBB929F-108F-4CA6-B282-1B42544526D7}"/>
              </a:ext>
            </a:extLst>
          </p:cNvPr>
          <p:cNvSpPr>
            <a:spLocks noGrp="1" noChangeArrowheads="1"/>
          </p:cNvSpPr>
          <p:nvPr>
            <p:ph type="title"/>
          </p:nvPr>
        </p:nvSpPr>
        <p:spPr/>
        <p:txBody>
          <a:bodyPr/>
          <a:lstStyle/>
          <a:p>
            <a:pPr eaLnBrk="1" hangingPunct="1"/>
            <a:r>
              <a:rPr lang="zh-CN" altLang="en-US"/>
              <a:t>3、数据流</a:t>
            </a:r>
          </a:p>
        </p:txBody>
      </p:sp>
      <p:sp>
        <p:nvSpPr>
          <p:cNvPr id="87043" name="Rectangle 3">
            <a:extLst>
              <a:ext uri="{FF2B5EF4-FFF2-40B4-BE49-F238E27FC236}">
                <a16:creationId xmlns:a16="http://schemas.microsoft.com/office/drawing/2014/main" id="{604E037D-A697-41F6-8509-B81B2F0111C6}"/>
              </a:ext>
            </a:extLst>
          </p:cNvPr>
          <p:cNvSpPr>
            <a:spLocks noGrp="1" noChangeArrowheads="1"/>
          </p:cNvSpPr>
          <p:nvPr>
            <p:ph idx="1"/>
          </p:nvPr>
        </p:nvSpPr>
        <p:spPr/>
        <p:txBody>
          <a:bodyPr/>
          <a:lstStyle/>
          <a:p>
            <a:pPr eaLnBrk="1" hangingPunct="1"/>
            <a:r>
              <a:rPr lang="zh-CN" altLang="en-US"/>
              <a:t>数据流描述数据项或数据结构在系统中的传输路径。</a:t>
            </a:r>
          </a:p>
          <a:p>
            <a:pPr eaLnBrk="1" hangingPunct="1"/>
            <a:r>
              <a:rPr lang="zh-CN" altLang="en-US"/>
              <a:t>数据流条目包括数据流来源、去向、组成和流量等属性。</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759D3C4-543A-4585-B9A2-9F8CF2AC60E8}"/>
              </a:ext>
            </a:extLst>
          </p:cNvPr>
          <p:cNvSpPr>
            <a:spLocks noGrp="1" noChangeArrowheads="1"/>
          </p:cNvSpPr>
          <p:nvPr>
            <p:ph type="title"/>
          </p:nvPr>
        </p:nvSpPr>
        <p:spPr/>
        <p:txBody>
          <a:bodyPr/>
          <a:lstStyle/>
          <a:p>
            <a:pPr eaLnBrk="1" hangingPunct="1"/>
            <a:r>
              <a:rPr lang="zh-CN" altLang="en-US">
                <a:solidFill>
                  <a:srgbClr val="006600"/>
                </a:solidFill>
              </a:rPr>
              <a:t>【例】数据流</a:t>
            </a:r>
          </a:p>
        </p:txBody>
      </p:sp>
      <p:sp>
        <p:nvSpPr>
          <p:cNvPr id="88067" name="Rectangle 3">
            <a:extLst>
              <a:ext uri="{FF2B5EF4-FFF2-40B4-BE49-F238E27FC236}">
                <a16:creationId xmlns:a16="http://schemas.microsoft.com/office/drawing/2014/main" id="{1B6BF03A-D5E5-4102-95E9-5413758B206C}"/>
              </a:ext>
            </a:extLst>
          </p:cNvPr>
          <p:cNvSpPr>
            <a:spLocks noGrp="1" noChangeArrowheads="1"/>
          </p:cNvSpPr>
          <p:nvPr/>
        </p:nvSpPr>
        <p:spPr bwMode="auto">
          <a:xfrm>
            <a:off x="900113" y="1341438"/>
            <a:ext cx="7994650" cy="53292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SzPct val="65000"/>
              <a:buFontTx/>
              <a:buNone/>
            </a:pPr>
            <a:r>
              <a:rPr lang="zh-CN" altLang="en-US">
                <a:latin typeface="Times New Roman" panose="02020603050405020304" pitchFamily="18" charset="0"/>
                <a:ea typeface="隶书" panose="02010509060101010101" pitchFamily="49" charset="-122"/>
              </a:rPr>
              <a:t>   数据流的编号：DF03 – 08                                                                           数据流的名称：领料单                                                                                简              述：车间开出的领料单                                                           数据流的来源：车间                                                                                    数据流的去向：发料处理模块                                                              数据流的组成：材料编号+材料名称+</a:t>
            </a:r>
          </a:p>
          <a:p>
            <a:pPr eaLnBrk="1" hangingPunct="1">
              <a:spcBef>
                <a:spcPct val="0"/>
              </a:spcBef>
              <a:buSzPct val="65000"/>
              <a:buFontTx/>
              <a:buNone/>
            </a:pPr>
            <a:r>
              <a:rPr lang="zh-CN" altLang="en-US">
                <a:latin typeface="Times New Roman" panose="02020603050405020304" pitchFamily="18" charset="0"/>
                <a:ea typeface="隶书" panose="02010509060101010101" pitchFamily="49" charset="-122"/>
              </a:rPr>
              <a:t>                           需用 数量+日期+领用单位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数   据  流   量： 10份/每小时                                                                       高   峰  流   量： 20份/小时 </a:t>
            </a:r>
          </a:p>
          <a:p>
            <a:pPr eaLnBrk="1" hangingPunct="1">
              <a:spcBef>
                <a:spcPct val="50000"/>
              </a:spcBef>
              <a:buSzPct val="65000"/>
              <a:buFontTx/>
              <a:buNone/>
            </a:pPr>
            <a:r>
              <a:rPr lang="zh-CN" altLang="en-US">
                <a:latin typeface="Times New Roman" panose="02020603050405020304" pitchFamily="18" charset="0"/>
                <a:ea typeface="隶书" panose="02010509060101010101" pitchFamily="49" charset="-122"/>
              </a:rPr>
              <a:t>                                </a:t>
            </a:r>
            <a:r>
              <a:rPr lang="zh-CN" altLang="en-US" sz="1800">
                <a:latin typeface="Times New Roman" panose="02020603050405020304" pitchFamily="18" charset="0"/>
                <a:ea typeface="隶书" panose="02010509060101010101" pitchFamily="49" charset="-122"/>
              </a:rPr>
              <a:t>(上午  9:00—11:00 )</a:t>
            </a:r>
            <a:endParaRPr lang="zh-CN" altLang="en-US" sz="1800" b="1">
              <a:latin typeface="Times New Roman" panose="02020603050405020304" pitchFamily="18" charset="0"/>
              <a:ea typeface="隶书" panose="02010509060101010101"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C61D457-7BE6-4EE9-8159-7CA484F3C6BE}"/>
              </a:ext>
            </a:extLst>
          </p:cNvPr>
          <p:cNvSpPr>
            <a:spLocks noGrp="1" noChangeArrowheads="1"/>
          </p:cNvSpPr>
          <p:nvPr>
            <p:ph type="title"/>
          </p:nvPr>
        </p:nvSpPr>
        <p:spPr/>
        <p:txBody>
          <a:bodyPr/>
          <a:lstStyle/>
          <a:p>
            <a:pPr eaLnBrk="1" hangingPunct="1"/>
            <a:r>
              <a:rPr lang="zh-CN" altLang="en-US"/>
              <a:t>4、数据存储</a:t>
            </a:r>
          </a:p>
        </p:txBody>
      </p:sp>
      <p:sp>
        <p:nvSpPr>
          <p:cNvPr id="89091" name="Rectangle 3">
            <a:extLst>
              <a:ext uri="{FF2B5EF4-FFF2-40B4-BE49-F238E27FC236}">
                <a16:creationId xmlns:a16="http://schemas.microsoft.com/office/drawing/2014/main" id="{DFA64FCA-D10E-4000-BE1B-E17923E403C1}"/>
              </a:ext>
            </a:extLst>
          </p:cNvPr>
          <p:cNvSpPr>
            <a:spLocks noGrp="1" noChangeArrowheads="1"/>
          </p:cNvSpPr>
          <p:nvPr>
            <p:ph idx="1"/>
          </p:nvPr>
        </p:nvSpPr>
        <p:spPr/>
        <p:txBody>
          <a:bodyPr/>
          <a:lstStyle/>
          <a:p>
            <a:pPr eaLnBrk="1" hangingPunct="1"/>
            <a:r>
              <a:rPr lang="zh-CN" altLang="en-US" sz="4000"/>
              <a:t>数据存储指数据暂存或永久保存的地方。</a:t>
            </a:r>
          </a:p>
          <a:p>
            <a:pPr eaLnBrk="1" hangingPunct="1"/>
            <a:r>
              <a:rPr lang="zh-CN" altLang="en-US" sz="4000"/>
              <a:t>数据存储条目包括：名称、编号、流入</a:t>
            </a:r>
            <a:r>
              <a:rPr lang="en-US" altLang="zh-CN" sz="4000"/>
              <a:t>/</a:t>
            </a:r>
            <a:r>
              <a:rPr lang="zh-CN" altLang="en-US" sz="4000"/>
              <a:t>流出的数据流、组成、存取分析和关键字说明等。</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E7A29CE-569E-41BC-B0AC-B87713E2CB97}"/>
              </a:ext>
            </a:extLst>
          </p:cNvPr>
          <p:cNvSpPr>
            <a:spLocks noGrp="1" noChangeArrowheads="1"/>
          </p:cNvSpPr>
          <p:nvPr>
            <p:ph type="title"/>
          </p:nvPr>
        </p:nvSpPr>
        <p:spPr/>
        <p:txBody>
          <a:bodyPr/>
          <a:lstStyle/>
          <a:p>
            <a:pPr eaLnBrk="1" hangingPunct="1"/>
            <a:r>
              <a:rPr lang="zh-CN" altLang="en-US">
                <a:solidFill>
                  <a:srgbClr val="006600"/>
                </a:solidFill>
              </a:rPr>
              <a:t>【例】数据存储</a:t>
            </a:r>
          </a:p>
        </p:txBody>
      </p:sp>
      <p:sp>
        <p:nvSpPr>
          <p:cNvPr id="90115" name="Rectangle 3">
            <a:extLst>
              <a:ext uri="{FF2B5EF4-FFF2-40B4-BE49-F238E27FC236}">
                <a16:creationId xmlns:a16="http://schemas.microsoft.com/office/drawing/2014/main" id="{4380BD43-2487-4DDF-B57F-5280A3F1AC54}"/>
              </a:ext>
            </a:extLst>
          </p:cNvPr>
          <p:cNvSpPr>
            <a:spLocks noGrp="1" noChangeArrowheads="1"/>
          </p:cNvSpPr>
          <p:nvPr/>
        </p:nvSpPr>
        <p:spPr bwMode="auto">
          <a:xfrm>
            <a:off x="973138" y="1630363"/>
            <a:ext cx="7726362" cy="47847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30000"/>
              </a:lnSpc>
              <a:spcBef>
                <a:spcPct val="50000"/>
              </a:spcBef>
              <a:buSzPct val="65000"/>
              <a:buFontTx/>
              <a:buNone/>
            </a:pPr>
            <a:r>
              <a:rPr lang="zh-CN" altLang="en-US" sz="3000">
                <a:latin typeface="Times New Roman" panose="02020603050405020304" pitchFamily="18" charset="0"/>
                <a:ea typeface="隶书" panose="02010509060101010101" pitchFamily="49" charset="-122"/>
              </a:rPr>
              <a:t>   数据存储编号：</a:t>
            </a:r>
            <a:r>
              <a:rPr lang="en-US" altLang="zh-CN" sz="3000">
                <a:solidFill>
                  <a:srgbClr val="FF3300"/>
                </a:solidFill>
                <a:latin typeface="Times New Roman" panose="02020603050405020304" pitchFamily="18" charset="0"/>
                <a:ea typeface="隶书" panose="02010509060101010101" pitchFamily="49" charset="-122"/>
              </a:rPr>
              <a:t>F</a:t>
            </a:r>
            <a:r>
              <a:rPr lang="en-US" altLang="zh-CN" sz="3000">
                <a:latin typeface="Times New Roman" panose="02020603050405020304" pitchFamily="18" charset="0"/>
                <a:ea typeface="隶书" panose="02010509060101010101" pitchFamily="49" charset="-122"/>
              </a:rPr>
              <a:t>03-08                                                                                                          </a:t>
            </a:r>
            <a:r>
              <a:rPr lang="zh-CN" altLang="en-US" sz="3000">
                <a:latin typeface="Times New Roman" panose="02020603050405020304" pitchFamily="18" charset="0"/>
                <a:ea typeface="隶书" panose="02010509060101010101" pitchFamily="49" charset="-122"/>
              </a:rPr>
              <a:t>数据存储名称：库存账                                                                                                         简                述：存放配件的库存量和单价                                                                           数据存储组成：配件编号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配件名称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单价  </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库存量 </a:t>
            </a:r>
            <a:r>
              <a:rPr lang="en-US" altLang="zh-CN" sz="3000">
                <a:latin typeface="Times New Roman" panose="02020603050405020304" pitchFamily="18" charset="0"/>
                <a:ea typeface="隶书" panose="02010509060101010101" pitchFamily="49" charset="-122"/>
              </a:rPr>
              <a:t>+</a:t>
            </a:r>
            <a:r>
              <a:rPr lang="zh-CN" altLang="en-US" sz="3000">
                <a:latin typeface="Times New Roman" panose="02020603050405020304" pitchFamily="18" charset="0"/>
                <a:ea typeface="隶书" panose="02010509060101010101" pitchFamily="49" charset="-122"/>
              </a:rPr>
              <a:t>备注                                         关      键      字：配件编号                                                                                                  相关联的处理：</a:t>
            </a:r>
            <a:r>
              <a:rPr lang="en-US" altLang="zh-CN" sz="3000">
                <a:latin typeface="Times New Roman" panose="02020603050405020304" pitchFamily="18" charset="0"/>
                <a:ea typeface="隶书" panose="02010509060101010101" pitchFamily="49" charset="-122"/>
              </a:rPr>
              <a:t>P02</a:t>
            </a:r>
            <a:r>
              <a:rPr lang="zh-CN" altLang="en-US" sz="3000">
                <a:latin typeface="Times New Roman" panose="02020603050405020304" pitchFamily="18" charset="0"/>
                <a:ea typeface="隶书" panose="02010509060101010101" pitchFamily="49" charset="-122"/>
              </a:rPr>
              <a:t>，</a:t>
            </a:r>
            <a:r>
              <a:rPr lang="en-US" altLang="zh-CN" sz="3000">
                <a:latin typeface="Times New Roman" panose="02020603050405020304" pitchFamily="18" charset="0"/>
                <a:ea typeface="隶书" panose="02010509060101010101" pitchFamily="49" charset="-122"/>
              </a:rPr>
              <a:t>P03</a:t>
            </a:r>
            <a:endParaRPr lang="en-US" altLang="zh-CN" sz="3000" b="1">
              <a:latin typeface="Times New Roman" panose="02020603050405020304" pitchFamily="18" charset="0"/>
              <a:ea typeface="隶书" panose="020105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846F5E3-0FBB-4366-B6DE-B5C35E632463}"/>
              </a:ext>
            </a:extLst>
          </p:cNvPr>
          <p:cNvSpPr>
            <a:spLocks noGrp="1" noChangeArrowheads="1"/>
          </p:cNvSpPr>
          <p:nvPr>
            <p:ph type="title"/>
          </p:nvPr>
        </p:nvSpPr>
        <p:spPr/>
        <p:txBody>
          <a:bodyPr/>
          <a:lstStyle/>
          <a:p>
            <a:pPr eaLnBrk="1" hangingPunct="1"/>
            <a:r>
              <a:rPr lang="zh-CN" altLang="en-US"/>
              <a:t>5、处理逻辑</a:t>
            </a:r>
          </a:p>
        </p:txBody>
      </p:sp>
      <p:sp>
        <p:nvSpPr>
          <p:cNvPr id="91139" name="Rectangle 3">
            <a:extLst>
              <a:ext uri="{FF2B5EF4-FFF2-40B4-BE49-F238E27FC236}">
                <a16:creationId xmlns:a16="http://schemas.microsoft.com/office/drawing/2014/main" id="{FBAF329A-E3F1-4415-8D4C-84AC37EA169A}"/>
              </a:ext>
            </a:extLst>
          </p:cNvPr>
          <p:cNvSpPr>
            <a:spLocks noGrp="1" noChangeArrowheads="1"/>
          </p:cNvSpPr>
          <p:nvPr>
            <p:ph idx="1"/>
          </p:nvPr>
        </p:nvSpPr>
        <p:spPr/>
        <p:txBody>
          <a:bodyPr/>
          <a:lstStyle/>
          <a:p>
            <a:pPr eaLnBrk="1" hangingPunct="1"/>
            <a:r>
              <a:rPr lang="zh-CN" altLang="en-US"/>
              <a:t>处理逻辑条目是对数据流程图中最底层的处理逻辑加以说明。</a:t>
            </a:r>
          </a:p>
          <a:p>
            <a:pPr eaLnBrk="1" hangingPunct="1"/>
            <a:r>
              <a:rPr lang="zh-CN" altLang="en-US"/>
              <a:t>处理逻辑条目包括：在数据流程图中的名称、编号、对处理过程的简单描述、处理过程的输入</a:t>
            </a:r>
            <a:r>
              <a:rPr lang="en-US" altLang="zh-CN"/>
              <a:t>/</a:t>
            </a:r>
            <a:r>
              <a:rPr lang="zh-CN" altLang="en-US"/>
              <a:t>输出、数据流及其来源和去向、主要功能的描述等。</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B15B335-71F1-4ED6-A256-A7A48AFE9E58}"/>
              </a:ext>
            </a:extLst>
          </p:cNvPr>
          <p:cNvSpPr>
            <a:spLocks noGrp="1" noChangeArrowheads="1"/>
          </p:cNvSpPr>
          <p:nvPr>
            <p:ph type="title"/>
          </p:nvPr>
        </p:nvSpPr>
        <p:spPr/>
        <p:txBody>
          <a:bodyPr/>
          <a:lstStyle/>
          <a:p>
            <a:pPr eaLnBrk="1" hangingPunct="1"/>
            <a:r>
              <a:rPr lang="zh-CN" altLang="en-US">
                <a:solidFill>
                  <a:srgbClr val="006600"/>
                </a:solidFill>
              </a:rPr>
              <a:t>【例】处理逻辑</a:t>
            </a:r>
          </a:p>
        </p:txBody>
      </p:sp>
      <p:sp>
        <p:nvSpPr>
          <p:cNvPr id="92163" name="Rectangle 3">
            <a:extLst>
              <a:ext uri="{FF2B5EF4-FFF2-40B4-BE49-F238E27FC236}">
                <a16:creationId xmlns:a16="http://schemas.microsoft.com/office/drawing/2014/main" id="{78C34D69-348A-44D6-9D29-19834DA323E3}"/>
              </a:ext>
            </a:extLst>
          </p:cNvPr>
          <p:cNvSpPr>
            <a:spLocks noGrp="1" noChangeArrowheads="1"/>
          </p:cNvSpPr>
          <p:nvPr/>
        </p:nvSpPr>
        <p:spPr bwMode="auto">
          <a:xfrm>
            <a:off x="901700" y="1773238"/>
            <a:ext cx="7797800" cy="46815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处理逻辑编号：</a:t>
            </a:r>
            <a:r>
              <a:rPr lang="en-US" altLang="zh-CN" sz="3000">
                <a:latin typeface="Times New Roman" panose="02020603050405020304" pitchFamily="18" charset="0"/>
                <a:ea typeface="隶书" panose="02010509060101010101" pitchFamily="49" charset="-122"/>
              </a:rPr>
              <a:t>P02 – 03</a:t>
            </a:r>
            <a:br>
              <a:rPr lang="en-US" altLang="zh-CN"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处理逻辑名称</a:t>
            </a:r>
            <a:r>
              <a:rPr lang="en-US" altLang="zh-CN" sz="3000">
                <a:latin typeface="Times New Roman" panose="02020603050405020304" pitchFamily="18" charset="0"/>
                <a:ea typeface="隶书" panose="02010509060101010101" pitchFamily="49" charset="-122"/>
              </a:rPr>
              <a:t>:   </a:t>
            </a:r>
            <a:r>
              <a:rPr lang="zh-CN" altLang="en-US" sz="3000">
                <a:latin typeface="Times New Roman" panose="02020603050405020304" pitchFamily="18" charset="0"/>
                <a:ea typeface="隶书" panose="02010509060101010101" pitchFamily="49" charset="-122"/>
              </a:rPr>
              <a:t>检查库存情况</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简              述：根据合格订单零件号检查</a:t>
            </a:r>
          </a:p>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零件库存，决定是否供货</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输入的数据流：合格订单</a:t>
            </a:r>
            <a:br>
              <a:rPr lang="zh-CN" altLang="en-US" sz="3000">
                <a:latin typeface="Times New Roman" panose="02020603050405020304" pitchFamily="18" charset="0"/>
                <a:ea typeface="隶书" panose="02010509060101010101" pitchFamily="49" charset="-122"/>
              </a:rPr>
            </a:br>
            <a:r>
              <a:rPr lang="zh-CN" altLang="en-US" sz="3000">
                <a:latin typeface="Times New Roman" panose="02020603050405020304" pitchFamily="18" charset="0"/>
                <a:ea typeface="隶书" panose="02010509060101010101" pitchFamily="49" charset="-122"/>
              </a:rPr>
              <a:t>处              理：若库存量</a:t>
            </a:r>
            <a:r>
              <a:rPr lang="en-US" altLang="zh-CN" sz="3000">
                <a:latin typeface="Times New Roman" panose="02020603050405020304" pitchFamily="18" charset="0"/>
                <a:ea typeface="隶书" panose="02010509060101010101" pitchFamily="49" charset="-122"/>
              </a:rPr>
              <a:t>&gt;=</a:t>
            </a:r>
            <a:r>
              <a:rPr lang="zh-CN" altLang="en-US" sz="3000">
                <a:latin typeface="Times New Roman" panose="02020603050405020304" pitchFamily="18" charset="0"/>
                <a:ea typeface="隶书" panose="02010509060101010101" pitchFamily="49" charset="-122"/>
              </a:rPr>
              <a:t>订货量，</a:t>
            </a:r>
          </a:p>
          <a:p>
            <a:pPr eaLnBrk="1" hangingPunct="1">
              <a:spcBef>
                <a:spcPct val="0"/>
              </a:spcBef>
              <a:buSzPct val="65000"/>
              <a:buFontTx/>
              <a:buNone/>
            </a:pPr>
            <a:r>
              <a:rPr lang="zh-CN" altLang="en-US" sz="3000">
                <a:latin typeface="Times New Roman" panose="02020603050405020304" pitchFamily="18" charset="0"/>
                <a:ea typeface="隶书" panose="02010509060101010101" pitchFamily="49" charset="-122"/>
              </a:rPr>
              <a:t>                            则供货，否则不供货                                                 输出的数据流：缺货通知单，供货单 </a:t>
            </a:r>
            <a:endParaRPr lang="zh-CN" altLang="en-US" sz="3000" b="1">
              <a:latin typeface="Times New Roman" panose="02020603050405020304" pitchFamily="18" charset="0"/>
              <a:ea typeface="隶书" panose="020105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F8445DE-4412-4465-AD47-7CDF6B2296F9}"/>
              </a:ext>
            </a:extLst>
          </p:cNvPr>
          <p:cNvSpPr>
            <a:spLocks noGrp="1" noChangeArrowheads="1"/>
          </p:cNvSpPr>
          <p:nvPr>
            <p:ph type="title"/>
          </p:nvPr>
        </p:nvSpPr>
        <p:spPr/>
        <p:txBody>
          <a:bodyPr/>
          <a:lstStyle/>
          <a:p>
            <a:pPr eaLnBrk="1" hangingPunct="1"/>
            <a:r>
              <a:rPr lang="zh-CN" altLang="en-US"/>
              <a:t>6、外部实体</a:t>
            </a:r>
          </a:p>
        </p:txBody>
      </p:sp>
      <p:sp>
        <p:nvSpPr>
          <p:cNvPr id="93187" name="Rectangle 3">
            <a:extLst>
              <a:ext uri="{FF2B5EF4-FFF2-40B4-BE49-F238E27FC236}">
                <a16:creationId xmlns:a16="http://schemas.microsoft.com/office/drawing/2014/main" id="{2DEE8FA9-AE91-495C-9A2E-E9E4D3AD496E}"/>
              </a:ext>
            </a:extLst>
          </p:cNvPr>
          <p:cNvSpPr>
            <a:spLocks noGrp="1" noChangeArrowheads="1"/>
          </p:cNvSpPr>
          <p:nvPr>
            <p:ph idx="1"/>
          </p:nvPr>
        </p:nvSpPr>
        <p:spPr/>
        <p:txBody>
          <a:bodyPr/>
          <a:lstStyle/>
          <a:p>
            <a:pPr eaLnBrk="1" hangingPunct="1"/>
            <a:r>
              <a:rPr lang="zh-CN" altLang="en-US"/>
              <a:t>外部实体是系统环境中的源点和终点。</a:t>
            </a:r>
          </a:p>
          <a:p>
            <a:pPr eaLnBrk="1" hangingPunct="1"/>
            <a:r>
              <a:rPr lang="zh-CN" altLang="en-US"/>
              <a:t>数据字典中，外部实体条目的内容包括编号、名称、输出数据流、输入数据流、备注。</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18BFC50F-F5BB-4BA0-8F84-CDFD0156A0EB}"/>
              </a:ext>
            </a:extLst>
          </p:cNvPr>
          <p:cNvSpPr>
            <a:spLocks noGrp="1" noChangeArrowheads="1"/>
          </p:cNvSpPr>
          <p:nvPr>
            <p:ph type="title"/>
          </p:nvPr>
        </p:nvSpPr>
        <p:spPr/>
        <p:txBody>
          <a:bodyPr/>
          <a:lstStyle/>
          <a:p>
            <a:pPr eaLnBrk="1" hangingPunct="1"/>
            <a:r>
              <a:rPr lang="zh-CN" altLang="en-US">
                <a:solidFill>
                  <a:srgbClr val="006600"/>
                </a:solidFill>
              </a:rPr>
              <a:t>【例】外部实体</a:t>
            </a:r>
          </a:p>
        </p:txBody>
      </p:sp>
      <p:sp>
        <p:nvSpPr>
          <p:cNvPr id="94211" name="Rectangle 3">
            <a:extLst>
              <a:ext uri="{FF2B5EF4-FFF2-40B4-BE49-F238E27FC236}">
                <a16:creationId xmlns:a16="http://schemas.microsoft.com/office/drawing/2014/main" id="{BDF02AEC-017F-47FD-8752-1CF941A95053}"/>
              </a:ext>
            </a:extLst>
          </p:cNvPr>
          <p:cNvSpPr>
            <a:spLocks noGrp="1" noChangeArrowheads="1"/>
          </p:cNvSpPr>
          <p:nvPr/>
        </p:nvSpPr>
        <p:spPr bwMode="auto">
          <a:xfrm>
            <a:off x="900113" y="1700213"/>
            <a:ext cx="7786687" cy="47529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150000"/>
              </a:lnSpc>
              <a:spcBef>
                <a:spcPct val="50000"/>
              </a:spcBef>
              <a:buSzPct val="65000"/>
              <a:buFontTx/>
              <a:buNone/>
            </a:pPr>
            <a:r>
              <a:rPr lang="zh-CN" altLang="en-US">
                <a:latin typeface="Times New Roman" panose="02020603050405020304" pitchFamily="18" charset="0"/>
                <a:ea typeface="隶书" panose="02010509060101010101" pitchFamily="49" charset="-122"/>
              </a:rPr>
              <a:t>   外部实体编号</a:t>
            </a:r>
            <a:r>
              <a:rPr lang="en-US" altLang="zh-CN">
                <a:latin typeface="Times New Roman" panose="02020603050405020304" pitchFamily="18" charset="0"/>
                <a:ea typeface="隶书" panose="02010509060101010101" pitchFamily="49" charset="-122"/>
              </a:rPr>
              <a:t>:      </a:t>
            </a:r>
            <a:r>
              <a:rPr lang="en-US" altLang="zh-CN">
                <a:solidFill>
                  <a:srgbClr val="FF0000"/>
                </a:solidFill>
                <a:latin typeface="Times New Roman" panose="02020603050405020304" pitchFamily="18" charset="0"/>
                <a:ea typeface="隶书" panose="02010509060101010101" pitchFamily="49" charset="-122"/>
              </a:rPr>
              <a:t>E</a:t>
            </a:r>
            <a:r>
              <a:rPr lang="en-US" altLang="zh-CN">
                <a:latin typeface="Times New Roman" panose="02020603050405020304" pitchFamily="18" charset="0"/>
                <a:ea typeface="隶书" panose="02010509060101010101" pitchFamily="49" charset="-122"/>
              </a:rPr>
              <a:t>03 – 01                                                                                                                  </a:t>
            </a:r>
            <a:br>
              <a:rPr lang="en-US" altLang="zh-CN">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外部实体名称</a:t>
            </a:r>
            <a:r>
              <a:rPr lang="en-US" altLang="zh-CN">
                <a:latin typeface="Times New Roman" panose="02020603050405020304" pitchFamily="18" charset="0"/>
                <a:ea typeface="隶书" panose="02010509060101010101" pitchFamily="49" charset="-122"/>
              </a:rPr>
              <a:t>:      </a:t>
            </a:r>
            <a:r>
              <a:rPr lang="zh-CN" altLang="en-US">
                <a:latin typeface="Times New Roman" panose="02020603050405020304" pitchFamily="18" charset="0"/>
                <a:ea typeface="隶书" panose="02010509060101010101" pitchFamily="49" charset="-122"/>
              </a:rPr>
              <a:t>用户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简                述：   购置本单位配件的用户                                                                       </a:t>
            </a:r>
            <a:br>
              <a:rPr lang="zh-CN" altLang="en-US">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输入的数据流：   </a:t>
            </a:r>
            <a:r>
              <a:rPr lang="en-US" altLang="zh-CN">
                <a:solidFill>
                  <a:srgbClr val="FA3020"/>
                </a:solidFill>
                <a:latin typeface="Times New Roman" panose="02020603050405020304" pitchFamily="18" charset="0"/>
                <a:ea typeface="隶书" panose="02010509060101010101" pitchFamily="49" charset="-122"/>
              </a:rPr>
              <a:t>F</a:t>
            </a:r>
            <a:r>
              <a:rPr lang="en-US" altLang="zh-CN">
                <a:latin typeface="Times New Roman" panose="02020603050405020304" pitchFamily="18" charset="0"/>
                <a:ea typeface="隶书" panose="02010509060101010101" pitchFamily="49" charset="-122"/>
              </a:rPr>
              <a:t>03-06</a:t>
            </a:r>
            <a:r>
              <a:rPr lang="zh-CN" altLang="en-US">
                <a:latin typeface="Times New Roman" panose="02020603050405020304" pitchFamily="18" charset="0"/>
                <a:ea typeface="隶书" panose="02010509060101010101" pitchFamily="49" charset="-122"/>
              </a:rPr>
              <a:t>，</a:t>
            </a:r>
            <a:r>
              <a:rPr lang="en-US" altLang="zh-CN">
                <a:latin typeface="Times New Roman" panose="02020603050405020304" pitchFamily="18" charset="0"/>
                <a:ea typeface="隶书" panose="02010509060101010101" pitchFamily="49" charset="-122"/>
              </a:rPr>
              <a:t>F03-08                                                                                      </a:t>
            </a:r>
            <a:br>
              <a:rPr lang="en-US" altLang="zh-CN">
                <a:latin typeface="Times New Roman" panose="02020603050405020304" pitchFamily="18" charset="0"/>
                <a:ea typeface="隶书" panose="02010509060101010101" pitchFamily="49" charset="-122"/>
              </a:rPr>
            </a:br>
            <a:r>
              <a:rPr lang="zh-CN" altLang="en-US">
                <a:latin typeface="Times New Roman" panose="02020603050405020304" pitchFamily="18" charset="0"/>
                <a:ea typeface="隶书" panose="02010509060101010101" pitchFamily="49" charset="-122"/>
              </a:rPr>
              <a:t>输出的数据流：   </a:t>
            </a:r>
            <a:r>
              <a:rPr lang="en-US" altLang="zh-CN">
                <a:solidFill>
                  <a:srgbClr val="FA3020"/>
                </a:solidFill>
                <a:latin typeface="Times New Roman" panose="02020603050405020304" pitchFamily="18" charset="0"/>
                <a:ea typeface="隶书" panose="02010509060101010101" pitchFamily="49" charset="-122"/>
              </a:rPr>
              <a:t>F</a:t>
            </a:r>
            <a:r>
              <a:rPr lang="en-US" altLang="zh-CN">
                <a:latin typeface="Times New Roman" panose="02020603050405020304" pitchFamily="18" charset="0"/>
                <a:ea typeface="隶书" panose="02010509060101010101" pitchFamily="49" charset="-122"/>
              </a:rPr>
              <a:t>03-01  </a:t>
            </a:r>
          </a:p>
          <a:p>
            <a:pPr eaLnBrk="1" hangingPunct="1">
              <a:lnSpc>
                <a:spcPct val="150000"/>
              </a:lnSpc>
              <a:buSzPct val="65000"/>
              <a:buFont typeface="Wingdings" panose="05000000000000000000" pitchFamily="2" charset="2"/>
              <a:buChar char="n"/>
            </a:pPr>
            <a:endParaRPr lang="zh-CN" altLang="en-US" b="1">
              <a:latin typeface="Times New Roman" panose="02020603050405020304" pitchFamily="18" charset="0"/>
              <a:ea typeface="隶书" panose="020105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65BD152-79C9-4864-896E-B921DD055E99}"/>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en-US" altLang="zh-CN">
                <a:ea typeface="宋体" panose="02010600030101010101" pitchFamily="2" charset="-122"/>
              </a:rPr>
              <a:t>基数比约束</a:t>
            </a:r>
            <a:r>
              <a:rPr lang="zh-CN" altLang="en-US"/>
              <a:t>示例</a:t>
            </a:r>
          </a:p>
        </p:txBody>
      </p:sp>
      <p:pic>
        <p:nvPicPr>
          <p:cNvPr id="12291" name="Picture 3" descr="06-003">
            <a:extLst>
              <a:ext uri="{FF2B5EF4-FFF2-40B4-BE49-F238E27FC236}">
                <a16:creationId xmlns:a16="http://schemas.microsoft.com/office/drawing/2014/main" id="{DA22CA9F-7F24-49BF-B91D-6288A2C3E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00213"/>
            <a:ext cx="74168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B070425-D075-4EAA-B15E-9ED10E15920A}"/>
              </a:ext>
            </a:extLst>
          </p:cNvPr>
          <p:cNvSpPr>
            <a:spLocks noGrp="1" noChangeArrowheads="1"/>
          </p:cNvSpPr>
          <p:nvPr>
            <p:ph type="title"/>
          </p:nvPr>
        </p:nvSpPr>
        <p:spPr/>
        <p:txBody>
          <a:bodyPr/>
          <a:lstStyle/>
          <a:p>
            <a:pPr eaLnBrk="1" hangingPunct="1"/>
            <a:r>
              <a:rPr lang="zh-CN" altLang="en-US"/>
              <a:t>说明</a:t>
            </a:r>
          </a:p>
        </p:txBody>
      </p:sp>
      <p:sp>
        <p:nvSpPr>
          <p:cNvPr id="95235" name="Rectangle 3">
            <a:extLst>
              <a:ext uri="{FF2B5EF4-FFF2-40B4-BE49-F238E27FC236}">
                <a16:creationId xmlns:a16="http://schemas.microsoft.com/office/drawing/2014/main" id="{9759BBAB-B8C6-4E4D-A577-465A94F91714}"/>
              </a:ext>
            </a:extLst>
          </p:cNvPr>
          <p:cNvSpPr>
            <a:spLocks noGrp="1" noChangeArrowheads="1"/>
          </p:cNvSpPr>
          <p:nvPr>
            <p:ph idx="1"/>
          </p:nvPr>
        </p:nvSpPr>
        <p:spPr/>
        <p:txBody>
          <a:bodyPr/>
          <a:lstStyle/>
          <a:p>
            <a:pPr eaLnBrk="1" hangingPunct="1"/>
            <a:r>
              <a:rPr lang="zh-CN" altLang="en-US"/>
              <a:t>数据字典（DD）可以是手工的，也可以是自动化的。</a:t>
            </a:r>
          </a:p>
          <a:p>
            <a:pPr eaLnBrk="1" hangingPunct="1"/>
            <a:r>
              <a:rPr lang="zh-CN" altLang="en-US"/>
              <a:t>手工DD是把字典条目逐一填写到卡片或表格中，再把它们按一定顺序排好、装订成册以便查阅。</a:t>
            </a:r>
            <a:r>
              <a:rPr lang="zh-CN" altLang="en-US">
                <a:solidFill>
                  <a:srgbClr val="0000FF"/>
                </a:solidFill>
              </a:rPr>
              <a:t>(适合小型系统)</a:t>
            </a:r>
          </a:p>
          <a:p>
            <a:pPr eaLnBrk="1" hangingPunct="1"/>
            <a:r>
              <a:rPr lang="zh-CN" altLang="en-US"/>
              <a:t> 也可以编写电子DD。用计算机对字典实施管理。</a:t>
            </a:r>
            <a:r>
              <a:rPr lang="zh-CN" altLang="en-US">
                <a:solidFill>
                  <a:srgbClr val="0000FF"/>
                </a:solidFill>
              </a:rPr>
              <a:t>(适合大、中型系统)</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2C42B35-D722-470A-9F33-D5C0FD3C99C3}"/>
              </a:ext>
            </a:extLst>
          </p:cNvPr>
          <p:cNvSpPr>
            <a:spLocks noGrp="1" noChangeArrowheads="1"/>
          </p:cNvSpPr>
          <p:nvPr>
            <p:ph type="ctrTitle"/>
          </p:nvPr>
        </p:nvSpPr>
        <p:spPr/>
        <p:txBody>
          <a:bodyPr/>
          <a:lstStyle/>
          <a:p>
            <a:pPr eaLnBrk="1" hangingPunct="1"/>
            <a:r>
              <a:rPr lang="en-US" altLang="zh-CN"/>
              <a:t>2.4.2 </a:t>
            </a:r>
            <a:r>
              <a:rPr lang="zh-CN" altLang="en-US"/>
              <a:t>概念结构设计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198C37A4-C81C-4075-BF70-F5272A088E0E}"/>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概念结构设计</a:t>
            </a:r>
          </a:p>
        </p:txBody>
      </p:sp>
      <p:sp>
        <p:nvSpPr>
          <p:cNvPr id="97283" name="Rectangle 2">
            <a:extLst>
              <a:ext uri="{FF2B5EF4-FFF2-40B4-BE49-F238E27FC236}">
                <a16:creationId xmlns:a16="http://schemas.microsoft.com/office/drawing/2014/main" id="{5A45A429-B6FD-4F50-9702-6A14EDEBD40D}"/>
              </a:ext>
            </a:extLst>
          </p:cNvPr>
          <p:cNvSpPr>
            <a:spLocks noGrp="1" noChangeArrowheads="1"/>
          </p:cNvSpPr>
          <p:nvPr>
            <p:ph idx="1"/>
          </p:nvPr>
        </p:nvSpPr>
        <p:spPr/>
        <p:txBody>
          <a:bodyPr/>
          <a:lstStyle/>
          <a:p>
            <a:pPr algn="just" eaLnBrk="1" hangingPunct="1"/>
            <a:r>
              <a:rPr lang="zh-CN" altLang="en-US"/>
              <a:t>数据库的概念模型是独立于任何计算机系统的信息结构模型，它是现实世界的“纯粹”表示。</a:t>
            </a:r>
          </a:p>
          <a:p>
            <a:pPr algn="just" eaLnBrk="1" hangingPunct="1"/>
            <a:r>
              <a:rPr lang="zh-CN" altLang="en-US"/>
              <a:t>按照</a:t>
            </a:r>
            <a:r>
              <a:rPr lang="zh-CN" altLang="en-US">
                <a:solidFill>
                  <a:srgbClr val="0000FF"/>
                </a:solidFill>
              </a:rPr>
              <a:t>从简单到复杂</a:t>
            </a:r>
            <a:r>
              <a:rPr lang="zh-CN" altLang="en-US"/>
              <a:t>的原则，使用</a:t>
            </a:r>
            <a:r>
              <a:rPr lang="zh-CN" altLang="en-US">
                <a:solidFill>
                  <a:srgbClr val="FF0000"/>
                </a:solidFill>
              </a:rPr>
              <a:t>E-R方法</a:t>
            </a:r>
            <a:r>
              <a:rPr lang="zh-CN" altLang="en-US"/>
              <a:t>设计概念模型一般要经过</a:t>
            </a:r>
            <a:r>
              <a:rPr lang="zh-CN" altLang="en-US">
                <a:solidFill>
                  <a:srgbClr val="0000FF"/>
                </a:solidFill>
              </a:rPr>
              <a:t>三个</a:t>
            </a:r>
            <a:r>
              <a:rPr lang="zh-CN" altLang="en-US"/>
              <a:t>步骤，即设计用户分E-R图，合并用户分E-R图构成总体 E-R图，以及对总体E-R图进行优化。</a:t>
            </a:r>
          </a:p>
          <a:p>
            <a:pPr algn="just" eaLnBrk="1" hangingPunct="1"/>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22BBBFA-CCD5-46E0-8CBE-938E36A79028}"/>
              </a:ext>
            </a:extLst>
          </p:cNvPr>
          <p:cNvSpPr>
            <a:spLocks noGrp="1" noChangeArrowheads="1"/>
          </p:cNvSpPr>
          <p:nvPr>
            <p:ph type="title"/>
          </p:nvPr>
        </p:nvSpPr>
        <p:spPr/>
        <p:txBody>
          <a:bodyPr/>
          <a:lstStyle/>
          <a:p>
            <a:pPr eaLnBrk="1" hangingPunct="1"/>
            <a:r>
              <a:rPr lang="zh-CN" altLang="en-US"/>
              <a:t>一、分E-R图的设计</a:t>
            </a:r>
          </a:p>
        </p:txBody>
      </p:sp>
      <p:sp>
        <p:nvSpPr>
          <p:cNvPr id="98307" name="Rectangle 3">
            <a:extLst>
              <a:ext uri="{FF2B5EF4-FFF2-40B4-BE49-F238E27FC236}">
                <a16:creationId xmlns:a16="http://schemas.microsoft.com/office/drawing/2014/main" id="{0AAD5D4B-0130-4FE8-8F3A-439CDB129CB2}"/>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分E-R图即用户局部视图。</a:t>
            </a:r>
          </a:p>
          <a:p>
            <a:pPr eaLnBrk="1" hangingPunct="1">
              <a:buFont typeface="Wingdings" panose="05000000000000000000" pitchFamily="2" charset="2"/>
              <a:buNone/>
            </a:pPr>
            <a:r>
              <a:rPr lang="zh-CN" altLang="en-US"/>
              <a:t>（1）划分用户组</a:t>
            </a:r>
          </a:p>
          <a:p>
            <a:pPr eaLnBrk="1" hangingPunct="1">
              <a:buFont typeface="Wingdings" panose="05000000000000000000" pitchFamily="2" charset="2"/>
              <a:buNone/>
            </a:pPr>
            <a:r>
              <a:rPr lang="zh-CN" altLang="en-US"/>
              <a:t>   首先应将数据要求和处理要求接近的用户分在一组；其次应考虑用户组的规模（一般局部视图内的实体数不超过9个）。</a:t>
            </a:r>
          </a:p>
          <a:p>
            <a:pPr eaLnBrk="1" hangingPunct="1">
              <a:buFont typeface="Wingdings" panose="05000000000000000000" pitchFamily="2" charset="2"/>
              <a:buNone/>
            </a:pPr>
            <a:r>
              <a:rPr lang="zh-CN" altLang="en-US"/>
              <a:t>（2）确定实体及其属性</a:t>
            </a:r>
          </a:p>
          <a:p>
            <a:pPr eaLnBrk="1" hangingPunct="1">
              <a:buFont typeface="Wingdings" panose="05000000000000000000" pitchFamily="2" charset="2"/>
              <a:buNone/>
            </a:pPr>
            <a:r>
              <a:rPr lang="zh-CN" altLang="en-US"/>
              <a:t>   实体和属性之间</a:t>
            </a:r>
            <a:r>
              <a:rPr lang="zh-CN" altLang="en-US">
                <a:solidFill>
                  <a:srgbClr val="0000FF"/>
                </a:solidFill>
              </a:rPr>
              <a:t>并不存在</a:t>
            </a:r>
            <a:r>
              <a:rPr lang="zh-CN" altLang="en-US"/>
              <a:t>一个形式上可以截然划分的界限。 </a:t>
            </a:r>
            <a:r>
              <a:rPr lang="zh-CN" altLang="en-US">
                <a:solidFill>
                  <a:srgbClr val="006600"/>
                </a:solidFill>
              </a:rPr>
              <a:t>【例】学生-系</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083802C6-664C-450D-93FE-8BCACF5164D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分E-R图的设计</a:t>
            </a:r>
          </a:p>
        </p:txBody>
      </p:sp>
      <p:sp>
        <p:nvSpPr>
          <p:cNvPr id="99331" name="Rectangle 2">
            <a:extLst>
              <a:ext uri="{FF2B5EF4-FFF2-40B4-BE49-F238E27FC236}">
                <a16:creationId xmlns:a16="http://schemas.microsoft.com/office/drawing/2014/main" id="{8288D088-979C-4A6E-AEC7-4532FAA3A9CA}"/>
              </a:ext>
            </a:extLst>
          </p:cNvPr>
          <p:cNvSpPr>
            <a:spLocks noGrp="1" noChangeArrowheads="1"/>
          </p:cNvSpPr>
          <p:nvPr>
            <p:ph idx="1"/>
          </p:nvPr>
        </p:nvSpPr>
        <p:spPr>
          <a:xfrm>
            <a:off x="900113" y="1709738"/>
            <a:ext cx="7786687" cy="4887912"/>
          </a:xfrm>
        </p:spPr>
        <p:txBody>
          <a:bodyPr/>
          <a:lstStyle/>
          <a:p>
            <a:pPr algn="just" eaLnBrk="1" hangingPunct="1">
              <a:lnSpc>
                <a:spcPct val="80000"/>
              </a:lnSpc>
            </a:pPr>
            <a:r>
              <a:rPr lang="zh-CN" altLang="en-US" sz="2800"/>
              <a:t>在给定的应用环境中，可以遵循以下基本准则来划分实体和属性。</a:t>
            </a:r>
          </a:p>
          <a:p>
            <a:pPr algn="just" eaLnBrk="1" hangingPunct="1">
              <a:lnSpc>
                <a:spcPct val="80000"/>
              </a:lnSpc>
              <a:buFont typeface="Wingdings" panose="05000000000000000000" pitchFamily="2" charset="2"/>
              <a:buNone/>
            </a:pPr>
            <a:r>
              <a:rPr lang="zh-CN" altLang="en-US" sz="2800"/>
              <a:t>        ① 属性与它所描述的实体之间只能是单值联系，即联系只能是一对多的。</a:t>
            </a:r>
          </a:p>
          <a:p>
            <a:pPr algn="just" eaLnBrk="1" hangingPunct="1">
              <a:lnSpc>
                <a:spcPct val="80000"/>
              </a:lnSpc>
              <a:buFont typeface="Wingdings" panose="05000000000000000000" pitchFamily="2" charset="2"/>
              <a:buNone/>
            </a:pPr>
            <a:r>
              <a:rPr lang="zh-CN" altLang="en-US" sz="2800">
                <a:solidFill>
                  <a:srgbClr val="006600"/>
                </a:solidFill>
              </a:rPr>
              <a:t>【例】一个学生参加</a:t>
            </a:r>
            <a:r>
              <a:rPr lang="zh-CN" altLang="en-US" sz="2800">
                <a:solidFill>
                  <a:srgbClr val="0000FF"/>
                </a:solidFill>
              </a:rPr>
              <a:t>社会团体</a:t>
            </a:r>
          </a:p>
          <a:p>
            <a:pPr algn="just" eaLnBrk="1" hangingPunct="1">
              <a:lnSpc>
                <a:spcPct val="80000"/>
              </a:lnSpc>
              <a:buFont typeface="Wingdings" panose="05000000000000000000" pitchFamily="2" charset="2"/>
              <a:buNone/>
            </a:pPr>
            <a:r>
              <a:rPr lang="zh-CN" altLang="en-US" sz="2800"/>
              <a:t>        ② 属性不能再有需要进一步描述的性质。</a:t>
            </a:r>
          </a:p>
          <a:p>
            <a:pPr algn="just" eaLnBrk="1" hangingPunct="1">
              <a:lnSpc>
                <a:spcPct val="80000"/>
              </a:lnSpc>
              <a:buFont typeface="Wingdings" panose="05000000000000000000" pitchFamily="2" charset="2"/>
              <a:buNone/>
            </a:pPr>
            <a:r>
              <a:rPr lang="zh-CN" altLang="en-US" sz="2800">
                <a:solidFill>
                  <a:srgbClr val="006600"/>
                </a:solidFill>
              </a:rPr>
              <a:t>【例】学生和</a:t>
            </a:r>
            <a:r>
              <a:rPr lang="zh-CN" altLang="en-US" sz="2800">
                <a:solidFill>
                  <a:srgbClr val="0000FF"/>
                </a:solidFill>
              </a:rPr>
              <a:t>系</a:t>
            </a:r>
          </a:p>
          <a:p>
            <a:pPr algn="just" eaLnBrk="1" hangingPunct="1">
              <a:lnSpc>
                <a:spcPct val="80000"/>
              </a:lnSpc>
              <a:buFont typeface="Wingdings" panose="05000000000000000000" pitchFamily="2" charset="2"/>
              <a:buNone/>
            </a:pPr>
            <a:r>
              <a:rPr lang="zh-CN" altLang="en-US" sz="2800"/>
              <a:t>        ③ 作为属性的数据项，除了它所描述的实体之外，不能再与其他实体具有联系。</a:t>
            </a:r>
          </a:p>
          <a:p>
            <a:pPr algn="just" eaLnBrk="1" hangingPunct="1">
              <a:lnSpc>
                <a:spcPct val="80000"/>
              </a:lnSpc>
              <a:buFont typeface="Wingdings" panose="05000000000000000000" pitchFamily="2" charset="2"/>
              <a:buNone/>
            </a:pPr>
            <a:r>
              <a:rPr lang="zh-CN" altLang="en-US" sz="2800">
                <a:solidFill>
                  <a:srgbClr val="006600"/>
                </a:solidFill>
              </a:rPr>
              <a:t>【例】社会团体的指导教师</a:t>
            </a:r>
          </a:p>
          <a:p>
            <a:pPr algn="just" eaLnBrk="1" hangingPunct="1">
              <a:lnSpc>
                <a:spcPct val="80000"/>
              </a:lnSpc>
            </a:pPr>
            <a:r>
              <a:rPr lang="zh-CN" altLang="en-US" sz="2800"/>
              <a:t>符合这三条准则的数据项，一般把它</a:t>
            </a:r>
            <a:r>
              <a:rPr lang="zh-CN" altLang="en-US" sz="2800">
                <a:solidFill>
                  <a:srgbClr val="0000FF"/>
                </a:solidFill>
              </a:rPr>
              <a:t>作为属性</a:t>
            </a:r>
            <a:r>
              <a:rPr lang="zh-CN" altLang="en-US" sz="280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1D0C6A6-91C3-4435-AAC8-7AFFF816636B}"/>
              </a:ext>
            </a:extLst>
          </p:cNvPr>
          <p:cNvSpPr>
            <a:spLocks noGrp="1" noChangeArrowheads="1"/>
          </p:cNvSpPr>
          <p:nvPr>
            <p:ph type="title"/>
          </p:nvPr>
        </p:nvSpPr>
        <p:spPr/>
        <p:txBody>
          <a:bodyPr/>
          <a:lstStyle/>
          <a:p>
            <a:pPr eaLnBrk="1" hangingPunct="1"/>
            <a:r>
              <a:rPr lang="zh-CN" altLang="en-US"/>
              <a:t>分E-R图的设计</a:t>
            </a:r>
          </a:p>
        </p:txBody>
      </p:sp>
      <p:sp>
        <p:nvSpPr>
          <p:cNvPr id="100355" name="Rectangle 3">
            <a:extLst>
              <a:ext uri="{FF2B5EF4-FFF2-40B4-BE49-F238E27FC236}">
                <a16:creationId xmlns:a16="http://schemas.microsoft.com/office/drawing/2014/main" id="{FCC2A89D-F93E-4218-9CD4-1B8F5CE31BE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a:t> （3）确定实体之间的联系及其属性</a:t>
            </a:r>
          </a:p>
          <a:p>
            <a:pPr eaLnBrk="1" hangingPunct="1">
              <a:buFont typeface="Wingdings" panose="05000000000000000000" pitchFamily="2" charset="2"/>
              <a:buNone/>
            </a:pPr>
            <a:r>
              <a:rPr lang="zh-CN" altLang="en-US"/>
              <a:t>        在标定实体和属性的同时，要通过分析确定实体之间的联系以及联系的属性，并根据语义确定联系的类型。</a:t>
            </a:r>
          </a:p>
          <a:p>
            <a:pPr eaLnBrk="1" hangingPunct="1">
              <a:buFont typeface="Wingdings" panose="05000000000000000000" pitchFamily="2" charset="2"/>
              <a:buNone/>
            </a:pPr>
            <a:r>
              <a:rPr lang="zh-CN" altLang="en-US" sz="2800">
                <a:solidFill>
                  <a:srgbClr val="006600"/>
                </a:solidFill>
                <a:latin typeface="黑体" panose="02010609060101010101" pitchFamily="49" charset="-122"/>
              </a:rPr>
              <a:t>【例】系-教师：1:n；学生-课程：m:n</a:t>
            </a:r>
          </a:p>
          <a:p>
            <a:pPr eaLnBrk="1" hangingPunct="1">
              <a:buFont typeface="Wingdings" panose="05000000000000000000" pitchFamily="2" charset="2"/>
              <a:buNone/>
            </a:pPr>
            <a:r>
              <a:rPr lang="zh-CN" altLang="en-US" sz="2800">
                <a:solidFill>
                  <a:srgbClr val="006600"/>
                </a:solidFill>
                <a:latin typeface="黑体" panose="02010609060101010101" pitchFamily="49" charset="-122"/>
              </a:rPr>
              <a:t>      联系“选课”的属性：成绩</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DF024980-1066-44AF-A40B-B6D50821135F}"/>
              </a:ext>
            </a:extLst>
          </p:cNvPr>
          <p:cNvSpPr>
            <a:spLocks noGrp="1" noChangeArrowheads="1"/>
          </p:cNvSpPr>
          <p:nvPr>
            <p:ph type="title"/>
          </p:nvPr>
        </p:nvSpPr>
        <p:spPr>
          <a:noFill/>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p>
            <a:pPr eaLnBrk="1" hangingPunct="1"/>
            <a:r>
              <a:rPr lang="zh-CN" altLang="en-US"/>
              <a:t>分E-R图的设计</a:t>
            </a:r>
          </a:p>
        </p:txBody>
      </p:sp>
      <p:sp>
        <p:nvSpPr>
          <p:cNvPr id="101379" name="Rectangle 2">
            <a:extLst>
              <a:ext uri="{FF2B5EF4-FFF2-40B4-BE49-F238E27FC236}">
                <a16:creationId xmlns:a16="http://schemas.microsoft.com/office/drawing/2014/main" id="{8C59EADF-784D-4325-BB14-747720403D58}"/>
              </a:ext>
            </a:extLst>
          </p:cNvPr>
          <p:cNvSpPr>
            <a:spLocks noGrp="1" noChangeArrowheads="1"/>
          </p:cNvSpPr>
          <p:nvPr>
            <p:ph idx="1"/>
          </p:nvPr>
        </p:nvSpPr>
        <p:spPr/>
        <p:txBody>
          <a:bodyPr/>
          <a:lstStyle/>
          <a:p>
            <a:pPr algn="just" eaLnBrk="1" hangingPunct="1">
              <a:lnSpc>
                <a:spcPct val="80000"/>
              </a:lnSpc>
              <a:buFont typeface="Wingdings" panose="05000000000000000000" pitchFamily="2" charset="2"/>
              <a:buNone/>
            </a:pPr>
            <a:r>
              <a:rPr lang="zh-CN" altLang="en-US"/>
              <a:t>（4）设计分E-R图</a:t>
            </a:r>
          </a:p>
          <a:p>
            <a:pPr algn="just" eaLnBrk="1" hangingPunct="1">
              <a:lnSpc>
                <a:spcPct val="80000"/>
              </a:lnSpc>
              <a:buFont typeface="Wingdings" panose="05000000000000000000" pitchFamily="2" charset="2"/>
              <a:buNone/>
            </a:pPr>
            <a:r>
              <a:rPr lang="zh-CN" altLang="en-US"/>
              <a:t>       在确定了实体、联系和属性之后，各分E-R图的设计就水到渠成了。</a:t>
            </a:r>
          </a:p>
          <a:p>
            <a:pPr algn="just" eaLnBrk="1" hangingPunct="1">
              <a:lnSpc>
                <a:spcPct val="80000"/>
              </a:lnSpc>
              <a:buFont typeface="Wingdings" panose="05000000000000000000" pitchFamily="2" charset="2"/>
              <a:buNone/>
            </a:pPr>
            <a:r>
              <a:rPr lang="zh-CN" altLang="en-US">
                <a:solidFill>
                  <a:srgbClr val="006600"/>
                </a:solidFill>
              </a:rPr>
              <a:t>【例】 学校教学管理</a:t>
            </a:r>
          </a:p>
          <a:p>
            <a:pPr algn="just" eaLnBrk="1" hangingPunct="1">
              <a:lnSpc>
                <a:spcPct val="80000"/>
              </a:lnSpc>
            </a:pPr>
            <a:r>
              <a:rPr lang="zh-CN" altLang="en-US">
                <a:solidFill>
                  <a:srgbClr val="006600"/>
                </a:solidFill>
              </a:rPr>
              <a:t>师资：涉及系、教师、课程、课题等</a:t>
            </a:r>
          </a:p>
          <a:p>
            <a:pPr algn="just" eaLnBrk="1" hangingPunct="1">
              <a:lnSpc>
                <a:spcPct val="80000"/>
              </a:lnSpc>
            </a:pPr>
            <a:r>
              <a:rPr lang="zh-CN" altLang="en-US">
                <a:solidFill>
                  <a:srgbClr val="006600"/>
                </a:solidFill>
              </a:rPr>
              <a:t>教务：系、学生、课程、教师等</a:t>
            </a:r>
          </a:p>
          <a:p>
            <a:pPr algn="just" eaLnBrk="1" hangingPunct="1">
              <a:lnSpc>
                <a:spcPct val="80000"/>
              </a:lnSpc>
            </a:pPr>
            <a:r>
              <a:rPr lang="zh-CN" altLang="en-US">
                <a:solidFill>
                  <a:srgbClr val="006600"/>
                </a:solidFill>
              </a:rPr>
              <a:t>文体：学生、指导教师、课外团体、特长等</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66688E0-4780-4DAC-8DEA-A9721EB4E87C}"/>
              </a:ext>
            </a:extLst>
          </p:cNvPr>
          <p:cNvSpPr>
            <a:spLocks noGrp="1" noChangeArrowheads="1"/>
          </p:cNvSpPr>
          <p:nvPr>
            <p:ph type="title"/>
          </p:nvPr>
        </p:nvSpPr>
        <p:spPr/>
        <p:txBody>
          <a:bodyPr/>
          <a:lstStyle/>
          <a:p>
            <a:pPr eaLnBrk="1" hangingPunct="1"/>
            <a:r>
              <a:rPr lang="zh-CN" altLang="en-US">
                <a:solidFill>
                  <a:srgbClr val="006600"/>
                </a:solidFill>
              </a:rPr>
              <a:t>【例】师资部门分E-R图</a:t>
            </a:r>
          </a:p>
        </p:txBody>
      </p:sp>
      <p:pic>
        <p:nvPicPr>
          <p:cNvPr id="102403" name="Picture 3" descr="07-014">
            <a:extLst>
              <a:ext uri="{FF2B5EF4-FFF2-40B4-BE49-F238E27FC236}">
                <a16:creationId xmlns:a16="http://schemas.microsoft.com/office/drawing/2014/main" id="{64F6569A-6E70-4DB0-AD92-8BE7CED372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73113" y="1600200"/>
            <a:ext cx="7597775" cy="45259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4" name="AutoShape 0">
            <a:hlinkClick r:id="rId3" action="ppaction://hlinksldjump" highlightClick="1"/>
            <a:extLst>
              <a:ext uri="{FF2B5EF4-FFF2-40B4-BE49-F238E27FC236}">
                <a16:creationId xmlns:a16="http://schemas.microsoft.com/office/drawing/2014/main" id="{84396622-41F6-4063-B93C-FF42F9D75113}"/>
              </a:ext>
            </a:extLst>
          </p:cNvPr>
          <p:cNvSpPr>
            <a:spLocks noChangeArrowheads="1"/>
          </p:cNvSpPr>
          <p:nvPr/>
        </p:nvSpPr>
        <p:spPr bwMode="auto">
          <a:xfrm>
            <a:off x="8459788" y="6381750"/>
            <a:ext cx="468312" cy="273050"/>
          </a:xfrm>
          <a:prstGeom prst="actionButtonForwardNext">
            <a:avLst/>
          </a:prstGeom>
          <a:solidFill>
            <a:schemeClr val="accent2"/>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
        <p:nvSpPr>
          <p:cNvPr id="102405" name="AutoShape 1">
            <a:hlinkClick r:id="" action="ppaction://hlinkshowjump?jump=previousslide" highlightClick="1"/>
            <a:extLst>
              <a:ext uri="{FF2B5EF4-FFF2-40B4-BE49-F238E27FC236}">
                <a16:creationId xmlns:a16="http://schemas.microsoft.com/office/drawing/2014/main" id="{1ECC1D1B-5B7D-4E2B-8396-83BB8DF966A1}"/>
              </a:ext>
            </a:extLst>
          </p:cNvPr>
          <p:cNvSpPr>
            <a:spLocks noChangeArrowheads="1"/>
          </p:cNvSpPr>
          <p:nvPr/>
        </p:nvSpPr>
        <p:spPr bwMode="auto">
          <a:xfrm>
            <a:off x="8027988" y="6381750"/>
            <a:ext cx="469900" cy="274638"/>
          </a:xfrm>
          <a:prstGeom prst="actionButtonBackPrevious">
            <a:avLst/>
          </a:prstGeom>
          <a:solidFill>
            <a:schemeClr val="accent2"/>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a:ea typeface="隶书" panose="02010509060101010101" pitchFamily="49"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BC7D116-4F5C-4EAB-93B8-410013F6BBB8}"/>
              </a:ext>
            </a:extLst>
          </p:cNvPr>
          <p:cNvSpPr>
            <a:spLocks noGrp="1" noChangeArrowheads="1"/>
          </p:cNvSpPr>
          <p:nvPr>
            <p:ph type="title"/>
          </p:nvPr>
        </p:nvSpPr>
        <p:spPr/>
        <p:txBody>
          <a:bodyPr/>
          <a:lstStyle/>
          <a:p>
            <a:pPr eaLnBrk="1" hangingPunct="1"/>
            <a:r>
              <a:rPr lang="zh-CN" altLang="en-US">
                <a:solidFill>
                  <a:srgbClr val="006600"/>
                </a:solidFill>
              </a:rPr>
              <a:t>【例】教务部门分E-R图</a:t>
            </a:r>
          </a:p>
        </p:txBody>
      </p:sp>
      <p:pic>
        <p:nvPicPr>
          <p:cNvPr id="103427" name="Picture 3" descr="07-015">
            <a:extLst>
              <a:ext uri="{FF2B5EF4-FFF2-40B4-BE49-F238E27FC236}">
                <a16:creationId xmlns:a16="http://schemas.microsoft.com/office/drawing/2014/main" id="{D2A4C86A-D963-4792-B8B6-4FD733CCFD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09613" y="1644650"/>
            <a:ext cx="7724775" cy="44370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F3B8B2A-944B-48A7-8D68-5452523D2BFC}"/>
              </a:ext>
            </a:extLst>
          </p:cNvPr>
          <p:cNvSpPr>
            <a:spLocks noGrp="1" noChangeArrowheads="1"/>
          </p:cNvSpPr>
          <p:nvPr>
            <p:ph type="title"/>
          </p:nvPr>
        </p:nvSpPr>
        <p:spPr/>
        <p:txBody>
          <a:bodyPr/>
          <a:lstStyle/>
          <a:p>
            <a:pPr eaLnBrk="1" hangingPunct="1"/>
            <a:r>
              <a:rPr lang="zh-CN" altLang="en-US">
                <a:solidFill>
                  <a:srgbClr val="006600"/>
                </a:solidFill>
              </a:rPr>
              <a:t>【例】文体部门分E-R图</a:t>
            </a:r>
          </a:p>
        </p:txBody>
      </p:sp>
      <p:pic>
        <p:nvPicPr>
          <p:cNvPr id="104451" name="Picture 3" descr="07-016">
            <a:extLst>
              <a:ext uri="{FF2B5EF4-FFF2-40B4-BE49-F238E27FC236}">
                <a16:creationId xmlns:a16="http://schemas.microsoft.com/office/drawing/2014/main" id="{664BE82E-3197-49CA-B564-A9D125CD9C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5363" y="1600200"/>
            <a:ext cx="7153275" cy="452596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157255805</TotalTime>
  <Pages>0</Pages>
  <Words>7371</Words>
  <Characters>0</Characters>
  <Application>Microsoft Office PowerPoint</Application>
  <DocSecurity>0</DocSecurity>
  <PresentationFormat>全屏显示(4:3)</PresentationFormat>
  <Lines>0</Lines>
  <Paragraphs>608</Paragraphs>
  <Slides>122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122</vt:i4>
      </vt:variant>
    </vt:vector>
  </HeadingPairs>
  <TitlesOfParts>
    <vt:vector size="132" baseType="lpstr">
      <vt:lpstr>黑体</vt:lpstr>
      <vt:lpstr>隶书</vt:lpstr>
      <vt:lpstr>Arial</vt:lpstr>
      <vt:lpstr>Calibri</vt:lpstr>
      <vt:lpstr>Times New Roman</vt:lpstr>
      <vt:lpstr>Wingdings</vt:lpstr>
      <vt:lpstr>Office 主题​​</vt:lpstr>
      <vt:lpstr>Picture</vt:lpstr>
      <vt:lpstr>Equation.3</vt:lpstr>
      <vt:lpstr>BMP 图像</vt:lpstr>
      <vt:lpstr>第二章</vt:lpstr>
      <vt:lpstr>2.1  实体-联系模型</vt:lpstr>
      <vt:lpstr>2.1.1  基本概念</vt:lpstr>
      <vt:lpstr>基本概念</vt:lpstr>
      <vt:lpstr>基本概念</vt:lpstr>
      <vt:lpstr>2.1.2  ER图的组成</vt:lpstr>
      <vt:lpstr>ER图示例</vt:lpstr>
      <vt:lpstr>基数比约束</vt:lpstr>
      <vt:lpstr>基数比约束示例</vt:lpstr>
      <vt:lpstr>参与约束</vt:lpstr>
      <vt:lpstr>ER图的联系类型（1）</vt:lpstr>
      <vt:lpstr>ER图的联系类型（2）</vt:lpstr>
      <vt:lpstr>如何建立ER模型</vt:lpstr>
      <vt:lpstr>ER图示例</vt:lpstr>
      <vt:lpstr>民航航班管理数据模型</vt:lpstr>
      <vt:lpstr>民航航班管理数据模型</vt:lpstr>
      <vt:lpstr>民航航班管理数据模型</vt:lpstr>
      <vt:lpstr>民航航班管理数据模型</vt:lpstr>
      <vt:lpstr>民航航班管理数据模型</vt:lpstr>
      <vt:lpstr>民航航班管理数据模型</vt:lpstr>
      <vt:lpstr>PowerPoint 演示文稿</vt:lpstr>
      <vt:lpstr>实体间的依赖</vt:lpstr>
      <vt:lpstr>【例】实体间的依赖</vt:lpstr>
      <vt:lpstr>2.2 实体-联系模型 转换为关系模型</vt:lpstr>
      <vt:lpstr>转换规则1</vt:lpstr>
      <vt:lpstr>转换规则2</vt:lpstr>
      <vt:lpstr>转换规则3</vt:lpstr>
      <vt:lpstr>转换规则3</vt:lpstr>
      <vt:lpstr>【转换示例】</vt:lpstr>
      <vt:lpstr>【转换示例】</vt:lpstr>
      <vt:lpstr>【转换示例】</vt:lpstr>
      <vt:lpstr>PowerPoint 演示文稿</vt:lpstr>
      <vt:lpstr>2.3 关系数据库设计 理论基础</vt:lpstr>
      <vt:lpstr>概述</vt:lpstr>
      <vt:lpstr>关系范例的描述</vt:lpstr>
      <vt:lpstr>【示例】问题</vt:lpstr>
      <vt:lpstr>【示例】改进</vt:lpstr>
      <vt:lpstr>函数依赖（1）</vt:lpstr>
      <vt:lpstr>函数依赖示意图</vt:lpstr>
      <vt:lpstr>函数依赖（2）</vt:lpstr>
      <vt:lpstr>根据联系确定函数依赖关系</vt:lpstr>
      <vt:lpstr>关键字</vt:lpstr>
      <vt:lpstr>关键字分类</vt:lpstr>
      <vt:lpstr>关系模式的规范化</vt:lpstr>
      <vt:lpstr>1、第一范式（1NF）</vt:lpstr>
      <vt:lpstr>2、第二范式（2NF）</vt:lpstr>
      <vt:lpstr>3、第三范式（3NF）</vt:lpstr>
      <vt:lpstr>3NF问题示例</vt:lpstr>
      <vt:lpstr>4、BCNF</vt:lpstr>
      <vt:lpstr>四种范式间的关系</vt:lpstr>
      <vt:lpstr>【注意】</vt:lpstr>
      <vt:lpstr>2.4 关系数据库设计</vt:lpstr>
      <vt:lpstr>数据库设计的含义</vt:lpstr>
      <vt:lpstr>数据库设计的目标</vt:lpstr>
      <vt:lpstr>数据库设计的一般过程</vt:lpstr>
      <vt:lpstr>2.4.1 数据需求分析</vt:lpstr>
      <vt:lpstr>主要任务</vt:lpstr>
      <vt:lpstr>系统调查</vt:lpstr>
      <vt:lpstr>系统分析</vt:lpstr>
      <vt:lpstr>系统分析文档</vt:lpstr>
      <vt:lpstr>一、数据流图</vt:lpstr>
      <vt:lpstr>数据流图</vt:lpstr>
      <vt:lpstr>数据流图的组成</vt:lpstr>
      <vt:lpstr>数据流图的组成</vt:lpstr>
      <vt:lpstr>示例</vt:lpstr>
      <vt:lpstr>说明</vt:lpstr>
      <vt:lpstr>数据流图的绘制步骤(1)</vt:lpstr>
      <vt:lpstr> 数据流图的绘制步骤(2)</vt:lpstr>
      <vt:lpstr> 数据流图的绘制步骤(3)</vt:lpstr>
      <vt:lpstr>银行取款数据流图（1）</vt:lpstr>
      <vt:lpstr>银行取款数据流图（2）</vt:lpstr>
      <vt:lpstr>银行取款数据流图（3）</vt:lpstr>
      <vt:lpstr>【说明】</vt:lpstr>
      <vt:lpstr>二、数据字典</vt:lpstr>
      <vt:lpstr>数据字典</vt:lpstr>
      <vt:lpstr>采用的符号</vt:lpstr>
      <vt:lpstr>采用的符号</vt:lpstr>
      <vt:lpstr>1、数据项</vt:lpstr>
      <vt:lpstr>【例】数据项</vt:lpstr>
      <vt:lpstr>2、数据结构</vt:lpstr>
      <vt:lpstr>【例】数据结构</vt:lpstr>
      <vt:lpstr>3、数据流</vt:lpstr>
      <vt:lpstr>【例】数据流</vt:lpstr>
      <vt:lpstr>4、数据存储</vt:lpstr>
      <vt:lpstr>【例】数据存储</vt:lpstr>
      <vt:lpstr>5、处理逻辑</vt:lpstr>
      <vt:lpstr>【例】处理逻辑</vt:lpstr>
      <vt:lpstr>6、外部实体</vt:lpstr>
      <vt:lpstr>【例】外部实体</vt:lpstr>
      <vt:lpstr>说明</vt:lpstr>
      <vt:lpstr>2.4.2 概念结构设计 </vt:lpstr>
      <vt:lpstr>概念结构设计</vt:lpstr>
      <vt:lpstr>一、分E-R图的设计</vt:lpstr>
      <vt:lpstr>分E-R图的设计</vt:lpstr>
      <vt:lpstr>分E-R图的设计</vt:lpstr>
      <vt:lpstr>分E-R图的设计</vt:lpstr>
      <vt:lpstr>【例】师资部门分E-R图</vt:lpstr>
      <vt:lpstr>【例】教务部门分E-R图</vt:lpstr>
      <vt:lpstr>【例】文体部门分E-R图</vt:lpstr>
      <vt:lpstr>二、总体E-R图的设计</vt:lpstr>
      <vt:lpstr>总体E-R图的设计</vt:lpstr>
      <vt:lpstr>【例】综合的教学管理数据库总体E-R图</vt:lpstr>
      <vt:lpstr>三、总体E-R图的优化</vt:lpstr>
      <vt:lpstr>总体E-R图的优化</vt:lpstr>
      <vt:lpstr>2.4.3 逻辑结构设计 </vt:lpstr>
      <vt:lpstr>逻辑结构设计</vt:lpstr>
      <vt:lpstr>E-R图转换为关系模式（1）</vt:lpstr>
      <vt:lpstr>E-R图转换为关系模式（2）</vt:lpstr>
      <vt:lpstr>E-R图转换为关系模式（3）</vt:lpstr>
      <vt:lpstr>转换后的关系</vt:lpstr>
      <vt:lpstr>关系的规范化</vt:lpstr>
      <vt:lpstr>2.4.4 物理结构设计 </vt:lpstr>
      <vt:lpstr>物理结构设计</vt:lpstr>
      <vt:lpstr>影响物理结构的主要因素</vt:lpstr>
      <vt:lpstr>物理结构设计的主要内容</vt:lpstr>
      <vt:lpstr>物理结构设计的主要内容</vt:lpstr>
      <vt:lpstr>物理结构设计的主要内容</vt:lpstr>
      <vt:lpstr>物理结构设计的主要内容</vt:lpstr>
      <vt:lpstr>物理结构设计的主要内容</vt:lpstr>
      <vt:lpstr>2.4.5  数据库设计评价</vt:lpstr>
      <vt:lpstr>数据库设计评价准则</vt:lpstr>
      <vt:lpstr>本章结束</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数据库应用与开发技术</dc:title>
  <dc:subject/>
  <dc:creator>lzy</dc:creator>
  <cp:keywords/>
  <dc:description/>
  <cp:lastModifiedBy>CO CO</cp:lastModifiedBy>
  <cp:revision>309</cp:revision>
  <cp:lastPrinted>1899-12-30T00:00:00Z</cp:lastPrinted>
  <dcterms:created xsi:type="dcterms:W3CDTF">2010-08-26T08:30:20Z</dcterms:created>
  <dcterms:modified xsi:type="dcterms:W3CDTF">2019-12-10T03:26:08Z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