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312" r:id="rId2"/>
    <p:sldId id="311" r:id="rId3"/>
    <p:sldId id="313" r:id="rId4"/>
    <p:sldId id="314" r:id="rId5"/>
    <p:sldId id="315" r:id="rId6"/>
    <p:sldId id="317" r:id="rId7"/>
    <p:sldId id="318" r:id="rId8"/>
    <p:sldId id="316" r:id="rId9"/>
    <p:sldId id="319" r:id="rId10"/>
    <p:sldId id="321" r:id="rId11"/>
    <p:sldId id="322" r:id="rId12"/>
    <p:sldId id="323" r:id="rId13"/>
    <p:sldId id="324" r:id="rId14"/>
    <p:sldId id="325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DA"/>
    <a:srgbClr val="FFE9C3"/>
    <a:srgbClr val="FF6699"/>
    <a:srgbClr val="FFCCCC"/>
    <a:srgbClr val="008000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8" autoAdjust="0"/>
    <p:restoredTop sz="94660"/>
  </p:normalViewPr>
  <p:slideViewPr>
    <p:cSldViewPr>
      <p:cViewPr varScale="1">
        <p:scale>
          <a:sx n="89" d="100"/>
          <a:sy n="89" d="100"/>
        </p:scale>
        <p:origin x="10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1372EA1B-1185-4B4A-B385-EE61F6BE3E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97954F38-0628-4A46-8D13-5B89955304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659B8417-F159-4B15-ABDC-9AA8C81EF0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66CEC068-8493-4539-8A31-BEC4E441EC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85B263-9599-46D5-A1FF-8820E4F7F2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7A98A2D-CD15-4BA3-8850-56BA74197E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E29F556-0419-4851-87D2-0F818846C5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5CD3A983-C307-46A0-8447-2FB3D9FF27F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4B121C6C-86BB-47EB-A734-25AC2E8285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52C1FFAC-4101-4AB7-9FDC-3C0917A147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B8FAAD82-969F-4633-B2A1-C305BED14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172FE740-52AD-478D-9AA0-21C159662B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C43BF-D835-4433-A8B4-5C6928DF3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3082AC-28D8-4854-94BD-4DF4C183E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9362E4-FC4E-4603-B72E-C5845CC88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399533222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4D180-E04A-4A76-8C2B-45F30FBD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9B109-0F13-48BF-A0C2-151CC6E12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4C92D-4770-4454-806D-2A613A8BE0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96815325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3B9B4-C26B-4DC9-B5CC-A1FF12B7F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43E7C-1578-487F-994B-36EFB7AA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2B24B-5CFE-440A-91B4-92376D219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415967424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7ADED-2024-4A37-A7F8-69D57F96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E3613-E34D-4700-9407-CF0EA9E53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B4470F-8973-47DE-8F9F-3A02D3AAB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257497786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CCE6A-25E8-4F73-BF39-2A76FF36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1256E-8389-4AA9-935A-6DB8114B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9D18D-032C-43A0-A796-B59A103BF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414941956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22B21-7009-47D6-872F-2F2EEA5B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F5B70-F087-474C-A6B2-E1715B192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A9773-87E3-4538-9D9C-95A82EBEA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2B33F-A7E9-4C7D-8D5E-B22335DDAC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250077034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9E42-5FEA-4E02-B736-81DF4C24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90B57-6D2C-41A9-AB7D-F1D88AC2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AAF45-E236-405F-9F28-AC2226E7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6D1F43-5F71-4681-AA8A-E51AB95DA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B25E14-276B-41DB-92FA-5C918F347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87DAA0D-9261-4FD4-A77F-3038E354A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95985118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66F64-2D90-4093-98FD-5D4EC67B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944FB2-C499-4251-92CE-9E89631CA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229774769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CA72795-A672-444A-9A03-A51240DDE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95239812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92E7E-47DF-4DA1-9437-ED80425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A62D2-C4BA-4A16-A24C-7922E67B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FAD3F-1A59-48B7-B5FC-63276236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815C7-051C-4960-9BF3-E874B5438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407837447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5F7C0-C578-4CE7-B144-0A72C52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192EFC-DCB7-4291-9677-3858003D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84B8F-4948-49A7-9F11-D9647382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4DA11-28AD-48F0-9F64-F73920944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</p:spTree>
    <p:extLst>
      <p:ext uri="{BB962C8B-B14F-4D97-AF65-F5344CB8AC3E}">
        <p14:creationId xmlns:p14="http://schemas.microsoft.com/office/powerpoint/2010/main" val="404497416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CFB030A7-486A-4523-A2EE-498F39B6BA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9144000" cy="247650"/>
          </a:xfrm>
          <a:prstGeom prst="rect">
            <a:avLst/>
          </a:prstGeom>
          <a:gradFill rotWithShape="0">
            <a:gsLst>
              <a:gs pos="0">
                <a:srgbClr val="6395C7"/>
              </a:gs>
              <a:gs pos="100000">
                <a:srgbClr val="6395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7E8DB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A50021"/>
                </a:solidFill>
              </a:defRPr>
            </a:lvl1pPr>
          </a:lstStyle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29326F76-17AF-45AA-90F0-066489F5A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19050">
            <a:solidFill>
              <a:srgbClr val="80A9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random/>
  </p:transition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1026">
            <a:extLst>
              <a:ext uri="{FF2B5EF4-FFF2-40B4-BE49-F238E27FC236}">
                <a16:creationId xmlns:a16="http://schemas.microsoft.com/office/drawing/2014/main" id="{8E8F1A49-DF67-41D7-BDB3-65EBC00A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14600"/>
            <a:ext cx="6781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400">
                <a:solidFill>
                  <a:srgbClr val="A50021"/>
                </a:solidFill>
              </a:rPr>
              <a:t>ER</a:t>
            </a:r>
            <a:r>
              <a:rPr lang="zh-CN" altLang="en-US" sz="5400">
                <a:solidFill>
                  <a:srgbClr val="A50021"/>
                </a:solidFill>
              </a:rPr>
              <a:t>图举例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79E75109-2DCE-448B-B49B-43940600F6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81602" name="Text Box 2">
            <a:extLst>
              <a:ext uri="{FF2B5EF4-FFF2-40B4-BE49-F238E27FC236}">
                <a16:creationId xmlns:a16="http://schemas.microsoft.com/office/drawing/2014/main" id="{CAD3961C-8B08-4A81-AE6F-B14AB028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281603" name="Text Box 3">
            <a:extLst>
              <a:ext uri="{FF2B5EF4-FFF2-40B4-BE49-F238E27FC236}">
                <a16:creationId xmlns:a16="http://schemas.microsoft.com/office/drawing/2014/main" id="{8F6EB531-40F4-4B37-A01B-D6E9FF207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78486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>
                <a:latin typeface="宋体" panose="02010600030101010101" pitchFamily="2" charset="-122"/>
              </a:rPr>
              <a:t>关系模式：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>
                <a:cs typeface="Arial" panose="020B0604020202020204" pitchFamily="34" charset="0"/>
              </a:rPr>
              <a:t>1)</a:t>
            </a:r>
            <a:r>
              <a:rPr lang="en-US" altLang="zh-CN">
                <a:cs typeface="Times New Roman" panose="02020603050405020304" pitchFamily="18" charset="0"/>
              </a:rPr>
              <a:t>      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车队（车队号、车队名）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i="1">
                <a:latin typeface="宋体" panose="02010600030101010101" pitchFamily="2" charset="-122"/>
              </a:rPr>
              <a:t>        主键：车队号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>
                <a:cs typeface="Times New Roman" panose="02020603050405020304" pitchFamily="18" charset="0"/>
              </a:rPr>
              <a:t>      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车辆（车牌照号、厂家、出厂日期）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i="1">
                <a:latin typeface="宋体" panose="02010600030101010101" pitchFamily="2" charset="-122"/>
              </a:rPr>
              <a:t>        主键：车牌照号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>
                <a:cs typeface="Times New Roman" panose="02020603050405020304" pitchFamily="18" charset="0"/>
              </a:rPr>
              <a:t>      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司机（司机编号、姓名、电话，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聘期</a:t>
            </a:r>
            <a:r>
              <a:rPr lang="zh-CN" altLang="en-US">
                <a:latin typeface="宋体" panose="02010600030101010101" pitchFamily="2" charset="-122"/>
              </a:rPr>
              <a:t>，车队号）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i="1">
                <a:latin typeface="宋体" panose="02010600030101010101" pitchFamily="2" charset="-122"/>
              </a:rPr>
              <a:t>        主键：司机编号，外键：车队号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>
                <a:cs typeface="Times New Roman" panose="02020603050405020304" pitchFamily="18" charset="0"/>
              </a:rPr>
              <a:t>      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使用（司机编号，车牌照号，使用日期，公里数）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i="1">
                <a:latin typeface="宋体" panose="02010600030101010101" pitchFamily="2" charset="-122"/>
              </a:rPr>
              <a:t>        主键：（司机编号，车牌照号，</a:t>
            </a:r>
            <a:r>
              <a:rPr lang="zh-CN" altLang="en-US" i="1">
                <a:solidFill>
                  <a:srgbClr val="A50021"/>
                </a:solidFill>
                <a:latin typeface="宋体" panose="02010600030101010101" pitchFamily="2" charset="-122"/>
              </a:rPr>
              <a:t>使用日期</a:t>
            </a:r>
            <a:r>
              <a:rPr lang="zh-CN" altLang="en-US" i="1">
                <a:latin typeface="宋体" panose="02010600030101010101" pitchFamily="2" charset="-122"/>
              </a:rPr>
              <a:t>）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>
                <a:latin typeface="宋体" panose="02010600030101010101" pitchFamily="2" charset="-122"/>
              </a:rPr>
              <a:t>          </a:t>
            </a:r>
            <a:r>
              <a:rPr lang="zh-CN" altLang="en-US" i="1">
                <a:latin typeface="宋体" panose="02010600030101010101" pitchFamily="2" charset="-122"/>
              </a:rPr>
              <a:t>外键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>
                <a:latin typeface="宋体" panose="02010600030101010101" pitchFamily="2" charset="-122"/>
              </a:rPr>
              <a:t>：司机编号，外键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i="1">
                <a:latin typeface="宋体" panose="02010600030101010101" pitchFamily="2" charset="-122"/>
              </a:rPr>
              <a:t>：车牌照号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64434FF-5F82-4FCF-B58B-5F52B8A73F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749ED0C9-A32B-4536-A15C-7FE52911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2750"/>
            <a:ext cx="9144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      </a:t>
            </a:r>
            <a:r>
              <a:rPr lang="zh-CN" altLang="en-US"/>
              <a:t>在校田径运动会中设置了各类比赛，每一比赛类别有类别编号、类别名称和主管等属性，每一比赛类别包含很多比赛项目；每一比赛项目有项目编号、项目名称、比赛时间和级别等属性；各个系团队有团编号、团名称、领队等属性，每一代表团有多名运动员组成，运动员有编号，姓名，年龄，性别等属性；每一名运动员可以参加多个比赛项目，每一比赛项目也有多名运动员参加，运动员参加比赛有成绩属性，成绩限定在</a:t>
            </a:r>
            <a:r>
              <a:rPr lang="en-US" altLang="zh-CN"/>
              <a:t>0~7</a:t>
            </a:r>
            <a:r>
              <a:rPr lang="zh-CN" altLang="en-US"/>
              <a:t>分。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1) </a:t>
            </a:r>
            <a:r>
              <a:rPr lang="zh-CN" altLang="en-US"/>
              <a:t>根据上述语义画出</a:t>
            </a:r>
            <a:r>
              <a:rPr lang="en-US" altLang="zh-CN"/>
              <a:t>ER</a:t>
            </a:r>
            <a:r>
              <a:rPr lang="zh-CN" altLang="en-US"/>
              <a:t>图，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2) </a:t>
            </a:r>
            <a:r>
              <a:rPr lang="zh-CN" altLang="en-US"/>
              <a:t>将</a:t>
            </a:r>
            <a:r>
              <a:rPr lang="en-US" altLang="zh-CN"/>
              <a:t>ER</a:t>
            </a:r>
            <a:r>
              <a:rPr lang="zh-CN" altLang="en-US"/>
              <a:t>图转换成关系模式，并指出每个关系模式的主键和外键。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3) </a:t>
            </a:r>
            <a:r>
              <a:rPr lang="zh-CN" altLang="en-US"/>
              <a:t>用</a:t>
            </a:r>
            <a:r>
              <a:rPr lang="en-US" altLang="zh-CN"/>
              <a:t>DDL</a:t>
            </a:r>
            <a:r>
              <a:rPr lang="zh-CN" altLang="en-US"/>
              <a:t>语句定义反映运动员与比赛项目之间的“参与”关系表。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8DD1FBE8-7CDF-4CB8-AA6E-FE234F78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4 </a:t>
            </a:r>
            <a:r>
              <a:rPr lang="zh-CN" altLang="en-US">
                <a:solidFill>
                  <a:srgbClr val="A50021"/>
                </a:solidFill>
              </a:rPr>
              <a:t>课堂联系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B4582ACA-6FA9-4DBC-A1F0-22315961F8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83650" name="Text Box 2">
            <a:extLst>
              <a:ext uri="{FF2B5EF4-FFF2-40B4-BE49-F238E27FC236}">
                <a16:creationId xmlns:a16="http://schemas.microsoft.com/office/drawing/2014/main" id="{567B8D84-D4DB-42FF-8B69-674A0D61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4</a:t>
            </a:r>
          </a:p>
        </p:txBody>
      </p:sp>
      <p:graphicFrame>
        <p:nvGraphicFramePr>
          <p:cNvPr id="283651" name="Object 3">
            <a:extLst>
              <a:ext uri="{FF2B5EF4-FFF2-40B4-BE49-F238E27FC236}">
                <a16:creationId xmlns:a16="http://schemas.microsoft.com/office/drawing/2014/main" id="{C97728B6-C777-4FA2-85F1-72D0120E4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158875"/>
          <a:ext cx="861060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2" name="Picture" r:id="rId3" imgW="6867360" imgH="2981160" progId="Word.Picture.8">
                  <p:embed/>
                </p:oleObj>
              </mc:Choice>
              <mc:Fallback>
                <p:oleObj name="Picture" r:id="rId3" imgW="6867360" imgH="29811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58875"/>
                        <a:ext cx="8610600" cy="476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1">
            <a:extLst>
              <a:ext uri="{FF2B5EF4-FFF2-40B4-BE49-F238E27FC236}">
                <a16:creationId xmlns:a16="http://schemas.microsoft.com/office/drawing/2014/main" id="{8BCFC743-0FF0-4BB7-9D2A-D6EC38A5F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84674" name="Text Box 2">
            <a:extLst>
              <a:ext uri="{FF2B5EF4-FFF2-40B4-BE49-F238E27FC236}">
                <a16:creationId xmlns:a16="http://schemas.microsoft.com/office/drawing/2014/main" id="{FBB39532-0D48-462C-AD6D-D5390EF7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284682" name="Group 10">
            <a:extLst>
              <a:ext uri="{FF2B5EF4-FFF2-40B4-BE49-F238E27FC236}">
                <a16:creationId xmlns:a16="http://schemas.microsoft.com/office/drawing/2014/main" id="{E7D8B641-C5B0-4E0C-9093-F00478C3D50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9600"/>
            <a:ext cx="8305800" cy="3886200"/>
            <a:chOff x="240" y="384"/>
            <a:chExt cx="5232" cy="2448"/>
          </a:xfrm>
        </p:grpSpPr>
        <p:sp>
          <p:nvSpPr>
            <p:cNvPr id="284675" name="Text Box 3">
              <a:extLst>
                <a:ext uri="{FF2B5EF4-FFF2-40B4-BE49-F238E27FC236}">
                  <a16:creationId xmlns:a16="http://schemas.microsoft.com/office/drawing/2014/main" id="{47E45D9C-2617-4E5B-B1FD-96AB06B43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523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>
                  <a:latin typeface="宋体" panose="02010600030101010101" pitchFamily="2" charset="-122"/>
                </a:rPr>
                <a:t>关系模式：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cs typeface="Arial" panose="020B0604020202020204" pitchFamily="34" charset="0"/>
                </a:rPr>
                <a:t>1)</a:t>
              </a:r>
              <a:r>
                <a:rPr lang="en-US" altLang="zh-CN">
                  <a:cs typeface="Times New Roman" panose="02020603050405020304" pitchFamily="18" charset="0"/>
                </a:rPr>
                <a:t> 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宋体" panose="02010600030101010101" pitchFamily="2" charset="-122"/>
                </a:rPr>
                <a:t>比赛类别（</a:t>
              </a:r>
              <a:r>
                <a:rPr lang="zh-CN" altLang="en-US" u="sng">
                  <a:latin typeface="宋体" panose="02010600030101010101" pitchFamily="2" charset="-122"/>
                </a:rPr>
                <a:t> 类别编号 </a:t>
              </a:r>
              <a:r>
                <a:rPr lang="zh-CN" altLang="en-US">
                  <a:latin typeface="宋体" panose="02010600030101010101" pitchFamily="2" charset="-122"/>
                </a:rPr>
                <a:t>，类别名称，主管）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2)  </a:t>
              </a:r>
              <a:r>
                <a:rPr lang="zh-CN" altLang="en-US">
                  <a:latin typeface="宋体" panose="02010600030101010101" pitchFamily="2" charset="-122"/>
                </a:rPr>
                <a:t>比赛项目（</a:t>
              </a:r>
              <a:r>
                <a:rPr lang="zh-CN" altLang="en-US" u="sng">
                  <a:latin typeface="宋体" panose="02010600030101010101" pitchFamily="2" charset="-122"/>
                </a:rPr>
                <a:t> 项目编号 </a:t>
              </a:r>
              <a:r>
                <a:rPr lang="zh-CN" altLang="en-US">
                  <a:latin typeface="宋体" panose="02010600030101010101" pitchFamily="2" charset="-122"/>
                </a:rPr>
                <a:t>，项目名称、比赛时间，级别，</a:t>
              </a:r>
            </a:p>
            <a:p>
              <a:pPr algn="just"/>
              <a:r>
                <a:rPr lang="zh-CN" altLang="en-US">
                  <a:latin typeface="宋体" panose="02010600030101010101" pitchFamily="2" charset="-122"/>
                </a:rPr>
                <a:t>             类别编号 ）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3)  </a:t>
              </a:r>
              <a:r>
                <a:rPr lang="zh-CN" altLang="en-US">
                  <a:latin typeface="宋体" panose="02010600030101010101" pitchFamily="2" charset="-122"/>
                </a:rPr>
                <a:t>系团队（</a:t>
              </a:r>
              <a:r>
                <a:rPr lang="zh-CN" altLang="en-US" u="sng">
                  <a:latin typeface="宋体" panose="02010600030101010101" pitchFamily="2" charset="-122"/>
                </a:rPr>
                <a:t> 团编号 </a:t>
              </a:r>
              <a:r>
                <a:rPr lang="zh-CN" altLang="en-US">
                  <a:latin typeface="宋体" panose="02010600030101010101" pitchFamily="2" charset="-122"/>
                </a:rPr>
                <a:t>，团名称，领队）</a:t>
              </a: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  </a:t>
              </a:r>
              <a:r>
                <a:rPr lang="zh-CN" altLang="en-US">
                  <a:latin typeface="宋体" panose="02010600030101010101" pitchFamily="2" charset="-122"/>
                </a:rPr>
                <a:t>运动员（</a:t>
              </a:r>
              <a:r>
                <a:rPr lang="zh-CN" altLang="en-US" u="sng">
                  <a:latin typeface="宋体" panose="02010600030101010101" pitchFamily="2" charset="-122"/>
                </a:rPr>
                <a:t> 运动员编号 </a:t>
              </a:r>
              <a:r>
                <a:rPr lang="zh-CN" altLang="en-US">
                  <a:latin typeface="宋体" panose="02010600030101010101" pitchFamily="2" charset="-122"/>
                </a:rPr>
                <a:t>，姓名，年龄，性别， 团编号 ）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>
                  <a:cs typeface="Times New Roman" panose="02020603050405020304" pitchFamily="18" charset="0"/>
                </a:rPr>
                <a:t> 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</a:rPr>
                <a:t>参加</a:t>
              </a:r>
              <a:r>
                <a:rPr lang="zh-CN" altLang="en-US">
                  <a:latin typeface="宋体" panose="02010600030101010101" pitchFamily="2" charset="-122"/>
                </a:rPr>
                <a:t>（</a:t>
              </a:r>
              <a:r>
                <a:rPr lang="zh-CN" altLang="en-US" u="sng">
                  <a:latin typeface="宋体" panose="02010600030101010101" pitchFamily="2" charset="-122"/>
                </a:rPr>
                <a:t> 项目编号 ，运动员编号 </a:t>
              </a:r>
              <a:r>
                <a:rPr lang="zh-CN" altLang="en-US">
                  <a:latin typeface="宋体" panose="02010600030101010101" pitchFamily="2" charset="-122"/>
                </a:rPr>
                <a:t>，成绩）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678" name="Freeform 6">
              <a:extLst>
                <a:ext uri="{FF2B5EF4-FFF2-40B4-BE49-F238E27FC236}">
                  <a16:creationId xmlns:a16="http://schemas.microsoft.com/office/drawing/2014/main" id="{9AA7D5F2-2349-4A28-B36F-EED7E6EA4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632"/>
              <a:ext cx="997" cy="137"/>
            </a:xfrm>
            <a:custGeom>
              <a:avLst/>
              <a:gdLst>
                <a:gd name="T0" fmla="*/ 0 w 997"/>
                <a:gd name="T1" fmla="*/ 0 h 137"/>
                <a:gd name="T2" fmla="*/ 46 w 997"/>
                <a:gd name="T3" fmla="*/ 64 h 137"/>
                <a:gd name="T4" fmla="*/ 83 w 997"/>
                <a:gd name="T5" fmla="*/ 109 h 137"/>
                <a:gd name="T6" fmla="*/ 110 w 997"/>
                <a:gd name="T7" fmla="*/ 82 h 137"/>
                <a:gd name="T8" fmla="*/ 147 w 997"/>
                <a:gd name="T9" fmla="*/ 55 h 137"/>
                <a:gd name="T10" fmla="*/ 201 w 997"/>
                <a:gd name="T11" fmla="*/ 100 h 137"/>
                <a:gd name="T12" fmla="*/ 238 w 997"/>
                <a:gd name="T13" fmla="*/ 91 h 137"/>
                <a:gd name="T14" fmla="*/ 293 w 997"/>
                <a:gd name="T15" fmla="*/ 55 h 137"/>
                <a:gd name="T16" fmla="*/ 366 w 997"/>
                <a:gd name="T17" fmla="*/ 100 h 137"/>
                <a:gd name="T18" fmla="*/ 430 w 997"/>
                <a:gd name="T19" fmla="*/ 45 h 137"/>
                <a:gd name="T20" fmla="*/ 457 w 997"/>
                <a:gd name="T21" fmla="*/ 64 h 137"/>
                <a:gd name="T22" fmla="*/ 467 w 997"/>
                <a:gd name="T23" fmla="*/ 27 h 137"/>
                <a:gd name="T24" fmla="*/ 476 w 997"/>
                <a:gd name="T25" fmla="*/ 73 h 137"/>
                <a:gd name="T26" fmla="*/ 503 w 997"/>
                <a:gd name="T27" fmla="*/ 55 h 137"/>
                <a:gd name="T28" fmla="*/ 549 w 997"/>
                <a:gd name="T29" fmla="*/ 109 h 137"/>
                <a:gd name="T30" fmla="*/ 604 w 997"/>
                <a:gd name="T31" fmla="*/ 137 h 137"/>
                <a:gd name="T32" fmla="*/ 659 w 997"/>
                <a:gd name="T33" fmla="*/ 64 h 137"/>
                <a:gd name="T34" fmla="*/ 686 w 997"/>
                <a:gd name="T35" fmla="*/ 73 h 137"/>
                <a:gd name="T36" fmla="*/ 695 w 997"/>
                <a:gd name="T37" fmla="*/ 45 h 137"/>
                <a:gd name="T38" fmla="*/ 704 w 997"/>
                <a:gd name="T39" fmla="*/ 82 h 137"/>
                <a:gd name="T40" fmla="*/ 723 w 997"/>
                <a:gd name="T41" fmla="*/ 109 h 137"/>
                <a:gd name="T42" fmla="*/ 750 w 997"/>
                <a:gd name="T43" fmla="*/ 100 h 137"/>
                <a:gd name="T44" fmla="*/ 768 w 997"/>
                <a:gd name="T45" fmla="*/ 45 h 137"/>
                <a:gd name="T46" fmla="*/ 832 w 997"/>
                <a:gd name="T47" fmla="*/ 100 h 137"/>
                <a:gd name="T48" fmla="*/ 869 w 997"/>
                <a:gd name="T49" fmla="*/ 91 h 137"/>
                <a:gd name="T50" fmla="*/ 969 w 997"/>
                <a:gd name="T51" fmla="*/ 27 h 137"/>
                <a:gd name="T52" fmla="*/ 997 w 997"/>
                <a:gd name="T53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97" h="137">
                  <a:moveTo>
                    <a:pt x="0" y="0"/>
                  </a:moveTo>
                  <a:cubicBezTo>
                    <a:pt x="22" y="21"/>
                    <a:pt x="25" y="42"/>
                    <a:pt x="46" y="64"/>
                  </a:cubicBezTo>
                  <a:cubicBezTo>
                    <a:pt x="51" y="78"/>
                    <a:pt x="56" y="113"/>
                    <a:pt x="83" y="109"/>
                  </a:cubicBezTo>
                  <a:cubicBezTo>
                    <a:pt x="96" y="107"/>
                    <a:pt x="101" y="91"/>
                    <a:pt x="110" y="82"/>
                  </a:cubicBezTo>
                  <a:cubicBezTo>
                    <a:pt x="135" y="6"/>
                    <a:pt x="115" y="17"/>
                    <a:pt x="147" y="55"/>
                  </a:cubicBezTo>
                  <a:cubicBezTo>
                    <a:pt x="169" y="81"/>
                    <a:pt x="174" y="82"/>
                    <a:pt x="201" y="100"/>
                  </a:cubicBezTo>
                  <a:cubicBezTo>
                    <a:pt x="213" y="97"/>
                    <a:pt x="227" y="97"/>
                    <a:pt x="238" y="91"/>
                  </a:cubicBezTo>
                  <a:cubicBezTo>
                    <a:pt x="258" y="81"/>
                    <a:pt x="293" y="55"/>
                    <a:pt x="293" y="55"/>
                  </a:cubicBezTo>
                  <a:cubicBezTo>
                    <a:pt x="323" y="65"/>
                    <a:pt x="339" y="82"/>
                    <a:pt x="366" y="100"/>
                  </a:cubicBezTo>
                  <a:cubicBezTo>
                    <a:pt x="400" y="89"/>
                    <a:pt x="406" y="70"/>
                    <a:pt x="430" y="45"/>
                  </a:cubicBezTo>
                  <a:cubicBezTo>
                    <a:pt x="439" y="51"/>
                    <a:pt x="447" y="69"/>
                    <a:pt x="457" y="64"/>
                  </a:cubicBezTo>
                  <a:cubicBezTo>
                    <a:pt x="468" y="58"/>
                    <a:pt x="455" y="22"/>
                    <a:pt x="467" y="27"/>
                  </a:cubicBezTo>
                  <a:cubicBezTo>
                    <a:pt x="481" y="34"/>
                    <a:pt x="473" y="58"/>
                    <a:pt x="476" y="73"/>
                  </a:cubicBezTo>
                  <a:cubicBezTo>
                    <a:pt x="485" y="67"/>
                    <a:pt x="492" y="53"/>
                    <a:pt x="503" y="55"/>
                  </a:cubicBezTo>
                  <a:cubicBezTo>
                    <a:pt x="522" y="58"/>
                    <a:pt x="538" y="97"/>
                    <a:pt x="549" y="109"/>
                  </a:cubicBezTo>
                  <a:cubicBezTo>
                    <a:pt x="568" y="129"/>
                    <a:pt x="580" y="129"/>
                    <a:pt x="604" y="137"/>
                  </a:cubicBezTo>
                  <a:cubicBezTo>
                    <a:pt x="616" y="100"/>
                    <a:pt x="626" y="85"/>
                    <a:pt x="659" y="64"/>
                  </a:cubicBezTo>
                  <a:cubicBezTo>
                    <a:pt x="668" y="67"/>
                    <a:pt x="678" y="77"/>
                    <a:pt x="686" y="73"/>
                  </a:cubicBezTo>
                  <a:cubicBezTo>
                    <a:pt x="695" y="68"/>
                    <a:pt x="686" y="41"/>
                    <a:pt x="695" y="45"/>
                  </a:cubicBezTo>
                  <a:cubicBezTo>
                    <a:pt x="706" y="51"/>
                    <a:pt x="699" y="70"/>
                    <a:pt x="704" y="82"/>
                  </a:cubicBezTo>
                  <a:cubicBezTo>
                    <a:pt x="708" y="92"/>
                    <a:pt x="717" y="100"/>
                    <a:pt x="723" y="109"/>
                  </a:cubicBezTo>
                  <a:cubicBezTo>
                    <a:pt x="732" y="106"/>
                    <a:pt x="745" y="108"/>
                    <a:pt x="750" y="100"/>
                  </a:cubicBezTo>
                  <a:cubicBezTo>
                    <a:pt x="761" y="84"/>
                    <a:pt x="768" y="45"/>
                    <a:pt x="768" y="45"/>
                  </a:cubicBezTo>
                  <a:cubicBezTo>
                    <a:pt x="791" y="61"/>
                    <a:pt x="806" y="90"/>
                    <a:pt x="832" y="100"/>
                  </a:cubicBezTo>
                  <a:cubicBezTo>
                    <a:pt x="844" y="104"/>
                    <a:pt x="857" y="94"/>
                    <a:pt x="869" y="91"/>
                  </a:cubicBezTo>
                  <a:cubicBezTo>
                    <a:pt x="897" y="49"/>
                    <a:pt x="927" y="55"/>
                    <a:pt x="969" y="27"/>
                  </a:cubicBezTo>
                  <a:cubicBezTo>
                    <a:pt x="981" y="61"/>
                    <a:pt x="970" y="60"/>
                    <a:pt x="997" y="4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79" name="Freeform 7">
              <a:extLst>
                <a:ext uri="{FF2B5EF4-FFF2-40B4-BE49-F238E27FC236}">
                  <a16:creationId xmlns:a16="http://schemas.microsoft.com/office/drawing/2014/main" id="{706DD520-678C-4791-A511-CA0FB6351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359"/>
              <a:ext cx="757" cy="137"/>
            </a:xfrm>
            <a:custGeom>
              <a:avLst/>
              <a:gdLst>
                <a:gd name="T0" fmla="*/ 0 w 997"/>
                <a:gd name="T1" fmla="*/ 0 h 137"/>
                <a:gd name="T2" fmla="*/ 46 w 997"/>
                <a:gd name="T3" fmla="*/ 64 h 137"/>
                <a:gd name="T4" fmla="*/ 83 w 997"/>
                <a:gd name="T5" fmla="*/ 109 h 137"/>
                <a:gd name="T6" fmla="*/ 110 w 997"/>
                <a:gd name="T7" fmla="*/ 82 h 137"/>
                <a:gd name="T8" fmla="*/ 147 w 997"/>
                <a:gd name="T9" fmla="*/ 55 h 137"/>
                <a:gd name="T10" fmla="*/ 201 w 997"/>
                <a:gd name="T11" fmla="*/ 100 h 137"/>
                <a:gd name="T12" fmla="*/ 238 w 997"/>
                <a:gd name="T13" fmla="*/ 91 h 137"/>
                <a:gd name="T14" fmla="*/ 293 w 997"/>
                <a:gd name="T15" fmla="*/ 55 h 137"/>
                <a:gd name="T16" fmla="*/ 366 w 997"/>
                <a:gd name="T17" fmla="*/ 100 h 137"/>
                <a:gd name="T18" fmla="*/ 430 w 997"/>
                <a:gd name="T19" fmla="*/ 45 h 137"/>
                <a:gd name="T20" fmla="*/ 457 w 997"/>
                <a:gd name="T21" fmla="*/ 64 h 137"/>
                <a:gd name="T22" fmla="*/ 467 w 997"/>
                <a:gd name="T23" fmla="*/ 27 h 137"/>
                <a:gd name="T24" fmla="*/ 476 w 997"/>
                <a:gd name="T25" fmla="*/ 73 h 137"/>
                <a:gd name="T26" fmla="*/ 503 w 997"/>
                <a:gd name="T27" fmla="*/ 55 h 137"/>
                <a:gd name="T28" fmla="*/ 549 w 997"/>
                <a:gd name="T29" fmla="*/ 109 h 137"/>
                <a:gd name="T30" fmla="*/ 604 w 997"/>
                <a:gd name="T31" fmla="*/ 137 h 137"/>
                <a:gd name="T32" fmla="*/ 659 w 997"/>
                <a:gd name="T33" fmla="*/ 64 h 137"/>
                <a:gd name="T34" fmla="*/ 686 w 997"/>
                <a:gd name="T35" fmla="*/ 73 h 137"/>
                <a:gd name="T36" fmla="*/ 695 w 997"/>
                <a:gd name="T37" fmla="*/ 45 h 137"/>
                <a:gd name="T38" fmla="*/ 704 w 997"/>
                <a:gd name="T39" fmla="*/ 82 h 137"/>
                <a:gd name="T40" fmla="*/ 723 w 997"/>
                <a:gd name="T41" fmla="*/ 109 h 137"/>
                <a:gd name="T42" fmla="*/ 750 w 997"/>
                <a:gd name="T43" fmla="*/ 100 h 137"/>
                <a:gd name="T44" fmla="*/ 768 w 997"/>
                <a:gd name="T45" fmla="*/ 45 h 137"/>
                <a:gd name="T46" fmla="*/ 832 w 997"/>
                <a:gd name="T47" fmla="*/ 100 h 137"/>
                <a:gd name="T48" fmla="*/ 869 w 997"/>
                <a:gd name="T49" fmla="*/ 91 h 137"/>
                <a:gd name="T50" fmla="*/ 969 w 997"/>
                <a:gd name="T51" fmla="*/ 27 h 137"/>
                <a:gd name="T52" fmla="*/ 997 w 997"/>
                <a:gd name="T53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97" h="137">
                  <a:moveTo>
                    <a:pt x="0" y="0"/>
                  </a:moveTo>
                  <a:cubicBezTo>
                    <a:pt x="22" y="21"/>
                    <a:pt x="25" y="42"/>
                    <a:pt x="46" y="64"/>
                  </a:cubicBezTo>
                  <a:cubicBezTo>
                    <a:pt x="51" y="78"/>
                    <a:pt x="56" y="113"/>
                    <a:pt x="83" y="109"/>
                  </a:cubicBezTo>
                  <a:cubicBezTo>
                    <a:pt x="96" y="107"/>
                    <a:pt x="101" y="91"/>
                    <a:pt x="110" y="82"/>
                  </a:cubicBezTo>
                  <a:cubicBezTo>
                    <a:pt x="135" y="6"/>
                    <a:pt x="115" y="17"/>
                    <a:pt x="147" y="55"/>
                  </a:cubicBezTo>
                  <a:cubicBezTo>
                    <a:pt x="169" y="81"/>
                    <a:pt x="174" y="82"/>
                    <a:pt x="201" y="100"/>
                  </a:cubicBezTo>
                  <a:cubicBezTo>
                    <a:pt x="213" y="97"/>
                    <a:pt x="227" y="97"/>
                    <a:pt x="238" y="91"/>
                  </a:cubicBezTo>
                  <a:cubicBezTo>
                    <a:pt x="258" y="81"/>
                    <a:pt x="293" y="55"/>
                    <a:pt x="293" y="55"/>
                  </a:cubicBezTo>
                  <a:cubicBezTo>
                    <a:pt x="323" y="65"/>
                    <a:pt x="339" y="82"/>
                    <a:pt x="366" y="100"/>
                  </a:cubicBezTo>
                  <a:cubicBezTo>
                    <a:pt x="400" y="89"/>
                    <a:pt x="406" y="70"/>
                    <a:pt x="430" y="45"/>
                  </a:cubicBezTo>
                  <a:cubicBezTo>
                    <a:pt x="439" y="51"/>
                    <a:pt x="447" y="69"/>
                    <a:pt x="457" y="64"/>
                  </a:cubicBezTo>
                  <a:cubicBezTo>
                    <a:pt x="468" y="58"/>
                    <a:pt x="455" y="22"/>
                    <a:pt x="467" y="27"/>
                  </a:cubicBezTo>
                  <a:cubicBezTo>
                    <a:pt x="481" y="34"/>
                    <a:pt x="473" y="58"/>
                    <a:pt x="476" y="73"/>
                  </a:cubicBezTo>
                  <a:cubicBezTo>
                    <a:pt x="485" y="67"/>
                    <a:pt x="492" y="53"/>
                    <a:pt x="503" y="55"/>
                  </a:cubicBezTo>
                  <a:cubicBezTo>
                    <a:pt x="522" y="58"/>
                    <a:pt x="538" y="97"/>
                    <a:pt x="549" y="109"/>
                  </a:cubicBezTo>
                  <a:cubicBezTo>
                    <a:pt x="568" y="129"/>
                    <a:pt x="580" y="129"/>
                    <a:pt x="604" y="137"/>
                  </a:cubicBezTo>
                  <a:cubicBezTo>
                    <a:pt x="616" y="100"/>
                    <a:pt x="626" y="85"/>
                    <a:pt x="659" y="64"/>
                  </a:cubicBezTo>
                  <a:cubicBezTo>
                    <a:pt x="668" y="67"/>
                    <a:pt x="678" y="77"/>
                    <a:pt x="686" y="73"/>
                  </a:cubicBezTo>
                  <a:cubicBezTo>
                    <a:pt x="695" y="68"/>
                    <a:pt x="686" y="41"/>
                    <a:pt x="695" y="45"/>
                  </a:cubicBezTo>
                  <a:cubicBezTo>
                    <a:pt x="706" y="51"/>
                    <a:pt x="699" y="70"/>
                    <a:pt x="704" y="82"/>
                  </a:cubicBezTo>
                  <a:cubicBezTo>
                    <a:pt x="708" y="92"/>
                    <a:pt x="717" y="100"/>
                    <a:pt x="723" y="109"/>
                  </a:cubicBezTo>
                  <a:cubicBezTo>
                    <a:pt x="732" y="106"/>
                    <a:pt x="745" y="108"/>
                    <a:pt x="750" y="100"/>
                  </a:cubicBezTo>
                  <a:cubicBezTo>
                    <a:pt x="761" y="84"/>
                    <a:pt x="768" y="45"/>
                    <a:pt x="768" y="45"/>
                  </a:cubicBezTo>
                  <a:cubicBezTo>
                    <a:pt x="791" y="61"/>
                    <a:pt x="806" y="90"/>
                    <a:pt x="832" y="100"/>
                  </a:cubicBezTo>
                  <a:cubicBezTo>
                    <a:pt x="844" y="104"/>
                    <a:pt x="857" y="94"/>
                    <a:pt x="869" y="91"/>
                  </a:cubicBezTo>
                  <a:cubicBezTo>
                    <a:pt x="897" y="49"/>
                    <a:pt x="927" y="55"/>
                    <a:pt x="969" y="27"/>
                  </a:cubicBezTo>
                  <a:cubicBezTo>
                    <a:pt x="981" y="61"/>
                    <a:pt x="970" y="60"/>
                    <a:pt x="997" y="4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80" name="Freeform 8">
              <a:extLst>
                <a:ext uri="{FF2B5EF4-FFF2-40B4-BE49-F238E27FC236}">
                  <a16:creationId xmlns:a16="http://schemas.microsoft.com/office/drawing/2014/main" id="{C2A27424-2959-4556-82F1-33FA454CA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688"/>
              <a:ext cx="757" cy="137"/>
            </a:xfrm>
            <a:custGeom>
              <a:avLst/>
              <a:gdLst>
                <a:gd name="T0" fmla="*/ 0 w 997"/>
                <a:gd name="T1" fmla="*/ 0 h 137"/>
                <a:gd name="T2" fmla="*/ 46 w 997"/>
                <a:gd name="T3" fmla="*/ 64 h 137"/>
                <a:gd name="T4" fmla="*/ 83 w 997"/>
                <a:gd name="T5" fmla="*/ 109 h 137"/>
                <a:gd name="T6" fmla="*/ 110 w 997"/>
                <a:gd name="T7" fmla="*/ 82 h 137"/>
                <a:gd name="T8" fmla="*/ 147 w 997"/>
                <a:gd name="T9" fmla="*/ 55 h 137"/>
                <a:gd name="T10" fmla="*/ 201 w 997"/>
                <a:gd name="T11" fmla="*/ 100 h 137"/>
                <a:gd name="T12" fmla="*/ 238 w 997"/>
                <a:gd name="T13" fmla="*/ 91 h 137"/>
                <a:gd name="T14" fmla="*/ 293 w 997"/>
                <a:gd name="T15" fmla="*/ 55 h 137"/>
                <a:gd name="T16" fmla="*/ 366 w 997"/>
                <a:gd name="T17" fmla="*/ 100 h 137"/>
                <a:gd name="T18" fmla="*/ 430 w 997"/>
                <a:gd name="T19" fmla="*/ 45 h 137"/>
                <a:gd name="T20" fmla="*/ 457 w 997"/>
                <a:gd name="T21" fmla="*/ 64 h 137"/>
                <a:gd name="T22" fmla="*/ 467 w 997"/>
                <a:gd name="T23" fmla="*/ 27 h 137"/>
                <a:gd name="T24" fmla="*/ 476 w 997"/>
                <a:gd name="T25" fmla="*/ 73 h 137"/>
                <a:gd name="T26" fmla="*/ 503 w 997"/>
                <a:gd name="T27" fmla="*/ 55 h 137"/>
                <a:gd name="T28" fmla="*/ 549 w 997"/>
                <a:gd name="T29" fmla="*/ 109 h 137"/>
                <a:gd name="T30" fmla="*/ 604 w 997"/>
                <a:gd name="T31" fmla="*/ 137 h 137"/>
                <a:gd name="T32" fmla="*/ 659 w 997"/>
                <a:gd name="T33" fmla="*/ 64 h 137"/>
                <a:gd name="T34" fmla="*/ 686 w 997"/>
                <a:gd name="T35" fmla="*/ 73 h 137"/>
                <a:gd name="T36" fmla="*/ 695 w 997"/>
                <a:gd name="T37" fmla="*/ 45 h 137"/>
                <a:gd name="T38" fmla="*/ 704 w 997"/>
                <a:gd name="T39" fmla="*/ 82 h 137"/>
                <a:gd name="T40" fmla="*/ 723 w 997"/>
                <a:gd name="T41" fmla="*/ 109 h 137"/>
                <a:gd name="T42" fmla="*/ 750 w 997"/>
                <a:gd name="T43" fmla="*/ 100 h 137"/>
                <a:gd name="T44" fmla="*/ 768 w 997"/>
                <a:gd name="T45" fmla="*/ 45 h 137"/>
                <a:gd name="T46" fmla="*/ 832 w 997"/>
                <a:gd name="T47" fmla="*/ 100 h 137"/>
                <a:gd name="T48" fmla="*/ 869 w 997"/>
                <a:gd name="T49" fmla="*/ 91 h 137"/>
                <a:gd name="T50" fmla="*/ 969 w 997"/>
                <a:gd name="T51" fmla="*/ 27 h 137"/>
                <a:gd name="T52" fmla="*/ 997 w 997"/>
                <a:gd name="T53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97" h="137">
                  <a:moveTo>
                    <a:pt x="0" y="0"/>
                  </a:moveTo>
                  <a:cubicBezTo>
                    <a:pt x="22" y="21"/>
                    <a:pt x="25" y="42"/>
                    <a:pt x="46" y="64"/>
                  </a:cubicBezTo>
                  <a:cubicBezTo>
                    <a:pt x="51" y="78"/>
                    <a:pt x="56" y="113"/>
                    <a:pt x="83" y="109"/>
                  </a:cubicBezTo>
                  <a:cubicBezTo>
                    <a:pt x="96" y="107"/>
                    <a:pt x="101" y="91"/>
                    <a:pt x="110" y="82"/>
                  </a:cubicBezTo>
                  <a:cubicBezTo>
                    <a:pt x="135" y="6"/>
                    <a:pt x="115" y="17"/>
                    <a:pt x="147" y="55"/>
                  </a:cubicBezTo>
                  <a:cubicBezTo>
                    <a:pt x="169" y="81"/>
                    <a:pt x="174" y="82"/>
                    <a:pt x="201" y="100"/>
                  </a:cubicBezTo>
                  <a:cubicBezTo>
                    <a:pt x="213" y="97"/>
                    <a:pt x="227" y="97"/>
                    <a:pt x="238" y="91"/>
                  </a:cubicBezTo>
                  <a:cubicBezTo>
                    <a:pt x="258" y="81"/>
                    <a:pt x="293" y="55"/>
                    <a:pt x="293" y="55"/>
                  </a:cubicBezTo>
                  <a:cubicBezTo>
                    <a:pt x="323" y="65"/>
                    <a:pt x="339" y="82"/>
                    <a:pt x="366" y="100"/>
                  </a:cubicBezTo>
                  <a:cubicBezTo>
                    <a:pt x="400" y="89"/>
                    <a:pt x="406" y="70"/>
                    <a:pt x="430" y="45"/>
                  </a:cubicBezTo>
                  <a:cubicBezTo>
                    <a:pt x="439" y="51"/>
                    <a:pt x="447" y="69"/>
                    <a:pt x="457" y="64"/>
                  </a:cubicBezTo>
                  <a:cubicBezTo>
                    <a:pt x="468" y="58"/>
                    <a:pt x="455" y="22"/>
                    <a:pt x="467" y="27"/>
                  </a:cubicBezTo>
                  <a:cubicBezTo>
                    <a:pt x="481" y="34"/>
                    <a:pt x="473" y="58"/>
                    <a:pt x="476" y="73"/>
                  </a:cubicBezTo>
                  <a:cubicBezTo>
                    <a:pt x="485" y="67"/>
                    <a:pt x="492" y="53"/>
                    <a:pt x="503" y="55"/>
                  </a:cubicBezTo>
                  <a:cubicBezTo>
                    <a:pt x="522" y="58"/>
                    <a:pt x="538" y="97"/>
                    <a:pt x="549" y="109"/>
                  </a:cubicBezTo>
                  <a:cubicBezTo>
                    <a:pt x="568" y="129"/>
                    <a:pt x="580" y="129"/>
                    <a:pt x="604" y="137"/>
                  </a:cubicBezTo>
                  <a:cubicBezTo>
                    <a:pt x="616" y="100"/>
                    <a:pt x="626" y="85"/>
                    <a:pt x="659" y="64"/>
                  </a:cubicBezTo>
                  <a:cubicBezTo>
                    <a:pt x="668" y="67"/>
                    <a:pt x="678" y="77"/>
                    <a:pt x="686" y="73"/>
                  </a:cubicBezTo>
                  <a:cubicBezTo>
                    <a:pt x="695" y="68"/>
                    <a:pt x="686" y="41"/>
                    <a:pt x="695" y="45"/>
                  </a:cubicBezTo>
                  <a:cubicBezTo>
                    <a:pt x="706" y="51"/>
                    <a:pt x="699" y="70"/>
                    <a:pt x="704" y="82"/>
                  </a:cubicBezTo>
                  <a:cubicBezTo>
                    <a:pt x="708" y="92"/>
                    <a:pt x="717" y="100"/>
                    <a:pt x="723" y="109"/>
                  </a:cubicBezTo>
                  <a:cubicBezTo>
                    <a:pt x="732" y="106"/>
                    <a:pt x="745" y="108"/>
                    <a:pt x="750" y="100"/>
                  </a:cubicBezTo>
                  <a:cubicBezTo>
                    <a:pt x="761" y="84"/>
                    <a:pt x="768" y="45"/>
                    <a:pt x="768" y="45"/>
                  </a:cubicBezTo>
                  <a:cubicBezTo>
                    <a:pt x="791" y="61"/>
                    <a:pt x="806" y="90"/>
                    <a:pt x="832" y="100"/>
                  </a:cubicBezTo>
                  <a:cubicBezTo>
                    <a:pt x="844" y="104"/>
                    <a:pt x="857" y="94"/>
                    <a:pt x="869" y="91"/>
                  </a:cubicBezTo>
                  <a:cubicBezTo>
                    <a:pt x="897" y="49"/>
                    <a:pt x="927" y="55"/>
                    <a:pt x="969" y="27"/>
                  </a:cubicBezTo>
                  <a:cubicBezTo>
                    <a:pt x="981" y="61"/>
                    <a:pt x="970" y="60"/>
                    <a:pt x="997" y="4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4681" name="Freeform 9">
              <a:extLst>
                <a:ext uri="{FF2B5EF4-FFF2-40B4-BE49-F238E27FC236}">
                  <a16:creationId xmlns:a16="http://schemas.microsoft.com/office/drawing/2014/main" id="{A7FC0372-1CAD-4EBA-9910-AB66724F3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736"/>
              <a:ext cx="912" cy="96"/>
            </a:xfrm>
            <a:custGeom>
              <a:avLst/>
              <a:gdLst>
                <a:gd name="T0" fmla="*/ 0 w 997"/>
                <a:gd name="T1" fmla="*/ 0 h 137"/>
                <a:gd name="T2" fmla="*/ 46 w 997"/>
                <a:gd name="T3" fmla="*/ 64 h 137"/>
                <a:gd name="T4" fmla="*/ 83 w 997"/>
                <a:gd name="T5" fmla="*/ 109 h 137"/>
                <a:gd name="T6" fmla="*/ 110 w 997"/>
                <a:gd name="T7" fmla="*/ 82 h 137"/>
                <a:gd name="T8" fmla="*/ 147 w 997"/>
                <a:gd name="T9" fmla="*/ 55 h 137"/>
                <a:gd name="T10" fmla="*/ 201 w 997"/>
                <a:gd name="T11" fmla="*/ 100 h 137"/>
                <a:gd name="T12" fmla="*/ 238 w 997"/>
                <a:gd name="T13" fmla="*/ 91 h 137"/>
                <a:gd name="T14" fmla="*/ 293 w 997"/>
                <a:gd name="T15" fmla="*/ 55 h 137"/>
                <a:gd name="T16" fmla="*/ 366 w 997"/>
                <a:gd name="T17" fmla="*/ 100 h 137"/>
                <a:gd name="T18" fmla="*/ 430 w 997"/>
                <a:gd name="T19" fmla="*/ 45 h 137"/>
                <a:gd name="T20" fmla="*/ 457 w 997"/>
                <a:gd name="T21" fmla="*/ 64 h 137"/>
                <a:gd name="T22" fmla="*/ 467 w 997"/>
                <a:gd name="T23" fmla="*/ 27 h 137"/>
                <a:gd name="T24" fmla="*/ 476 w 997"/>
                <a:gd name="T25" fmla="*/ 73 h 137"/>
                <a:gd name="T26" fmla="*/ 503 w 997"/>
                <a:gd name="T27" fmla="*/ 55 h 137"/>
                <a:gd name="T28" fmla="*/ 549 w 997"/>
                <a:gd name="T29" fmla="*/ 109 h 137"/>
                <a:gd name="T30" fmla="*/ 604 w 997"/>
                <a:gd name="T31" fmla="*/ 137 h 137"/>
                <a:gd name="T32" fmla="*/ 659 w 997"/>
                <a:gd name="T33" fmla="*/ 64 h 137"/>
                <a:gd name="T34" fmla="*/ 686 w 997"/>
                <a:gd name="T35" fmla="*/ 73 h 137"/>
                <a:gd name="T36" fmla="*/ 695 w 997"/>
                <a:gd name="T37" fmla="*/ 45 h 137"/>
                <a:gd name="T38" fmla="*/ 704 w 997"/>
                <a:gd name="T39" fmla="*/ 82 h 137"/>
                <a:gd name="T40" fmla="*/ 723 w 997"/>
                <a:gd name="T41" fmla="*/ 109 h 137"/>
                <a:gd name="T42" fmla="*/ 750 w 997"/>
                <a:gd name="T43" fmla="*/ 100 h 137"/>
                <a:gd name="T44" fmla="*/ 768 w 997"/>
                <a:gd name="T45" fmla="*/ 45 h 137"/>
                <a:gd name="T46" fmla="*/ 832 w 997"/>
                <a:gd name="T47" fmla="*/ 100 h 137"/>
                <a:gd name="T48" fmla="*/ 869 w 997"/>
                <a:gd name="T49" fmla="*/ 91 h 137"/>
                <a:gd name="T50" fmla="*/ 969 w 997"/>
                <a:gd name="T51" fmla="*/ 27 h 137"/>
                <a:gd name="T52" fmla="*/ 997 w 997"/>
                <a:gd name="T53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97" h="137">
                  <a:moveTo>
                    <a:pt x="0" y="0"/>
                  </a:moveTo>
                  <a:cubicBezTo>
                    <a:pt x="22" y="21"/>
                    <a:pt x="25" y="42"/>
                    <a:pt x="46" y="64"/>
                  </a:cubicBezTo>
                  <a:cubicBezTo>
                    <a:pt x="51" y="78"/>
                    <a:pt x="56" y="113"/>
                    <a:pt x="83" y="109"/>
                  </a:cubicBezTo>
                  <a:cubicBezTo>
                    <a:pt x="96" y="107"/>
                    <a:pt x="101" y="91"/>
                    <a:pt x="110" y="82"/>
                  </a:cubicBezTo>
                  <a:cubicBezTo>
                    <a:pt x="135" y="6"/>
                    <a:pt x="115" y="17"/>
                    <a:pt x="147" y="55"/>
                  </a:cubicBezTo>
                  <a:cubicBezTo>
                    <a:pt x="169" y="81"/>
                    <a:pt x="174" y="82"/>
                    <a:pt x="201" y="100"/>
                  </a:cubicBezTo>
                  <a:cubicBezTo>
                    <a:pt x="213" y="97"/>
                    <a:pt x="227" y="97"/>
                    <a:pt x="238" y="91"/>
                  </a:cubicBezTo>
                  <a:cubicBezTo>
                    <a:pt x="258" y="81"/>
                    <a:pt x="293" y="55"/>
                    <a:pt x="293" y="55"/>
                  </a:cubicBezTo>
                  <a:cubicBezTo>
                    <a:pt x="323" y="65"/>
                    <a:pt x="339" y="82"/>
                    <a:pt x="366" y="100"/>
                  </a:cubicBezTo>
                  <a:cubicBezTo>
                    <a:pt x="400" y="89"/>
                    <a:pt x="406" y="70"/>
                    <a:pt x="430" y="45"/>
                  </a:cubicBezTo>
                  <a:cubicBezTo>
                    <a:pt x="439" y="51"/>
                    <a:pt x="447" y="69"/>
                    <a:pt x="457" y="64"/>
                  </a:cubicBezTo>
                  <a:cubicBezTo>
                    <a:pt x="468" y="58"/>
                    <a:pt x="455" y="22"/>
                    <a:pt x="467" y="27"/>
                  </a:cubicBezTo>
                  <a:cubicBezTo>
                    <a:pt x="481" y="34"/>
                    <a:pt x="473" y="58"/>
                    <a:pt x="476" y="73"/>
                  </a:cubicBezTo>
                  <a:cubicBezTo>
                    <a:pt x="485" y="67"/>
                    <a:pt x="492" y="53"/>
                    <a:pt x="503" y="55"/>
                  </a:cubicBezTo>
                  <a:cubicBezTo>
                    <a:pt x="522" y="58"/>
                    <a:pt x="538" y="97"/>
                    <a:pt x="549" y="109"/>
                  </a:cubicBezTo>
                  <a:cubicBezTo>
                    <a:pt x="568" y="129"/>
                    <a:pt x="580" y="129"/>
                    <a:pt x="604" y="137"/>
                  </a:cubicBezTo>
                  <a:cubicBezTo>
                    <a:pt x="616" y="100"/>
                    <a:pt x="626" y="85"/>
                    <a:pt x="659" y="64"/>
                  </a:cubicBezTo>
                  <a:cubicBezTo>
                    <a:pt x="668" y="67"/>
                    <a:pt x="678" y="77"/>
                    <a:pt x="686" y="73"/>
                  </a:cubicBezTo>
                  <a:cubicBezTo>
                    <a:pt x="695" y="68"/>
                    <a:pt x="686" y="41"/>
                    <a:pt x="695" y="45"/>
                  </a:cubicBezTo>
                  <a:cubicBezTo>
                    <a:pt x="706" y="51"/>
                    <a:pt x="699" y="70"/>
                    <a:pt x="704" y="82"/>
                  </a:cubicBezTo>
                  <a:cubicBezTo>
                    <a:pt x="708" y="92"/>
                    <a:pt x="717" y="100"/>
                    <a:pt x="723" y="109"/>
                  </a:cubicBezTo>
                  <a:cubicBezTo>
                    <a:pt x="732" y="106"/>
                    <a:pt x="745" y="108"/>
                    <a:pt x="750" y="100"/>
                  </a:cubicBezTo>
                  <a:cubicBezTo>
                    <a:pt x="761" y="84"/>
                    <a:pt x="768" y="45"/>
                    <a:pt x="768" y="45"/>
                  </a:cubicBezTo>
                  <a:cubicBezTo>
                    <a:pt x="791" y="61"/>
                    <a:pt x="806" y="90"/>
                    <a:pt x="832" y="100"/>
                  </a:cubicBezTo>
                  <a:cubicBezTo>
                    <a:pt x="844" y="104"/>
                    <a:pt x="857" y="94"/>
                    <a:pt x="869" y="91"/>
                  </a:cubicBezTo>
                  <a:cubicBezTo>
                    <a:pt x="897" y="49"/>
                    <a:pt x="927" y="55"/>
                    <a:pt x="969" y="27"/>
                  </a:cubicBezTo>
                  <a:cubicBezTo>
                    <a:pt x="981" y="61"/>
                    <a:pt x="970" y="60"/>
                    <a:pt x="997" y="4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BBAEFE77-253F-43E5-A131-BB3F3C2663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85698" name="Text Box 2">
            <a:extLst>
              <a:ext uri="{FF2B5EF4-FFF2-40B4-BE49-F238E27FC236}">
                <a16:creationId xmlns:a16="http://schemas.microsoft.com/office/drawing/2014/main" id="{268E909E-5112-44D9-87DA-54EADCF0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CA523C1E-7BDC-458B-A480-66323A18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458200" cy="6045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CREATE TABLE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参加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            </a:t>
            </a:r>
            <a:r>
              <a:rPr kumimoji="1" lang="zh-CN" altLang="en-US" b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项目编号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CHAR(7) NOT NULL 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运动员编号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CHAR(6) NOT NULL 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成绩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INT 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PRIMARY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项目编号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,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运动员编号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 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FOREIGN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项目编号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         REFERENCES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比赛项目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项目编号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         ON DELETE RESTRICT 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FOREIGN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运动员编号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         REFERENCES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运动员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运动员编号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         ON DELETE  RESTRICT 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CHECK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成绩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BETWEEN 0 AND 7)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) ;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B3D1863D-7BD5-4801-870A-03AC4B6D0A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70703" name="Text Box 47">
            <a:extLst>
              <a:ext uri="{FF2B5EF4-FFF2-40B4-BE49-F238E27FC236}">
                <a16:creationId xmlns:a16="http://schemas.microsoft.com/office/drawing/2014/main" id="{FE21615A-CE23-47B9-ACB8-5435EA52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2750"/>
            <a:ext cx="9144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      </a:t>
            </a:r>
            <a:r>
              <a:rPr lang="zh-CN" altLang="en-US"/>
              <a:t>现有论文和作者两个实体，论文实体的属性包括题目、期刊名称、年份、期刊号；作者实体的属性包括姓名、单位、地址；一篇论文可以有多个作者，且每一位作者写过多篇论文，在每一篇论文中有作者的顺序号。请完成以下操作：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）画出</a:t>
            </a:r>
            <a:r>
              <a:rPr lang="en-US" altLang="zh-CN"/>
              <a:t>E-R</a:t>
            </a:r>
            <a:r>
              <a:rPr lang="zh-CN" altLang="en-US"/>
              <a:t>图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）将</a:t>
            </a:r>
            <a:r>
              <a:rPr lang="en-US" altLang="zh-CN"/>
              <a:t>E-R</a:t>
            </a:r>
            <a:r>
              <a:rPr lang="zh-CN" altLang="en-US"/>
              <a:t>图转换成关系模式，并指出每个关系模式的主键（加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         下划线）和外键（加波浪线）。</a:t>
            </a:r>
          </a:p>
        </p:txBody>
      </p:sp>
      <p:sp>
        <p:nvSpPr>
          <p:cNvPr id="70705" name="Text Box 49">
            <a:extLst>
              <a:ext uri="{FF2B5EF4-FFF2-40B4-BE49-F238E27FC236}">
                <a16:creationId xmlns:a16="http://schemas.microsoft.com/office/drawing/2014/main" id="{B1B71CF6-3E92-4009-A39F-1FB3B37C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>
            <a:extLst>
              <a:ext uri="{FF2B5EF4-FFF2-40B4-BE49-F238E27FC236}">
                <a16:creationId xmlns:a16="http://schemas.microsoft.com/office/drawing/2014/main" id="{BB5A8156-6389-47D1-A2A6-8A2A240B1F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graphicFrame>
        <p:nvGraphicFramePr>
          <p:cNvPr id="273410" name="Object 2">
            <a:extLst>
              <a:ext uri="{FF2B5EF4-FFF2-40B4-BE49-F238E27FC236}">
                <a16:creationId xmlns:a16="http://schemas.microsoft.com/office/drawing/2014/main" id="{003EEFBC-A21C-48D5-A77B-F26767FDC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762000"/>
          <a:ext cx="87630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0" name="BMP 图像" r:id="rId3" imgW="5668166" imgH="1676634" progId="Paint.Picture">
                  <p:embed/>
                </p:oleObj>
              </mc:Choice>
              <mc:Fallback>
                <p:oleObj name="BMP 图像" r:id="rId3" imgW="5668166" imgH="167663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76300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1" name="Object 3">
            <a:extLst>
              <a:ext uri="{FF2B5EF4-FFF2-40B4-BE49-F238E27FC236}">
                <a16:creationId xmlns:a16="http://schemas.microsoft.com/office/drawing/2014/main" id="{B233CF15-0A66-427F-825B-F9FAAB281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86200"/>
          <a:ext cx="579120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1" name="BMP 图像" r:id="rId5" imgW="2943636" imgH="942857" progId="Paint.Picture">
                  <p:embed/>
                </p:oleObj>
              </mc:Choice>
              <mc:Fallback>
                <p:oleObj name="BMP 图像" r:id="rId5" imgW="2943636" imgH="9428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579120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2" name="Text Box 4">
            <a:extLst>
              <a:ext uri="{FF2B5EF4-FFF2-40B4-BE49-F238E27FC236}">
                <a16:creationId xmlns:a16="http://schemas.microsoft.com/office/drawing/2014/main" id="{977C1041-7C13-4154-9A8C-F425ED23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B7FEA045-1536-48EF-BE8A-42D6120696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74434" name="Text Box 2">
            <a:extLst>
              <a:ext uri="{FF2B5EF4-FFF2-40B4-BE49-F238E27FC236}">
                <a16:creationId xmlns:a16="http://schemas.microsoft.com/office/drawing/2014/main" id="{97DD1272-4827-4100-85EE-E10EE6BAD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74435" name="Text Box 3">
            <a:extLst>
              <a:ext uri="{FF2B5EF4-FFF2-40B4-BE49-F238E27FC236}">
                <a16:creationId xmlns:a16="http://schemas.microsoft.com/office/drawing/2014/main" id="{FABE653C-8B0F-44AB-8ADA-2993BB87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96913"/>
            <a:ext cx="8458200" cy="5322887"/>
          </a:xfrm>
          <a:prstGeom prst="rect">
            <a:avLst/>
          </a:prstGeom>
          <a:solidFill>
            <a:srgbClr val="00008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CREATE TABLE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发表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            </a:t>
            </a:r>
            <a:r>
              <a:rPr kumimoji="1" lang="zh-CN" altLang="en-US" b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姓名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CHAR(7) NOT NULL,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题目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CHAR(6) NOT NULL,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顺序号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INT DEFAULT NULL,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PRIMARY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姓名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,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题目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FOREIGN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姓名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         REFERENCES 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论文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ON DELETE  CASCADE,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FOREIGN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题目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         REFERENCES 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作者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ON DELETE  RESTRICT);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62FB1058-9FCB-4C0D-878B-6AA2E671E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75458" name="Text Box 2">
            <a:extLst>
              <a:ext uri="{FF2B5EF4-FFF2-40B4-BE49-F238E27FC236}">
                <a16:creationId xmlns:a16="http://schemas.microsoft.com/office/drawing/2014/main" id="{49CC0AD4-0CD7-41D6-97DD-7347EF7C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2750"/>
            <a:ext cx="91440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      </a:t>
            </a:r>
            <a:r>
              <a:rPr lang="zh-CN" altLang="en-US"/>
              <a:t>某企业集团有若干工厂，每个工厂生产多种产品，且每一种产品可以在多个工厂生产，每个工厂按照固定的计划数量生产产品，计划数量不低于</a:t>
            </a:r>
            <a:r>
              <a:rPr lang="en-US" altLang="zh-CN"/>
              <a:t>300</a:t>
            </a:r>
            <a:r>
              <a:rPr lang="zh-CN" altLang="en-US"/>
              <a:t>；每个工厂聘用多名职工，且每名职工只能在一个工厂工作，工厂聘用职工有聘期和工资。工厂的属性有工厂编号、厂名、地址，产品的属性有产品编号、产品名、规格，职工的属性有职工号、姓名、技术等级。请：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）该集团进行概念设计，画出</a:t>
            </a:r>
            <a:r>
              <a:rPr lang="en-US" altLang="zh-CN"/>
              <a:t>E-R</a:t>
            </a:r>
            <a:r>
              <a:rPr lang="zh-CN" altLang="en-US"/>
              <a:t>图。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E-R</a:t>
            </a:r>
            <a:r>
              <a:rPr lang="zh-CN" altLang="en-US"/>
              <a:t>图转换成关系模式，并指出每个关系模式的主键和外键。</a:t>
            </a:r>
          </a:p>
        </p:txBody>
      </p:sp>
      <p:sp>
        <p:nvSpPr>
          <p:cNvPr id="275459" name="Text Box 3">
            <a:extLst>
              <a:ext uri="{FF2B5EF4-FFF2-40B4-BE49-F238E27FC236}">
                <a16:creationId xmlns:a16="http://schemas.microsoft.com/office/drawing/2014/main" id="{20CFDE5F-1FB0-423A-9C1F-A46486DAE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48BF1C-1FD3-448C-836A-3D4A25E1DE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77506" name="Text Box 1026">
            <a:extLst>
              <a:ext uri="{FF2B5EF4-FFF2-40B4-BE49-F238E27FC236}">
                <a16:creationId xmlns:a16="http://schemas.microsoft.com/office/drawing/2014/main" id="{FEBC4011-8429-4129-926F-98635EFEA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</a:t>
            </a:r>
          </a:p>
        </p:txBody>
      </p:sp>
      <p:graphicFrame>
        <p:nvGraphicFramePr>
          <p:cNvPr id="277507" name="Object 1027">
            <a:extLst>
              <a:ext uri="{FF2B5EF4-FFF2-40B4-BE49-F238E27FC236}">
                <a16:creationId xmlns:a16="http://schemas.microsoft.com/office/drawing/2014/main" id="{411BA707-A6F0-4123-ABA2-323106E0E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609600"/>
          <a:ext cx="845820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4" name="BMP 图像" r:id="rId3" imgW="5723810" imgH="2790476" progId="Paint.Picture">
                  <p:embed/>
                </p:oleObj>
              </mc:Choice>
              <mc:Fallback>
                <p:oleObj name="BMP 图像" r:id="rId3" imgW="5723810" imgH="2790476" progId="Paint.Picture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458200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8" name="Object 1028">
            <a:extLst>
              <a:ext uri="{FF2B5EF4-FFF2-40B4-BE49-F238E27FC236}">
                <a16:creationId xmlns:a16="http://schemas.microsoft.com/office/drawing/2014/main" id="{DA702884-3765-4996-B2E4-E339ACB41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832350"/>
          <a:ext cx="80772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5" name="BMP 图像" r:id="rId5" imgW="4238095" imgH="942857" progId="Paint.Picture">
                  <p:embed/>
                </p:oleObj>
              </mc:Choice>
              <mc:Fallback>
                <p:oleObj name="BMP 图像" r:id="rId5" imgW="4238095" imgH="942857" progId="Paint.Picture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32350"/>
                        <a:ext cx="80772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D52B780E-A906-4E9D-8EC4-AF89EF4BF0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78530" name="Text Box 2">
            <a:extLst>
              <a:ext uri="{FF2B5EF4-FFF2-40B4-BE49-F238E27FC236}">
                <a16:creationId xmlns:a16="http://schemas.microsoft.com/office/drawing/2014/main" id="{85483040-A7A5-47E5-B482-5309737D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278531" name="Text Box 3">
            <a:extLst>
              <a:ext uri="{FF2B5EF4-FFF2-40B4-BE49-F238E27FC236}">
                <a16:creationId xmlns:a16="http://schemas.microsoft.com/office/drawing/2014/main" id="{B76B4EBA-7638-437F-9980-3B71D421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458200" cy="6045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CREATE TABLE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生产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            </a:t>
            </a:r>
            <a:r>
              <a:rPr kumimoji="1" lang="zh-CN" altLang="en-US" b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工厂编号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CHAR(7) NOT NULL,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产品号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CHAR(6) NOT NULL,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数量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DEC(5,2),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PRIMARY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工厂编号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,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产品号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FOREIGN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工厂编号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         REFERENCES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工厂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ON DELETE  CASCADE,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FOREIGN KEY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产品号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         REFERENCES 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产品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                       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ON DELETE  RESTRICT,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 CHECK (</a:t>
            </a:r>
            <a:r>
              <a:rPr kumimoji="1"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数量 </a:t>
            </a: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&gt;=300)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              );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7FD1641-DAE8-42AA-B39D-B8E1D3FAE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76482" name="Text Box 2">
            <a:extLst>
              <a:ext uri="{FF2B5EF4-FFF2-40B4-BE49-F238E27FC236}">
                <a16:creationId xmlns:a16="http://schemas.microsoft.com/office/drawing/2014/main" id="{436C11C3-12AB-4F44-8CA5-55301090B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2750"/>
            <a:ext cx="9144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      </a:t>
            </a:r>
            <a:r>
              <a:rPr lang="zh-CN" altLang="en-US"/>
              <a:t>设某汽车运输公司数据库中有三个实体集。一是“车队”实体集，属性有车队号、车队名等；二是“车辆”实体集，属性有车牌照号、厂家、出厂日期等；三是“司机”实体集，属性有司机编号、姓名、电话等。设车队与司机之间存在“聘用”联系，每个车队可聘用若干司机，但每个司机只能应聘于一个车队，车队聘用司机有聘期；司机与车辆之间存在着“使用”联系，司机使用车辆有使用日期和公里数，每个司机可以使用多辆汽车，每辆车可被多个司机使用。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要求：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）试画出</a:t>
            </a:r>
            <a:r>
              <a:rPr lang="en-US" altLang="zh-CN"/>
              <a:t>ER</a:t>
            </a:r>
            <a:r>
              <a:rPr lang="zh-CN" altLang="en-US"/>
              <a:t>图，并在图上注明属性、联系类型；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）将</a:t>
            </a:r>
            <a:r>
              <a:rPr lang="en-US" altLang="zh-CN"/>
              <a:t>ER</a:t>
            </a:r>
            <a:r>
              <a:rPr lang="zh-CN" altLang="en-US"/>
              <a:t>图转换成关系模式，并说明主键和外键。</a:t>
            </a:r>
          </a:p>
        </p:txBody>
      </p:sp>
      <p:sp>
        <p:nvSpPr>
          <p:cNvPr id="276483" name="Text Box 3">
            <a:extLst>
              <a:ext uri="{FF2B5EF4-FFF2-40B4-BE49-F238E27FC236}">
                <a16:creationId xmlns:a16="http://schemas.microsoft.com/office/drawing/2014/main" id="{47432032-CB6B-4E63-859B-7F6170D3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>
            <a:extLst>
              <a:ext uri="{FF2B5EF4-FFF2-40B4-BE49-F238E27FC236}">
                <a16:creationId xmlns:a16="http://schemas.microsoft.com/office/drawing/2014/main" id="{8C89AABF-C557-40C8-82DE-E016835129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              ER</a:t>
            </a:r>
            <a:r>
              <a:rPr lang="zh-CN" altLang="en-US"/>
              <a:t>图举例</a:t>
            </a:r>
          </a:p>
        </p:txBody>
      </p:sp>
      <p:sp>
        <p:nvSpPr>
          <p:cNvPr id="279554" name="Text Box 2">
            <a:extLst>
              <a:ext uri="{FF2B5EF4-FFF2-40B4-BE49-F238E27FC236}">
                <a16:creationId xmlns:a16="http://schemas.microsoft.com/office/drawing/2014/main" id="{356CFD70-61BD-47CF-96E2-69BD13D5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279556" name="Rectangle 4">
            <a:extLst>
              <a:ext uri="{FF2B5EF4-FFF2-40B4-BE49-F238E27FC236}">
                <a16:creationId xmlns:a16="http://schemas.microsoft.com/office/drawing/2014/main" id="{B0E709A5-4BBA-4640-87E1-28F3161D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9555" name="Object 3">
            <a:extLst>
              <a:ext uri="{FF2B5EF4-FFF2-40B4-BE49-F238E27FC236}">
                <a16:creationId xmlns:a16="http://schemas.microsoft.com/office/drawing/2014/main" id="{3A157C05-5C4A-46CF-9AE0-3D25739AC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762000"/>
          <a:ext cx="8610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8" name="Picture" r:id="rId3" imgW="6867525" imgH="3476625" progId="Word.Picture.8">
                  <p:embed/>
                </p:oleObj>
              </mc:Choice>
              <mc:Fallback>
                <p:oleObj name="Picture" r:id="rId3" imgW="6867525" imgH="3476625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2000"/>
                        <a:ext cx="8610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自制模板2">
  <a:themeElements>
    <a:clrScheme name="自制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制模板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制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制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制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制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制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制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制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制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制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制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制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D:\LLJ\数据库课件\自制模板2.ppt</Template>
  <TotalTime>6460</TotalTime>
  <Words>910</Words>
  <Application>Microsoft Office PowerPoint</Application>
  <PresentationFormat>全屏显示(4:3)</PresentationFormat>
  <Paragraphs>96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Tahoma</vt:lpstr>
      <vt:lpstr>Times New Roman</vt:lpstr>
      <vt:lpstr>黑体</vt:lpstr>
      <vt:lpstr>自制模板2</vt:lpstr>
      <vt:lpstr>画笔图片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huo</dc:creator>
  <cp:lastModifiedBy>CO CO</cp:lastModifiedBy>
  <cp:revision>701</cp:revision>
  <dcterms:created xsi:type="dcterms:W3CDTF">2001-06-12T16:12:44Z</dcterms:created>
  <dcterms:modified xsi:type="dcterms:W3CDTF">2019-12-10T02:56:51Z</dcterms:modified>
</cp:coreProperties>
</file>