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4698B4B-D0DB-4DA5-86C8-0FD89329A946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4EE0E77-C581-4F00-B46B-55E81B9F71F8}"/>
              </a:ext>
            </a:extLst>
          </p:cNvPr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18447A83-FDD7-479B-8433-9FCE4DE6072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42BE7666-BA8D-46E5-8484-CD0203665E2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6EFA89CB-BC95-4707-82B7-19D2762E0E0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7F652C12-553D-40B3-AEB7-ABAA64EAD03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0F3C7-C425-40DB-A18B-94CE3F91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02DD44-D682-4095-BFC6-0C29D76A9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27F8F-EBAA-4052-8E97-CA9D6973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502575-F494-4D2A-85BE-B67B02E3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B18FF9-3CE1-417E-9876-5D3840BF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06A852-9284-4B6A-A890-E30B1CA691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17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3186A0-F6DD-411F-AD98-9C8E6A44E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6D91D3-EB97-4538-8DFA-B77D53199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8C1BC-8892-47D7-B55D-1D14D9668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D45F48-5C98-4769-8F32-C7F9F3CE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628D33-50D9-463A-9BAF-ED3D429ED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9F0979-C183-4E84-A94B-C2DAA74284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742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12780-F5CD-4762-B40C-E160E308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A26502-70AC-428E-9FA6-A81BDA47D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FDBC3-D3E9-4A33-99E5-1A98E92E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08F15-67A8-4FE8-8D5C-F8541495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A80295-72E1-4A14-B9F4-DFB1A82E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317516-A61A-49A3-9B83-797E9323F0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78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499BB-887B-42A2-8BA1-CA8D7CD6C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5F5753-94BA-432C-9913-BC4C8EAF4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C42E5C-D0C7-4A80-BEDD-BAA3AB49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10B4DC-9396-430F-A73E-4AAF5EAF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92EE9-7A51-4FB9-A5A8-25B4A4B4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EAF7D9-A5C1-4724-B368-724AEA958F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586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50603-013D-44E9-B3B0-6BAA5799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72407F-73A4-44D5-BA92-D485B01BC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AFD9D4-2DD0-4CEF-B883-A2621843B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CD8BA6-9E5B-4223-B4F8-86E70C3AC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351AD0-3268-450F-BDA6-69120D46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AB3C5B-7F0F-4193-883F-32BA79EB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9D5DF9-7A51-40E0-B116-166F09C2C4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582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9F467-A031-428C-9042-0367E003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332F8B-E510-4FC9-8563-36835AB0D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9155DE-DCB1-4274-AB75-315AA1DB4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2EA904-C754-4CB4-95D3-8E1BA2CC6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249A32-F570-43A3-A886-2582D73C3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DCEC04-89C0-4BB4-9D2D-582A48F9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D3EF13-4912-450A-8E2F-11518BFCD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E3BB64-5955-4CE9-8F56-A51FCED3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D823D-DF8B-4A52-A6F4-1426F667FE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731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A770D-AA4F-4153-A180-7E408AF7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555777-B0B1-4975-A75F-5ADBF064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DAE296-1B89-4549-9C41-324C835F6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C41134-AE71-48C8-99C6-BE4BE8E6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AE8BA4-0B60-429E-A0EC-B20CC24516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568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69FE91-4A3B-4F1A-9ED8-885C5DED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ACCC9E-5E76-4F07-BE6C-6EFCA7EA8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D70919-5A44-470C-9982-7225DD40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0C453-B98A-480B-91D2-A78B0356DB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86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C007B-AEF1-414F-8E76-F207AC880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58ADE-67E8-4836-963E-1EE3702AF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D277D4-4ABA-457C-8958-09E0DACBC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136E87-8A72-4C62-A2AF-19B3E1B8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84D99A-1522-451A-86C5-09997FDA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53BAB3-3411-406E-ABEE-3AAAA702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AB1070-2B77-44BF-B383-CB00131435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825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BDE8F-5F9B-4156-8E54-53CC0C3A3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BD676E-708B-492B-9D6F-5E475C688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2115E6-DD56-4D20-B916-DC5586636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E12FA2-F9A7-40BD-8E4C-DE893C15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09BC1A-64AC-40D0-B1AE-67DB70DB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4F6AD6-B496-41ED-A085-9E656AB5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3888A-0C76-4449-BFBE-2FD3A59FF0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041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4038A0D-32CC-450B-AEDE-3B1D14D46DD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A98E40A-138B-4344-A4E4-727698E80DB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FB0C36EB-8E4D-4828-B35C-410CC320393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DBC10E97-A179-4958-B06C-5862F9C7E5A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66B920AB-B2FD-4533-B60D-3259A21E91E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34BF521-8B78-48C4-A264-511E13974EF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7131C58-5EB4-4815-84B3-0444FF276C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zh-CN"/>
              <a:t>E-R</a:t>
            </a:r>
            <a:r>
              <a:rPr lang="zh-CN" altLang="en-US"/>
              <a:t>图例子（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3075" name="Rectangle 5">
            <a:extLst>
              <a:ext uri="{FF2B5EF4-FFF2-40B4-BE49-F238E27FC236}">
                <a16:creationId xmlns:a16="http://schemas.microsoft.com/office/drawing/2014/main" id="{2C4CA0AC-8EEC-4CBB-9E10-44C0F0E8A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679575"/>
            <a:ext cx="7705725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设计一简易选课系统，实现如下功能：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zh-CN" altLang="en-US" sz="2400" b="1">
                <a:latin typeface="Times New Roman" panose="02020603050405020304" pitchFamily="18" charset="0"/>
              </a:rPr>
              <a:t>每个系有多门课程，每门课程可以由多个老师教授，每个老师可以教授多门课。比如王福海老师可以教授高等数学</a:t>
            </a:r>
            <a:r>
              <a:rPr lang="en-US" altLang="zh-CN" sz="2400" b="1">
                <a:latin typeface="Times New Roman" panose="02020603050405020304" pitchFamily="18" charset="0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</a:rPr>
              <a:t>和线性代数，并且他可以教授高数</a:t>
            </a:r>
            <a:r>
              <a:rPr lang="en-US" altLang="zh-CN" sz="2400" b="1">
                <a:latin typeface="Times New Roman" panose="02020603050405020304" pitchFamily="18" charset="0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</a:rPr>
              <a:t>的两个课堂，选课系统中课堂具有唯一性编号。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zh-CN" altLang="en-US" sz="2400" b="1">
                <a:latin typeface="Times New Roman" panose="02020603050405020304" pitchFamily="18" charset="0"/>
              </a:rPr>
              <a:t>每个课堂限定了学生人数。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zh-CN" altLang="en-US" sz="2400" b="1">
                <a:latin typeface="Times New Roman" panose="02020603050405020304" pitchFamily="18" charset="0"/>
              </a:rPr>
              <a:t>学生通过学号和密码登录选课系统。通过课堂进行选课，可以跨系选择，没有学分限制。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4">
            <a:extLst>
              <a:ext uri="{FF2B5EF4-FFF2-40B4-BE49-F238E27FC236}">
                <a16:creationId xmlns:a16="http://schemas.microsoft.com/office/drawing/2014/main" id="{DF8E0F80-C161-4655-9428-D9950F368CD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003800" y="6165850"/>
            <a:ext cx="3695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>
                <a:solidFill>
                  <a:schemeClr val="hlink"/>
                </a:solidFill>
                <a:latin typeface="Principals of Database System"/>
              </a:rPr>
              <a:t>An Introduction to Database System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56D0E22-B2E3-462F-8F74-75334CD4AE9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endParaRPr lang="zh-CN" altLang="zh-CN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47FB367D-4966-43F1-B700-3F627FCAE6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6389" name="Picture 4">
            <a:extLst>
              <a:ext uri="{FF2B5EF4-FFF2-40B4-BE49-F238E27FC236}">
                <a16:creationId xmlns:a16="http://schemas.microsoft.com/office/drawing/2014/main" id="{9743B128-68DA-4275-AF20-E6F7B5DE7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64613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6">
            <a:extLst>
              <a:ext uri="{FF2B5EF4-FFF2-40B4-BE49-F238E27FC236}">
                <a16:creationId xmlns:a16="http://schemas.microsoft.com/office/drawing/2014/main" id="{759B9EC4-DD08-4DEF-B6DC-EDABE5F70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6235700"/>
            <a:ext cx="7058025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CC0000"/>
                </a:solidFill>
                <a:latin typeface="Times New Roman" panose="02020603050405020304" pitchFamily="18" charset="0"/>
              </a:rPr>
              <a:t>！公司不能做为实体。图中缺少联系名</a:t>
            </a:r>
          </a:p>
        </p:txBody>
      </p:sp>
      <p:sp>
        <p:nvSpPr>
          <p:cNvPr id="16391" name="AutoShape 7">
            <a:extLst>
              <a:ext uri="{FF2B5EF4-FFF2-40B4-BE49-F238E27FC236}">
                <a16:creationId xmlns:a16="http://schemas.microsoft.com/office/drawing/2014/main" id="{06CF52E1-44FE-4E62-A698-B96747DA6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4005263"/>
            <a:ext cx="1081087" cy="287337"/>
          </a:xfrm>
          <a:prstGeom prst="rightArrow">
            <a:avLst>
              <a:gd name="adj1" fmla="val 50000"/>
              <a:gd name="adj2" fmla="val 9406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A94DB9D-014D-469D-94D7-74BFAE7D8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3284538"/>
            <a:ext cx="287337" cy="2873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411" name="Oval 3">
            <a:extLst>
              <a:ext uri="{FF2B5EF4-FFF2-40B4-BE49-F238E27FC236}">
                <a16:creationId xmlns:a16="http://schemas.microsoft.com/office/drawing/2014/main" id="{98C7C66B-2510-4CF0-9432-965FAEE78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420938"/>
            <a:ext cx="144462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5B7B0E24-1016-4A6E-9770-3E7167C5E1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正确答案</a:t>
            </a:r>
          </a:p>
        </p:txBody>
      </p:sp>
      <p:sp>
        <p:nvSpPr>
          <p:cNvPr id="17413" name="Rectangle 6">
            <a:extLst>
              <a:ext uri="{FF2B5EF4-FFF2-40B4-BE49-F238E27FC236}">
                <a16:creationId xmlns:a16="http://schemas.microsoft.com/office/drawing/2014/main" id="{47B9CE05-1DF5-4241-9A0B-300D415B3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773238"/>
            <a:ext cx="936625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200" b="1">
                <a:latin typeface="Times New Roman" panose="02020603050405020304" pitchFamily="18" charset="0"/>
              </a:rPr>
              <a:t>雇员</a:t>
            </a:r>
          </a:p>
        </p:txBody>
      </p:sp>
      <p:sp>
        <p:nvSpPr>
          <p:cNvPr id="17414" name="AutoShape 7">
            <a:extLst>
              <a:ext uri="{FF2B5EF4-FFF2-40B4-BE49-F238E27FC236}">
                <a16:creationId xmlns:a16="http://schemas.microsoft.com/office/drawing/2014/main" id="{DCFE921D-4772-437E-8C9A-4C8D49C9D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8" y="3573463"/>
            <a:ext cx="1368425" cy="576262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200" b="1">
                <a:latin typeface="Times New Roman" panose="02020603050405020304" pitchFamily="18" charset="0"/>
              </a:rPr>
              <a:t>获得</a:t>
            </a:r>
          </a:p>
        </p:txBody>
      </p:sp>
      <p:sp>
        <p:nvSpPr>
          <p:cNvPr id="17415" name="Rectangle 8">
            <a:extLst>
              <a:ext uri="{FF2B5EF4-FFF2-40B4-BE49-F238E27FC236}">
                <a16:creationId xmlns:a16="http://schemas.microsoft.com/office/drawing/2014/main" id="{0B5C962A-3C91-4D32-8725-391B59CC6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852738"/>
            <a:ext cx="1152525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200" b="1">
                <a:latin typeface="Times New Roman" panose="02020603050405020304" pitchFamily="18" charset="0"/>
              </a:rPr>
              <a:t>工程师</a:t>
            </a:r>
          </a:p>
        </p:txBody>
      </p:sp>
      <p:sp>
        <p:nvSpPr>
          <p:cNvPr id="17416" name="Rectangle 9">
            <a:extLst>
              <a:ext uri="{FF2B5EF4-FFF2-40B4-BE49-F238E27FC236}">
                <a16:creationId xmlns:a16="http://schemas.microsoft.com/office/drawing/2014/main" id="{851F2D46-C8BF-4F27-8FC2-8A22E5CA1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4508500"/>
            <a:ext cx="936625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200" b="1">
                <a:latin typeface="Times New Roman" panose="02020603050405020304" pitchFamily="18" charset="0"/>
              </a:rPr>
              <a:t>文凭</a:t>
            </a:r>
          </a:p>
        </p:txBody>
      </p:sp>
      <p:sp>
        <p:nvSpPr>
          <p:cNvPr id="17417" name="Line 10">
            <a:extLst>
              <a:ext uri="{FF2B5EF4-FFF2-40B4-BE49-F238E27FC236}">
                <a16:creationId xmlns:a16="http://schemas.microsoft.com/office/drawing/2014/main" id="{4E6CC004-0EF4-4F8B-870B-756E3513A0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31913" y="213360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8" name="Line 11">
            <a:extLst>
              <a:ext uri="{FF2B5EF4-FFF2-40B4-BE49-F238E27FC236}">
                <a16:creationId xmlns:a16="http://schemas.microsoft.com/office/drawing/2014/main" id="{A2B2DE84-0314-4D80-A257-2184C555D8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1913" y="32131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9" name="Line 12">
            <a:extLst>
              <a:ext uri="{FF2B5EF4-FFF2-40B4-BE49-F238E27FC236}">
                <a16:creationId xmlns:a16="http://schemas.microsoft.com/office/drawing/2014/main" id="{6EEACB05-0800-44C7-BA04-B5089A475C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2997200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0" name="Rectangle 6">
            <a:extLst>
              <a:ext uri="{FF2B5EF4-FFF2-40B4-BE49-F238E27FC236}">
                <a16:creationId xmlns:a16="http://schemas.microsoft.com/office/drawing/2014/main" id="{ADB91559-AD4C-433D-BFD5-99DBFC367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1844675"/>
            <a:ext cx="936625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200" b="1">
                <a:latin typeface="Times New Roman" panose="02020603050405020304" pitchFamily="18" charset="0"/>
              </a:rPr>
              <a:t>汽车</a:t>
            </a:r>
          </a:p>
        </p:txBody>
      </p:sp>
      <p:sp>
        <p:nvSpPr>
          <p:cNvPr id="17421" name="AutoShape 7">
            <a:extLst>
              <a:ext uri="{FF2B5EF4-FFF2-40B4-BE49-F238E27FC236}">
                <a16:creationId xmlns:a16="http://schemas.microsoft.com/office/drawing/2014/main" id="{B72B3B73-1A40-4537-A58A-9A8434BEA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5300663"/>
            <a:ext cx="1368425" cy="576262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200" b="1">
                <a:latin typeface="Times New Roman" panose="02020603050405020304" pitchFamily="18" charset="0"/>
              </a:rPr>
              <a:t>接受</a:t>
            </a:r>
          </a:p>
        </p:txBody>
      </p:sp>
      <p:sp>
        <p:nvSpPr>
          <p:cNvPr id="17422" name="Rectangle 8">
            <a:extLst>
              <a:ext uri="{FF2B5EF4-FFF2-40B4-BE49-F238E27FC236}">
                <a16:creationId xmlns:a16="http://schemas.microsoft.com/office/drawing/2014/main" id="{133571DE-3AE9-4D65-9BC3-DC769E98D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6308725"/>
            <a:ext cx="936625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200" b="1">
                <a:latin typeface="Times New Roman" panose="02020603050405020304" pitchFamily="18" charset="0"/>
              </a:rPr>
              <a:t>客户</a:t>
            </a:r>
          </a:p>
        </p:txBody>
      </p:sp>
      <p:sp>
        <p:nvSpPr>
          <p:cNvPr id="17423" name="Rectangle 9">
            <a:extLst>
              <a:ext uri="{FF2B5EF4-FFF2-40B4-BE49-F238E27FC236}">
                <a16:creationId xmlns:a16="http://schemas.microsoft.com/office/drawing/2014/main" id="{567DA26D-17F3-418D-9661-CE45B9ED0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4581525"/>
            <a:ext cx="936625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200" b="1">
                <a:latin typeface="Times New Roman" panose="02020603050405020304" pitchFamily="18" charset="0"/>
              </a:rPr>
              <a:t>服务</a:t>
            </a:r>
          </a:p>
        </p:txBody>
      </p:sp>
      <p:sp>
        <p:nvSpPr>
          <p:cNvPr id="17424" name="Line 10">
            <a:extLst>
              <a:ext uri="{FF2B5EF4-FFF2-40B4-BE49-F238E27FC236}">
                <a16:creationId xmlns:a16="http://schemas.microsoft.com/office/drawing/2014/main" id="{72EDD082-2439-4C2D-BE4A-B877EF9573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92500" y="22764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5" name="Line 11">
            <a:extLst>
              <a:ext uri="{FF2B5EF4-FFF2-40B4-BE49-F238E27FC236}">
                <a16:creationId xmlns:a16="http://schemas.microsoft.com/office/drawing/2014/main" id="{164B25D9-B53E-40AE-A630-D85E071E5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2013" y="4149725"/>
            <a:ext cx="174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6" name="Line 12">
            <a:extLst>
              <a:ext uri="{FF2B5EF4-FFF2-40B4-BE49-F238E27FC236}">
                <a16:creationId xmlns:a16="http://schemas.microsoft.com/office/drawing/2014/main" id="{6F7B14AD-4D16-4087-85A6-CE447AE1E6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3068638"/>
            <a:ext cx="15113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7" name="Line 19">
            <a:extLst>
              <a:ext uri="{FF2B5EF4-FFF2-40B4-BE49-F238E27FC236}">
                <a16:creationId xmlns:a16="http://schemas.microsoft.com/office/drawing/2014/main" id="{72214504-E8E0-480B-B1A1-D989279B837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28527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8" name="Line 20">
            <a:extLst>
              <a:ext uri="{FF2B5EF4-FFF2-40B4-BE49-F238E27FC236}">
                <a16:creationId xmlns:a16="http://schemas.microsoft.com/office/drawing/2014/main" id="{6815608C-5B02-4470-972A-F61784040C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28527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9" name="Line 11">
            <a:extLst>
              <a:ext uri="{FF2B5EF4-FFF2-40B4-BE49-F238E27FC236}">
                <a16:creationId xmlns:a16="http://schemas.microsoft.com/office/drawing/2014/main" id="{3BEE7BDC-2E86-424E-AB02-910B6B88F7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1913" y="41497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0" name="Rectangle 22">
            <a:extLst>
              <a:ext uri="{FF2B5EF4-FFF2-40B4-BE49-F238E27FC236}">
                <a16:creationId xmlns:a16="http://schemas.microsoft.com/office/drawing/2014/main" id="{4D42DA89-4A3F-4F65-897D-A1D76FEF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284538"/>
            <a:ext cx="287338" cy="2873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431" name="Rectangle 23">
            <a:extLst>
              <a:ext uri="{FF2B5EF4-FFF2-40B4-BE49-F238E27FC236}">
                <a16:creationId xmlns:a16="http://schemas.microsoft.com/office/drawing/2014/main" id="{FCFD7273-3A15-4C9F-BD8A-B0B4D7A76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4149725"/>
            <a:ext cx="287338" cy="2873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n1</a:t>
            </a:r>
          </a:p>
        </p:txBody>
      </p:sp>
      <p:sp>
        <p:nvSpPr>
          <p:cNvPr id="17432" name="AutoShape 7">
            <a:extLst>
              <a:ext uri="{FF2B5EF4-FFF2-40B4-BE49-F238E27FC236}">
                <a16:creationId xmlns:a16="http://schemas.microsoft.com/office/drawing/2014/main" id="{24180527-596C-4CEF-ACB4-69D953AAF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3573463"/>
            <a:ext cx="1368425" cy="576262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200" b="1">
                <a:latin typeface="Times New Roman" panose="02020603050405020304" pitchFamily="18" charset="0"/>
              </a:rPr>
              <a:t>提供</a:t>
            </a:r>
          </a:p>
        </p:txBody>
      </p:sp>
      <p:sp>
        <p:nvSpPr>
          <p:cNvPr id="17433" name="AutoShape 7">
            <a:extLst>
              <a:ext uri="{FF2B5EF4-FFF2-40B4-BE49-F238E27FC236}">
                <a16:creationId xmlns:a16="http://schemas.microsoft.com/office/drawing/2014/main" id="{5AAAC914-EC71-496F-A3E3-12E89B555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2708275"/>
            <a:ext cx="1368425" cy="576263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200" b="1">
                <a:latin typeface="Times New Roman" panose="02020603050405020304" pitchFamily="18" charset="0"/>
              </a:rPr>
              <a:t>配属</a:t>
            </a:r>
          </a:p>
        </p:txBody>
      </p:sp>
      <p:sp>
        <p:nvSpPr>
          <p:cNvPr id="17434" name="Rectangle 26">
            <a:extLst>
              <a:ext uri="{FF2B5EF4-FFF2-40B4-BE49-F238E27FC236}">
                <a16:creationId xmlns:a16="http://schemas.microsoft.com/office/drawing/2014/main" id="{D3608ACF-0123-4195-B4FD-DFC52C9D7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2636838"/>
            <a:ext cx="287337" cy="2873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435" name="Rectangle 27">
            <a:extLst>
              <a:ext uri="{FF2B5EF4-FFF2-40B4-BE49-F238E27FC236}">
                <a16:creationId xmlns:a16="http://schemas.microsoft.com/office/drawing/2014/main" id="{46492810-FF66-4D75-9931-A6DFAC4F0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2349500"/>
            <a:ext cx="287337" cy="2873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436" name="Rectangle 28">
            <a:extLst>
              <a:ext uri="{FF2B5EF4-FFF2-40B4-BE49-F238E27FC236}">
                <a16:creationId xmlns:a16="http://schemas.microsoft.com/office/drawing/2014/main" id="{62D00087-A558-47D9-A94B-BB96E9065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4221163"/>
            <a:ext cx="287338" cy="2873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n2</a:t>
            </a:r>
          </a:p>
        </p:txBody>
      </p:sp>
      <p:sp>
        <p:nvSpPr>
          <p:cNvPr id="17437" name="Line 11">
            <a:extLst>
              <a:ext uri="{FF2B5EF4-FFF2-40B4-BE49-F238E27FC236}">
                <a16:creationId xmlns:a16="http://schemas.microsoft.com/office/drawing/2014/main" id="{2232FB43-F0CF-4E5E-B6AB-410A1F1EB8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494188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8" name="Line 11">
            <a:extLst>
              <a:ext uri="{FF2B5EF4-FFF2-40B4-BE49-F238E27FC236}">
                <a16:creationId xmlns:a16="http://schemas.microsoft.com/office/drawing/2014/main" id="{E01A3180-70C4-48D5-8252-908B0BEE23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587692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9" name="Rectangle 31">
            <a:extLst>
              <a:ext uri="{FF2B5EF4-FFF2-40B4-BE49-F238E27FC236}">
                <a16:creationId xmlns:a16="http://schemas.microsoft.com/office/drawing/2014/main" id="{CC5559B6-EB98-431F-8B20-C0EEC8AE6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5013325"/>
            <a:ext cx="287337" cy="2873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m3</a:t>
            </a:r>
          </a:p>
        </p:txBody>
      </p:sp>
      <p:sp>
        <p:nvSpPr>
          <p:cNvPr id="17440" name="Rectangle 32">
            <a:extLst>
              <a:ext uri="{FF2B5EF4-FFF2-40B4-BE49-F238E27FC236}">
                <a16:creationId xmlns:a16="http://schemas.microsoft.com/office/drawing/2014/main" id="{8B9A72EF-22A5-4FB7-BFCA-400C6EE51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5949950"/>
            <a:ext cx="287337" cy="2873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n3</a:t>
            </a:r>
          </a:p>
        </p:txBody>
      </p:sp>
      <p:sp>
        <p:nvSpPr>
          <p:cNvPr id="17441" name="Rectangle 33">
            <a:extLst>
              <a:ext uri="{FF2B5EF4-FFF2-40B4-BE49-F238E27FC236}">
                <a16:creationId xmlns:a16="http://schemas.microsoft.com/office/drawing/2014/main" id="{27F6B30E-D748-43AB-BAE3-4549EC932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1773238"/>
            <a:ext cx="3889375" cy="4895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34E2D"/>
                </a:solidFill>
                <a:latin typeface="Times New Roman" panose="02020603050405020304" pitchFamily="18" charset="0"/>
              </a:rPr>
              <a:t>说明：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</a:rPr>
              <a:t>、子类的标注 详见</a:t>
            </a:r>
            <a:r>
              <a:rPr lang="en-US" altLang="zh-CN" sz="2400" b="1">
                <a:latin typeface="Times New Roman" panose="02020603050405020304" pitchFamily="18" charset="0"/>
              </a:rPr>
              <a:t>P213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</a:rPr>
              <a:t>、关系必须有名称，使用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动词的主动语态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</a:rPr>
              <a:t>、连线都用无向边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D5702DD-A528-43BD-9686-4167985EBA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zh-CN"/>
              <a:t>E-R</a:t>
            </a:r>
            <a:r>
              <a:rPr lang="zh-CN" altLang="en-US"/>
              <a:t>例子（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9A3C4CD-F5F8-4B0E-99F3-B186A17AB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679575"/>
            <a:ext cx="7705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选课系统涉及实体及属性：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18186CBF-4DBC-4FB1-BAD0-085EE0669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349500"/>
            <a:ext cx="7075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学生  属性有学号、姓名、性别、班级、登录密码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4D1253D7-D2DA-439B-A9C0-541CD4A04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852738"/>
            <a:ext cx="6462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教师  属性有工作编号、姓名、性别、所在系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A214762B-CB96-4728-A9A8-B3E50C7E9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357563"/>
            <a:ext cx="7994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课堂  属性有课堂编号、</a:t>
            </a:r>
            <a:r>
              <a:rPr lang="zh-CN" altLang="en-US" sz="2400" b="1">
                <a:solidFill>
                  <a:srgbClr val="FF0066"/>
                </a:solidFill>
                <a:latin typeface="Times New Roman" panose="02020603050405020304" pitchFamily="18" charset="0"/>
              </a:rPr>
              <a:t>教师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2400" b="1">
                <a:solidFill>
                  <a:srgbClr val="FF0066"/>
                </a:solidFill>
                <a:latin typeface="Times New Roman" panose="02020603050405020304" pitchFamily="18" charset="0"/>
              </a:rPr>
              <a:t>课程名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、上课时间、人数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9C27B5C7-0E70-4B8D-B83E-72439EA38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860800"/>
            <a:ext cx="738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4. 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课程  属性有课程名、性质、应修学生人数、开课系</a:t>
            </a:r>
          </a:p>
        </p:txBody>
      </p:sp>
      <p:grpSp>
        <p:nvGrpSpPr>
          <p:cNvPr id="4104" name="Group 8">
            <a:extLst>
              <a:ext uri="{FF2B5EF4-FFF2-40B4-BE49-F238E27FC236}">
                <a16:creationId xmlns:a16="http://schemas.microsoft.com/office/drawing/2014/main" id="{66BC37B6-E910-45FE-BC68-BC36BBAA086A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652963"/>
            <a:ext cx="4319588" cy="1655762"/>
            <a:chOff x="0" y="0"/>
            <a:chExt cx="2721" cy="1043"/>
          </a:xfrm>
        </p:grpSpPr>
        <p:sp>
          <p:nvSpPr>
            <p:cNvPr id="4105" name="Rectangle 8">
              <a:extLst>
                <a:ext uri="{FF2B5EF4-FFF2-40B4-BE49-F238E27FC236}">
                  <a16:creationId xmlns:a16="http://schemas.microsoft.com/office/drawing/2014/main" id="{1BC0A176-994D-44E3-85B2-12A5422CA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" y="817"/>
              <a:ext cx="590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</a:rPr>
                <a:t>学生</a:t>
              </a:r>
            </a:p>
          </p:txBody>
        </p:sp>
        <p:sp>
          <p:nvSpPr>
            <p:cNvPr id="4106" name="Oval 9">
              <a:extLst>
                <a:ext uri="{FF2B5EF4-FFF2-40B4-BE49-F238E27FC236}">
                  <a16:creationId xmlns:a16="http://schemas.microsoft.com/office/drawing/2014/main" id="{7F10F1D4-4EAC-4F7F-B523-F852A09D9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08"/>
              <a:ext cx="544" cy="22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200" b="1">
                  <a:latin typeface="Times New Roman" panose="02020603050405020304" pitchFamily="18" charset="0"/>
                </a:rPr>
                <a:t>学号</a:t>
              </a:r>
            </a:p>
          </p:txBody>
        </p:sp>
        <p:sp>
          <p:nvSpPr>
            <p:cNvPr id="4107" name="Oval 10">
              <a:extLst>
                <a:ext uri="{FF2B5EF4-FFF2-40B4-BE49-F238E27FC236}">
                  <a16:creationId xmlns:a16="http://schemas.microsoft.com/office/drawing/2014/main" id="{C60413DC-B65D-4A8F-B3FE-AA2D7C9C6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" y="91"/>
              <a:ext cx="544" cy="22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200" b="1">
                  <a:latin typeface="Times New Roman" panose="02020603050405020304" pitchFamily="18" charset="0"/>
                </a:rPr>
                <a:t>姓名</a:t>
              </a:r>
            </a:p>
          </p:txBody>
        </p:sp>
        <p:sp>
          <p:nvSpPr>
            <p:cNvPr id="4108" name="Oval 11">
              <a:extLst>
                <a:ext uri="{FF2B5EF4-FFF2-40B4-BE49-F238E27FC236}">
                  <a16:creationId xmlns:a16="http://schemas.microsoft.com/office/drawing/2014/main" id="{9F8BF458-F284-4141-B718-AF9ABC0EB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" y="0"/>
              <a:ext cx="544" cy="22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200" b="1">
                  <a:latin typeface="Times New Roman" panose="02020603050405020304" pitchFamily="18" charset="0"/>
                </a:rPr>
                <a:t>性别</a:t>
              </a:r>
            </a:p>
          </p:txBody>
        </p:sp>
        <p:sp>
          <p:nvSpPr>
            <p:cNvPr id="4109" name="Oval 12">
              <a:extLst>
                <a:ext uri="{FF2B5EF4-FFF2-40B4-BE49-F238E27FC236}">
                  <a16:creationId xmlns:a16="http://schemas.microsoft.com/office/drawing/2014/main" id="{3091B109-05A7-41F8-9B50-99149136E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91"/>
              <a:ext cx="544" cy="22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200" b="1">
                  <a:latin typeface="Times New Roman" panose="02020603050405020304" pitchFamily="18" charset="0"/>
                </a:rPr>
                <a:t>班级</a:t>
              </a:r>
            </a:p>
          </p:txBody>
        </p:sp>
        <p:sp>
          <p:nvSpPr>
            <p:cNvPr id="4110" name="Oval 13">
              <a:extLst>
                <a:ext uri="{FF2B5EF4-FFF2-40B4-BE49-F238E27FC236}">
                  <a16:creationId xmlns:a16="http://schemas.microsoft.com/office/drawing/2014/main" id="{5CF7A8E6-2C4D-4CBB-A870-A9D14A48D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363"/>
              <a:ext cx="771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200" b="1">
                  <a:latin typeface="Times New Roman" panose="02020603050405020304" pitchFamily="18" charset="0"/>
                </a:rPr>
                <a:t>登录密码</a:t>
              </a:r>
            </a:p>
          </p:txBody>
        </p:sp>
        <p:sp>
          <p:nvSpPr>
            <p:cNvPr id="4111" name="Line 15">
              <a:extLst>
                <a:ext uri="{FF2B5EF4-FFF2-40B4-BE49-F238E27FC236}">
                  <a16:creationId xmlns:a16="http://schemas.microsoft.com/office/drawing/2014/main" id="{4032D7AF-C785-49A8-A64E-50913EF90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6" y="318"/>
              <a:ext cx="408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Line 16">
              <a:extLst>
                <a:ext uri="{FF2B5EF4-FFF2-40B4-BE49-F238E27FC236}">
                  <a16:creationId xmlns:a16="http://schemas.microsoft.com/office/drawing/2014/main" id="{DBEE9A37-C919-44AE-9A16-91BA846140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4" y="590"/>
              <a:ext cx="63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Line 17">
              <a:extLst>
                <a:ext uri="{FF2B5EF4-FFF2-40B4-BE49-F238E27FC236}">
                  <a16:creationId xmlns:a16="http://schemas.microsoft.com/office/drawing/2014/main" id="{BCBD2EE6-D012-454D-B95D-047AC92AED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15" y="227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Line 18">
              <a:extLst>
                <a:ext uri="{FF2B5EF4-FFF2-40B4-BE49-F238E27FC236}">
                  <a16:creationId xmlns:a16="http://schemas.microsoft.com/office/drawing/2014/main" id="{B989D419-39D9-44A8-A675-4AAACA271D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6" y="318"/>
              <a:ext cx="408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Line 20">
              <a:extLst>
                <a:ext uri="{FF2B5EF4-FFF2-40B4-BE49-F238E27FC236}">
                  <a16:creationId xmlns:a16="http://schemas.microsoft.com/office/drawing/2014/main" id="{5C89B3B7-E5D0-4C71-9861-719846941C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2" y="590"/>
              <a:ext cx="40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16" name="Group 20">
            <a:extLst>
              <a:ext uri="{FF2B5EF4-FFF2-40B4-BE49-F238E27FC236}">
                <a16:creationId xmlns:a16="http://schemas.microsoft.com/office/drawing/2014/main" id="{6BA8D142-A6F4-4A8E-9732-49F11AFA8BD0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4508500"/>
            <a:ext cx="3746500" cy="1655763"/>
            <a:chOff x="0" y="0"/>
            <a:chExt cx="2360" cy="1043"/>
          </a:xfrm>
        </p:grpSpPr>
        <p:sp>
          <p:nvSpPr>
            <p:cNvPr id="4117" name="Rectangle 22">
              <a:extLst>
                <a:ext uri="{FF2B5EF4-FFF2-40B4-BE49-F238E27FC236}">
                  <a16:creationId xmlns:a16="http://schemas.microsoft.com/office/drawing/2014/main" id="{32C790E5-B1C9-4C44-87C3-0430B0BC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" y="817"/>
              <a:ext cx="590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</a:rPr>
                <a:t>教师</a:t>
              </a:r>
            </a:p>
          </p:txBody>
        </p:sp>
        <p:sp>
          <p:nvSpPr>
            <p:cNvPr id="4118" name="Oval 23">
              <a:extLst>
                <a:ext uri="{FF2B5EF4-FFF2-40B4-BE49-F238E27FC236}">
                  <a16:creationId xmlns:a16="http://schemas.microsoft.com/office/drawing/2014/main" id="{75380933-1210-4DE3-94EA-F2C9B49CB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99"/>
              <a:ext cx="544" cy="22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200" b="1">
                  <a:latin typeface="Times New Roman" panose="02020603050405020304" pitchFamily="18" charset="0"/>
                </a:rPr>
                <a:t>编号</a:t>
              </a:r>
            </a:p>
          </p:txBody>
        </p:sp>
        <p:sp>
          <p:nvSpPr>
            <p:cNvPr id="4119" name="Oval 24">
              <a:extLst>
                <a:ext uri="{FF2B5EF4-FFF2-40B4-BE49-F238E27FC236}">
                  <a16:creationId xmlns:a16="http://schemas.microsoft.com/office/drawing/2014/main" id="{8F575CF3-4A45-4ACC-A1CD-7AC2B4F28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" y="0"/>
              <a:ext cx="544" cy="22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200" b="1">
                  <a:latin typeface="Times New Roman" panose="02020603050405020304" pitchFamily="18" charset="0"/>
                </a:rPr>
                <a:t>姓名</a:t>
              </a:r>
            </a:p>
          </p:txBody>
        </p:sp>
        <p:sp>
          <p:nvSpPr>
            <p:cNvPr id="4120" name="Oval 25">
              <a:extLst>
                <a:ext uri="{FF2B5EF4-FFF2-40B4-BE49-F238E27FC236}">
                  <a16:creationId xmlns:a16="http://schemas.microsoft.com/office/drawing/2014/main" id="{6A110AB2-DE6A-4079-9BAF-0B9D8B25C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" y="46"/>
              <a:ext cx="544" cy="22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200" b="1">
                  <a:latin typeface="Times New Roman" panose="02020603050405020304" pitchFamily="18" charset="0"/>
                </a:rPr>
                <a:t>性别</a:t>
              </a:r>
            </a:p>
          </p:txBody>
        </p:sp>
        <p:sp>
          <p:nvSpPr>
            <p:cNvPr id="4121" name="Oval 26">
              <a:extLst>
                <a:ext uri="{FF2B5EF4-FFF2-40B4-BE49-F238E27FC236}">
                  <a16:creationId xmlns:a16="http://schemas.microsoft.com/office/drawing/2014/main" id="{F3B0B742-BBBB-4200-88D6-C35A5907C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" y="409"/>
              <a:ext cx="681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200" b="1">
                  <a:latin typeface="Times New Roman" panose="02020603050405020304" pitchFamily="18" charset="0"/>
                </a:rPr>
                <a:t>所在系</a:t>
              </a:r>
            </a:p>
          </p:txBody>
        </p:sp>
        <p:sp>
          <p:nvSpPr>
            <p:cNvPr id="4122" name="Line 33">
              <a:extLst>
                <a:ext uri="{FF2B5EF4-FFF2-40B4-BE49-F238E27FC236}">
                  <a16:creationId xmlns:a16="http://schemas.microsoft.com/office/drawing/2014/main" id="{DF114920-B206-4598-BFD3-A74A2ED4E1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9" y="681"/>
              <a:ext cx="363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Line 34">
              <a:extLst>
                <a:ext uri="{FF2B5EF4-FFF2-40B4-BE49-F238E27FC236}">
                  <a16:creationId xmlns:a16="http://schemas.microsoft.com/office/drawing/2014/main" id="{92D6EE5C-1F76-4761-A350-E505BF1A4A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1" y="227"/>
              <a:ext cx="317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Line 35">
              <a:extLst>
                <a:ext uri="{FF2B5EF4-FFF2-40B4-BE49-F238E27FC236}">
                  <a16:creationId xmlns:a16="http://schemas.microsoft.com/office/drawing/2014/main" id="{DBEF0C40-A06B-406E-9270-67E186DB34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80" y="273"/>
              <a:ext cx="91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Line 36">
              <a:extLst>
                <a:ext uri="{FF2B5EF4-FFF2-40B4-BE49-F238E27FC236}">
                  <a16:creationId xmlns:a16="http://schemas.microsoft.com/office/drawing/2014/main" id="{FA6C008B-9137-4642-9641-E85D95DF3B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52" y="635"/>
              <a:ext cx="36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  <p:bldP spid="4102" grpId="0" autoUpdateAnimBg="0"/>
      <p:bldP spid="410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81BBCED-1435-460D-AD61-D059746A88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zh-CN"/>
              <a:t>E-R</a:t>
            </a:r>
            <a:r>
              <a:rPr lang="zh-CN" altLang="en-US"/>
              <a:t>例子（</a:t>
            </a:r>
            <a:r>
              <a:rPr lang="en-US" altLang="zh-CN"/>
              <a:t>3</a:t>
            </a:r>
            <a:r>
              <a:rPr lang="zh-CN" altLang="en-US"/>
              <a:t>）</a:t>
            </a:r>
          </a:p>
        </p:txBody>
      </p:sp>
      <p:grpSp>
        <p:nvGrpSpPr>
          <p:cNvPr id="5123" name="Group 3">
            <a:extLst>
              <a:ext uri="{FF2B5EF4-FFF2-40B4-BE49-F238E27FC236}">
                <a16:creationId xmlns:a16="http://schemas.microsoft.com/office/drawing/2014/main" id="{D46E2EC7-9F99-456A-AB16-AA7F90DA2B5C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060575"/>
            <a:ext cx="4319588" cy="1655763"/>
            <a:chOff x="0" y="0"/>
            <a:chExt cx="2721" cy="1043"/>
          </a:xfrm>
        </p:grpSpPr>
        <p:sp>
          <p:nvSpPr>
            <p:cNvPr id="5124" name="Rectangle 9">
              <a:extLst>
                <a:ext uri="{FF2B5EF4-FFF2-40B4-BE49-F238E27FC236}">
                  <a16:creationId xmlns:a16="http://schemas.microsoft.com/office/drawing/2014/main" id="{2DEED860-6706-42F9-86AA-B0F2FE2AF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" y="817"/>
              <a:ext cx="590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</a:rPr>
                <a:t>课堂</a:t>
              </a:r>
            </a:p>
          </p:txBody>
        </p:sp>
        <p:sp>
          <p:nvSpPr>
            <p:cNvPr id="5125" name="Oval 10">
              <a:extLst>
                <a:ext uri="{FF2B5EF4-FFF2-40B4-BE49-F238E27FC236}">
                  <a16:creationId xmlns:a16="http://schemas.microsoft.com/office/drawing/2014/main" id="{391A67DA-48F6-4CA2-B519-A32BE18AF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08"/>
              <a:ext cx="544" cy="22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200" b="1">
                  <a:latin typeface="Times New Roman" panose="02020603050405020304" pitchFamily="18" charset="0"/>
                </a:rPr>
                <a:t>编号</a:t>
              </a:r>
            </a:p>
          </p:txBody>
        </p:sp>
        <p:sp>
          <p:nvSpPr>
            <p:cNvPr id="5126" name="Oval 11">
              <a:extLst>
                <a:ext uri="{FF2B5EF4-FFF2-40B4-BE49-F238E27FC236}">
                  <a16:creationId xmlns:a16="http://schemas.microsoft.com/office/drawing/2014/main" id="{4EF8E124-FA29-48D5-B021-F975C7029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" y="91"/>
              <a:ext cx="544" cy="22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200" b="1">
                  <a:latin typeface="Times New Roman" panose="02020603050405020304" pitchFamily="18" charset="0"/>
                </a:rPr>
                <a:t>教师</a:t>
              </a:r>
            </a:p>
          </p:txBody>
        </p:sp>
        <p:sp>
          <p:nvSpPr>
            <p:cNvPr id="5127" name="Oval 12">
              <a:extLst>
                <a:ext uri="{FF2B5EF4-FFF2-40B4-BE49-F238E27FC236}">
                  <a16:creationId xmlns:a16="http://schemas.microsoft.com/office/drawing/2014/main" id="{870EF2D7-4809-435F-B020-612A72CFE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" y="0"/>
              <a:ext cx="544" cy="22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200" b="1">
                  <a:latin typeface="Times New Roman" panose="02020603050405020304" pitchFamily="18" charset="0"/>
                </a:rPr>
                <a:t>课程名</a:t>
              </a:r>
            </a:p>
          </p:txBody>
        </p:sp>
        <p:sp>
          <p:nvSpPr>
            <p:cNvPr id="5128" name="Oval 13">
              <a:extLst>
                <a:ext uri="{FF2B5EF4-FFF2-40B4-BE49-F238E27FC236}">
                  <a16:creationId xmlns:a16="http://schemas.microsoft.com/office/drawing/2014/main" id="{6B4E5F74-27C9-4899-8F2A-B32EE2151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91"/>
              <a:ext cx="544" cy="22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200" b="1">
                  <a:latin typeface="Times New Roman" panose="02020603050405020304" pitchFamily="18" charset="0"/>
                </a:rPr>
                <a:t>人数</a:t>
              </a:r>
            </a:p>
          </p:txBody>
        </p:sp>
        <p:sp>
          <p:nvSpPr>
            <p:cNvPr id="5129" name="Oval 14">
              <a:extLst>
                <a:ext uri="{FF2B5EF4-FFF2-40B4-BE49-F238E27FC236}">
                  <a16:creationId xmlns:a16="http://schemas.microsoft.com/office/drawing/2014/main" id="{2FB657B0-E81A-47AF-BC83-C5D2162B0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363"/>
              <a:ext cx="771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200" b="1">
                  <a:latin typeface="Times New Roman" panose="02020603050405020304" pitchFamily="18" charset="0"/>
                </a:rPr>
                <a:t>上课时间</a:t>
              </a:r>
            </a:p>
          </p:txBody>
        </p:sp>
        <p:sp>
          <p:nvSpPr>
            <p:cNvPr id="5130" name="Line 15">
              <a:extLst>
                <a:ext uri="{FF2B5EF4-FFF2-40B4-BE49-F238E27FC236}">
                  <a16:creationId xmlns:a16="http://schemas.microsoft.com/office/drawing/2014/main" id="{4F5721C3-BAA3-40DB-A2D5-AFEF45A369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6" y="318"/>
              <a:ext cx="408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Line 16">
              <a:extLst>
                <a:ext uri="{FF2B5EF4-FFF2-40B4-BE49-F238E27FC236}">
                  <a16:creationId xmlns:a16="http://schemas.microsoft.com/office/drawing/2014/main" id="{6C226F41-92C1-49DF-94BB-A9A1E738DD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4" y="590"/>
              <a:ext cx="63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Line 17">
              <a:extLst>
                <a:ext uri="{FF2B5EF4-FFF2-40B4-BE49-F238E27FC236}">
                  <a16:creationId xmlns:a16="http://schemas.microsoft.com/office/drawing/2014/main" id="{FF8B2CE2-DA16-4942-8145-97D352D8D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15" y="227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" name="Line 18">
              <a:extLst>
                <a:ext uri="{FF2B5EF4-FFF2-40B4-BE49-F238E27FC236}">
                  <a16:creationId xmlns:a16="http://schemas.microsoft.com/office/drawing/2014/main" id="{EBE09974-E4AF-4CFE-A3D1-51D6EF713A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6" y="318"/>
              <a:ext cx="408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" name="Line 19">
              <a:extLst>
                <a:ext uri="{FF2B5EF4-FFF2-40B4-BE49-F238E27FC236}">
                  <a16:creationId xmlns:a16="http://schemas.microsoft.com/office/drawing/2014/main" id="{3A77FA2A-AD7E-4013-85E0-A5D4A0F471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2" y="590"/>
              <a:ext cx="40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35" name="Group 15">
            <a:extLst>
              <a:ext uri="{FF2B5EF4-FFF2-40B4-BE49-F238E27FC236}">
                <a16:creationId xmlns:a16="http://schemas.microsoft.com/office/drawing/2014/main" id="{0C1F98B5-3880-4563-B257-72C04A502E41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2205038"/>
            <a:ext cx="3854450" cy="1655762"/>
            <a:chOff x="0" y="0"/>
            <a:chExt cx="2428" cy="1043"/>
          </a:xfrm>
        </p:grpSpPr>
        <p:sp>
          <p:nvSpPr>
            <p:cNvPr id="5136" name="Rectangle 21">
              <a:extLst>
                <a:ext uri="{FF2B5EF4-FFF2-40B4-BE49-F238E27FC236}">
                  <a16:creationId xmlns:a16="http://schemas.microsoft.com/office/drawing/2014/main" id="{8A6D8B06-FCF3-4B23-9D0B-E62ED0A5B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" y="817"/>
              <a:ext cx="590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</a:rPr>
                <a:t>课程</a:t>
              </a:r>
            </a:p>
          </p:txBody>
        </p:sp>
        <p:sp>
          <p:nvSpPr>
            <p:cNvPr id="5137" name="Oval 22">
              <a:extLst>
                <a:ext uri="{FF2B5EF4-FFF2-40B4-BE49-F238E27FC236}">
                  <a16:creationId xmlns:a16="http://schemas.microsoft.com/office/drawing/2014/main" id="{DF7E234D-3431-4CAF-8BA4-12C069886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22"/>
              <a:ext cx="634" cy="2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200" b="1">
                  <a:latin typeface="Times New Roman" panose="02020603050405020304" pitchFamily="18" charset="0"/>
                </a:rPr>
                <a:t>课程名</a:t>
              </a:r>
            </a:p>
          </p:txBody>
        </p:sp>
        <p:sp>
          <p:nvSpPr>
            <p:cNvPr id="5138" name="Oval 23">
              <a:extLst>
                <a:ext uri="{FF2B5EF4-FFF2-40B4-BE49-F238E27FC236}">
                  <a16:creationId xmlns:a16="http://schemas.microsoft.com/office/drawing/2014/main" id="{775AA57A-E149-4A58-9833-9E01DC3A6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" y="0"/>
              <a:ext cx="589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200" b="1">
                  <a:latin typeface="Times New Roman" panose="02020603050405020304" pitchFamily="18" charset="0"/>
                </a:rPr>
                <a:t>性质</a:t>
              </a:r>
            </a:p>
          </p:txBody>
        </p:sp>
        <p:sp>
          <p:nvSpPr>
            <p:cNvPr id="5139" name="Oval 24">
              <a:extLst>
                <a:ext uri="{FF2B5EF4-FFF2-40B4-BE49-F238E27FC236}">
                  <a16:creationId xmlns:a16="http://schemas.microsoft.com/office/drawing/2014/main" id="{3F3DD777-D03F-4202-B980-4E78028BF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11"/>
              <a:ext cx="680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200" b="1">
                  <a:latin typeface="Times New Roman" panose="02020603050405020304" pitchFamily="18" charset="0"/>
                </a:rPr>
                <a:t>开课系</a:t>
              </a:r>
            </a:p>
          </p:txBody>
        </p:sp>
        <p:sp>
          <p:nvSpPr>
            <p:cNvPr id="5140" name="Oval 25">
              <a:extLst>
                <a:ext uri="{FF2B5EF4-FFF2-40B4-BE49-F238E27FC236}">
                  <a16:creationId xmlns:a16="http://schemas.microsoft.com/office/drawing/2014/main" id="{7709D48F-2B81-410B-8507-C91C26141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9"/>
              <a:ext cx="862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200" b="1">
                  <a:latin typeface="Times New Roman" panose="02020603050405020304" pitchFamily="18" charset="0"/>
                </a:rPr>
                <a:t>应修人数</a:t>
              </a:r>
            </a:p>
          </p:txBody>
        </p:sp>
        <p:sp>
          <p:nvSpPr>
            <p:cNvPr id="5141" name="Line 26">
              <a:extLst>
                <a:ext uri="{FF2B5EF4-FFF2-40B4-BE49-F238E27FC236}">
                  <a16:creationId xmlns:a16="http://schemas.microsoft.com/office/drawing/2014/main" id="{678FC8D8-ABF1-4D83-B26A-5E0B46AF2A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" y="681"/>
              <a:ext cx="363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2" name="Line 27">
              <a:extLst>
                <a:ext uri="{FF2B5EF4-FFF2-40B4-BE49-F238E27FC236}">
                  <a16:creationId xmlns:a16="http://schemas.microsoft.com/office/drawing/2014/main" id="{B3B8F7BB-DCFF-4408-96AE-88B7EB2963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52" y="227"/>
              <a:ext cx="317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3" name="Line 28">
              <a:extLst>
                <a:ext uri="{FF2B5EF4-FFF2-40B4-BE49-F238E27FC236}">
                  <a16:creationId xmlns:a16="http://schemas.microsoft.com/office/drawing/2014/main" id="{435CF241-399B-4D5C-A16E-AA87892E98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1" y="273"/>
              <a:ext cx="91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4" name="Line 29">
              <a:extLst>
                <a:ext uri="{FF2B5EF4-FFF2-40B4-BE49-F238E27FC236}">
                  <a16:creationId xmlns:a16="http://schemas.microsoft.com/office/drawing/2014/main" id="{C43BEEB8-C99A-4DBE-B1FB-A2E5167873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3" y="635"/>
              <a:ext cx="36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DCDDA35-17AA-47FD-80D5-C9E77DF14B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1103313"/>
            <a:ext cx="7670800" cy="563562"/>
          </a:xfrm>
        </p:spPr>
        <p:txBody>
          <a:bodyPr anchor="b"/>
          <a:lstStyle/>
          <a:p>
            <a:r>
              <a:rPr lang="en-US" altLang="zh-CN"/>
              <a:t>E-R</a:t>
            </a:r>
            <a:r>
              <a:rPr lang="zh-CN" altLang="en-US"/>
              <a:t>例子（</a:t>
            </a:r>
            <a:r>
              <a:rPr lang="en-US" altLang="zh-CN"/>
              <a:t>4</a:t>
            </a:r>
            <a:r>
              <a:rPr lang="zh-CN" altLang="en-US"/>
              <a:t>）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177A9AA-76D9-40A5-96D5-655F1E9DE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679575"/>
            <a:ext cx="7705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实体间联系：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F66B9E7B-441C-469D-A519-AB77CEFEC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349500"/>
            <a:ext cx="784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一个课程由多个教师教师教授，每个教师教授多门课程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39D2FE1-2085-49DE-887E-C939B0377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997200"/>
            <a:ext cx="722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一个课程开设多个课堂，每个课堂只教授一门课程</a:t>
            </a:r>
          </a:p>
        </p:txBody>
      </p:sp>
      <p:grpSp>
        <p:nvGrpSpPr>
          <p:cNvPr id="6150" name="Group 6">
            <a:extLst>
              <a:ext uri="{FF2B5EF4-FFF2-40B4-BE49-F238E27FC236}">
                <a16:creationId xmlns:a16="http://schemas.microsoft.com/office/drawing/2014/main" id="{13D34026-D0E0-4AAA-B166-6AEFA72D24D2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3789363"/>
            <a:ext cx="1223962" cy="2376487"/>
            <a:chOff x="0" y="0"/>
            <a:chExt cx="771" cy="1497"/>
          </a:xfrm>
        </p:grpSpPr>
        <p:sp>
          <p:nvSpPr>
            <p:cNvPr id="6151" name="Rectangle 31">
              <a:extLst>
                <a:ext uri="{FF2B5EF4-FFF2-40B4-BE49-F238E27FC236}">
                  <a16:creationId xmlns:a16="http://schemas.microsoft.com/office/drawing/2014/main" id="{A2BEF725-1901-458B-B28C-A6102112E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" y="0"/>
              <a:ext cx="726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</a:rPr>
                <a:t>课程</a:t>
              </a:r>
            </a:p>
          </p:txBody>
        </p:sp>
        <p:sp>
          <p:nvSpPr>
            <p:cNvPr id="6152" name="Rectangle 32">
              <a:extLst>
                <a:ext uri="{FF2B5EF4-FFF2-40B4-BE49-F238E27FC236}">
                  <a16:creationId xmlns:a16="http://schemas.microsoft.com/office/drawing/2014/main" id="{D833C50A-33A0-4DF6-94FD-C7BEC1F52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" y="1225"/>
              <a:ext cx="726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</a:rPr>
                <a:t>教师</a:t>
              </a:r>
            </a:p>
          </p:txBody>
        </p:sp>
        <p:sp>
          <p:nvSpPr>
            <p:cNvPr id="6153" name="AutoShape 33">
              <a:extLst>
                <a:ext uri="{FF2B5EF4-FFF2-40B4-BE49-F238E27FC236}">
                  <a16:creationId xmlns:a16="http://schemas.microsoft.com/office/drawing/2014/main" id="{410372F2-FED4-4577-9517-6F75BD2B2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89"/>
              <a:ext cx="771" cy="318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</a:rPr>
                <a:t>讲授</a:t>
              </a:r>
            </a:p>
          </p:txBody>
        </p:sp>
        <p:sp>
          <p:nvSpPr>
            <p:cNvPr id="6154" name="Line 34">
              <a:extLst>
                <a:ext uri="{FF2B5EF4-FFF2-40B4-BE49-F238E27FC236}">
                  <a16:creationId xmlns:a16="http://schemas.microsoft.com/office/drawing/2014/main" id="{45A8230C-648B-426A-9E43-F8966567B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" y="272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Line 35">
              <a:extLst>
                <a:ext uri="{FF2B5EF4-FFF2-40B4-BE49-F238E27FC236}">
                  <a16:creationId xmlns:a16="http://schemas.microsoft.com/office/drawing/2014/main" id="{03167939-F7B7-4056-8C7C-DDCC523DF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" y="907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Text Box 36">
              <a:extLst>
                <a:ext uri="{FF2B5EF4-FFF2-40B4-BE49-F238E27FC236}">
                  <a16:creationId xmlns:a16="http://schemas.microsoft.com/office/drawing/2014/main" id="{8F51B159-17AD-486C-931F-FFEDF4E48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" y="272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6157" name="Text Box 37">
              <a:extLst>
                <a:ext uri="{FF2B5EF4-FFF2-40B4-BE49-F238E27FC236}">
                  <a16:creationId xmlns:a16="http://schemas.microsoft.com/office/drawing/2014/main" id="{F06867BB-EA82-4027-8855-446542FCC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" y="90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n</a:t>
              </a:r>
            </a:p>
          </p:txBody>
        </p:sp>
      </p:grpSp>
      <p:grpSp>
        <p:nvGrpSpPr>
          <p:cNvPr id="6158" name="Group 14">
            <a:extLst>
              <a:ext uri="{FF2B5EF4-FFF2-40B4-BE49-F238E27FC236}">
                <a16:creationId xmlns:a16="http://schemas.microsoft.com/office/drawing/2014/main" id="{9B732863-9693-444C-9A6C-9E5C44BD2935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3716338"/>
            <a:ext cx="1223962" cy="2376487"/>
            <a:chOff x="0" y="0"/>
            <a:chExt cx="771" cy="1497"/>
          </a:xfrm>
        </p:grpSpPr>
        <p:sp>
          <p:nvSpPr>
            <p:cNvPr id="6159" name="Rectangle 40">
              <a:extLst>
                <a:ext uri="{FF2B5EF4-FFF2-40B4-BE49-F238E27FC236}">
                  <a16:creationId xmlns:a16="http://schemas.microsoft.com/office/drawing/2014/main" id="{5FCA01B4-0174-49A5-91E1-AD9870836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" y="0"/>
              <a:ext cx="726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</a:rPr>
                <a:t>课程</a:t>
              </a:r>
            </a:p>
          </p:txBody>
        </p:sp>
        <p:sp>
          <p:nvSpPr>
            <p:cNvPr id="6160" name="Rectangle 41">
              <a:extLst>
                <a:ext uri="{FF2B5EF4-FFF2-40B4-BE49-F238E27FC236}">
                  <a16:creationId xmlns:a16="http://schemas.microsoft.com/office/drawing/2014/main" id="{BF682DCD-610B-40D3-ACB2-939AA5FAE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" y="1225"/>
              <a:ext cx="726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</a:rPr>
                <a:t>课堂</a:t>
              </a:r>
            </a:p>
          </p:txBody>
        </p:sp>
        <p:sp>
          <p:nvSpPr>
            <p:cNvPr id="6161" name="AutoShape 42">
              <a:extLst>
                <a:ext uri="{FF2B5EF4-FFF2-40B4-BE49-F238E27FC236}">
                  <a16:creationId xmlns:a16="http://schemas.microsoft.com/office/drawing/2014/main" id="{69F3BDE2-5833-483F-91B2-4BBC56CE2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89"/>
              <a:ext cx="771" cy="318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</a:rPr>
                <a:t>开设</a:t>
              </a:r>
            </a:p>
          </p:txBody>
        </p:sp>
        <p:sp>
          <p:nvSpPr>
            <p:cNvPr id="6162" name="Line 43">
              <a:extLst>
                <a:ext uri="{FF2B5EF4-FFF2-40B4-BE49-F238E27FC236}">
                  <a16:creationId xmlns:a16="http://schemas.microsoft.com/office/drawing/2014/main" id="{2A07FD4E-BEF1-47F2-A5CD-17AB8219A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" y="272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Line 44">
              <a:extLst>
                <a:ext uri="{FF2B5EF4-FFF2-40B4-BE49-F238E27FC236}">
                  <a16:creationId xmlns:a16="http://schemas.microsoft.com/office/drawing/2014/main" id="{4524B978-A2A8-4F40-B936-A6326622F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" y="907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4" name="Text Box 45">
              <a:extLst>
                <a:ext uri="{FF2B5EF4-FFF2-40B4-BE49-F238E27FC236}">
                  <a16:creationId xmlns:a16="http://schemas.microsoft.com/office/drawing/2014/main" id="{22C58CBC-A5AA-4DAA-A46C-D4B8D638A9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" y="27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165" name="Text Box 46">
              <a:extLst>
                <a:ext uri="{FF2B5EF4-FFF2-40B4-BE49-F238E27FC236}">
                  <a16:creationId xmlns:a16="http://schemas.microsoft.com/office/drawing/2014/main" id="{F955D7E1-0706-4D44-929B-4DD9D4F37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" y="90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utoUpdateAnimBg="0"/>
      <p:bldP spid="614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100B3BA-9BD6-4B93-AACE-E4029DEB37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zh-CN"/>
              <a:t>E-R</a:t>
            </a:r>
            <a:r>
              <a:rPr lang="zh-CN" altLang="en-US"/>
              <a:t>例子（</a:t>
            </a:r>
            <a:r>
              <a:rPr lang="en-US" altLang="zh-CN"/>
              <a:t>5</a:t>
            </a:r>
            <a:r>
              <a:rPr lang="zh-CN" altLang="en-US"/>
              <a:t>）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883D71A-9E1D-4A53-8994-83CBCDC5C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679575"/>
            <a:ext cx="7705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实体间联系：</a:t>
            </a:r>
          </a:p>
        </p:txBody>
      </p:sp>
      <p:sp>
        <p:nvSpPr>
          <p:cNvPr id="7172" name="Rectangle 6">
            <a:extLst>
              <a:ext uri="{FF2B5EF4-FFF2-40B4-BE49-F238E27FC236}">
                <a16:creationId xmlns:a16="http://schemas.microsoft.com/office/drawing/2014/main" id="{296909A6-C19B-4963-8152-D0337AC86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349500"/>
            <a:ext cx="77057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一个教师可担任多个课堂的教学，一个课堂只能由一个老师负责。</a:t>
            </a:r>
          </a:p>
        </p:txBody>
      </p:sp>
      <p:sp>
        <p:nvSpPr>
          <p:cNvPr id="7173" name="Rectangle 7">
            <a:extLst>
              <a:ext uri="{FF2B5EF4-FFF2-40B4-BE49-F238E27FC236}">
                <a16:creationId xmlns:a16="http://schemas.microsoft.com/office/drawing/2014/main" id="{FCBCB560-CBEB-40D8-87B9-B35934686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357563"/>
            <a:ext cx="784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4. 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一个学生可选择多个课堂，一个课堂可容纳多个学生。</a:t>
            </a:r>
          </a:p>
        </p:txBody>
      </p:sp>
      <p:grpSp>
        <p:nvGrpSpPr>
          <p:cNvPr id="7174" name="Group 6">
            <a:extLst>
              <a:ext uri="{FF2B5EF4-FFF2-40B4-BE49-F238E27FC236}">
                <a16:creationId xmlns:a16="http://schemas.microsoft.com/office/drawing/2014/main" id="{BC4F9BFE-D3A0-4C5F-A063-6D213DA4F35C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4005263"/>
            <a:ext cx="1223962" cy="2376487"/>
            <a:chOff x="0" y="0"/>
            <a:chExt cx="771" cy="1497"/>
          </a:xfrm>
        </p:grpSpPr>
        <p:sp>
          <p:nvSpPr>
            <p:cNvPr id="7175" name="Rectangle 9">
              <a:extLst>
                <a:ext uri="{FF2B5EF4-FFF2-40B4-BE49-F238E27FC236}">
                  <a16:creationId xmlns:a16="http://schemas.microsoft.com/office/drawing/2014/main" id="{9F1D5A4F-20B9-4998-9ED7-441BA278F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" y="0"/>
              <a:ext cx="726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</a:rPr>
                <a:t>课堂</a:t>
              </a:r>
            </a:p>
          </p:txBody>
        </p:sp>
        <p:sp>
          <p:nvSpPr>
            <p:cNvPr id="7176" name="Rectangle 10">
              <a:extLst>
                <a:ext uri="{FF2B5EF4-FFF2-40B4-BE49-F238E27FC236}">
                  <a16:creationId xmlns:a16="http://schemas.microsoft.com/office/drawing/2014/main" id="{F0326741-17CA-4178-BCD9-F71B92BA6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" y="1225"/>
              <a:ext cx="726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</a:rPr>
                <a:t>教师</a:t>
              </a:r>
            </a:p>
          </p:txBody>
        </p:sp>
        <p:sp>
          <p:nvSpPr>
            <p:cNvPr id="7177" name="AutoShape 11">
              <a:extLst>
                <a:ext uri="{FF2B5EF4-FFF2-40B4-BE49-F238E27FC236}">
                  <a16:creationId xmlns:a16="http://schemas.microsoft.com/office/drawing/2014/main" id="{C090DD24-5CE5-48A1-B62C-D636EE6D7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89"/>
              <a:ext cx="771" cy="318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</a:rPr>
                <a:t>上课</a:t>
              </a:r>
            </a:p>
          </p:txBody>
        </p:sp>
        <p:sp>
          <p:nvSpPr>
            <p:cNvPr id="7178" name="Line 12">
              <a:extLst>
                <a:ext uri="{FF2B5EF4-FFF2-40B4-BE49-F238E27FC236}">
                  <a16:creationId xmlns:a16="http://schemas.microsoft.com/office/drawing/2014/main" id="{90233D1A-C51A-4F0E-B49E-960C59952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" y="272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" name="Line 13">
              <a:extLst>
                <a:ext uri="{FF2B5EF4-FFF2-40B4-BE49-F238E27FC236}">
                  <a16:creationId xmlns:a16="http://schemas.microsoft.com/office/drawing/2014/main" id="{BE1C3A35-E562-4EE9-844C-2C43C542F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" y="907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" name="Text Box 14">
              <a:extLst>
                <a:ext uri="{FF2B5EF4-FFF2-40B4-BE49-F238E27FC236}">
                  <a16:creationId xmlns:a16="http://schemas.microsoft.com/office/drawing/2014/main" id="{7089A94B-F975-49B2-AC83-11FF0C1BA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" y="27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7181" name="Text Box 15">
              <a:extLst>
                <a:ext uri="{FF2B5EF4-FFF2-40B4-BE49-F238E27FC236}">
                  <a16:creationId xmlns:a16="http://schemas.microsoft.com/office/drawing/2014/main" id="{BB9861EF-8AD8-4B80-822B-8C583B4614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" y="90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7182" name="Group 14">
            <a:extLst>
              <a:ext uri="{FF2B5EF4-FFF2-40B4-BE49-F238E27FC236}">
                <a16:creationId xmlns:a16="http://schemas.microsoft.com/office/drawing/2014/main" id="{C8E29711-1C6D-44A7-BE4C-8CF703FFE600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3933825"/>
            <a:ext cx="3455987" cy="2376488"/>
            <a:chOff x="0" y="0"/>
            <a:chExt cx="2177" cy="1497"/>
          </a:xfrm>
        </p:grpSpPr>
        <p:grpSp>
          <p:nvGrpSpPr>
            <p:cNvPr id="7183" name="Group 15">
              <a:extLst>
                <a:ext uri="{FF2B5EF4-FFF2-40B4-BE49-F238E27FC236}">
                  <a16:creationId xmlns:a16="http://schemas.microsoft.com/office/drawing/2014/main" id="{19A84369-BEAC-4807-9084-8818C160BA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71" cy="1497"/>
              <a:chOff x="0" y="0"/>
              <a:chExt cx="771" cy="1497"/>
            </a:xfrm>
          </p:grpSpPr>
          <p:sp>
            <p:nvSpPr>
              <p:cNvPr id="7184" name="Rectangle 17">
                <a:extLst>
                  <a:ext uri="{FF2B5EF4-FFF2-40B4-BE49-F238E27FC236}">
                    <a16:creationId xmlns:a16="http://schemas.microsoft.com/office/drawing/2014/main" id="{27A426AE-C5D8-4840-A171-241B41204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" y="0"/>
                <a:ext cx="72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zh-CN" altLang="en-US" sz="2400" b="1">
                    <a:latin typeface="Times New Roman" panose="02020603050405020304" pitchFamily="18" charset="0"/>
                  </a:rPr>
                  <a:t>学生</a:t>
                </a:r>
              </a:p>
            </p:txBody>
          </p:sp>
          <p:sp>
            <p:nvSpPr>
              <p:cNvPr id="7185" name="Rectangle 18">
                <a:extLst>
                  <a:ext uri="{FF2B5EF4-FFF2-40B4-BE49-F238E27FC236}">
                    <a16:creationId xmlns:a16="http://schemas.microsoft.com/office/drawing/2014/main" id="{48DFB413-7ED6-4506-AC0D-0EAF34CB6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" y="1225"/>
                <a:ext cx="72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zh-CN" altLang="en-US" sz="2400" b="1">
                    <a:latin typeface="Times New Roman" panose="02020603050405020304" pitchFamily="18" charset="0"/>
                  </a:rPr>
                  <a:t>课堂</a:t>
                </a:r>
              </a:p>
            </p:txBody>
          </p:sp>
          <p:sp>
            <p:nvSpPr>
              <p:cNvPr id="7186" name="AutoShape 19">
                <a:extLst>
                  <a:ext uri="{FF2B5EF4-FFF2-40B4-BE49-F238E27FC236}">
                    <a16:creationId xmlns:a16="http://schemas.microsoft.com/office/drawing/2014/main" id="{7F3E6178-4C0E-4397-8C0E-544CD2A26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89"/>
                <a:ext cx="771" cy="318"/>
              </a:xfrm>
              <a:prstGeom prst="diamond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zh-CN" altLang="en-US" sz="2400" b="1">
                    <a:latin typeface="Times New Roman" panose="02020603050405020304" pitchFamily="18" charset="0"/>
                  </a:rPr>
                  <a:t>选择</a:t>
                </a:r>
              </a:p>
            </p:txBody>
          </p:sp>
          <p:sp>
            <p:nvSpPr>
              <p:cNvPr id="7187" name="Line 20">
                <a:extLst>
                  <a:ext uri="{FF2B5EF4-FFF2-40B4-BE49-F238E27FC236}">
                    <a16:creationId xmlns:a16="http://schemas.microsoft.com/office/drawing/2014/main" id="{8586C604-698C-467B-A573-03D38995D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" y="272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8" name="Line 21">
                <a:extLst>
                  <a:ext uri="{FF2B5EF4-FFF2-40B4-BE49-F238E27FC236}">
                    <a16:creationId xmlns:a16="http://schemas.microsoft.com/office/drawing/2014/main" id="{0FC7D79C-70A1-44FF-AC59-53683905E1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" y="907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9" name="Text Box 22">
                <a:extLst>
                  <a:ext uri="{FF2B5EF4-FFF2-40B4-BE49-F238E27FC236}">
                    <a16:creationId xmlns:a16="http://schemas.microsoft.com/office/drawing/2014/main" id="{86BD00FB-9A22-40F4-9DA6-3C332C7955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" y="272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</a:rPr>
                  <a:t>m</a:t>
                </a:r>
              </a:p>
            </p:txBody>
          </p:sp>
          <p:sp>
            <p:nvSpPr>
              <p:cNvPr id="7190" name="Text Box 23">
                <a:extLst>
                  <a:ext uri="{FF2B5EF4-FFF2-40B4-BE49-F238E27FC236}">
                    <a16:creationId xmlns:a16="http://schemas.microsoft.com/office/drawing/2014/main" id="{5F83EBD0-2A41-4600-86DD-C9DB4901D1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" y="907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</a:rPr>
                  <a:t>n</a:t>
                </a:r>
              </a:p>
            </p:txBody>
          </p:sp>
        </p:grpSp>
        <p:sp>
          <p:nvSpPr>
            <p:cNvPr id="7191" name="Line 24">
              <a:extLst>
                <a:ext uri="{FF2B5EF4-FFF2-40B4-BE49-F238E27FC236}">
                  <a16:creationId xmlns:a16="http://schemas.microsoft.com/office/drawing/2014/main" id="{629B1D8F-612D-47AB-B850-BC3372E67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" y="75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Oval 25">
              <a:extLst>
                <a:ext uri="{FF2B5EF4-FFF2-40B4-BE49-F238E27FC236}">
                  <a16:creationId xmlns:a16="http://schemas.microsoft.com/office/drawing/2014/main" id="{4A41D7CA-1848-43A6-8539-3F84A6305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589"/>
              <a:ext cx="998" cy="3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</a:rPr>
                <a:t>已选人数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utoUpdateAnimBg="0"/>
      <p:bldP spid="717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E470A3A-605E-4CA3-942D-E048740B7E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6575" y="744538"/>
            <a:ext cx="7670800" cy="563562"/>
          </a:xfrm>
        </p:spPr>
        <p:txBody>
          <a:bodyPr anchor="b"/>
          <a:lstStyle/>
          <a:p>
            <a:r>
              <a:rPr lang="en-US" altLang="zh-CN"/>
              <a:t>E-R</a:t>
            </a:r>
            <a:r>
              <a:rPr lang="zh-CN" altLang="en-US"/>
              <a:t>例子（</a:t>
            </a:r>
            <a:r>
              <a:rPr lang="en-US" altLang="zh-CN"/>
              <a:t>6</a:t>
            </a:r>
            <a:r>
              <a:rPr lang="zh-CN" altLang="en-US"/>
              <a:t>）</a:t>
            </a:r>
          </a:p>
        </p:txBody>
      </p:sp>
      <p:grpSp>
        <p:nvGrpSpPr>
          <p:cNvPr id="8195" name="Group 3">
            <a:extLst>
              <a:ext uri="{FF2B5EF4-FFF2-40B4-BE49-F238E27FC236}">
                <a16:creationId xmlns:a16="http://schemas.microsoft.com/office/drawing/2014/main" id="{D95A1864-972C-46B5-8C7A-03A15DB8B901}"/>
              </a:ext>
            </a:extLst>
          </p:cNvPr>
          <p:cNvGrpSpPr>
            <a:grpSpLocks/>
          </p:cNvGrpSpPr>
          <p:nvPr/>
        </p:nvGrpSpPr>
        <p:grpSpPr bwMode="auto">
          <a:xfrm>
            <a:off x="0" y="908050"/>
            <a:ext cx="8932863" cy="5186363"/>
            <a:chOff x="0" y="0"/>
            <a:chExt cx="5627" cy="3267"/>
          </a:xfrm>
        </p:grpSpPr>
        <p:sp>
          <p:nvSpPr>
            <p:cNvPr id="8196" name="Rectangle 5">
              <a:extLst>
                <a:ext uri="{FF2B5EF4-FFF2-40B4-BE49-F238E27FC236}">
                  <a16:creationId xmlns:a16="http://schemas.microsoft.com/office/drawing/2014/main" id="{BEC68890-670E-4E8A-ACD0-2FD265262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" y="1044"/>
              <a:ext cx="590" cy="22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</a:rPr>
                <a:t>学生</a:t>
              </a:r>
            </a:p>
          </p:txBody>
        </p:sp>
        <p:sp>
          <p:nvSpPr>
            <p:cNvPr id="8197" name="Oval 6">
              <a:extLst>
                <a:ext uri="{FF2B5EF4-FFF2-40B4-BE49-F238E27FC236}">
                  <a16:creationId xmlns:a16="http://schemas.microsoft.com/office/drawing/2014/main" id="{A7445E3A-8D1B-49D5-9B68-65284615D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635"/>
              <a:ext cx="544" cy="22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200" b="1">
                  <a:latin typeface="Times New Roman" panose="02020603050405020304" pitchFamily="18" charset="0"/>
                </a:rPr>
                <a:t>学号</a:t>
              </a:r>
            </a:p>
          </p:txBody>
        </p:sp>
        <p:sp>
          <p:nvSpPr>
            <p:cNvPr id="8198" name="Oval 7">
              <a:extLst>
                <a:ext uri="{FF2B5EF4-FFF2-40B4-BE49-F238E27FC236}">
                  <a16:creationId xmlns:a16="http://schemas.microsoft.com/office/drawing/2014/main" id="{555CF044-B3A7-4994-B211-0AB2078A3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318"/>
              <a:ext cx="544" cy="22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200" b="1">
                  <a:latin typeface="Times New Roman" panose="02020603050405020304" pitchFamily="18" charset="0"/>
                </a:rPr>
                <a:t>姓名</a:t>
              </a:r>
            </a:p>
          </p:txBody>
        </p:sp>
        <p:sp>
          <p:nvSpPr>
            <p:cNvPr id="8199" name="Oval 8">
              <a:extLst>
                <a:ext uri="{FF2B5EF4-FFF2-40B4-BE49-F238E27FC236}">
                  <a16:creationId xmlns:a16="http://schemas.microsoft.com/office/drawing/2014/main" id="{20CE64D7-B134-4173-A2D1-D0EE5BA4F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" y="227"/>
              <a:ext cx="544" cy="22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200" b="1">
                  <a:latin typeface="Times New Roman" panose="02020603050405020304" pitchFamily="18" charset="0"/>
                </a:rPr>
                <a:t>性别</a:t>
              </a:r>
            </a:p>
          </p:txBody>
        </p:sp>
        <p:sp>
          <p:nvSpPr>
            <p:cNvPr id="8200" name="Oval 9">
              <a:extLst>
                <a:ext uri="{FF2B5EF4-FFF2-40B4-BE49-F238E27FC236}">
                  <a16:creationId xmlns:a16="http://schemas.microsoft.com/office/drawing/2014/main" id="{D673E35C-C234-4493-9000-D1DFC75A1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318"/>
              <a:ext cx="544" cy="22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200" b="1">
                  <a:latin typeface="Times New Roman" panose="02020603050405020304" pitchFamily="18" charset="0"/>
                </a:rPr>
                <a:t>班级</a:t>
              </a:r>
            </a:p>
          </p:txBody>
        </p:sp>
        <p:sp>
          <p:nvSpPr>
            <p:cNvPr id="8201" name="Oval 10">
              <a:extLst>
                <a:ext uri="{FF2B5EF4-FFF2-40B4-BE49-F238E27FC236}">
                  <a16:creationId xmlns:a16="http://schemas.microsoft.com/office/drawing/2014/main" id="{A842E94E-61CE-452F-95B7-BF9C422E5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590"/>
              <a:ext cx="771" cy="31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200" b="1">
                  <a:latin typeface="Times New Roman" panose="02020603050405020304" pitchFamily="18" charset="0"/>
                </a:rPr>
                <a:t>登录密码</a:t>
              </a:r>
            </a:p>
          </p:txBody>
        </p:sp>
        <p:sp>
          <p:nvSpPr>
            <p:cNvPr id="8202" name="Line 11">
              <a:extLst>
                <a:ext uri="{FF2B5EF4-FFF2-40B4-BE49-F238E27FC236}">
                  <a16:creationId xmlns:a16="http://schemas.microsoft.com/office/drawing/2014/main" id="{CF25B022-456D-4EE1-8241-E8C36C5570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65" y="545"/>
              <a:ext cx="408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3" name="Line 12">
              <a:extLst>
                <a:ext uri="{FF2B5EF4-FFF2-40B4-BE49-F238E27FC236}">
                  <a16:creationId xmlns:a16="http://schemas.microsoft.com/office/drawing/2014/main" id="{0EE76114-119B-4F48-8D86-DD89AC014E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93" y="817"/>
              <a:ext cx="63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Line 13">
              <a:extLst>
                <a:ext uri="{FF2B5EF4-FFF2-40B4-BE49-F238E27FC236}">
                  <a16:creationId xmlns:a16="http://schemas.microsoft.com/office/drawing/2014/main" id="{2AD91346-9982-4795-BF58-2F5872C70A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4" y="454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" name="Line 14">
              <a:extLst>
                <a:ext uri="{FF2B5EF4-FFF2-40B4-BE49-F238E27FC236}">
                  <a16:creationId xmlns:a16="http://schemas.microsoft.com/office/drawing/2014/main" id="{29D322D0-167C-4104-B88D-E55499266D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5" y="545"/>
              <a:ext cx="408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Line 15">
              <a:extLst>
                <a:ext uri="{FF2B5EF4-FFF2-40B4-BE49-F238E27FC236}">
                  <a16:creationId xmlns:a16="http://schemas.microsoft.com/office/drawing/2014/main" id="{AC7CFA6F-F22B-4554-9FBB-F6DFE3151E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1" y="817"/>
              <a:ext cx="40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Rectangle 17">
              <a:extLst>
                <a:ext uri="{FF2B5EF4-FFF2-40B4-BE49-F238E27FC236}">
                  <a16:creationId xmlns:a16="http://schemas.microsoft.com/office/drawing/2014/main" id="{F10134C4-CD45-4AE9-8427-F0D855755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817"/>
              <a:ext cx="590" cy="22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</a:rPr>
                <a:t>教师</a:t>
              </a:r>
            </a:p>
          </p:txBody>
        </p:sp>
        <p:sp>
          <p:nvSpPr>
            <p:cNvPr id="8208" name="Oval 18">
              <a:extLst>
                <a:ext uri="{FF2B5EF4-FFF2-40B4-BE49-F238E27FC236}">
                  <a16:creationId xmlns:a16="http://schemas.microsoft.com/office/drawing/2014/main" id="{F0D0B2BF-F201-4FA2-9529-EC21BA787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499"/>
              <a:ext cx="544" cy="22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200" b="1">
                  <a:latin typeface="Times New Roman" panose="02020603050405020304" pitchFamily="18" charset="0"/>
                </a:rPr>
                <a:t>编号</a:t>
              </a:r>
            </a:p>
          </p:txBody>
        </p:sp>
        <p:sp>
          <p:nvSpPr>
            <p:cNvPr id="8209" name="Oval 19">
              <a:extLst>
                <a:ext uri="{FF2B5EF4-FFF2-40B4-BE49-F238E27FC236}">
                  <a16:creationId xmlns:a16="http://schemas.microsoft.com/office/drawing/2014/main" id="{25D221ED-380A-446E-98C0-C2EB80BC3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0"/>
              <a:ext cx="544" cy="22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200" b="1">
                  <a:latin typeface="Times New Roman" panose="02020603050405020304" pitchFamily="18" charset="0"/>
                </a:rPr>
                <a:t>姓名</a:t>
              </a:r>
            </a:p>
          </p:txBody>
        </p:sp>
        <p:sp>
          <p:nvSpPr>
            <p:cNvPr id="8210" name="Oval 20">
              <a:extLst>
                <a:ext uri="{FF2B5EF4-FFF2-40B4-BE49-F238E27FC236}">
                  <a16:creationId xmlns:a16="http://schemas.microsoft.com/office/drawing/2014/main" id="{8C6600EF-CDF7-4CF8-8A7A-F1A19A9C7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46"/>
              <a:ext cx="544" cy="22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200" b="1">
                  <a:latin typeface="Times New Roman" panose="02020603050405020304" pitchFamily="18" charset="0"/>
                </a:rPr>
                <a:t>性别</a:t>
              </a:r>
            </a:p>
          </p:txBody>
        </p:sp>
        <p:sp>
          <p:nvSpPr>
            <p:cNvPr id="8211" name="Oval 21">
              <a:extLst>
                <a:ext uri="{FF2B5EF4-FFF2-40B4-BE49-F238E27FC236}">
                  <a16:creationId xmlns:a16="http://schemas.microsoft.com/office/drawing/2014/main" id="{A0A36E3B-0A8E-4C13-820B-47EA76519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1" y="409"/>
              <a:ext cx="681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200" b="1">
                  <a:latin typeface="Times New Roman" panose="02020603050405020304" pitchFamily="18" charset="0"/>
                </a:rPr>
                <a:t>所在系</a:t>
              </a:r>
            </a:p>
          </p:txBody>
        </p:sp>
        <p:sp>
          <p:nvSpPr>
            <p:cNvPr id="8212" name="Line 22">
              <a:extLst>
                <a:ext uri="{FF2B5EF4-FFF2-40B4-BE49-F238E27FC236}">
                  <a16:creationId xmlns:a16="http://schemas.microsoft.com/office/drawing/2014/main" id="{11C06558-B71E-4197-A16C-5E0C7BB03E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51" y="681"/>
              <a:ext cx="363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Line 23">
              <a:extLst>
                <a:ext uri="{FF2B5EF4-FFF2-40B4-BE49-F238E27FC236}">
                  <a16:creationId xmlns:a16="http://schemas.microsoft.com/office/drawing/2014/main" id="{AD7ACEAF-48E2-485B-9471-B0A42294CD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3" y="227"/>
              <a:ext cx="317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Line 24">
              <a:extLst>
                <a:ext uri="{FF2B5EF4-FFF2-40B4-BE49-F238E27FC236}">
                  <a16:creationId xmlns:a16="http://schemas.microsoft.com/office/drawing/2014/main" id="{5CEBCDEA-6587-46CB-9559-2316DB0F29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2" y="273"/>
              <a:ext cx="91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Line 25">
              <a:extLst>
                <a:ext uri="{FF2B5EF4-FFF2-40B4-BE49-F238E27FC236}">
                  <a16:creationId xmlns:a16="http://schemas.microsoft.com/office/drawing/2014/main" id="{9AD13317-15EF-4651-B862-975F17BC1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4" y="635"/>
              <a:ext cx="36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Rectangle 27">
              <a:extLst>
                <a:ext uri="{FF2B5EF4-FFF2-40B4-BE49-F238E27FC236}">
                  <a16:creationId xmlns:a16="http://schemas.microsoft.com/office/drawing/2014/main" id="{90282DC5-9249-413E-8F20-4C3CA0D3C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268"/>
              <a:ext cx="590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</a:rPr>
                <a:t>课堂</a:t>
              </a:r>
            </a:p>
          </p:txBody>
        </p:sp>
        <p:sp>
          <p:nvSpPr>
            <p:cNvPr id="8217" name="Oval 28">
              <a:extLst>
                <a:ext uri="{FF2B5EF4-FFF2-40B4-BE49-F238E27FC236}">
                  <a16:creationId xmlns:a16="http://schemas.microsoft.com/office/drawing/2014/main" id="{E7F48215-FEBC-44F5-AFAD-212AB8F26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359"/>
              <a:ext cx="544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200" b="1">
                  <a:latin typeface="Times New Roman" panose="02020603050405020304" pitchFamily="18" charset="0"/>
                </a:rPr>
                <a:t>编号</a:t>
              </a:r>
            </a:p>
          </p:txBody>
        </p:sp>
        <p:sp>
          <p:nvSpPr>
            <p:cNvPr id="8218" name="Oval 29">
              <a:extLst>
                <a:ext uri="{FF2B5EF4-FFF2-40B4-BE49-F238E27FC236}">
                  <a16:creationId xmlns:a16="http://schemas.microsoft.com/office/drawing/2014/main" id="{06F36381-7BD7-4852-9F5F-07E659567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812"/>
              <a:ext cx="544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200" b="1">
                  <a:latin typeface="Times New Roman" panose="02020603050405020304" pitchFamily="18" charset="0"/>
                </a:rPr>
                <a:t>教师</a:t>
              </a:r>
            </a:p>
          </p:txBody>
        </p:sp>
        <p:sp>
          <p:nvSpPr>
            <p:cNvPr id="8219" name="Oval 30">
              <a:extLst>
                <a:ext uri="{FF2B5EF4-FFF2-40B4-BE49-F238E27FC236}">
                  <a16:creationId xmlns:a16="http://schemas.microsoft.com/office/drawing/2014/main" id="{70685C0C-9F05-4B8F-82D1-4A15BE992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039"/>
              <a:ext cx="635" cy="22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200" b="1">
                  <a:latin typeface="Times New Roman" panose="02020603050405020304" pitchFamily="18" charset="0"/>
                </a:rPr>
                <a:t>课程名</a:t>
              </a:r>
            </a:p>
          </p:txBody>
        </p:sp>
        <p:sp>
          <p:nvSpPr>
            <p:cNvPr id="8220" name="Oval 31">
              <a:extLst>
                <a:ext uri="{FF2B5EF4-FFF2-40B4-BE49-F238E27FC236}">
                  <a16:creationId xmlns:a16="http://schemas.microsoft.com/office/drawing/2014/main" id="{20866581-4B48-4F40-9D91-68B5783A1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858"/>
              <a:ext cx="544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200" b="1">
                  <a:latin typeface="Times New Roman" panose="02020603050405020304" pitchFamily="18" charset="0"/>
                </a:rPr>
                <a:t>人数</a:t>
              </a:r>
            </a:p>
          </p:txBody>
        </p:sp>
        <p:sp>
          <p:nvSpPr>
            <p:cNvPr id="8221" name="Oval 32">
              <a:extLst>
                <a:ext uri="{FF2B5EF4-FFF2-40B4-BE49-F238E27FC236}">
                  <a16:creationId xmlns:a16="http://schemas.microsoft.com/office/drawing/2014/main" id="{1BA80EA6-6B7B-49F7-85A2-249D6E1B0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540"/>
              <a:ext cx="771" cy="3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200" b="1">
                  <a:latin typeface="Times New Roman" panose="02020603050405020304" pitchFamily="18" charset="0"/>
                </a:rPr>
                <a:t>上课时间</a:t>
              </a:r>
            </a:p>
          </p:txBody>
        </p:sp>
        <p:sp>
          <p:nvSpPr>
            <p:cNvPr id="8222" name="Line 33">
              <a:extLst>
                <a:ext uri="{FF2B5EF4-FFF2-40B4-BE49-F238E27FC236}">
                  <a16:creationId xmlns:a16="http://schemas.microsoft.com/office/drawing/2014/main" id="{0A2123BF-3354-48C5-859D-81B93C3B05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01" y="2495"/>
              <a:ext cx="317" cy="3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3" name="Line 34">
              <a:extLst>
                <a:ext uri="{FF2B5EF4-FFF2-40B4-BE49-F238E27FC236}">
                  <a16:creationId xmlns:a16="http://schemas.microsoft.com/office/drawing/2014/main" id="{EA31F331-3D08-431A-AB12-59CC538F28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8" y="2449"/>
              <a:ext cx="453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4" name="Line 35">
              <a:extLst>
                <a:ext uri="{FF2B5EF4-FFF2-40B4-BE49-F238E27FC236}">
                  <a16:creationId xmlns:a16="http://schemas.microsoft.com/office/drawing/2014/main" id="{5BC140EA-AEA4-4FF5-9F76-5AC03A4A8D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9" y="2495"/>
              <a:ext cx="1" cy="5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5" name="Line 36">
              <a:extLst>
                <a:ext uri="{FF2B5EF4-FFF2-40B4-BE49-F238E27FC236}">
                  <a16:creationId xmlns:a16="http://schemas.microsoft.com/office/drawing/2014/main" id="{AC79C629-33F1-4B22-85E8-88382C568E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5" y="2495"/>
              <a:ext cx="453" cy="3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6" name="Line 37">
              <a:extLst>
                <a:ext uri="{FF2B5EF4-FFF2-40B4-BE49-F238E27FC236}">
                  <a16:creationId xmlns:a16="http://schemas.microsoft.com/office/drawing/2014/main" id="{EE1AB08F-4D00-44F9-BD53-D7B0E69C6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8" y="2418"/>
              <a:ext cx="544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7" name="Rectangle 39">
              <a:extLst>
                <a:ext uri="{FF2B5EF4-FFF2-40B4-BE49-F238E27FC236}">
                  <a16:creationId xmlns:a16="http://schemas.microsoft.com/office/drawing/2014/main" id="{1EF7F906-4C32-474E-85CB-E57462ADF6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440087">
              <a:off x="4201" y="2129"/>
              <a:ext cx="556" cy="22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</a:rPr>
                <a:t>课程</a:t>
              </a:r>
            </a:p>
          </p:txBody>
        </p:sp>
        <p:sp>
          <p:nvSpPr>
            <p:cNvPr id="8228" name="Oval 40">
              <a:extLst>
                <a:ext uri="{FF2B5EF4-FFF2-40B4-BE49-F238E27FC236}">
                  <a16:creationId xmlns:a16="http://schemas.microsoft.com/office/drawing/2014/main" id="{EF2438CC-8D44-4CDE-8556-0429B5D9396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440087">
              <a:off x="4993" y="2419"/>
              <a:ext cx="634" cy="27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200" b="1">
                  <a:latin typeface="Times New Roman" panose="02020603050405020304" pitchFamily="18" charset="0"/>
                </a:rPr>
                <a:t>课程名</a:t>
              </a:r>
            </a:p>
          </p:txBody>
        </p:sp>
        <p:sp>
          <p:nvSpPr>
            <p:cNvPr id="8229" name="Oval 41">
              <a:extLst>
                <a:ext uri="{FF2B5EF4-FFF2-40B4-BE49-F238E27FC236}">
                  <a16:creationId xmlns:a16="http://schemas.microsoft.com/office/drawing/2014/main" id="{F45F9260-A2D0-4F75-A9F6-B9016705FF7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440087">
              <a:off x="4791" y="2910"/>
              <a:ext cx="589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200" b="1">
                  <a:latin typeface="Times New Roman" panose="02020603050405020304" pitchFamily="18" charset="0"/>
                </a:rPr>
                <a:t>性质</a:t>
              </a:r>
            </a:p>
          </p:txBody>
        </p:sp>
        <p:sp>
          <p:nvSpPr>
            <p:cNvPr id="8230" name="Oval 42">
              <a:extLst>
                <a:ext uri="{FF2B5EF4-FFF2-40B4-BE49-F238E27FC236}">
                  <a16:creationId xmlns:a16="http://schemas.microsoft.com/office/drawing/2014/main" id="{586770E0-A342-4B53-A416-1B29B43F8D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306595">
              <a:off x="4045" y="2935"/>
              <a:ext cx="680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200" b="1">
                  <a:latin typeface="Times New Roman" panose="02020603050405020304" pitchFamily="18" charset="0"/>
                </a:rPr>
                <a:t>开课系</a:t>
              </a:r>
            </a:p>
          </p:txBody>
        </p:sp>
        <p:sp>
          <p:nvSpPr>
            <p:cNvPr id="8231" name="Oval 43">
              <a:extLst>
                <a:ext uri="{FF2B5EF4-FFF2-40B4-BE49-F238E27FC236}">
                  <a16:creationId xmlns:a16="http://schemas.microsoft.com/office/drawing/2014/main" id="{53E6F0DA-BDD0-47A4-AC22-E2751ED6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9990">
              <a:off x="3246" y="2612"/>
              <a:ext cx="862" cy="31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200" b="1">
                  <a:latin typeface="Times New Roman" panose="02020603050405020304" pitchFamily="18" charset="0"/>
                </a:rPr>
                <a:t>应修人数</a:t>
              </a:r>
            </a:p>
          </p:txBody>
        </p:sp>
        <p:sp>
          <p:nvSpPr>
            <p:cNvPr id="8232" name="Line 44">
              <a:extLst>
                <a:ext uri="{FF2B5EF4-FFF2-40B4-BE49-F238E27FC236}">
                  <a16:creationId xmlns:a16="http://schemas.microsoft.com/office/drawing/2014/main" id="{7053E843-E939-4B7A-B44B-3450AC3CE31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481837" flipH="1" flipV="1">
              <a:off x="4774" y="2284"/>
              <a:ext cx="363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3" name="Line 45">
              <a:extLst>
                <a:ext uri="{FF2B5EF4-FFF2-40B4-BE49-F238E27FC236}">
                  <a16:creationId xmlns:a16="http://schemas.microsoft.com/office/drawing/2014/main" id="{21849F65-2FD7-4EBB-B8DF-6AECC3C2397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481837" flipH="1" flipV="1">
              <a:off x="4663" y="2344"/>
              <a:ext cx="317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4" name="Line 46">
              <a:extLst>
                <a:ext uri="{FF2B5EF4-FFF2-40B4-BE49-F238E27FC236}">
                  <a16:creationId xmlns:a16="http://schemas.microsoft.com/office/drawing/2014/main" id="{434F9217-A38B-4034-952F-1B7EAE7E8E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481837" flipV="1">
              <a:off x="4389" y="2380"/>
              <a:ext cx="91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5" name="Line 47">
              <a:extLst>
                <a:ext uri="{FF2B5EF4-FFF2-40B4-BE49-F238E27FC236}">
                  <a16:creationId xmlns:a16="http://schemas.microsoft.com/office/drawing/2014/main" id="{C3FFB06C-8D60-401F-B71F-12CB9099E4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481837" flipV="1">
              <a:off x="3825" y="2326"/>
              <a:ext cx="36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6" name="AutoShape 50">
              <a:extLst>
                <a:ext uri="{FF2B5EF4-FFF2-40B4-BE49-F238E27FC236}">
                  <a16:creationId xmlns:a16="http://schemas.microsoft.com/office/drawing/2014/main" id="{475BAAD9-52A9-410C-B780-7FABCDBAE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633"/>
              <a:ext cx="771" cy="362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</a:rPr>
                <a:t>选择</a:t>
              </a:r>
            </a:p>
          </p:txBody>
        </p:sp>
        <p:sp>
          <p:nvSpPr>
            <p:cNvPr id="8237" name="Line 51">
              <a:extLst>
                <a:ext uri="{FF2B5EF4-FFF2-40B4-BE49-F238E27FC236}">
                  <a16:creationId xmlns:a16="http://schemas.microsoft.com/office/drawing/2014/main" id="{1BC876BB-EFCC-4EB6-8121-7962E7325D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6" y="1315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8" name="Line 52">
              <a:extLst>
                <a:ext uri="{FF2B5EF4-FFF2-40B4-BE49-F238E27FC236}">
                  <a16:creationId xmlns:a16="http://schemas.microsoft.com/office/drawing/2014/main" id="{E51B504F-8B32-41F6-B841-0CEE8E7B91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5" y="1996"/>
              <a:ext cx="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9" name="Text Box 53">
              <a:extLst>
                <a:ext uri="{FF2B5EF4-FFF2-40B4-BE49-F238E27FC236}">
                  <a16:creationId xmlns:a16="http://schemas.microsoft.com/office/drawing/2014/main" id="{450CC512-296F-46A8-80B4-28B9C2469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1361"/>
              <a:ext cx="37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m1</a:t>
              </a:r>
            </a:p>
          </p:txBody>
        </p:sp>
        <p:sp>
          <p:nvSpPr>
            <p:cNvPr id="8240" name="Text Box 54">
              <a:extLst>
                <a:ext uri="{FF2B5EF4-FFF2-40B4-BE49-F238E27FC236}">
                  <a16:creationId xmlns:a16="http://schemas.microsoft.com/office/drawing/2014/main" id="{63CFD2B5-BDF4-4FBF-91E2-75CACD35C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1950"/>
              <a:ext cx="319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n1</a:t>
              </a:r>
            </a:p>
          </p:txBody>
        </p:sp>
        <p:sp>
          <p:nvSpPr>
            <p:cNvPr id="8241" name="Line 55">
              <a:extLst>
                <a:ext uri="{FF2B5EF4-FFF2-40B4-BE49-F238E27FC236}">
                  <a16:creationId xmlns:a16="http://schemas.microsoft.com/office/drawing/2014/main" id="{EA9D6453-20DC-421A-83FF-7D1D65934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5" y="181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2" name="Oval 56">
              <a:extLst>
                <a:ext uri="{FF2B5EF4-FFF2-40B4-BE49-F238E27FC236}">
                  <a16:creationId xmlns:a16="http://schemas.microsoft.com/office/drawing/2014/main" id="{118519B3-78DD-4922-84F5-604106674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33"/>
              <a:ext cx="929" cy="3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</a:rPr>
                <a:t>已选人数</a:t>
              </a:r>
            </a:p>
          </p:txBody>
        </p:sp>
        <p:sp>
          <p:nvSpPr>
            <p:cNvPr id="8243" name="AutoShape 57">
              <a:extLst>
                <a:ext uri="{FF2B5EF4-FFF2-40B4-BE49-F238E27FC236}">
                  <a16:creationId xmlns:a16="http://schemas.microsoft.com/office/drawing/2014/main" id="{4C9AA62F-6E4C-4DDD-B4CB-63B7E1FA5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4" y="2061"/>
              <a:ext cx="861" cy="317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</a:rPr>
                <a:t>开设</a:t>
              </a:r>
            </a:p>
          </p:txBody>
        </p:sp>
        <p:sp>
          <p:nvSpPr>
            <p:cNvPr id="8244" name="Line 58">
              <a:extLst>
                <a:ext uri="{FF2B5EF4-FFF2-40B4-BE49-F238E27FC236}">
                  <a16:creationId xmlns:a16="http://schemas.microsoft.com/office/drawing/2014/main" id="{330173C0-8D05-4E23-A89F-557AAA6170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7" y="2223"/>
              <a:ext cx="77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5" name="Line 59">
              <a:extLst>
                <a:ext uri="{FF2B5EF4-FFF2-40B4-BE49-F238E27FC236}">
                  <a16:creationId xmlns:a16="http://schemas.microsoft.com/office/drawing/2014/main" id="{ABB43674-DC9A-4204-BF31-C732A45E74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0" y="2219"/>
              <a:ext cx="680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6" name="Text Box 60">
              <a:extLst>
                <a:ext uri="{FF2B5EF4-FFF2-40B4-BE49-F238E27FC236}">
                  <a16:creationId xmlns:a16="http://schemas.microsoft.com/office/drawing/2014/main" id="{7CE22772-0734-4331-9DE9-104E70E40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2132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n3</a:t>
              </a:r>
            </a:p>
          </p:txBody>
        </p:sp>
        <p:sp>
          <p:nvSpPr>
            <p:cNvPr id="8247" name="Text Box 61">
              <a:extLst>
                <a:ext uri="{FF2B5EF4-FFF2-40B4-BE49-F238E27FC236}">
                  <a16:creationId xmlns:a16="http://schemas.microsoft.com/office/drawing/2014/main" id="{F4ECA039-C5A6-4571-8C66-A4EF66B7A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195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248" name="AutoShape 62">
              <a:extLst>
                <a:ext uri="{FF2B5EF4-FFF2-40B4-BE49-F238E27FC236}">
                  <a16:creationId xmlns:a16="http://schemas.microsoft.com/office/drawing/2014/main" id="{D07CC4AC-6BD3-4615-9CA4-2EFA6BE625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296184">
              <a:off x="3969" y="1452"/>
              <a:ext cx="861" cy="317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</a:rPr>
                <a:t>讲授</a:t>
              </a:r>
            </a:p>
          </p:txBody>
        </p:sp>
        <p:sp>
          <p:nvSpPr>
            <p:cNvPr id="8249" name="Line 63">
              <a:extLst>
                <a:ext uri="{FF2B5EF4-FFF2-40B4-BE49-F238E27FC236}">
                  <a16:creationId xmlns:a16="http://schemas.microsoft.com/office/drawing/2014/main" id="{14EED134-9309-4D63-B90F-4A368CCDD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8" y="1783"/>
              <a:ext cx="4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0" name="Line 64">
              <a:extLst>
                <a:ext uri="{FF2B5EF4-FFF2-40B4-BE49-F238E27FC236}">
                  <a16:creationId xmlns:a16="http://schemas.microsoft.com/office/drawing/2014/main" id="{F9D8BBC5-3023-4D2C-B8D5-94BEEC3C6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1043"/>
              <a:ext cx="91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1" name="Text Box 65">
              <a:extLst>
                <a:ext uri="{FF2B5EF4-FFF2-40B4-BE49-F238E27FC236}">
                  <a16:creationId xmlns:a16="http://schemas.microsoft.com/office/drawing/2014/main" id="{9C5B1804-B6EC-4163-99A4-6DF9745BC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1815"/>
              <a:ext cx="319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n4</a:t>
              </a:r>
            </a:p>
          </p:txBody>
        </p:sp>
        <p:sp>
          <p:nvSpPr>
            <p:cNvPr id="8252" name="Text Box 66">
              <a:extLst>
                <a:ext uri="{FF2B5EF4-FFF2-40B4-BE49-F238E27FC236}">
                  <a16:creationId xmlns:a16="http://schemas.microsoft.com/office/drawing/2014/main" id="{3FBE10E7-F9EB-407C-AB87-1CFA8863B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1134"/>
              <a:ext cx="37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m4</a:t>
              </a:r>
            </a:p>
          </p:txBody>
        </p:sp>
        <p:sp>
          <p:nvSpPr>
            <p:cNvPr id="8253" name="AutoShape 67">
              <a:extLst>
                <a:ext uri="{FF2B5EF4-FFF2-40B4-BE49-F238E27FC236}">
                  <a16:creationId xmlns:a16="http://schemas.microsoft.com/office/drawing/2014/main" id="{3C62517A-F106-4521-A1EC-0966ECEF962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229706">
              <a:off x="2653" y="1406"/>
              <a:ext cx="861" cy="317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</a:rPr>
                <a:t>上课</a:t>
              </a:r>
            </a:p>
          </p:txBody>
        </p:sp>
        <p:sp>
          <p:nvSpPr>
            <p:cNvPr id="8254" name="Line 68">
              <a:extLst>
                <a:ext uri="{FF2B5EF4-FFF2-40B4-BE49-F238E27FC236}">
                  <a16:creationId xmlns:a16="http://schemas.microsoft.com/office/drawing/2014/main" id="{AA1EA517-E553-46EE-BCE1-D2ED67CB0B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7" y="1769"/>
              <a:ext cx="862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5" name="Line 69">
              <a:extLst>
                <a:ext uri="{FF2B5EF4-FFF2-40B4-BE49-F238E27FC236}">
                  <a16:creationId xmlns:a16="http://schemas.microsoft.com/office/drawing/2014/main" id="{ED97EC9D-BCF6-4941-A009-2D0868819C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0" y="1043"/>
              <a:ext cx="544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6" name="Text Box 70">
              <a:extLst>
                <a:ext uri="{FF2B5EF4-FFF2-40B4-BE49-F238E27FC236}">
                  <a16:creationId xmlns:a16="http://schemas.microsoft.com/office/drawing/2014/main" id="{20760188-13D0-468E-B84E-E53F5C1E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1678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n2</a:t>
              </a:r>
            </a:p>
          </p:txBody>
        </p:sp>
        <p:sp>
          <p:nvSpPr>
            <p:cNvPr id="8257" name="Text Box 71">
              <a:extLst>
                <a:ext uri="{FF2B5EF4-FFF2-40B4-BE49-F238E27FC236}">
                  <a16:creationId xmlns:a16="http://schemas.microsoft.com/office/drawing/2014/main" id="{7957EDD4-0D85-499C-B868-3A7C23B50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104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8258" name="Rectangle 66">
            <a:extLst>
              <a:ext uri="{FF2B5EF4-FFF2-40B4-BE49-F238E27FC236}">
                <a16:creationId xmlns:a16="http://schemas.microsoft.com/office/drawing/2014/main" id="{DF356B03-CAE6-4186-87B4-D89EB28FD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6235700"/>
            <a:ext cx="41021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CC0000"/>
                </a:solidFill>
                <a:latin typeface="Times New Roman" panose="02020603050405020304" pitchFamily="18" charset="0"/>
              </a:rPr>
              <a:t>实体、关系、多重性不能重名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0447836-97F4-476B-9E9D-6F3DD45562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六、</a:t>
            </a:r>
            <a:r>
              <a:rPr lang="en-US" altLang="zh-CN"/>
              <a:t>ER</a:t>
            </a:r>
            <a:r>
              <a:rPr lang="zh-CN" altLang="en-US"/>
              <a:t>图练习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28357F4-0E11-4CED-9A74-2F7EC0B359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435975" cy="5373687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用</a:t>
            </a:r>
            <a:r>
              <a:rPr lang="en-US" altLang="zh-CN" sz="2400"/>
              <a:t>E-R</a:t>
            </a:r>
            <a:r>
              <a:rPr lang="zh-CN" altLang="en-US" sz="2400"/>
              <a:t>图表示某个工厂物资管理的概念模型</a:t>
            </a:r>
          </a:p>
          <a:p>
            <a:pPr>
              <a:lnSpc>
                <a:spcPct val="80000"/>
              </a:lnSpc>
            </a:pPr>
            <a:r>
              <a:rPr lang="zh-CN" altLang="en-US" sz="2000"/>
              <a:t>实体</a:t>
            </a:r>
          </a:p>
          <a:p>
            <a:pPr lvl="1">
              <a:lnSpc>
                <a:spcPct val="80000"/>
              </a:lnSpc>
            </a:pPr>
            <a:r>
              <a:rPr lang="zh-CN" altLang="en-US" sz="2000"/>
              <a:t>仓库： 仓库号、面积、电话号码</a:t>
            </a:r>
          </a:p>
          <a:p>
            <a:pPr lvl="1">
              <a:lnSpc>
                <a:spcPct val="80000"/>
              </a:lnSpc>
            </a:pPr>
            <a:r>
              <a:rPr lang="zh-CN" altLang="en-US" sz="2000"/>
              <a:t>零件 ：零件号、名称、规格、单价、描述</a:t>
            </a:r>
          </a:p>
          <a:p>
            <a:pPr lvl="1">
              <a:lnSpc>
                <a:spcPct val="80000"/>
              </a:lnSpc>
            </a:pPr>
            <a:r>
              <a:rPr lang="zh-CN" altLang="en-US" sz="2000"/>
              <a:t>供应商：供应商号、姓名、地址、电话号码、帐号</a:t>
            </a:r>
          </a:p>
          <a:p>
            <a:pPr lvl="1">
              <a:lnSpc>
                <a:spcPct val="80000"/>
              </a:lnSpc>
            </a:pPr>
            <a:r>
              <a:rPr lang="zh-CN" altLang="en-US" sz="2000"/>
              <a:t>项目：项目号、预算、开工日期</a:t>
            </a:r>
          </a:p>
          <a:p>
            <a:pPr lvl="1">
              <a:lnSpc>
                <a:spcPct val="80000"/>
              </a:lnSpc>
            </a:pPr>
            <a:r>
              <a:rPr lang="zh-CN" altLang="en-US" sz="2000"/>
              <a:t>职工：职工号、姓名、年龄、职称</a:t>
            </a:r>
          </a:p>
          <a:p>
            <a:pPr>
              <a:lnSpc>
                <a:spcPct val="80000"/>
              </a:lnSpc>
            </a:pPr>
            <a:r>
              <a:rPr lang="zh-CN" altLang="en-US" sz="2000"/>
              <a:t>实体之间的联系如下： 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一个仓库可以存放多种零件，一种零件可以存放在多个仓库中。仓库和零件具有多对多的联系。用库存量来表示某种零件在某个仓库中的数量。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一个仓库有多个职工当仓库保管员，一个职工只能在一个仓库工作，仓库和职工之间是一对多的联系。职工实体型中具有一对多的联系 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职工之间具有领导</a:t>
            </a:r>
            <a:r>
              <a:rPr lang="en-US" altLang="zh-CN" sz="2000"/>
              <a:t>-</a:t>
            </a:r>
            <a:r>
              <a:rPr lang="zh-CN" altLang="en-US" sz="2000"/>
              <a:t>被领导关系。即仓库主任领导若干保管员。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供应商、项目和零件三者之间具有多对多的联系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55A1060-260A-480B-AD95-E122396EE8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/>
              <a:t>ER</a:t>
            </a:r>
            <a:r>
              <a:rPr lang="zh-CN" altLang="en-US"/>
              <a:t>图练习答案</a:t>
            </a:r>
          </a:p>
        </p:txBody>
      </p:sp>
      <p:pic>
        <p:nvPicPr>
          <p:cNvPr id="10243" name="Picture 3" descr="实例2">
            <a:extLst>
              <a:ext uri="{FF2B5EF4-FFF2-40B4-BE49-F238E27FC236}">
                <a16:creationId xmlns:a16="http://schemas.microsoft.com/office/drawing/2014/main" id="{3FE6D6F2-ACDA-468F-87E3-402E7942C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628775"/>
            <a:ext cx="762000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4">
            <a:extLst>
              <a:ext uri="{FF2B5EF4-FFF2-40B4-BE49-F238E27FC236}">
                <a16:creationId xmlns:a16="http://schemas.microsoft.com/office/drawing/2014/main" id="{4C99A732-CE69-461D-9C57-D43A5F58674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003800" y="6165850"/>
            <a:ext cx="3695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>
                <a:solidFill>
                  <a:schemeClr val="hlink"/>
                </a:solidFill>
                <a:latin typeface="Principals of Database System"/>
              </a:rPr>
              <a:t>An Introduction to Database System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FD5FA158-F967-4F67-939B-04C571C6A9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endParaRPr lang="zh-CN" altLang="zh-CN"/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44FF286F-BAAC-4133-976E-0CD61821C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350"/>
            <a:ext cx="9144000" cy="659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Line 5">
            <a:extLst>
              <a:ext uri="{FF2B5EF4-FFF2-40B4-BE49-F238E27FC236}">
                <a16:creationId xmlns:a16="http://schemas.microsoft.com/office/drawing/2014/main" id="{06E90CCD-3AAE-4237-908A-66C26A17D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3573463"/>
            <a:ext cx="0" cy="360362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6" name="Line 6">
            <a:extLst>
              <a:ext uri="{FF2B5EF4-FFF2-40B4-BE49-F238E27FC236}">
                <a16:creationId xmlns:a16="http://schemas.microsoft.com/office/drawing/2014/main" id="{07EE2ECA-2B03-42DA-B02D-4B21B4A009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4652963"/>
            <a:ext cx="0" cy="360362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7" name="Line 7">
            <a:extLst>
              <a:ext uri="{FF2B5EF4-FFF2-40B4-BE49-F238E27FC236}">
                <a16:creationId xmlns:a16="http://schemas.microsoft.com/office/drawing/2014/main" id="{F19217C4-16A5-4D77-81FB-4C8280CBB2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850" y="2492375"/>
            <a:ext cx="0" cy="360363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2</TotalTime>
  <Words>655</Words>
  <Application>Microsoft Office PowerPoint</Application>
  <PresentationFormat>全屏显示(4:3)</PresentationFormat>
  <Paragraphs>141</Paragraphs>
  <Slides>11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</vt:lpstr>
      <vt:lpstr>宋体</vt:lpstr>
      <vt:lpstr>Wingdings</vt:lpstr>
      <vt:lpstr>Times New Roman</vt:lpstr>
      <vt:lpstr>Principals of Database System</vt:lpstr>
      <vt:lpstr>古瓶荷花</vt:lpstr>
      <vt:lpstr>E-R图例子（1）</vt:lpstr>
      <vt:lpstr>E-R例子（2）</vt:lpstr>
      <vt:lpstr>E-R例子（3）</vt:lpstr>
      <vt:lpstr>E-R例子（4）</vt:lpstr>
      <vt:lpstr>E-R例子（5）</vt:lpstr>
      <vt:lpstr>E-R例子（6）</vt:lpstr>
      <vt:lpstr>六、ER图练习</vt:lpstr>
      <vt:lpstr>ER图练习答案</vt:lpstr>
      <vt:lpstr>PowerPoint 演示文稿</vt:lpstr>
      <vt:lpstr>PowerPoint 演示文稿</vt:lpstr>
      <vt:lpstr>正确答案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E-R图例子（1）</dc:title>
  <dc:creator>吴燕</dc:creator>
  <cp:lastModifiedBy>CO CO</cp:lastModifiedBy>
  <cp:revision>1</cp:revision>
  <dcterms:created xsi:type="dcterms:W3CDTF">2011-08-16T11:26:00Z</dcterms:created>
  <dcterms:modified xsi:type="dcterms:W3CDTF">2019-12-10T02:57:10Z</dcterms:modified>
</cp:coreProperties>
</file>