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9" Target="slides/slide13.xml"/><Relationship Type="http://schemas.openxmlformats.org/officeDocument/2006/relationships/slide" Id="rId18" Target="slides/slide12.xml"/><Relationship Type="http://schemas.openxmlformats.org/officeDocument/2006/relationships/slide" Id="rId17" Target="slides/slide11.xml"/><Relationship Type="http://schemas.openxmlformats.org/officeDocument/2006/relationships/slide" Id="rId16" Target="slides/slide10.xml"/><Relationship Type="http://schemas.openxmlformats.org/officeDocument/2006/relationships/slide" Id="rId15" Target="slides/slide9.xml"/><Relationship Type="http://schemas.openxmlformats.org/officeDocument/2006/relationships/slide" Id="rId14" Target="slides/slide8.xml"/><Relationship Type="http://schemas.openxmlformats.org/officeDocument/2006/relationships/slide" Id="rId21" Target="slides/slide15.xml"/><Relationship Type="http://schemas.openxmlformats.org/officeDocument/2006/relationships/presProps" Id="rId2" Target="presProps.xml"/><Relationship Type="http://schemas.openxmlformats.org/officeDocument/2006/relationships/slide" Id="rId12" Target="slides/slide6.xml"/><Relationship Type="http://schemas.openxmlformats.org/officeDocument/2006/relationships/theme" Id="rId1" Target="theme/theme1.xml"/><Relationship Type="http://schemas.openxmlformats.org/officeDocument/2006/relationships/slide" Id="rId13" Target="slides/slide7.xml"/><Relationship Type="http://schemas.openxmlformats.org/officeDocument/2006/relationships/slideMaster" Id="rId4" Target="slideMasters/slideMaster1.xml"/><Relationship Type="http://schemas.openxmlformats.org/officeDocument/2006/relationships/slide" Id="rId10" Target="slides/slide4.xml"/><Relationship Type="http://schemas.openxmlformats.org/officeDocument/2006/relationships/tableStyles" Id="rId3" Target="tableStyles.xml"/><Relationship Type="http://schemas.openxmlformats.org/officeDocument/2006/relationships/slide" Id="rId11" Target="slides/slide5.xml"/><Relationship Type="http://schemas.openxmlformats.org/officeDocument/2006/relationships/slide" Id="rId20" Target="slides/slide14.xml"/><Relationship Type="http://schemas.openxmlformats.org/officeDocument/2006/relationships/slide" Id="rId9" Target="slides/slide3.xml"/><Relationship Type="http://schemas.openxmlformats.org/officeDocument/2006/relationships/notesMaster" Id="rId6" Target="notesMasters/notesMaster1.xml"/><Relationship Type="http://schemas.openxmlformats.org/officeDocument/2006/relationships/slideMaster" Id="rId5" Target="slideMasters/slideMaster2.xml"/><Relationship Type="http://schemas.openxmlformats.org/officeDocument/2006/relationships/slide" Id="rId8" Target="slides/slide2.xml"/><Relationship Type="http://schemas.openxmlformats.org/officeDocument/2006/relationships/slide" Id="rId7" Target="slides/slide1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0" id="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1" id="91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2" id="9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8" id="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9" id="14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50" id="15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54" id="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5" id="15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56" id="15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0" id="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1" id="16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62" id="16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6" id="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7" id="16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68" id="16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72" id="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3" id="17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74" id="17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78" id="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9" id="17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80" id="18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6" id="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7" id="9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8" id="9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3" id="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4" id="10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5" id="10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9" id="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0" id="11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11" id="11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5" id="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6" id="11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17" id="11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1" id="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2" id="12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3" id="12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8" id="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9" id="12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30" id="13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5" id="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6" id="13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37" id="13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2" id="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3" id="14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44" id="14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9" id="9"/>
          <p:cNvSpPr txBox="1"/>
          <p:nvPr>
            <p:ph type="subTitle" idx="1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58" id="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9" id="59"/>
          <p:cNvSpPr/>
          <p:nvPr/>
        </p:nvSpPr>
        <p:spPr>
          <a:xfrm>
            <a:off y="-1438" x="0"/>
            <a:ext cy="15254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grpSp>
        <p:nvGrpSpPr>
          <p:cNvPr name="Shape 60" id="60"/>
          <p:cNvGrpSpPr/>
          <p:nvPr/>
        </p:nvGrpSpPr>
        <p:grpSpPr>
          <a:xfrm>
            <a:off y="-1438" x="0"/>
            <a:ext cy="6859503" cx="649180"/>
            <a:chOff y="-1438" x="0"/>
            <a:chExt cy="6859503" cx="649180"/>
          </a:xfrm>
        </p:grpSpPr>
        <p:sp>
          <p:nvSpPr>
            <p:cNvPr name="Shape 61" id="61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62" id="62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grpSp>
        <p:nvGrpSpPr>
          <p:cNvPr name="Shape 63" id="63"/>
          <p:cNvGrpSpPr/>
          <p:nvPr/>
        </p:nvGrpSpPr>
        <p:grpSpPr>
          <a:xfrm flipH="1">
            <a:off y="0" x="8494493"/>
            <a:ext cy="6859503" cx="649180"/>
            <a:chOff y="-1438" x="0"/>
            <a:chExt cy="6859503" cx="649180"/>
          </a:xfrm>
        </p:grpSpPr>
        <p:sp>
          <p:nvSpPr>
            <p:cNvPr name="Shape 64" id="64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65" id="65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sp>
        <p:nvSpPr>
          <p:cNvPr name="Shape 66" id="66"/>
          <p:cNvSpPr/>
          <p:nvPr/>
        </p:nvSpPr>
        <p:spPr>
          <a:xfrm>
            <a:off y="6324600" x="0"/>
            <a:ext cy="5348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67" id="6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68" id="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9" id="69"/>
          <p:cNvSpPr/>
          <p:nvPr/>
        </p:nvSpPr>
        <p:spPr>
          <a:xfrm>
            <a:off y="-1438" x="0"/>
            <a:ext cy="15254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grpSp>
        <p:nvGrpSpPr>
          <p:cNvPr name="Shape 70" id="70"/>
          <p:cNvGrpSpPr/>
          <p:nvPr/>
        </p:nvGrpSpPr>
        <p:grpSpPr>
          <a:xfrm>
            <a:off y="-1438" x="0"/>
            <a:ext cy="6859503" cx="649180"/>
            <a:chOff y="-1438" x="0"/>
            <a:chExt cy="6859503" cx="649180"/>
          </a:xfrm>
        </p:grpSpPr>
        <p:sp>
          <p:nvSpPr>
            <p:cNvPr name="Shape 71" id="71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72" id="72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grpSp>
        <p:nvGrpSpPr>
          <p:cNvPr name="Shape 73" id="73"/>
          <p:cNvGrpSpPr/>
          <p:nvPr/>
        </p:nvGrpSpPr>
        <p:grpSpPr>
          <a:xfrm flipH="1">
            <a:off y="0" x="8494493"/>
            <a:ext cy="6859503" cx="649180"/>
            <a:chOff y="-1438" x="0"/>
            <a:chExt cy="6859503" cx="649180"/>
          </a:xfrm>
        </p:grpSpPr>
        <p:sp>
          <p:nvSpPr>
            <p:cNvPr name="Shape 74" id="74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75" id="75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sp>
        <p:nvSpPr>
          <p:cNvPr name="Shape 76" id="76"/>
          <p:cNvSpPr/>
          <p:nvPr/>
        </p:nvSpPr>
        <p:spPr>
          <a:xfrm>
            <a:off y="6324600" x="0"/>
            <a:ext cy="5348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77" id="77"/>
          <p:cNvSpPr txBox="1"/>
          <p:nvPr>
            <p:ph type="body" idx="1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>
                <a:solidFill>
                  <a:schemeClr val="lt2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>
                <a:solidFill>
                  <a:schemeClr val="lt2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>
                <a:solidFill>
                  <a:schemeClr val="lt2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>
                <a:solidFill>
                  <a:schemeClr val="lt2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>
                <a:solidFill>
                  <a:schemeClr val="lt2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>
                <a:solidFill>
                  <a:schemeClr val="lt2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>
                <a:solidFill>
                  <a:schemeClr val="lt2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>
                <a:solidFill>
                  <a:schemeClr val="lt2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78" id="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9" id="79"/>
          <p:cNvSpPr/>
          <p:nvPr/>
        </p:nvSpPr>
        <p:spPr>
          <a:xfrm>
            <a:off y="-1438" x="0"/>
            <a:ext cy="15254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grpSp>
        <p:nvGrpSpPr>
          <p:cNvPr name="Shape 80" id="80"/>
          <p:cNvGrpSpPr/>
          <p:nvPr/>
        </p:nvGrpSpPr>
        <p:grpSpPr>
          <a:xfrm>
            <a:off y="-1438" x="0"/>
            <a:ext cy="6859503" cx="649180"/>
            <a:chOff y="-1438" x="0"/>
            <a:chExt cy="6859503" cx="649180"/>
          </a:xfrm>
        </p:grpSpPr>
        <p:sp>
          <p:nvSpPr>
            <p:cNvPr name="Shape 81" id="81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82" id="82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grpSp>
        <p:nvGrpSpPr>
          <p:cNvPr name="Shape 83" id="83"/>
          <p:cNvGrpSpPr/>
          <p:nvPr/>
        </p:nvGrpSpPr>
        <p:grpSpPr>
          <a:xfrm flipH="1">
            <a:off y="0" x="8494493"/>
            <a:ext cy="6859503" cx="649180"/>
            <a:chOff y="-1438" x="0"/>
            <a:chExt cy="6859503" cx="649180"/>
          </a:xfrm>
        </p:grpSpPr>
        <p:sp>
          <p:nvSpPr>
            <p:cNvPr name="Shape 84" id="84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85" id="85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sp>
        <p:nvSpPr>
          <p:cNvPr name="Shape 86" id="86"/>
          <p:cNvSpPr/>
          <p:nvPr/>
        </p:nvSpPr>
        <p:spPr>
          <a:xfrm>
            <a:off y="6324600" x="0"/>
            <a:ext cy="5348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0" id="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" id="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2" id="12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indent="-285750" marL="742950" rtl="0">
              <a:defRPr/>
            </a:lvl2pPr>
            <a:lvl3pPr indent="-228600" marL="1143000" rtl="0">
              <a:defRPr/>
            </a:lvl3pPr>
            <a:lvl4pPr indent="-228600" marL="16002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3" id="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" id="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5" id="15"/>
          <p:cNvSpPr txBox="1"/>
          <p:nvPr>
            <p:ph type="body" idx="1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16" id="16"/>
          <p:cNvSpPr txBox="1"/>
          <p:nvPr>
            <p:ph type="body" idx="2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17" id="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" id="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19" id="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" id="20"/>
          <p:cNvSpPr txBox="1"/>
          <p:nvPr>
            <p:ph type="body" idx="1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21" id="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25" id="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" id="26"/>
          <p:cNvSpPr/>
          <p:nvPr/>
        </p:nvSpPr>
        <p:spPr>
          <a:xfrm>
            <a:off y="1600200" x="0"/>
            <a:ext cy="3657600" cx="9144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grpSp>
        <p:nvGrpSpPr>
          <p:cNvPr name="Shape 27" id="27"/>
          <p:cNvGrpSpPr/>
          <p:nvPr/>
        </p:nvGrpSpPr>
        <p:grpSpPr>
          <a:xfrm>
            <a:off y="-1438" x="0"/>
            <a:ext cy="6859503" cx="1827407"/>
            <a:chOff y="-1438" x="0"/>
            <a:chExt cy="6859503" cx="798029"/>
          </a:xfrm>
        </p:grpSpPr>
        <p:sp>
          <p:nvSpPr>
            <p:cNvPr name="Shape 28" id="28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29" id="29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grpSp>
        <p:nvGrpSpPr>
          <p:cNvPr name="Shape 30" id="30"/>
          <p:cNvGrpSpPr/>
          <p:nvPr/>
        </p:nvGrpSpPr>
        <p:grpSpPr>
          <a:xfrm flipH="1">
            <a:off y="0" x="7316591"/>
            <a:ext cy="6859503" cx="1827407"/>
            <a:chOff y="-1438" x="0"/>
            <a:chExt cy="6859503" cx="798029"/>
          </a:xfrm>
        </p:grpSpPr>
        <p:sp>
          <p:nvSpPr>
            <p:cNvPr name="Shape 31" id="31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32" id="32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sp>
        <p:nvSpPr>
          <p:cNvPr name="Shape 33" id="33"/>
          <p:cNvSpPr txBox="1"/>
          <p:nvPr>
            <p:ph type="ctrTitle"/>
          </p:nvPr>
        </p:nvSpPr>
        <p:spPr>
          <a:xfrm>
            <a:off y="2090913" x="685800"/>
            <a:ext cy="16505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34" id="34"/>
          <p:cNvSpPr txBox="1"/>
          <p:nvPr>
            <p:ph type="subTitle" idx="1"/>
          </p:nvPr>
        </p:nvSpPr>
        <p:spPr>
          <a:xfrm>
            <a:off y="3886200" x="685800"/>
            <a:ext cy="8780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35" id="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6" id="36"/>
          <p:cNvSpPr/>
          <p:nvPr/>
        </p:nvSpPr>
        <p:spPr>
          <a:xfrm>
            <a:off y="-1438" x="0"/>
            <a:ext cy="15254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grpSp>
        <p:nvGrpSpPr>
          <p:cNvPr name="Shape 37" id="37"/>
          <p:cNvGrpSpPr/>
          <p:nvPr/>
        </p:nvGrpSpPr>
        <p:grpSpPr>
          <a:xfrm>
            <a:off y="-1438" x="0"/>
            <a:ext cy="6859503" cx="649180"/>
            <a:chOff y="-1438" x="0"/>
            <a:chExt cy="6859503" cx="649180"/>
          </a:xfrm>
        </p:grpSpPr>
        <p:sp>
          <p:nvSpPr>
            <p:cNvPr name="Shape 38" id="38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39" id="39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grpSp>
        <p:nvGrpSpPr>
          <p:cNvPr name="Shape 40" id="40"/>
          <p:cNvGrpSpPr/>
          <p:nvPr/>
        </p:nvGrpSpPr>
        <p:grpSpPr>
          <a:xfrm flipH="1">
            <a:off y="0" x="8494493"/>
            <a:ext cy="6859503" cx="649180"/>
            <a:chOff y="-1438" x="0"/>
            <a:chExt cy="6859503" cx="649180"/>
          </a:xfrm>
        </p:grpSpPr>
        <p:sp>
          <p:nvSpPr>
            <p:cNvPr name="Shape 41" id="41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42" id="42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sp>
        <p:nvSpPr>
          <p:cNvPr name="Shape 43" id="43"/>
          <p:cNvSpPr/>
          <p:nvPr/>
        </p:nvSpPr>
        <p:spPr>
          <a:xfrm>
            <a:off y="6324600" x="0"/>
            <a:ext cy="5348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44" id="4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45" id="45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46" id="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7" id="47"/>
          <p:cNvSpPr/>
          <p:nvPr/>
        </p:nvSpPr>
        <p:spPr>
          <a:xfrm>
            <a:off y="-1438" x="0"/>
            <a:ext cy="15254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grpSp>
        <p:nvGrpSpPr>
          <p:cNvPr name="Shape 48" id="48"/>
          <p:cNvGrpSpPr/>
          <p:nvPr/>
        </p:nvGrpSpPr>
        <p:grpSpPr>
          <a:xfrm>
            <a:off y="-1438" x="0"/>
            <a:ext cy="6859503" cx="649180"/>
            <a:chOff y="-1438" x="0"/>
            <a:chExt cy="6859503" cx="649180"/>
          </a:xfrm>
        </p:grpSpPr>
        <p:sp>
          <p:nvSpPr>
            <p:cNvPr name="Shape 49" id="49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50" id="50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grpSp>
        <p:nvGrpSpPr>
          <p:cNvPr name="Shape 51" id="51"/>
          <p:cNvGrpSpPr/>
          <p:nvPr/>
        </p:nvGrpSpPr>
        <p:grpSpPr>
          <a:xfrm flipH="1">
            <a:off y="0" x="8494493"/>
            <a:ext cy="6859503" cx="649180"/>
            <a:chOff y="-1438" x="0"/>
            <a:chExt cy="6859503" cx="649180"/>
          </a:xfrm>
        </p:grpSpPr>
        <p:sp>
          <p:nvSpPr>
            <p:cNvPr name="Shape 52" id="52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53" id="53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sp>
        <p:nvSpPr>
          <p:cNvPr name="Shape 54" id="54"/>
          <p:cNvSpPr/>
          <p:nvPr/>
        </p:nvSpPr>
        <p:spPr>
          <a:xfrm>
            <a:off y="6324600" x="0"/>
            <a:ext cy="5348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55" id="5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56" id="56"/>
          <p:cNvSpPr txBox="1"/>
          <p:nvPr>
            <p:ph type="body" idx="1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57" id="57"/>
          <p:cNvSpPr txBox="1"/>
          <p:nvPr>
            <p:ph type="body" idx="2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3.xml"/></Relationships>
</file>

<file path=ppt/slideMasters/_rels/slideMaster2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8.xml"/><Relationship Type="http://schemas.openxmlformats.org/officeDocument/2006/relationships/slideLayout" Id="rId1" Target="../slideLayouts/slideLayout7.xml"/><Relationship Type="http://schemas.openxmlformats.org/officeDocument/2006/relationships/slideLayout" Id="rId4" Target="../slideLayouts/slideLayout10.xml"/><Relationship Type="http://schemas.openxmlformats.org/officeDocument/2006/relationships/slideLayout" Id="rId3" Target="../slideLayouts/slideLayout9.xml"/><Relationship Type="http://schemas.openxmlformats.org/officeDocument/2006/relationships/slideLayout" Id="rId6" Target="../slideLayouts/slideLayout12.xml"/><Relationship Type="http://schemas.openxmlformats.org/officeDocument/2006/relationships/slideLayout" Id="rId5" Target="../slideLayouts/slideLayout11.xml"/><Relationship Type="http://schemas.openxmlformats.org/officeDocument/2006/relationships/theme" Id="rId7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r="50%" l="50%" b="50%" t="50%"/>
          </a:path>
          <a:tileRect/>
        </a:gradFill>
      </p:bgPr>
    </p:bg>
    <p:spTree>
      <p:nvGrpSpPr>
        <p:cNvPr name="Shape 22" id="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" id="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24" id="24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lt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5750" algn="l" marL="742950" rtl="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algn="l" marL="1143000" rtl="0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algn="l" marL="1600200" rtl="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algn="l" marL="2057400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algn="l" marL="2514600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algn="l" marL="2971800" rtl="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algn="l" marL="3429000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algn="l" marL="3886200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Relationship Type="http://schemas.openxmlformats.org/officeDocument/2006/relationships/image" Id="rId3" Target="../media/image03.png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5.png"/><Relationship Type="http://schemas.openxmlformats.org/officeDocument/2006/relationships/image" Id="rId3" Target="../media/image03.png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6.png"/><Relationship Type="http://schemas.openxmlformats.org/officeDocument/2006/relationships/image" Id="rId3" Target="../media/image03.png"/></Relationships>
</file>

<file path=ppt/slides/_rels/slide1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3.png"/></Relationships>
</file>

<file path=ppt/slides/_rels/slide1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3.png"/></Relationships>
</file>

<file path=ppt/slides/_rels/slide1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4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3.png"/></Relationships>
</file>

<file path=ppt/slides/_rels/slide1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5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3.png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3.png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0.png"/><Relationship Type="http://schemas.openxmlformats.org/officeDocument/2006/relationships/image" Id="rId3" Target="../media/image03.png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3.png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3.png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3.png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1.png"/><Relationship Type="http://schemas.openxmlformats.org/officeDocument/2006/relationships/image" Id="rId3" Target="../media/image03.png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2.png"/><Relationship Type="http://schemas.openxmlformats.org/officeDocument/2006/relationships/image" Id="rId3" Target="../media/image03.png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4.png"/><Relationship Type="http://schemas.openxmlformats.org/officeDocument/2006/relationships/image" Id="rId3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87" id="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8" id="88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当App Engine遇到Go</a:t>
            </a:r>
          </a:p>
        </p:txBody>
      </p:sp>
      <p:sp>
        <p:nvSpPr>
          <p:cNvPr name="Shape 89" id="89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陆康</a:t>
            </a:r>
          </a:p>
          <a:p>
            <a:pPr>
              <a:buNone/>
            </a:pPr>
            <a:r>
              <a:rPr lang="en"/>
              <a:t>aldiko.com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145" id="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6" id="14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spcBef>
                <a:spcPts val="60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 sz="3000" b="0"/>
              <a:t>使用User service</a:t>
            </a:r>
          </a:p>
        </p:txBody>
      </p:sp>
      <p:sp>
        <p:nvSpPr>
          <p:cNvPr name="Shape 147" id="147"/>
          <p:cNvSpPr/>
          <p:nvPr/>
        </p:nvSpPr>
        <p:spPr>
          <a:xfrm>
            <a:off y="1600200" x="1534657"/>
            <a:ext cy="5194201" cx="607468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151" id="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2" id="15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使用Datastore</a:t>
            </a:r>
          </a:p>
        </p:txBody>
      </p:sp>
      <p:sp>
        <p:nvSpPr>
          <p:cNvPr name="Shape 153" id="153"/>
          <p:cNvSpPr/>
          <p:nvPr/>
        </p:nvSpPr>
        <p:spPr>
          <a:xfrm>
            <a:off y="1595891" x="2000749"/>
            <a:ext cy="5150272" cx="51425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157" id="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8" id="15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上传应用</a:t>
            </a:r>
          </a:p>
        </p:txBody>
      </p:sp>
      <p:sp>
        <p:nvSpPr>
          <p:cNvPr name="Shape 159" id="159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注册 </a:t>
            </a:r>
            <a:r>
              <a:rPr lang="en">
                <a:solidFill>
                  <a:srgbClr val="000000"/>
                </a:solidFill>
              </a:rPr>
              <a:t>https://appengine.google.com/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修改app.yaml里的app id</a:t>
            </a:r>
          </a:p>
          <a:p>
            <a:r>
              <a:t/>
            </a:r>
          </a:p>
          <a:p>
            <a:pPr>
              <a:buNone/>
            </a:pPr>
            <a:r>
              <a:rPr lang="en">
                <a:solidFill>
                  <a:srgbClr val="FF0000"/>
                </a:solidFill>
              </a:rPr>
              <a:t>appcfg.py update myapp/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163" id="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4" id="16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中文Encoding</a:t>
            </a:r>
          </a:p>
        </p:txBody>
      </p:sp>
      <p:sp>
        <p:nvSpPr>
          <p:cNvPr name="Shape 165" id="165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编码是个老大难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3D85C6"/>
                </a:solidFill>
              </a:rPr>
              <a:t>mahonia来帮忙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https://code.google.com/p/mahonia/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d := mahonia.NewDecoder("gb18030")</a:t>
            </a:r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return d.ConvertString(gb2312str)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169" id="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0" id="17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解析html</a:t>
            </a:r>
          </a:p>
        </p:txBody>
      </p:sp>
      <p:sp>
        <p:nvSpPr>
          <p:cNvPr name="Shape 171" id="171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0" marR="0" algn="l" marL="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爬虫必备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rgbClr val="6D9EEB"/>
                </a:solidFill>
              </a:rPr>
              <a:t>go-html-transform</a:t>
            </a:r>
          </a:p>
          <a:p>
            <a:pPr indent="0" marR="0" algn="l" marL="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https://code.google.com/p/go-html-transform/</a:t>
            </a:r>
          </a:p>
          <a:p>
            <a:r>
              <a:t/>
            </a:r>
          </a:p>
          <a:p>
            <a:pPr indent="0" marR="0" algn="l" marL="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安装</a:t>
            </a:r>
          </a:p>
          <a:p>
            <a:pPr indent="0" marR="0" algn="l" marL="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FF0000"/>
                </a:solidFill>
              </a:rPr>
              <a:t>go get code.google.com/p/go-html-transform/html/transform</a:t>
            </a:r>
          </a:p>
          <a:p>
            <a:r>
              <a:t/>
            </a:r>
          </a:p>
          <a:p>
            <a:pPr indent="0" marR="0" algn="l" marL="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使用</a:t>
            </a:r>
          </a:p>
          <a:p>
            <a:pPr indent="0" marR="0" algn="l" marL="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FF0000"/>
                </a:solidFill>
              </a:rPr>
              <a:t>doc,err := NewDoc(content)</a:t>
            </a:r>
          </a:p>
          <a:p>
            <a:pPr indent="0" marR="0" algn="l" marL="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FF0000"/>
                </a:solidFill>
              </a:rPr>
              <a:t>selq := NewSelectorQuery("a .top")</a:t>
            </a:r>
          </a:p>
          <a:p>
            <a:pPr rtl="0" lvl="0">
              <a:buClr>
                <a:srgbClr val="000000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FF0000"/>
                </a:solidFill>
              </a:rPr>
              <a:t>for _, node := range selq.Apply(doc) {}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175" id="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6" id="17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联系方式	</a:t>
            </a:r>
          </a:p>
        </p:txBody>
      </p:sp>
      <p:sp>
        <p:nvSpPr>
          <p:cNvPr name="Shape 177" id="177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微博 lookon_康爷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areyoulookon@gmail.com</a:t>
            </a:r>
          </a:p>
          <a:p>
            <a:r>
              <a:t/>
            </a:r>
          </a:p>
          <a:p>
            <a:pPr algn="ctr">
              <a:buNone/>
            </a:pPr>
            <a:r>
              <a:rPr lang="en" sz="4800">
                <a:solidFill>
                  <a:srgbClr val="4A86E8"/>
                </a:solidFill>
              </a:rPr>
              <a:t>谢谢！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93" id="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4" id="9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内容介绍</a:t>
            </a:r>
          </a:p>
        </p:txBody>
      </p:sp>
      <p:sp>
        <p:nvSpPr>
          <p:cNvPr name="Shape 95" id="95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App Engine介绍</a:t>
            </a:r>
          </a:p>
          <a:p>
            <a:pPr indent="-41910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Go App Engine 'Hello World'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中文Encoding和html分析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99" id="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0" id="10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App Engine介绍</a:t>
            </a:r>
          </a:p>
        </p:txBody>
      </p:sp>
      <p:sp>
        <p:nvSpPr>
          <p:cNvPr name="Shape 101" id="101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2008.04.07 Google App Engine预览版本发布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2011.9 Google App Engine结束预览</a:t>
            </a:r>
          </a:p>
          <a:p>
            <a:pPr indent="-419100" marL="45720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2012.3.28 Go 1发布，Google App Engine支持Go 1</a:t>
            </a:r>
          </a:p>
        </p:txBody>
      </p:sp>
      <p:sp>
        <p:nvSpPr>
          <p:cNvPr name="Shape 102" id="102"/>
          <p:cNvSpPr/>
          <p:nvPr/>
        </p:nvSpPr>
        <p:spPr>
          <a:xfrm>
            <a:off y="3885562" x="3895725"/>
            <a:ext cy="1038225" cx="135255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106" id="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7" id="10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App Engine介绍	</a:t>
            </a:r>
          </a:p>
        </p:txBody>
      </p:sp>
      <p:sp>
        <p:nvSpPr>
          <p:cNvPr name="Shape 108" id="108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特点</a:t>
            </a:r>
          </a:p>
          <a:p>
            <a:r>
              <a:t/>
            </a:r>
          </a:p>
          <a:p>
            <a:pPr indent="-41910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可扩展性(Big Table, Scalable File System)</a:t>
            </a:r>
          </a:p>
          <a:p>
            <a:pPr indent="-41910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0部署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PAAS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112" id="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3" id="11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App Engine介绍	</a:t>
            </a:r>
          </a:p>
        </p:txBody>
      </p:sp>
      <p:sp>
        <p:nvSpPr>
          <p:cNvPr name="Shape 114" id="114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免费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数据库1G，50k次读写/天</a:t>
            </a:r>
          </a:p>
          <a:p>
            <a:pPr rtl="0" lvl="0">
              <a:buNone/>
            </a:pPr>
            <a:r>
              <a:rPr lang="en"/>
              <a:t>outgoing带宽 </a:t>
            </a:r>
            <a:r>
              <a:rPr lang="en">
                <a:solidFill>
                  <a:srgbClr val="FF0000"/>
                </a:solidFill>
              </a:rPr>
              <a:t>1G/天</a:t>
            </a:r>
          </a:p>
          <a:p>
            <a:pPr rtl="0" lvl="0">
              <a:buNone/>
            </a:pPr>
            <a:r>
              <a:rPr lang="en"/>
              <a:t>email发送 100封/天</a:t>
            </a:r>
          </a:p>
          <a:p>
            <a:r>
              <a:t/>
            </a:r>
          </a:p>
          <a:p>
            <a:r>
              <a:t/>
            </a:r>
          </a:p>
          <a:p>
            <a:pPr lvl="0">
              <a:buNone/>
            </a:pPr>
            <a:r>
              <a:rPr lang="en" sz="800"/>
              <a:t>GAE in China?</a:t>
            </a: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118" id="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9" id="11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Go Hello World</a:t>
            </a:r>
          </a:p>
        </p:txBody>
      </p:sp>
      <p:sp>
        <p:nvSpPr>
          <p:cNvPr name="Shape 120" id="120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运行环境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下载App Engine SDK for Go</a:t>
            </a:r>
          </a:p>
          <a:p>
            <a:pPr rtl="0" lvl="0">
              <a:buNone/>
            </a:pPr>
            <a:r>
              <a:rPr lang="en">
                <a:solidFill>
                  <a:srgbClr val="000000"/>
                </a:solidFill>
              </a:rPr>
              <a:t>https://developers.google.com/appengine/downloads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安装Python 2.5</a:t>
            </a:r>
          </a:p>
          <a:p>
            <a:r>
              <a:t/>
            </a:r>
          </a:p>
          <a:p>
            <a:pPr>
              <a:buNone/>
            </a:pPr>
            <a:r>
              <a:rPr lang="en">
                <a:solidFill>
                  <a:srgbClr val="000000"/>
                </a:solidFill>
              </a:rPr>
              <a:t>dev_appserver.py, appcfg.py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124" id="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5" id="12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Go Hello World</a:t>
            </a:r>
          </a:p>
        </p:txBody>
      </p:sp>
      <p:sp>
        <p:nvSpPr>
          <p:cNvPr name="Shape 126" id="12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0" marR="0" algn="l" marL="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主程序 myapp/hello/hello.go</a:t>
            </a:r>
          </a:p>
          <a:p>
            <a:r>
              <a:t/>
            </a:r>
          </a:p>
        </p:txBody>
      </p:sp>
      <p:sp>
        <p:nvSpPr>
          <p:cNvPr name="Shape 127" id="127"/>
          <p:cNvSpPr/>
          <p:nvPr/>
        </p:nvSpPr>
        <p:spPr>
          <a:xfrm>
            <a:off y="2745787" x="2300287"/>
            <a:ext cy="2676525" cx="454342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131" id="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2" id="13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Go Hello World</a:t>
            </a:r>
          </a:p>
        </p:txBody>
      </p:sp>
      <p:sp>
        <p:nvSpPr>
          <p:cNvPr name="Shape 133" id="133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配置文件 myapp/app.yaml</a:t>
            </a:r>
          </a:p>
          <a:p>
            <a:r>
              <a:t/>
            </a:r>
          </a:p>
        </p:txBody>
      </p:sp>
      <p:sp>
        <p:nvSpPr>
          <p:cNvPr name="Shape 134" id="134"/>
          <p:cNvSpPr/>
          <p:nvPr/>
        </p:nvSpPr>
        <p:spPr>
          <a:xfrm>
            <a:off y="2528887" x="2800350"/>
            <a:ext cy="1800225" cx="35433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138" id="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9" id="1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Go Hello World</a:t>
            </a:r>
          </a:p>
        </p:txBody>
      </p:sp>
      <p:sp>
        <p:nvSpPr>
          <p:cNvPr name="Shape 140" id="140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0" marR="0" algn="l" marL="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运行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indent="0" marR="0" algn="l" marL="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dev_appserver.py myapp/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http://localhost:8080/</a:t>
            </a:r>
          </a:p>
        </p:txBody>
      </p:sp>
      <p:sp>
        <p:nvSpPr>
          <p:cNvPr name="Shape 141" id="141"/>
          <p:cNvSpPr/>
          <p:nvPr/>
        </p:nvSpPr>
        <p:spPr>
          <a:xfrm>
            <a:off y="2360825" x="562037"/>
            <a:ext cy="1066800" cx="364807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