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40-56FC-4443-9FEF-21668BAB69D7}" type="datetimeFigureOut">
              <a:rPr lang="zh-CN" altLang="en-US" smtClean="0"/>
              <a:t>2018-6-5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F608-95EC-4376-9D80-A76C77B78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2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40-56FC-4443-9FEF-21668BAB69D7}" type="datetimeFigureOut">
              <a:rPr lang="zh-CN" altLang="en-US" smtClean="0"/>
              <a:t>2018-6-5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F608-95EC-4376-9D80-A76C77B78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2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40-56FC-4443-9FEF-21668BAB69D7}" type="datetimeFigureOut">
              <a:rPr lang="zh-CN" altLang="en-US" smtClean="0"/>
              <a:t>2018-6-5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F608-95EC-4376-9D80-A76C77B78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79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40-56FC-4443-9FEF-21668BAB69D7}" type="datetimeFigureOut">
              <a:rPr lang="zh-CN" altLang="en-US" smtClean="0"/>
              <a:t>2018-6-5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F608-95EC-4376-9D80-A76C77B78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3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40-56FC-4443-9FEF-21668BAB69D7}" type="datetimeFigureOut">
              <a:rPr lang="zh-CN" altLang="en-US" smtClean="0"/>
              <a:t>2018-6-5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F608-95EC-4376-9D80-A76C77B78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40-56FC-4443-9FEF-21668BAB69D7}" type="datetimeFigureOut">
              <a:rPr lang="zh-CN" altLang="en-US" smtClean="0"/>
              <a:t>2018-6-5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F608-95EC-4376-9D80-A76C77B78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06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40-56FC-4443-9FEF-21668BAB69D7}" type="datetimeFigureOut">
              <a:rPr lang="zh-CN" altLang="en-US" smtClean="0"/>
              <a:t>2018-6-5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F608-95EC-4376-9D80-A76C77B78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6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40-56FC-4443-9FEF-21668BAB69D7}" type="datetimeFigureOut">
              <a:rPr lang="zh-CN" altLang="en-US" smtClean="0"/>
              <a:t>2018-6-5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F608-95EC-4376-9D80-A76C77B78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40-56FC-4443-9FEF-21668BAB69D7}" type="datetimeFigureOut">
              <a:rPr lang="zh-CN" altLang="en-US" smtClean="0"/>
              <a:t>2018-6-5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F608-95EC-4376-9D80-A76C77B78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43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40-56FC-4443-9FEF-21668BAB69D7}" type="datetimeFigureOut">
              <a:rPr lang="zh-CN" altLang="en-US" smtClean="0"/>
              <a:t>2018-6-5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F608-95EC-4376-9D80-A76C77B78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9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2740-56FC-4443-9FEF-21668BAB69D7}" type="datetimeFigureOut">
              <a:rPr lang="zh-CN" altLang="en-US" smtClean="0"/>
              <a:t>2018-6-5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F608-95EC-4376-9D80-A76C77B78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12740-56FC-4443-9FEF-21668BAB69D7}" type="datetimeFigureOut">
              <a:rPr lang="zh-CN" altLang="en-US" smtClean="0"/>
              <a:t>2018-6-5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0F608-95EC-4376-9D80-A76C77B78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2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048625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548680"/>
            <a:ext cx="108012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20688"/>
            <a:ext cx="333510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218232"/>
            <a:ext cx="52565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活见鬼</a:t>
            </a: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选自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明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代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冯梦龙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的又名</a:t>
            </a: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古今笑史</a:t>
            </a: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。代表作合称“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三言两拍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”，是中国白话短篇小说的经典代表。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9512" y="5517232"/>
            <a:ext cx="8663699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温馨小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提示：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   关于作者你还知道什么？能说出来分享一下吗？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8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latin typeface="黑体" pitchFamily="49" charset="-122"/>
                <a:ea typeface="黑体" pitchFamily="49" charset="-122"/>
              </a:rPr>
              <a:t>学习目标</a:t>
            </a:r>
            <a:endParaRPr lang="zh-CN" altLang="en-US" sz="6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3600" dirty="0" smtClean="0"/>
              <a:t>学会本课 </a:t>
            </a:r>
            <a:r>
              <a:rPr lang="en-US" altLang="zh-CN" sz="3600" dirty="0" smtClean="0"/>
              <a:t>6 </a:t>
            </a:r>
            <a:r>
              <a:rPr lang="zh-CN" altLang="en-US" sz="3600" dirty="0" smtClean="0"/>
              <a:t>个</a:t>
            </a:r>
            <a:r>
              <a:rPr lang="zh-CN" altLang="en-US" sz="3600" b="1" u="sng" dirty="0" smtClean="0">
                <a:solidFill>
                  <a:srgbClr val="FF0000"/>
                </a:solidFill>
              </a:rPr>
              <a:t>生字</a:t>
            </a:r>
            <a:endParaRPr lang="en-US" altLang="zh-CN" sz="3600" b="1" u="sng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3600" dirty="0" smtClean="0"/>
              <a:t>能正确断句，流利地朗读文言文，理解文章内容，力求“</a:t>
            </a:r>
            <a:r>
              <a:rPr lang="zh-CN" altLang="en-US" sz="3600" b="1" u="sng" dirty="0" smtClean="0">
                <a:solidFill>
                  <a:srgbClr val="FF0000"/>
                </a:solidFill>
              </a:rPr>
              <a:t>熟读</a:t>
            </a:r>
            <a:r>
              <a:rPr lang="zh-CN" altLang="en-US" sz="3600" dirty="0" smtClean="0"/>
              <a:t>成诵”。</a:t>
            </a:r>
            <a:endParaRPr lang="en-US" altLang="zh-CN" sz="3600" dirty="0" smtClean="0"/>
          </a:p>
          <a:p>
            <a:pPr marL="514350" indent="-514350">
              <a:buAutoNum type="arabicPeriod"/>
            </a:pPr>
            <a:r>
              <a:rPr lang="zh-CN" altLang="en-US" sz="3600" dirty="0" smtClean="0"/>
              <a:t>明确文言文学习</a:t>
            </a:r>
            <a:r>
              <a:rPr lang="zh-CN" altLang="en-US" sz="3600" b="1" u="sng" dirty="0" smtClean="0">
                <a:solidFill>
                  <a:srgbClr val="FF0000"/>
                </a:solidFill>
              </a:rPr>
              <a:t>方法</a:t>
            </a:r>
            <a:r>
              <a:rPr lang="zh-CN" altLang="en-US" sz="3600" dirty="0" smtClean="0"/>
              <a:t>，明白自己要破除迷信，相信科学的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道理</a:t>
            </a:r>
            <a:r>
              <a:rPr lang="zh-CN" altLang="en-US" sz="3600" dirty="0" smtClean="0"/>
              <a:t>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164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908720"/>
            <a:ext cx="50405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活见鬼</a:t>
            </a:r>
            <a:r>
              <a:rPr lang="zh-CN" altLang="en-US" sz="2800" dirty="0" smtClean="0"/>
              <a:t>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（明） 冯梦龙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indent="792000"/>
            <a:r>
              <a:rPr lang="zh-CN" altLang="en-US" sz="2800" dirty="0" smtClean="0"/>
              <a:t>有赴饮夜归者，值大雨，持盖自蔽。见一人立檐下，即投伞下同行。久之，不语，疑为鬼也。</a:t>
            </a:r>
            <a:endParaRPr lang="en-US" altLang="zh-CN" sz="2800" dirty="0" smtClean="0"/>
          </a:p>
          <a:p>
            <a:pPr indent="792000"/>
            <a:r>
              <a:rPr lang="zh-CN" altLang="en-US" sz="2800" dirty="0" smtClean="0"/>
              <a:t>以足撩之，偶不相值，愈益恐，因奋力挤之桥下而趋。</a:t>
            </a:r>
            <a:endParaRPr lang="en-US" altLang="zh-CN" sz="2800" dirty="0" smtClean="0"/>
          </a:p>
          <a:p>
            <a:pPr indent="792000"/>
            <a:r>
              <a:rPr lang="zh-CN" altLang="en-US" sz="2800" dirty="0" smtClean="0"/>
              <a:t>值炊糕者晨起，亟奔入其门，告以遇鬼。俄顷，复见一人，遍体沾湿，踉跄而至，号呼有鬼，亦投其家。二人相视愕然，不觉大笑。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6875"/>
            <a:ext cx="22955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8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6000" dirty="0">
                <a:latin typeface="黑体" pitchFamily="49" charset="-122"/>
                <a:ea typeface="黑体" pitchFamily="49" charset="-122"/>
              </a:rPr>
              <a:t>我会认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71" y="2060848"/>
            <a:ext cx="770456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2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6000" dirty="0">
                <a:latin typeface="黑体" pitchFamily="49" charset="-122"/>
                <a:ea typeface="黑体" pitchFamily="49" charset="-122"/>
              </a:rPr>
              <a:t>读一读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1556792"/>
            <a:ext cx="54829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赴饮：赴宴</a:t>
            </a:r>
            <a:endParaRPr lang="en-US" altLang="zh-CN" sz="3600" dirty="0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值：正赶上</a:t>
            </a:r>
            <a:endParaRPr lang="en-US" altLang="zh-CN" sz="3600" dirty="0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蔽：遮盖</a:t>
            </a:r>
            <a:endParaRPr lang="en-US" altLang="zh-CN" sz="3600" dirty="0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趋：古：快跑。今：快走</a:t>
            </a:r>
            <a:endParaRPr lang="en-US" altLang="zh-CN" sz="3600" dirty="0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俄顷：不一会儿</a:t>
            </a:r>
            <a:endParaRPr lang="zh-CN" altLang="en-US" sz="3600" dirty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6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908720"/>
            <a:ext cx="662473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活见鬼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algn="ctr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                      （明） 冯梦龙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indent="792000"/>
            <a:r>
              <a:rPr lang="zh-CN" altLang="en-US" sz="2800" dirty="0" smtClean="0"/>
              <a:t>有赴饮夜归者，值大雨，持盖自蔽。见一人立檐下，即投伞下同行。久之，不语，疑为鬼也。以足撩之，偶不相值，愈益恐，因奋力挤之桥下而趋。</a:t>
            </a:r>
            <a:endParaRPr lang="en-US" altLang="zh-CN" sz="2800" dirty="0" smtClean="0"/>
          </a:p>
          <a:p>
            <a:pPr indent="792000"/>
            <a:r>
              <a:rPr lang="zh-CN" altLang="en-US" sz="2800" dirty="0" smtClean="0"/>
              <a:t>值炊糕者晨起，亟奔入其门，告以遇鬼。俄顷，复见一人，遍体沾湿，踉跄而至，号呼有鬼，亦投其家。二人相视愕然，不觉大笑。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123728" y="1916832"/>
            <a:ext cx="14401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843808" y="1905495"/>
            <a:ext cx="14401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644008" y="1901732"/>
            <a:ext cx="14401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372200" y="1901732"/>
            <a:ext cx="14401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331640" y="2294274"/>
            <a:ext cx="14401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042812" y="2294274"/>
            <a:ext cx="14401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932040" y="2294274"/>
            <a:ext cx="14401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211960" y="2734706"/>
            <a:ext cx="14401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7452320" y="2734706"/>
            <a:ext cx="14401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411760" y="3117120"/>
            <a:ext cx="14401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131840" y="3117120"/>
            <a:ext cx="14401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4501998" y="3123703"/>
            <a:ext cx="14401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2844201" y="3558666"/>
            <a:ext cx="14401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364088" y="3558666"/>
            <a:ext cx="14401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204874" y="3999098"/>
            <a:ext cx="14401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4572000" y="4437112"/>
            <a:ext cx="14401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347</Words>
  <Application>Microsoft Office PowerPoint</Application>
  <PresentationFormat>全屏显示(4:3)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学习目标</vt:lpstr>
      <vt:lpstr>PowerPoint 演示文稿</vt:lpstr>
      <vt:lpstr>我会认</vt:lpstr>
      <vt:lpstr>读一读</vt:lpstr>
      <vt:lpstr>PowerPoint 演示文稿</vt:lpstr>
    </vt:vector>
  </TitlesOfParts>
  <Company>建设银行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王士强</dc:creator>
  <cp:lastModifiedBy>王士强</cp:lastModifiedBy>
  <cp:revision>7</cp:revision>
  <dcterms:created xsi:type="dcterms:W3CDTF">2018-06-05T02:40:42Z</dcterms:created>
  <dcterms:modified xsi:type="dcterms:W3CDTF">2018-06-05T03:26:17Z</dcterms:modified>
</cp:coreProperties>
</file>