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69" r:id="rId14"/>
    <p:sldId id="263"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427121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267694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225027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135067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323744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403861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352514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27512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185574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163133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25C41C-7DD8-4D74-A708-9A03AB7B491A}"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51733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5C41C-7DD8-4D74-A708-9A03AB7B491A}" type="datetimeFigureOut">
              <a:rPr lang="zh-CN" altLang="en-US" smtClean="0"/>
              <a:t>2018-6-4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9E612-BBB3-4098-B4A7-6D71927B415E}" type="slidenum">
              <a:rPr lang="zh-CN" altLang="en-US" smtClean="0"/>
              <a:t>‹#›</a:t>
            </a:fld>
            <a:endParaRPr lang="zh-CN" altLang="en-US"/>
          </a:p>
        </p:txBody>
      </p:sp>
    </p:spTree>
    <p:extLst>
      <p:ext uri="{BB962C8B-B14F-4D97-AF65-F5344CB8AC3E}">
        <p14:creationId xmlns:p14="http://schemas.microsoft.com/office/powerpoint/2010/main" val="105354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890588"/>
            <a:ext cx="77057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65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7056784" cy="2308324"/>
          </a:xfrm>
          <a:prstGeom prst="rect">
            <a:avLst/>
          </a:prstGeom>
          <a:noFill/>
        </p:spPr>
        <p:txBody>
          <a:bodyPr wrap="square" rtlCol="0">
            <a:spAutoFit/>
          </a:bodyPr>
          <a:lstStyle/>
          <a:p>
            <a:r>
              <a:rPr lang="zh-CN" altLang="en-US" sz="3600" b="1" dirty="0" smtClean="0">
                <a:solidFill>
                  <a:srgbClr val="002060"/>
                </a:solidFill>
              </a:rPr>
              <a:t>（</a:t>
            </a:r>
            <a:r>
              <a:rPr lang="en-US" altLang="zh-CN" sz="3600" b="1" dirty="0" smtClean="0">
                <a:solidFill>
                  <a:srgbClr val="002060"/>
                </a:solidFill>
              </a:rPr>
              <a:t>3</a:t>
            </a:r>
            <a:r>
              <a:rPr lang="zh-CN" altLang="en-US" sz="3600" b="1" dirty="0" smtClean="0">
                <a:solidFill>
                  <a:srgbClr val="002060"/>
                </a:solidFill>
              </a:rPr>
              <a:t>）西门豹回过头来，看着他们说：“怎么还不回来，请你们去催催吧！”说着又要叫卫士把他们扔下漳河去。</a:t>
            </a:r>
            <a:endParaRPr lang="zh-CN" altLang="en-US" sz="3600" b="1" dirty="0">
              <a:solidFill>
                <a:srgbClr val="00206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9" y="4515990"/>
            <a:ext cx="1584176" cy="215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699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7056784" cy="1200329"/>
          </a:xfrm>
          <a:prstGeom prst="rect">
            <a:avLst/>
          </a:prstGeom>
          <a:noFill/>
        </p:spPr>
        <p:txBody>
          <a:bodyPr wrap="square" rtlCol="0">
            <a:spAutoFit/>
          </a:bodyPr>
          <a:lstStyle/>
          <a:p>
            <a:r>
              <a:rPr lang="zh-CN" altLang="en-US" sz="3600" b="1" dirty="0" smtClean="0">
                <a:solidFill>
                  <a:srgbClr val="002060"/>
                </a:solidFill>
              </a:rPr>
              <a:t>那么西门豹为什么不直接把巫婆、官绅抓起来杀掉呢？</a:t>
            </a:r>
            <a:endParaRPr lang="zh-CN" altLang="en-US" sz="3600" b="1" dirty="0">
              <a:solidFill>
                <a:srgbClr val="002060"/>
              </a:solidFill>
            </a:endParaRPr>
          </a:p>
        </p:txBody>
      </p:sp>
      <p:sp>
        <p:nvSpPr>
          <p:cNvPr id="5" name="TextBox 4"/>
          <p:cNvSpPr txBox="1"/>
          <p:nvPr/>
        </p:nvSpPr>
        <p:spPr>
          <a:xfrm>
            <a:off x="403920" y="1916832"/>
            <a:ext cx="7056784" cy="3108543"/>
          </a:xfrm>
          <a:prstGeom prst="rect">
            <a:avLst/>
          </a:prstGeom>
          <a:noFill/>
        </p:spPr>
        <p:txBody>
          <a:bodyPr wrap="square" rtlCol="0">
            <a:spAutoFit/>
          </a:bodyPr>
          <a:lstStyle/>
          <a:p>
            <a:r>
              <a:rPr lang="zh-CN" altLang="en-US" sz="2800" b="1" dirty="0" smtClean="0">
                <a:solidFill>
                  <a:srgbClr val="00B050"/>
                </a:solidFill>
                <a:latin typeface="宋体" pitchFamily="2" charset="-122"/>
                <a:ea typeface="宋体" pitchFamily="2" charset="-122"/>
              </a:rPr>
              <a:t>这是因为当时老百姓还没有真正认识到巫婆和官绅的真面目，西门豹这样做目的是为了使广大百姓利用河伯娶媳妇的现场受到深刻的教育，从迷雾中觉悟过来。说明给河伯娶媳妇与漳河发大水没有关系。用事实教育了那些被巫婆、官绅愚弄的老百姓，破除了迷信。</a:t>
            </a:r>
            <a:endParaRPr lang="zh-CN" altLang="en-US" sz="2800" b="1" dirty="0">
              <a:solidFill>
                <a:srgbClr val="00B050"/>
              </a:solidFill>
              <a:latin typeface="宋体" pitchFamily="2" charset="-122"/>
              <a:ea typeface="宋体" pitchFamily="2" charset="-122"/>
            </a:endParaRPr>
          </a:p>
        </p:txBody>
      </p:sp>
    </p:spTree>
    <p:extLst>
      <p:ext uri="{BB962C8B-B14F-4D97-AF65-F5344CB8AC3E}">
        <p14:creationId xmlns:p14="http://schemas.microsoft.com/office/powerpoint/2010/main" val="3696661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7056784" cy="646331"/>
          </a:xfrm>
          <a:prstGeom prst="rect">
            <a:avLst/>
          </a:prstGeom>
          <a:noFill/>
        </p:spPr>
        <p:txBody>
          <a:bodyPr wrap="square" rtlCol="0">
            <a:spAutoFit/>
          </a:bodyPr>
          <a:lstStyle/>
          <a:p>
            <a:r>
              <a:rPr lang="zh-CN" altLang="en-US" sz="3600" b="1" dirty="0" smtClean="0">
                <a:solidFill>
                  <a:srgbClr val="002060"/>
                </a:solidFill>
              </a:rPr>
              <a:t>请同学们齐读最后一段</a:t>
            </a:r>
            <a:endParaRPr lang="zh-CN" altLang="en-US" sz="3600" b="1" dirty="0">
              <a:solidFill>
                <a:srgbClr val="002060"/>
              </a:solidFill>
            </a:endParaRPr>
          </a:p>
        </p:txBody>
      </p:sp>
      <p:sp>
        <p:nvSpPr>
          <p:cNvPr id="5" name="TextBox 4"/>
          <p:cNvSpPr txBox="1"/>
          <p:nvPr/>
        </p:nvSpPr>
        <p:spPr>
          <a:xfrm>
            <a:off x="403920" y="1124744"/>
            <a:ext cx="7056784" cy="2308324"/>
          </a:xfrm>
          <a:prstGeom prst="rect">
            <a:avLst/>
          </a:prstGeom>
          <a:noFill/>
        </p:spPr>
        <p:txBody>
          <a:bodyPr wrap="square" rtlCol="0">
            <a:spAutoFit/>
          </a:bodyPr>
          <a:lstStyle/>
          <a:p>
            <a:r>
              <a:rPr lang="zh-CN" altLang="en-US" sz="3600" b="1" dirty="0" smtClean="0">
                <a:solidFill>
                  <a:srgbClr val="C00000"/>
                </a:solidFill>
                <a:latin typeface="黑体" pitchFamily="49" charset="-122"/>
                <a:ea typeface="黑体" pitchFamily="49" charset="-122"/>
              </a:rPr>
              <a:t>西门豹发动老百姓开凿了十二条渠道，把漳河的水引到田里。庄稼得到了灌溉，每年的收成都很好。</a:t>
            </a:r>
            <a:endParaRPr lang="zh-CN" altLang="en-US" sz="3600" b="1" dirty="0">
              <a:solidFill>
                <a:srgbClr val="C00000"/>
              </a:solidFill>
              <a:latin typeface="黑体" pitchFamily="49" charset="-122"/>
              <a:ea typeface="黑体" pitchFamily="49" charset="-122"/>
            </a:endParaRPr>
          </a:p>
        </p:txBody>
      </p:sp>
      <p:sp>
        <p:nvSpPr>
          <p:cNvPr id="6" name="TextBox 5"/>
          <p:cNvSpPr txBox="1"/>
          <p:nvPr/>
        </p:nvSpPr>
        <p:spPr>
          <a:xfrm>
            <a:off x="403920" y="4509120"/>
            <a:ext cx="7056784" cy="1200329"/>
          </a:xfrm>
          <a:prstGeom prst="rect">
            <a:avLst/>
          </a:prstGeom>
          <a:noFill/>
        </p:spPr>
        <p:txBody>
          <a:bodyPr wrap="square" rtlCol="0">
            <a:spAutoFit/>
          </a:bodyPr>
          <a:lstStyle/>
          <a:p>
            <a:r>
              <a:rPr lang="en-US" altLang="zh-CN" sz="3600" b="1" dirty="0" smtClean="0">
                <a:solidFill>
                  <a:srgbClr val="0070C0"/>
                </a:solidFill>
                <a:latin typeface="黑体" pitchFamily="49" charset="-122"/>
                <a:ea typeface="黑体" pitchFamily="49" charset="-122"/>
              </a:rPr>
              <a:t>1</a:t>
            </a:r>
            <a:r>
              <a:rPr lang="zh-CN" altLang="en-US" sz="3600" b="1" dirty="0" smtClean="0">
                <a:solidFill>
                  <a:srgbClr val="0070C0"/>
                </a:solidFill>
                <a:latin typeface="黑体" pitchFamily="49" charset="-122"/>
                <a:ea typeface="黑体" pitchFamily="49" charset="-122"/>
              </a:rPr>
              <a:t>、西门豹又做了些什么？</a:t>
            </a:r>
            <a:endParaRPr lang="en-US" altLang="zh-CN" sz="3600" b="1" dirty="0" smtClean="0">
              <a:solidFill>
                <a:srgbClr val="0070C0"/>
              </a:solidFill>
              <a:latin typeface="黑体" pitchFamily="49" charset="-122"/>
              <a:ea typeface="黑体" pitchFamily="49" charset="-122"/>
            </a:endParaRPr>
          </a:p>
          <a:p>
            <a:r>
              <a:rPr lang="en-US" altLang="zh-CN" sz="3600" b="1" dirty="0" smtClean="0">
                <a:solidFill>
                  <a:srgbClr val="0070C0"/>
                </a:solidFill>
                <a:latin typeface="黑体" pitchFamily="49" charset="-122"/>
                <a:ea typeface="黑体" pitchFamily="49" charset="-122"/>
              </a:rPr>
              <a:t>2</a:t>
            </a:r>
            <a:r>
              <a:rPr lang="zh-CN" altLang="en-US" sz="3600" b="1" dirty="0" smtClean="0">
                <a:solidFill>
                  <a:srgbClr val="0070C0"/>
                </a:solidFill>
                <a:latin typeface="黑体" pitchFamily="49" charset="-122"/>
                <a:ea typeface="黑体" pitchFamily="49" charset="-122"/>
              </a:rPr>
              <a:t>、这一段哪些地方与开头照应？</a:t>
            </a:r>
            <a:endParaRPr lang="zh-CN" altLang="en-US" sz="3600" b="1" dirty="0">
              <a:solidFill>
                <a:srgbClr val="0070C0"/>
              </a:solidFill>
              <a:latin typeface="黑体" pitchFamily="49" charset="-122"/>
              <a:ea typeface="黑体" pitchFamily="49"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21" y="3433068"/>
            <a:ext cx="2827765" cy="107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298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latin typeface="黑体" pitchFamily="49" charset="-122"/>
                <a:ea typeface="黑体" pitchFamily="49" charset="-122"/>
              </a:rPr>
              <a:t>补充句子</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645024"/>
            <a:ext cx="30575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3568" y="2204864"/>
            <a:ext cx="7056784" cy="1754326"/>
          </a:xfrm>
          <a:prstGeom prst="rect">
            <a:avLst/>
          </a:prstGeom>
          <a:noFill/>
        </p:spPr>
        <p:txBody>
          <a:bodyPr wrap="square" rtlCol="0">
            <a:spAutoFit/>
          </a:bodyPr>
          <a:lstStyle/>
          <a:p>
            <a:r>
              <a:rPr lang="en-US" altLang="zh-CN" sz="5400" dirty="0">
                <a:latin typeface="黑体" pitchFamily="49" charset="-122"/>
                <a:ea typeface="黑体" pitchFamily="49" charset="-122"/>
              </a:rPr>
              <a:t> </a:t>
            </a:r>
            <a:r>
              <a:rPr lang="en-US" altLang="zh-CN" sz="5400" dirty="0" smtClean="0">
                <a:latin typeface="黑体" pitchFamily="49" charset="-122"/>
                <a:ea typeface="黑体" pitchFamily="49" charset="-122"/>
              </a:rPr>
              <a:t>                </a:t>
            </a:r>
            <a:r>
              <a:rPr lang="zh-CN" altLang="en-US" sz="5400" dirty="0" smtClean="0">
                <a:latin typeface="黑体" pitchFamily="49" charset="-122"/>
                <a:ea typeface="黑体" pitchFamily="49" charset="-122"/>
              </a:rPr>
              <a:t>的西门豹。</a:t>
            </a:r>
            <a:endParaRPr lang="zh-CN" altLang="en-US" sz="5400" dirty="0">
              <a:latin typeface="黑体" pitchFamily="49" charset="-122"/>
              <a:ea typeface="黑体" pitchFamily="49" charset="-122"/>
            </a:endParaRPr>
          </a:p>
        </p:txBody>
      </p:sp>
      <p:cxnSp>
        <p:nvCxnSpPr>
          <p:cNvPr id="7" name="直接连接符 6"/>
          <p:cNvCxnSpPr/>
          <p:nvPr/>
        </p:nvCxnSpPr>
        <p:spPr>
          <a:xfrm>
            <a:off x="899592" y="3082027"/>
            <a:ext cx="56166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7604" y="2198241"/>
            <a:ext cx="5400600" cy="769441"/>
          </a:xfrm>
          <a:prstGeom prst="rect">
            <a:avLst/>
          </a:prstGeom>
          <a:noFill/>
        </p:spPr>
        <p:txBody>
          <a:bodyPr wrap="square" rtlCol="0">
            <a:spAutoFit/>
          </a:bodyPr>
          <a:lstStyle/>
          <a:p>
            <a:r>
              <a:rPr lang="zh-CN" altLang="en-US" sz="4400" dirty="0">
                <a:solidFill>
                  <a:srgbClr val="C00000"/>
                </a:solidFill>
                <a:latin typeface="宋体" pitchFamily="2" charset="-122"/>
                <a:ea typeface="宋体" pitchFamily="2" charset="-122"/>
              </a:rPr>
              <a:t>尊重</a:t>
            </a:r>
            <a:r>
              <a:rPr lang="zh-CN" altLang="en-US" sz="4400" dirty="0" smtClean="0">
                <a:solidFill>
                  <a:srgbClr val="C00000"/>
                </a:solidFill>
                <a:latin typeface="宋体" pitchFamily="2" charset="-122"/>
                <a:ea typeface="宋体" pitchFamily="2" charset="-122"/>
              </a:rPr>
              <a:t>科学，破除迷信</a:t>
            </a:r>
            <a:endParaRPr lang="zh-CN" altLang="en-US" sz="4400" dirty="0">
              <a:solidFill>
                <a:srgbClr val="C00000"/>
              </a:solidFill>
              <a:latin typeface="宋体" pitchFamily="2" charset="-122"/>
              <a:ea typeface="宋体" pitchFamily="2" charset="-122"/>
            </a:endParaRPr>
          </a:p>
        </p:txBody>
      </p:sp>
    </p:spTree>
    <p:extLst>
      <p:ext uri="{BB962C8B-B14F-4D97-AF65-F5344CB8AC3E}">
        <p14:creationId xmlns:p14="http://schemas.microsoft.com/office/powerpoint/2010/main" val="196909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60648"/>
            <a:ext cx="371724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0370" y="1556792"/>
            <a:ext cx="7056784" cy="2862322"/>
          </a:xfrm>
          <a:prstGeom prst="rect">
            <a:avLst/>
          </a:prstGeom>
          <a:noFill/>
        </p:spPr>
        <p:txBody>
          <a:bodyPr wrap="square" rtlCol="0">
            <a:spAutoFit/>
          </a:bodyPr>
          <a:lstStyle/>
          <a:p>
            <a:pPr marL="742950" indent="-742950">
              <a:buAutoNum type="arabicPeriod"/>
            </a:pPr>
            <a:r>
              <a:rPr lang="zh-CN" altLang="en-US" sz="3600" b="1" dirty="0" smtClean="0">
                <a:solidFill>
                  <a:srgbClr val="0070C0"/>
                </a:solidFill>
                <a:latin typeface="黑体" pitchFamily="49" charset="-122"/>
                <a:ea typeface="黑体" pitchFamily="49" charset="-122"/>
              </a:rPr>
              <a:t>请同学们正确流利有感情地朗读课文。</a:t>
            </a:r>
            <a:endParaRPr lang="en-US" altLang="zh-CN" sz="3600" b="1" dirty="0" smtClean="0">
              <a:solidFill>
                <a:srgbClr val="0070C0"/>
              </a:solidFill>
              <a:latin typeface="黑体" pitchFamily="49" charset="-122"/>
              <a:ea typeface="黑体" pitchFamily="49" charset="-122"/>
            </a:endParaRPr>
          </a:p>
          <a:p>
            <a:pPr marL="742950" indent="-742950">
              <a:buAutoNum type="arabicPeriod"/>
            </a:pPr>
            <a:r>
              <a:rPr lang="zh-CN" altLang="en-US" sz="3600" b="1" dirty="0">
                <a:solidFill>
                  <a:srgbClr val="0070C0"/>
                </a:solidFill>
                <a:latin typeface="黑体" pitchFamily="49" charset="-122"/>
                <a:ea typeface="黑体" pitchFamily="49" charset="-122"/>
              </a:rPr>
              <a:t>全文主要写</a:t>
            </a:r>
            <a:r>
              <a:rPr lang="zh-CN" altLang="en-US" sz="3600" b="1" dirty="0" smtClean="0">
                <a:solidFill>
                  <a:srgbClr val="0070C0"/>
                </a:solidFill>
                <a:latin typeface="黑体" pitchFamily="49" charset="-122"/>
                <a:ea typeface="黑体" pitchFamily="49" charset="-122"/>
              </a:rPr>
              <a:t>了西门豹什么事？</a:t>
            </a:r>
            <a:endParaRPr lang="en-US" altLang="zh-CN" sz="3600" b="1" dirty="0" smtClean="0">
              <a:solidFill>
                <a:srgbClr val="0070C0"/>
              </a:solidFill>
              <a:latin typeface="黑体" pitchFamily="49" charset="-122"/>
              <a:ea typeface="黑体" pitchFamily="49" charset="-122"/>
            </a:endParaRPr>
          </a:p>
          <a:p>
            <a:pPr marL="742950" indent="-742950">
              <a:buAutoNum type="arabicPeriod"/>
            </a:pPr>
            <a:r>
              <a:rPr lang="zh-CN" altLang="en-US" sz="3600" b="1" dirty="0" smtClean="0">
                <a:solidFill>
                  <a:srgbClr val="0070C0"/>
                </a:solidFill>
                <a:latin typeface="黑体" pitchFamily="49" charset="-122"/>
                <a:ea typeface="黑体" pitchFamily="49" charset="-122"/>
              </a:rPr>
              <a:t>通过全文的理解，你们认为西门豹是怎样的人？</a:t>
            </a:r>
            <a:endParaRPr lang="zh-CN" altLang="en-US" sz="3600" b="1" dirty="0">
              <a:solidFill>
                <a:srgbClr val="0070C0"/>
              </a:solidFill>
              <a:latin typeface="黑体" pitchFamily="49" charset="-122"/>
              <a:ea typeface="黑体" pitchFamily="49" charset="-122"/>
            </a:endParaRPr>
          </a:p>
        </p:txBody>
      </p:sp>
    </p:spTree>
    <p:extLst>
      <p:ext uri="{BB962C8B-B14F-4D97-AF65-F5344CB8AC3E}">
        <p14:creationId xmlns:p14="http://schemas.microsoft.com/office/powerpoint/2010/main" val="1043878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40" y="188640"/>
            <a:ext cx="7412484" cy="6346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146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76672"/>
            <a:ext cx="6624737" cy="1938992"/>
          </a:xfrm>
          <a:prstGeom prst="rect">
            <a:avLst/>
          </a:prstGeom>
          <a:noFill/>
        </p:spPr>
        <p:txBody>
          <a:bodyPr wrap="square" rtlCol="0">
            <a:spAutoFit/>
          </a:bodyPr>
          <a:lstStyle/>
          <a:p>
            <a:pPr indent="972000"/>
            <a:r>
              <a:rPr lang="zh-CN" altLang="en-US" sz="4000" dirty="0" smtClean="0">
                <a:solidFill>
                  <a:srgbClr val="FF0000"/>
                </a:solidFill>
                <a:latin typeface="黑体" pitchFamily="49" charset="-122"/>
                <a:ea typeface="黑体" pitchFamily="49" charset="-122"/>
              </a:rPr>
              <a:t>请同学们自由读课文，一边读，一边想，这篇课文主要写了西门豹的什么事？</a:t>
            </a:r>
            <a:endParaRPr lang="zh-CN" altLang="en-US" sz="4000" dirty="0">
              <a:solidFill>
                <a:srgbClr val="FF0000"/>
              </a:solidFill>
              <a:latin typeface="黑体" pitchFamily="49" charset="-122"/>
              <a:ea typeface="黑体" pitchFamily="49" charset="-122"/>
            </a:endParaRPr>
          </a:p>
        </p:txBody>
      </p:sp>
      <p:sp>
        <p:nvSpPr>
          <p:cNvPr id="8" name="TextBox 7"/>
          <p:cNvSpPr txBox="1"/>
          <p:nvPr/>
        </p:nvSpPr>
        <p:spPr>
          <a:xfrm>
            <a:off x="547936" y="2924944"/>
            <a:ext cx="6624737" cy="2554545"/>
          </a:xfrm>
          <a:prstGeom prst="rect">
            <a:avLst/>
          </a:prstGeom>
          <a:noFill/>
        </p:spPr>
        <p:txBody>
          <a:bodyPr wrap="square" rtlCol="0">
            <a:spAutoFit/>
          </a:bodyPr>
          <a:lstStyle/>
          <a:p>
            <a:pPr indent="972000"/>
            <a:r>
              <a:rPr lang="zh-CN" altLang="en-US" sz="4000" b="1" dirty="0">
                <a:solidFill>
                  <a:schemeClr val="accent1">
                    <a:lumMod val="75000"/>
                  </a:schemeClr>
                </a:solidFill>
                <a:latin typeface="宋体" pitchFamily="2" charset="-122"/>
                <a:ea typeface="宋体" pitchFamily="2" charset="-122"/>
              </a:rPr>
              <a:t>主要</a:t>
            </a:r>
            <a:r>
              <a:rPr lang="zh-CN" altLang="en-US" sz="4000" b="1" dirty="0" smtClean="0">
                <a:solidFill>
                  <a:schemeClr val="accent1">
                    <a:lumMod val="75000"/>
                  </a:schemeClr>
                </a:solidFill>
                <a:latin typeface="宋体" pitchFamily="2" charset="-122"/>
                <a:ea typeface="宋体" pitchFamily="2" charset="-122"/>
              </a:rPr>
              <a:t>写战国时候，魏王派西门豹管理邺这个地方，西门豹和群众一起破除迷信，兴修水利的故事。</a:t>
            </a:r>
            <a:endParaRPr lang="zh-CN" altLang="en-US" sz="4000" b="1" dirty="0">
              <a:solidFill>
                <a:schemeClr val="accent1">
                  <a:lumMod val="75000"/>
                </a:schemeClr>
              </a:solidFill>
              <a:latin typeface="宋体" pitchFamily="2" charset="-122"/>
              <a:ea typeface="宋体" pitchFamily="2" charset="-122"/>
            </a:endParaRPr>
          </a:p>
        </p:txBody>
      </p:sp>
    </p:spTree>
    <p:extLst>
      <p:ext uri="{BB962C8B-B14F-4D97-AF65-F5344CB8AC3E}">
        <p14:creationId xmlns:p14="http://schemas.microsoft.com/office/powerpoint/2010/main" val="2448031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81896"/>
            <a:ext cx="6624737" cy="1938992"/>
          </a:xfrm>
          <a:prstGeom prst="rect">
            <a:avLst/>
          </a:prstGeom>
          <a:noFill/>
        </p:spPr>
        <p:txBody>
          <a:bodyPr wrap="square" rtlCol="0">
            <a:spAutoFit/>
          </a:bodyPr>
          <a:lstStyle/>
          <a:p>
            <a:pPr indent="972000"/>
            <a:r>
              <a:rPr lang="zh-CN" altLang="en-US" sz="4000" dirty="0" smtClean="0">
                <a:solidFill>
                  <a:srgbClr val="FF0000"/>
                </a:solidFill>
                <a:latin typeface="黑体" pitchFamily="49" charset="-122"/>
                <a:ea typeface="黑体" pitchFamily="49" charset="-122"/>
              </a:rPr>
              <a:t>从课文那句话可以看出西门豹一到邺地就进行调查？画出文中相关的句子。</a:t>
            </a:r>
            <a:endParaRPr lang="zh-CN" altLang="en-US" sz="4000" dirty="0">
              <a:solidFill>
                <a:srgbClr val="FF0000"/>
              </a:solidFill>
              <a:latin typeface="黑体" pitchFamily="49" charset="-122"/>
              <a:ea typeface="黑体" pitchFamily="49" charset="-122"/>
            </a:endParaRPr>
          </a:p>
        </p:txBody>
      </p:sp>
      <p:sp>
        <p:nvSpPr>
          <p:cNvPr id="5" name="TextBox 4"/>
          <p:cNvSpPr txBox="1"/>
          <p:nvPr/>
        </p:nvSpPr>
        <p:spPr>
          <a:xfrm>
            <a:off x="547936" y="2996952"/>
            <a:ext cx="6624737" cy="2554545"/>
          </a:xfrm>
          <a:prstGeom prst="rect">
            <a:avLst/>
          </a:prstGeom>
          <a:noFill/>
        </p:spPr>
        <p:txBody>
          <a:bodyPr wrap="square" rtlCol="0">
            <a:spAutoFit/>
          </a:bodyPr>
          <a:lstStyle/>
          <a:p>
            <a:pPr indent="972000"/>
            <a:r>
              <a:rPr lang="zh-CN" altLang="en-US" sz="4000" b="1" dirty="0" smtClean="0">
                <a:latin typeface="华文隶书" pitchFamily="2" charset="-122"/>
                <a:ea typeface="华文隶书" pitchFamily="2" charset="-122"/>
              </a:rPr>
              <a:t>到了那里，西门豹看到天地荒芜，人烟稀少，就找了位老大爷来，问他是怎么回事。</a:t>
            </a:r>
            <a:endParaRPr lang="zh-CN" altLang="en-US" sz="4000" b="1" dirty="0">
              <a:latin typeface="华文隶书" pitchFamily="2" charset="-122"/>
              <a:ea typeface="华文隶书" pitchFamily="2" charset="-122"/>
            </a:endParaRPr>
          </a:p>
        </p:txBody>
      </p:sp>
      <p:cxnSp>
        <p:nvCxnSpPr>
          <p:cNvPr id="7" name="直接连接符 6"/>
          <p:cNvCxnSpPr/>
          <p:nvPr/>
        </p:nvCxnSpPr>
        <p:spPr>
          <a:xfrm>
            <a:off x="1619672" y="3645024"/>
            <a:ext cx="51125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1"/>
          </p:cNvCxnSpPr>
          <p:nvPr/>
        </p:nvCxnSpPr>
        <p:spPr>
          <a:xfrm flipV="1">
            <a:off x="547936" y="4263923"/>
            <a:ext cx="6184304" cy="103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5752" y="4869160"/>
            <a:ext cx="6184304" cy="103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28489" y="5545324"/>
            <a:ext cx="1207207" cy="201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116"/>
            <a:ext cx="1206693" cy="109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50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81896"/>
            <a:ext cx="6624737" cy="1323439"/>
          </a:xfrm>
          <a:prstGeom prst="rect">
            <a:avLst/>
          </a:prstGeom>
          <a:noFill/>
        </p:spPr>
        <p:txBody>
          <a:bodyPr wrap="square" rtlCol="0">
            <a:spAutoFit/>
          </a:bodyPr>
          <a:lstStyle/>
          <a:p>
            <a:pPr indent="972000"/>
            <a:r>
              <a:rPr lang="zh-CN" altLang="en-US" sz="4000" dirty="0" smtClean="0">
                <a:solidFill>
                  <a:srgbClr val="FF0000"/>
                </a:solidFill>
                <a:latin typeface="黑体" pitchFamily="49" charset="-122"/>
                <a:ea typeface="黑体" pitchFamily="49" charset="-122"/>
              </a:rPr>
              <a:t>  小组讨论：西门豹向老大爷调查了哪几件事？</a:t>
            </a:r>
            <a:endParaRPr lang="zh-CN" altLang="en-US" sz="4000" dirty="0">
              <a:solidFill>
                <a:srgbClr val="FF0000"/>
              </a:solidFill>
              <a:latin typeface="黑体" pitchFamily="49" charset="-122"/>
              <a:ea typeface="黑体" pitchFamily="49" charset="-122"/>
            </a:endParaRPr>
          </a:p>
        </p:txBody>
      </p:sp>
      <p:sp>
        <p:nvSpPr>
          <p:cNvPr id="5" name="TextBox 4"/>
          <p:cNvSpPr txBox="1"/>
          <p:nvPr/>
        </p:nvSpPr>
        <p:spPr>
          <a:xfrm>
            <a:off x="547936" y="2200796"/>
            <a:ext cx="6624737" cy="2308324"/>
          </a:xfrm>
          <a:prstGeom prst="rect">
            <a:avLst/>
          </a:prstGeom>
          <a:noFill/>
        </p:spPr>
        <p:txBody>
          <a:bodyPr wrap="square" rtlCol="0">
            <a:spAutoFit/>
          </a:bodyPr>
          <a:lstStyle/>
          <a:p>
            <a:r>
              <a:rPr lang="en-US" altLang="zh-CN" sz="3600" b="1" dirty="0" smtClean="0">
                <a:latin typeface="华文隶书" pitchFamily="2" charset="-122"/>
                <a:ea typeface="华文隶书" pitchFamily="2" charset="-122"/>
              </a:rPr>
              <a:t>1</a:t>
            </a:r>
            <a:r>
              <a:rPr lang="zh-CN" altLang="en-US" sz="3600" b="1" dirty="0" smtClean="0">
                <a:latin typeface="华文隶书" pitchFamily="2" charset="-122"/>
                <a:ea typeface="华文隶书" pitchFamily="2" charset="-122"/>
              </a:rPr>
              <a:t>、为什么田地荒芜，人烟稀少？</a:t>
            </a:r>
            <a:endParaRPr lang="en-US" altLang="zh-CN" sz="3600" b="1" dirty="0" smtClean="0">
              <a:latin typeface="华文隶书" pitchFamily="2" charset="-122"/>
              <a:ea typeface="华文隶书" pitchFamily="2" charset="-122"/>
            </a:endParaRPr>
          </a:p>
          <a:p>
            <a:r>
              <a:rPr lang="en-US" altLang="zh-CN" sz="3600" b="1" dirty="0" smtClean="0">
                <a:latin typeface="华文隶书" pitchFamily="2" charset="-122"/>
                <a:ea typeface="华文隶书" pitchFamily="2" charset="-122"/>
              </a:rPr>
              <a:t>2</a:t>
            </a:r>
            <a:r>
              <a:rPr lang="zh-CN" altLang="en-US" sz="3600" b="1" dirty="0" smtClean="0">
                <a:latin typeface="华文隶书" pitchFamily="2" charset="-122"/>
                <a:ea typeface="华文隶书" pitchFamily="2" charset="-122"/>
              </a:rPr>
              <a:t>、是谁要给河伯娶媳妇的？</a:t>
            </a:r>
            <a:endParaRPr lang="en-US" altLang="zh-CN" sz="3600" b="1" dirty="0" smtClean="0">
              <a:latin typeface="华文隶书" pitchFamily="2" charset="-122"/>
              <a:ea typeface="华文隶书" pitchFamily="2" charset="-122"/>
            </a:endParaRPr>
          </a:p>
          <a:p>
            <a:r>
              <a:rPr lang="en-US" altLang="zh-CN" sz="3600" b="1" dirty="0" smtClean="0">
                <a:latin typeface="华文隶书" pitchFamily="2" charset="-122"/>
                <a:ea typeface="华文隶书" pitchFamily="2" charset="-122"/>
              </a:rPr>
              <a:t>3</a:t>
            </a:r>
            <a:r>
              <a:rPr lang="zh-CN" altLang="en-US" sz="3600" b="1" dirty="0" smtClean="0">
                <a:latin typeface="华文隶书" pitchFamily="2" charset="-122"/>
                <a:ea typeface="华文隶书" pitchFamily="2" charset="-122"/>
              </a:rPr>
              <a:t>、新娘从哪来？</a:t>
            </a:r>
            <a:endParaRPr lang="en-US" altLang="zh-CN" sz="3600" b="1" dirty="0" smtClean="0">
              <a:latin typeface="华文隶书" pitchFamily="2" charset="-122"/>
              <a:ea typeface="华文隶书" pitchFamily="2" charset="-122"/>
            </a:endParaRPr>
          </a:p>
          <a:p>
            <a:r>
              <a:rPr lang="en-US" altLang="zh-CN" sz="3600" b="1" dirty="0" smtClean="0">
                <a:latin typeface="华文隶书" pitchFamily="2" charset="-122"/>
                <a:ea typeface="华文隶书" pitchFamily="2" charset="-122"/>
              </a:rPr>
              <a:t>4</a:t>
            </a:r>
            <a:r>
              <a:rPr lang="zh-CN" altLang="en-US" sz="3600" b="1" dirty="0" smtClean="0">
                <a:latin typeface="华文隶书" pitchFamily="2" charset="-122"/>
                <a:ea typeface="华文隶书" pitchFamily="2" charset="-122"/>
              </a:rPr>
              <a:t>、漳河有没有发大水？</a:t>
            </a:r>
            <a:endParaRPr lang="zh-CN" altLang="en-US" sz="3600" b="1" dirty="0">
              <a:latin typeface="华文隶书" pitchFamily="2" charset="-122"/>
              <a:ea typeface="华文隶书"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7315"/>
            <a:ext cx="15811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39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黑体" pitchFamily="49" charset="-122"/>
                <a:ea typeface="黑体" pitchFamily="49" charset="-122"/>
              </a:rPr>
              <a:t>默读课文，填表</a:t>
            </a:r>
            <a:endParaRPr lang="zh-CN" altLang="en-US" dirty="0">
              <a:latin typeface="黑体" pitchFamily="49" charset="-122"/>
              <a:ea typeface="黑体"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452132290"/>
              </p:ext>
            </p:extLst>
          </p:nvPr>
        </p:nvGraphicFramePr>
        <p:xfrm>
          <a:off x="457200" y="1600200"/>
          <a:ext cx="8229600" cy="3917030"/>
        </p:xfrm>
        <a:graphic>
          <a:graphicData uri="http://schemas.openxmlformats.org/drawingml/2006/table">
            <a:tbl>
              <a:tblPr firstRow="1" bandRow="1">
                <a:tableStyleId>{5C22544A-7EE6-4342-B048-85BDC9FD1C3A}</a:tableStyleId>
              </a:tblPr>
              <a:tblGrid>
                <a:gridCol w="2743200"/>
                <a:gridCol w="2743200"/>
                <a:gridCol w="2743200"/>
              </a:tblGrid>
              <a:tr h="783406">
                <a:tc>
                  <a:txBody>
                    <a:bodyPr/>
                    <a:lstStyle/>
                    <a:p>
                      <a:pPr algn="ctr"/>
                      <a:r>
                        <a:rPr lang="zh-CN" altLang="en-US" sz="2400" dirty="0" smtClean="0">
                          <a:solidFill>
                            <a:srgbClr val="FF0000"/>
                          </a:solidFill>
                          <a:latin typeface="宋体" pitchFamily="2" charset="-122"/>
                          <a:ea typeface="宋体" pitchFamily="2" charset="-122"/>
                        </a:rPr>
                        <a:t>问什么</a:t>
                      </a:r>
                      <a:endParaRPr lang="zh-CN" altLang="en-US" sz="2400" dirty="0">
                        <a:solidFill>
                          <a:srgbClr val="FF0000"/>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FF0000"/>
                          </a:solidFill>
                          <a:latin typeface="宋体" pitchFamily="2" charset="-122"/>
                          <a:ea typeface="宋体" pitchFamily="2" charset="-122"/>
                        </a:rPr>
                        <a:t>为什么问</a:t>
                      </a:r>
                      <a:endParaRPr lang="zh-CN" altLang="en-US" sz="2400" dirty="0">
                        <a:solidFill>
                          <a:srgbClr val="FF0000"/>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FF0000"/>
                          </a:solidFill>
                          <a:latin typeface="宋体" pitchFamily="2" charset="-122"/>
                          <a:ea typeface="宋体" pitchFamily="2" charset="-122"/>
                        </a:rPr>
                        <a:t>了解到的情况</a:t>
                      </a:r>
                      <a:endParaRPr lang="zh-CN" altLang="en-US" sz="2400" dirty="0">
                        <a:solidFill>
                          <a:srgbClr val="FF0000"/>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3406">
                <a:tc>
                  <a:txBody>
                    <a:bodyPr/>
                    <a:lstStyle/>
                    <a:p>
                      <a:pPr algn="l"/>
                      <a:r>
                        <a:rPr lang="zh-CN" altLang="en-US" sz="2400" b="1" dirty="0" smtClean="0">
                          <a:solidFill>
                            <a:srgbClr val="00B050"/>
                          </a:solidFill>
                          <a:latin typeface="宋体" pitchFamily="2" charset="-122"/>
                          <a:ea typeface="宋体" pitchFamily="2" charset="-122"/>
                        </a:rPr>
                        <a:t>这是怎么回事</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了解真相</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河伯娶媳妇闹的</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3406">
                <a:tc>
                  <a:txBody>
                    <a:bodyPr/>
                    <a:lstStyle/>
                    <a:p>
                      <a:pPr algn="l"/>
                      <a:r>
                        <a:rPr lang="zh-CN" altLang="en-US" sz="2400" b="1" dirty="0" smtClean="0">
                          <a:solidFill>
                            <a:srgbClr val="00B050"/>
                          </a:solidFill>
                          <a:latin typeface="宋体" pitchFamily="2" charset="-122"/>
                          <a:ea typeface="宋体" pitchFamily="2" charset="-122"/>
                        </a:rPr>
                        <a:t>这话是谁说的</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了解主谋</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巫婆、官绅</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3406">
                <a:tc>
                  <a:txBody>
                    <a:bodyPr/>
                    <a:lstStyle/>
                    <a:p>
                      <a:pPr algn="l"/>
                      <a:r>
                        <a:rPr lang="zh-CN" altLang="en-US" sz="2400" b="1" dirty="0" smtClean="0">
                          <a:solidFill>
                            <a:srgbClr val="00B050"/>
                          </a:solidFill>
                          <a:latin typeface="宋体" pitchFamily="2" charset="-122"/>
                          <a:ea typeface="宋体" pitchFamily="2" charset="-122"/>
                        </a:rPr>
                        <a:t>新娘哪来的</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了解受害人</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没钱的人家</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3406">
                <a:tc>
                  <a:txBody>
                    <a:bodyPr/>
                    <a:lstStyle/>
                    <a:p>
                      <a:pPr algn="l"/>
                      <a:r>
                        <a:rPr lang="zh-CN" altLang="en-US" sz="2400" b="1" dirty="0" smtClean="0">
                          <a:solidFill>
                            <a:srgbClr val="00B050"/>
                          </a:solidFill>
                          <a:latin typeface="宋体" pitchFamily="2" charset="-122"/>
                          <a:ea typeface="宋体" pitchFamily="2" charset="-122"/>
                        </a:rPr>
                        <a:t>漳河发过大水吗</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了解效果</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b="1" dirty="0" smtClean="0">
                          <a:solidFill>
                            <a:srgbClr val="00B050"/>
                          </a:solidFill>
                          <a:latin typeface="宋体" pitchFamily="2" charset="-122"/>
                          <a:ea typeface="宋体" pitchFamily="2" charset="-122"/>
                        </a:rPr>
                        <a:t>没发大水倒闹旱灾</a:t>
                      </a:r>
                      <a:endParaRPr lang="zh-CN" altLang="en-US" sz="2400" b="1" dirty="0">
                        <a:solidFill>
                          <a:srgbClr val="00B050"/>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5293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黑体" pitchFamily="49" charset="-122"/>
                <a:ea typeface="黑体" pitchFamily="49" charset="-122"/>
              </a:rPr>
              <a:t>朗读感悟</a:t>
            </a:r>
            <a:endParaRPr lang="zh-CN" altLang="en-US"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b="1" dirty="0" smtClean="0">
                <a:solidFill>
                  <a:schemeClr val="tx2">
                    <a:lumMod val="60000"/>
                    <a:lumOff val="40000"/>
                  </a:schemeClr>
                </a:solidFill>
                <a:latin typeface="+mn-ea"/>
              </a:rPr>
              <a:t>西门豹使用什么巧妙的办法惩治巫婆和官绅的？</a:t>
            </a:r>
            <a:endParaRPr lang="en-US" altLang="zh-CN" b="1" dirty="0" smtClean="0">
              <a:solidFill>
                <a:schemeClr val="tx2">
                  <a:lumMod val="60000"/>
                  <a:lumOff val="40000"/>
                </a:schemeClr>
              </a:solidFill>
              <a:latin typeface="+mn-ea"/>
            </a:endParaRPr>
          </a:p>
          <a:p>
            <a:r>
              <a:rPr lang="zh-CN" altLang="en-US" b="1" dirty="0">
                <a:latin typeface="+mn-ea"/>
              </a:rPr>
              <a:t>自</a:t>
            </a:r>
            <a:r>
              <a:rPr lang="zh-CN" altLang="en-US" b="1" dirty="0" smtClean="0">
                <a:latin typeface="+mn-ea"/>
              </a:rPr>
              <a:t>读课文找找写西门豹言行巧妙的句子（用波浪线划出）</a:t>
            </a:r>
            <a:endParaRPr lang="zh-CN" altLang="en-US" b="1" dirty="0">
              <a:latin typeface="+mn-ea"/>
            </a:endParaRPr>
          </a:p>
        </p:txBody>
      </p:sp>
    </p:spTree>
    <p:extLst>
      <p:ext uri="{BB962C8B-B14F-4D97-AF65-F5344CB8AC3E}">
        <p14:creationId xmlns:p14="http://schemas.microsoft.com/office/powerpoint/2010/main" val="1306222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7056784" cy="2862322"/>
          </a:xfrm>
          <a:prstGeom prst="rect">
            <a:avLst/>
          </a:prstGeom>
          <a:noFill/>
        </p:spPr>
        <p:txBody>
          <a:bodyPr wrap="square" rtlCol="0">
            <a:spAutoFit/>
          </a:bodyPr>
          <a:lstStyle/>
          <a:p>
            <a:r>
              <a:rPr lang="zh-CN" altLang="en-US" sz="3600" b="1" dirty="0" smtClean="0">
                <a:solidFill>
                  <a:srgbClr val="002060"/>
                </a:solidFill>
              </a:rPr>
              <a:t>（</a:t>
            </a:r>
            <a:r>
              <a:rPr lang="en-US" altLang="zh-CN" sz="3600" b="1" dirty="0" smtClean="0">
                <a:solidFill>
                  <a:srgbClr val="002060"/>
                </a:solidFill>
              </a:rPr>
              <a:t>1</a:t>
            </a:r>
            <a:r>
              <a:rPr lang="zh-CN" altLang="en-US" sz="3600" b="1" dirty="0" smtClean="0">
                <a:solidFill>
                  <a:srgbClr val="002060"/>
                </a:solidFill>
              </a:rPr>
              <a:t>）西门豹对巫婆说：“不行，这个姑娘不漂亮，河伯不会满意的。麻烦巫婆去跟河伯说一声，说我另外选个漂亮的，过几天就送过去。”</a:t>
            </a:r>
            <a:endParaRPr lang="zh-CN" altLang="en-US" sz="3600" b="1" dirty="0">
              <a:solidFill>
                <a:srgbClr val="002060"/>
              </a:solidFill>
            </a:endParaRPr>
          </a:p>
        </p:txBody>
      </p:sp>
      <p:sp>
        <p:nvSpPr>
          <p:cNvPr id="5" name="TextBox 4"/>
          <p:cNvSpPr txBox="1"/>
          <p:nvPr/>
        </p:nvSpPr>
        <p:spPr>
          <a:xfrm>
            <a:off x="403920" y="4005064"/>
            <a:ext cx="7056784"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这话巧妙在哪里？</a:t>
            </a:r>
            <a:endParaRPr lang="zh-CN" altLang="en-US" sz="3600" b="1" dirty="0">
              <a:latin typeface="黑体" pitchFamily="49" charset="-122"/>
              <a:ea typeface="黑体" pitchFamily="49" charset="-122"/>
            </a:endParaRPr>
          </a:p>
        </p:txBody>
      </p:sp>
      <p:sp>
        <p:nvSpPr>
          <p:cNvPr id="6" name="TextBox 5"/>
          <p:cNvSpPr txBox="1"/>
          <p:nvPr/>
        </p:nvSpPr>
        <p:spPr>
          <a:xfrm>
            <a:off x="403920" y="4869160"/>
            <a:ext cx="7056784" cy="1200329"/>
          </a:xfrm>
          <a:prstGeom prst="rect">
            <a:avLst/>
          </a:prstGeom>
          <a:noFill/>
        </p:spPr>
        <p:txBody>
          <a:bodyPr wrap="square" rtlCol="0">
            <a:spAutoFit/>
          </a:bodyPr>
          <a:lstStyle/>
          <a:p>
            <a:r>
              <a:rPr lang="zh-CN" altLang="en-US" sz="3600" b="1" dirty="0" smtClean="0">
                <a:solidFill>
                  <a:srgbClr val="0070C0"/>
                </a:solidFill>
                <a:latin typeface="黑体" pitchFamily="49" charset="-122"/>
                <a:ea typeface="黑体" pitchFamily="49" charset="-122"/>
              </a:rPr>
              <a:t>即救了百姓，又除了巫婆</a:t>
            </a:r>
            <a:endParaRPr lang="en-US" altLang="zh-CN" sz="3600" b="1" dirty="0" smtClean="0">
              <a:solidFill>
                <a:srgbClr val="0070C0"/>
              </a:solidFill>
              <a:latin typeface="黑体" pitchFamily="49" charset="-122"/>
              <a:ea typeface="黑体" pitchFamily="49" charset="-122"/>
            </a:endParaRPr>
          </a:p>
          <a:p>
            <a:r>
              <a:rPr lang="zh-CN" altLang="en-US" sz="3600" b="1" dirty="0" smtClean="0">
                <a:solidFill>
                  <a:srgbClr val="0070C0"/>
                </a:solidFill>
                <a:latin typeface="黑体" pitchFamily="49" charset="-122"/>
                <a:ea typeface="黑体" pitchFamily="49" charset="-122"/>
              </a:rPr>
              <a:t>即教育百姓，又破除迷信</a:t>
            </a:r>
            <a:endParaRPr lang="zh-CN" altLang="en-US" sz="3600" b="1" dirty="0">
              <a:solidFill>
                <a:srgbClr val="0070C0"/>
              </a:solidFill>
              <a:latin typeface="黑体" pitchFamily="49" charset="-122"/>
              <a:ea typeface="黑体" pitchFamily="49" charset="-122"/>
            </a:endParaRPr>
          </a:p>
        </p:txBody>
      </p:sp>
    </p:spTree>
    <p:extLst>
      <p:ext uri="{BB962C8B-B14F-4D97-AF65-F5344CB8AC3E}">
        <p14:creationId xmlns:p14="http://schemas.microsoft.com/office/powerpoint/2010/main" val="1747129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黑体" pitchFamily="49" charset="-122"/>
                <a:ea typeface="黑体" pitchFamily="49" charset="-122"/>
              </a:rPr>
              <a:t>思考</a:t>
            </a:r>
            <a:endParaRPr lang="zh-CN" altLang="en-US"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b="1" dirty="0" smtClean="0">
                <a:latin typeface="+mn-ea"/>
              </a:rPr>
              <a:t>西门豹要除掉巫婆，救出新娘轻而易举，他完全可以这样说：“不行，这个姑娘</a:t>
            </a:r>
            <a:r>
              <a:rPr lang="zh-CN" altLang="en-US" b="1" dirty="0">
                <a:latin typeface="+mn-ea"/>
              </a:rPr>
              <a:t>不能</a:t>
            </a:r>
            <a:r>
              <a:rPr lang="zh-CN" altLang="en-US" b="1" dirty="0" smtClean="0">
                <a:latin typeface="+mn-ea"/>
              </a:rPr>
              <a:t>去。我知道，给河伯娶媳妇是骗人的，把巫婆扔进漳河去！”</a:t>
            </a:r>
            <a:endParaRPr lang="zh-CN" altLang="en-US" b="1" dirty="0">
              <a:latin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645024"/>
            <a:ext cx="30575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354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7056784" cy="1754326"/>
          </a:xfrm>
          <a:prstGeom prst="rect">
            <a:avLst/>
          </a:prstGeom>
          <a:noFill/>
        </p:spPr>
        <p:txBody>
          <a:bodyPr wrap="square" rtlCol="0">
            <a:spAutoFit/>
          </a:bodyPr>
          <a:lstStyle/>
          <a:p>
            <a:r>
              <a:rPr lang="zh-CN" altLang="en-US" sz="3600" b="1" dirty="0" smtClean="0">
                <a:solidFill>
                  <a:srgbClr val="002060"/>
                </a:solidFill>
              </a:rPr>
              <a:t>（</a:t>
            </a:r>
            <a:r>
              <a:rPr lang="en-US" altLang="zh-CN" sz="3600" b="1" dirty="0">
                <a:solidFill>
                  <a:srgbClr val="002060"/>
                </a:solidFill>
              </a:rPr>
              <a:t>2</a:t>
            </a:r>
            <a:r>
              <a:rPr lang="zh-CN" altLang="en-US" sz="3600" b="1" dirty="0" smtClean="0">
                <a:solidFill>
                  <a:srgbClr val="002060"/>
                </a:solidFill>
              </a:rPr>
              <a:t>）等了一会儿，西门豹对官绅的头子说：“巫婆怎么还不回来，麻烦你去催一催吧。”</a:t>
            </a:r>
            <a:endParaRPr lang="zh-CN" altLang="en-US" sz="3600" b="1" dirty="0">
              <a:solidFill>
                <a:srgbClr val="002060"/>
              </a:solidFill>
            </a:endParaRPr>
          </a:p>
        </p:txBody>
      </p:sp>
      <p:sp>
        <p:nvSpPr>
          <p:cNvPr id="5" name="TextBox 4"/>
          <p:cNvSpPr txBox="1"/>
          <p:nvPr/>
        </p:nvSpPr>
        <p:spPr>
          <a:xfrm>
            <a:off x="403920" y="2276872"/>
            <a:ext cx="7056784" cy="3108543"/>
          </a:xfrm>
          <a:prstGeom prst="rect">
            <a:avLst/>
          </a:prstGeom>
          <a:noFill/>
        </p:spPr>
        <p:txBody>
          <a:bodyPr wrap="square" rtlCol="0">
            <a:spAutoFit/>
          </a:bodyPr>
          <a:lstStyle/>
          <a:p>
            <a:r>
              <a:rPr lang="zh-CN" altLang="en-US" sz="2800" b="1" dirty="0" smtClean="0">
                <a:latin typeface="宋体" pitchFamily="2" charset="-122"/>
                <a:ea typeface="宋体" pitchFamily="2" charset="-122"/>
              </a:rPr>
              <a:t>“等了一会儿”并不是要真的等巫婆从漳河里出来，而是做出等了一会儿的样子。“还不回来”，并不是西门豹认为巫婆能回来，而是故意这样说，表面上做出以为巫婆能回来的样子。“麻烦”，是表面上对官绅头子说的客气话，实际上是要严惩这个官绅头子，把他投进漳河里去。</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3508998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656</Words>
  <Application>Microsoft Office PowerPoint</Application>
  <PresentationFormat>全屏显示(4:3)</PresentationFormat>
  <Paragraphs>49</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默读课文，填表</vt:lpstr>
      <vt:lpstr>朗读感悟</vt:lpstr>
      <vt:lpstr>PowerPoint 演示文稿</vt:lpstr>
      <vt:lpstr>思考</vt:lpstr>
      <vt:lpstr>PowerPoint 演示文稿</vt:lpstr>
      <vt:lpstr>PowerPoint 演示文稿</vt:lpstr>
      <vt:lpstr>PowerPoint 演示文稿</vt:lpstr>
      <vt:lpstr>PowerPoint 演示文稿</vt:lpstr>
      <vt:lpstr>补充句子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ccb</dc:creator>
  <cp:lastModifiedBy>王士强</cp:lastModifiedBy>
  <cp:revision>15</cp:revision>
  <dcterms:created xsi:type="dcterms:W3CDTF">2018-06-03T13:08:17Z</dcterms:created>
  <dcterms:modified xsi:type="dcterms:W3CDTF">2018-06-04T07:10:22Z</dcterms:modified>
</cp:coreProperties>
</file>