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57" r:id="rId4"/>
    <p:sldId id="299" r:id="rId5"/>
    <p:sldId id="271" r:id="rId6"/>
    <p:sldId id="298" r:id="rId7"/>
    <p:sldId id="297" r:id="rId8"/>
    <p:sldId id="259" r:id="rId9"/>
    <p:sldId id="300" r:id="rId10"/>
    <p:sldId id="260" r:id="rId11"/>
    <p:sldId id="265" r:id="rId12"/>
    <p:sldId id="301" r:id="rId13"/>
    <p:sldId id="302" r:id="rId14"/>
    <p:sldId id="303" r:id="rId15"/>
    <p:sldId id="261" r:id="rId16"/>
    <p:sldId id="268" r:id="rId17"/>
  </p:sldIdLst>
  <p:sldSz cx="9144000" cy="5143500" type="screen16x9"/>
  <p:notesSz cx="6858000" cy="9144000"/>
  <p:embeddedFontLst>
    <p:embeddedFont>
      <p:font typeface="Advent Pro SemiBold" pitchFamily="2" charset="77"/>
      <p:regular r:id="rId19"/>
      <p:bold r:id="rId20"/>
      <p:italic r:id="rId21"/>
      <p:boldItalic r:id="rId22"/>
    </p:embeddedFont>
    <p:embeddedFont>
      <p:font typeface="Fira Sans Condensed Medium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 Medium" panose="020B0503050000020004" pitchFamily="34" charset="0"/>
      <p:regular r:id="rId27"/>
      <p:bold r:id="rId28"/>
      <p:italic r:id="rId29"/>
      <p:boldItalic r:id="rId30"/>
    </p:embeddedFont>
    <p:embeddedFont>
      <p:font typeface="Livvic Light" panose="020F0302020204030204" pitchFamily="34" charset="0"/>
      <p:regular r:id="rId31"/>
      <p:italic r:id="rId32"/>
    </p:embeddedFont>
    <p:embeddedFont>
      <p:font typeface="Maven Pro" pitchFamily="2" charset="77"/>
      <p:regular r:id="rId33"/>
      <p:bold r:id="rId34"/>
    </p:embeddedFont>
    <p:embeddedFont>
      <p:font typeface="Nunito Light" panose="020F0302020204030204" pitchFamily="34" charset="0"/>
      <p:regular r:id="rId35"/>
      <p:italic r:id="rId36"/>
    </p:embeddedFont>
    <p:embeddedFont>
      <p:font typeface="Share Tech" pitchFamily="2" charset="7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7412AF-A023-43BB-BF04-9FBC85C242A9}">
  <a:tblStyle styleId="{747412AF-A023-43BB-BF04-9FBC85C24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02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399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64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1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91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3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9" r:id="rId9"/>
    <p:sldLayoutId id="2147483663" r:id="rId10"/>
    <p:sldLayoutId id="2147483666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965708" y="2724664"/>
            <a:ext cx="4164472" cy="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Yang </a:t>
            </a:r>
            <a:r>
              <a:rPr lang="en" dirty="0" err="1"/>
              <a:t>Leyuan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National University of Singapore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Business Analytics &amp; Statistics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475748" y="911802"/>
            <a:ext cx="8192486" cy="1689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Data &amp; Analytics - Iris Flower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data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2157199" cy="577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data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884490" y="1196025"/>
            <a:ext cx="230318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data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2" y="1484926"/>
            <a:ext cx="2543699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981BDA3-7F87-BC6F-0A86-1423509924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61458" y="1740285"/>
            <a:ext cx="1769775" cy="577799"/>
          </a:xfrm>
        </p:spPr>
        <p:txBody>
          <a:bodyPr/>
          <a:lstStyle/>
          <a:p>
            <a:r>
              <a:rPr lang="en-US" dirty="0"/>
              <a:t>70%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77BEFFF0-016D-E37A-64B8-A67BE5864895}"/>
              </a:ext>
            </a:extLst>
          </p:cNvPr>
          <p:cNvSpPr txBox="1">
            <a:spLocks/>
          </p:cNvSpPr>
          <p:nvPr/>
        </p:nvSpPr>
        <p:spPr>
          <a:xfrm>
            <a:off x="6471786" y="1721539"/>
            <a:ext cx="1769775" cy="57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en-US" dirty="0"/>
              <a:t>30%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EA1F4DA1-D961-2EF7-4132-898C19428F4C}"/>
              </a:ext>
            </a:extLst>
          </p:cNvPr>
          <p:cNvSpPr txBox="1">
            <a:spLocks/>
          </p:cNvSpPr>
          <p:nvPr/>
        </p:nvSpPr>
        <p:spPr>
          <a:xfrm>
            <a:off x="4036173" y="1700107"/>
            <a:ext cx="1531452" cy="104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en-US" dirty="0"/>
              <a:t>20%?</a:t>
            </a:r>
          </a:p>
          <a:p>
            <a:pPr algn="l"/>
            <a:r>
              <a:rPr lang="en-US" dirty="0"/>
              <a:t>Accuracy is 1.0</a:t>
            </a:r>
          </a:p>
        </p:txBody>
      </p:sp>
      <p:pic>
        <p:nvPicPr>
          <p:cNvPr id="16" name="Graphic 15" descr="Add outline">
            <a:extLst>
              <a:ext uri="{FF2B5EF4-FFF2-40B4-BE49-F238E27FC236}">
                <a16:creationId xmlns:a16="http://schemas.microsoft.com/office/drawing/2014/main" id="{464FC52C-C066-93C2-A76F-2C5CA1BFD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03701">
            <a:off x="4236599" y="1526095"/>
            <a:ext cx="983296" cy="9832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810102" y="620328"/>
            <a:ext cx="27308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Logistics Regression</a:t>
            </a:r>
            <a:endParaRPr sz="24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771FC38-6AF0-6058-1479-9B86D08B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1" y="1249446"/>
            <a:ext cx="3841208" cy="1434272"/>
          </a:xfrm>
          <a:prstGeom prst="rect">
            <a:avLst/>
          </a:prstGeom>
        </p:spPr>
      </p:pic>
      <p:sp>
        <p:nvSpPr>
          <p:cNvPr id="6" name="Google Shape;713;p34">
            <a:extLst>
              <a:ext uri="{FF2B5EF4-FFF2-40B4-BE49-F238E27FC236}">
                <a16:creationId xmlns:a16="http://schemas.microsoft.com/office/drawing/2014/main" id="{54F33536-BB17-24A2-07AF-41E5B3B07706}"/>
              </a:ext>
            </a:extLst>
          </p:cNvPr>
          <p:cNvSpPr txBox="1">
            <a:spLocks/>
          </p:cNvSpPr>
          <p:nvPr/>
        </p:nvSpPr>
        <p:spPr>
          <a:xfrm>
            <a:off x="6755363" y="758844"/>
            <a:ext cx="1242113" cy="4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SG" sz="2400" dirty="0"/>
              <a:t>KNN</a:t>
            </a:r>
          </a:p>
        </p:txBody>
      </p:sp>
      <p:sp>
        <p:nvSpPr>
          <p:cNvPr id="7" name="Google Shape;713;p34">
            <a:extLst>
              <a:ext uri="{FF2B5EF4-FFF2-40B4-BE49-F238E27FC236}">
                <a16:creationId xmlns:a16="http://schemas.microsoft.com/office/drawing/2014/main" id="{82E5E09D-3198-9CF2-F0F0-AFE19134D5E6}"/>
              </a:ext>
            </a:extLst>
          </p:cNvPr>
          <p:cNvSpPr txBox="1">
            <a:spLocks/>
          </p:cNvSpPr>
          <p:nvPr/>
        </p:nvSpPr>
        <p:spPr>
          <a:xfrm>
            <a:off x="4292083" y="2799183"/>
            <a:ext cx="709126" cy="56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SG" sz="2400" dirty="0"/>
              <a:t>SVC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8F07172-05D1-B3B2-44E2-81F853DB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984" y="1249446"/>
            <a:ext cx="3753085" cy="1434272"/>
          </a:xfrm>
          <a:prstGeom prst="rect">
            <a:avLst/>
          </a:prstGeom>
        </p:spPr>
      </p:pic>
      <p:pic>
        <p:nvPicPr>
          <p:cNvPr id="11" name="Picture 10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7858922-C489-059D-6095-FE396266F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950" y="3364154"/>
            <a:ext cx="3594100" cy="1346200"/>
          </a:xfrm>
          <a:prstGeom prst="rect">
            <a:avLst/>
          </a:prstGeom>
        </p:spPr>
      </p:pic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73178C3C-B67C-4023-6365-C8053CAC6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1209" y="2742640"/>
            <a:ext cx="564971" cy="5649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447753" y="1665425"/>
            <a:ext cx="4685193" cy="1048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1566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D73B29C-1681-1E3D-CE36-D9F9A359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8828"/>
            <a:ext cx="7772400" cy="43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1D16A19-1FD6-DC13-29A0-A4D6A73C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37" y="961131"/>
            <a:ext cx="7772400" cy="301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8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806183" y="1012319"/>
            <a:ext cx="2622913" cy="616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ML models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4" y="3271105"/>
            <a:ext cx="2361657" cy="85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Petal &amp; Sepal into two datasets and build models for each 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151135" y="1020236"/>
            <a:ext cx="212145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Over/Underfitting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189619" y="153846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</a:t>
            </a:r>
            <a:r>
              <a:rPr lang="en" dirty="0"/>
              <a:t>ross validation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882484" y="1538080"/>
            <a:ext cx="2622914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DecisionTree</a:t>
            </a:r>
            <a:r>
              <a:rPr lang="en-SG" dirty="0"/>
              <a:t> Classifier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XGBoost</a:t>
            </a:r>
            <a:endParaRPr lang="en-S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Random Forest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……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design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Various plots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176989" y="269865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483351" y="1329107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5005981" y="132356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 flipV="1">
            <a:off x="4207251" y="1685514"/>
            <a:ext cx="798730" cy="55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102898" y="1817341"/>
            <a:ext cx="1034911" cy="14951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144537" y="1437252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581779" y="1389490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 </a:t>
            </a:r>
            <a:r>
              <a:rPr lang="en" dirty="0">
                <a:solidFill>
                  <a:schemeClr val="accent3"/>
                </a:solidFill>
              </a:rPr>
              <a:t>Thank you!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483274" y="30606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489690" y="3554846"/>
            <a:ext cx="2477702" cy="57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-Classification &amp; Similarity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-Limitation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69780" y="3201001"/>
            <a:ext cx="1753793" cy="442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Modelling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50188" y="3060650"/>
            <a:ext cx="2099959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Dataset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068061" y="3559570"/>
            <a:ext cx="2064212" cy="91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-Motivation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-Data Quality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-Data Transformation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59279" y="3559570"/>
            <a:ext cx="2491677" cy="916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-Logistics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-KNN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-Support Vector Classifier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06;p28">
            <a:extLst>
              <a:ext uri="{FF2B5EF4-FFF2-40B4-BE49-F238E27FC236}">
                <a16:creationId xmlns:a16="http://schemas.microsoft.com/office/drawing/2014/main" id="{0457785F-C033-87F5-A59B-80457DDDE12D}"/>
              </a:ext>
            </a:extLst>
          </p:cNvPr>
          <p:cNvSpPr txBox="1">
            <a:spLocks/>
          </p:cNvSpPr>
          <p:nvPr/>
        </p:nvSpPr>
        <p:spPr>
          <a:xfrm>
            <a:off x="310999" y="1554718"/>
            <a:ext cx="2114959" cy="203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Livvic Light"/>
              <a:buNone/>
            </a:pPr>
            <a:r>
              <a:rPr lang="en-SG" sz="1600" dirty="0"/>
              <a:t>Retrieve records of </a:t>
            </a:r>
            <a:r>
              <a:rPr lang="en-SG" sz="1600" b="1" u="sng" dirty="0"/>
              <a:t>the most similar</a:t>
            </a:r>
            <a:r>
              <a:rPr lang="en-SG" sz="1600" dirty="0"/>
              <a:t> Iris flowers in his garden for any input Iris flower based on </a:t>
            </a:r>
            <a:r>
              <a:rPr lang="en-SG" sz="1600" u="sng" dirty="0"/>
              <a:t>historical data</a:t>
            </a:r>
          </a:p>
        </p:txBody>
      </p:sp>
      <p:sp>
        <p:nvSpPr>
          <p:cNvPr id="7" name="Google Shape;507;p28">
            <a:extLst>
              <a:ext uri="{FF2B5EF4-FFF2-40B4-BE49-F238E27FC236}">
                <a16:creationId xmlns:a16="http://schemas.microsoft.com/office/drawing/2014/main" id="{CBA72E36-76E2-7FC2-4B1A-0E5134C901BA}"/>
              </a:ext>
            </a:extLst>
          </p:cNvPr>
          <p:cNvSpPr txBox="1">
            <a:spLocks/>
          </p:cNvSpPr>
          <p:nvPr/>
        </p:nvSpPr>
        <p:spPr>
          <a:xfrm>
            <a:off x="516275" y="319112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SG" dirty="0"/>
              <a:t>Motivation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78493B-84EB-655C-4127-41921BC51872}"/>
              </a:ext>
            </a:extLst>
          </p:cNvPr>
          <p:cNvCxnSpPr>
            <a:cxnSpLocks/>
          </p:cNvCxnSpPr>
          <p:nvPr/>
        </p:nvCxnSpPr>
        <p:spPr>
          <a:xfrm>
            <a:off x="2591619" y="2289987"/>
            <a:ext cx="13529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506;p28">
            <a:extLst>
              <a:ext uri="{FF2B5EF4-FFF2-40B4-BE49-F238E27FC236}">
                <a16:creationId xmlns:a16="http://schemas.microsoft.com/office/drawing/2014/main" id="{9F1F4C99-1570-A78F-B04D-CCF7D22AB05E}"/>
              </a:ext>
            </a:extLst>
          </p:cNvPr>
          <p:cNvSpPr txBox="1">
            <a:spLocks/>
          </p:cNvSpPr>
          <p:nvPr/>
        </p:nvSpPr>
        <p:spPr>
          <a:xfrm>
            <a:off x="4166221" y="1012759"/>
            <a:ext cx="5223757" cy="327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SG" dirty="0"/>
              <a:t>-Analyse collected data</a:t>
            </a:r>
          </a:p>
          <a:p>
            <a:pPr marL="800100" lvl="1">
              <a:buAutoNum type="arabicParenR"/>
            </a:pPr>
            <a:r>
              <a:rPr lang="en-SG" dirty="0"/>
              <a:t>Features</a:t>
            </a:r>
          </a:p>
          <a:p>
            <a:pPr marL="800100" lvl="1">
              <a:buAutoNum type="arabicParenR"/>
            </a:pPr>
            <a:r>
              <a:rPr lang="en-SG" dirty="0"/>
              <a:t>Correlations</a:t>
            </a:r>
          </a:p>
          <a:p>
            <a:pPr marL="800100" lvl="1">
              <a:buAutoNum type="arabicParenR"/>
            </a:pPr>
            <a:r>
              <a:rPr lang="en-SG" dirty="0"/>
              <a:t>Outliers</a:t>
            </a:r>
          </a:p>
          <a:p>
            <a:pPr marL="482600" lvl="1" indent="0">
              <a:buNone/>
            </a:pPr>
            <a:endParaRPr lang="en-SG" dirty="0"/>
          </a:p>
          <a:p>
            <a:pPr marL="25400" indent="0">
              <a:buNone/>
            </a:pPr>
            <a:r>
              <a:rPr lang="en-SG" dirty="0"/>
              <a:t>-Model selection &amp; Training (Multiclass model)</a:t>
            </a:r>
          </a:p>
          <a:p>
            <a:pPr marL="825500" lvl="1">
              <a:buAutoNum type="arabicParenR"/>
            </a:pPr>
            <a:r>
              <a:rPr lang="en-SG" dirty="0"/>
              <a:t>Logistics Regression</a:t>
            </a:r>
          </a:p>
          <a:p>
            <a:pPr marL="825500" lvl="1">
              <a:buAutoNum type="arabicParenR"/>
            </a:pPr>
            <a:r>
              <a:rPr lang="en-SG" dirty="0"/>
              <a:t>K-nearest neighbours Classifier</a:t>
            </a:r>
          </a:p>
          <a:p>
            <a:pPr marL="825500" lvl="1">
              <a:buAutoNum type="arabicParenR"/>
            </a:pPr>
            <a:r>
              <a:rPr lang="en-SG" dirty="0"/>
              <a:t>Support Vector Classifier</a:t>
            </a:r>
          </a:p>
          <a:p>
            <a:pPr marL="508000" lvl="1" indent="0">
              <a:buNone/>
            </a:pPr>
            <a:endParaRPr lang="en-SG" dirty="0"/>
          </a:p>
          <a:p>
            <a:pPr marL="25400" indent="0">
              <a:buNone/>
            </a:pPr>
            <a:r>
              <a:rPr lang="en-SG" dirty="0"/>
              <a:t>-Prediction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23434F-1658-CDAA-9A4B-6435CD38DA1A}"/>
              </a:ext>
            </a:extLst>
          </p:cNvPr>
          <p:cNvSpPr/>
          <p:nvPr/>
        </p:nvSpPr>
        <p:spPr>
          <a:xfrm rot="19874184">
            <a:off x="1713635" y="1657563"/>
            <a:ext cx="563465" cy="5304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2" name="Google Shape;475;p27">
            <a:extLst>
              <a:ext uri="{FF2B5EF4-FFF2-40B4-BE49-F238E27FC236}">
                <a16:creationId xmlns:a16="http://schemas.microsoft.com/office/drawing/2014/main" id="{B3AD404B-13E7-37C3-BCAC-6C941AD0E7CC}"/>
              </a:ext>
            </a:extLst>
          </p:cNvPr>
          <p:cNvSpPr txBox="1">
            <a:spLocks/>
          </p:cNvSpPr>
          <p:nvPr/>
        </p:nvSpPr>
        <p:spPr>
          <a:xfrm>
            <a:off x="2425958" y="2395139"/>
            <a:ext cx="2064212" cy="91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en" dirty="0">
                <a:solidFill>
                  <a:schemeClr val="accent1"/>
                </a:solidFill>
              </a:rPr>
              <a:t>Classify the input data belongs to which class then find nearest neighbors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667214" y="1774300"/>
            <a:ext cx="3686515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Quality</a:t>
            </a: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0877680-BD24-3F16-C585-03B42270D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18CBC50-EB80-7BE4-DD13-DF93CDF4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1" y="1293453"/>
            <a:ext cx="8632858" cy="3707753"/>
          </a:xfrm>
          <a:prstGeom prst="rect">
            <a:avLst/>
          </a:prstGeom>
        </p:spPr>
      </p:pic>
      <p:sp>
        <p:nvSpPr>
          <p:cNvPr id="10" name="Google Shape;507;p28">
            <a:extLst>
              <a:ext uri="{FF2B5EF4-FFF2-40B4-BE49-F238E27FC236}">
                <a16:creationId xmlns:a16="http://schemas.microsoft.com/office/drawing/2014/main" id="{EA808627-2C89-0519-E3E9-324B74CB1570}"/>
              </a:ext>
            </a:extLst>
          </p:cNvPr>
          <p:cNvSpPr txBox="1">
            <a:spLocks/>
          </p:cNvSpPr>
          <p:nvPr/>
        </p:nvSpPr>
        <p:spPr>
          <a:xfrm>
            <a:off x="221893" y="366228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SG" dirty="0"/>
              <a:t>Correlation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6EDC24-5422-5156-74DE-05D4944B2C72}"/>
              </a:ext>
            </a:extLst>
          </p:cNvPr>
          <p:cNvSpPr/>
          <p:nvPr/>
        </p:nvSpPr>
        <p:spPr>
          <a:xfrm>
            <a:off x="5253135" y="3069182"/>
            <a:ext cx="1558212" cy="743535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D50EA-E2C8-ED86-E7DC-AA6B7F2613BA}"/>
              </a:ext>
            </a:extLst>
          </p:cNvPr>
          <p:cNvSpPr/>
          <p:nvPr/>
        </p:nvSpPr>
        <p:spPr>
          <a:xfrm>
            <a:off x="1351918" y="3069182"/>
            <a:ext cx="1402435" cy="743535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507;p28">
            <a:extLst>
              <a:ext uri="{FF2B5EF4-FFF2-40B4-BE49-F238E27FC236}">
                <a16:creationId xmlns:a16="http://schemas.microsoft.com/office/drawing/2014/main" id="{8F972FA2-F76D-07C5-F67D-8961DF92CCDA}"/>
              </a:ext>
            </a:extLst>
          </p:cNvPr>
          <p:cNvSpPr txBox="1">
            <a:spLocks/>
          </p:cNvSpPr>
          <p:nvPr/>
        </p:nvSpPr>
        <p:spPr>
          <a:xfrm>
            <a:off x="5495731" y="279918"/>
            <a:ext cx="3172409" cy="101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SG" sz="2000" dirty="0">
                <a:solidFill>
                  <a:schemeClr val="bg1"/>
                </a:solidFill>
              </a:rPr>
              <a:t>Petal length is highly correlated with petal width &amp; sepal length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1DA229-CFA2-5CAA-01E4-1A24E171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8" y="634482"/>
            <a:ext cx="6494106" cy="4509018"/>
          </a:xfrm>
          <a:prstGeom prst="rect">
            <a:avLst/>
          </a:prstGeom>
        </p:spPr>
      </p:pic>
      <p:sp>
        <p:nvSpPr>
          <p:cNvPr id="6" name="Google Shape;507;p28">
            <a:extLst>
              <a:ext uri="{FF2B5EF4-FFF2-40B4-BE49-F238E27FC236}">
                <a16:creationId xmlns:a16="http://schemas.microsoft.com/office/drawing/2014/main" id="{B216F102-5C6D-E5D2-79D1-0C1225501605}"/>
              </a:ext>
            </a:extLst>
          </p:cNvPr>
          <p:cNvSpPr txBox="1">
            <a:spLocks/>
          </p:cNvSpPr>
          <p:nvPr/>
        </p:nvSpPr>
        <p:spPr>
          <a:xfrm>
            <a:off x="139958" y="123633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SG" dirty="0"/>
              <a:t>Correlation</a:t>
            </a:r>
          </a:p>
        </p:txBody>
      </p:sp>
      <p:sp>
        <p:nvSpPr>
          <p:cNvPr id="7" name="Google Shape;507;p28">
            <a:extLst>
              <a:ext uri="{FF2B5EF4-FFF2-40B4-BE49-F238E27FC236}">
                <a16:creationId xmlns:a16="http://schemas.microsoft.com/office/drawing/2014/main" id="{A1FE7A50-06FD-5964-DAD2-A94AD631C5F3}"/>
              </a:ext>
            </a:extLst>
          </p:cNvPr>
          <p:cNvSpPr txBox="1">
            <a:spLocks/>
          </p:cNvSpPr>
          <p:nvPr/>
        </p:nvSpPr>
        <p:spPr>
          <a:xfrm>
            <a:off x="6811345" y="2024742"/>
            <a:ext cx="2267340" cy="125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SG" sz="2000" dirty="0">
                <a:solidFill>
                  <a:schemeClr val="bg1"/>
                </a:solidFill>
              </a:rPr>
              <a:t>Abnormal sepal width data of </a:t>
            </a:r>
            <a:r>
              <a:rPr lang="en-SG" sz="2000" dirty="0" err="1">
                <a:solidFill>
                  <a:schemeClr val="bg1"/>
                </a:solidFill>
              </a:rPr>
              <a:t>Setosa</a:t>
            </a:r>
            <a:r>
              <a:rPr lang="en-SG" sz="2000" dirty="0">
                <a:solidFill>
                  <a:schemeClr val="bg1"/>
                </a:solidFill>
              </a:rPr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9772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FBEE67-1154-454E-694B-B2CECA8D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8" y="0"/>
            <a:ext cx="79123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3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16274" y="197813"/>
            <a:ext cx="5386004" cy="591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of data quality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06;p28">
            <a:extLst>
              <a:ext uri="{FF2B5EF4-FFF2-40B4-BE49-F238E27FC236}">
                <a16:creationId xmlns:a16="http://schemas.microsoft.com/office/drawing/2014/main" id="{0C05DDF9-67C0-FF72-7D74-A21E6A5B032F}"/>
              </a:ext>
            </a:extLst>
          </p:cNvPr>
          <p:cNvSpPr txBox="1">
            <a:spLocks/>
          </p:cNvSpPr>
          <p:nvPr/>
        </p:nvSpPr>
        <p:spPr>
          <a:xfrm>
            <a:off x="542547" y="1447528"/>
            <a:ext cx="3853799" cy="182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SG" dirty="0"/>
              <a:t>-Sample size too small</a:t>
            </a:r>
          </a:p>
          <a:p>
            <a:pPr marL="0" indent="0">
              <a:buFont typeface="Maven Pro"/>
              <a:buNone/>
            </a:pPr>
            <a:endParaRPr lang="en-SG" dirty="0"/>
          </a:p>
          <a:p>
            <a:pPr marL="0" indent="0">
              <a:buFont typeface="Maven Pro"/>
              <a:buNone/>
            </a:pPr>
            <a:r>
              <a:rPr lang="en-SG" dirty="0"/>
              <a:t>-Features are highly correlated</a:t>
            </a:r>
          </a:p>
          <a:p>
            <a:pPr marL="0" indent="0">
              <a:buFont typeface="Maven Pro"/>
              <a:buNone/>
            </a:pPr>
            <a:endParaRPr lang="en-SG" dirty="0"/>
          </a:p>
          <a:p>
            <a:pPr marL="0" indent="0">
              <a:buFont typeface="Maven Pro"/>
              <a:buNone/>
            </a:pPr>
            <a:r>
              <a:rPr lang="en-SG" dirty="0"/>
              <a:t>-Abnormality of records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321981" y="1665425"/>
            <a:ext cx="4685193" cy="1048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Modelling</a:t>
            </a:r>
            <a:endParaRPr dirty="0"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0877680-BD24-3F16-C585-03B42270D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04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215</Words>
  <Application>Microsoft Macintosh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Share Tech</vt:lpstr>
      <vt:lpstr>Nunito Light</vt:lpstr>
      <vt:lpstr>Fira Sans Condensed Medium</vt:lpstr>
      <vt:lpstr>Livvic Light</vt:lpstr>
      <vt:lpstr>Fira Sans Extra Condensed Medium</vt:lpstr>
      <vt:lpstr>Maven Pro</vt:lpstr>
      <vt:lpstr>Arial</vt:lpstr>
      <vt:lpstr>Advent Pro SemiBold</vt:lpstr>
      <vt:lpstr>Data Science Consulting by Slidesgo</vt:lpstr>
      <vt:lpstr>Data &amp; Analytics - Iris Flower</vt:lpstr>
      <vt:lpstr>Visualization</vt:lpstr>
      <vt:lpstr>PowerPoint Presentation</vt:lpstr>
      <vt:lpstr>Data Quality</vt:lpstr>
      <vt:lpstr>PowerPoint Presentation</vt:lpstr>
      <vt:lpstr>PowerPoint Presentation</vt:lpstr>
      <vt:lpstr>PowerPoint Presentation</vt:lpstr>
      <vt:lpstr>Conclusion of data quality</vt:lpstr>
      <vt:lpstr>Data Modelling</vt:lpstr>
      <vt:lpstr>Split data</vt:lpstr>
      <vt:lpstr>Logistics Regression</vt:lpstr>
      <vt:lpstr>Data Visualization</vt:lpstr>
      <vt:lpstr>PowerPoint Presentation</vt:lpstr>
      <vt:lpstr>PowerPoint Presentation</vt:lpstr>
      <vt:lpstr>Limitations</vt:lpstr>
      <vt:lpstr>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&amp; Analytics - Iris Dataset</dc:title>
  <cp:lastModifiedBy>Yang Leyuan</cp:lastModifiedBy>
  <cp:revision>5</cp:revision>
  <dcterms:modified xsi:type="dcterms:W3CDTF">2023-02-13T15:55:36Z</dcterms:modified>
</cp:coreProperties>
</file>