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61" r:id="rId12"/>
    <p:sldId id="262" r:id="rId13"/>
    <p:sldId id="263" r:id="rId14"/>
    <p:sldId id="264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5" r:id="rId24"/>
    <p:sldId id="26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Prompt Engineering: Unlocking the Power of Generative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Designing High-Impact Interactions with Large Language Models (LLMs)</a:t>
            </a:r>
          </a:p>
          <a:p>
            <a:r>
              <a:rPr dirty="0"/>
              <a:t>Presented by: </a:t>
            </a:r>
            <a:r>
              <a:rPr lang="en-US" dirty="0"/>
              <a:t>Jukkapan </a:t>
            </a:r>
            <a:r>
              <a:rPr lang="en-US" dirty="0" err="1"/>
              <a:t>Wirunrat</a:t>
            </a:r>
            <a:endParaRPr dirty="0"/>
          </a:p>
          <a:p>
            <a:r>
              <a:rPr dirty="0"/>
              <a:t>Date</a:t>
            </a:r>
            <a:r>
              <a:t>: []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Definition: Assigning a persona or context to the model to guide its tone or knowledge base.</a:t>
            </a:r>
          </a:p>
          <a:p>
            <a:r>
              <a:t>Use Case: Chatbots, simulated experts, training scenarios.</a:t>
            </a:r>
          </a:p>
          <a:p>
            <a:r>
              <a:t>Example: 'You are a legal advisor. Explain the concept of intellectual property law to a startup founder.'</a:t>
            </a:r>
          </a:p>
          <a:p>
            <a:r>
              <a:t>Benefit: Creates more context-aware and relevant outputs.</a:t>
            </a:r>
          </a:p>
        </p:txBody>
      </p:sp>
    </p:spTree>
    <p:extLst>
      <p:ext uri="{BB962C8B-B14F-4D97-AF65-F5344CB8AC3E}">
        <p14:creationId xmlns:p14="http://schemas.microsoft.com/office/powerpoint/2010/main" val="378288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an Effective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Clear instruction</a:t>
            </a:r>
          </a:p>
          <a:p>
            <a:r>
              <a:t>Defined context</a:t>
            </a:r>
          </a:p>
          <a:p>
            <a:r>
              <a:t>Specified format</a:t>
            </a:r>
          </a:p>
          <a:p>
            <a:r>
              <a:t>Role or persona (optional but powerful)</a:t>
            </a:r>
          </a:p>
          <a:p>
            <a:r>
              <a:t>Template: 'You are a [role]. Please [action] on [input] and output in [format].'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Engineering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cases: summarization, Q&amp;A, classification, reasoning</a:t>
            </a:r>
          </a:p>
          <a:p>
            <a:r>
              <a:t>Tools: OpenAI Playground, NotebookLM, LangChain, Flowise, GPT Index</a:t>
            </a:r>
          </a:p>
          <a:p>
            <a:r>
              <a:t>Debugging strategies: iterate, test variations, analyze errors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Iterative Prompt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Draft prompt</a:t>
            </a:r>
          </a:p>
          <a:p>
            <a:r>
              <a:t>Test with multiple inputs</a:t>
            </a:r>
          </a:p>
          <a:p>
            <a:r>
              <a:t>Refine and adjust</a:t>
            </a:r>
          </a:p>
          <a:p>
            <a:r>
              <a:t>Evaluate outcome</a:t>
            </a:r>
          </a:p>
          <a:p>
            <a:r>
              <a:t>Re-deploy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Templates (Reusable)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Classification: 'Classify the following text as Positive, Negative, or Neutral: [text]'</a:t>
            </a:r>
          </a:p>
          <a:p>
            <a:r>
              <a:t>Persona-based: 'You are a [role]. Give [output] for [task]'</a:t>
            </a:r>
          </a:p>
          <a:p>
            <a:r>
              <a:t>Summary: 'Summarize the key takeaways of this report in bullet points.'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59" y="274638"/>
            <a:ext cx="1177588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Minimizing Hallucination and Evaluating LLM Responses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Hallucination in LLMs?</a:t>
            </a:r>
          </a:p>
          <a:p>
            <a:r>
              <a:rPr dirty="0"/>
              <a:t>Hallucination occurs when a language model generates content that sounds plausible but is factually incorrect or unverifiable.</a:t>
            </a:r>
          </a:p>
          <a:p>
            <a:r>
              <a:rPr dirty="0"/>
              <a:t>It is one of the biggest challenges in deploying LLMs for trustworthy AI systems.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 LLMs Hallucinate?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LLMs generate text based on token prediction, not understanding</a:t>
            </a:r>
          </a:p>
          <a:p>
            <a:r>
              <a:rPr dirty="0"/>
              <a:t>Lack of real-time fact-checking or external grounding</a:t>
            </a:r>
          </a:p>
          <a:p>
            <a:r>
              <a:rPr dirty="0"/>
              <a:t>Ambiguous, underspecified, or overly open-ended prompts</a:t>
            </a:r>
          </a:p>
          <a:p>
            <a:r>
              <a:rPr dirty="0"/>
              <a:t>Temperature and sampling parameters influencing output creativity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 to Minimize Hallucination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Give the model permission to say "I don't know"</a:t>
            </a:r>
          </a:p>
          <a:p>
            <a:r>
              <a:rPr dirty="0"/>
              <a:t>Encourage evidence-first generation (quote, cite before answer)</a:t>
            </a:r>
          </a:p>
          <a:p>
            <a:r>
              <a:rPr dirty="0"/>
              <a:t>Lower temperature (0–0.3) for deterministic outputs</a:t>
            </a:r>
          </a:p>
          <a:p>
            <a:r>
              <a:rPr dirty="0"/>
              <a:t>Use role prompting to reinforce domain correctness</a:t>
            </a:r>
          </a:p>
          <a:p>
            <a:r>
              <a:rPr dirty="0"/>
              <a:t>Provide clear task instructions and context framing</a:t>
            </a:r>
          </a:p>
          <a:p>
            <a:r>
              <a:rPr dirty="0"/>
              <a:t>Incorporate external tools or retrieval (e.g., RAG)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Techniques That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Chain-of-thought prompting: enforces reasoning</a:t>
            </a:r>
          </a:p>
          <a:p>
            <a:r>
              <a:rPr dirty="0"/>
              <a:t>Instructional priming: constrain generation to format</a:t>
            </a:r>
          </a:p>
          <a:p>
            <a:r>
              <a:rPr dirty="0"/>
              <a:t>Verification loops: re-ask or rephrase with new frame</a:t>
            </a:r>
          </a:p>
          <a:p>
            <a:r>
              <a:rPr dirty="0"/>
              <a:t>Persona enforcement: simulate expert voice (e.g., doctor, lawyer)</a:t>
            </a:r>
          </a:p>
          <a:p>
            <a:r>
              <a:rPr dirty="0"/>
              <a:t>Context window control: avoid distractor information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a Good LLM Answer?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Accurate – Factual correctness of claims</a:t>
            </a:r>
          </a:p>
          <a:p>
            <a:r>
              <a:rPr dirty="0"/>
              <a:t>Relevant – Aligns with prompt intent</a:t>
            </a:r>
          </a:p>
          <a:p>
            <a:r>
              <a:rPr dirty="0"/>
              <a:t>Complete – Addresses all parts of the question</a:t>
            </a:r>
          </a:p>
          <a:p>
            <a:r>
              <a:rPr dirty="0"/>
              <a:t>Structured – Organized and well-formatted</a:t>
            </a:r>
          </a:p>
          <a:p>
            <a:r>
              <a:rPr dirty="0"/>
              <a:t>Non-hallucinatory – Does not invent facts or 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is Prompt Engineering?</a:t>
            </a:r>
          </a:p>
          <a:p>
            <a:r>
              <a:t>Why does it matter?</a:t>
            </a:r>
          </a:p>
          <a:p>
            <a:r>
              <a:t>How does it relate to AI development and deployment?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Methods for Prompt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Manual Review – Domain experts evaluate factuality and appropriateness</a:t>
            </a:r>
          </a:p>
          <a:p>
            <a:r>
              <a:rPr dirty="0"/>
              <a:t>Automated Tools – Grammar, factuality, and similarity checks</a:t>
            </a:r>
          </a:p>
          <a:p>
            <a:r>
              <a:rPr dirty="0"/>
              <a:t>LLM-as-a-judge – Meta-evaluation using another LLM</a:t>
            </a:r>
          </a:p>
          <a:p>
            <a:r>
              <a:rPr dirty="0"/>
              <a:t>Comparison – Output variance across prompt tweaks</a:t>
            </a:r>
          </a:p>
          <a:p>
            <a:r>
              <a:rPr dirty="0"/>
              <a:t>Real-world grounding – Check against known knowledge base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5-Pillar Evaluation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Accuracy – Is it factually true?</a:t>
            </a:r>
          </a:p>
          <a:p>
            <a:pPr marL="0" indent="0">
              <a:buNone/>
            </a:pPr>
            <a:r>
              <a:rPr dirty="0"/>
              <a:t>2. Task Relevance – Does it follow the prompt?</a:t>
            </a:r>
          </a:p>
          <a:p>
            <a:pPr marL="0" indent="0">
              <a:buNone/>
            </a:pPr>
            <a:r>
              <a:rPr dirty="0"/>
              <a:t>3. Completeness – Are subcomponents handled?</a:t>
            </a:r>
          </a:p>
          <a:p>
            <a:pPr marL="0" indent="0">
              <a:buNone/>
            </a:pPr>
            <a:r>
              <a:rPr dirty="0"/>
              <a:t>4. Format Compliance – Structure matches expectations</a:t>
            </a:r>
          </a:p>
          <a:p>
            <a:pPr marL="0" indent="0">
              <a:buNone/>
            </a:pPr>
            <a:r>
              <a:rPr dirty="0"/>
              <a:t>5. Hallucination Detection – Are falsehoods avoided?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 prompts with clarity, constraints, and specificity</a:t>
            </a:r>
          </a:p>
          <a:p>
            <a:r>
              <a:rPr dirty="0"/>
              <a:t>Use step-by-step or evidence-first instructions</a:t>
            </a:r>
          </a:p>
          <a:p>
            <a:r>
              <a:rPr dirty="0"/>
              <a:t>Always test and iterate across samples</a:t>
            </a:r>
          </a:p>
          <a:p>
            <a:r>
              <a:rPr dirty="0"/>
              <a:t>Build evaluation checklists with human oversight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Engineering vs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Prompting: Low cost, High flexibility, No training data, Fast speed</a:t>
            </a:r>
          </a:p>
          <a:p>
            <a:r>
              <a:t>Fine-tuning: High cost, Medium flexibility, Requires training data, Slow speed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Avoid bias amplification</a:t>
            </a:r>
          </a:p>
          <a:p>
            <a:r>
              <a:t>Use constraints</a:t>
            </a:r>
          </a:p>
          <a:p>
            <a:r>
              <a:t>Mitigate hallucinations</a:t>
            </a:r>
          </a:p>
          <a:p>
            <a:r>
              <a:t>Ethical prompt design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Prompt engineering is a skill, not just a technique</a:t>
            </a:r>
          </a:p>
          <a:p>
            <a:r>
              <a:t>Small changes = big differences in model output</a:t>
            </a:r>
          </a:p>
          <a:p>
            <a:r>
              <a:t>Continuous iteration is 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Understand the concept of prompt engineering</a:t>
            </a:r>
          </a:p>
          <a:p>
            <a:r>
              <a:t>Identify prompt types and structures</a:t>
            </a:r>
          </a:p>
          <a:p>
            <a:r>
              <a:t>Design effective prompts for different tasks</a:t>
            </a:r>
          </a:p>
          <a:p>
            <a:r>
              <a:t>Evaluate prompt performance</a:t>
            </a:r>
          </a:p>
          <a:p>
            <a:r>
              <a:t>Apply prompt strategies in real-world scenarios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The Role of Prompts in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Prompts are the interface layer to LLMs</a:t>
            </a:r>
          </a:p>
          <a:p>
            <a:r>
              <a:t>Think of prompts as instructions that guide how the model behaves</a:t>
            </a:r>
          </a:p>
          <a:p>
            <a:r>
              <a:t>Example: Bad prompt: 'explain' vs. Better prompt: 'Explain the concept of prompt engineering to a high school student using an analogy.'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Zero-shot prompting</a:t>
            </a:r>
          </a:p>
          <a:p>
            <a:r>
              <a:t>Few-shot prompting</a:t>
            </a:r>
          </a:p>
          <a:p>
            <a:r>
              <a:t>Chain-of-thought prompting</a:t>
            </a:r>
          </a:p>
          <a:p>
            <a:r>
              <a:t>Instruction-based prompting</a:t>
            </a:r>
          </a:p>
          <a:p>
            <a:r>
              <a:t>Role-based prompting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Zero-shot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Definition: Asking the model to perform a task without providing any examples.</a:t>
            </a:r>
          </a:p>
          <a:p>
            <a:r>
              <a:t>Use Case: Translation, classification, summarization when no examples are available.</a:t>
            </a:r>
          </a:p>
          <a:p>
            <a:r>
              <a:t>Example: 'Translate this sentence to Spanish: Hello, how are you?'</a:t>
            </a:r>
          </a:p>
          <a:p>
            <a:r>
              <a:t>Benefit: Fast and cost-effective for simple tasks.</a:t>
            </a:r>
          </a:p>
        </p:txBody>
      </p:sp>
    </p:spTree>
    <p:extLst>
      <p:ext uri="{BB962C8B-B14F-4D97-AF65-F5344CB8AC3E}">
        <p14:creationId xmlns:p14="http://schemas.microsoft.com/office/powerpoint/2010/main" val="196887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Few-shot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Definition: Providing the model with a few examples of the task before asking it to perform.</a:t>
            </a:r>
          </a:p>
          <a:p>
            <a:r>
              <a:t>Use Case: When you want to guide the model with specific formats or patterns.</a:t>
            </a:r>
          </a:p>
          <a:p>
            <a:r>
              <a:t>Example: 'Q: What is the capital of France? A: Paris. Q: What is the capital of Germany? A: [Model completes]'</a:t>
            </a:r>
          </a:p>
          <a:p>
            <a:r>
              <a:t>Benefit: Improves accuracy for custom or nuanced tasks.</a:t>
            </a:r>
          </a:p>
        </p:txBody>
      </p:sp>
    </p:spTree>
    <p:extLst>
      <p:ext uri="{BB962C8B-B14F-4D97-AF65-F5344CB8AC3E}">
        <p14:creationId xmlns:p14="http://schemas.microsoft.com/office/powerpoint/2010/main" val="411698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Chain-of-thought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Definition: Encouraging the model to reason step-by-step before producing an answer.</a:t>
            </a:r>
          </a:p>
          <a:p>
            <a:r>
              <a:t>Use Case: Math problems, logic reasoning, decision trees.</a:t>
            </a:r>
          </a:p>
          <a:p>
            <a:r>
              <a:t>Example: 'If there are 3 cars and each car has 4 tires, how many tires are there? Think step by step.'</a:t>
            </a:r>
          </a:p>
          <a:p>
            <a:r>
              <a:t>Benefit: Enables intermediate reasoning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100699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Instruction-based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Definition: Providing explicit instructions for the task in natural language.</a:t>
            </a:r>
          </a:p>
          <a:p>
            <a:r>
              <a:t>Use Case: General-purpose tasks like summarization, writing, analysis.</a:t>
            </a:r>
          </a:p>
          <a:p>
            <a:r>
              <a:t>Example: 'Summarize the following article in 3 bullet points for a business newsletter.'</a:t>
            </a:r>
          </a:p>
          <a:p>
            <a:r>
              <a:t>Benefit: Versatile and easy to adapt for non-programmers.</a:t>
            </a:r>
          </a:p>
        </p:txBody>
      </p:sp>
    </p:spTree>
    <p:extLst>
      <p:ext uri="{BB962C8B-B14F-4D97-AF65-F5344CB8AC3E}">
        <p14:creationId xmlns:p14="http://schemas.microsoft.com/office/powerpoint/2010/main" val="342479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1003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Prompt Engineering: Unlocking the Power of Generative AI</vt:lpstr>
      <vt:lpstr>Introduction</vt:lpstr>
      <vt:lpstr>Objectives</vt:lpstr>
      <vt:lpstr>The Role of Prompts in Generative AI</vt:lpstr>
      <vt:lpstr>Types of Prompts</vt:lpstr>
      <vt:lpstr>Zero-shot Prompting</vt:lpstr>
      <vt:lpstr>Few-shot Prompting</vt:lpstr>
      <vt:lpstr>Chain-of-thought Prompting</vt:lpstr>
      <vt:lpstr>Instruction-based Prompting</vt:lpstr>
      <vt:lpstr>Role-based Prompting</vt:lpstr>
      <vt:lpstr>Structure of an Effective Prompt</vt:lpstr>
      <vt:lpstr>Prompt Engineering Toolbox</vt:lpstr>
      <vt:lpstr>Iterative Prompt Development</vt:lpstr>
      <vt:lpstr>Prompt Templates (Reusable)</vt:lpstr>
      <vt:lpstr>Minimizing Hallucination and Evaluating LLM Responses</vt:lpstr>
      <vt:lpstr>Why Do LLMs Hallucinate?</vt:lpstr>
      <vt:lpstr>Strategies to Minimize Hallucination</vt:lpstr>
      <vt:lpstr>Prompt Techniques That Help</vt:lpstr>
      <vt:lpstr>What Makes a Good LLM Answer?</vt:lpstr>
      <vt:lpstr>Evaluation Methods for Prompt Outputs</vt:lpstr>
      <vt:lpstr>The 5-Pillar Evaluation Framework</vt:lpstr>
      <vt:lpstr>Best Practices Summary</vt:lpstr>
      <vt:lpstr>Prompt Engineering vs Fine-Tuning</vt:lpstr>
      <vt:lpstr>Responsible Prompting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FDA026</dc:creator>
  <cp:keywords/>
  <dc:description>generated using python-pptx</dc:description>
  <cp:lastModifiedBy>จักรพันธ์ วิรุณราช</cp:lastModifiedBy>
  <cp:revision>5</cp:revision>
  <dcterms:created xsi:type="dcterms:W3CDTF">2013-01-27T09:14:16Z</dcterms:created>
  <dcterms:modified xsi:type="dcterms:W3CDTF">2025-06-04T08:41:53Z</dcterms:modified>
  <cp:category/>
</cp:coreProperties>
</file>