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8"/>
  </p:notesMasterIdLst>
  <p:handoutMasterIdLst>
    <p:handoutMasterId r:id="rId39"/>
  </p:handoutMasterIdLst>
  <p:sldIdLst>
    <p:sldId id="299" r:id="rId5"/>
    <p:sldId id="284" r:id="rId6"/>
    <p:sldId id="304" r:id="rId7"/>
    <p:sldId id="306" r:id="rId8"/>
    <p:sldId id="363" r:id="rId9"/>
    <p:sldId id="362" r:id="rId10"/>
    <p:sldId id="302" r:id="rId11"/>
    <p:sldId id="305" r:id="rId12"/>
    <p:sldId id="376" r:id="rId13"/>
    <p:sldId id="308" r:id="rId14"/>
    <p:sldId id="381" r:id="rId15"/>
    <p:sldId id="348" r:id="rId16"/>
    <p:sldId id="428" r:id="rId17"/>
    <p:sldId id="309" r:id="rId18"/>
    <p:sldId id="394" r:id="rId19"/>
    <p:sldId id="290" r:id="rId20"/>
    <p:sldId id="280" r:id="rId21"/>
    <p:sldId id="387" r:id="rId22"/>
    <p:sldId id="388" r:id="rId23"/>
    <p:sldId id="389" r:id="rId24"/>
    <p:sldId id="398" r:id="rId25"/>
    <p:sldId id="399" r:id="rId26"/>
    <p:sldId id="400" r:id="rId27"/>
    <p:sldId id="393" r:id="rId28"/>
    <p:sldId id="383" r:id="rId29"/>
    <p:sldId id="401" r:id="rId30"/>
    <p:sldId id="402" r:id="rId31"/>
    <p:sldId id="403" r:id="rId32"/>
    <p:sldId id="404" r:id="rId33"/>
    <p:sldId id="405" r:id="rId34"/>
    <p:sldId id="406" r:id="rId35"/>
    <p:sldId id="427" r:id="rId36"/>
    <p:sldId id="397" r:id="rId3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呂育嘉" initials="呂育嘉" lastIdx="1" clrIdx="0">
    <p:extLst>
      <p:ext uri="{19B8F6BF-5375-455C-9EA6-DF929625EA0E}">
        <p15:presenceInfo xmlns:p15="http://schemas.microsoft.com/office/powerpoint/2012/main" userId="呂育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973"/>
    <a:srgbClr val="EF5B43"/>
    <a:srgbClr val="70190A"/>
    <a:srgbClr val="C52B11"/>
    <a:srgbClr val="EC952C"/>
    <a:srgbClr val="77CEEF"/>
    <a:srgbClr val="CDEAEC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4821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4620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80C026-95C8-40F4-971F-81B0F53924F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2024/6/13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A70EBF-9A44-4A2B-9568-A8584D487A4A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4ECAD9-32EE-4091-BDA5-6BD15ACC5E5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7846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在研究結果與分析將會說明本研究的資料集與軟硬體</a:t>
            </a:r>
            <a:endParaRPr lang="en-US" altLang="zh-TW" dirty="0"/>
          </a:p>
          <a:p>
            <a:r>
              <a:rPr lang="zh-TW" altLang="en-US" dirty="0"/>
              <a:t>最後說明本研究的實驗，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1822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本研究的資料集是參考</a:t>
            </a:r>
            <a:r>
              <a:rPr lang="en-US" altLang="zh-TW" dirty="0"/>
              <a:t>Khan</a:t>
            </a:r>
            <a:r>
              <a:rPr lang="zh-TW" altLang="en-US" dirty="0"/>
              <a:t>等學者使用的資料集</a:t>
            </a:r>
            <a:endParaRPr lang="en-US" altLang="zh-TW" dirty="0"/>
          </a:p>
          <a:p>
            <a:r>
              <a:rPr lang="zh-TW" altLang="en-US" dirty="0"/>
              <a:t>資料集出至於</a:t>
            </a:r>
            <a:r>
              <a:rPr lang="en-US" altLang="zh-TW" dirty="0"/>
              <a:t>DKSC</a:t>
            </a:r>
            <a:r>
              <a:rPr lang="zh-TW" altLang="en-US" dirty="0"/>
              <a:t>，收集地點在澳大利亞</a:t>
            </a:r>
            <a:br>
              <a:rPr lang="en-US" altLang="zh-TW" dirty="0"/>
            </a:br>
            <a:r>
              <a:rPr lang="zh-TW" altLang="en-US" dirty="0"/>
              <a:t>採用得期間是</a:t>
            </a:r>
            <a:r>
              <a:rPr lang="en-US" altLang="zh-TW" dirty="0"/>
              <a:t>2014</a:t>
            </a:r>
            <a:r>
              <a:rPr lang="zh-TW" altLang="en-US" dirty="0"/>
              <a:t>年至</a:t>
            </a:r>
            <a:r>
              <a:rPr lang="en-US" altLang="zh-TW" dirty="0"/>
              <a:t>2021</a:t>
            </a:r>
            <a:r>
              <a:rPr lang="zh-TW" altLang="en-US" dirty="0"/>
              <a:t>年，並以每五分鐘做一次紀錄</a:t>
            </a:r>
            <a:endParaRPr lang="en-US" altLang="zh-TW" dirty="0"/>
          </a:p>
          <a:p>
            <a:r>
              <a:rPr lang="zh-TW" altLang="en-US" dirty="0"/>
              <a:t>資料集共有</a:t>
            </a:r>
            <a:r>
              <a:rPr lang="zh-TW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八十三萬四千一百九十九筆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，本研究用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70%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734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我們從相關文獻發現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常用的指標有這四個，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平方、</a:t>
                </a:r>
                <a:r>
                  <a:rPr lang="en-US" altLang="zh-TW" dirty="0"/>
                  <a:t>MSE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另外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代表實際輸出，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~</m:t>
                        </m:r>
                      </m:sup>
                    </m:sSub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代表預測值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它們的計算方式為實際值減去預測值，最後的值都是越小越好，表示模型與實際值誤差越小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</a:t>
                </a:r>
                <a:r>
                  <a:rPr lang="zh-TW" altLang="en-US" dirty="0"/>
                  <a:t>平方它的數值會介於</a:t>
                </a:r>
                <a:r>
                  <a:rPr lang="en-US" altLang="zh-TW" dirty="0"/>
                  <a:t>0~1</a:t>
                </a:r>
                <a:r>
                  <a:rPr lang="zh-TW" altLang="en-US" dirty="0"/>
                  <a:t>之間，越接近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表示模型擬合效果越好，表示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因變量中可由自變量解釋的方差比例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實驗使用到四個評估指標，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平方、</a:t>
                </a:r>
                <a:r>
                  <a:rPr lang="en-US" altLang="zh-TW" dirty="0"/>
                  <a:t>MSE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，另外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代表實際輸出，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𝑖^~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代表預測值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它們的計算方式為實際值減去預測值，最後的值都是越小越好，表示模型與實際值誤差越小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</a:t>
                </a:r>
                <a:r>
                  <a:rPr lang="zh-TW" altLang="en-US" dirty="0"/>
                  <a:t>平方它的數值會介於</a:t>
                </a:r>
                <a:r>
                  <a:rPr lang="en-US" altLang="zh-TW" dirty="0"/>
                  <a:t>0~1</a:t>
                </a:r>
                <a:r>
                  <a:rPr lang="zh-TW" altLang="en-US" dirty="0"/>
                  <a:t>之間，越接近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表示模型擬合效果越好，表示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因變量中可由自變量解釋的方差比例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439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886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1.LSTM</a:t>
                </a:r>
                <a:r>
                  <a:rPr lang="zh-TW" altLang="en-US" dirty="0"/>
                  <a:t>的模型皆比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有更高的準確率，且</a:t>
                </a:r>
                <a:r>
                  <a:rPr lang="en-US" altLang="zh-TW" dirty="0"/>
                  <a:t>Stack LSTM</a:t>
                </a:r>
                <a:r>
                  <a:rPr lang="zh-TW" altLang="en-US" dirty="0"/>
                  <a:t>的結果最好，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RMSE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各別減少了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0.016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0.027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0.010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</a:t>
                </a:r>
                <a:r>
                  <a:rPr lang="zh-TW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則增加了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0.003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，再來為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Bi-LSTM</a:t>
                </a: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2.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未來希望可以拿到更多的再生能源資料集，以驗證模型的可靠性，也希望結合其他深度學習技術，讓預測更加準確</a:t>
                </a: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74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4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73853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可以看到在這個設定下</a:t>
            </a:r>
            <a:r>
              <a:rPr lang="en-US" altLang="zh-TW" dirty="0"/>
              <a:t>Bi-LSTM</a:t>
            </a:r>
            <a:r>
              <a:rPr lang="zh-TW" altLang="en-US" dirty="0"/>
              <a:t>為最佳的預測模型，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0.009%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與第三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與次之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en-US" altLang="zh-TW" dirty="0"/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平方有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3.2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的應變量沒辦法被解釋。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5942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最佳的模型為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，次之為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模型，第三為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模型，最後為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模型。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與第三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個別減少了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與次之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模型相比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  <a:endParaRPr lang="zh-TW" altLang="en-US" dirty="0"/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平方有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3.2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的應變量沒辦法被解釋。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423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59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最佳的模型為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，次之為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模型，第三為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模型，最後為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與第三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0.092%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與次之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  <a:endParaRPr lang="zh-TW" alt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平方有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3%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的應變量沒辦法被解釋。</a:t>
                </a:r>
                <a:endParaRPr lang="en-US" altLang="zh-TW" sz="1200" b="0" i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最佳的模型為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，次之為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模型，第三為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模型，最後為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與第三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0.092%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與次之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4537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根據以上三種參數設定的實驗結果，可以得出在不同參數設定下，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會有不同的最佳模型，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可以看到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為最為準確的模型</a:t>
            </a:r>
            <a:endParaRPr lang="en-US" altLang="zh-TW" sz="1200" b="0" kern="100" baseline="0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與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一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相比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MAE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各別減少了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0.09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0.012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0.012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平方增加了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0.02%</a:t>
            </a:r>
            <a:endParaRPr lang="zh-TW" altLang="en-US" sz="1200" b="0" kern="100" baseline="0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與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二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相比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MAE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RMSE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各別減少了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0.013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0.014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0.013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</a:t>
            </a:r>
            <a:r>
              <a:rPr lang="zh-TW" altLang="en-US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平方增加了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0.02%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kern="100" baseline="0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我們可以觀察到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模型具有最小的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值，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平方較高，第二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Bi-LSTM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為模型，第三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是模型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這表示</a:t>
            </a:r>
            <a:r>
              <a:rPr lang="en-US" altLang="zh-TW" sz="1200" b="0" kern="100" baseline="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模型句有較好的預測結果，適合用於太陽能發電預測。</a:t>
            </a:r>
            <a:endParaRPr lang="en-US" altLang="zh-TW" sz="1200" b="0" i="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98148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RNN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減少了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0.086%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04585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0.016%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0.007%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0.006%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00" baseline="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64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0.002%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3525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256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256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88025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Bi-LSTM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0.005%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0.004%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Stack LSTM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最佳的超參數設定為神經元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、迭代次數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、批次大小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5000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與最差的超參數設定及實驗結果相比，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RMSE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各別減少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0.011%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0.003%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53514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1000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0.014%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5900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0.007%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kern="100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最佳的超參數設定為神經元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32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、迭代次數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200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、批次大小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5000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與最差的超參數設定及實驗結果相比，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各別減少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"R"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"2" 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21793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實驗三對應研究目的三，比對資料集使用皮爾森分析之間的差異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30218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皮爾森分析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資料前處理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相比，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0.365%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有些為增加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0.05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，其餘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評估指標皆沒有增加與減少。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最好的模型為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，次之為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模型，第三為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模型，最後為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0.008%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與第三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與次之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模型相比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0.002%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。</a:t>
                </a:r>
              </a:p>
              <a:p>
                <a:endParaRPr lang="en-US" altLang="zh-TW" dirty="0"/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皮爾森分析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與太陽能資料集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資料前處理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相比，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RNN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0.365%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0.021%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0.019%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R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2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則增加了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0.003%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0.086%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Bi-LSTM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RMSE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個別減少了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0.085%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0.001%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；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Stack LSTM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模型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的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MAE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有些為增加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0.05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，其餘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評估指標皆沒有增加與減少。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5455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在緒論這章節我會說明研究背景與研究目的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0226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隨著不可再生能源的消耗，使得人們不得不使用在生能源，其中太陽楊是最常被使用的，但太陽能他具有間歇姓、不可控制性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302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因此有需多學者提出，必須對太陽能進行預測發電量，才可以有效的控制與利用太陽能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4820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本研究利用</a:t>
            </a:r>
            <a:r>
              <a:rPr lang="en-US" altLang="zh-TW" dirty="0"/>
              <a:t>RNN</a:t>
            </a:r>
            <a:r>
              <a:rPr lang="zh-TW" altLang="en-US" dirty="0"/>
              <a:t>、</a:t>
            </a:r>
            <a:r>
              <a:rPr lang="en-US" altLang="zh-TW" dirty="0"/>
              <a:t>LSTM</a:t>
            </a:r>
            <a:r>
              <a:rPr lang="zh-TW" altLang="en-US" dirty="0"/>
              <a:t>、</a:t>
            </a:r>
            <a:r>
              <a:rPr lang="en-US" altLang="zh-TW" dirty="0"/>
              <a:t>Stack LSTM </a:t>
            </a:r>
            <a:r>
              <a:rPr lang="zh-TW" altLang="en-US" dirty="0"/>
              <a:t>、</a:t>
            </a:r>
            <a:r>
              <a:rPr lang="en-US" altLang="zh-TW" dirty="0"/>
              <a:t>Bi-LSTM</a:t>
            </a:r>
            <a:r>
              <a:rPr lang="zh-TW" altLang="en-US" dirty="0"/>
              <a:t>預測太陽能發電、提供準確的預測模型，使電力公司可以即時調整</a:t>
            </a:r>
            <a:r>
              <a:rPr lang="zh-TW" altLang="en-US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負載，以減低對太陽能的浪費。</a:t>
            </a:r>
            <a:endParaRPr lang="en-US" altLang="zh-TW" sz="1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8497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總和以上敘述，本研究的目的為以下三點。</a:t>
            </a:r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5880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在研究架構與方法將說明本研究架構圖與四種模型的運作方式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7221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6513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DFCE69-1A2A-4532-BCD2-5A44DC386127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FF6A4B-80E0-4197-B7A0-1117B6ECD76A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20116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38404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56692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74980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8483D3B-DF9C-4C93-B29E-AEDB96D7B937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5C692B-4CC4-41E8-9FB1-53F6905B0811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1CE455-8489-42B0-A0E4-23F0DBB19AE9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6FD431-27D5-48E1-B3FD-B61CDDED20C9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412F51-8CA6-4FEE-B65C-2D9DBD72E94E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1B0C9E9-212B-4768-8124-628ECEBE039E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F99868-8705-4DD0-8BFE-4AF118397305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AF960D-4B93-4150-AD36-3776A1E4D5B1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66B1881-2BC5-4780-A22C-CE688C8F3447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E8C6BB-23FA-4106-A904-0C14B65E965D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1325FB3-6200-4A45-B4B0-630E6EDB3BFA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20116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38404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56692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74980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E5FBCE-D38E-4203-B7D6-FBFFD402F4DF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EFA000-04CC-41A2-A67D-B458AABB2CC0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2" name="圖片版面配置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TW" altLang="en-US" sz="14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節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5AA196F-ED7A-4A81-BF24-804B96189236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圖片版面配置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TW" altLang="en-US" sz="14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19DB84-A397-413D-9B8D-D4B5EB45CB87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F7A1FD-7704-4E7C-A0F1-FF2668BFCB69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66C71D-3C93-4A67-83E2-1EBC194B62BD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CD4B7A-129C-4B3A-9605-EC78F8FA1E26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3E4781-CA8D-45AE-B86A-ACBD5E8167C7}" type="datetime1">
              <a:rPr lang="zh-TW" altLang="en-US" noProof="0" smtClean="0"/>
              <a:t>2024/6/13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covermesongs.com/category/q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F48412-6DAF-46A1-B1E5-CEF0333B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279" y="5441181"/>
            <a:ext cx="10113264" cy="12342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製作人　：呂育嘉</a:t>
            </a:r>
            <a:endParaRPr lang="en-US" altLang="zh-TW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AC1E3-9D5B-4A65-8F21-37026C4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990" y="6492875"/>
            <a:ext cx="780010" cy="365125"/>
          </a:xfrm>
        </p:spPr>
        <p:txBody>
          <a:bodyPr/>
          <a:lstStyle/>
          <a:p>
            <a:pPr algn="ctr"/>
            <a:fld id="{3A98EE3D-8CD1-4C3F-BD1C-C98C9596463C}" type="slidenum">
              <a:rPr lang="en-US" altLang="zh-TW" noProof="0" smtClean="0"/>
              <a:pPr algn="ctr"/>
              <a:t>1</a:t>
            </a:fld>
            <a:endParaRPr lang="zh-TW" altLang="en-US" noProof="0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E5748F8-568B-42B2-999D-9D7C4AA5B97F}"/>
              </a:ext>
            </a:extLst>
          </p:cNvPr>
          <p:cNvGrpSpPr/>
          <p:nvPr/>
        </p:nvGrpSpPr>
        <p:grpSpPr>
          <a:xfrm>
            <a:off x="420101" y="1934303"/>
            <a:ext cx="11360797" cy="2015331"/>
            <a:chOff x="420101" y="1934303"/>
            <a:chExt cx="11360797" cy="201533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D7F774-67A4-4CF2-B108-F69E742E619C}"/>
                </a:ext>
              </a:extLst>
            </p:cNvPr>
            <p:cNvSpPr/>
            <p:nvPr/>
          </p:nvSpPr>
          <p:spPr>
            <a:xfrm>
              <a:off x="491588" y="2273353"/>
              <a:ext cx="11208823" cy="13350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A92984-5B36-43E0-8DBE-B523B210A4E3}"/>
                </a:ext>
              </a:extLst>
            </p:cNvPr>
            <p:cNvSpPr/>
            <p:nvPr/>
          </p:nvSpPr>
          <p:spPr>
            <a:xfrm>
              <a:off x="11304648" y="3473384"/>
              <a:ext cx="476250" cy="47625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DB0B7A-C58D-4BA5-B600-DABEBC3FC330}"/>
                </a:ext>
              </a:extLst>
            </p:cNvPr>
            <p:cNvSpPr/>
            <p:nvPr/>
          </p:nvSpPr>
          <p:spPr>
            <a:xfrm>
              <a:off x="11047783" y="3150750"/>
              <a:ext cx="474662" cy="474662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131A9C5-F3B8-4384-8157-C78A34CA4D8F}"/>
                </a:ext>
              </a:extLst>
            </p:cNvPr>
            <p:cNvSpPr/>
            <p:nvPr/>
          </p:nvSpPr>
          <p:spPr>
            <a:xfrm>
              <a:off x="420101" y="1934303"/>
              <a:ext cx="474663" cy="474662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B5E4FC-AE3D-4F07-AE1D-5D5583DCDB27}"/>
                </a:ext>
              </a:extLst>
            </p:cNvPr>
            <p:cNvSpPr/>
            <p:nvPr/>
          </p:nvSpPr>
          <p:spPr>
            <a:xfrm>
              <a:off x="657432" y="2171634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9" name="文本框 62">
            <a:extLst>
              <a:ext uri="{FF2B5EF4-FFF2-40B4-BE49-F238E27FC236}">
                <a16:creationId xmlns:a16="http://schemas.microsoft.com/office/drawing/2014/main" id="{84877F0E-6E86-4F74-9020-4B8A3D3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69" y="2636335"/>
            <a:ext cx="11467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3600" b="1" dirty="0"/>
              <a:t>比較各種</a:t>
            </a:r>
            <a:r>
              <a:rPr lang="en-US" altLang="zh-TW" sz="3600" b="1" dirty="0"/>
              <a:t>LSTM</a:t>
            </a:r>
            <a:r>
              <a:rPr lang="zh-TW" altLang="en-US" sz="3600" b="1" dirty="0"/>
              <a:t>模型於再生能源發電預測</a:t>
            </a:r>
            <a:r>
              <a:rPr lang="en-US" altLang="zh-TW" sz="3600" b="1" dirty="0"/>
              <a:t>-</a:t>
            </a:r>
            <a:r>
              <a:rPr lang="zh-TW" altLang="en-US" sz="3600" b="1" dirty="0"/>
              <a:t>以太陽能為例</a:t>
            </a:r>
            <a:endParaRPr lang="zh-TW" altLang="en-US" sz="3200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560" y="1129175"/>
            <a:ext cx="6868160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318F475-92D8-479C-BAF7-BE1BCE9B408D}"/>
              </a:ext>
            </a:extLst>
          </p:cNvPr>
          <p:cNvGrpSpPr/>
          <p:nvPr/>
        </p:nvGrpSpPr>
        <p:grpSpPr>
          <a:xfrm>
            <a:off x="950875" y="1712609"/>
            <a:ext cx="2462400" cy="2462400"/>
            <a:chOff x="950875" y="1712609"/>
            <a:chExt cx="2462400" cy="246240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AA112866-4C9D-4FAC-A519-73F33830C183}"/>
                </a:ext>
              </a:extLst>
            </p:cNvPr>
            <p:cNvSpPr/>
            <p:nvPr/>
          </p:nvSpPr>
          <p:spPr>
            <a:xfrm>
              <a:off x="1153941" y="1915675"/>
              <a:ext cx="2056268" cy="20562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" name="矩形 4" descr="說明">
              <a:extLst>
                <a:ext uri="{FF2B5EF4-FFF2-40B4-BE49-F238E27FC236}">
                  <a16:creationId xmlns:a16="http://schemas.microsoft.com/office/drawing/2014/main" id="{7C4C1730-BDD3-475B-9683-D130EDB4C6E2}"/>
                </a:ext>
              </a:extLst>
            </p:cNvPr>
            <p:cNvSpPr/>
            <p:nvPr/>
          </p:nvSpPr>
          <p:spPr>
            <a:xfrm>
              <a:off x="950875" y="1712609"/>
              <a:ext cx="2462400" cy="24624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331824"/>
                <a:satOff val="-586"/>
                <a:lumOff val="1569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0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2">
            <a:extLst>
              <a:ext uri="{FF2B5EF4-FFF2-40B4-BE49-F238E27FC236}">
                <a16:creationId xmlns:a16="http://schemas.microsoft.com/office/drawing/2014/main" id="{01547E61-B326-4464-BDDA-759381A3E6EC}"/>
              </a:ext>
            </a:extLst>
          </p:cNvPr>
          <p:cNvSpPr txBox="1"/>
          <p:nvPr/>
        </p:nvSpPr>
        <p:spPr>
          <a:xfrm>
            <a:off x="8478220" y="2355891"/>
            <a:ext cx="2688094" cy="1015663"/>
          </a:xfrm>
          <a:prstGeom prst="rect">
            <a:avLst/>
          </a:prstGeom>
          <a:noFill/>
          <a:ln w="38100">
            <a:solidFill>
              <a:srgbClr val="F2B973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共有十個特徵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一個應變數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pPr algn="ctr">
              <a:defRPr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九個自變數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49DE0E-A6E3-46C5-B0C1-333F17C9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實驗資料集與特徵說明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9ECBCC-15A1-4E2A-AAC7-4850540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2186D3-AD84-482F-8B7D-51FBFE55E346}"/>
              </a:ext>
            </a:extLst>
          </p:cNvPr>
          <p:cNvGrpSpPr/>
          <p:nvPr/>
        </p:nvGrpSpPr>
        <p:grpSpPr>
          <a:xfrm>
            <a:off x="2953286" y="2332310"/>
            <a:ext cx="5841053" cy="3392449"/>
            <a:chOff x="2483601" y="769776"/>
            <a:chExt cx="6992180" cy="4061017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1B9285C3-6987-4911-BB68-E7E65926622B}"/>
                </a:ext>
              </a:extLst>
            </p:cNvPr>
            <p:cNvGrpSpPr/>
            <p:nvPr/>
          </p:nvGrpSpPr>
          <p:grpSpPr>
            <a:xfrm>
              <a:off x="2483601" y="2504778"/>
              <a:ext cx="6992180" cy="2326015"/>
              <a:chOff x="2523070" y="2791657"/>
              <a:chExt cx="6992180" cy="2326015"/>
            </a:xfrm>
          </p:grpSpPr>
          <p:grpSp>
            <p:nvGrpSpPr>
              <p:cNvPr id="32" name="组合 2">
                <a:extLst>
                  <a:ext uri="{FF2B5EF4-FFF2-40B4-BE49-F238E27FC236}">
                    <a16:creationId xmlns:a16="http://schemas.microsoft.com/office/drawing/2014/main" id="{9F43160A-F693-44B9-ACCE-1569903AB0CD}"/>
                  </a:ext>
                </a:extLst>
              </p:cNvPr>
              <p:cNvGrpSpPr/>
              <p:nvPr/>
            </p:nvGrpSpPr>
            <p:grpSpPr>
              <a:xfrm>
                <a:off x="2523070" y="2791657"/>
                <a:ext cx="6992180" cy="2156249"/>
                <a:chOff x="2634830" y="2720498"/>
                <a:chExt cx="6992180" cy="2156249"/>
              </a:xfrm>
            </p:grpSpPr>
            <p:sp>
              <p:nvSpPr>
                <p:cNvPr id="33" name="椭圆 7">
                  <a:extLst>
                    <a:ext uri="{FF2B5EF4-FFF2-40B4-BE49-F238E27FC236}">
                      <a16:creationId xmlns:a16="http://schemas.microsoft.com/office/drawing/2014/main" id="{CCC924D3-B147-440B-A53F-C7638F7259CE}"/>
                    </a:ext>
                  </a:extLst>
                </p:cNvPr>
                <p:cNvSpPr/>
                <p:nvPr/>
              </p:nvSpPr>
              <p:spPr bwMode="auto">
                <a:xfrm>
                  <a:off x="2634830" y="2720498"/>
                  <a:ext cx="6992180" cy="2156249"/>
                </a:xfrm>
                <a:prstGeom prst="ellipse">
                  <a:avLst/>
                </a:prstGeom>
                <a:noFill/>
                <a:ln w="9525" cap="flat">
                  <a:solidFill>
                    <a:schemeClr val="bg2">
                      <a:lumMod val="50000"/>
                    </a:schemeClr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4F1FF62-B647-4F79-A06D-23BD4766C8B2}"/>
                    </a:ext>
                  </a:extLst>
                </p:cNvPr>
                <p:cNvSpPr/>
                <p:nvPr/>
              </p:nvSpPr>
              <p:spPr bwMode="auto">
                <a:xfrm>
                  <a:off x="3854468" y="3081082"/>
                  <a:ext cx="4541902" cy="1401177"/>
                </a:xfrm>
                <a:custGeom>
                  <a:avLst/>
                  <a:gdLst>
                    <a:gd name="T0" fmla="*/ 541 w 3043"/>
                    <a:gd name="T1" fmla="*/ 166 h 935"/>
                    <a:gd name="T2" fmla="*/ 2502 w 3043"/>
                    <a:gd name="T3" fmla="*/ 166 h 935"/>
                    <a:gd name="T4" fmla="*/ 2502 w 3043"/>
                    <a:gd name="T5" fmla="*/ 769 h 935"/>
                    <a:gd name="T6" fmla="*/ 541 w 3043"/>
                    <a:gd name="T7" fmla="*/ 769 h 935"/>
                    <a:gd name="T8" fmla="*/ 541 w 3043"/>
                    <a:gd name="T9" fmla="*/ 166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43" h="935">
                      <a:moveTo>
                        <a:pt x="541" y="166"/>
                      </a:moveTo>
                      <a:cubicBezTo>
                        <a:pt x="1082" y="0"/>
                        <a:pt x="1960" y="0"/>
                        <a:pt x="2502" y="166"/>
                      </a:cubicBezTo>
                      <a:cubicBezTo>
                        <a:pt x="3043" y="333"/>
                        <a:pt x="3043" y="603"/>
                        <a:pt x="2502" y="769"/>
                      </a:cubicBezTo>
                      <a:cubicBezTo>
                        <a:pt x="1960" y="935"/>
                        <a:pt x="1082" y="935"/>
                        <a:pt x="541" y="769"/>
                      </a:cubicBezTo>
                      <a:cubicBezTo>
                        <a:pt x="0" y="603"/>
                        <a:pt x="0" y="333"/>
                        <a:pt x="541" y="166"/>
                      </a:cubicBezTo>
                      <a:close/>
                    </a:path>
                  </a:pathLst>
                </a:custGeom>
                <a:solidFill>
                  <a:schemeClr val="bg1">
                    <a:lumMod val="20000"/>
                    <a:lumOff val="80000"/>
                    <a:alpha val="70000"/>
                  </a:schemeClr>
                </a:solidFill>
                <a:ln w="17463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5" name="Freeform 6">
                  <a:extLst>
                    <a:ext uri="{FF2B5EF4-FFF2-40B4-BE49-F238E27FC236}">
                      <a16:creationId xmlns:a16="http://schemas.microsoft.com/office/drawing/2014/main" id="{A4DDBF0D-A4DE-4FB0-9FEB-00DAE8EE4DF3}"/>
                    </a:ext>
                  </a:extLst>
                </p:cNvPr>
                <p:cNvSpPr/>
                <p:nvPr/>
              </p:nvSpPr>
              <p:spPr bwMode="auto">
                <a:xfrm>
                  <a:off x="5200556" y="3506911"/>
                  <a:ext cx="1882294" cy="580688"/>
                </a:xfrm>
                <a:custGeom>
                  <a:avLst/>
                  <a:gdLst>
                    <a:gd name="T0" fmla="*/ 541 w 3043"/>
                    <a:gd name="T1" fmla="*/ 166 h 935"/>
                    <a:gd name="T2" fmla="*/ 2502 w 3043"/>
                    <a:gd name="T3" fmla="*/ 166 h 935"/>
                    <a:gd name="T4" fmla="*/ 2502 w 3043"/>
                    <a:gd name="T5" fmla="*/ 769 h 935"/>
                    <a:gd name="T6" fmla="*/ 541 w 3043"/>
                    <a:gd name="T7" fmla="*/ 769 h 935"/>
                    <a:gd name="T8" fmla="*/ 541 w 3043"/>
                    <a:gd name="T9" fmla="*/ 166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43" h="935">
                      <a:moveTo>
                        <a:pt x="541" y="166"/>
                      </a:moveTo>
                      <a:cubicBezTo>
                        <a:pt x="1082" y="0"/>
                        <a:pt x="1960" y="0"/>
                        <a:pt x="2502" y="166"/>
                      </a:cubicBezTo>
                      <a:cubicBezTo>
                        <a:pt x="3043" y="333"/>
                        <a:pt x="3043" y="603"/>
                        <a:pt x="2502" y="769"/>
                      </a:cubicBezTo>
                      <a:cubicBezTo>
                        <a:pt x="1960" y="935"/>
                        <a:pt x="1082" y="935"/>
                        <a:pt x="541" y="769"/>
                      </a:cubicBezTo>
                      <a:cubicBezTo>
                        <a:pt x="0" y="603"/>
                        <a:pt x="0" y="333"/>
                        <a:pt x="541" y="166"/>
                      </a:cubicBezTo>
                      <a:close/>
                    </a:path>
                  </a:pathLst>
                </a:custGeom>
                <a:solidFill>
                  <a:srgbClr val="999999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39953C3F-61E9-44CB-80C3-D6F045285627}"/>
                  </a:ext>
                </a:extLst>
              </p:cNvPr>
              <p:cNvSpPr/>
              <p:nvPr/>
            </p:nvSpPr>
            <p:spPr bwMode="auto">
              <a:xfrm>
                <a:off x="3105715" y="2967626"/>
                <a:ext cx="920305" cy="283487"/>
              </a:xfrm>
              <a:custGeom>
                <a:avLst/>
                <a:gdLst>
                  <a:gd name="T0" fmla="*/ 232 w 1301"/>
                  <a:gd name="T1" fmla="*/ 71 h 400"/>
                  <a:gd name="T2" fmla="*/ 1070 w 1301"/>
                  <a:gd name="T3" fmla="*/ 71 h 400"/>
                  <a:gd name="T4" fmla="*/ 1070 w 1301"/>
                  <a:gd name="T5" fmla="*/ 329 h 400"/>
                  <a:gd name="T6" fmla="*/ 232 w 1301"/>
                  <a:gd name="T7" fmla="*/ 329 h 400"/>
                  <a:gd name="T8" fmla="*/ 232 w 1301"/>
                  <a:gd name="T9" fmla="*/ 71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400">
                    <a:moveTo>
                      <a:pt x="232" y="71"/>
                    </a:moveTo>
                    <a:cubicBezTo>
                      <a:pt x="463" y="0"/>
                      <a:pt x="838" y="0"/>
                      <a:pt x="1070" y="71"/>
                    </a:cubicBezTo>
                    <a:cubicBezTo>
                      <a:pt x="1301" y="142"/>
                      <a:pt x="1301" y="258"/>
                      <a:pt x="1070" y="329"/>
                    </a:cubicBezTo>
                    <a:cubicBezTo>
                      <a:pt x="838" y="400"/>
                      <a:pt x="463" y="400"/>
                      <a:pt x="232" y="329"/>
                    </a:cubicBezTo>
                    <a:cubicBezTo>
                      <a:pt x="0" y="258"/>
                      <a:pt x="0" y="142"/>
                      <a:pt x="232" y="7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56CE5979-E2A2-48F9-8074-515AC03A4C12}"/>
                  </a:ext>
                </a:extLst>
              </p:cNvPr>
              <p:cNvSpPr/>
              <p:nvPr/>
            </p:nvSpPr>
            <p:spPr bwMode="auto">
              <a:xfrm>
                <a:off x="5519538" y="4747953"/>
                <a:ext cx="920305" cy="369719"/>
              </a:xfrm>
              <a:custGeom>
                <a:avLst/>
                <a:gdLst>
                  <a:gd name="T0" fmla="*/ 232 w 1301"/>
                  <a:gd name="T1" fmla="*/ 71 h 399"/>
                  <a:gd name="T2" fmla="*/ 1070 w 1301"/>
                  <a:gd name="T3" fmla="*/ 71 h 399"/>
                  <a:gd name="T4" fmla="*/ 1070 w 1301"/>
                  <a:gd name="T5" fmla="*/ 328 h 399"/>
                  <a:gd name="T6" fmla="*/ 232 w 1301"/>
                  <a:gd name="T7" fmla="*/ 328 h 399"/>
                  <a:gd name="T8" fmla="*/ 232 w 1301"/>
                  <a:gd name="T9" fmla="*/ 7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399">
                    <a:moveTo>
                      <a:pt x="232" y="71"/>
                    </a:moveTo>
                    <a:cubicBezTo>
                      <a:pt x="463" y="0"/>
                      <a:pt x="838" y="0"/>
                      <a:pt x="1070" y="71"/>
                    </a:cubicBezTo>
                    <a:cubicBezTo>
                      <a:pt x="1301" y="142"/>
                      <a:pt x="1301" y="257"/>
                      <a:pt x="1070" y="328"/>
                    </a:cubicBezTo>
                    <a:cubicBezTo>
                      <a:pt x="838" y="399"/>
                      <a:pt x="463" y="399"/>
                      <a:pt x="232" y="328"/>
                    </a:cubicBezTo>
                    <a:cubicBezTo>
                      <a:pt x="0" y="257"/>
                      <a:pt x="0" y="142"/>
                      <a:pt x="232" y="7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2C107A40-5EFA-495A-ADC0-77B12CD3C015}"/>
                  </a:ext>
                </a:extLst>
              </p:cNvPr>
              <p:cNvSpPr/>
              <p:nvPr/>
            </p:nvSpPr>
            <p:spPr bwMode="auto">
              <a:xfrm>
                <a:off x="8033866" y="2967626"/>
                <a:ext cx="920305" cy="283487"/>
              </a:xfrm>
              <a:custGeom>
                <a:avLst/>
                <a:gdLst>
                  <a:gd name="T0" fmla="*/ 232 w 1302"/>
                  <a:gd name="T1" fmla="*/ 71 h 400"/>
                  <a:gd name="T2" fmla="*/ 1070 w 1302"/>
                  <a:gd name="T3" fmla="*/ 71 h 400"/>
                  <a:gd name="T4" fmla="*/ 1070 w 1302"/>
                  <a:gd name="T5" fmla="*/ 329 h 400"/>
                  <a:gd name="T6" fmla="*/ 232 w 1302"/>
                  <a:gd name="T7" fmla="*/ 329 h 400"/>
                  <a:gd name="T8" fmla="*/ 232 w 1302"/>
                  <a:gd name="T9" fmla="*/ 71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2" h="400">
                    <a:moveTo>
                      <a:pt x="232" y="71"/>
                    </a:moveTo>
                    <a:cubicBezTo>
                      <a:pt x="463" y="0"/>
                      <a:pt x="839" y="0"/>
                      <a:pt x="1070" y="71"/>
                    </a:cubicBezTo>
                    <a:cubicBezTo>
                      <a:pt x="1302" y="142"/>
                      <a:pt x="1302" y="258"/>
                      <a:pt x="1070" y="329"/>
                    </a:cubicBezTo>
                    <a:cubicBezTo>
                      <a:pt x="839" y="400"/>
                      <a:pt x="463" y="400"/>
                      <a:pt x="232" y="329"/>
                    </a:cubicBezTo>
                    <a:cubicBezTo>
                      <a:pt x="0" y="258"/>
                      <a:pt x="0" y="142"/>
                      <a:pt x="232" y="71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Line 11">
                <a:extLst>
                  <a:ext uri="{FF2B5EF4-FFF2-40B4-BE49-F238E27FC236}">
                    <a16:creationId xmlns:a16="http://schemas.microsoft.com/office/drawing/2014/main" id="{EFFF5453-D09D-43CA-9C29-193FA58B5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3707" y="4260301"/>
                <a:ext cx="1" cy="379847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Line 12">
                <a:extLst>
                  <a:ext uri="{FF2B5EF4-FFF2-40B4-BE49-F238E27FC236}">
                    <a16:creationId xmlns:a16="http://schemas.microsoft.com/office/drawing/2014/main" id="{3CDD691F-C18A-4898-ABFD-0485B4EB3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32128" y="3220298"/>
                <a:ext cx="1298287" cy="400578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Line 13">
                <a:extLst>
                  <a:ext uri="{FF2B5EF4-FFF2-40B4-BE49-F238E27FC236}">
                    <a16:creationId xmlns:a16="http://schemas.microsoft.com/office/drawing/2014/main" id="{1E7F5F7A-2A58-40C0-B976-8AAECF9E5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08927" y="3220298"/>
                <a:ext cx="1347589" cy="417012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2" name="组合 1">
              <a:extLst>
                <a:ext uri="{FF2B5EF4-FFF2-40B4-BE49-F238E27FC236}">
                  <a16:creationId xmlns:a16="http://schemas.microsoft.com/office/drawing/2014/main" id="{54E42CD2-50B1-4A8A-9D28-7ECBC0757EBE}"/>
                </a:ext>
              </a:extLst>
            </p:cNvPr>
            <p:cNvGrpSpPr/>
            <p:nvPr/>
          </p:nvGrpSpPr>
          <p:grpSpPr>
            <a:xfrm>
              <a:off x="5850405" y="769776"/>
              <a:ext cx="2261085" cy="2828710"/>
              <a:chOff x="5985019" y="968545"/>
              <a:chExt cx="2568483" cy="2828710"/>
            </a:xfrm>
          </p:grpSpPr>
          <p:grpSp>
            <p:nvGrpSpPr>
              <p:cNvPr id="43" name="组合 32">
                <a:extLst>
                  <a:ext uri="{FF2B5EF4-FFF2-40B4-BE49-F238E27FC236}">
                    <a16:creationId xmlns:a16="http://schemas.microsoft.com/office/drawing/2014/main" id="{AC8AD25A-039C-4089-9D62-EEA9C8654B96}"/>
                  </a:ext>
                </a:extLst>
              </p:cNvPr>
              <p:cNvGrpSpPr/>
              <p:nvPr/>
            </p:nvGrpSpPr>
            <p:grpSpPr>
              <a:xfrm>
                <a:off x="6053442" y="968545"/>
                <a:ext cx="2500060" cy="2828710"/>
                <a:chOff x="6185706" y="1905586"/>
                <a:chExt cx="2055611" cy="2325836"/>
              </a:xfr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5" name="Freeform 19">
                  <a:extLst>
                    <a:ext uri="{FF2B5EF4-FFF2-40B4-BE49-F238E27FC236}">
                      <a16:creationId xmlns:a16="http://schemas.microsoft.com/office/drawing/2014/main" id="{72F6931A-81DA-4C22-AC3A-71B42B0CA6BE}"/>
                    </a:ext>
                  </a:extLst>
                </p:cNvPr>
                <p:cNvSpPr/>
                <p:nvPr/>
              </p:nvSpPr>
              <p:spPr bwMode="auto">
                <a:xfrm>
                  <a:off x="6232525" y="1905586"/>
                  <a:ext cx="2008792" cy="743828"/>
                </a:xfrm>
                <a:custGeom>
                  <a:avLst/>
                  <a:gdLst>
                    <a:gd name="T0" fmla="*/ 976 w 976"/>
                    <a:gd name="T1" fmla="*/ 0 h 667"/>
                    <a:gd name="T2" fmla="*/ 0 w 976"/>
                    <a:gd name="T3" fmla="*/ 0 h 667"/>
                    <a:gd name="T4" fmla="*/ 0 w 976"/>
                    <a:gd name="T5" fmla="*/ 667 h 667"/>
                    <a:gd name="T6" fmla="*/ 976 w 976"/>
                    <a:gd name="T7" fmla="*/ 667 h 667"/>
                    <a:gd name="T8" fmla="*/ 666 w 976"/>
                    <a:gd name="T9" fmla="*/ 334 h 667"/>
                    <a:gd name="T10" fmla="*/ 976 w 976"/>
                    <a:gd name="T11" fmla="*/ 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76" h="667">
                      <a:moveTo>
                        <a:pt x="976" y="0"/>
                      </a:moveTo>
                      <a:lnTo>
                        <a:pt x="0" y="0"/>
                      </a:lnTo>
                      <a:lnTo>
                        <a:pt x="0" y="667"/>
                      </a:lnTo>
                      <a:lnTo>
                        <a:pt x="976" y="667"/>
                      </a:lnTo>
                      <a:lnTo>
                        <a:pt x="666" y="334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rgbClr val="5ABB93"/>
                </a:solidFill>
                <a:ln w="12700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6" name="Rectangle 20">
                  <a:extLst>
                    <a:ext uri="{FF2B5EF4-FFF2-40B4-BE49-F238E27FC236}">
                      <a16:creationId xmlns:a16="http://schemas.microsoft.com/office/drawing/2014/main" id="{FE0FD3FE-5938-4EB0-9EDA-57FB0A930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5706" y="1905586"/>
                  <a:ext cx="73807" cy="2325836"/>
                </a:xfrm>
                <a:prstGeom prst="rect">
                  <a:avLst/>
                </a:prstGeom>
                <a:solidFill>
                  <a:srgbClr val="5ABB93"/>
                </a:solidFill>
                <a:ln w="12700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AB32AE-929F-460E-BCE6-3B8BE677AADA}"/>
                  </a:ext>
                </a:extLst>
              </p:cNvPr>
              <p:cNvSpPr/>
              <p:nvPr/>
            </p:nvSpPr>
            <p:spPr>
              <a:xfrm>
                <a:off x="5985019" y="994161"/>
                <a:ext cx="185440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chemeClr val="tx2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太陽能</a:t>
                </a:r>
                <a:endParaRPr lang="en-US" altLang="zh-TW" sz="2000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000" b="1" dirty="0">
                    <a:solidFill>
                      <a:schemeClr val="tx2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資料集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8" name="TextBox 52">
            <a:extLst>
              <a:ext uri="{FF2B5EF4-FFF2-40B4-BE49-F238E27FC236}">
                <a16:creationId xmlns:a16="http://schemas.microsoft.com/office/drawing/2014/main" id="{C19EB6C3-A808-4969-88D2-FF83A7146332}"/>
              </a:ext>
            </a:extLst>
          </p:cNvPr>
          <p:cNvSpPr txBox="1"/>
          <p:nvPr/>
        </p:nvSpPr>
        <p:spPr>
          <a:xfrm>
            <a:off x="2974370" y="5842160"/>
            <a:ext cx="6070146" cy="400110"/>
          </a:xfrm>
          <a:prstGeom prst="rect">
            <a:avLst/>
          </a:prstGeom>
          <a:noFill/>
          <a:ln w="38100">
            <a:solidFill>
              <a:srgbClr val="EF5B43"/>
            </a:solidFill>
          </a:ln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 Springs, Australia(</a:t>
            </a: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澳大利亞愛麗絲泉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9" name="TextBox 52">
            <a:extLst>
              <a:ext uri="{FF2B5EF4-FFF2-40B4-BE49-F238E27FC236}">
                <a16:creationId xmlns:a16="http://schemas.microsoft.com/office/drawing/2014/main" id="{8F9F6775-BB35-49F2-90A0-A5A7342784B5}"/>
              </a:ext>
            </a:extLst>
          </p:cNvPr>
          <p:cNvSpPr txBox="1"/>
          <p:nvPr/>
        </p:nvSpPr>
        <p:spPr>
          <a:xfrm>
            <a:off x="464435" y="2378666"/>
            <a:ext cx="2688094" cy="1015200"/>
          </a:xfrm>
          <a:prstGeom prst="rect">
            <a:avLst/>
          </a:prstGeom>
          <a:noFill/>
          <a:ln w="38100">
            <a:solidFill>
              <a:srgbClr val="77CEEF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None/>
              <a:defRPr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Khan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(2022)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提供的太陽能資料集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2F25F2-88D2-41E4-BEB3-20121ED6E4D7}"/>
              </a:ext>
            </a:extLst>
          </p:cNvPr>
          <p:cNvSpPr/>
          <p:nvPr/>
        </p:nvSpPr>
        <p:spPr>
          <a:xfrm>
            <a:off x="3152529" y="3482707"/>
            <a:ext cx="1210947" cy="515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B2C449-A106-498F-B829-20943B55E094}"/>
              </a:ext>
            </a:extLst>
          </p:cNvPr>
          <p:cNvSpPr/>
          <p:nvPr/>
        </p:nvSpPr>
        <p:spPr>
          <a:xfrm>
            <a:off x="7267114" y="3522459"/>
            <a:ext cx="1211106" cy="516382"/>
          </a:xfrm>
          <a:prstGeom prst="rect">
            <a:avLst/>
          </a:prstGeom>
          <a:solidFill>
            <a:srgbClr val="F2B973"/>
          </a:solidFill>
          <a:ln>
            <a:solidFill>
              <a:srgbClr val="EC9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特徵數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92B191-9444-4707-BE41-BB4CB74FA6B6}"/>
              </a:ext>
            </a:extLst>
          </p:cNvPr>
          <p:cNvSpPr/>
          <p:nvPr/>
        </p:nvSpPr>
        <p:spPr>
          <a:xfrm>
            <a:off x="5226891" y="5113265"/>
            <a:ext cx="1210947" cy="515227"/>
          </a:xfrm>
          <a:prstGeom prst="rect">
            <a:avLst/>
          </a:prstGeom>
          <a:solidFill>
            <a:srgbClr val="EF5B43"/>
          </a:solidFill>
          <a:ln>
            <a:solidFill>
              <a:srgbClr val="701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收集地點</a:t>
            </a:r>
          </a:p>
        </p:txBody>
      </p:sp>
    </p:spTree>
    <p:extLst>
      <p:ext uri="{BB962C8B-B14F-4D97-AF65-F5344CB8AC3E}">
        <p14:creationId xmlns:p14="http://schemas.microsoft.com/office/powerpoint/2010/main" val="10604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DBBBE-E743-4F26-AF4D-0393AFF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衡量指標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D64DB1-5B09-4275-9A1F-401A5CAF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23705" y="10566662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拱形 18">
            <a:extLst>
              <a:ext uri="{FF2B5EF4-FFF2-40B4-BE49-F238E27FC236}">
                <a16:creationId xmlns:a16="http://schemas.microsoft.com/office/drawing/2014/main" id="{8439EBE6-1EC7-4CF3-BB3C-E1E628BE8DD5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10800000"/>
              <a:gd name="adj2" fmla="val 1620000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拱形 19">
            <a:extLst>
              <a:ext uri="{FF2B5EF4-FFF2-40B4-BE49-F238E27FC236}">
                <a16:creationId xmlns:a16="http://schemas.microsoft.com/office/drawing/2014/main" id="{958E2118-D1E0-4810-A578-80F6AD24AE9F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5400000"/>
              <a:gd name="adj2" fmla="val 1080000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拱形 20">
            <a:extLst>
              <a:ext uri="{FF2B5EF4-FFF2-40B4-BE49-F238E27FC236}">
                <a16:creationId xmlns:a16="http://schemas.microsoft.com/office/drawing/2014/main" id="{325F24AB-E6B4-4E14-A175-56BC875F1E12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0"/>
              <a:gd name="adj2" fmla="val 540000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拱形 21">
            <a:extLst>
              <a:ext uri="{FF2B5EF4-FFF2-40B4-BE49-F238E27FC236}">
                <a16:creationId xmlns:a16="http://schemas.microsoft.com/office/drawing/2014/main" id="{B83F3D51-D483-4EDE-90D2-4A46287E6FAE}"/>
              </a:ext>
            </a:extLst>
          </p:cNvPr>
          <p:cNvSpPr/>
          <p:nvPr/>
        </p:nvSpPr>
        <p:spPr>
          <a:xfrm>
            <a:off x="4526874" y="2399066"/>
            <a:ext cx="3649597" cy="3649597"/>
          </a:xfrm>
          <a:prstGeom prst="blockArc">
            <a:avLst>
              <a:gd name="adj1" fmla="val 16200000"/>
              <a:gd name="adj2" fmla="val 0"/>
              <a:gd name="adj3" fmla="val 463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2CACC012-E3C3-4294-908D-319107799892}"/>
              </a:ext>
            </a:extLst>
          </p:cNvPr>
          <p:cNvSpPr/>
          <p:nvPr/>
        </p:nvSpPr>
        <p:spPr>
          <a:xfrm>
            <a:off x="5512544" y="3384736"/>
            <a:ext cx="1678257" cy="1678257"/>
          </a:xfrm>
          <a:custGeom>
            <a:avLst/>
            <a:gdLst>
              <a:gd name="connsiteX0" fmla="*/ 0 w 1678257"/>
              <a:gd name="connsiteY0" fmla="*/ 839129 h 1678257"/>
              <a:gd name="connsiteX1" fmla="*/ 839129 w 1678257"/>
              <a:gd name="connsiteY1" fmla="*/ 0 h 1678257"/>
              <a:gd name="connsiteX2" fmla="*/ 1678258 w 1678257"/>
              <a:gd name="connsiteY2" fmla="*/ 839129 h 1678257"/>
              <a:gd name="connsiteX3" fmla="*/ 839129 w 1678257"/>
              <a:gd name="connsiteY3" fmla="*/ 1678258 h 1678257"/>
              <a:gd name="connsiteX4" fmla="*/ 0 w 1678257"/>
              <a:gd name="connsiteY4" fmla="*/ 839129 h 167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257" h="1678257">
                <a:moveTo>
                  <a:pt x="0" y="839129"/>
                </a:moveTo>
                <a:cubicBezTo>
                  <a:pt x="0" y="375691"/>
                  <a:pt x="375691" y="0"/>
                  <a:pt x="839129" y="0"/>
                </a:cubicBezTo>
                <a:cubicBezTo>
                  <a:pt x="1302567" y="0"/>
                  <a:pt x="1678258" y="375691"/>
                  <a:pt x="1678258" y="839129"/>
                </a:cubicBezTo>
                <a:cubicBezTo>
                  <a:pt x="1678258" y="1302567"/>
                  <a:pt x="1302567" y="1678258"/>
                  <a:pt x="839129" y="1678258"/>
                </a:cubicBezTo>
                <a:cubicBezTo>
                  <a:pt x="375691" y="1678258"/>
                  <a:pt x="0" y="1302567"/>
                  <a:pt x="0" y="8391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1175" tIns="271175" rIns="271175" bIns="27117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/>
              <a:t>如何比較</a:t>
            </a:r>
            <a:endParaRPr lang="zh-TW" altLang="en-US" sz="3600" kern="1200" dirty="0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7C904DD-297B-4887-9CDE-72E80115589E}"/>
              </a:ext>
            </a:extLst>
          </p:cNvPr>
          <p:cNvSpPr/>
          <p:nvPr/>
        </p:nvSpPr>
        <p:spPr>
          <a:xfrm>
            <a:off x="5764283" y="1853968"/>
            <a:ext cx="1174780" cy="1174780"/>
          </a:xfrm>
          <a:custGeom>
            <a:avLst/>
            <a:gdLst>
              <a:gd name="connsiteX0" fmla="*/ 0 w 1174780"/>
              <a:gd name="connsiteY0" fmla="*/ 587390 h 1174780"/>
              <a:gd name="connsiteX1" fmla="*/ 587390 w 1174780"/>
              <a:gd name="connsiteY1" fmla="*/ 0 h 1174780"/>
              <a:gd name="connsiteX2" fmla="*/ 1174780 w 1174780"/>
              <a:gd name="connsiteY2" fmla="*/ 587390 h 1174780"/>
              <a:gd name="connsiteX3" fmla="*/ 587390 w 1174780"/>
              <a:gd name="connsiteY3" fmla="*/ 1174780 h 1174780"/>
              <a:gd name="connsiteX4" fmla="*/ 0 w 1174780"/>
              <a:gd name="connsiteY4" fmla="*/ 587390 h 11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80" h="1174780">
                <a:moveTo>
                  <a:pt x="0" y="587390"/>
                </a:moveTo>
                <a:cubicBezTo>
                  <a:pt x="0" y="262983"/>
                  <a:pt x="262983" y="0"/>
                  <a:pt x="587390" y="0"/>
                </a:cubicBezTo>
                <a:cubicBezTo>
                  <a:pt x="911797" y="0"/>
                  <a:pt x="1174780" y="262983"/>
                  <a:pt x="1174780" y="587390"/>
                </a:cubicBezTo>
                <a:cubicBezTo>
                  <a:pt x="1174780" y="911797"/>
                  <a:pt x="911797" y="1174780"/>
                  <a:pt x="587390" y="1174780"/>
                </a:cubicBezTo>
                <a:cubicBezTo>
                  <a:pt x="262983" y="1174780"/>
                  <a:pt x="0" y="911797"/>
                  <a:pt x="0" y="5873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93" tIns="203793" rIns="203793" bIns="20379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500" kern="1200" dirty="0"/>
              <a:t>MAE</a:t>
            </a:r>
            <a:endParaRPr lang="zh-TW" altLang="en-US" sz="2500" kern="1200" dirty="0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142CB283-4C98-4B4E-BE38-C9009265988E}"/>
              </a:ext>
            </a:extLst>
          </p:cNvPr>
          <p:cNvSpPr/>
          <p:nvPr/>
        </p:nvSpPr>
        <p:spPr>
          <a:xfrm>
            <a:off x="7546790" y="3636475"/>
            <a:ext cx="1174780" cy="1174780"/>
          </a:xfrm>
          <a:custGeom>
            <a:avLst/>
            <a:gdLst>
              <a:gd name="connsiteX0" fmla="*/ 0 w 1174780"/>
              <a:gd name="connsiteY0" fmla="*/ 587390 h 1174780"/>
              <a:gd name="connsiteX1" fmla="*/ 587390 w 1174780"/>
              <a:gd name="connsiteY1" fmla="*/ 0 h 1174780"/>
              <a:gd name="connsiteX2" fmla="*/ 1174780 w 1174780"/>
              <a:gd name="connsiteY2" fmla="*/ 587390 h 1174780"/>
              <a:gd name="connsiteX3" fmla="*/ 587390 w 1174780"/>
              <a:gd name="connsiteY3" fmla="*/ 1174780 h 1174780"/>
              <a:gd name="connsiteX4" fmla="*/ 0 w 1174780"/>
              <a:gd name="connsiteY4" fmla="*/ 587390 h 11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80" h="1174780">
                <a:moveTo>
                  <a:pt x="0" y="587390"/>
                </a:moveTo>
                <a:cubicBezTo>
                  <a:pt x="0" y="262983"/>
                  <a:pt x="262983" y="0"/>
                  <a:pt x="587390" y="0"/>
                </a:cubicBezTo>
                <a:cubicBezTo>
                  <a:pt x="911797" y="0"/>
                  <a:pt x="1174780" y="262983"/>
                  <a:pt x="1174780" y="587390"/>
                </a:cubicBezTo>
                <a:cubicBezTo>
                  <a:pt x="1174780" y="911797"/>
                  <a:pt x="911797" y="1174780"/>
                  <a:pt x="587390" y="1174780"/>
                </a:cubicBezTo>
                <a:cubicBezTo>
                  <a:pt x="262983" y="1174780"/>
                  <a:pt x="0" y="911797"/>
                  <a:pt x="0" y="5873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93" tIns="203793" rIns="203793" bIns="20379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500" kern="1200" dirty="0"/>
              <a:t>RMSE</a:t>
            </a:r>
            <a:endParaRPr lang="zh-TW" altLang="en-US" sz="2500" kern="1200" dirty="0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8FE57382-1040-4E49-B0F4-F38EA621E0D3}"/>
              </a:ext>
            </a:extLst>
          </p:cNvPr>
          <p:cNvSpPr/>
          <p:nvPr/>
        </p:nvSpPr>
        <p:spPr>
          <a:xfrm>
            <a:off x="5764283" y="5418982"/>
            <a:ext cx="1174780" cy="1174780"/>
          </a:xfrm>
          <a:custGeom>
            <a:avLst/>
            <a:gdLst>
              <a:gd name="connsiteX0" fmla="*/ 0 w 1174780"/>
              <a:gd name="connsiteY0" fmla="*/ 587390 h 1174780"/>
              <a:gd name="connsiteX1" fmla="*/ 587390 w 1174780"/>
              <a:gd name="connsiteY1" fmla="*/ 0 h 1174780"/>
              <a:gd name="connsiteX2" fmla="*/ 1174780 w 1174780"/>
              <a:gd name="connsiteY2" fmla="*/ 587390 h 1174780"/>
              <a:gd name="connsiteX3" fmla="*/ 587390 w 1174780"/>
              <a:gd name="connsiteY3" fmla="*/ 1174780 h 1174780"/>
              <a:gd name="connsiteX4" fmla="*/ 0 w 1174780"/>
              <a:gd name="connsiteY4" fmla="*/ 587390 h 117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80" h="1174780">
                <a:moveTo>
                  <a:pt x="0" y="587390"/>
                </a:moveTo>
                <a:cubicBezTo>
                  <a:pt x="0" y="262983"/>
                  <a:pt x="262983" y="0"/>
                  <a:pt x="587390" y="0"/>
                </a:cubicBezTo>
                <a:cubicBezTo>
                  <a:pt x="911797" y="0"/>
                  <a:pt x="1174780" y="262983"/>
                  <a:pt x="1174780" y="587390"/>
                </a:cubicBezTo>
                <a:cubicBezTo>
                  <a:pt x="1174780" y="911797"/>
                  <a:pt x="911797" y="1174780"/>
                  <a:pt x="587390" y="1174780"/>
                </a:cubicBezTo>
                <a:cubicBezTo>
                  <a:pt x="262983" y="1174780"/>
                  <a:pt x="0" y="911797"/>
                  <a:pt x="0" y="58739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793" tIns="203793" rIns="203793" bIns="20379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500" kern="1200" dirty="0"/>
              <a:t>MSE</a:t>
            </a:r>
            <a:endParaRPr lang="zh-TW" altLang="en-US" sz="2500" kern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18454090-72FA-4A3C-8400-198910C0B183}"/>
                  </a:ext>
                </a:extLst>
              </p:cNvPr>
              <p:cNvSpPr/>
              <p:nvPr/>
            </p:nvSpPr>
            <p:spPr>
              <a:xfrm>
                <a:off x="3981776" y="3636475"/>
                <a:ext cx="1174780" cy="1174780"/>
              </a:xfrm>
              <a:custGeom>
                <a:avLst/>
                <a:gdLst>
                  <a:gd name="connsiteX0" fmla="*/ 0 w 1174780"/>
                  <a:gd name="connsiteY0" fmla="*/ 587390 h 1174780"/>
                  <a:gd name="connsiteX1" fmla="*/ 587390 w 1174780"/>
                  <a:gd name="connsiteY1" fmla="*/ 0 h 1174780"/>
                  <a:gd name="connsiteX2" fmla="*/ 1174780 w 1174780"/>
                  <a:gd name="connsiteY2" fmla="*/ 587390 h 1174780"/>
                  <a:gd name="connsiteX3" fmla="*/ 587390 w 1174780"/>
                  <a:gd name="connsiteY3" fmla="*/ 1174780 h 1174780"/>
                  <a:gd name="connsiteX4" fmla="*/ 0 w 1174780"/>
                  <a:gd name="connsiteY4" fmla="*/ 587390 h 117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780" h="1174780">
                    <a:moveTo>
                      <a:pt x="0" y="587390"/>
                    </a:moveTo>
                    <a:cubicBezTo>
                      <a:pt x="0" y="262983"/>
                      <a:pt x="262983" y="0"/>
                      <a:pt x="587390" y="0"/>
                    </a:cubicBezTo>
                    <a:cubicBezTo>
                      <a:pt x="911797" y="0"/>
                      <a:pt x="1174780" y="262983"/>
                      <a:pt x="1174780" y="587390"/>
                    </a:cubicBezTo>
                    <a:cubicBezTo>
                      <a:pt x="1174780" y="911797"/>
                      <a:pt x="911797" y="1174780"/>
                      <a:pt x="587390" y="1174780"/>
                    </a:cubicBezTo>
                    <a:cubicBezTo>
                      <a:pt x="262983" y="1174780"/>
                      <a:pt x="0" y="911797"/>
                      <a:pt x="0" y="587390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2523" tIns="202523" rIns="202523" bIns="202523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TW" altLang="zh-TW" sz="2400" b="0" i="0" u="none" strike="noStrike" kern="0" cap="none" spc="0" normalizeH="0" baseline="0" smtClean="0">
                              <a:ln/>
                              <a:effectLst/>
                              <a:uLnTx/>
                              <a:uFillTx/>
                              <a:latin typeface="+mn-lt"/>
                              <a:ea typeface="Microsoft JhengHei UI"/>
                              <a:cs typeface="Microsoft JhengHei UI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>
                              <a:ln/>
                              <a:effectLst/>
                              <a:uLnTx/>
                              <a:uFillTx/>
                              <a:latin typeface="+mn-lt"/>
                              <a:ea typeface="Microsoft JhengHei UI"/>
                              <a:cs typeface="Microsoft JhengHei UI"/>
                            </a:rPr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>
                              <a:ln/>
                              <a:effectLst/>
                              <a:uLnTx/>
                              <a:uFillTx/>
                              <a:latin typeface="+mn-lt"/>
                              <a:ea typeface="Microsoft JhengHei UI"/>
                              <a:cs typeface="Microsoft JhengHei U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0" cap="none" spc="0" normalizeH="0" baseline="0" dirty="0">
                  <a:ln/>
                  <a:effectLst/>
                  <a:uLnTx/>
                  <a:uFillTx/>
                  <a:latin typeface="+mn-lt"/>
                  <a:ea typeface="Microsoft JhengHei UI"/>
                  <a:cs typeface="Microsoft JhengHei UI"/>
                </a:endParaRPr>
              </a:p>
            </p:txBody>
          </p:sp>
        </mc:Choice>
        <mc:Fallback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18454090-72FA-4A3C-8400-198910C0B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76" y="3636475"/>
                <a:ext cx="1174780" cy="1174780"/>
              </a:xfrm>
              <a:custGeom>
                <a:avLst/>
                <a:gdLst>
                  <a:gd name="connsiteX0" fmla="*/ 0 w 1174780"/>
                  <a:gd name="connsiteY0" fmla="*/ 587390 h 1174780"/>
                  <a:gd name="connsiteX1" fmla="*/ 587390 w 1174780"/>
                  <a:gd name="connsiteY1" fmla="*/ 0 h 1174780"/>
                  <a:gd name="connsiteX2" fmla="*/ 1174780 w 1174780"/>
                  <a:gd name="connsiteY2" fmla="*/ 587390 h 1174780"/>
                  <a:gd name="connsiteX3" fmla="*/ 587390 w 1174780"/>
                  <a:gd name="connsiteY3" fmla="*/ 1174780 h 1174780"/>
                  <a:gd name="connsiteX4" fmla="*/ 0 w 1174780"/>
                  <a:gd name="connsiteY4" fmla="*/ 587390 h 117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780" h="1174780">
                    <a:moveTo>
                      <a:pt x="0" y="587390"/>
                    </a:moveTo>
                    <a:cubicBezTo>
                      <a:pt x="0" y="262983"/>
                      <a:pt x="262983" y="0"/>
                      <a:pt x="587390" y="0"/>
                    </a:cubicBezTo>
                    <a:cubicBezTo>
                      <a:pt x="911797" y="0"/>
                      <a:pt x="1174780" y="262983"/>
                      <a:pt x="1174780" y="587390"/>
                    </a:cubicBezTo>
                    <a:cubicBezTo>
                      <a:pt x="1174780" y="911797"/>
                      <a:pt x="911797" y="1174780"/>
                      <a:pt x="587390" y="1174780"/>
                    </a:cubicBezTo>
                    <a:cubicBezTo>
                      <a:pt x="262983" y="1174780"/>
                      <a:pt x="0" y="911797"/>
                      <a:pt x="0" y="58739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AA350-30D6-4EF2-8AD0-9F001A5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4.3</a:t>
            </a:r>
            <a:r>
              <a:rPr lang="zh-TW" altLang="en-US" dirty="0"/>
              <a:t>實驗設計</a:t>
            </a: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9960150F-8557-4101-8990-28BEE373F58A}"/>
              </a:ext>
            </a:extLst>
          </p:cNvPr>
          <p:cNvSpPr/>
          <p:nvPr/>
        </p:nvSpPr>
        <p:spPr>
          <a:xfrm>
            <a:off x="1097287" y="4042103"/>
            <a:ext cx="1955545" cy="661467"/>
          </a:xfrm>
          <a:custGeom>
            <a:avLst/>
            <a:gdLst>
              <a:gd name="connsiteX0" fmla="*/ 0 w 1955545"/>
              <a:gd name="connsiteY0" fmla="*/ 66147 h 661467"/>
              <a:gd name="connsiteX1" fmla="*/ 66147 w 1955545"/>
              <a:gd name="connsiteY1" fmla="*/ 0 h 661467"/>
              <a:gd name="connsiteX2" fmla="*/ 1889398 w 1955545"/>
              <a:gd name="connsiteY2" fmla="*/ 0 h 661467"/>
              <a:gd name="connsiteX3" fmla="*/ 1955545 w 1955545"/>
              <a:gd name="connsiteY3" fmla="*/ 66147 h 661467"/>
              <a:gd name="connsiteX4" fmla="*/ 1955545 w 1955545"/>
              <a:gd name="connsiteY4" fmla="*/ 595320 h 661467"/>
              <a:gd name="connsiteX5" fmla="*/ 1889398 w 1955545"/>
              <a:gd name="connsiteY5" fmla="*/ 661467 h 661467"/>
              <a:gd name="connsiteX6" fmla="*/ 66147 w 1955545"/>
              <a:gd name="connsiteY6" fmla="*/ 661467 h 661467"/>
              <a:gd name="connsiteX7" fmla="*/ 0 w 1955545"/>
              <a:gd name="connsiteY7" fmla="*/ 595320 h 661467"/>
              <a:gd name="connsiteX8" fmla="*/ 0 w 1955545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545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1889398" y="0"/>
                </a:lnTo>
                <a:cubicBezTo>
                  <a:pt x="1925930" y="0"/>
                  <a:pt x="1955545" y="29615"/>
                  <a:pt x="1955545" y="66147"/>
                </a:cubicBezTo>
                <a:lnTo>
                  <a:pt x="1955545" y="595320"/>
                </a:lnTo>
                <a:cubicBezTo>
                  <a:pt x="1955545" y="631852"/>
                  <a:pt x="1925930" y="661467"/>
                  <a:pt x="1889398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94" tIns="39694" rIns="39694" bIns="3969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2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95B00B-005D-4B35-8809-A14F850C6DAB}"/>
              </a:ext>
            </a:extLst>
          </p:cNvPr>
          <p:cNvSpPr/>
          <p:nvPr/>
        </p:nvSpPr>
        <p:spPr>
          <a:xfrm rot="18067191">
            <a:off x="2684505" y="3690918"/>
            <a:ext cx="1524626" cy="58623"/>
          </a:xfrm>
          <a:custGeom>
            <a:avLst/>
            <a:gdLst>
              <a:gd name="connsiteX0" fmla="*/ 0 w 1524626"/>
              <a:gd name="connsiteY0" fmla="*/ 29311 h 58623"/>
              <a:gd name="connsiteX1" fmla="*/ 1524626 w 1524626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626" h="58623">
                <a:moveTo>
                  <a:pt x="0" y="29311"/>
                </a:moveTo>
                <a:lnTo>
                  <a:pt x="1524626" y="2931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6898" tIns="-8805" rIns="736896" bIns="-880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0831C4E-78A8-44A3-BA9D-0E59BE00F23F}"/>
              </a:ext>
            </a:extLst>
          </p:cNvPr>
          <p:cNvSpPr/>
          <p:nvPr/>
        </p:nvSpPr>
        <p:spPr>
          <a:xfrm>
            <a:off x="3840805" y="2736888"/>
            <a:ext cx="2075551" cy="661467"/>
          </a:xfrm>
          <a:custGeom>
            <a:avLst/>
            <a:gdLst>
              <a:gd name="connsiteX0" fmla="*/ 0 w 2075551"/>
              <a:gd name="connsiteY0" fmla="*/ 66147 h 661467"/>
              <a:gd name="connsiteX1" fmla="*/ 66147 w 2075551"/>
              <a:gd name="connsiteY1" fmla="*/ 0 h 661467"/>
              <a:gd name="connsiteX2" fmla="*/ 2009404 w 2075551"/>
              <a:gd name="connsiteY2" fmla="*/ 0 h 661467"/>
              <a:gd name="connsiteX3" fmla="*/ 2075551 w 2075551"/>
              <a:gd name="connsiteY3" fmla="*/ 66147 h 661467"/>
              <a:gd name="connsiteX4" fmla="*/ 2075551 w 2075551"/>
              <a:gd name="connsiteY4" fmla="*/ 595320 h 661467"/>
              <a:gd name="connsiteX5" fmla="*/ 2009404 w 2075551"/>
              <a:gd name="connsiteY5" fmla="*/ 661467 h 661467"/>
              <a:gd name="connsiteX6" fmla="*/ 66147 w 2075551"/>
              <a:gd name="connsiteY6" fmla="*/ 661467 h 661467"/>
              <a:gd name="connsiteX7" fmla="*/ 0 w 2075551"/>
              <a:gd name="connsiteY7" fmla="*/ 595320 h 661467"/>
              <a:gd name="connsiteX8" fmla="*/ 0 w 207555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55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2009404" y="0"/>
                </a:lnTo>
                <a:cubicBezTo>
                  <a:pt x="2045936" y="0"/>
                  <a:pt x="2075551" y="29615"/>
                  <a:pt x="2075551" y="66147"/>
                </a:cubicBezTo>
                <a:lnTo>
                  <a:pt x="2075551" y="595320"/>
                </a:lnTo>
                <a:cubicBezTo>
                  <a:pt x="2075551" y="631852"/>
                  <a:pt x="2045936" y="661467"/>
                  <a:pt x="200940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54" tIns="37154" rIns="37154" bIns="3715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實驗一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FF06E534-69D8-4C06-B0ED-01A7F0BA9A5B}"/>
              </a:ext>
            </a:extLst>
          </p:cNvPr>
          <p:cNvSpPr/>
          <p:nvPr/>
        </p:nvSpPr>
        <p:spPr>
          <a:xfrm rot="19508791">
            <a:off x="5773771" y="2584062"/>
            <a:ext cx="1589726" cy="58623"/>
          </a:xfrm>
          <a:custGeom>
            <a:avLst/>
            <a:gdLst>
              <a:gd name="connsiteX0" fmla="*/ 0 w 1589726"/>
              <a:gd name="connsiteY0" fmla="*/ 29311 h 58623"/>
              <a:gd name="connsiteX1" fmla="*/ 1589726 w 1589726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26" h="58623">
                <a:moveTo>
                  <a:pt x="0" y="29311"/>
                </a:moveTo>
                <a:lnTo>
                  <a:pt x="1589726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7819" tIns="-10433" rIns="767820" bIns="-1043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5DBB0911-D070-437B-A5C8-2715BA533136}"/>
              </a:ext>
            </a:extLst>
          </p:cNvPr>
          <p:cNvSpPr/>
          <p:nvPr/>
        </p:nvSpPr>
        <p:spPr>
          <a:xfrm>
            <a:off x="7220911" y="1828391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一層隱藏層一層輸出層</a:t>
            </a: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03CAB66A-D2FE-4BB0-B495-64B4E07BB641}"/>
              </a:ext>
            </a:extLst>
          </p:cNvPr>
          <p:cNvSpPr/>
          <p:nvPr/>
        </p:nvSpPr>
        <p:spPr>
          <a:xfrm rot="9511">
            <a:off x="5916354" y="3040115"/>
            <a:ext cx="1304559" cy="58623"/>
          </a:xfrm>
          <a:custGeom>
            <a:avLst/>
            <a:gdLst>
              <a:gd name="connsiteX0" fmla="*/ 0 w 1304559"/>
              <a:gd name="connsiteY0" fmla="*/ 29311 h 58623"/>
              <a:gd name="connsiteX1" fmla="*/ 1304559 w 1304559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559" h="58623">
                <a:moveTo>
                  <a:pt x="0" y="29311"/>
                </a:moveTo>
                <a:lnTo>
                  <a:pt x="1304559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2365" tIns="-3304" rIns="632366" bIns="-330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831AC50C-2181-4247-BE41-182EEA910309}"/>
              </a:ext>
            </a:extLst>
          </p:cNvPr>
          <p:cNvSpPr/>
          <p:nvPr/>
        </p:nvSpPr>
        <p:spPr>
          <a:xfrm>
            <a:off x="7220911" y="2740497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兩層隱藏層一層輸出層</a:t>
            </a:r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78C3F454-7D2F-4837-B52D-33FFA6F48ED6}"/>
              </a:ext>
            </a:extLst>
          </p:cNvPr>
          <p:cNvSpPr/>
          <p:nvPr/>
        </p:nvSpPr>
        <p:spPr>
          <a:xfrm rot="2103985">
            <a:off x="5771703" y="3496167"/>
            <a:ext cx="1593862" cy="58623"/>
          </a:xfrm>
          <a:custGeom>
            <a:avLst/>
            <a:gdLst>
              <a:gd name="connsiteX0" fmla="*/ 0 w 1593862"/>
              <a:gd name="connsiteY0" fmla="*/ 29311 h 58623"/>
              <a:gd name="connsiteX1" fmla="*/ 1593862 w 1593862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3862" h="58623">
                <a:moveTo>
                  <a:pt x="0" y="29311"/>
                </a:moveTo>
                <a:lnTo>
                  <a:pt x="1593862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9784" tIns="-10535" rIns="769784" bIns="-1053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D0D150CD-B049-4F8D-B6BC-3CB1C32730A3}"/>
              </a:ext>
            </a:extLst>
          </p:cNvPr>
          <p:cNvSpPr/>
          <p:nvPr/>
        </p:nvSpPr>
        <p:spPr>
          <a:xfrm>
            <a:off x="7220911" y="3652603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兩層隱藏層一層輸出層</a:t>
            </a: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95F2A8E2-F75A-4CCA-B1E7-AB032180EC9D}"/>
              </a:ext>
            </a:extLst>
          </p:cNvPr>
          <p:cNvSpPr/>
          <p:nvPr/>
        </p:nvSpPr>
        <p:spPr>
          <a:xfrm rot="1966209">
            <a:off x="2978261" y="4597142"/>
            <a:ext cx="937116" cy="58623"/>
          </a:xfrm>
          <a:custGeom>
            <a:avLst/>
            <a:gdLst>
              <a:gd name="connsiteX0" fmla="*/ 0 w 937116"/>
              <a:gd name="connsiteY0" fmla="*/ 29311 h 58623"/>
              <a:gd name="connsiteX1" fmla="*/ 937116 w 937116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7116" h="58623">
                <a:moveTo>
                  <a:pt x="0" y="29311"/>
                </a:moveTo>
                <a:lnTo>
                  <a:pt x="937116" y="2931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829" tIns="5883" rIns="457831" bIns="588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31550740-CF2B-4272-BE77-4120457B00AF}"/>
              </a:ext>
            </a:extLst>
          </p:cNvPr>
          <p:cNvSpPr/>
          <p:nvPr/>
        </p:nvSpPr>
        <p:spPr>
          <a:xfrm>
            <a:off x="3840805" y="4549336"/>
            <a:ext cx="2075551" cy="661467"/>
          </a:xfrm>
          <a:custGeom>
            <a:avLst/>
            <a:gdLst>
              <a:gd name="connsiteX0" fmla="*/ 0 w 2075551"/>
              <a:gd name="connsiteY0" fmla="*/ 66147 h 661467"/>
              <a:gd name="connsiteX1" fmla="*/ 66147 w 2075551"/>
              <a:gd name="connsiteY1" fmla="*/ 0 h 661467"/>
              <a:gd name="connsiteX2" fmla="*/ 2009404 w 2075551"/>
              <a:gd name="connsiteY2" fmla="*/ 0 h 661467"/>
              <a:gd name="connsiteX3" fmla="*/ 2075551 w 2075551"/>
              <a:gd name="connsiteY3" fmla="*/ 66147 h 661467"/>
              <a:gd name="connsiteX4" fmla="*/ 2075551 w 2075551"/>
              <a:gd name="connsiteY4" fmla="*/ 595320 h 661467"/>
              <a:gd name="connsiteX5" fmla="*/ 2009404 w 2075551"/>
              <a:gd name="connsiteY5" fmla="*/ 661467 h 661467"/>
              <a:gd name="connsiteX6" fmla="*/ 66147 w 2075551"/>
              <a:gd name="connsiteY6" fmla="*/ 661467 h 661467"/>
              <a:gd name="connsiteX7" fmla="*/ 0 w 2075551"/>
              <a:gd name="connsiteY7" fmla="*/ 595320 h 661467"/>
              <a:gd name="connsiteX8" fmla="*/ 0 w 207555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55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2009404" y="0"/>
                </a:lnTo>
                <a:cubicBezTo>
                  <a:pt x="2045936" y="0"/>
                  <a:pt x="2075551" y="29615"/>
                  <a:pt x="2075551" y="66147"/>
                </a:cubicBezTo>
                <a:lnTo>
                  <a:pt x="2075551" y="595320"/>
                </a:lnTo>
                <a:cubicBezTo>
                  <a:pt x="2075551" y="631852"/>
                  <a:pt x="2045936" y="661467"/>
                  <a:pt x="200940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54" tIns="37154" rIns="37154" bIns="3715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實驗二</a:t>
            </a: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FFE4EEB9-D8D8-48B3-A7B0-08F20A709454}"/>
              </a:ext>
            </a:extLst>
          </p:cNvPr>
          <p:cNvSpPr/>
          <p:nvPr/>
        </p:nvSpPr>
        <p:spPr>
          <a:xfrm rot="21571512">
            <a:off x="5916334" y="4845311"/>
            <a:ext cx="1314658" cy="58623"/>
          </a:xfrm>
          <a:custGeom>
            <a:avLst/>
            <a:gdLst>
              <a:gd name="connsiteX0" fmla="*/ 0 w 1314658"/>
              <a:gd name="connsiteY0" fmla="*/ 29311 h 58623"/>
              <a:gd name="connsiteX1" fmla="*/ 1314658 w 1314658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4658" h="58623">
                <a:moveTo>
                  <a:pt x="0" y="29311"/>
                </a:moveTo>
                <a:lnTo>
                  <a:pt x="1314658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7163" tIns="-3555" rIns="637163" bIns="-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643D0BB0-D03E-422F-8399-92EC6A978793}"/>
              </a:ext>
            </a:extLst>
          </p:cNvPr>
          <p:cNvSpPr/>
          <p:nvPr/>
        </p:nvSpPr>
        <p:spPr>
          <a:xfrm>
            <a:off x="7230970" y="4538441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修改參數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A65A950C-5909-49D2-80E3-384B78937AF4}"/>
              </a:ext>
            </a:extLst>
          </p:cNvPr>
          <p:cNvSpPr/>
          <p:nvPr/>
        </p:nvSpPr>
        <p:spPr>
          <a:xfrm rot="3731245">
            <a:off x="2602407" y="5090389"/>
            <a:ext cx="1688823" cy="58623"/>
          </a:xfrm>
          <a:custGeom>
            <a:avLst/>
            <a:gdLst>
              <a:gd name="connsiteX0" fmla="*/ 0 w 1688823"/>
              <a:gd name="connsiteY0" fmla="*/ 29311 h 58623"/>
              <a:gd name="connsiteX1" fmla="*/ 1688823 w 1688823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823" h="58623">
                <a:moveTo>
                  <a:pt x="0" y="29311"/>
                </a:moveTo>
                <a:lnTo>
                  <a:pt x="1688823" y="2931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4891" tIns="-12910" rIns="814890" bIns="-12909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600" kern="1200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BFD8D906-3896-4EB3-B21E-265F68916A65}"/>
              </a:ext>
            </a:extLst>
          </p:cNvPr>
          <p:cNvSpPr/>
          <p:nvPr/>
        </p:nvSpPr>
        <p:spPr>
          <a:xfrm>
            <a:off x="3840805" y="5535831"/>
            <a:ext cx="2075551" cy="661467"/>
          </a:xfrm>
          <a:custGeom>
            <a:avLst/>
            <a:gdLst>
              <a:gd name="connsiteX0" fmla="*/ 0 w 2075551"/>
              <a:gd name="connsiteY0" fmla="*/ 66147 h 661467"/>
              <a:gd name="connsiteX1" fmla="*/ 66147 w 2075551"/>
              <a:gd name="connsiteY1" fmla="*/ 0 h 661467"/>
              <a:gd name="connsiteX2" fmla="*/ 2009404 w 2075551"/>
              <a:gd name="connsiteY2" fmla="*/ 0 h 661467"/>
              <a:gd name="connsiteX3" fmla="*/ 2075551 w 2075551"/>
              <a:gd name="connsiteY3" fmla="*/ 66147 h 661467"/>
              <a:gd name="connsiteX4" fmla="*/ 2075551 w 2075551"/>
              <a:gd name="connsiteY4" fmla="*/ 595320 h 661467"/>
              <a:gd name="connsiteX5" fmla="*/ 2009404 w 2075551"/>
              <a:gd name="connsiteY5" fmla="*/ 661467 h 661467"/>
              <a:gd name="connsiteX6" fmla="*/ 66147 w 2075551"/>
              <a:gd name="connsiteY6" fmla="*/ 661467 h 661467"/>
              <a:gd name="connsiteX7" fmla="*/ 0 w 2075551"/>
              <a:gd name="connsiteY7" fmla="*/ 595320 h 661467"/>
              <a:gd name="connsiteX8" fmla="*/ 0 w 207555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55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2009404" y="0"/>
                </a:lnTo>
                <a:cubicBezTo>
                  <a:pt x="2045936" y="0"/>
                  <a:pt x="2075551" y="29615"/>
                  <a:pt x="2075551" y="66147"/>
                </a:cubicBezTo>
                <a:lnTo>
                  <a:pt x="2075551" y="595320"/>
                </a:lnTo>
                <a:cubicBezTo>
                  <a:pt x="2075551" y="631852"/>
                  <a:pt x="2045936" y="661467"/>
                  <a:pt x="200940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54" tIns="37154" rIns="37154" bIns="3715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8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實驗三</a:t>
            </a:r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4D423A87-DE97-4481-BE83-B36FC7372A98}"/>
              </a:ext>
            </a:extLst>
          </p:cNvPr>
          <p:cNvSpPr/>
          <p:nvPr/>
        </p:nvSpPr>
        <p:spPr>
          <a:xfrm rot="23645">
            <a:off x="5916341" y="5841740"/>
            <a:ext cx="1304585" cy="58623"/>
          </a:xfrm>
          <a:custGeom>
            <a:avLst/>
            <a:gdLst>
              <a:gd name="connsiteX0" fmla="*/ 0 w 1304585"/>
              <a:gd name="connsiteY0" fmla="*/ 29311 h 58623"/>
              <a:gd name="connsiteX1" fmla="*/ 1304585 w 1304585"/>
              <a:gd name="connsiteY1" fmla="*/ 29311 h 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4585" h="58623">
                <a:moveTo>
                  <a:pt x="0" y="29311"/>
                </a:moveTo>
                <a:lnTo>
                  <a:pt x="1304585" y="29311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2377" tIns="-3305" rIns="632378" bIns="-3302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500" kern="120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1CA0101A-7B28-44ED-B932-AA5853CEE2C0}"/>
              </a:ext>
            </a:extLst>
          </p:cNvPr>
          <p:cNvSpPr/>
          <p:nvPr/>
        </p:nvSpPr>
        <p:spPr>
          <a:xfrm>
            <a:off x="7220911" y="5544804"/>
            <a:ext cx="3341841" cy="661467"/>
          </a:xfrm>
          <a:custGeom>
            <a:avLst/>
            <a:gdLst>
              <a:gd name="connsiteX0" fmla="*/ 0 w 3341841"/>
              <a:gd name="connsiteY0" fmla="*/ 66147 h 661467"/>
              <a:gd name="connsiteX1" fmla="*/ 66147 w 3341841"/>
              <a:gd name="connsiteY1" fmla="*/ 0 h 661467"/>
              <a:gd name="connsiteX2" fmla="*/ 3275694 w 3341841"/>
              <a:gd name="connsiteY2" fmla="*/ 0 h 661467"/>
              <a:gd name="connsiteX3" fmla="*/ 3341841 w 3341841"/>
              <a:gd name="connsiteY3" fmla="*/ 66147 h 661467"/>
              <a:gd name="connsiteX4" fmla="*/ 3341841 w 3341841"/>
              <a:gd name="connsiteY4" fmla="*/ 595320 h 661467"/>
              <a:gd name="connsiteX5" fmla="*/ 3275694 w 3341841"/>
              <a:gd name="connsiteY5" fmla="*/ 661467 h 661467"/>
              <a:gd name="connsiteX6" fmla="*/ 66147 w 3341841"/>
              <a:gd name="connsiteY6" fmla="*/ 661467 h 661467"/>
              <a:gd name="connsiteX7" fmla="*/ 0 w 3341841"/>
              <a:gd name="connsiteY7" fmla="*/ 595320 h 661467"/>
              <a:gd name="connsiteX8" fmla="*/ 0 w 3341841"/>
              <a:gd name="connsiteY8" fmla="*/ 66147 h 6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1" h="661467">
                <a:moveTo>
                  <a:pt x="0" y="66147"/>
                </a:moveTo>
                <a:cubicBezTo>
                  <a:pt x="0" y="29615"/>
                  <a:pt x="29615" y="0"/>
                  <a:pt x="66147" y="0"/>
                </a:cubicBezTo>
                <a:lnTo>
                  <a:pt x="3275694" y="0"/>
                </a:lnTo>
                <a:cubicBezTo>
                  <a:pt x="3312226" y="0"/>
                  <a:pt x="3341841" y="29615"/>
                  <a:pt x="3341841" y="66147"/>
                </a:cubicBezTo>
                <a:lnTo>
                  <a:pt x="3341841" y="595320"/>
                </a:lnTo>
                <a:cubicBezTo>
                  <a:pt x="3341841" y="631852"/>
                  <a:pt x="3312226" y="661467"/>
                  <a:pt x="3275694" y="661467"/>
                </a:cubicBezTo>
                <a:lnTo>
                  <a:pt x="66147" y="661467"/>
                </a:lnTo>
                <a:cubicBezTo>
                  <a:pt x="29615" y="661467"/>
                  <a:pt x="0" y="631852"/>
                  <a:pt x="0" y="595320"/>
                </a:cubicBezTo>
                <a:lnTo>
                  <a:pt x="0" y="661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74" tIns="32074" rIns="32074" bIns="3207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皮爾森分析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1834B8-A2E1-43C8-BFEF-46E3347A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29176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  <p:sp>
        <p:nvSpPr>
          <p:cNvPr id="11" name="手繪多邊形：圖案 8" descr="計劃">
            <a:extLst>
              <a:ext uri="{FF2B5EF4-FFF2-40B4-BE49-F238E27FC236}">
                <a16:creationId xmlns:a16="http://schemas.microsoft.com/office/drawing/2014/main" id="{167588AB-FE69-471D-84CB-03999E8D1E0D}"/>
              </a:ext>
            </a:extLst>
          </p:cNvPr>
          <p:cNvSpPr/>
          <p:nvPr/>
        </p:nvSpPr>
        <p:spPr>
          <a:xfrm>
            <a:off x="1352936" y="1555881"/>
            <a:ext cx="1888158" cy="27758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rgbClr val="2889CF"/>
          </a:solidFill>
          <a:ln w="19050" cap="flat">
            <a:solidFill>
              <a:schemeClr val="bg1"/>
            </a:solidFill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TW" altLang="en-US" sz="1800" b="0" i="0" u="none" strike="noStrike" kern="1200" dirty="0">
              <a:ln>
                <a:noFill/>
              </a:ln>
              <a:latin typeface="Microsoft JhengHei UI" panose="020B0604030504040204" pitchFamily="34" charset="-120"/>
              <a:ea typeface="Microsoft JhengHei UI" panose="020B0604030504040204" pitchFamily="34" charset="-120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761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07530-873B-4874-94B4-B19A27F6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1737361"/>
            <a:ext cx="10058400" cy="470947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zh-TW" sz="2400" dirty="0"/>
              <a:t>大部分的模型皆使用</a:t>
            </a:r>
            <a:r>
              <a:rPr lang="en-US" altLang="zh-TW" sz="2400" dirty="0"/>
              <a:t>32</a:t>
            </a:r>
            <a:r>
              <a:rPr lang="zh-TW" altLang="zh-TW" sz="2400" dirty="0"/>
              <a:t>個神經元、批次大小為</a:t>
            </a:r>
            <a:r>
              <a:rPr lang="en-US" altLang="zh-TW" sz="2400" dirty="0"/>
              <a:t>5000</a:t>
            </a:r>
            <a:r>
              <a:rPr lang="zh-TW" altLang="zh-TW" sz="2400" dirty="0"/>
              <a:t>與迭代次數為</a:t>
            </a:r>
            <a:r>
              <a:rPr lang="en-US" altLang="zh-TW" sz="2400" dirty="0"/>
              <a:t>200</a:t>
            </a:r>
            <a:r>
              <a:rPr lang="zh-TW" altLang="en-US" sz="2400" dirty="0"/>
              <a:t>，便可為模型在預測太陽能發電量中，提供了最高的準確率與最佳的預測效能。</a:t>
            </a:r>
            <a:endParaRPr lang="en-US" altLang="zh-TW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TW" altLang="zh-TW" sz="2400" dirty="0"/>
              <a:t>研究結果顯示使用皮爾森分析之方法，</a:t>
            </a:r>
            <a:r>
              <a:rPr lang="zh-TW" altLang="en-US" sz="2400" dirty="0"/>
              <a:t>可以有效提升模型的準確度，使得太陽能發電量預測更加準確。</a:t>
            </a:r>
            <a:endParaRPr lang="en-US" altLang="zh-TW" sz="2400" dirty="0"/>
          </a:p>
          <a:p>
            <a:pPr marL="457200" indent="-457200" algn="just">
              <a:buFont typeface="+mj-lt"/>
              <a:buAutoNum type="arabicPeriod"/>
            </a:pPr>
            <a:r>
              <a:rPr lang="zh-TW" altLang="zh-TW" sz="2400" dirty="0"/>
              <a:t>總和實驗一</a:t>
            </a:r>
            <a:r>
              <a:rPr lang="zh-TW" altLang="en-US" sz="2400" dirty="0"/>
              <a:t>、</a:t>
            </a:r>
            <a:r>
              <a:rPr lang="zh-TW" altLang="zh-TW" sz="2400" dirty="0"/>
              <a:t>二</a:t>
            </a:r>
            <a:r>
              <a:rPr lang="zh-TW" altLang="en-US" sz="2400" dirty="0"/>
              <a:t>、三</a:t>
            </a:r>
            <a:r>
              <a:rPr lang="zh-TW" altLang="zh-TW" sz="2400" dirty="0"/>
              <a:t>結果，</a:t>
            </a:r>
            <a:r>
              <a:rPr lang="zh-TW" altLang="en-US" sz="2400" dirty="0"/>
              <a:t>四種模型相比，運用</a:t>
            </a:r>
            <a:r>
              <a:rPr lang="en-US" altLang="zh-TW" sz="2400" dirty="0"/>
              <a:t>Stack LSTM</a:t>
            </a:r>
            <a:r>
              <a:rPr lang="zh-TW" altLang="zh-TW" sz="2400" dirty="0"/>
              <a:t>模型</a:t>
            </a:r>
            <a:r>
              <a:rPr lang="zh-TW" altLang="en-US" sz="2400" dirty="0"/>
              <a:t>會有最佳的預測效果。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4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2" y="2469960"/>
            <a:ext cx="10058400" cy="1460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8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60EF22-F50B-41A3-B0D7-B4B5C867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>
                <a:solidFill>
                  <a:schemeClr val="bg1"/>
                </a:solidFill>
              </a:rPr>
              <a:pPr/>
              <a:t>16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F2AA36-1A33-4684-8F9A-2CF7E17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F159B8F7-F9D8-40B6-94FD-0B05EB8D6F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257" b="5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04438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E00100F-07B9-4DF9-8E15-7DFAC5BEC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51670"/>
              </p:ext>
            </p:extLst>
          </p:nvPr>
        </p:nvGraphicFramePr>
        <p:xfrm>
          <a:off x="1097280" y="2620108"/>
          <a:ext cx="10058400" cy="367558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834653">
                  <a:extLst>
                    <a:ext uri="{9D8B030D-6E8A-4147-A177-3AD203B41FA5}">
                      <a16:colId xmlns:a16="http://schemas.microsoft.com/office/drawing/2014/main" val="1433415581"/>
                    </a:ext>
                  </a:extLst>
                </a:gridCol>
                <a:gridCol w="3206108">
                  <a:extLst>
                    <a:ext uri="{9D8B030D-6E8A-4147-A177-3AD203B41FA5}">
                      <a16:colId xmlns:a16="http://schemas.microsoft.com/office/drawing/2014/main" val="851078608"/>
                    </a:ext>
                  </a:extLst>
                </a:gridCol>
                <a:gridCol w="2827283">
                  <a:extLst>
                    <a:ext uri="{9D8B030D-6E8A-4147-A177-3AD203B41FA5}">
                      <a16:colId xmlns:a16="http://schemas.microsoft.com/office/drawing/2014/main" val="2603208686"/>
                    </a:ext>
                  </a:extLst>
                </a:gridCol>
                <a:gridCol w="2190356">
                  <a:extLst>
                    <a:ext uri="{9D8B030D-6E8A-4147-A177-3AD203B41FA5}">
                      <a16:colId xmlns:a16="http://schemas.microsoft.com/office/drawing/2014/main" val="834820964"/>
                    </a:ext>
                  </a:extLst>
                </a:gridCol>
              </a:tblGrid>
              <a:tr h="734467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輸出層</a:t>
                      </a: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0070908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624406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8599996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926686"/>
                  </a:ext>
                </a:extLst>
              </a:tr>
              <a:tr h="735280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70725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3C1E-2D53-4C70-84DC-4AC2138A82B9}"/>
              </a:ext>
            </a:extLst>
          </p:cNvPr>
          <p:cNvSpPr/>
          <p:nvPr/>
        </p:nvSpPr>
        <p:spPr>
          <a:xfrm>
            <a:off x="4826802" y="2012923"/>
            <a:ext cx="2544286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模型參數設定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6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40296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3C1E-2D53-4C70-84DC-4AC2138A82B9}"/>
              </a:ext>
            </a:extLst>
          </p:cNvPr>
          <p:cNvSpPr/>
          <p:nvPr/>
        </p:nvSpPr>
        <p:spPr>
          <a:xfrm>
            <a:off x="4826802" y="2065476"/>
            <a:ext cx="2544287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模型參數設定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8B0F2360-9166-4A6A-8E2D-FCFF95865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3437"/>
              </p:ext>
            </p:extLst>
          </p:nvPr>
        </p:nvGraphicFramePr>
        <p:xfrm>
          <a:off x="1097280" y="2673644"/>
          <a:ext cx="10058400" cy="377319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99606">
                  <a:extLst>
                    <a:ext uri="{9D8B030D-6E8A-4147-A177-3AD203B41FA5}">
                      <a16:colId xmlns:a16="http://schemas.microsoft.com/office/drawing/2014/main" val="2861162289"/>
                    </a:ext>
                  </a:extLst>
                </a:gridCol>
                <a:gridCol w="2569429">
                  <a:extLst>
                    <a:ext uri="{9D8B030D-6E8A-4147-A177-3AD203B41FA5}">
                      <a16:colId xmlns:a16="http://schemas.microsoft.com/office/drawing/2014/main" val="4177893772"/>
                    </a:ext>
                  </a:extLst>
                </a:gridCol>
                <a:gridCol w="2173049">
                  <a:extLst>
                    <a:ext uri="{9D8B030D-6E8A-4147-A177-3AD203B41FA5}">
                      <a16:colId xmlns:a16="http://schemas.microsoft.com/office/drawing/2014/main" val="1710851411"/>
                    </a:ext>
                  </a:extLst>
                </a:gridCol>
                <a:gridCol w="1857152">
                  <a:extLst>
                    <a:ext uri="{9D8B030D-6E8A-4147-A177-3AD203B41FA5}">
                      <a16:colId xmlns:a16="http://schemas.microsoft.com/office/drawing/2014/main" val="1307127391"/>
                    </a:ext>
                  </a:extLst>
                </a:gridCol>
                <a:gridCol w="1859164">
                  <a:extLst>
                    <a:ext uri="{9D8B030D-6E8A-4147-A177-3AD203B41FA5}">
                      <a16:colId xmlns:a16="http://schemas.microsoft.com/office/drawing/2014/main" val="1229422048"/>
                    </a:ext>
                  </a:extLst>
                </a:gridCol>
              </a:tblGrid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輸出層</a:t>
                      </a: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327968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843306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37586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334112"/>
                  </a:ext>
                </a:extLst>
              </a:tr>
              <a:tr h="75463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32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4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sz="8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267" y="1310221"/>
            <a:ext cx="2375666" cy="933915"/>
          </a:xfrm>
        </p:spPr>
        <p:txBody>
          <a:bodyPr numCol="2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緒論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 descr="橫條圖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48295" y="2195939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1" name="矩形 30" descr="說明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5448295" y="2993205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手繪多邊形：圖案 8" descr="計劃">
            <a:extLst>
              <a:ext uri="{FF2B5EF4-FFF2-40B4-BE49-F238E27FC236}">
                <a16:creationId xmlns:a16="http://schemas.microsoft.com/office/drawing/2014/main" id="{6CC196FF-BB63-4304-A8D3-EB9E0EE7D30F}"/>
              </a:ext>
            </a:extLst>
          </p:cNvPr>
          <p:cNvSpPr/>
          <p:nvPr/>
        </p:nvSpPr>
        <p:spPr>
          <a:xfrm>
            <a:off x="5475647" y="3844093"/>
            <a:ext cx="377799" cy="555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rgbClr val="2683C6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TW" altLang="en-US" sz="1800" b="0" i="0" u="none" strike="noStrike" kern="1200">
              <a:ln>
                <a:noFill/>
              </a:ln>
              <a:latin typeface="Microsoft JhengHei UI" panose="020B0604030504040204" pitchFamily="34" charset="-120"/>
              <a:ea typeface="Microsoft JhengHei UI" panose="020B0604030504040204" pitchFamily="34" charset="-120"/>
              <a:cs typeface="Lucida Sans" pitchFamily="2"/>
            </a:endParaRPr>
          </a:p>
        </p:txBody>
      </p:sp>
      <p:sp>
        <p:nvSpPr>
          <p:cNvPr id="11" name="矩形 10" descr="使用者">
            <a:extLst>
              <a:ext uri="{FF2B5EF4-FFF2-40B4-BE49-F238E27FC236}">
                <a16:creationId xmlns:a16="http://schemas.microsoft.com/office/drawing/2014/main" id="{32BD5EB3-3914-498C-AE9F-23911E4AF727}"/>
              </a:ext>
            </a:extLst>
          </p:cNvPr>
          <p:cNvSpPr/>
          <p:nvPr/>
        </p:nvSpPr>
        <p:spPr>
          <a:xfrm>
            <a:off x="5448295" y="1463846"/>
            <a:ext cx="626665" cy="62666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77558-D150-496C-A6B8-491C53C5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18" name="內容版面配置區 9">
            <a:extLst>
              <a:ext uri="{FF2B5EF4-FFF2-40B4-BE49-F238E27FC236}">
                <a16:creationId xmlns:a16="http://schemas.microsoft.com/office/drawing/2014/main" id="{728A5860-0D26-4E31-B100-EDB19436BC3E}"/>
              </a:ext>
            </a:extLst>
          </p:cNvPr>
          <p:cNvSpPr txBox="1">
            <a:spLocks/>
          </p:cNvSpPr>
          <p:nvPr/>
        </p:nvSpPr>
        <p:spPr>
          <a:xfrm>
            <a:off x="6117040" y="2032191"/>
            <a:ext cx="7426240" cy="73630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研究架構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內容版面配置區 9">
            <a:extLst>
              <a:ext uri="{FF2B5EF4-FFF2-40B4-BE49-F238E27FC236}">
                <a16:creationId xmlns:a16="http://schemas.microsoft.com/office/drawing/2014/main" id="{72062A85-0538-48CE-806C-14EB91A93E0E}"/>
              </a:ext>
            </a:extLst>
          </p:cNvPr>
          <p:cNvSpPr txBox="1">
            <a:spLocks/>
          </p:cNvSpPr>
          <p:nvPr/>
        </p:nvSpPr>
        <p:spPr>
          <a:xfrm>
            <a:off x="6126146" y="2829456"/>
            <a:ext cx="7285054" cy="826923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實驗設計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內容版面配置區 9">
            <a:extLst>
              <a:ext uri="{FF2B5EF4-FFF2-40B4-BE49-F238E27FC236}">
                <a16:creationId xmlns:a16="http://schemas.microsoft.com/office/drawing/2014/main" id="{02D65417-E8CB-4D7D-B768-80794CE3BDAD}"/>
              </a:ext>
            </a:extLst>
          </p:cNvPr>
          <p:cNvSpPr txBox="1">
            <a:spLocks/>
          </p:cNvSpPr>
          <p:nvPr/>
        </p:nvSpPr>
        <p:spPr>
          <a:xfrm>
            <a:off x="6074960" y="3708341"/>
            <a:ext cx="5558240" cy="826922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04438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3C1E-2D53-4C70-84DC-4AC2138A82B9}"/>
              </a:ext>
            </a:extLst>
          </p:cNvPr>
          <p:cNvSpPr/>
          <p:nvPr/>
        </p:nvSpPr>
        <p:spPr>
          <a:xfrm>
            <a:off x="4826802" y="2086503"/>
            <a:ext cx="2544286" cy="587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模型參數設定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D4737AF4-E9CB-4376-8770-EEA2F30CE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21066"/>
              </p:ext>
            </p:extLst>
          </p:nvPr>
        </p:nvGraphicFramePr>
        <p:xfrm>
          <a:off x="1097280" y="2694670"/>
          <a:ext cx="10058400" cy="375216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99606">
                  <a:extLst>
                    <a:ext uri="{9D8B030D-6E8A-4147-A177-3AD203B41FA5}">
                      <a16:colId xmlns:a16="http://schemas.microsoft.com/office/drawing/2014/main" val="2488456193"/>
                    </a:ext>
                  </a:extLst>
                </a:gridCol>
                <a:gridCol w="2569429">
                  <a:extLst>
                    <a:ext uri="{9D8B030D-6E8A-4147-A177-3AD203B41FA5}">
                      <a16:colId xmlns:a16="http://schemas.microsoft.com/office/drawing/2014/main" val="116635153"/>
                    </a:ext>
                  </a:extLst>
                </a:gridCol>
                <a:gridCol w="2173049">
                  <a:extLst>
                    <a:ext uri="{9D8B030D-6E8A-4147-A177-3AD203B41FA5}">
                      <a16:colId xmlns:a16="http://schemas.microsoft.com/office/drawing/2014/main" val="1709731270"/>
                    </a:ext>
                  </a:extLst>
                </a:gridCol>
                <a:gridCol w="1857152">
                  <a:extLst>
                    <a:ext uri="{9D8B030D-6E8A-4147-A177-3AD203B41FA5}">
                      <a16:colId xmlns:a16="http://schemas.microsoft.com/office/drawing/2014/main" val="1503510995"/>
                    </a:ext>
                  </a:extLst>
                </a:gridCol>
                <a:gridCol w="1859164">
                  <a:extLst>
                    <a:ext uri="{9D8B030D-6E8A-4147-A177-3AD203B41FA5}">
                      <a16:colId xmlns:a16="http://schemas.microsoft.com/office/drawing/2014/main" val="875714850"/>
                    </a:ext>
                  </a:extLst>
                </a:gridCol>
              </a:tblGrid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sz="2000" b="0" kern="1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Dorpout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輸出層</a:t>
                      </a: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(Dense)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673942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99056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altLang="zh-TW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347411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4230715"/>
                  </a:ext>
                </a:extLst>
              </a:tr>
              <a:tr h="750433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0.2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06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4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2014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11">
                <a:extLst>
                  <a:ext uri="{FF2B5EF4-FFF2-40B4-BE49-F238E27FC236}">
                    <a16:creationId xmlns:a16="http://schemas.microsoft.com/office/drawing/2014/main" id="{07ABD63F-0ADA-4E5F-AF85-3050EB9088A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97280" y="1965524"/>
              <a:ext cx="9781255" cy="437313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382767">
                      <a:extLst>
                        <a:ext uri="{9D8B030D-6E8A-4147-A177-3AD203B41FA5}">
                          <a16:colId xmlns:a16="http://schemas.microsoft.com/office/drawing/2014/main" val="596796211"/>
                        </a:ext>
                      </a:extLst>
                    </a:gridCol>
                    <a:gridCol w="745724">
                      <a:extLst>
                        <a:ext uri="{9D8B030D-6E8A-4147-A177-3AD203B41FA5}">
                          <a16:colId xmlns:a16="http://schemas.microsoft.com/office/drawing/2014/main" val="2596592652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482911744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694029126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4017421348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2699556620"/>
                        </a:ext>
                      </a:extLst>
                    </a:gridCol>
                  </a:tblGrid>
                  <a:tr h="377389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9178528"/>
                      </a:ext>
                    </a:extLst>
                  </a:tr>
                  <a:tr h="377389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4258164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228702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768221"/>
                      </a:ext>
                    </a:extLst>
                  </a:tr>
                  <a:tr h="37738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2676321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182517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1682746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90284022"/>
                      </a:ext>
                    </a:extLst>
                  </a:tr>
                  <a:tr h="50280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0744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11">
                <a:extLst>
                  <a:ext uri="{FF2B5EF4-FFF2-40B4-BE49-F238E27FC236}">
                    <a16:creationId xmlns:a16="http://schemas.microsoft.com/office/drawing/2014/main" id="{07ABD63F-0ADA-4E5F-AF85-3050EB9088A9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097280" y="1965524"/>
              <a:ext cx="9781255" cy="437313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382767">
                      <a:extLst>
                        <a:ext uri="{9D8B030D-6E8A-4147-A177-3AD203B41FA5}">
                          <a16:colId xmlns:a16="http://schemas.microsoft.com/office/drawing/2014/main" val="596796211"/>
                        </a:ext>
                      </a:extLst>
                    </a:gridCol>
                    <a:gridCol w="745724">
                      <a:extLst>
                        <a:ext uri="{9D8B030D-6E8A-4147-A177-3AD203B41FA5}">
                          <a16:colId xmlns:a16="http://schemas.microsoft.com/office/drawing/2014/main" val="2596592652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482911744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3694029126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4017421348"/>
                        </a:ext>
                      </a:extLst>
                    </a:gridCol>
                    <a:gridCol w="1663191">
                      <a:extLst>
                        <a:ext uri="{9D8B030D-6E8A-4147-A177-3AD203B41FA5}">
                          <a16:colId xmlns:a16="http://schemas.microsoft.com/office/drawing/2014/main" val="2699556620"/>
                        </a:ext>
                      </a:extLst>
                    </a:gridCol>
                  </a:tblGrid>
                  <a:tr h="377389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9178528"/>
                      </a:ext>
                    </a:extLst>
                  </a:tr>
                  <a:tr h="377389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4258164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228702"/>
                      </a:ext>
                    </a:extLst>
                  </a:tr>
                  <a:tr h="80428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768221"/>
                      </a:ext>
                    </a:extLst>
                  </a:tr>
                  <a:tr h="37738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2676321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182517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1682746"/>
                      </a:ext>
                    </a:extLst>
                  </a:tr>
                  <a:tr h="37653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90284022"/>
                      </a:ext>
                    </a:extLst>
                  </a:tr>
                  <a:tr h="50280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12" t="-773494" r="-310997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0744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8F634C6D-0F7B-47AF-A97E-CA3537537DCE}"/>
              </a:ext>
            </a:extLst>
          </p:cNvPr>
          <p:cNvSpPr txBox="1"/>
          <p:nvPr/>
        </p:nvSpPr>
        <p:spPr>
          <a:xfrm>
            <a:off x="4818438" y="6373822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24396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38908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6">
                <a:extLst>
                  <a:ext uri="{FF2B5EF4-FFF2-40B4-BE49-F238E27FC236}">
                    <a16:creationId xmlns:a16="http://schemas.microsoft.com/office/drawing/2014/main" id="{65FD4CD8-125A-476B-875D-A9112F3FB3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48946" y="1918085"/>
              <a:ext cx="9894109" cy="4307443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91404">
                      <a:extLst>
                        <a:ext uri="{9D8B030D-6E8A-4147-A177-3AD203B41FA5}">
                          <a16:colId xmlns:a16="http://schemas.microsoft.com/office/drawing/2014/main" val="736828272"/>
                        </a:ext>
                      </a:extLst>
                    </a:gridCol>
                    <a:gridCol w="710213">
                      <a:extLst>
                        <a:ext uri="{9D8B030D-6E8A-4147-A177-3AD203B41FA5}">
                          <a16:colId xmlns:a16="http://schemas.microsoft.com/office/drawing/2014/main" val="1591887362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7252218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377013617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0431842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623354277"/>
                        </a:ext>
                      </a:extLst>
                    </a:gridCol>
                  </a:tblGrid>
                  <a:tr h="31958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4334108"/>
                      </a:ext>
                    </a:extLst>
                  </a:tr>
                  <a:tr h="31958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613318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2504464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5450306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824749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0103853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313574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9199217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7799439"/>
                      </a:ext>
                    </a:extLst>
                  </a:tr>
                  <a:tr h="40433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9593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6">
                <a:extLst>
                  <a:ext uri="{FF2B5EF4-FFF2-40B4-BE49-F238E27FC236}">
                    <a16:creationId xmlns:a16="http://schemas.microsoft.com/office/drawing/2014/main" id="{65FD4CD8-125A-476B-875D-A9112F3FB342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148946" y="1918085"/>
              <a:ext cx="9894109" cy="4307443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91404">
                      <a:extLst>
                        <a:ext uri="{9D8B030D-6E8A-4147-A177-3AD203B41FA5}">
                          <a16:colId xmlns:a16="http://schemas.microsoft.com/office/drawing/2014/main" val="736828272"/>
                        </a:ext>
                      </a:extLst>
                    </a:gridCol>
                    <a:gridCol w="710213">
                      <a:extLst>
                        <a:ext uri="{9D8B030D-6E8A-4147-A177-3AD203B41FA5}">
                          <a16:colId xmlns:a16="http://schemas.microsoft.com/office/drawing/2014/main" val="1591887362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7252218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377013617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1904318426"/>
                        </a:ext>
                      </a:extLst>
                    </a:gridCol>
                    <a:gridCol w="1773123">
                      <a:extLst>
                        <a:ext uri="{9D8B030D-6E8A-4147-A177-3AD203B41FA5}">
                          <a16:colId xmlns:a16="http://schemas.microsoft.com/office/drawing/2014/main" val="623354277"/>
                        </a:ext>
                      </a:extLst>
                    </a:gridCol>
                  </a:tblGrid>
                  <a:tr h="31958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4334108"/>
                      </a:ext>
                    </a:extLst>
                  </a:tr>
                  <a:tr h="31958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613318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2504464"/>
                      </a:ext>
                    </a:extLst>
                  </a:tr>
                  <a:tr h="83299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5450306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824749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0103853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313574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9199217"/>
                      </a:ext>
                    </a:extLst>
                  </a:tr>
                  <a:tr h="3195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7799439"/>
                      </a:ext>
                    </a:extLst>
                  </a:tr>
                  <a:tr h="40433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2" t="-989394" r="-374052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95932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B06C8B0-DBA5-4AA1-AA0D-701C1C8F18A6}"/>
              </a:ext>
            </a:extLst>
          </p:cNvPr>
          <p:cNvSpPr txBox="1"/>
          <p:nvPr/>
        </p:nvSpPr>
        <p:spPr>
          <a:xfrm>
            <a:off x="4926531" y="6225525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43860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0627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14620B1-E97C-473F-998C-46E528D22E7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95948" y="1906347"/>
              <a:ext cx="9800104" cy="43469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44402">
                      <a:extLst>
                        <a:ext uri="{9D8B030D-6E8A-4147-A177-3AD203B41FA5}">
                          <a16:colId xmlns:a16="http://schemas.microsoft.com/office/drawing/2014/main" val="37643558"/>
                        </a:ext>
                      </a:extLst>
                    </a:gridCol>
                    <a:gridCol w="843378">
                      <a:extLst>
                        <a:ext uri="{9D8B030D-6E8A-4147-A177-3AD203B41FA5}">
                          <a16:colId xmlns:a16="http://schemas.microsoft.com/office/drawing/2014/main" val="4165441515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3280651248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2116652292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705894179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4283499997"/>
                        </a:ext>
                      </a:extLst>
                    </a:gridCol>
                  </a:tblGrid>
                  <a:tr h="3453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0170907"/>
                      </a:ext>
                    </a:extLst>
                  </a:tr>
                  <a:tr h="34532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4545893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09120646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9004869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en-US" sz="2000" b="0" kern="100" baseline="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Dorpout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15538006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9663081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5858157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5224558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6361670"/>
                      </a:ext>
                    </a:extLst>
                  </a:tr>
                  <a:tr h="46009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5916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14620B1-E97C-473F-998C-46E528D22E74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195948" y="1906347"/>
              <a:ext cx="9800104" cy="43469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2044402">
                      <a:extLst>
                        <a:ext uri="{9D8B030D-6E8A-4147-A177-3AD203B41FA5}">
                          <a16:colId xmlns:a16="http://schemas.microsoft.com/office/drawing/2014/main" val="37643558"/>
                        </a:ext>
                      </a:extLst>
                    </a:gridCol>
                    <a:gridCol w="843378">
                      <a:extLst>
                        <a:ext uri="{9D8B030D-6E8A-4147-A177-3AD203B41FA5}">
                          <a16:colId xmlns:a16="http://schemas.microsoft.com/office/drawing/2014/main" val="4165441515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3280651248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2116652292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705894179"/>
                        </a:ext>
                      </a:extLst>
                    </a:gridCol>
                    <a:gridCol w="1728081">
                      <a:extLst>
                        <a:ext uri="{9D8B030D-6E8A-4147-A177-3AD203B41FA5}">
                          <a16:colId xmlns:a16="http://schemas.microsoft.com/office/drawing/2014/main" val="4283499997"/>
                        </a:ext>
                      </a:extLst>
                    </a:gridCol>
                  </a:tblGrid>
                  <a:tr h="3453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0170907"/>
                      </a:ext>
                    </a:extLst>
                  </a:tr>
                  <a:tr h="34532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4545893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09120646"/>
                      </a:ext>
                    </a:extLst>
                  </a:tr>
                  <a:tr h="73595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9004869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en-US" sz="2000" b="0" kern="100" baseline="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Dorpout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15538006"/>
                      </a:ext>
                    </a:extLst>
                  </a:tr>
                  <a:tr h="34532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9663081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5858157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5224558"/>
                      </a:ext>
                    </a:extLst>
                  </a:tr>
                  <a:tr h="3445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6361670"/>
                      </a:ext>
                    </a:extLst>
                  </a:tr>
                  <a:tr h="4600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" t="-851316" r="-380597" b="-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20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5916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61B943D2-9865-4F2F-A8C0-F45667059CD5}"/>
              </a:ext>
            </a:extLst>
          </p:cNvPr>
          <p:cNvSpPr txBox="1"/>
          <p:nvPr/>
        </p:nvSpPr>
        <p:spPr>
          <a:xfrm>
            <a:off x="4926531" y="6288781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59300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55450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實驗一：四種模型之預測結果比較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(7/7)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1D3D5722-B955-436E-9F02-7CD1BF4E67B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29714" y="2688256"/>
              <a:ext cx="9132572" cy="280768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20658">
                      <a:extLst>
                        <a:ext uri="{9D8B030D-6E8A-4147-A177-3AD203B41FA5}">
                          <a16:colId xmlns:a16="http://schemas.microsoft.com/office/drawing/2014/main" val="629330619"/>
                        </a:ext>
                      </a:extLst>
                    </a:gridCol>
                    <a:gridCol w="1673694">
                      <a:extLst>
                        <a:ext uri="{9D8B030D-6E8A-4147-A177-3AD203B41FA5}">
                          <a16:colId xmlns:a16="http://schemas.microsoft.com/office/drawing/2014/main" val="552837877"/>
                        </a:ext>
                      </a:extLst>
                    </a:gridCol>
                    <a:gridCol w="1369778">
                      <a:extLst>
                        <a:ext uri="{9D8B030D-6E8A-4147-A177-3AD203B41FA5}">
                          <a16:colId xmlns:a16="http://schemas.microsoft.com/office/drawing/2014/main" val="2094650275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478746753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2146833296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697565376"/>
                        </a:ext>
                      </a:extLst>
                    </a:gridCol>
                  </a:tblGrid>
                  <a:tr h="86359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參數設定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20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3692138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一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3379777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二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8916796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三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3988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1D3D5722-B955-436E-9F02-7CD1BF4E67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529714" y="2688256"/>
              <a:ext cx="9132572" cy="280768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20658">
                      <a:extLst>
                        <a:ext uri="{9D8B030D-6E8A-4147-A177-3AD203B41FA5}">
                          <a16:colId xmlns:a16="http://schemas.microsoft.com/office/drawing/2014/main" val="629330619"/>
                        </a:ext>
                      </a:extLst>
                    </a:gridCol>
                    <a:gridCol w="1673694">
                      <a:extLst>
                        <a:ext uri="{9D8B030D-6E8A-4147-A177-3AD203B41FA5}">
                          <a16:colId xmlns:a16="http://schemas.microsoft.com/office/drawing/2014/main" val="552837877"/>
                        </a:ext>
                      </a:extLst>
                    </a:gridCol>
                    <a:gridCol w="1369778">
                      <a:extLst>
                        <a:ext uri="{9D8B030D-6E8A-4147-A177-3AD203B41FA5}">
                          <a16:colId xmlns:a16="http://schemas.microsoft.com/office/drawing/2014/main" val="2094650275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478746753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2146833296"/>
                        </a:ext>
                      </a:extLst>
                    </a:gridCol>
                    <a:gridCol w="1522814">
                      <a:extLst>
                        <a:ext uri="{9D8B030D-6E8A-4147-A177-3AD203B41FA5}">
                          <a16:colId xmlns:a16="http://schemas.microsoft.com/office/drawing/2014/main" val="1697565376"/>
                        </a:ext>
                      </a:extLst>
                    </a:gridCol>
                  </a:tblGrid>
                  <a:tr h="86359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參數設定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00400" t="-704" r="-800" b="-228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692138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一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3379777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二</a:t>
                          </a: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8916796"/>
                      </a:ext>
                    </a:extLst>
                  </a:tr>
                  <a:tr h="64802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</a:t>
                          </a:r>
                          <a:r>
                            <a:rPr lang="zh-TW" alt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三</a:t>
                          </a:r>
                          <a:r>
                            <a:rPr lang="en-US" sz="20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)</a:t>
                          </a:r>
                          <a:endParaRPr lang="zh-TW" altLang="en-US" sz="20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5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r>
                            <a:rPr lang="en-US" altLang="zh-TW" sz="20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20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3988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AFF5B1D-2DC9-44D2-8263-CA78357934B7}"/>
              </a:ext>
            </a:extLst>
          </p:cNvPr>
          <p:cNvSpPr/>
          <p:nvPr/>
        </p:nvSpPr>
        <p:spPr>
          <a:xfrm>
            <a:off x="4003119" y="2028142"/>
            <a:ext cx="4185761" cy="581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三種參數設定之最佳實驗結果</a:t>
            </a:r>
            <a:endParaRPr lang="zh-TW" altLang="en-US" sz="24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2066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(1/7)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818F4701-1E6F-4084-BD38-F9571CDCD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1518"/>
              </p:ext>
            </p:extLst>
          </p:nvPr>
        </p:nvGraphicFramePr>
        <p:xfrm>
          <a:off x="941424" y="2383010"/>
          <a:ext cx="10309153" cy="400409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666742">
                  <a:extLst>
                    <a:ext uri="{9D8B030D-6E8A-4147-A177-3AD203B41FA5}">
                      <a16:colId xmlns:a16="http://schemas.microsoft.com/office/drawing/2014/main" val="3046639379"/>
                    </a:ext>
                  </a:extLst>
                </a:gridCol>
                <a:gridCol w="1425999">
                  <a:extLst>
                    <a:ext uri="{9D8B030D-6E8A-4147-A177-3AD203B41FA5}">
                      <a16:colId xmlns:a16="http://schemas.microsoft.com/office/drawing/2014/main" val="2027418840"/>
                    </a:ext>
                  </a:extLst>
                </a:gridCol>
                <a:gridCol w="1849320">
                  <a:extLst>
                    <a:ext uri="{9D8B030D-6E8A-4147-A177-3AD203B41FA5}">
                      <a16:colId xmlns:a16="http://schemas.microsoft.com/office/drawing/2014/main" val="4086890299"/>
                    </a:ext>
                  </a:extLst>
                </a:gridCol>
                <a:gridCol w="2183546">
                  <a:extLst>
                    <a:ext uri="{9D8B030D-6E8A-4147-A177-3AD203B41FA5}">
                      <a16:colId xmlns:a16="http://schemas.microsoft.com/office/drawing/2014/main" val="3358738807"/>
                    </a:ext>
                  </a:extLst>
                </a:gridCol>
                <a:gridCol w="2183546">
                  <a:extLst>
                    <a:ext uri="{9D8B030D-6E8A-4147-A177-3AD203B41FA5}">
                      <a16:colId xmlns:a16="http://schemas.microsoft.com/office/drawing/2014/main" val="3129262391"/>
                    </a:ext>
                  </a:extLst>
                </a:gridCol>
              </a:tblGrid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RNN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LSTM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Bi-LSTM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Stack LSTM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796569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(RNN/LSTM#1)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以倍數設定，從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512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85884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隱藏層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(RNN/LSTM#2)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</a:t>
                      </a:r>
                      <a:endParaRPr lang="zh-TW" altLang="en-US" sz="2000" b="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035942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迭代次數</a:t>
                      </a: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以每次增加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設定，從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至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1575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marL="0" algn="ctr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批次大小</a:t>
                      </a: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algn="just" defTabSz="9144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首次為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，之後以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開始，每次增加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，直至批次大小為</a:t>
                      </a:r>
                      <a:r>
                        <a:rPr 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5000</a:t>
                      </a:r>
                      <a:r>
                        <a:rPr lang="zh-TW" altLang="en-US" sz="2000" b="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時，結束更改批次大小。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5219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A59677E-B1B0-4EFC-8E59-26437E40FB63}"/>
              </a:ext>
            </a:extLst>
          </p:cNvPr>
          <p:cNvSpPr/>
          <p:nvPr/>
        </p:nvSpPr>
        <p:spPr>
          <a:xfrm>
            <a:off x="5082304" y="1744172"/>
            <a:ext cx="2339103" cy="581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TW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模型超參數設定</a:t>
            </a:r>
            <a:endParaRPr lang="zh-TW" altLang="en-US" sz="24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7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(2/7)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內容版面配置區 10">
                <a:extLst>
                  <a:ext uri="{FF2B5EF4-FFF2-40B4-BE49-F238E27FC236}">
                    <a16:creationId xmlns:a16="http://schemas.microsoft.com/office/drawing/2014/main" id="{51C1FC58-61AF-40AB-93B3-4AAFFC337ED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3700" y="1835674"/>
              <a:ext cx="5380992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003392">
                      <a:extLst>
                        <a:ext uri="{9D8B030D-6E8A-4147-A177-3AD203B41FA5}">
                          <a16:colId xmlns:a16="http://schemas.microsoft.com/office/drawing/2014/main" val="2888721925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943789319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658292443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208471254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4184124710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770604861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15093305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92908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3578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6787526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857331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52995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481603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1871445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283517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8126811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4728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內容版面配置區 10">
                <a:extLst>
                  <a:ext uri="{FF2B5EF4-FFF2-40B4-BE49-F238E27FC236}">
                    <a16:creationId xmlns:a16="http://schemas.microsoft.com/office/drawing/2014/main" id="{51C1FC58-61AF-40AB-93B3-4AAFFC337ED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3700" y="1835674"/>
              <a:ext cx="5380992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003392">
                      <a:extLst>
                        <a:ext uri="{9D8B030D-6E8A-4147-A177-3AD203B41FA5}">
                          <a16:colId xmlns:a16="http://schemas.microsoft.com/office/drawing/2014/main" val="2888721925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943789319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3658292443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208471254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4184124710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770604861"/>
                        </a:ext>
                      </a:extLst>
                    </a:gridCol>
                    <a:gridCol w="729600">
                      <a:extLst>
                        <a:ext uri="{9D8B030D-6E8A-4147-A177-3AD203B41FA5}">
                          <a16:colId xmlns:a16="http://schemas.microsoft.com/office/drawing/2014/main" val="215093305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92908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3578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6787526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857331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52995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481603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1871445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283517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8126811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6" t="-938356" r="-43697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4728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FD3EC88-3398-4DEC-B787-3BF81D19CC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26480" y="1835674"/>
              <a:ext cx="5380992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44332">
                      <a:extLst>
                        <a:ext uri="{9D8B030D-6E8A-4147-A177-3AD203B41FA5}">
                          <a16:colId xmlns:a16="http://schemas.microsoft.com/office/drawing/2014/main" val="2357371761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38063117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278752146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080226212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05761090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12609208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114452854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829464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39804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91791720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3907979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5576185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96736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144659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44168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1519680"/>
                      </a:ext>
                    </a:extLst>
                  </a:tr>
                  <a:tr h="4452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740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FD3EC88-3398-4DEC-B787-3BF81D19CC4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26480" y="1835674"/>
              <a:ext cx="5380992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44332">
                      <a:extLst>
                        <a:ext uri="{9D8B030D-6E8A-4147-A177-3AD203B41FA5}">
                          <a16:colId xmlns:a16="http://schemas.microsoft.com/office/drawing/2014/main" val="2357371761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38063117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278752146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080226212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05761090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2126092087"/>
                        </a:ext>
                      </a:extLst>
                    </a:gridCol>
                    <a:gridCol w="717718">
                      <a:extLst>
                        <a:ext uri="{9D8B030D-6E8A-4147-A177-3AD203B41FA5}">
                          <a16:colId xmlns:a16="http://schemas.microsoft.com/office/drawing/2014/main" val="1114452854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  <a:endParaRPr lang="en-US" altLang="zh-TW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829464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39804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91791720"/>
                      </a:ext>
                    </a:extLst>
                  </a:tr>
                  <a:tr h="75743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3907979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5576185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96736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1446593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44168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1519680"/>
                      </a:ext>
                    </a:extLst>
                  </a:tr>
                  <a:tr h="44528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64" t="-938356" r="-370745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740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54F7FB4A-3F0D-492A-B8DC-1A7594111120}"/>
              </a:ext>
            </a:extLst>
          </p:cNvPr>
          <p:cNvSpPr txBox="1"/>
          <p:nvPr/>
        </p:nvSpPr>
        <p:spPr>
          <a:xfrm>
            <a:off x="1914725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51B7F-5C9E-45B8-9F26-E6C94004E20B}"/>
              </a:ext>
            </a:extLst>
          </p:cNvPr>
          <p:cNvSpPr txBox="1"/>
          <p:nvPr/>
        </p:nvSpPr>
        <p:spPr>
          <a:xfrm>
            <a:off x="7647505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789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A4F18C7-E477-4AD2-BD95-D074BC79F6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5695" y="1874273"/>
              <a:ext cx="5380988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1548">
                      <a:extLst>
                        <a:ext uri="{9D8B030D-6E8A-4147-A177-3AD203B41FA5}">
                          <a16:colId xmlns:a16="http://schemas.microsoft.com/office/drawing/2014/main" val="3870281040"/>
                        </a:ext>
                      </a:extLst>
                    </a:gridCol>
                    <a:gridCol w="749790">
                      <a:extLst>
                        <a:ext uri="{9D8B030D-6E8A-4147-A177-3AD203B41FA5}">
                          <a16:colId xmlns:a16="http://schemas.microsoft.com/office/drawing/2014/main" val="325864026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53895772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24296778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404790265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86310192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2843912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068036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06041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98757445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09643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1121987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6417288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6710278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158901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815030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9207962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0669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A4F18C7-E477-4AD2-BD95-D074BC79F67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95695" y="1874273"/>
              <a:ext cx="5380988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1548">
                      <a:extLst>
                        <a:ext uri="{9D8B030D-6E8A-4147-A177-3AD203B41FA5}">
                          <a16:colId xmlns:a16="http://schemas.microsoft.com/office/drawing/2014/main" val="3870281040"/>
                        </a:ext>
                      </a:extLst>
                    </a:gridCol>
                    <a:gridCol w="749790">
                      <a:extLst>
                        <a:ext uri="{9D8B030D-6E8A-4147-A177-3AD203B41FA5}">
                          <a16:colId xmlns:a16="http://schemas.microsoft.com/office/drawing/2014/main" val="325864026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53895772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24296778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404790265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86310192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2843912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068036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06041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98757445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09643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1121987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6417288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6710278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158901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9815030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9207962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24" t="-1106349" r="-36387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0669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9">
                <a:extLst>
                  <a:ext uri="{FF2B5EF4-FFF2-40B4-BE49-F238E27FC236}">
                    <a16:creationId xmlns:a16="http://schemas.microsoft.com/office/drawing/2014/main" id="{2812FF10-A2D8-4AA3-9AD9-CA3BD69E8DB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15315" y="1874274"/>
              <a:ext cx="5380991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15831">
                      <a:extLst>
                        <a:ext uri="{9D8B030D-6E8A-4147-A177-3AD203B41FA5}">
                          <a16:colId xmlns:a16="http://schemas.microsoft.com/office/drawing/2014/main" val="173059009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775689422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1468660867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39828281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902707884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850431129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0636264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516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4921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28055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9441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93274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24174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567640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154454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826535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6928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9">
                <a:extLst>
                  <a:ext uri="{FF2B5EF4-FFF2-40B4-BE49-F238E27FC236}">
                    <a16:creationId xmlns:a16="http://schemas.microsoft.com/office/drawing/2014/main" id="{2812FF10-A2D8-4AA3-9AD9-CA3BD69E8DB4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515315" y="1874274"/>
              <a:ext cx="5380991" cy="4611164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15831">
                      <a:extLst>
                        <a:ext uri="{9D8B030D-6E8A-4147-A177-3AD203B41FA5}">
                          <a16:colId xmlns:a16="http://schemas.microsoft.com/office/drawing/2014/main" val="173059009"/>
                        </a:ext>
                      </a:extLst>
                    </a:gridCol>
                    <a:gridCol w="648070">
                      <a:extLst>
                        <a:ext uri="{9D8B030D-6E8A-4147-A177-3AD203B41FA5}">
                          <a16:colId xmlns:a16="http://schemas.microsoft.com/office/drawing/2014/main" val="1775689422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1468660867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39828281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902707884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2850431129"/>
                        </a:ext>
                      </a:extLst>
                    </a:gridCol>
                    <a:gridCol w="703418">
                      <a:extLst>
                        <a:ext uri="{9D8B030D-6E8A-4147-A177-3AD203B41FA5}">
                          <a16:colId xmlns:a16="http://schemas.microsoft.com/office/drawing/2014/main" val="606362643"/>
                        </a:ext>
                      </a:extLst>
                    </a:gridCol>
                  </a:tblGrid>
                  <a:tr h="37871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516"/>
                      </a:ext>
                    </a:extLst>
                  </a:tr>
                  <a:tr h="378716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49218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280551"/>
                      </a:ext>
                    </a:extLst>
                  </a:tr>
                  <a:tr h="75743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9441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932742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241741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5676408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1544547"/>
                      </a:ext>
                    </a:extLst>
                  </a:tr>
                  <a:tr h="3787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826535"/>
                      </a:ext>
                    </a:extLst>
                  </a:tr>
                  <a:tr h="44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0" t="-938356" r="-34300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69280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(3/7)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A52392-93EA-40BF-A5C7-ABD0BABF9AB0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B7ED29-CA84-4A3D-895F-E26B2E16EF80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556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(4/7)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B7FFD67-4C4B-4901-A5A5-41525A99EC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83519" y="1835673"/>
              <a:ext cx="5380990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8">
                      <a:extLst>
                        <a:ext uri="{9D8B030D-6E8A-4147-A177-3AD203B41FA5}">
                          <a16:colId xmlns:a16="http://schemas.microsoft.com/office/drawing/2014/main" val="2007168504"/>
                        </a:ext>
                      </a:extLst>
                    </a:gridCol>
                    <a:gridCol w="753652">
                      <a:extLst>
                        <a:ext uri="{9D8B030D-6E8A-4147-A177-3AD203B41FA5}">
                          <a16:colId xmlns:a16="http://schemas.microsoft.com/office/drawing/2014/main" val="376733021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16998353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46712559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48347094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75085469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6382061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226516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90473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11383387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984252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207338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97673888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870959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0.220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6044090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485486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769478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37600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B7FFD67-4C4B-4901-A5A5-41525A99ECC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3519" y="1835673"/>
              <a:ext cx="5380990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8">
                      <a:extLst>
                        <a:ext uri="{9D8B030D-6E8A-4147-A177-3AD203B41FA5}">
                          <a16:colId xmlns:a16="http://schemas.microsoft.com/office/drawing/2014/main" val="2007168504"/>
                        </a:ext>
                      </a:extLst>
                    </a:gridCol>
                    <a:gridCol w="753652">
                      <a:extLst>
                        <a:ext uri="{9D8B030D-6E8A-4147-A177-3AD203B41FA5}">
                          <a16:colId xmlns:a16="http://schemas.microsoft.com/office/drawing/2014/main" val="376733021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16998353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46712559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48347094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750854694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6382061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226516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90473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11383387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9842521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207338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97673888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870959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0.220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6044090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4854861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769478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26" t="-1107937" r="-36631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376001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145AD49-4D1C-44AA-9C9A-4063F56A48C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27491" y="1835673"/>
              <a:ext cx="5380988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8144">
                      <a:extLst>
                        <a:ext uri="{9D8B030D-6E8A-4147-A177-3AD203B41FA5}">
                          <a16:colId xmlns:a16="http://schemas.microsoft.com/office/drawing/2014/main" val="4277710261"/>
                        </a:ext>
                      </a:extLst>
                    </a:gridCol>
                    <a:gridCol w="743194">
                      <a:extLst>
                        <a:ext uri="{9D8B030D-6E8A-4147-A177-3AD203B41FA5}">
                          <a16:colId xmlns:a16="http://schemas.microsoft.com/office/drawing/2014/main" val="23024472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38133706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0592211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7257156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5885246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2158553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70289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38200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242262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0588609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342893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9770526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2434027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648933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4265069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99702387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073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145AD49-4D1C-44AA-9C9A-4063F56A48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27491" y="1835673"/>
              <a:ext cx="5380988" cy="4611166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68144">
                      <a:extLst>
                        <a:ext uri="{9D8B030D-6E8A-4147-A177-3AD203B41FA5}">
                          <a16:colId xmlns:a16="http://schemas.microsoft.com/office/drawing/2014/main" val="4277710261"/>
                        </a:ext>
                      </a:extLst>
                    </a:gridCol>
                    <a:gridCol w="743194">
                      <a:extLst>
                        <a:ext uri="{9D8B030D-6E8A-4147-A177-3AD203B41FA5}">
                          <a16:colId xmlns:a16="http://schemas.microsoft.com/office/drawing/2014/main" val="23024472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381337068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10592211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72571566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115885246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215855306"/>
                        </a:ext>
                      </a:extLst>
                    </a:gridCol>
                  </a:tblGrid>
                  <a:tr h="325285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70289"/>
                      </a:ext>
                    </a:extLst>
                  </a:tr>
                  <a:tr h="325285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38200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242262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0588609"/>
                      </a:ext>
                    </a:extLst>
                  </a:tr>
                  <a:tr h="6505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342893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9770526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2434027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648933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42650695"/>
                      </a:ext>
                    </a:extLst>
                  </a:tr>
                  <a:tr h="32528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99702387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21" t="-1107937" r="-36145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0733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F309CA43-EE83-4433-B418-DEEB1E95ECBA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9E05C7-84AE-4DC8-B5EF-D84D8AF686BF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95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165D7BAA-E61B-4A84-A161-B523ED744FB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93412" y="1878272"/>
              <a:ext cx="5380990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46611">
                      <a:extLst>
                        <a:ext uri="{9D8B030D-6E8A-4147-A177-3AD203B41FA5}">
                          <a16:colId xmlns:a16="http://schemas.microsoft.com/office/drawing/2014/main" val="3124780339"/>
                        </a:ext>
                      </a:extLst>
                    </a:gridCol>
                    <a:gridCol w="663009">
                      <a:extLst>
                        <a:ext uri="{9D8B030D-6E8A-4147-A177-3AD203B41FA5}">
                          <a16:colId xmlns:a16="http://schemas.microsoft.com/office/drawing/2014/main" val="3084896391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415237346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2768516846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0439542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69891682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20471124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96412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3730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5221572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282907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7656835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657116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65321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28122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365726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0468330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00575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165D7BAA-E61B-4A84-A161-B523ED744FBF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493412" y="1878272"/>
              <a:ext cx="5380990" cy="461116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246611">
                      <a:extLst>
                        <a:ext uri="{9D8B030D-6E8A-4147-A177-3AD203B41FA5}">
                          <a16:colId xmlns:a16="http://schemas.microsoft.com/office/drawing/2014/main" val="3124780339"/>
                        </a:ext>
                      </a:extLst>
                    </a:gridCol>
                    <a:gridCol w="663009">
                      <a:extLst>
                        <a:ext uri="{9D8B030D-6E8A-4147-A177-3AD203B41FA5}">
                          <a16:colId xmlns:a16="http://schemas.microsoft.com/office/drawing/2014/main" val="3084896391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415237346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2768516846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3304395428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698916820"/>
                        </a:ext>
                      </a:extLst>
                    </a:gridCol>
                    <a:gridCol w="694274">
                      <a:extLst>
                        <a:ext uri="{9D8B030D-6E8A-4147-A177-3AD203B41FA5}">
                          <a16:colId xmlns:a16="http://schemas.microsoft.com/office/drawing/2014/main" val="1204711243"/>
                        </a:ext>
                      </a:extLst>
                    </a:gridCol>
                  </a:tblGrid>
                  <a:tr h="325284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96412"/>
                      </a:ext>
                    </a:extLst>
                  </a:tr>
                  <a:tr h="325284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37300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5221572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2829070"/>
                      </a:ext>
                    </a:extLst>
                  </a:tr>
                  <a:tr h="65057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7656835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6571169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72653211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281227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33657262"/>
                      </a:ext>
                    </a:extLst>
                  </a:tr>
                  <a:tr h="32528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0468330"/>
                      </a:ext>
                    </a:extLst>
                  </a:tr>
                  <a:tr h="38246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88" t="-1107937" r="-33219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005756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D421857-5AF1-4898-95C8-026CB4238B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17596" y="1878267"/>
              <a:ext cx="5380990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84035">
                      <a:extLst>
                        <a:ext uri="{9D8B030D-6E8A-4147-A177-3AD203B41FA5}">
                          <a16:colId xmlns:a16="http://schemas.microsoft.com/office/drawing/2014/main" val="3949410109"/>
                        </a:ext>
                      </a:extLst>
                    </a:gridCol>
                    <a:gridCol w="727305">
                      <a:extLst>
                        <a:ext uri="{9D8B030D-6E8A-4147-A177-3AD203B41FA5}">
                          <a16:colId xmlns:a16="http://schemas.microsoft.com/office/drawing/2014/main" val="128728680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05442933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63312368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064153384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336866403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114306840"/>
                        </a:ext>
                      </a:extLst>
                    </a:gridCol>
                  </a:tblGrid>
                  <a:tr h="273662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16955"/>
                      </a:ext>
                    </a:extLst>
                  </a:tr>
                  <a:tr h="273662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736880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61473152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8829001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4156975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4590538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72082126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7115016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92735665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61750313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190028"/>
                      </a:ext>
                    </a:extLst>
                  </a:tr>
                  <a:tr h="36472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11909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4D421857-5AF1-4898-95C8-026CB4238B5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17596" y="1878267"/>
              <a:ext cx="5380990" cy="461116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84035">
                      <a:extLst>
                        <a:ext uri="{9D8B030D-6E8A-4147-A177-3AD203B41FA5}">
                          <a16:colId xmlns:a16="http://schemas.microsoft.com/office/drawing/2014/main" val="3949410109"/>
                        </a:ext>
                      </a:extLst>
                    </a:gridCol>
                    <a:gridCol w="727305">
                      <a:extLst>
                        <a:ext uri="{9D8B030D-6E8A-4147-A177-3AD203B41FA5}">
                          <a16:colId xmlns:a16="http://schemas.microsoft.com/office/drawing/2014/main" val="128728680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054429330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3633123681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4064153384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336866403"/>
                        </a:ext>
                      </a:extLst>
                    </a:gridCol>
                    <a:gridCol w="693930">
                      <a:extLst>
                        <a:ext uri="{9D8B030D-6E8A-4147-A177-3AD203B41FA5}">
                          <a16:colId xmlns:a16="http://schemas.microsoft.com/office/drawing/2014/main" val="2114306840"/>
                        </a:ext>
                      </a:extLst>
                    </a:gridCol>
                  </a:tblGrid>
                  <a:tr h="273662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16955"/>
                      </a:ext>
                    </a:extLst>
                  </a:tr>
                  <a:tr h="273662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736880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61473152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8829001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4156975"/>
                      </a:ext>
                    </a:extLst>
                  </a:tr>
                  <a:tr h="58318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4590538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72082126"/>
                      </a:ext>
                    </a:extLst>
                  </a:tr>
                  <a:tr h="2736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7115016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0.207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92735665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0.287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61750313"/>
                      </a:ext>
                    </a:extLst>
                  </a:tr>
                  <a:tr h="27301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190028"/>
                      </a:ext>
                    </a:extLst>
                  </a:tr>
                  <a:tr h="36472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13" t="-1175000" r="-35435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1190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(5/7)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B259C-B8BC-4EC9-8C5F-FA94CD736A7E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444D52A-26A3-4E80-994C-2358D6449F33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94" y="1184370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sp>
        <p:nvSpPr>
          <p:cNvPr id="17" name="矩形 16" descr="Users">
            <a:extLst>
              <a:ext uri="{FF2B5EF4-FFF2-40B4-BE49-F238E27FC236}">
                <a16:creationId xmlns:a16="http://schemas.microsoft.com/office/drawing/2014/main" id="{6653A47F-AC61-439B-B2FF-6CDB2B423498}"/>
              </a:ext>
            </a:extLst>
          </p:cNvPr>
          <p:cNvSpPr/>
          <p:nvPr/>
        </p:nvSpPr>
        <p:spPr>
          <a:xfrm>
            <a:off x="667904" y="1184370"/>
            <a:ext cx="3443664" cy="344366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78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(6/7)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30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D104642F-B518-42D5-B5CA-6C5F7DBF04A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3264" y="1839311"/>
              <a:ext cx="5380988" cy="46075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62169">
                      <a:extLst>
                        <a:ext uri="{9D8B030D-6E8A-4147-A177-3AD203B41FA5}">
                          <a16:colId xmlns:a16="http://schemas.microsoft.com/office/drawing/2014/main" val="3336247889"/>
                        </a:ext>
                      </a:extLst>
                    </a:gridCol>
                    <a:gridCol w="667809">
                      <a:extLst>
                        <a:ext uri="{9D8B030D-6E8A-4147-A177-3AD203B41FA5}">
                          <a16:colId xmlns:a16="http://schemas.microsoft.com/office/drawing/2014/main" val="7690568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07494485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0353668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899803110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351643475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706790809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061515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78482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375538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0827915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9004482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0269669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3208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004530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328541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98236860"/>
                      </a:ext>
                    </a:extLst>
                  </a:tr>
                  <a:tr h="38216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4891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D104642F-B518-42D5-B5CA-6C5F7DBF04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93264" y="1839311"/>
              <a:ext cx="5380988" cy="4607522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62169">
                      <a:extLst>
                        <a:ext uri="{9D8B030D-6E8A-4147-A177-3AD203B41FA5}">
                          <a16:colId xmlns:a16="http://schemas.microsoft.com/office/drawing/2014/main" val="3336247889"/>
                        </a:ext>
                      </a:extLst>
                    </a:gridCol>
                    <a:gridCol w="667809">
                      <a:extLst>
                        <a:ext uri="{9D8B030D-6E8A-4147-A177-3AD203B41FA5}">
                          <a16:colId xmlns:a16="http://schemas.microsoft.com/office/drawing/2014/main" val="7690568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07494485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0353668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899803110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351643475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706790809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061515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78482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375538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0827915"/>
                      </a:ext>
                    </a:extLst>
                  </a:tr>
                  <a:tr h="6500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9004482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0269669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4000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3208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0.259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004530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0.302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0.326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3285418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98236860"/>
                      </a:ext>
                    </a:extLst>
                  </a:tr>
                  <a:tr h="3821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46" t="-1106349" r="-29553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48911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6924EA5-4EF9-4AEF-BA4E-3E26AD2CDB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33666" y="1839310"/>
              <a:ext cx="5380988" cy="460752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401130">
                      <a:extLst>
                        <a:ext uri="{9D8B030D-6E8A-4147-A177-3AD203B41FA5}">
                          <a16:colId xmlns:a16="http://schemas.microsoft.com/office/drawing/2014/main" val="1447374781"/>
                        </a:ext>
                      </a:extLst>
                    </a:gridCol>
                    <a:gridCol w="628848">
                      <a:extLst>
                        <a:ext uri="{9D8B030D-6E8A-4147-A177-3AD203B41FA5}">
                          <a16:colId xmlns:a16="http://schemas.microsoft.com/office/drawing/2014/main" val="758587976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76486384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96903290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9242716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410954230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260473454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711610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816290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2046301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61828452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594763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235901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5034839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816619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799598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7388301"/>
                      </a:ext>
                    </a:extLst>
                  </a:tr>
                  <a:tr h="38216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375806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6924EA5-4EF9-4AEF-BA4E-3E26AD2CDBB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3666" y="1839310"/>
              <a:ext cx="5380988" cy="460752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401130">
                      <a:extLst>
                        <a:ext uri="{9D8B030D-6E8A-4147-A177-3AD203B41FA5}">
                          <a16:colId xmlns:a16="http://schemas.microsoft.com/office/drawing/2014/main" val="1447374781"/>
                        </a:ext>
                      </a:extLst>
                    </a:gridCol>
                    <a:gridCol w="628848">
                      <a:extLst>
                        <a:ext uri="{9D8B030D-6E8A-4147-A177-3AD203B41FA5}">
                          <a16:colId xmlns:a16="http://schemas.microsoft.com/office/drawing/2014/main" val="758587976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76486384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1969032904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392427163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4109542308"/>
                        </a:ext>
                      </a:extLst>
                    </a:gridCol>
                    <a:gridCol w="670202">
                      <a:extLst>
                        <a:ext uri="{9D8B030D-6E8A-4147-A177-3AD203B41FA5}">
                          <a16:colId xmlns:a16="http://schemas.microsoft.com/office/drawing/2014/main" val="2260473454"/>
                        </a:ext>
                      </a:extLst>
                    </a:gridCol>
                  </a:tblGrid>
                  <a:tr h="325027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5711610"/>
                      </a:ext>
                    </a:extLst>
                  </a:tr>
                  <a:tr h="325027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816290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2046301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61828452"/>
                      </a:ext>
                    </a:extLst>
                  </a:tr>
                  <a:tr h="65005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594763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235901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5034839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58166195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7995984"/>
                      </a:ext>
                    </a:extLst>
                  </a:tr>
                  <a:tr h="32502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7388301"/>
                      </a:ext>
                    </a:extLst>
                  </a:tr>
                  <a:tr h="38216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35" t="-1106349" r="-2852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375806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AB43A076-836A-4A13-93D2-4577A8CEA000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73484F-0E2E-4689-A1AC-0EA52D56BA27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09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43F2EB34-6FCE-4297-A3E3-BD5F922B054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0721" y="1846185"/>
              <a:ext cx="5380990" cy="4600651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73489">
                      <a:extLst>
                        <a:ext uri="{9D8B030D-6E8A-4147-A177-3AD203B41FA5}">
                          <a16:colId xmlns:a16="http://schemas.microsoft.com/office/drawing/2014/main" val="437293151"/>
                        </a:ext>
                      </a:extLst>
                    </a:gridCol>
                    <a:gridCol w="585926">
                      <a:extLst>
                        <a:ext uri="{9D8B030D-6E8A-4147-A177-3AD203B41FA5}">
                          <a16:colId xmlns:a16="http://schemas.microsoft.com/office/drawing/2014/main" val="1808335572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30801646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33600077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4178377809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94049389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1672144665"/>
                        </a:ext>
                      </a:extLst>
                    </a:gridCol>
                  </a:tblGrid>
                  <a:tr h="324543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112765"/>
                      </a:ext>
                    </a:extLst>
                  </a:tr>
                  <a:tr h="324543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103785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20530978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2824020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3934653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1510192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227575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3746153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275455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05122903"/>
                      </a:ext>
                    </a:extLst>
                  </a:tr>
                  <a:tr h="381592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7708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4">
                <a:extLst>
                  <a:ext uri="{FF2B5EF4-FFF2-40B4-BE49-F238E27FC236}">
                    <a16:creationId xmlns:a16="http://schemas.microsoft.com/office/drawing/2014/main" id="{43F2EB34-6FCE-4297-A3E3-BD5F922B0544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570721" y="1846185"/>
              <a:ext cx="5380990" cy="4600651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73489">
                      <a:extLst>
                        <a:ext uri="{9D8B030D-6E8A-4147-A177-3AD203B41FA5}">
                          <a16:colId xmlns:a16="http://schemas.microsoft.com/office/drawing/2014/main" val="437293151"/>
                        </a:ext>
                      </a:extLst>
                    </a:gridCol>
                    <a:gridCol w="585926">
                      <a:extLst>
                        <a:ext uri="{9D8B030D-6E8A-4147-A177-3AD203B41FA5}">
                          <a16:colId xmlns:a16="http://schemas.microsoft.com/office/drawing/2014/main" val="1808335572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30801646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33600077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4178377809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2940493894"/>
                        </a:ext>
                      </a:extLst>
                    </a:gridCol>
                    <a:gridCol w="684315">
                      <a:extLst>
                        <a:ext uri="{9D8B030D-6E8A-4147-A177-3AD203B41FA5}">
                          <a16:colId xmlns:a16="http://schemas.microsoft.com/office/drawing/2014/main" val="1672144665"/>
                        </a:ext>
                      </a:extLst>
                    </a:gridCol>
                  </a:tblGrid>
                  <a:tr h="324543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112765"/>
                      </a:ext>
                    </a:extLst>
                  </a:tr>
                  <a:tr h="324543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103785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20530978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(Dropout)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2824020"/>
                      </a:ext>
                    </a:extLst>
                  </a:tr>
                  <a:tr h="649086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23934653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1510192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227575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3746153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0.288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2754557"/>
                      </a:ext>
                    </a:extLst>
                  </a:tr>
                  <a:tr h="32454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0.537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05122903"/>
                      </a:ext>
                    </a:extLst>
                  </a:tr>
                  <a:tr h="3815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42" t="-1104762" r="-29203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77082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04CE768-794C-45F1-916F-600A8D629B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22122" y="1846187"/>
              <a:ext cx="5380989" cy="4600648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23897">
                      <a:extLst>
                        <a:ext uri="{9D8B030D-6E8A-4147-A177-3AD203B41FA5}">
                          <a16:colId xmlns:a16="http://schemas.microsoft.com/office/drawing/2014/main" val="5716528"/>
                        </a:ext>
                      </a:extLst>
                    </a:gridCol>
                    <a:gridCol w="621437">
                      <a:extLst>
                        <a:ext uri="{9D8B030D-6E8A-4147-A177-3AD203B41FA5}">
                          <a16:colId xmlns:a16="http://schemas.microsoft.com/office/drawing/2014/main" val="2121674043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311008828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121033389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2980127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080375151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4261365617"/>
                        </a:ext>
                      </a:extLst>
                    </a:gridCol>
                  </a:tblGrid>
                  <a:tr h="273038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04896"/>
                      </a:ext>
                    </a:extLst>
                  </a:tr>
                  <a:tr h="273038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72122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4059220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6382254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6164219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53783766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15700270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100876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2024334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0227021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474800"/>
                      </a:ext>
                    </a:extLst>
                  </a:tr>
                  <a:tr h="36388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6708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04CE768-794C-45F1-916F-600A8D629BD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22122" y="1846187"/>
              <a:ext cx="5380989" cy="4600648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323897">
                      <a:extLst>
                        <a:ext uri="{9D8B030D-6E8A-4147-A177-3AD203B41FA5}">
                          <a16:colId xmlns:a16="http://schemas.microsoft.com/office/drawing/2014/main" val="5716528"/>
                        </a:ext>
                      </a:extLst>
                    </a:gridCol>
                    <a:gridCol w="621437">
                      <a:extLst>
                        <a:ext uri="{9D8B030D-6E8A-4147-A177-3AD203B41FA5}">
                          <a16:colId xmlns:a16="http://schemas.microsoft.com/office/drawing/2014/main" val="2121674043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311008828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121033389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29801276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1080375151"/>
                        </a:ext>
                      </a:extLst>
                    </a:gridCol>
                    <a:gridCol w="687131">
                      <a:extLst>
                        <a:ext uri="{9D8B030D-6E8A-4147-A177-3AD203B41FA5}">
                          <a16:colId xmlns:a16="http://schemas.microsoft.com/office/drawing/2014/main" val="4261365617"/>
                        </a:ext>
                      </a:extLst>
                    </a:gridCol>
                  </a:tblGrid>
                  <a:tr h="273038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04896"/>
                      </a:ext>
                    </a:extLst>
                  </a:tr>
                  <a:tr h="273038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72122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128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256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512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4059220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6382254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6164219"/>
                      </a:ext>
                    </a:extLst>
                  </a:tr>
                  <a:tr h="58185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53783766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15700270"/>
                      </a:ext>
                    </a:extLst>
                  </a:tr>
                  <a:tr h="27303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100876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2024334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0.268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0227021"/>
                      </a:ext>
                    </a:extLst>
                  </a:tr>
                  <a:tr h="272393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0.518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474800"/>
                      </a:ext>
                    </a:extLst>
                  </a:tr>
                  <a:tr h="36388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61" t="-1171667" r="-3082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67085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實驗二</a:t>
            </a:r>
            <a:r>
              <a:rPr lang="zh-TW" altLang="zh-TW" dirty="0"/>
              <a:t>：四種模型之最佳配置</a:t>
            </a:r>
            <a:r>
              <a:rPr lang="en-US" altLang="zh-TW" dirty="0"/>
              <a:t>(7/7)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altLang="zh-TW" smtClean="0"/>
              <a:pPr/>
              <a:t>31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0C69FF-C558-432A-AC4D-F66D57048690}"/>
              </a:ext>
            </a:extLst>
          </p:cNvPr>
          <p:cNvSpPr txBox="1"/>
          <p:nvPr/>
        </p:nvSpPr>
        <p:spPr>
          <a:xfrm>
            <a:off x="2036342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9F449-BF70-48CA-86D2-074C7B5E53F1}"/>
              </a:ext>
            </a:extLst>
          </p:cNvPr>
          <p:cNvSpPr txBox="1"/>
          <p:nvPr/>
        </p:nvSpPr>
        <p:spPr>
          <a:xfrm>
            <a:off x="7816719" y="647148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超參數設定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011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實驗三</a:t>
            </a:r>
            <a:r>
              <a:rPr lang="zh-TW" altLang="zh-TW" dirty="0"/>
              <a:t>：皮爾森分析比較</a:t>
            </a:r>
            <a:r>
              <a:rPr lang="en-US" altLang="zh-TW" dirty="0"/>
              <a:t>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32</a:t>
            </a:fld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4216658-A8F2-401F-A7B8-68A84289CAD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3286" r="11340" b="5525"/>
          <a:stretch/>
        </p:blipFill>
        <p:spPr bwMode="auto">
          <a:xfrm>
            <a:off x="454030" y="1816834"/>
            <a:ext cx="5402486" cy="47654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F9CC62A-990D-46B4-8046-B07854AD98BC}"/>
              </a:ext>
            </a:extLst>
          </p:cNvPr>
          <p:cNvGraphicFramePr>
            <a:graphicFrameLocks noGrp="1"/>
          </p:cNvGraphicFramePr>
          <p:nvPr/>
        </p:nvGraphicFramePr>
        <p:xfrm>
          <a:off x="5856516" y="1816834"/>
          <a:ext cx="5736770" cy="46299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8385">
                  <a:extLst>
                    <a:ext uri="{9D8B030D-6E8A-4147-A177-3AD203B41FA5}">
                      <a16:colId xmlns:a16="http://schemas.microsoft.com/office/drawing/2014/main" val="2463899449"/>
                    </a:ext>
                  </a:extLst>
                </a:gridCol>
                <a:gridCol w="2868385">
                  <a:extLst>
                    <a:ext uri="{9D8B030D-6E8A-4147-A177-3AD203B41FA5}">
                      <a16:colId xmlns:a16="http://schemas.microsoft.com/office/drawing/2014/main" val="1451946427"/>
                    </a:ext>
                  </a:extLst>
                </a:gridCol>
              </a:tblGrid>
              <a:tr h="79533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相關係數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1592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實際發電功率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(A.P)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981180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全球水平輻射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(G.H.R)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0.96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647822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漫射水平輻射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D.H.R)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0.53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069568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傾斜全球輻射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(R.G.T)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0.97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804475"/>
                  </a:ext>
                </a:extLst>
              </a:tr>
              <a:tr h="766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傾斜漫射輻射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(R.D.T)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4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6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55D6-CB1F-4689-AC9B-4558B2D5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實驗三</a:t>
            </a:r>
            <a:r>
              <a:rPr lang="zh-TW" altLang="zh-TW" dirty="0"/>
              <a:t>：皮爾森分析比較</a:t>
            </a:r>
            <a:r>
              <a:rPr lang="en-US" altLang="zh-TW" dirty="0"/>
              <a:t>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B26E-091D-457C-840E-4199A588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99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altLang="zh-TW" smtClean="0"/>
              <a:pPr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內容版面配置區 2">
                <a:extLst>
                  <a:ext uri="{FF2B5EF4-FFF2-40B4-BE49-F238E27FC236}">
                    <a16:creationId xmlns:a16="http://schemas.microsoft.com/office/drawing/2014/main" id="{F7034C9A-A67A-45E0-9915-AD2C22FF1AE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32630" y="1737361"/>
              <a:ext cx="5667415" cy="467147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61964">
                      <a:extLst>
                        <a:ext uri="{9D8B030D-6E8A-4147-A177-3AD203B41FA5}">
                          <a16:colId xmlns:a16="http://schemas.microsoft.com/office/drawing/2014/main" val="1714298847"/>
                        </a:ext>
                      </a:extLst>
                    </a:gridCol>
                    <a:gridCol w="612559">
                      <a:extLst>
                        <a:ext uri="{9D8B030D-6E8A-4147-A177-3AD203B41FA5}">
                          <a16:colId xmlns:a16="http://schemas.microsoft.com/office/drawing/2014/main" val="375919036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45595287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1136922175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355520671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2067593498"/>
                        </a:ext>
                      </a:extLst>
                    </a:gridCol>
                  </a:tblGrid>
                  <a:tr h="41728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5207508"/>
                      </a:ext>
                    </a:extLst>
                  </a:tr>
                  <a:tr h="482142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587763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6478782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4065091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3421037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299914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7876668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7990749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754647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203043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1361789"/>
                      </a:ext>
                    </a:extLst>
                  </a:tr>
                  <a:tr h="341369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7987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內容版面配置區 2">
                <a:extLst>
                  <a:ext uri="{FF2B5EF4-FFF2-40B4-BE49-F238E27FC236}">
                    <a16:creationId xmlns:a16="http://schemas.microsoft.com/office/drawing/2014/main" id="{F7034C9A-A67A-45E0-9915-AD2C22FF1A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232630" y="1737361"/>
              <a:ext cx="5667415" cy="467147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61964">
                      <a:extLst>
                        <a:ext uri="{9D8B030D-6E8A-4147-A177-3AD203B41FA5}">
                          <a16:colId xmlns:a16="http://schemas.microsoft.com/office/drawing/2014/main" val="1714298847"/>
                        </a:ext>
                      </a:extLst>
                    </a:gridCol>
                    <a:gridCol w="612559">
                      <a:extLst>
                        <a:ext uri="{9D8B030D-6E8A-4147-A177-3AD203B41FA5}">
                          <a16:colId xmlns:a16="http://schemas.microsoft.com/office/drawing/2014/main" val="375919036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45595287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1136922175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3555206716"/>
                        </a:ext>
                      </a:extLst>
                    </a:gridCol>
                    <a:gridCol w="873223">
                      <a:extLst>
                        <a:ext uri="{9D8B030D-6E8A-4147-A177-3AD203B41FA5}">
                          <a16:colId xmlns:a16="http://schemas.microsoft.com/office/drawing/2014/main" val="2067593498"/>
                        </a:ext>
                      </a:extLst>
                    </a:gridCol>
                  </a:tblGrid>
                  <a:tr h="41728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5207508"/>
                      </a:ext>
                    </a:extLst>
                  </a:tr>
                  <a:tr h="487680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587763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6478782"/>
                      </a:ext>
                    </a:extLst>
                  </a:tr>
                  <a:tr h="64374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4065091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3421037"/>
                      </a:ext>
                    </a:extLst>
                  </a:tr>
                  <a:tr h="42916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299914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7876668"/>
                      </a:ext>
                    </a:extLst>
                  </a:tr>
                  <a:tr h="256217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7990749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0.199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754647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2030437"/>
                      </a:ext>
                    </a:extLst>
                  </a:tr>
                  <a:tr h="255634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1361789"/>
                      </a:ext>
                    </a:extLst>
                  </a:tr>
                  <a:tr h="3413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89" t="-1273214" r="-26303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79873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2D725CA-0747-4845-A857-22FAB44F7D11}"/>
              </a:ext>
            </a:extLst>
          </p:cNvPr>
          <p:cNvSpPr txBox="1"/>
          <p:nvPr/>
        </p:nvSpPr>
        <p:spPr>
          <a:xfrm>
            <a:off x="7127345" y="64517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太陽能資料集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皮爾森分析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075CCCA-A1E3-4D02-8FB3-DAC76B45AD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6325" y="1739125"/>
              <a:ext cx="5667422" cy="466593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72374">
                      <a:extLst>
                        <a:ext uri="{9D8B030D-6E8A-4147-A177-3AD203B41FA5}">
                          <a16:colId xmlns:a16="http://schemas.microsoft.com/office/drawing/2014/main" val="963982760"/>
                        </a:ext>
                      </a:extLst>
                    </a:gridCol>
                    <a:gridCol w="550416">
                      <a:extLst>
                        <a:ext uri="{9D8B030D-6E8A-4147-A177-3AD203B41FA5}">
                          <a16:colId xmlns:a16="http://schemas.microsoft.com/office/drawing/2014/main" val="764120804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325494029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2681370317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739268192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078247506"/>
                        </a:ext>
                      </a:extLst>
                    </a:gridCol>
                  </a:tblGrid>
                  <a:tr h="4255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5947156"/>
                      </a:ext>
                    </a:extLst>
                  </a:tr>
                  <a:tr h="485903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694979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847412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3635725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930390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5024303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4757379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5833111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47727184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5452117"/>
                      </a:ext>
                    </a:extLst>
                  </a:tr>
                  <a:tr h="242951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0289524"/>
                      </a:ext>
                    </a:extLst>
                  </a:tr>
                  <a:tr h="28565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altLang="en-US" sz="1600" b="0" i="1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600" b="0" kern="100" baseline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標楷體" panose="03000509000000000000" pitchFamily="65" charset="-12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635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075CCCA-A1E3-4D02-8FB3-DAC76B45AD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6325" y="1739125"/>
              <a:ext cx="5667422" cy="4665935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572374">
                      <a:extLst>
                        <a:ext uri="{9D8B030D-6E8A-4147-A177-3AD203B41FA5}">
                          <a16:colId xmlns:a16="http://schemas.microsoft.com/office/drawing/2014/main" val="963982760"/>
                        </a:ext>
                      </a:extLst>
                    </a:gridCol>
                    <a:gridCol w="550416">
                      <a:extLst>
                        <a:ext uri="{9D8B030D-6E8A-4147-A177-3AD203B41FA5}">
                          <a16:colId xmlns:a16="http://schemas.microsoft.com/office/drawing/2014/main" val="764120804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325494029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2681370317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739268192"/>
                        </a:ext>
                      </a:extLst>
                    </a:gridCol>
                    <a:gridCol w="886158">
                      <a:extLst>
                        <a:ext uri="{9D8B030D-6E8A-4147-A177-3AD203B41FA5}">
                          <a16:colId xmlns:a16="http://schemas.microsoft.com/office/drawing/2014/main" val="1078247506"/>
                        </a:ext>
                      </a:extLst>
                    </a:gridCol>
                  </a:tblGrid>
                  <a:tr h="425526"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超參數</a:t>
                          </a: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單位</a:t>
                          </a: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模型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5947156"/>
                      </a:ext>
                    </a:extLst>
                  </a:tr>
                  <a:tr h="487680"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RNN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Bi-LSTM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Stack LSTM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694979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(RNN/LSTM#1)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847412"/>
                      </a:ext>
                    </a:extLst>
                  </a:tr>
                  <a:tr h="674048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(RNN/LSTM#2)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32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3635725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隱藏層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(Dorpout)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9930390"/>
                      </a:ext>
                    </a:extLst>
                  </a:tr>
                  <a:tr h="449365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輸出層</a:t>
                          </a: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(Dense)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502430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迭代次數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次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200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475737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批次大小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筆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5000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58331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MAE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0.275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0.271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0.183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477271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0.296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0.274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0.267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54521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RMSE</a:t>
                          </a:r>
                          <a:endParaRPr lang="zh-TW" altLang="en-US" sz="1600" b="0" kern="100" baseline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kumimoji="0" lang="en-US" altLang="zh-TW" sz="16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0.544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0.524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0.523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0.517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0289524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88" t="-1531915" r="-261240" b="-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%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0.966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highlight>
                                <a:srgbClr val="F2B973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0.969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highlight>
                              <a:srgbClr val="F2B973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0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kern="100" baseline="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+mn-cs"/>
                            </a:rPr>
                            <a:t>0.970</a:t>
                          </a:r>
                          <a:endParaRPr lang="zh-TW" altLang="en-US" sz="1600" b="0" kern="100" baseline="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15635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231A73A4-DD0A-4DFF-93AD-7382B7E27CA9}"/>
              </a:ext>
            </a:extLst>
          </p:cNvPr>
          <p:cNvSpPr txBox="1"/>
          <p:nvPr/>
        </p:nvSpPr>
        <p:spPr>
          <a:xfrm>
            <a:off x="1231041" y="64517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太陽能資料集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2587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1026" name="Picture 2" descr="https://i2.kknews.cc/yzXzUyG4RAN6n0EYAPBZgm3Z40R279m4JtAQseK9O5k/0.jpg">
            <a:extLst>
              <a:ext uri="{FF2B5EF4-FFF2-40B4-BE49-F238E27FC236}">
                <a16:creationId xmlns:a16="http://schemas.microsoft.com/office/drawing/2014/main" id="{55420E3B-D181-4487-9EFC-B7F48F1B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" y="2451036"/>
            <a:ext cx="2922825" cy="26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太陽能相關Q&amp;A">
            <a:extLst>
              <a:ext uri="{FF2B5EF4-FFF2-40B4-BE49-F238E27FC236}">
                <a16:creationId xmlns:a16="http://schemas.microsoft.com/office/drawing/2014/main" id="{37E138D5-6303-4645-AB83-BD256E6A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92" y="2398026"/>
            <a:ext cx="2731335" cy="27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A8597EE4-862A-414C-ACA2-B647785EFFFE}"/>
              </a:ext>
            </a:extLst>
          </p:cNvPr>
          <p:cNvSpPr/>
          <p:nvPr/>
        </p:nvSpPr>
        <p:spPr>
          <a:xfrm>
            <a:off x="3917407" y="2706205"/>
            <a:ext cx="980080" cy="213895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逐漸減少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65AAC25-659E-4B18-AC94-0EB1C1FA26A6}"/>
              </a:ext>
            </a:extLst>
          </p:cNvPr>
          <p:cNvSpPr/>
          <p:nvPr/>
        </p:nvSpPr>
        <p:spPr>
          <a:xfrm rot="15300000">
            <a:off x="9043634" y="2992483"/>
            <a:ext cx="265471" cy="556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8766E6CB-AF8E-4CE9-85BB-E73EEB0B9886}"/>
              </a:ext>
            </a:extLst>
          </p:cNvPr>
          <p:cNvSpPr/>
          <p:nvPr/>
        </p:nvSpPr>
        <p:spPr>
          <a:xfrm rot="16840035">
            <a:off x="9094657" y="3893964"/>
            <a:ext cx="265471" cy="58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椭圆 12">
            <a:extLst>
              <a:ext uri="{FF2B5EF4-FFF2-40B4-BE49-F238E27FC236}">
                <a16:creationId xmlns:a16="http://schemas.microsoft.com/office/drawing/2014/main" id="{BF78A5AA-6DB5-4CF3-A351-6AA0EF16734D}"/>
              </a:ext>
            </a:extLst>
          </p:cNvPr>
          <p:cNvSpPr/>
          <p:nvPr/>
        </p:nvSpPr>
        <p:spPr>
          <a:xfrm>
            <a:off x="9582661" y="2376722"/>
            <a:ext cx="2414658" cy="12268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TW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間歇性</a:t>
            </a: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3">
            <a:extLst>
              <a:ext uri="{FF2B5EF4-FFF2-40B4-BE49-F238E27FC236}">
                <a16:creationId xmlns:a16="http://schemas.microsoft.com/office/drawing/2014/main" id="{5FADAB3B-7F9D-4DC7-9738-44C04367BD0F}"/>
              </a:ext>
            </a:extLst>
          </p:cNvPr>
          <p:cNvSpPr/>
          <p:nvPr/>
        </p:nvSpPr>
        <p:spPr>
          <a:xfrm>
            <a:off x="9582661" y="3713358"/>
            <a:ext cx="2414658" cy="1226806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TW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不可控制性</a:t>
            </a: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28206475-E8C0-407E-B762-894024ACCE5F}"/>
              </a:ext>
            </a:extLst>
          </p:cNvPr>
          <p:cNvSpPr/>
          <p:nvPr/>
        </p:nvSpPr>
        <p:spPr>
          <a:xfrm>
            <a:off x="5221171" y="2703998"/>
            <a:ext cx="979200" cy="2138954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使用率提高</a:t>
            </a:r>
          </a:p>
        </p:txBody>
      </p:sp>
    </p:spTree>
    <p:extLst>
      <p:ext uri="{BB962C8B-B14F-4D97-AF65-F5344CB8AC3E}">
        <p14:creationId xmlns:p14="http://schemas.microsoft.com/office/powerpoint/2010/main" val="30718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20" grpId="0" animBg="1"/>
      <p:bldP spid="2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2054" name="Picture 6" descr="零盲點-企業突圍-決策-預測">
            <a:extLst>
              <a:ext uri="{FF2B5EF4-FFF2-40B4-BE49-F238E27FC236}">
                <a16:creationId xmlns:a16="http://schemas.microsoft.com/office/drawing/2014/main" id="{2E72CFB0-9DB5-4EF3-8AEA-566BA0DB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15769"/>
            <a:ext cx="4408170" cy="29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9BE9680-1244-4856-AD0E-F268CEF4E1BF}"/>
              </a:ext>
            </a:extLst>
          </p:cNvPr>
          <p:cNvSpPr/>
          <p:nvPr/>
        </p:nvSpPr>
        <p:spPr>
          <a:xfrm>
            <a:off x="5715000" y="3206651"/>
            <a:ext cx="2109789" cy="13716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控制與利用</a:t>
            </a:r>
          </a:p>
        </p:txBody>
      </p:sp>
      <p:pic>
        <p:nvPicPr>
          <p:cNvPr id="2058" name="Picture 10" descr="國際週報》高溫熱浪頻傳，有助太陽能發電？答案正好相反">
            <a:extLst>
              <a:ext uri="{FF2B5EF4-FFF2-40B4-BE49-F238E27FC236}">
                <a16:creationId xmlns:a16="http://schemas.microsoft.com/office/drawing/2014/main" id="{99C25364-B3A0-4237-B399-8F7B9671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30" y="2551858"/>
            <a:ext cx="3665723" cy="25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研究目的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13" name="向下箭號 1">
            <a:extLst>
              <a:ext uri="{FF2B5EF4-FFF2-40B4-BE49-F238E27FC236}">
                <a16:creationId xmlns:a16="http://schemas.microsoft.com/office/drawing/2014/main" id="{288D8A32-FEFA-4082-8CEC-E0F8EA1EE2B7}"/>
              </a:ext>
            </a:extLst>
          </p:cNvPr>
          <p:cNvSpPr/>
          <p:nvPr/>
        </p:nvSpPr>
        <p:spPr>
          <a:xfrm>
            <a:off x="8752088" y="2680769"/>
            <a:ext cx="1169669" cy="29031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能源的浪費</a:t>
            </a:r>
          </a:p>
        </p:txBody>
      </p:sp>
      <p:grpSp>
        <p:nvGrpSpPr>
          <p:cNvPr id="15" name="组合 72">
            <a:extLst>
              <a:ext uri="{FF2B5EF4-FFF2-40B4-BE49-F238E27FC236}">
                <a16:creationId xmlns:a16="http://schemas.microsoft.com/office/drawing/2014/main" id="{4A7ED601-7570-45CA-9912-C0FC5F9D2180}"/>
              </a:ext>
            </a:extLst>
          </p:cNvPr>
          <p:cNvGrpSpPr/>
          <p:nvPr/>
        </p:nvGrpSpPr>
        <p:grpSpPr>
          <a:xfrm>
            <a:off x="1850423" y="2764272"/>
            <a:ext cx="5928554" cy="2751534"/>
            <a:chOff x="4119074" y="1745575"/>
            <a:chExt cx="6194425" cy="1770322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D01B819-89A2-4FFD-8844-0DCEAD249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74" y="1745575"/>
              <a:ext cx="6194425" cy="1770322"/>
            </a:xfrm>
            <a:prstGeom prst="rect">
              <a:avLst/>
            </a:prstGeom>
            <a:solidFill>
              <a:srgbClr val="5ABB93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92186BD-3134-479B-B62C-62DD048A0B30}"/>
                </a:ext>
              </a:extLst>
            </p:cNvPr>
            <p:cNvSpPr txBox="1"/>
            <p:nvPr/>
          </p:nvSpPr>
          <p:spPr>
            <a:xfrm>
              <a:off x="4413203" y="2093570"/>
              <a:ext cx="5644620" cy="126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預測太陽能發電量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just"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提供準確的預測模型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just">
                <a:spcBef>
                  <a:spcPts val="600"/>
                </a:spcBef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即時調整負載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just">
                <a:spcBef>
                  <a:spcPts val="600"/>
                </a:spcBef>
                <a:buFontTx/>
                <a:buChar char="-"/>
              </a:pPr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不浪費與最大化利用太陽能</a:t>
              </a:r>
              <a:endParaRPr lang="en-US" altLang="zh-TW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D33634-D6A2-491B-AD77-ADC24060C051}"/>
              </a:ext>
            </a:extLst>
          </p:cNvPr>
          <p:cNvGrpSpPr/>
          <p:nvPr/>
        </p:nvGrpSpPr>
        <p:grpSpPr>
          <a:xfrm>
            <a:off x="2162176" y="2134582"/>
            <a:ext cx="4052940" cy="1018939"/>
            <a:chOff x="5510160" y="1219435"/>
            <a:chExt cx="4052940" cy="1018939"/>
          </a:xfrm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A6EC535-BE8E-4BBE-AB9A-6D17F514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160" y="1219435"/>
              <a:ext cx="4052940" cy="1018939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rgbClr val="5ABB93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>
                <a:solidFill>
                  <a:srgbClr val="5ABB9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4E2F7121-789C-4AC0-B487-36D2958D1AB1}"/>
                </a:ext>
              </a:extLst>
            </p:cNvPr>
            <p:cNvSpPr txBox="1"/>
            <p:nvPr/>
          </p:nvSpPr>
          <p:spPr>
            <a:xfrm>
              <a:off x="5675377" y="1313406"/>
              <a:ext cx="3792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RNN</a:t>
              </a:r>
              <a:r>
                <a:rPr lang="zh-TW" altLang="en-US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LSTM</a:t>
              </a:r>
              <a:r>
                <a:rPr lang="zh-TW" altLang="en-US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endParaRPr lang="en-US" altLang="zh-TW" sz="2400" b="1" dirty="0">
                <a:solidFill>
                  <a:srgbClr val="5ABB9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Stack LSTM </a:t>
              </a:r>
              <a:r>
                <a:rPr lang="zh-TW" altLang="en-US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b="1" dirty="0">
                  <a:solidFill>
                    <a:srgbClr val="5ABB93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Bi-LSTM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研究目的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FCD2B79-78E9-4D6A-A05A-3620C1134917}"/>
              </a:ext>
            </a:extLst>
          </p:cNvPr>
          <p:cNvSpPr/>
          <p:nvPr/>
        </p:nvSpPr>
        <p:spPr>
          <a:xfrm>
            <a:off x="1524012" y="2133392"/>
            <a:ext cx="1067189" cy="995420"/>
          </a:xfrm>
          <a:custGeom>
            <a:avLst/>
            <a:gdLst>
              <a:gd name="connsiteX0" fmla="*/ 165907 w 995420"/>
              <a:gd name="connsiteY0" fmla="*/ 0 h 1067188"/>
              <a:gd name="connsiteX1" fmla="*/ 829513 w 995420"/>
              <a:gd name="connsiteY1" fmla="*/ 0 h 1067188"/>
              <a:gd name="connsiteX2" fmla="*/ 995420 w 995420"/>
              <a:gd name="connsiteY2" fmla="*/ 165907 h 1067188"/>
              <a:gd name="connsiteX3" fmla="*/ 995420 w 995420"/>
              <a:gd name="connsiteY3" fmla="*/ 1067188 h 1067188"/>
              <a:gd name="connsiteX4" fmla="*/ 995420 w 995420"/>
              <a:gd name="connsiteY4" fmla="*/ 1067188 h 1067188"/>
              <a:gd name="connsiteX5" fmla="*/ 0 w 995420"/>
              <a:gd name="connsiteY5" fmla="*/ 1067188 h 1067188"/>
              <a:gd name="connsiteX6" fmla="*/ 0 w 995420"/>
              <a:gd name="connsiteY6" fmla="*/ 1067188 h 1067188"/>
              <a:gd name="connsiteX7" fmla="*/ 0 w 995420"/>
              <a:gd name="connsiteY7" fmla="*/ 165907 h 1067188"/>
              <a:gd name="connsiteX8" fmla="*/ 165907 w 995420"/>
              <a:gd name="connsiteY8" fmla="*/ 0 h 106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420" h="1067188">
                <a:moveTo>
                  <a:pt x="0" y="889319"/>
                </a:moveTo>
                <a:lnTo>
                  <a:pt x="0" y="177869"/>
                </a:lnTo>
                <a:cubicBezTo>
                  <a:pt x="0" y="79635"/>
                  <a:pt x="69284" y="1"/>
                  <a:pt x="154750" y="1"/>
                </a:cubicBezTo>
                <a:lnTo>
                  <a:pt x="995420" y="1"/>
                </a:lnTo>
                <a:lnTo>
                  <a:pt x="995420" y="1"/>
                </a:lnTo>
                <a:lnTo>
                  <a:pt x="995420" y="1067187"/>
                </a:lnTo>
                <a:lnTo>
                  <a:pt x="995420" y="1067187"/>
                </a:lnTo>
                <a:lnTo>
                  <a:pt x="154750" y="1067187"/>
                </a:lnTo>
                <a:cubicBezTo>
                  <a:pt x="69284" y="1067187"/>
                  <a:pt x="0" y="987553"/>
                  <a:pt x="0" y="889319"/>
                </a:cubicBez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43" tIns="172417" rIns="247650" bIns="172417" numCol="1" spcCol="1270" anchor="ctr" anchorCtr="0">
            <a:no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TW" sz="2800" kern="1200" dirty="0"/>
              <a:t>1.</a:t>
            </a:r>
            <a:endParaRPr lang="zh-TW" altLang="en-US" sz="2800" kern="1200" dirty="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0FEB38D0-3D4A-4705-83ED-D0E33EA2DB4B}"/>
              </a:ext>
            </a:extLst>
          </p:cNvPr>
          <p:cNvSpPr/>
          <p:nvPr/>
        </p:nvSpPr>
        <p:spPr>
          <a:xfrm>
            <a:off x="2533498" y="2002375"/>
            <a:ext cx="8259845" cy="1244276"/>
          </a:xfrm>
          <a:custGeom>
            <a:avLst/>
            <a:gdLst>
              <a:gd name="connsiteX0" fmla="*/ 0 w 8259845"/>
              <a:gd name="connsiteY0" fmla="*/ 207383 h 1244276"/>
              <a:gd name="connsiteX1" fmla="*/ 207383 w 8259845"/>
              <a:gd name="connsiteY1" fmla="*/ 0 h 1244276"/>
              <a:gd name="connsiteX2" fmla="*/ 8052462 w 8259845"/>
              <a:gd name="connsiteY2" fmla="*/ 0 h 1244276"/>
              <a:gd name="connsiteX3" fmla="*/ 8259845 w 8259845"/>
              <a:gd name="connsiteY3" fmla="*/ 207383 h 1244276"/>
              <a:gd name="connsiteX4" fmla="*/ 8259845 w 8259845"/>
              <a:gd name="connsiteY4" fmla="*/ 1036893 h 1244276"/>
              <a:gd name="connsiteX5" fmla="*/ 8052462 w 8259845"/>
              <a:gd name="connsiteY5" fmla="*/ 1244276 h 1244276"/>
              <a:gd name="connsiteX6" fmla="*/ 207383 w 8259845"/>
              <a:gd name="connsiteY6" fmla="*/ 1244276 h 1244276"/>
              <a:gd name="connsiteX7" fmla="*/ 0 w 8259845"/>
              <a:gd name="connsiteY7" fmla="*/ 1036893 h 1244276"/>
              <a:gd name="connsiteX8" fmla="*/ 0 w 8259845"/>
              <a:gd name="connsiteY8" fmla="*/ 207383 h 12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845" h="1244276">
                <a:moveTo>
                  <a:pt x="0" y="207383"/>
                </a:moveTo>
                <a:cubicBezTo>
                  <a:pt x="0" y="92849"/>
                  <a:pt x="92849" y="0"/>
                  <a:pt x="207383" y="0"/>
                </a:cubicBezTo>
                <a:lnTo>
                  <a:pt x="8052462" y="0"/>
                </a:lnTo>
                <a:cubicBezTo>
                  <a:pt x="8166996" y="0"/>
                  <a:pt x="8259845" y="92849"/>
                  <a:pt x="8259845" y="207383"/>
                </a:cubicBezTo>
                <a:lnTo>
                  <a:pt x="8259845" y="1036893"/>
                </a:lnTo>
                <a:cubicBezTo>
                  <a:pt x="8259845" y="1151427"/>
                  <a:pt x="8166996" y="1244276"/>
                  <a:pt x="8052462" y="1244276"/>
                </a:cubicBezTo>
                <a:lnTo>
                  <a:pt x="207383" y="1244276"/>
                </a:lnTo>
                <a:cubicBezTo>
                  <a:pt x="92849" y="1244276"/>
                  <a:pt x="0" y="1151427"/>
                  <a:pt x="0" y="1036893"/>
                </a:cubicBezTo>
                <a:lnTo>
                  <a:pt x="0" y="207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181" tIns="106461" rIns="152181" bIns="106461" numCol="1" spcCol="1270" anchor="ctr" anchorCtr="0">
            <a:noAutofit/>
          </a:bodyPr>
          <a:lstStyle/>
          <a:p>
            <a:pPr marL="0" lvl="0" indent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比較四種</a:t>
            </a:r>
            <a:r>
              <a:rPr lang="en-US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sz="24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模型之間差異，並探討何種模型更適用於預測太陽能。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334FE060-498B-4119-8B6B-16606B47BBB1}"/>
              </a:ext>
            </a:extLst>
          </p:cNvPr>
          <p:cNvSpPr/>
          <p:nvPr/>
        </p:nvSpPr>
        <p:spPr>
          <a:xfrm>
            <a:off x="1531906" y="3594387"/>
            <a:ext cx="998244" cy="995421"/>
          </a:xfrm>
          <a:custGeom>
            <a:avLst/>
            <a:gdLst>
              <a:gd name="connsiteX0" fmla="*/ 165907 w 995420"/>
              <a:gd name="connsiteY0" fmla="*/ 0 h 998243"/>
              <a:gd name="connsiteX1" fmla="*/ 829513 w 995420"/>
              <a:gd name="connsiteY1" fmla="*/ 0 h 998243"/>
              <a:gd name="connsiteX2" fmla="*/ 995420 w 995420"/>
              <a:gd name="connsiteY2" fmla="*/ 165907 h 998243"/>
              <a:gd name="connsiteX3" fmla="*/ 995420 w 995420"/>
              <a:gd name="connsiteY3" fmla="*/ 998243 h 998243"/>
              <a:gd name="connsiteX4" fmla="*/ 995420 w 995420"/>
              <a:gd name="connsiteY4" fmla="*/ 998243 h 998243"/>
              <a:gd name="connsiteX5" fmla="*/ 0 w 995420"/>
              <a:gd name="connsiteY5" fmla="*/ 998243 h 998243"/>
              <a:gd name="connsiteX6" fmla="*/ 0 w 995420"/>
              <a:gd name="connsiteY6" fmla="*/ 998243 h 998243"/>
              <a:gd name="connsiteX7" fmla="*/ 0 w 995420"/>
              <a:gd name="connsiteY7" fmla="*/ 165907 h 998243"/>
              <a:gd name="connsiteX8" fmla="*/ 165907 w 995420"/>
              <a:gd name="connsiteY8" fmla="*/ 0 h 9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420" h="998243">
                <a:moveTo>
                  <a:pt x="0" y="831865"/>
                </a:moveTo>
                <a:lnTo>
                  <a:pt x="0" y="166378"/>
                </a:lnTo>
                <a:cubicBezTo>
                  <a:pt x="0" y="74490"/>
                  <a:pt x="74069" y="1"/>
                  <a:pt x="165438" y="1"/>
                </a:cubicBezTo>
                <a:lnTo>
                  <a:pt x="995420" y="1"/>
                </a:lnTo>
                <a:lnTo>
                  <a:pt x="995420" y="1"/>
                </a:lnTo>
                <a:lnTo>
                  <a:pt x="995420" y="998242"/>
                </a:lnTo>
                <a:lnTo>
                  <a:pt x="995420" y="998242"/>
                </a:lnTo>
                <a:lnTo>
                  <a:pt x="165438" y="998242"/>
                </a:lnTo>
                <a:cubicBezTo>
                  <a:pt x="74069" y="998242"/>
                  <a:pt x="0" y="923753"/>
                  <a:pt x="0" y="831865"/>
                </a:cubicBez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43" tIns="172417" rIns="247650" bIns="172417" numCol="1" spcCol="1270" anchor="ctr" anchorCtr="0">
            <a:no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TW" sz="2800" kern="1200" dirty="0"/>
              <a:t>2.</a:t>
            </a:r>
            <a:endParaRPr lang="zh-TW" altLang="en-US" sz="2800" kern="1200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60E1B11-F347-44D6-8F87-85BFCF2261AF}"/>
              </a:ext>
            </a:extLst>
          </p:cNvPr>
          <p:cNvSpPr/>
          <p:nvPr/>
        </p:nvSpPr>
        <p:spPr>
          <a:xfrm>
            <a:off x="2530151" y="3469960"/>
            <a:ext cx="8259845" cy="1244276"/>
          </a:xfrm>
          <a:custGeom>
            <a:avLst/>
            <a:gdLst>
              <a:gd name="connsiteX0" fmla="*/ 0 w 8259845"/>
              <a:gd name="connsiteY0" fmla="*/ 207383 h 1244276"/>
              <a:gd name="connsiteX1" fmla="*/ 207383 w 8259845"/>
              <a:gd name="connsiteY1" fmla="*/ 0 h 1244276"/>
              <a:gd name="connsiteX2" fmla="*/ 8052462 w 8259845"/>
              <a:gd name="connsiteY2" fmla="*/ 0 h 1244276"/>
              <a:gd name="connsiteX3" fmla="*/ 8259845 w 8259845"/>
              <a:gd name="connsiteY3" fmla="*/ 207383 h 1244276"/>
              <a:gd name="connsiteX4" fmla="*/ 8259845 w 8259845"/>
              <a:gd name="connsiteY4" fmla="*/ 1036893 h 1244276"/>
              <a:gd name="connsiteX5" fmla="*/ 8052462 w 8259845"/>
              <a:gd name="connsiteY5" fmla="*/ 1244276 h 1244276"/>
              <a:gd name="connsiteX6" fmla="*/ 207383 w 8259845"/>
              <a:gd name="connsiteY6" fmla="*/ 1244276 h 1244276"/>
              <a:gd name="connsiteX7" fmla="*/ 0 w 8259845"/>
              <a:gd name="connsiteY7" fmla="*/ 1036893 h 1244276"/>
              <a:gd name="connsiteX8" fmla="*/ 0 w 8259845"/>
              <a:gd name="connsiteY8" fmla="*/ 207383 h 12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845" h="1244276">
                <a:moveTo>
                  <a:pt x="0" y="207383"/>
                </a:moveTo>
                <a:cubicBezTo>
                  <a:pt x="0" y="92849"/>
                  <a:pt x="92849" y="0"/>
                  <a:pt x="207383" y="0"/>
                </a:cubicBezTo>
                <a:lnTo>
                  <a:pt x="8052462" y="0"/>
                </a:lnTo>
                <a:cubicBezTo>
                  <a:pt x="8166996" y="0"/>
                  <a:pt x="8259845" y="92849"/>
                  <a:pt x="8259845" y="207383"/>
                </a:cubicBezTo>
                <a:lnTo>
                  <a:pt x="8259845" y="1036893"/>
                </a:lnTo>
                <a:cubicBezTo>
                  <a:pt x="8259845" y="1151427"/>
                  <a:pt x="8166996" y="1244276"/>
                  <a:pt x="8052462" y="1244276"/>
                </a:cubicBezTo>
                <a:lnTo>
                  <a:pt x="207383" y="1244276"/>
                </a:lnTo>
                <a:cubicBezTo>
                  <a:pt x="92849" y="1244276"/>
                  <a:pt x="0" y="1151427"/>
                  <a:pt x="0" y="1036893"/>
                </a:cubicBezTo>
                <a:lnTo>
                  <a:pt x="0" y="207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181" tIns="106461" rIns="152181" bIns="106461" numCol="1" spcCol="1270" anchor="ctr" anchorCtr="0">
            <a:noAutofit/>
          </a:bodyPr>
          <a:lstStyle/>
          <a:p>
            <a:pPr marL="0" lvl="0" indent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驗證與實驗在固定區間內之何種超參數設定，更有利於提高模型預測之準確度。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CC73E52F-F82F-4900-B788-6CB3F42C0ADA}"/>
              </a:ext>
            </a:extLst>
          </p:cNvPr>
          <p:cNvSpPr/>
          <p:nvPr/>
        </p:nvSpPr>
        <p:spPr>
          <a:xfrm>
            <a:off x="1531906" y="5055383"/>
            <a:ext cx="998244" cy="995421"/>
          </a:xfrm>
          <a:custGeom>
            <a:avLst/>
            <a:gdLst>
              <a:gd name="connsiteX0" fmla="*/ 165907 w 995420"/>
              <a:gd name="connsiteY0" fmla="*/ 0 h 998243"/>
              <a:gd name="connsiteX1" fmla="*/ 829513 w 995420"/>
              <a:gd name="connsiteY1" fmla="*/ 0 h 998243"/>
              <a:gd name="connsiteX2" fmla="*/ 995420 w 995420"/>
              <a:gd name="connsiteY2" fmla="*/ 165907 h 998243"/>
              <a:gd name="connsiteX3" fmla="*/ 995420 w 995420"/>
              <a:gd name="connsiteY3" fmla="*/ 998243 h 998243"/>
              <a:gd name="connsiteX4" fmla="*/ 995420 w 995420"/>
              <a:gd name="connsiteY4" fmla="*/ 998243 h 998243"/>
              <a:gd name="connsiteX5" fmla="*/ 0 w 995420"/>
              <a:gd name="connsiteY5" fmla="*/ 998243 h 998243"/>
              <a:gd name="connsiteX6" fmla="*/ 0 w 995420"/>
              <a:gd name="connsiteY6" fmla="*/ 998243 h 998243"/>
              <a:gd name="connsiteX7" fmla="*/ 0 w 995420"/>
              <a:gd name="connsiteY7" fmla="*/ 165907 h 998243"/>
              <a:gd name="connsiteX8" fmla="*/ 165907 w 995420"/>
              <a:gd name="connsiteY8" fmla="*/ 0 h 9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420" h="998243">
                <a:moveTo>
                  <a:pt x="0" y="831865"/>
                </a:moveTo>
                <a:lnTo>
                  <a:pt x="0" y="166378"/>
                </a:lnTo>
                <a:cubicBezTo>
                  <a:pt x="0" y="74490"/>
                  <a:pt x="74069" y="1"/>
                  <a:pt x="165438" y="1"/>
                </a:cubicBezTo>
                <a:lnTo>
                  <a:pt x="995420" y="1"/>
                </a:lnTo>
                <a:lnTo>
                  <a:pt x="995420" y="1"/>
                </a:lnTo>
                <a:lnTo>
                  <a:pt x="995420" y="998242"/>
                </a:lnTo>
                <a:lnTo>
                  <a:pt x="995420" y="998242"/>
                </a:lnTo>
                <a:lnTo>
                  <a:pt x="165438" y="998242"/>
                </a:lnTo>
                <a:cubicBezTo>
                  <a:pt x="74069" y="998242"/>
                  <a:pt x="0" y="923753"/>
                  <a:pt x="0" y="831865"/>
                </a:cubicBez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43" tIns="172417" rIns="247650" bIns="172417" numCol="1" spcCol="1270" anchor="ctr" anchorCtr="0">
            <a:no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TW" sz="2800" kern="1200" dirty="0"/>
              <a:t>3.</a:t>
            </a:r>
            <a:endParaRPr lang="zh-TW" altLang="en-US" sz="2800" kern="1200" dirty="0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B76BB413-DC4A-42BC-B703-BE5257FDE6AD}"/>
              </a:ext>
            </a:extLst>
          </p:cNvPr>
          <p:cNvSpPr/>
          <p:nvPr/>
        </p:nvSpPr>
        <p:spPr>
          <a:xfrm>
            <a:off x="2530151" y="4930956"/>
            <a:ext cx="8259845" cy="1244276"/>
          </a:xfrm>
          <a:custGeom>
            <a:avLst/>
            <a:gdLst>
              <a:gd name="connsiteX0" fmla="*/ 0 w 8259845"/>
              <a:gd name="connsiteY0" fmla="*/ 207383 h 1244276"/>
              <a:gd name="connsiteX1" fmla="*/ 207383 w 8259845"/>
              <a:gd name="connsiteY1" fmla="*/ 0 h 1244276"/>
              <a:gd name="connsiteX2" fmla="*/ 8052462 w 8259845"/>
              <a:gd name="connsiteY2" fmla="*/ 0 h 1244276"/>
              <a:gd name="connsiteX3" fmla="*/ 8259845 w 8259845"/>
              <a:gd name="connsiteY3" fmla="*/ 207383 h 1244276"/>
              <a:gd name="connsiteX4" fmla="*/ 8259845 w 8259845"/>
              <a:gd name="connsiteY4" fmla="*/ 1036893 h 1244276"/>
              <a:gd name="connsiteX5" fmla="*/ 8052462 w 8259845"/>
              <a:gd name="connsiteY5" fmla="*/ 1244276 h 1244276"/>
              <a:gd name="connsiteX6" fmla="*/ 207383 w 8259845"/>
              <a:gd name="connsiteY6" fmla="*/ 1244276 h 1244276"/>
              <a:gd name="connsiteX7" fmla="*/ 0 w 8259845"/>
              <a:gd name="connsiteY7" fmla="*/ 1036893 h 1244276"/>
              <a:gd name="connsiteX8" fmla="*/ 0 w 8259845"/>
              <a:gd name="connsiteY8" fmla="*/ 207383 h 12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845" h="1244276">
                <a:moveTo>
                  <a:pt x="0" y="207383"/>
                </a:moveTo>
                <a:cubicBezTo>
                  <a:pt x="0" y="92849"/>
                  <a:pt x="92849" y="0"/>
                  <a:pt x="207383" y="0"/>
                </a:cubicBezTo>
                <a:lnTo>
                  <a:pt x="8052462" y="0"/>
                </a:lnTo>
                <a:cubicBezTo>
                  <a:pt x="8166996" y="0"/>
                  <a:pt x="8259845" y="92849"/>
                  <a:pt x="8259845" y="207383"/>
                </a:cubicBezTo>
                <a:lnTo>
                  <a:pt x="8259845" y="1036893"/>
                </a:lnTo>
                <a:cubicBezTo>
                  <a:pt x="8259845" y="1151427"/>
                  <a:pt x="8166996" y="1244276"/>
                  <a:pt x="8052462" y="1244276"/>
                </a:cubicBezTo>
                <a:lnTo>
                  <a:pt x="207383" y="1244276"/>
                </a:lnTo>
                <a:cubicBezTo>
                  <a:pt x="92849" y="1244276"/>
                  <a:pt x="0" y="1151427"/>
                  <a:pt x="0" y="1036893"/>
                </a:cubicBezTo>
                <a:lnTo>
                  <a:pt x="0" y="2073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181" tIns="106461" rIns="152181" bIns="106461" numCol="1" spcCol="1270" anchor="ctr" anchorCtr="0">
            <a:noAutofit/>
          </a:bodyPr>
          <a:lstStyle/>
          <a:p>
            <a:pPr marL="0" lvl="0" indent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使用皮爾森分析之特徵篩選方式，對太陽能資料集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資料前處理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進行特徵篩選，驗證與太陽能資料集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皮爾森分析</a:t>
            </a:r>
            <a:r>
              <a:rPr lang="en-US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sz="2400" kern="1200" baseline="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之間的差異。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24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320" y="1104189"/>
            <a:ext cx="7071360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10" name="矩形 9" descr="橫條圖">
            <a:extLst>
              <a:ext uri="{FF2B5EF4-FFF2-40B4-BE49-F238E27FC236}">
                <a16:creationId xmlns:a16="http://schemas.microsoft.com/office/drawing/2014/main" id="{46557F9C-464A-4E35-B235-25DC369E82BF}"/>
              </a:ext>
            </a:extLst>
          </p:cNvPr>
          <p:cNvSpPr/>
          <p:nvPr/>
        </p:nvSpPr>
        <p:spPr>
          <a:xfrm>
            <a:off x="650163" y="1247153"/>
            <a:ext cx="3343340" cy="334334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4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82C62-9A6E-474D-927D-2A149414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研究架構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94C0B-BC16-4544-9374-B0C91F95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55681E3-6629-41FA-8DBB-7F6DBC5423A7}"/>
              </a:ext>
            </a:extLst>
          </p:cNvPr>
          <p:cNvSpPr/>
          <p:nvPr/>
        </p:nvSpPr>
        <p:spPr>
          <a:xfrm>
            <a:off x="1797922" y="2409825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資料前處理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12FDCCD-989D-4FCC-B7E0-3050D1A75E42}"/>
              </a:ext>
            </a:extLst>
          </p:cNvPr>
          <p:cNvSpPr/>
          <p:nvPr/>
        </p:nvSpPr>
        <p:spPr>
          <a:xfrm>
            <a:off x="4167742" y="2569911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DED2B53-D491-4E37-B1C7-E36F752C194C}"/>
              </a:ext>
            </a:extLst>
          </p:cNvPr>
          <p:cNvSpPr/>
          <p:nvPr/>
        </p:nvSpPr>
        <p:spPr>
          <a:xfrm>
            <a:off x="7394257" y="2569911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35D4081-17B6-41D5-8EC6-0C5A5BDBD97B}"/>
              </a:ext>
            </a:extLst>
          </p:cNvPr>
          <p:cNvSpPr/>
          <p:nvPr/>
        </p:nvSpPr>
        <p:spPr>
          <a:xfrm>
            <a:off x="8250952" y="2409824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正規化</a:t>
            </a: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31C1D2D-6B3A-4147-9833-6DFD57DBE94B}"/>
              </a:ext>
            </a:extLst>
          </p:cNvPr>
          <p:cNvSpPr/>
          <p:nvPr/>
        </p:nvSpPr>
        <p:spPr>
          <a:xfrm>
            <a:off x="9008189" y="3453765"/>
            <a:ext cx="628650" cy="622936"/>
          </a:xfrm>
          <a:prstGeom prst="down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22914D9-ACD7-4ED5-8438-30842454FA60}"/>
              </a:ext>
            </a:extLst>
          </p:cNvPr>
          <p:cNvSpPr/>
          <p:nvPr/>
        </p:nvSpPr>
        <p:spPr>
          <a:xfrm>
            <a:off x="8250952" y="4177666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2015B7C-1A38-41FF-99CE-87C65345F3AB}"/>
              </a:ext>
            </a:extLst>
          </p:cNvPr>
          <p:cNvSpPr/>
          <p:nvPr/>
        </p:nvSpPr>
        <p:spPr>
          <a:xfrm flipH="1">
            <a:off x="7394257" y="4336802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0799C01-2337-4857-AAD8-FAE8CE8D3656}"/>
              </a:ext>
            </a:extLst>
          </p:cNvPr>
          <p:cNvSpPr/>
          <p:nvPr/>
        </p:nvSpPr>
        <p:spPr>
          <a:xfrm>
            <a:off x="5024436" y="4177666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評估與調整模型</a:t>
            </a: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0C4A725-F474-47E7-8E5F-228115E05780}"/>
              </a:ext>
            </a:extLst>
          </p:cNvPr>
          <p:cNvSpPr/>
          <p:nvPr/>
        </p:nvSpPr>
        <p:spPr>
          <a:xfrm flipH="1">
            <a:off x="4167743" y="4336802"/>
            <a:ext cx="630000" cy="622800"/>
          </a:xfrm>
          <a:prstGeom prst="rightArrow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FAE3CB3-A226-4F7D-AEF8-2E6C7D814CE6}"/>
              </a:ext>
            </a:extLst>
          </p:cNvPr>
          <p:cNvSpPr/>
          <p:nvPr/>
        </p:nvSpPr>
        <p:spPr>
          <a:xfrm>
            <a:off x="1797922" y="4177666"/>
            <a:ext cx="2143125" cy="942975"/>
          </a:xfrm>
          <a:prstGeom prst="roundRect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測試模型</a:t>
            </a:r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4D5A38D7-48AE-43E1-A891-B26E55D08F40}"/>
              </a:ext>
            </a:extLst>
          </p:cNvPr>
          <p:cNvSpPr/>
          <p:nvPr/>
        </p:nvSpPr>
        <p:spPr>
          <a:xfrm>
            <a:off x="4952221" y="2156059"/>
            <a:ext cx="2287553" cy="1450757"/>
          </a:xfrm>
          <a:prstGeom prst="flowChartDecision">
            <a:avLst/>
          </a:prstGeom>
          <a:solidFill>
            <a:srgbClr val="CDE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皮爾森</a:t>
            </a:r>
            <a:endParaRPr lang="en-US" altLang="zh-TW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1690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74487463.tgt.Office_50284878_TF33476885_Win32_OJ112181005" id="{78492284-94BE-458D-9917-612305366552}" vid="{96BCD98B-6255-4915-B9B5-BAB2DD0440D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傳統公司的全公司簡報</Template>
  <TotalTime>66412</TotalTime>
  <Words>4099</Words>
  <Application>Microsoft Office PowerPoint</Application>
  <PresentationFormat>寬螢幕</PresentationFormat>
  <Paragraphs>1466</Paragraphs>
  <Slides>33</Slides>
  <Notes>29</Notes>
  <HiddenSlides>16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Microsoft JhengHei UI</vt:lpstr>
      <vt:lpstr>微软雅黑</vt:lpstr>
      <vt:lpstr>微軟正黑體</vt:lpstr>
      <vt:lpstr>標楷體</vt:lpstr>
      <vt:lpstr>Arial</vt:lpstr>
      <vt:lpstr>Calibri</vt:lpstr>
      <vt:lpstr>Cambria Math</vt:lpstr>
      <vt:lpstr>Times New Roman</vt:lpstr>
      <vt:lpstr>Wingdings</vt:lpstr>
      <vt:lpstr>RetrospectVTI</vt:lpstr>
      <vt:lpstr>PowerPoint 簡報</vt:lpstr>
      <vt:lpstr>目錄</vt:lpstr>
      <vt:lpstr>緒論</vt:lpstr>
      <vt:lpstr>1.1研究背景(1/2)</vt:lpstr>
      <vt:lpstr>1.1研究背景(2/2)</vt:lpstr>
      <vt:lpstr>1.2研究目的(1/2)</vt:lpstr>
      <vt:lpstr>1.2研究目的(2/2)</vt:lpstr>
      <vt:lpstr>研究架構</vt:lpstr>
      <vt:lpstr>3.1研究架構</vt:lpstr>
      <vt:lpstr>實驗設計</vt:lpstr>
      <vt:lpstr>4.1實驗資料集與特徵說明</vt:lpstr>
      <vt:lpstr>4.2衡量指標</vt:lpstr>
      <vt:lpstr>4.3實驗設計</vt:lpstr>
      <vt:lpstr>結論</vt:lpstr>
      <vt:lpstr>5.1結論</vt:lpstr>
      <vt:lpstr>Thank You</vt:lpstr>
      <vt:lpstr>PowerPoint 簡報</vt:lpstr>
      <vt:lpstr>4.5實驗一：四種模型之預測結果比較(1/7)</vt:lpstr>
      <vt:lpstr>4.5實驗一：四種模型之預測結果比較(2/7)</vt:lpstr>
      <vt:lpstr>4.5實驗一：四種模型之預測結果比較(3/7)</vt:lpstr>
      <vt:lpstr>4.5實驗一：四種模型之預測結果比較(4/7)</vt:lpstr>
      <vt:lpstr>4.5實驗一：四種模型之預測結果比較(5/7)</vt:lpstr>
      <vt:lpstr>4.5實驗一：四種模型之預測結果比較(6/7)</vt:lpstr>
      <vt:lpstr>4.5實驗一：四種模型之預測結果比較(7/7)</vt:lpstr>
      <vt:lpstr>4.6實驗二：四種模型之最佳配置(1/7)</vt:lpstr>
      <vt:lpstr>4.6實驗二：四種模型之最佳配置(2/7)</vt:lpstr>
      <vt:lpstr>4.6實驗二：四種模型之最佳配置(3/7)</vt:lpstr>
      <vt:lpstr>4.6實驗二：四種模型之最佳配置(4/7)</vt:lpstr>
      <vt:lpstr>4.6實驗二：四種模型之最佳配置(5/7)</vt:lpstr>
      <vt:lpstr>4.6實驗二：四種模型之最佳配置(6/7)</vt:lpstr>
      <vt:lpstr>4.6實驗二：四種模型之最佳配置(7/7)</vt:lpstr>
      <vt:lpstr>4.7實驗三：皮爾森分析比較(1/2)</vt:lpstr>
      <vt:lpstr>4.7實驗三：皮爾森分析比較(2/2)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edge AI-enabled IoT healthcare monitoring system for smart cities</dc:title>
  <dc:creator>呂育嘉</dc:creator>
  <cp:lastModifiedBy>育嘉 呂</cp:lastModifiedBy>
  <cp:revision>596</cp:revision>
  <dcterms:created xsi:type="dcterms:W3CDTF">2022-03-18T06:43:05Z</dcterms:created>
  <dcterms:modified xsi:type="dcterms:W3CDTF">2024-06-13T14:20:23Z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