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67"/>
  </p:notesMasterIdLst>
  <p:handoutMasterIdLst>
    <p:handoutMasterId r:id="rId68"/>
  </p:handoutMasterIdLst>
  <p:sldIdLst>
    <p:sldId id="299" r:id="rId5"/>
    <p:sldId id="420" r:id="rId6"/>
    <p:sldId id="421" r:id="rId7"/>
    <p:sldId id="422" r:id="rId8"/>
    <p:sldId id="284" r:id="rId9"/>
    <p:sldId id="304" r:id="rId10"/>
    <p:sldId id="306" r:id="rId11"/>
    <p:sldId id="363" r:id="rId12"/>
    <p:sldId id="362" r:id="rId13"/>
    <p:sldId id="302" r:id="rId14"/>
    <p:sldId id="344" r:id="rId15"/>
    <p:sldId id="364" r:id="rId16"/>
    <p:sldId id="375" r:id="rId17"/>
    <p:sldId id="365" r:id="rId18"/>
    <p:sldId id="370" r:id="rId19"/>
    <p:sldId id="366" r:id="rId20"/>
    <p:sldId id="371" r:id="rId21"/>
    <p:sldId id="367" r:id="rId22"/>
    <p:sldId id="372" r:id="rId23"/>
    <p:sldId id="368" r:id="rId24"/>
    <p:sldId id="373" r:id="rId25"/>
    <p:sldId id="369" r:id="rId26"/>
    <p:sldId id="374" r:id="rId27"/>
    <p:sldId id="305" r:id="rId28"/>
    <p:sldId id="376" r:id="rId29"/>
    <p:sldId id="356" r:id="rId30"/>
    <p:sldId id="354" r:id="rId31"/>
    <p:sldId id="357" r:id="rId32"/>
    <p:sldId id="358" r:id="rId33"/>
    <p:sldId id="308" r:id="rId34"/>
    <p:sldId id="381" r:id="rId35"/>
    <p:sldId id="377" r:id="rId36"/>
    <p:sldId id="380" r:id="rId37"/>
    <p:sldId id="379" r:id="rId38"/>
    <p:sldId id="378" r:id="rId39"/>
    <p:sldId id="348" r:id="rId40"/>
    <p:sldId id="387" r:id="rId41"/>
    <p:sldId id="388" r:id="rId42"/>
    <p:sldId id="389" r:id="rId43"/>
    <p:sldId id="398" r:id="rId44"/>
    <p:sldId id="399" r:id="rId45"/>
    <p:sldId id="400" r:id="rId46"/>
    <p:sldId id="393" r:id="rId47"/>
    <p:sldId id="383" r:id="rId48"/>
    <p:sldId id="401" r:id="rId49"/>
    <p:sldId id="402" r:id="rId50"/>
    <p:sldId id="403" r:id="rId51"/>
    <p:sldId id="404" r:id="rId52"/>
    <p:sldId id="405" r:id="rId53"/>
    <p:sldId id="406" r:id="rId54"/>
    <p:sldId id="427" r:id="rId55"/>
    <p:sldId id="397" r:id="rId56"/>
    <p:sldId id="309" r:id="rId57"/>
    <p:sldId id="311" r:id="rId58"/>
    <p:sldId id="413" r:id="rId59"/>
    <p:sldId id="394" r:id="rId60"/>
    <p:sldId id="418" r:id="rId61"/>
    <p:sldId id="415" r:id="rId62"/>
    <p:sldId id="395" r:id="rId63"/>
    <p:sldId id="396" r:id="rId64"/>
    <p:sldId id="290" r:id="rId65"/>
    <p:sldId id="280" r:id="rId66"/>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呂育嘉" initials="呂育嘉" lastIdx="1" clrIdx="0">
    <p:extLst>
      <p:ext uri="{19B8F6BF-5375-455C-9EA6-DF929625EA0E}">
        <p15:presenceInfo xmlns:p15="http://schemas.microsoft.com/office/powerpoint/2012/main" userId="呂育嘉"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B973"/>
    <a:srgbClr val="EF5B43"/>
    <a:srgbClr val="70190A"/>
    <a:srgbClr val="C52B11"/>
    <a:srgbClr val="EC952C"/>
    <a:srgbClr val="77CEEF"/>
    <a:srgbClr val="CDEAEC"/>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91920" autoAdjust="0"/>
  </p:normalViewPr>
  <p:slideViewPr>
    <p:cSldViewPr snapToGrid="0">
      <p:cViewPr varScale="1">
        <p:scale>
          <a:sx n="105" d="100"/>
          <a:sy n="105" d="100"/>
        </p:scale>
        <p:origin x="774" y="1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50" d="100"/>
          <a:sy n="50" d="100"/>
        </p:scale>
        <p:origin x="4620"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E80C026-95C8-40F4-971F-81B0F53924F6}" type="datetime1">
              <a:rPr lang="zh-TW" altLang="en-US" smtClean="0">
                <a:latin typeface="Microsoft JhengHei UI" panose="020B0604030504040204" pitchFamily="34" charset="-120"/>
                <a:ea typeface="Microsoft JhengHei UI" panose="020B0604030504040204" pitchFamily="34" charset="-120"/>
              </a:rPr>
              <a:t>2023/7/6</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52858E0-3D38-47B7-97D4-4FE08D90D359}"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23A70EBF-9A44-4A2B-9568-A8584D487A4A}" type="datetime1">
              <a:rPr lang="zh-TW" altLang="en-US" noProof="0" smtClean="0"/>
              <a:t>2023/7/6</a:t>
            </a:fld>
            <a:endParaRPr lang="zh-TW" altLang="en-US" noProof="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284ECAD9-32EE-4091-BDA5-6BD15ACC5E58}" type="slidenum">
              <a:rPr lang="en-US" altLang="zh-TW" noProof="0" smtClean="0"/>
              <a:pPr/>
              <a:t>‹#›</a:t>
            </a:fld>
            <a:endParaRPr lang="zh-TW" altLang="en-US" noProof="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1</a:t>
            </a:fld>
            <a:endParaRPr lang="zh-TW" altLang="en-US" noProof="0"/>
          </a:p>
        </p:txBody>
      </p:sp>
    </p:spTree>
    <p:extLst>
      <p:ext uri="{BB962C8B-B14F-4D97-AF65-F5344CB8AC3E}">
        <p14:creationId xmlns:p14="http://schemas.microsoft.com/office/powerpoint/2010/main" val="177846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監督式學習：使用</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具有明確標籤特性的數據後，再進行分類或預測的方法。</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latin typeface="Microsoft JhengHei UI" panose="020B0604030504040204" pitchFamily="34" charset="-120"/>
                <a:ea typeface="Microsoft JhengHei UI" panose="020B0604030504040204" pitchFamily="34" charset="-120"/>
                <a:cs typeface="+mn-cs"/>
              </a:rPr>
              <a:t>非監督式學習</a:t>
            </a:r>
            <a:r>
              <a:rPr lang="zh-TW" altLang="en-US" sz="1200" kern="1200" dirty="0">
                <a:solidFill>
                  <a:schemeClr val="tx1"/>
                </a:solidFill>
                <a:latin typeface="Microsoft JhengHei UI" panose="020B0604030504040204" pitchFamily="34" charset="-120"/>
                <a:ea typeface="Microsoft JhengHei UI" panose="020B0604030504040204" pitchFamily="34" charset="-120"/>
                <a:cs typeface="+mn-cs"/>
              </a:rPr>
              <a:t>：</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透過未標籤的數據進行訓練</a:t>
            </a:r>
            <a:r>
              <a:rPr lang="zh-TW" altLang="en-US"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zh-TW" altLang="zh-TW" sz="1200" kern="1200" dirty="0">
              <a:solidFill>
                <a:schemeClr val="tx1"/>
              </a:solidFill>
              <a:latin typeface="Microsoft JhengHei UI" panose="020B0604030504040204" pitchFamily="34" charset="-120"/>
              <a:ea typeface="Microsoft JhengHei UI" panose="020B0604030504040204" pitchFamily="34" charset="-120"/>
              <a:cs typeface="+mn-cs"/>
            </a:endParaRPr>
          </a:p>
          <a:p>
            <a:pPr marL="0" algn="l" defTabSz="914400" rtl="0" eaLnBrk="1" latinLnBrk="0" hangingPunct="1"/>
            <a:r>
              <a:rPr lang="zh-TW" altLang="en-US" sz="1200" kern="1200" dirty="0">
                <a:solidFill>
                  <a:schemeClr val="tx1"/>
                </a:solidFill>
                <a:latin typeface="Microsoft JhengHei UI" panose="020B0604030504040204" pitchFamily="34" charset="-120"/>
                <a:ea typeface="Microsoft JhengHei UI" panose="020B0604030504040204" pitchFamily="34" charset="-120"/>
                <a:cs typeface="+mn-cs"/>
              </a:rPr>
              <a:t>半監督式學習：</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監督式學習與非監督式學習的結合</a:t>
            </a:r>
            <a:r>
              <a:rPr lang="zh-TW" altLang="en-US"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latin typeface="Microsoft JhengHei UI" panose="020B0604030504040204" pitchFamily="34" charset="-120"/>
              <a:ea typeface="Microsoft JhengHei UI" panose="020B0604030504040204" pitchFamily="34" charset="-120"/>
              <a:cs typeface="+mn-cs"/>
            </a:endParaRPr>
          </a:p>
          <a:p>
            <a:pPr marL="0" algn="l" defTabSz="914400" rtl="0" eaLnBrk="1" latinLnBrk="0" hangingPunct="1"/>
            <a:r>
              <a:rPr lang="zh-TW" altLang="en-US" sz="1200" kern="1200" dirty="0">
                <a:solidFill>
                  <a:schemeClr val="tx1"/>
                </a:solidFill>
                <a:latin typeface="Microsoft JhengHei UI" panose="020B0604030504040204" pitchFamily="34" charset="-120"/>
                <a:ea typeface="Microsoft JhengHei UI" panose="020B0604030504040204" pitchFamily="34" charset="-120"/>
                <a:cs typeface="+mn-cs"/>
              </a:rPr>
              <a:t>強化學習：</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只有提供規則的狀況下，通過獎勵與懲罰機制進行模型的訓練</a:t>
            </a:r>
            <a:r>
              <a:rPr lang="zh-TW" altLang="en-US"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zh-TW" altLang="en-US" sz="1200" kern="1200" dirty="0">
              <a:solidFill>
                <a:schemeClr val="tx1"/>
              </a:solidFill>
              <a:latin typeface="Microsoft JhengHei UI" panose="020B0604030504040204" pitchFamily="34" charset="-120"/>
              <a:ea typeface="Microsoft JhengHei UI" panose="020B0604030504040204" pitchFamily="34" charset="-120"/>
              <a:cs typeface="+mn-cs"/>
            </a:endParaRP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13</a:t>
            </a:fld>
            <a:endParaRPr lang="zh-TW" altLang="en-US" noProof="0"/>
          </a:p>
        </p:txBody>
      </p:sp>
    </p:spTree>
    <p:extLst>
      <p:ext uri="{BB962C8B-B14F-4D97-AF65-F5344CB8AC3E}">
        <p14:creationId xmlns:p14="http://schemas.microsoft.com/office/powerpoint/2010/main" val="2320178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RNN</a:t>
            </a:r>
            <a:r>
              <a:rPr lang="zh-TW" altLang="en-US" dirty="0"/>
              <a:t>是特殊的</a:t>
            </a:r>
            <a:r>
              <a:rPr lang="en-US" altLang="zh-TW" dirty="0"/>
              <a:t>ANN</a:t>
            </a:r>
            <a:r>
              <a:rPr lang="zh-TW" altLang="en-US" dirty="0"/>
              <a:t>，它具有記憶性，</a:t>
            </a:r>
            <a:r>
              <a:rPr lang="zh-TW" altLang="en-US" dirty="0">
                <a:latin typeface="Times New Roman" panose="02020603050405020304" pitchFamily="18" charset="0"/>
                <a:ea typeface="標楷體" panose="03000509000000000000" pitchFamily="65" charset="-120"/>
              </a:rPr>
              <a:t>但缺乏對長期記憶的處理，</a:t>
            </a:r>
            <a:r>
              <a:rPr lang="zh-TW" altLang="zh-TW" dirty="0">
                <a:latin typeface="Times New Roman" panose="02020603050405020304" pitchFamily="18" charset="0"/>
                <a:ea typeface="標楷體" panose="03000509000000000000" pitchFamily="65" charset="-120"/>
              </a:rPr>
              <a:t>容易出現梯度消失和爆炸的問題</a:t>
            </a:r>
            <a:r>
              <a:rPr lang="zh-TW" altLang="en-US" dirty="0">
                <a:latin typeface="Times New Roman" panose="02020603050405020304" pitchFamily="18" charset="0"/>
                <a:ea typeface="標楷體" panose="03000509000000000000" pitchFamily="65" charset="-120"/>
              </a:rPr>
              <a:t>。</a:t>
            </a:r>
            <a:endParaRPr lang="en-US" altLang="zh-TW" dirty="0">
              <a:latin typeface="Times New Roman" panose="02020603050405020304" pitchFamily="18" charset="0"/>
              <a:ea typeface="標楷體" panose="03000509000000000000" pitchFamily="65" charset="-120"/>
            </a:endParaRP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14</a:t>
            </a:fld>
            <a:endParaRPr lang="zh-TW" altLang="en-US" noProof="0"/>
          </a:p>
        </p:txBody>
      </p:sp>
    </p:spTree>
    <p:extLst>
      <p:ext uri="{BB962C8B-B14F-4D97-AF65-F5344CB8AC3E}">
        <p14:creationId xmlns:p14="http://schemas.microsoft.com/office/powerpoint/2010/main" val="43878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這是本研究整理與</a:t>
            </a:r>
            <a:r>
              <a:rPr lang="en-US" altLang="zh-TW" dirty="0"/>
              <a:t>RNN</a:t>
            </a:r>
            <a:r>
              <a:rPr lang="zh-TW" altLang="en-US" dirty="0"/>
              <a:t>相關的文獻，</a:t>
            </a:r>
            <a:r>
              <a:rPr lang="en-US" altLang="zh-TW" dirty="0"/>
              <a:t>RNN</a:t>
            </a:r>
            <a:r>
              <a:rPr lang="zh-TW" altLang="en-US" dirty="0"/>
              <a:t>也可以運用在太陽能，但只適合短期的預測。</a:t>
            </a: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15</a:t>
            </a:fld>
            <a:endParaRPr lang="zh-TW" altLang="en-US" noProof="0"/>
          </a:p>
        </p:txBody>
      </p:sp>
    </p:spTree>
    <p:extLst>
      <p:ext uri="{BB962C8B-B14F-4D97-AF65-F5344CB8AC3E}">
        <p14:creationId xmlns:p14="http://schemas.microsoft.com/office/powerpoint/2010/main" val="1680180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ea typeface="標楷體" panose="03000509000000000000" pitchFamily="65" charset="-120"/>
              </a:rPr>
              <a:t>LSTM</a:t>
            </a:r>
            <a:r>
              <a:rPr lang="zh-TW" altLang="en-US" dirty="0">
                <a:latin typeface="Times New Roman" panose="02020603050405020304" pitchFamily="18" charset="0"/>
                <a:ea typeface="標楷體" panose="03000509000000000000" pitchFamily="65" charset="-120"/>
              </a:rPr>
              <a:t>是</a:t>
            </a:r>
            <a:r>
              <a:rPr lang="en-US" altLang="zh-TW" dirty="0">
                <a:latin typeface="Times New Roman" panose="02020603050405020304" pitchFamily="18" charset="0"/>
                <a:ea typeface="標楷體" panose="03000509000000000000" pitchFamily="65" charset="-120"/>
              </a:rPr>
              <a:t>RNN</a:t>
            </a:r>
            <a:r>
              <a:rPr lang="zh-TW" altLang="zh-TW" dirty="0">
                <a:latin typeface="Times New Roman" panose="02020603050405020304" pitchFamily="18" charset="0"/>
                <a:ea typeface="標楷體" panose="03000509000000000000" pitchFamily="65" charset="-120"/>
              </a:rPr>
              <a:t>模型一個優秀變體</a:t>
            </a:r>
            <a:endParaRPr lang="en-US" altLang="zh-TW" dirty="0">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Times New Roman" panose="02020603050405020304" pitchFamily="18" charset="0"/>
                <a:ea typeface="標楷體" panose="03000509000000000000" pitchFamily="65" charset="-120"/>
              </a:rPr>
              <a:t>透過增加閥的機制，</a:t>
            </a:r>
            <a:r>
              <a:rPr lang="zh-TW" altLang="zh-TW" dirty="0">
                <a:latin typeface="Times New Roman" panose="02020603050405020304" pitchFamily="18" charset="0"/>
                <a:ea typeface="標楷體" panose="03000509000000000000" pitchFamily="65" charset="-120"/>
              </a:rPr>
              <a:t>解決了</a:t>
            </a:r>
            <a:r>
              <a:rPr lang="en-US" altLang="zh-TW" dirty="0">
                <a:latin typeface="Times New Roman" panose="02020603050405020304" pitchFamily="18" charset="0"/>
                <a:ea typeface="標楷體" panose="03000509000000000000" pitchFamily="65" charset="-120"/>
              </a:rPr>
              <a:t>RNN</a:t>
            </a:r>
            <a:r>
              <a:rPr lang="zh-TW" altLang="zh-TW" dirty="0">
                <a:latin typeface="Times New Roman" panose="02020603050405020304" pitchFamily="18" charset="0"/>
                <a:ea typeface="標楷體" panose="03000509000000000000" pitchFamily="65" charset="-120"/>
              </a:rPr>
              <a:t>梯度消失與爆炸的問題</a:t>
            </a:r>
            <a:endParaRPr lang="en-US" altLang="zh-TW" dirty="0">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Times New Roman" panose="02020603050405020304" pitchFamily="18" charset="0"/>
                <a:ea typeface="標楷體" panose="03000509000000000000" pitchFamily="65" charset="-120"/>
              </a:rPr>
              <a:t>適用於處理</a:t>
            </a:r>
            <a:r>
              <a:rPr lang="zh-TW" altLang="zh-TW" sz="1200" dirty="0">
                <a:latin typeface="Times New Roman" panose="02020603050405020304" pitchFamily="18" charset="0"/>
              </a:rPr>
              <a:t>時間序列與高維度資訊</a:t>
            </a:r>
            <a:r>
              <a:rPr lang="zh-TW" altLang="en-US" sz="1200" dirty="0">
                <a:latin typeface="Times New Roman" panose="02020603050405020304" pitchFamily="18" charset="0"/>
              </a:rPr>
              <a:t>的問題，</a:t>
            </a:r>
            <a:r>
              <a:rPr lang="zh-TW" altLang="en-US" dirty="0">
                <a:latin typeface="Times New Roman" panose="02020603050405020304" pitchFamily="18" charset="0"/>
                <a:ea typeface="標楷體" panose="03000509000000000000" pitchFamily="65" charset="-120"/>
              </a:rPr>
              <a:t>但是</a:t>
            </a:r>
            <a:r>
              <a:rPr lang="zh-TW" altLang="zh-TW" dirty="0">
                <a:latin typeface="Times New Roman" panose="02020603050405020304" pitchFamily="18" charset="0"/>
                <a:ea typeface="標楷體" panose="03000509000000000000" pitchFamily="65" charset="-120"/>
              </a:rPr>
              <a:t>需要花較多的時間成本進行訓練</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16</a:t>
            </a:fld>
            <a:endParaRPr lang="zh-TW" altLang="en-US" noProof="0"/>
          </a:p>
        </p:txBody>
      </p:sp>
    </p:spTree>
    <p:extLst>
      <p:ext uri="{BB962C8B-B14F-4D97-AF65-F5344CB8AC3E}">
        <p14:creationId xmlns:p14="http://schemas.microsoft.com/office/powerpoint/2010/main" val="1830627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這是本研究整理與</a:t>
            </a:r>
            <a:r>
              <a:rPr lang="en-US" altLang="zh-TW" dirty="0"/>
              <a:t>LSTM</a:t>
            </a:r>
            <a:r>
              <a:rPr lang="zh-TW" altLang="en-US" dirty="0"/>
              <a:t>相關的文獻，</a:t>
            </a:r>
            <a:r>
              <a:rPr lang="en-US" altLang="zh-TW" dirty="0"/>
              <a:t>LSTM</a:t>
            </a:r>
            <a:r>
              <a:rPr lang="zh-TW" altLang="en-US" dirty="0"/>
              <a:t>也可以運用在太陽能，但與</a:t>
            </a:r>
            <a:r>
              <a:rPr lang="en-US" altLang="zh-TW" dirty="0"/>
              <a:t>RNN</a:t>
            </a:r>
            <a:r>
              <a:rPr lang="zh-TW" altLang="en-US" dirty="0"/>
              <a:t>相比</a:t>
            </a:r>
            <a:r>
              <a:rPr lang="en-US" altLang="zh-TW" dirty="0"/>
              <a:t>MSE</a:t>
            </a:r>
            <a:r>
              <a:rPr lang="zh-TW" altLang="en-US" dirty="0"/>
              <a:t>、</a:t>
            </a:r>
            <a:r>
              <a:rPr lang="en-US" altLang="zh-TW" dirty="0"/>
              <a:t>MAE</a:t>
            </a:r>
            <a:r>
              <a:rPr lang="zh-TW" altLang="en-US" dirty="0"/>
              <a:t>的準確率提高了</a:t>
            </a:r>
            <a:r>
              <a:rPr lang="en-US" altLang="zh-TW" sz="1200" b="0" i="0" kern="100" baseline="0" dirty="0">
                <a:solidFill>
                  <a:schemeClr val="dk1"/>
                </a:solidFill>
                <a:effectLst/>
                <a:latin typeface="Times New Roman" panose="02020603050405020304" pitchFamily="18" charset="0"/>
                <a:ea typeface="標楷體" panose="03000509000000000000" pitchFamily="65" charset="-120"/>
                <a:cs typeface="+mn-cs"/>
              </a:rPr>
              <a:t>15.4%</a:t>
            </a:r>
            <a:r>
              <a:rPr lang="zh-TW" altLang="en-US" sz="1200" b="0" i="0" kern="100" baseline="0" dirty="0">
                <a:solidFill>
                  <a:schemeClr val="dk1"/>
                </a:solidFill>
                <a:effectLst/>
                <a:latin typeface="Times New Roman" panose="02020603050405020304" pitchFamily="18" charset="0"/>
                <a:ea typeface="標楷體" panose="03000509000000000000" pitchFamily="65" charset="-120"/>
                <a:cs typeface="+mn-cs"/>
              </a:rPr>
              <a:t>和</a:t>
            </a:r>
            <a:r>
              <a:rPr lang="en-US" altLang="zh-TW" sz="1200" b="0" i="0" kern="100" baseline="0" dirty="0">
                <a:solidFill>
                  <a:schemeClr val="dk1"/>
                </a:solidFill>
                <a:effectLst/>
                <a:latin typeface="Times New Roman" panose="02020603050405020304" pitchFamily="18" charset="0"/>
                <a:ea typeface="標楷體" panose="03000509000000000000" pitchFamily="65" charset="-120"/>
                <a:cs typeface="+mn-cs"/>
              </a:rPr>
              <a:t>9.82%</a:t>
            </a:r>
            <a:r>
              <a:rPr lang="zh-TW" altLang="en-US" dirty="0"/>
              <a:t>。</a:t>
            </a: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17</a:t>
            </a:fld>
            <a:endParaRPr lang="zh-TW" altLang="en-US" noProof="0"/>
          </a:p>
        </p:txBody>
      </p:sp>
    </p:spTree>
    <p:extLst>
      <p:ext uri="{BB962C8B-B14F-4D97-AF65-F5344CB8AC3E}">
        <p14:creationId xmlns:p14="http://schemas.microsoft.com/office/powerpoint/2010/main" val="2841058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Times New Roman" panose="02020603050405020304" pitchFamily="18" charset="0"/>
                <a:ea typeface="標楷體" panose="03000509000000000000" pitchFamily="65" charset="-120"/>
              </a:rPr>
              <a:t>Stack LSTM</a:t>
            </a:r>
            <a:r>
              <a:rPr lang="zh-TW" altLang="zh-TW" sz="1200" dirty="0">
                <a:latin typeface="Times New Roman" panose="02020603050405020304" pitchFamily="18" charset="0"/>
              </a:rPr>
              <a:t>是</a:t>
            </a:r>
            <a:r>
              <a:rPr lang="en-US" altLang="zh-TW" sz="1200" dirty="0">
                <a:latin typeface="Times New Roman" panose="02020603050405020304" pitchFamily="18" charset="0"/>
              </a:rPr>
              <a:t>LSTM</a:t>
            </a:r>
            <a:r>
              <a:rPr lang="zh-TW" altLang="zh-TW" sz="1200" dirty="0">
                <a:latin typeface="Times New Roman" panose="02020603050405020304" pitchFamily="18" charset="0"/>
              </a:rPr>
              <a:t>其中一種變體</a:t>
            </a:r>
            <a:r>
              <a:rPr lang="zh-TW" altLang="en-US" sz="1200" dirty="0">
                <a:latin typeface="Times New Roman" panose="02020603050405020304" pitchFamily="18" charset="0"/>
              </a:rPr>
              <a:t>，</a:t>
            </a:r>
            <a:r>
              <a:rPr lang="zh-TW" altLang="zh-TW" sz="1200" dirty="0">
                <a:latin typeface="Times New Roman" panose="02020603050405020304" pitchFamily="18" charset="0"/>
              </a:rPr>
              <a:t>是由多個</a:t>
            </a:r>
            <a:r>
              <a:rPr lang="en-US" altLang="zh-TW" sz="1200" dirty="0">
                <a:latin typeface="Times New Roman" panose="02020603050405020304" pitchFamily="18" charset="0"/>
              </a:rPr>
              <a:t>LSTM</a:t>
            </a:r>
            <a:r>
              <a:rPr lang="zh-TW" altLang="zh-TW" sz="1200" dirty="0">
                <a:latin typeface="Times New Roman" panose="02020603050405020304" pitchFamily="18" charset="0"/>
              </a:rPr>
              <a:t>單元以垂直組裝而成的</a:t>
            </a:r>
            <a:r>
              <a:rPr lang="zh-TW" altLang="en-US" sz="1200" dirty="0">
                <a:latin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rPr>
              <a:t>它解決序列預測不穩定的問題，引此被廣泛應用在更高維度的時間序列數據中。</a:t>
            </a:r>
            <a:endParaRPr lang="en-US" altLang="zh-TW" dirty="0">
              <a:latin typeface="Times New Roman" panose="02020603050405020304" pitchFamily="18" charset="0"/>
              <a:ea typeface="標楷體" panose="03000509000000000000" pitchFamily="65" charset="-120"/>
            </a:endParaRPr>
          </a:p>
          <a:p>
            <a:r>
              <a:rPr lang="zh-TW" altLang="en-US" sz="1200" dirty="0">
                <a:latin typeface="Times New Roman" panose="02020603050405020304" pitchFamily="18" charset="0"/>
              </a:rPr>
              <a:t>在某些情況下其模型比普通的</a:t>
            </a:r>
            <a:r>
              <a:rPr lang="en-US" altLang="zh-TW" sz="1200" dirty="0">
                <a:latin typeface="Times New Roman" panose="02020603050405020304" pitchFamily="18" charset="0"/>
              </a:rPr>
              <a:t>LSTM</a:t>
            </a:r>
            <a:r>
              <a:rPr lang="zh-TW" altLang="en-US" sz="1200" dirty="0">
                <a:latin typeface="Times New Roman" panose="02020603050405020304" pitchFamily="18" charset="0"/>
              </a:rPr>
              <a:t>能夠達到更好的效果與準確率。</a:t>
            </a:r>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18</a:t>
            </a:fld>
            <a:endParaRPr lang="zh-TW" altLang="en-US" noProof="0"/>
          </a:p>
        </p:txBody>
      </p:sp>
    </p:spTree>
    <p:extLst>
      <p:ext uri="{BB962C8B-B14F-4D97-AF65-F5344CB8AC3E}">
        <p14:creationId xmlns:p14="http://schemas.microsoft.com/office/powerpoint/2010/main" val="399147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這是本研究整理與</a:t>
            </a:r>
            <a:r>
              <a:rPr lang="en-US" altLang="zh-TW" dirty="0">
                <a:latin typeface="Times New Roman" panose="02020603050405020304" pitchFamily="18" charset="0"/>
                <a:ea typeface="標楷體" panose="03000509000000000000" pitchFamily="65" charset="-120"/>
              </a:rPr>
              <a:t>Stack </a:t>
            </a:r>
            <a:r>
              <a:rPr lang="en-US" altLang="zh-TW" dirty="0"/>
              <a:t>LSTM</a:t>
            </a:r>
            <a:r>
              <a:rPr lang="zh-TW" altLang="en-US" dirty="0"/>
              <a:t>相關的文獻，</a:t>
            </a:r>
            <a:r>
              <a:rPr lang="en-US" altLang="zh-TW" dirty="0">
                <a:latin typeface="Times New Roman" panose="02020603050405020304" pitchFamily="18" charset="0"/>
                <a:ea typeface="標楷體" panose="03000509000000000000" pitchFamily="65" charset="-120"/>
              </a:rPr>
              <a:t>Stack </a:t>
            </a:r>
            <a:r>
              <a:rPr lang="en-US" altLang="zh-TW" dirty="0"/>
              <a:t>LSTM</a:t>
            </a:r>
            <a:r>
              <a:rPr lang="zh-TW" altLang="en-US" dirty="0"/>
              <a:t>也可以運用在太陽能，跟</a:t>
            </a:r>
            <a:r>
              <a:rPr lang="en-US" altLang="zh-TW" dirty="0"/>
              <a:t>LSTM</a:t>
            </a:r>
            <a:r>
              <a:rPr lang="zh-TW" altLang="en-US" dirty="0"/>
              <a:t>、</a:t>
            </a:r>
            <a:r>
              <a:rPr lang="en-US" altLang="zh-TW" dirty="0"/>
              <a:t>RNN</a:t>
            </a:r>
            <a:r>
              <a:rPr lang="zh-TW" altLang="en-US" dirty="0"/>
              <a:t>相比具有較準確的預測效果。</a:t>
            </a: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19</a:t>
            </a:fld>
            <a:endParaRPr lang="zh-TW" altLang="en-US" noProof="0"/>
          </a:p>
        </p:txBody>
      </p:sp>
    </p:spTree>
    <p:extLst>
      <p:ext uri="{BB962C8B-B14F-4D97-AF65-F5344CB8AC3E}">
        <p14:creationId xmlns:p14="http://schemas.microsoft.com/office/powerpoint/2010/main" val="346457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latin typeface="Times New Roman" panose="02020603050405020304" pitchFamily="18" charset="0"/>
                <a:ea typeface="標楷體" panose="03000509000000000000" pitchFamily="65" charset="-120"/>
              </a:rPr>
              <a:t>Bi-LSTM</a:t>
            </a:r>
            <a:r>
              <a:rPr lang="zh-TW" altLang="en-US" dirty="0">
                <a:latin typeface="Times New Roman" panose="02020603050405020304" pitchFamily="18" charset="0"/>
                <a:ea typeface="標楷體" panose="03000509000000000000" pitchFamily="65" charset="-120"/>
              </a:rPr>
              <a:t>想法來是雙向</a:t>
            </a:r>
            <a:r>
              <a:rPr lang="en-US" altLang="zh-TW" dirty="0">
                <a:latin typeface="Times New Roman" panose="02020603050405020304" pitchFamily="18" charset="0"/>
                <a:ea typeface="標楷體" panose="03000509000000000000" pitchFamily="65" charset="-120"/>
              </a:rPr>
              <a:t>RNN</a:t>
            </a:r>
            <a:r>
              <a:rPr lang="zh-TW" altLang="en-US" dirty="0">
                <a:latin typeface="Times New Roman" panose="02020603050405020304" pitchFamily="18" charset="0"/>
                <a:ea typeface="標楷體" panose="03000509000000000000" pitchFamily="65" charset="-120"/>
              </a:rPr>
              <a:t>，他也</a:t>
            </a:r>
            <a:r>
              <a:rPr lang="zh-TW" altLang="en-US" sz="1200" dirty="0">
                <a:latin typeface="Times New Roman" panose="02020603050405020304" pitchFamily="18" charset="0"/>
              </a:rPr>
              <a:t>是</a:t>
            </a:r>
            <a:r>
              <a:rPr lang="en-US" altLang="zh-TW" sz="1200" dirty="0">
                <a:latin typeface="Times New Roman" panose="02020603050405020304" pitchFamily="18" charset="0"/>
              </a:rPr>
              <a:t>LSTM</a:t>
            </a:r>
            <a:r>
              <a:rPr lang="zh-TW" altLang="en-US" sz="1200" dirty="0">
                <a:latin typeface="Times New Roman" panose="02020603050405020304" pitchFamily="18" charset="0"/>
              </a:rPr>
              <a:t>的一種變體，在預測序列分類方面具有較高的預測性能。</a:t>
            </a:r>
            <a:endParaRPr lang="en-US" altLang="zh-TW" dirty="0">
              <a:latin typeface="Times New Roman" panose="02020603050405020304" pitchFamily="18" charset="0"/>
              <a:ea typeface="標楷體" panose="03000509000000000000" pitchFamily="65" charset="-120"/>
            </a:endParaRPr>
          </a:p>
          <a:p>
            <a:r>
              <a:rPr lang="zh-TW" altLang="en-US" sz="1200" dirty="0">
                <a:latin typeface="Times New Roman" panose="02020603050405020304" pitchFamily="18" charset="0"/>
              </a:rPr>
              <a:t>不僅利用</a:t>
            </a:r>
            <a:r>
              <a:rPr lang="en-US" altLang="zh-TW" sz="1200" dirty="0">
                <a:latin typeface="Times New Roman" panose="02020603050405020304" pitchFamily="18" charset="0"/>
              </a:rPr>
              <a:t>LSTM</a:t>
            </a:r>
            <a:r>
              <a:rPr lang="zh-TW" altLang="en-US" sz="1200" dirty="0">
                <a:latin typeface="Times New Roman" panose="02020603050405020304" pitchFamily="18" charset="0"/>
              </a:rPr>
              <a:t>處理長期記憶依賴性的特點，還透過前向和後向層，對過去與未來訊息進行充分的利用</a:t>
            </a:r>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20</a:t>
            </a:fld>
            <a:endParaRPr lang="zh-TW" altLang="en-US" noProof="0"/>
          </a:p>
        </p:txBody>
      </p:sp>
    </p:spTree>
    <p:extLst>
      <p:ext uri="{BB962C8B-B14F-4D97-AF65-F5344CB8AC3E}">
        <p14:creationId xmlns:p14="http://schemas.microsoft.com/office/powerpoint/2010/main" val="4277701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這是本研究整理與</a:t>
            </a:r>
            <a:r>
              <a:rPr lang="en-US" altLang="zh-TW" dirty="0">
                <a:latin typeface="Times New Roman" panose="02020603050405020304" pitchFamily="18" charset="0"/>
                <a:ea typeface="標楷體" panose="03000509000000000000" pitchFamily="65" charset="-120"/>
              </a:rPr>
              <a:t>Bi-LSTM</a:t>
            </a:r>
            <a:r>
              <a:rPr lang="zh-TW" altLang="en-US" dirty="0"/>
              <a:t>相關的文獻，</a:t>
            </a:r>
            <a:r>
              <a:rPr lang="en-US" altLang="zh-TW" dirty="0">
                <a:latin typeface="Times New Roman" panose="02020603050405020304" pitchFamily="18" charset="0"/>
                <a:ea typeface="標楷體" panose="03000509000000000000" pitchFamily="65" charset="-120"/>
              </a:rPr>
              <a:t>Bi-LSTM</a:t>
            </a:r>
            <a:r>
              <a:rPr lang="zh-TW" altLang="en-US" dirty="0">
                <a:latin typeface="Times New Roman" panose="02020603050405020304" pitchFamily="18" charset="0"/>
                <a:ea typeface="標楷體" panose="03000509000000000000" pitchFamily="65" charset="-120"/>
              </a:rPr>
              <a:t>能夠預測</a:t>
            </a:r>
            <a:r>
              <a:rPr lang="zh-TW" altLang="en-US" dirty="0"/>
              <a:t>太陽能發電量，在一分鐘的時間範圍內表現最佳。</a:t>
            </a:r>
          </a:p>
          <a:p>
            <a:endParaRPr lang="en-US" altLang="zh-TW" b="1" dirty="0">
              <a:latin typeface="Times New Roman" panose="02020603050405020304" pitchFamily="18" charset="0"/>
              <a:ea typeface="標楷體" panose="03000509000000000000" pitchFamily="65" charset="-120"/>
            </a:endParaRPr>
          </a:p>
          <a:p>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21</a:t>
            </a:fld>
            <a:endParaRPr lang="zh-TW" altLang="en-US" noProof="0"/>
          </a:p>
        </p:txBody>
      </p:sp>
    </p:spTree>
    <p:extLst>
      <p:ext uri="{BB962C8B-B14F-4D97-AF65-F5344CB8AC3E}">
        <p14:creationId xmlns:p14="http://schemas.microsoft.com/office/powerpoint/2010/main" val="2002917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dirty="0"/>
              <a:t>用於分析和研究變量之間的線性相關程度</a:t>
            </a:r>
            <a:r>
              <a:rPr lang="zh-TW" altLang="en-US" sz="1200" dirty="0"/>
              <a:t>，</a:t>
            </a:r>
            <a:r>
              <a:rPr lang="zh-TW" altLang="zh-TW" sz="1200" dirty="0"/>
              <a:t>係數範圍會在</a:t>
            </a:r>
            <a:r>
              <a:rPr lang="en-US" altLang="zh-TW" sz="1200" dirty="0"/>
              <a:t>-1</a:t>
            </a:r>
            <a:r>
              <a:rPr lang="zh-TW" altLang="zh-TW" sz="1200" dirty="0"/>
              <a:t>到</a:t>
            </a:r>
            <a:r>
              <a:rPr lang="en-US" altLang="zh-TW" sz="1200" dirty="0"/>
              <a:t>+1</a:t>
            </a:r>
            <a:r>
              <a:rPr lang="zh-TW" altLang="zh-TW" sz="1200" dirty="0"/>
              <a:t>之間，係數越接近</a:t>
            </a:r>
            <a:r>
              <a:rPr lang="en-US" altLang="zh-TW" sz="1200" dirty="0"/>
              <a:t>-1</a:t>
            </a:r>
            <a:r>
              <a:rPr lang="zh-TW" altLang="zh-TW" sz="1200" dirty="0"/>
              <a:t>和</a:t>
            </a:r>
            <a:r>
              <a:rPr lang="en-US" altLang="zh-TW" sz="1200" dirty="0"/>
              <a:t>+1</a:t>
            </a:r>
            <a:r>
              <a:rPr lang="zh-TW" altLang="zh-TW" sz="1200" dirty="0"/>
              <a:t>的意味著指標之間具有高度相關</a:t>
            </a:r>
            <a:r>
              <a:rPr lang="zh-TW" altLang="en-US" sz="1200" dirty="0"/>
              <a:t>，</a:t>
            </a:r>
            <a:r>
              <a:rPr lang="zh-TW" altLang="zh-TW" sz="1200" dirty="0"/>
              <a:t>至今仍然是使用最廣泛的相關分析</a:t>
            </a:r>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22</a:t>
            </a:fld>
            <a:endParaRPr lang="zh-TW" altLang="en-US" noProof="0"/>
          </a:p>
        </p:txBody>
      </p:sp>
    </p:spTree>
    <p:extLst>
      <p:ext uri="{BB962C8B-B14F-4D97-AF65-F5344CB8AC3E}">
        <p14:creationId xmlns:p14="http://schemas.microsoft.com/office/powerpoint/2010/main" val="1942789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284ECAD9-32EE-4091-BDA5-6BD15ACC5E58}" type="slidenum">
              <a:rPr lang="en-US" altLang="zh-TW" smtClean="0">
                <a:latin typeface="Microsoft JhengHei UI" panose="020B0604030504040204" pitchFamily="34" charset="-120"/>
                <a:ea typeface="Microsoft JhengHei UI" panose="020B0604030504040204" pitchFamily="34" charset="-120"/>
              </a:rPr>
              <a:t>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873591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這是本研究整理與皮爾森分析相關的文獻，皮爾森分析有助於提高模型的預測效能，使預測變的更準確。</a:t>
            </a:r>
          </a:p>
          <a:p>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23</a:t>
            </a:fld>
            <a:endParaRPr lang="zh-TW" altLang="en-US" noProof="0"/>
          </a:p>
        </p:txBody>
      </p:sp>
    </p:spTree>
    <p:extLst>
      <p:ext uri="{BB962C8B-B14F-4D97-AF65-F5344CB8AC3E}">
        <p14:creationId xmlns:p14="http://schemas.microsoft.com/office/powerpoint/2010/main" val="3673840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在研究架構與方法將說明本研究架構圖與四種模型的運作方式</a:t>
            </a:r>
            <a:endParaRPr lang="en-US" altLang="zh-TW"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24</a:t>
            </a:fld>
            <a:endParaRPr lang="zh-TW" altLang="en-US" noProof="0"/>
          </a:p>
        </p:txBody>
      </p:sp>
    </p:spTree>
    <p:extLst>
      <p:ext uri="{BB962C8B-B14F-4D97-AF65-F5344CB8AC3E}">
        <p14:creationId xmlns:p14="http://schemas.microsoft.com/office/powerpoint/2010/main" val="36722138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25</a:t>
            </a:fld>
            <a:endParaRPr lang="zh-TW" altLang="en-US" noProof="0"/>
          </a:p>
        </p:txBody>
      </p:sp>
    </p:spTree>
    <p:extLst>
      <p:ext uri="{BB962C8B-B14F-4D97-AF65-F5344CB8AC3E}">
        <p14:creationId xmlns:p14="http://schemas.microsoft.com/office/powerpoint/2010/main" val="1265138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sz="1200" i="0" kern="1200" dirty="0">
                    <a:solidFill>
                      <a:schemeClr val="tx1"/>
                    </a:solidFill>
                    <a:effectLst/>
                    <a:latin typeface="標楷體" panose="03000509000000000000" pitchFamily="65" charset="-120"/>
                    <a:ea typeface="標楷體" panose="03000509000000000000" pitchFamily="65" charset="-120"/>
                    <a:cs typeface="+mn-cs"/>
                  </a:rPr>
                  <a:t>因為</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RNN</a:t>
                </a:r>
                <a:r>
                  <a:rPr lang="zh-TW" altLang="en-US" sz="1200" i="0" kern="1200" dirty="0">
                    <a:solidFill>
                      <a:schemeClr val="tx1"/>
                    </a:solidFill>
                    <a:effectLst/>
                    <a:latin typeface="標楷體" panose="03000509000000000000" pitchFamily="65" charset="-120"/>
                    <a:ea typeface="標楷體" panose="03000509000000000000" pitchFamily="65" charset="-120"/>
                    <a:cs typeface="+mn-cs"/>
                  </a:rPr>
                  <a:t>具有記憶性，所以它有著當前資料的上下文訊息，此外</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RNN</a:t>
                </a:r>
                <a:r>
                  <a:rPr lang="zh-TW" altLang="en-US" sz="1200" i="0" kern="1200" dirty="0">
                    <a:solidFill>
                      <a:schemeClr val="tx1"/>
                    </a:solidFill>
                    <a:effectLst/>
                    <a:latin typeface="標楷體" panose="03000509000000000000" pitchFamily="65" charset="-120"/>
                    <a:ea typeface="標楷體" panose="03000509000000000000" pitchFamily="65" charset="-120"/>
                    <a:cs typeface="+mn-cs"/>
                  </a:rPr>
                  <a:t>還有特點是全重共享</a:t>
                </a:r>
                <a:endParaRPr lang="en-US" altLang="zh-TW" sz="1200" i="0" kern="1200" dirty="0">
                  <a:solidFill>
                    <a:schemeClr val="tx1"/>
                  </a:solidFill>
                  <a:effectLst/>
                  <a:latin typeface="標楷體" panose="03000509000000000000" pitchFamily="65" charset="-120"/>
                  <a:ea typeface="標楷體" panose="03000509000000000000" pitchFamily="65" charset="-120"/>
                  <a:cs typeface="+mn-cs"/>
                </a:endParaRPr>
              </a:p>
              <a:p>
                <a:endParaRPr lang="en-US" altLang="zh-TW" sz="1200" i="0" kern="1200" dirty="0">
                  <a:solidFill>
                    <a:schemeClr val="tx1"/>
                  </a:solidFill>
                  <a:effectLst/>
                  <a:latin typeface="標楷體" panose="03000509000000000000" pitchFamily="65" charset="-120"/>
                  <a:ea typeface="標楷體" panose="03000509000000000000" pitchFamily="65" charset="-120"/>
                  <a:cs typeface="+mn-cs"/>
                </a:endParaRPr>
              </a:p>
              <a:p>
                <a14:m>
                  <m:oMath xmlns:m="http://schemas.openxmlformats.org/officeDocument/2006/math">
                    <m:sSub>
                      <m:sSubPr>
                        <m:ctrlPr>
                          <a:rPr lang="zh-TW" altLang="zh-TW" sz="1200" i="1" kern="1200" smtClean="0">
                            <a:solidFill>
                              <a:schemeClr val="tx1"/>
                            </a:solidFill>
                            <a:effectLst/>
                            <a:latin typeface="Cambria Math" panose="02040503050406030204" pitchFamily="18" charset="0"/>
                            <a:ea typeface="Microsoft JhengHei UI" panose="020B0604030504040204" pitchFamily="34" charset="-120"/>
                            <a:cs typeface="+mn-cs"/>
                          </a:rPr>
                        </m:ctrlPr>
                      </m:sSubPr>
                      <m:e>
                        <m:r>
                          <m:rPr>
                            <m:sty m:val="p"/>
                          </m:rPr>
                          <a:rPr lang="en-US" altLang="zh-TW" sz="1200" i="0" kern="1200" smtClean="0">
                            <a:solidFill>
                              <a:schemeClr val="tx1"/>
                            </a:solidFill>
                            <a:effectLst/>
                            <a:latin typeface="Cambria Math" panose="02040503050406030204" pitchFamily="18" charset="0"/>
                            <a:ea typeface="Microsoft JhengHei UI" panose="020B0604030504040204" pitchFamily="34" charset="-120"/>
                            <a:cs typeface="+mn-cs"/>
                          </a:rPr>
                          <m:t>x</m:t>
                        </m:r>
                      </m:e>
                      <m:sub>
                        <m:r>
                          <m:rPr>
                            <m:sty m:val="p"/>
                          </m:rPr>
                          <a:rPr lang="en-US" altLang="zh-TW" sz="1200" i="0" kern="1200" smtClean="0">
                            <a:solidFill>
                              <a:schemeClr val="tx1"/>
                            </a:solidFill>
                            <a:effectLst/>
                            <a:latin typeface="Cambria Math" panose="02040503050406030204" pitchFamily="18" charset="0"/>
                            <a:ea typeface="Microsoft JhengHei UI" panose="020B0604030504040204" pitchFamily="34" charset="-120"/>
                            <a:cs typeface="+mn-cs"/>
                          </a:rPr>
                          <m:t>t</m:t>
                        </m:r>
                      </m:sub>
                    </m:sSub>
                  </m:oMath>
                </a14:m>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是輸入向量，</a:t>
                </a:r>
                <a14:m>
                  <m:oMath xmlns:m="http://schemas.openxmlformats.org/officeDocument/2006/math">
                    <m:sSub>
                      <m:sSub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bPr>
                      <m:e>
                        <m:r>
                          <m:rPr>
                            <m:sty m:val="p"/>
                          </m:rPr>
                          <a:rPr lang="en-US" altLang="zh-TW" sz="1200" i="0" kern="1200" smtClean="0">
                            <a:solidFill>
                              <a:schemeClr val="tx1"/>
                            </a:solidFill>
                            <a:effectLst/>
                            <a:latin typeface="Cambria Math" panose="02040503050406030204" pitchFamily="18" charset="0"/>
                            <a:ea typeface="Microsoft JhengHei UI" panose="020B0604030504040204" pitchFamily="34" charset="-120"/>
                            <a:cs typeface="+mn-cs"/>
                          </a:rPr>
                          <m:t>h</m:t>
                        </m:r>
                      </m:e>
                      <m:sub>
                        <m:r>
                          <m:rPr>
                            <m:sty m:val="p"/>
                          </m:rPr>
                          <a:rPr lang="en-US" altLang="zh-TW" sz="1200" i="0" kern="1200" smtClean="0">
                            <a:solidFill>
                              <a:schemeClr val="tx1"/>
                            </a:solidFill>
                            <a:effectLst/>
                            <a:latin typeface="Cambria Math" panose="02040503050406030204" pitchFamily="18" charset="0"/>
                            <a:ea typeface="Microsoft JhengHei UI" panose="020B0604030504040204" pitchFamily="34" charset="-120"/>
                            <a:cs typeface="+mn-cs"/>
                          </a:rPr>
                          <m:t>t</m:t>
                        </m:r>
                      </m:sub>
                    </m:sSub>
                  </m:oMath>
                </a14:m>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是最終的輸出向量</a:t>
                </a:r>
                <a:endParaRPr lang="en-US" altLang="zh-TW" sz="1200" i="0" kern="1200" dirty="0">
                  <a:solidFill>
                    <a:schemeClr val="tx1"/>
                  </a:solidFill>
                  <a:effectLst/>
                  <a:latin typeface="標楷體" panose="03000509000000000000" pitchFamily="65" charset="-120"/>
                  <a:ea typeface="標楷體" panose="03000509000000000000" pitchFamily="65" charset="-120"/>
                  <a:cs typeface="+mn-cs"/>
                </a:endParaRPr>
              </a:p>
              <a:p>
                <a:endParaRPr lang="en-US" altLang="zh-TW" sz="1200" i="0" kern="1200" dirty="0">
                  <a:solidFill>
                    <a:schemeClr val="tx1"/>
                  </a:solidFill>
                  <a:effectLst/>
                  <a:latin typeface="標楷體" panose="03000509000000000000" pitchFamily="65" charset="-120"/>
                  <a:ea typeface="標楷體" panose="03000509000000000000" pitchFamily="65" charset="-120"/>
                  <a:cs typeface="+mn-cs"/>
                </a:endParaRPr>
              </a:p>
              <a:p>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tanh</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是一個激活函數，</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b</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為偏置向量，</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U</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W</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為權重矩陣是隱藏狀態</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h</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和輸入</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x</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的參數，</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b</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U</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W</a:t>
                </a:r>
                <a:r>
                  <a:rPr lang="zh-TW" altLang="en-US" sz="1200" i="0" kern="1200" dirty="0">
                    <a:solidFill>
                      <a:schemeClr val="tx1"/>
                    </a:solidFill>
                    <a:effectLst/>
                    <a:latin typeface="標楷體" panose="03000509000000000000" pitchFamily="65" charset="-120"/>
                    <a:ea typeface="標楷體" panose="03000509000000000000" pitchFamily="65" charset="-120"/>
                    <a:cs typeface="+mn-cs"/>
                  </a:rPr>
                  <a:t>他們會有相同的參數</a:t>
                </a:r>
                <a:endParaRPr lang="zh-TW" altLang="en-US" i="0" dirty="0">
                  <a:latin typeface="標楷體" panose="03000509000000000000" pitchFamily="65" charset="-120"/>
                  <a:ea typeface="標楷體" panose="03000509000000000000" pitchFamily="65" charset="-120"/>
                </a:endParaRPr>
              </a:p>
            </p:txBody>
          </p:sp>
        </mc:Choice>
        <mc:Fallback xmlns="">
          <p:sp>
            <p:nvSpPr>
              <p:cNvPr id="3" name="備忘稿版面配置區 2"/>
              <p:cNvSpPr>
                <a:spLocks noGrp="1"/>
              </p:cNvSpPr>
              <p:nvPr>
                <p:ph type="body" idx="1"/>
              </p:nvPr>
            </p:nvSpPr>
            <p:spPr/>
            <p:txBody>
              <a:bodyPr/>
              <a:lstStyle/>
              <a:p>
                <a:r>
                  <a:rPr lang="zh-TW" altLang="en-US" sz="1200" i="0" kern="1200" dirty="0">
                    <a:solidFill>
                      <a:schemeClr val="tx1"/>
                    </a:solidFill>
                    <a:effectLst/>
                    <a:latin typeface="標楷體" panose="03000509000000000000" pitchFamily="65" charset="-120"/>
                    <a:ea typeface="標楷體" panose="03000509000000000000" pitchFamily="65" charset="-120"/>
                    <a:cs typeface="+mn-cs"/>
                  </a:rPr>
                  <a:t>因為</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RNN</a:t>
                </a:r>
                <a:r>
                  <a:rPr lang="zh-TW" altLang="en-US" sz="1200" i="0" kern="1200" dirty="0">
                    <a:solidFill>
                      <a:schemeClr val="tx1"/>
                    </a:solidFill>
                    <a:effectLst/>
                    <a:latin typeface="標楷體" panose="03000509000000000000" pitchFamily="65" charset="-120"/>
                    <a:ea typeface="標楷體" panose="03000509000000000000" pitchFamily="65" charset="-120"/>
                    <a:cs typeface="+mn-cs"/>
                  </a:rPr>
                  <a:t>具有記憶性，所以它有著當前資料的上下文訊息，此外</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RNN</a:t>
                </a:r>
                <a:r>
                  <a:rPr lang="zh-TW" altLang="en-US" sz="1200" i="0" kern="1200" dirty="0">
                    <a:solidFill>
                      <a:schemeClr val="tx1"/>
                    </a:solidFill>
                    <a:effectLst/>
                    <a:latin typeface="標楷體" panose="03000509000000000000" pitchFamily="65" charset="-120"/>
                    <a:ea typeface="標楷體" panose="03000509000000000000" pitchFamily="65" charset="-120"/>
                    <a:cs typeface="+mn-cs"/>
                  </a:rPr>
                  <a:t>還有特點是全重共享</a:t>
                </a:r>
                <a:endParaRPr lang="en-US" altLang="zh-TW" sz="1200" i="0" kern="1200" dirty="0">
                  <a:solidFill>
                    <a:schemeClr val="tx1"/>
                  </a:solidFill>
                  <a:effectLst/>
                  <a:latin typeface="標楷體" panose="03000509000000000000" pitchFamily="65" charset="-120"/>
                  <a:ea typeface="標楷體" panose="03000509000000000000" pitchFamily="65" charset="-120"/>
                  <a:cs typeface="+mn-cs"/>
                </a:endParaRPr>
              </a:p>
              <a:p>
                <a:endParaRPr lang="en-US" altLang="zh-TW" sz="1200" i="0" kern="1200" dirty="0">
                  <a:solidFill>
                    <a:schemeClr val="tx1"/>
                  </a:solidFill>
                  <a:effectLst/>
                  <a:latin typeface="標楷體" panose="03000509000000000000" pitchFamily="65" charset="-120"/>
                  <a:ea typeface="標楷體" panose="03000509000000000000" pitchFamily="65" charset="-120"/>
                  <a:cs typeface="+mn-cs"/>
                </a:endParaRPr>
              </a:p>
              <a:p>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x</a:t>
                </a:r>
                <a:r>
                  <a:rPr lang="zh-TW" altLang="zh-TW" sz="1200" i="0" kern="1200">
                    <a:solidFill>
                      <a:schemeClr val="tx1"/>
                    </a:solidFill>
                    <a:effectLst/>
                    <a:latin typeface="Cambria Math" panose="02040503050406030204" pitchFamily="18" charset="0"/>
                    <a:ea typeface="Microsoft JhengHei UI" panose="020B0604030504040204" pitchFamily="34" charset="-120"/>
                    <a:cs typeface="+mn-cs"/>
                  </a:rPr>
                  <a:t>_</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t</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是輸入向量，</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h</a:t>
                </a:r>
                <a:r>
                  <a:rPr lang="zh-TW" altLang="zh-TW" sz="1200" i="0" kern="1200">
                    <a:solidFill>
                      <a:schemeClr val="tx1"/>
                    </a:solidFill>
                    <a:effectLst/>
                    <a:latin typeface="Cambria Math" panose="02040503050406030204" pitchFamily="18" charset="0"/>
                    <a:ea typeface="Microsoft JhengHei UI" panose="020B0604030504040204" pitchFamily="34" charset="-120"/>
                    <a:cs typeface="+mn-cs"/>
                  </a:rPr>
                  <a:t>_</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t</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是最終的輸出向量</a:t>
                </a:r>
                <a:endParaRPr lang="en-US" altLang="zh-TW" sz="1200" i="0" kern="1200" dirty="0">
                  <a:solidFill>
                    <a:schemeClr val="tx1"/>
                  </a:solidFill>
                  <a:effectLst/>
                  <a:latin typeface="標楷體" panose="03000509000000000000" pitchFamily="65" charset="-120"/>
                  <a:ea typeface="標楷體" panose="03000509000000000000" pitchFamily="65" charset="-120"/>
                  <a:cs typeface="+mn-cs"/>
                </a:endParaRPr>
              </a:p>
              <a:p>
                <a:endParaRPr lang="en-US" altLang="zh-TW" sz="1200" i="0" kern="1200" dirty="0">
                  <a:solidFill>
                    <a:schemeClr val="tx1"/>
                  </a:solidFill>
                  <a:effectLst/>
                  <a:latin typeface="標楷體" panose="03000509000000000000" pitchFamily="65" charset="-120"/>
                  <a:ea typeface="標楷體" panose="03000509000000000000" pitchFamily="65" charset="-120"/>
                  <a:cs typeface="+mn-cs"/>
                </a:endParaRPr>
              </a:p>
              <a:p>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tanh</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是一個激活函數，</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b</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為偏置向量，</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U</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W</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為權重矩陣是隱藏狀態</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h</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和輸入</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x</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的參數，</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b</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U</a:t>
                </a:r>
                <a:r>
                  <a:rPr lang="zh-TW" altLang="zh-TW" sz="1200" i="0" kern="1200" dirty="0">
                    <a:solidFill>
                      <a:schemeClr val="tx1"/>
                    </a:solidFill>
                    <a:effectLst/>
                    <a:latin typeface="標楷體" panose="03000509000000000000" pitchFamily="65" charset="-120"/>
                    <a:ea typeface="標楷體" panose="03000509000000000000" pitchFamily="65" charset="-120"/>
                    <a:cs typeface="+mn-cs"/>
                  </a:rPr>
                  <a:t>、</a:t>
                </a:r>
                <a:r>
                  <a:rPr lang="en-US" altLang="zh-TW" sz="1200" i="0" kern="1200" dirty="0">
                    <a:solidFill>
                      <a:schemeClr val="tx1"/>
                    </a:solidFill>
                    <a:effectLst/>
                    <a:latin typeface="標楷體" panose="03000509000000000000" pitchFamily="65" charset="-120"/>
                    <a:ea typeface="標楷體" panose="03000509000000000000" pitchFamily="65" charset="-120"/>
                    <a:cs typeface="+mn-cs"/>
                  </a:rPr>
                  <a:t>W</a:t>
                </a:r>
                <a:r>
                  <a:rPr lang="zh-TW" altLang="en-US" sz="1200" i="0" kern="1200" dirty="0">
                    <a:solidFill>
                      <a:schemeClr val="tx1"/>
                    </a:solidFill>
                    <a:effectLst/>
                    <a:latin typeface="標楷體" panose="03000509000000000000" pitchFamily="65" charset="-120"/>
                    <a:ea typeface="標楷體" panose="03000509000000000000" pitchFamily="65" charset="-120"/>
                    <a:cs typeface="+mn-cs"/>
                  </a:rPr>
                  <a:t>他們會有相同的參數</a:t>
                </a:r>
                <a:endParaRPr lang="zh-TW" altLang="en-US" i="0" dirty="0">
                  <a:latin typeface="標楷體" panose="03000509000000000000" pitchFamily="65" charset="-120"/>
                  <a:ea typeface="標楷體" panose="03000509000000000000" pitchFamily="65" charset="-120"/>
                </a:endParaRPr>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26</a:t>
            </a:fld>
            <a:endParaRPr lang="zh-TW" altLang="en-US" noProof="0"/>
          </a:p>
        </p:txBody>
      </p:sp>
    </p:spTree>
    <p:extLst>
      <p:ext uri="{BB962C8B-B14F-4D97-AF65-F5344CB8AC3E}">
        <p14:creationId xmlns:p14="http://schemas.microsoft.com/office/powerpoint/2010/main" val="4043616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LSTM</a:t>
                </a:r>
                <a:r>
                  <a:rPr lang="zh-TW" altLang="en-US" dirty="0"/>
                  <a:t>與</a:t>
                </a:r>
                <a:r>
                  <a:rPr lang="en-US" altLang="zh-TW" dirty="0"/>
                  <a:t>RNN</a:t>
                </a:r>
                <a:r>
                  <a:rPr lang="zh-TW" altLang="en-US" dirty="0"/>
                  <a:t>的不同之處是它彌補了</a:t>
                </a:r>
                <a:r>
                  <a:rPr lang="en-US" altLang="zh-TW" dirty="0"/>
                  <a:t>RNN</a:t>
                </a:r>
                <a:r>
                  <a:rPr lang="zh-TW" altLang="en-US" dirty="0"/>
                  <a:t>對於短期記憶不足的問題</a:t>
                </a:r>
                <a:endParaRPr lang="en-US" altLang="zh-TW" dirty="0"/>
              </a:p>
              <a:p>
                <a:r>
                  <a:rPr lang="zh-TW" altLang="en-US" dirty="0"/>
                  <a:t>另外</a:t>
                </a:r>
                <a:r>
                  <a:rPr lang="en-US" altLang="zh-TW" dirty="0"/>
                  <a:t>LSTM</a:t>
                </a:r>
                <a:r>
                  <a:rPr lang="zh-TW" altLang="en-US" dirty="0"/>
                  <a:t>增加了輸入筏、輸出筏、遺忘筏，這張圖片是它結構圖</a:t>
                </a:r>
                <a:endParaRPr lang="en-US" altLang="zh-TW" dirty="0"/>
              </a:p>
              <a:p>
                <a:endParaRPr lang="en-US" altLang="zh-TW" dirty="0"/>
              </a:p>
              <a:p>
                <a14:m>
                  <m:oMath xmlns:m="http://schemas.openxmlformats.org/officeDocument/2006/math">
                    <m:sSub>
                      <m:sSubPr>
                        <m:ctrlPr>
                          <a:rPr lang="zh-TW" altLang="zh-TW" i="1" smtClean="0">
                            <a:latin typeface="Cambria Math" panose="02040503050406030204" pitchFamily="18" charset="0"/>
                          </a:rPr>
                        </m:ctrlPr>
                      </m:sSubPr>
                      <m:e>
                        <m:r>
                          <a:rPr lang="en-US" altLang="zh-TW" i="1">
                            <a:latin typeface="Cambria Math" panose="02040503050406030204" pitchFamily="18" charset="0"/>
                          </a:rPr>
                          <m:t>𝐶</m:t>
                        </m:r>
                      </m:e>
                      <m:sub>
                        <m:r>
                          <a:rPr lang="en-US" altLang="zh-TW" i="1">
                            <a:latin typeface="Cambria Math" panose="02040503050406030204" pitchFamily="18" charset="0"/>
                          </a:rPr>
                          <m:t>𝑡</m:t>
                        </m:r>
                        <m:r>
                          <a:rPr lang="en-US" altLang="zh-TW" i="1">
                            <a:latin typeface="Cambria Math" panose="02040503050406030204" pitchFamily="18" charset="0"/>
                          </a:rPr>
                          <m:t>−1</m:t>
                        </m:r>
                      </m:sub>
                    </m:sSub>
                  </m:oMath>
                </a14:m>
                <a:r>
                  <a:rPr lang="zh-TW" altLang="en-US" dirty="0"/>
                  <a:t>是遺忘筏，它會判斷要不要遺忘或記憶訊息</a:t>
                </a:r>
                <a:endParaRPr lang="en-US" altLang="zh-TW" dirty="0"/>
              </a:p>
              <a:p>
                <a:endParaRPr lang="en-US" altLang="zh-TW" dirty="0"/>
              </a:p>
              <a:p>
                <a14:m>
                  <m:oMath xmlns:m="http://schemas.openxmlformats.org/officeDocument/2006/math">
                    <m:sSub>
                      <m:sSubPr>
                        <m:ctrlPr>
                          <a:rPr lang="zh-TW" altLang="zh-TW" i="1" smtClean="0">
                            <a:latin typeface="Cambria Math" panose="02040503050406030204" pitchFamily="18" charset="0"/>
                          </a:rPr>
                        </m:ctrlPr>
                      </m:sSubPr>
                      <m:e>
                        <m:r>
                          <a:rPr lang="en-US" altLang="zh-TW" i="1">
                            <a:latin typeface="Cambria Math" panose="02040503050406030204" pitchFamily="18" charset="0"/>
                          </a:rPr>
                          <m:t>𝐶</m:t>
                        </m:r>
                      </m:e>
                      <m:sub>
                        <m:r>
                          <a:rPr lang="en-US" altLang="zh-TW" i="1">
                            <a:latin typeface="Cambria Math" panose="02040503050406030204" pitchFamily="18" charset="0"/>
                          </a:rPr>
                          <m:t>𝑡</m:t>
                        </m:r>
                      </m:sub>
                    </m:sSub>
                  </m:oMath>
                </a14:m>
                <a:r>
                  <a:rPr lang="zh-TW" altLang="en-US" dirty="0">
                    <a:latin typeface="Times New Roman" panose="02020603050405020304" pitchFamily="18" charset="0"/>
                    <a:ea typeface="標楷體" panose="03000509000000000000" pitchFamily="65" charset="-120"/>
                  </a:rPr>
                  <a:t>是</a:t>
                </a:r>
                <a:r>
                  <a:rPr lang="zh-TW" altLang="zh-TW" dirty="0">
                    <a:latin typeface="Times New Roman" panose="02020603050405020304" pitchFamily="18" charset="0"/>
                    <a:ea typeface="標楷體" panose="03000509000000000000" pitchFamily="65" charset="-120"/>
                  </a:rPr>
                  <a:t>輸入閥</a:t>
                </a:r>
                <a:r>
                  <a:rPr lang="zh-TW" altLang="en-US" dirty="0">
                    <a:latin typeface="Times New Roman" panose="02020603050405020304" pitchFamily="18" charset="0"/>
                    <a:ea typeface="標楷體" panose="03000509000000000000" pitchFamily="65" charset="-120"/>
                  </a:rPr>
                  <a:t>，</a:t>
                </a:r>
                <a:r>
                  <a:rPr lang="zh-TW" altLang="zh-TW" dirty="0">
                    <a:latin typeface="Times New Roman" panose="02020603050405020304" pitchFamily="18" charset="0"/>
                    <a:ea typeface="標楷體" panose="03000509000000000000" pitchFamily="65" charset="-120"/>
                  </a:rPr>
                  <a:t>用於確定當前存儲單元狀態中存儲的信息</a:t>
                </a:r>
                <a:endParaRPr lang="en-US" altLang="zh-TW" dirty="0">
                  <a:latin typeface="Times New Roman" panose="02020603050405020304" pitchFamily="18" charset="0"/>
                  <a:ea typeface="標楷體" panose="03000509000000000000" pitchFamily="65" charset="-120"/>
                </a:endParaRPr>
              </a:p>
              <a:p>
                <a:endParaRPr lang="en-US" altLang="zh-TW" dirty="0">
                  <a:latin typeface="Times New Roman" panose="02020603050405020304" pitchFamily="18" charset="0"/>
                  <a:ea typeface="標楷體" panose="03000509000000000000" pitchFamily="65" charset="-120"/>
                </a:endParaRPr>
              </a:p>
              <a:p>
                <a14:m>
                  <m:oMath xmlns:m="http://schemas.openxmlformats.org/officeDocument/2006/math">
                    <m:sSub>
                      <m:sSubPr>
                        <m:ctrlPr>
                          <a:rPr lang="zh-TW" altLang="zh-TW" i="1" smtClean="0">
                            <a:latin typeface="Cambria Math" panose="02040503050406030204" pitchFamily="18" charset="0"/>
                          </a:rPr>
                        </m:ctrlPr>
                      </m:sSubPr>
                      <m:e>
                        <m:r>
                          <a:rPr lang="en-US" altLang="zh-TW" i="1">
                            <a:latin typeface="Cambria Math" panose="02040503050406030204" pitchFamily="18" charset="0"/>
                          </a:rPr>
                          <m:t>h</m:t>
                        </m:r>
                      </m:e>
                      <m:sub>
                        <m:r>
                          <a:rPr lang="en-US" altLang="zh-TW" i="1">
                            <a:latin typeface="Cambria Math" panose="02040503050406030204" pitchFamily="18" charset="0"/>
                          </a:rPr>
                          <m:t>𝑡</m:t>
                        </m:r>
                      </m:sub>
                    </m:sSub>
                  </m:oMath>
                </a14:m>
                <a:r>
                  <a:rPr lang="zh-TW" altLang="en-US" dirty="0">
                    <a:latin typeface="Times New Roman" panose="02020603050405020304" pitchFamily="18" charset="0"/>
                    <a:ea typeface="標楷體" panose="03000509000000000000" pitchFamily="65" charset="-120"/>
                  </a:rPr>
                  <a:t>是</a:t>
                </a:r>
                <a:r>
                  <a:rPr lang="zh-TW" altLang="zh-TW" dirty="0">
                    <a:latin typeface="Times New Roman" panose="02020603050405020304" pitchFamily="18" charset="0"/>
                    <a:ea typeface="標楷體" panose="03000509000000000000" pitchFamily="65" charset="-120"/>
                  </a:rPr>
                  <a:t>輸出閥</a:t>
                </a:r>
                <a:r>
                  <a:rPr lang="zh-TW" altLang="en-US" dirty="0">
                    <a:latin typeface="Times New Roman" panose="02020603050405020304" pitchFamily="18" charset="0"/>
                    <a:ea typeface="標楷體" panose="03000509000000000000" pitchFamily="65" charset="-120"/>
                  </a:rPr>
                  <a:t>，</a:t>
                </a:r>
                <a:r>
                  <a:rPr lang="zh-TW" altLang="zh-TW" dirty="0">
                    <a:latin typeface="Times New Roman" panose="02020603050405020304" pitchFamily="18" charset="0"/>
                    <a:ea typeface="標楷體" panose="03000509000000000000" pitchFamily="65" charset="-120"/>
                  </a:rPr>
                  <a:t>影響當前狀態的輸出</a:t>
                </a:r>
                <a:endParaRPr lang="en-US" altLang="zh-TW" dirty="0">
                  <a:latin typeface="Times New Roman" panose="02020603050405020304" pitchFamily="18" charset="0"/>
                  <a:ea typeface="標楷體" panose="03000509000000000000" pitchFamily="65" charset="-120"/>
                </a:endParaRPr>
              </a:p>
              <a:p>
                <a:endParaRPr lang="en-US" altLang="zh-TW" dirty="0">
                  <a:latin typeface="Times New Roman" panose="02020603050405020304" pitchFamily="18" charset="0"/>
                  <a:ea typeface="標楷體" panose="03000509000000000000" pitchFamily="65" charset="-120"/>
                </a:endParaRPr>
              </a:p>
              <a:p>
                <a:r>
                  <a:rPr lang="en-US" altLang="zh-TW" dirty="0" err="1">
                    <a:latin typeface="Times New Roman" panose="02020603050405020304" pitchFamily="18" charset="0"/>
                    <a:ea typeface="標楷體" panose="03000509000000000000" pitchFamily="65" charset="-120"/>
                  </a:rPr>
                  <a:t>Xt</a:t>
                </a:r>
                <a:r>
                  <a:rPr lang="zh-TW" altLang="en-US" dirty="0">
                    <a:latin typeface="Times New Roman" panose="02020603050405020304" pitchFamily="18" charset="0"/>
                    <a:ea typeface="標楷體" panose="03000509000000000000" pitchFamily="65" charset="-120"/>
                  </a:rPr>
                  <a:t>是輸入向量</a:t>
                </a:r>
                <a:endParaRPr lang="en-US" altLang="zh-TW" dirty="0">
                  <a:latin typeface="Times New Roman" panose="02020603050405020304" pitchFamily="18" charset="0"/>
                  <a:ea typeface="標楷體" panose="03000509000000000000" pitchFamily="65" charset="-120"/>
                </a:endParaRPr>
              </a:p>
              <a:p>
                <a:endParaRPr lang="en-US" altLang="zh-TW" dirty="0">
                  <a:latin typeface="Times New Roman" panose="02020603050405020304" pitchFamily="18" charset="0"/>
                  <a:ea typeface="標楷體" panose="03000509000000000000" pitchFamily="65" charset="-120"/>
                </a:endParaRPr>
              </a:p>
              <a:p>
                <a14:m>
                  <m:oMath xmlns:m="http://schemas.openxmlformats.org/officeDocument/2006/math">
                    <m:sSub>
                      <m:sSubPr>
                        <m:ctrlPr>
                          <a:rPr lang="zh-TW" altLang="zh-TW" sz="1200" i="1" kern="1200" smtClean="0">
                            <a:solidFill>
                              <a:schemeClr val="tx1"/>
                            </a:solidFill>
                            <a:effectLst/>
                            <a:latin typeface="Cambria Math" panose="02040503050406030204" pitchFamily="18" charset="0"/>
                            <a:ea typeface="Microsoft JhengHei UI" panose="020B0604030504040204" pitchFamily="34" charset="-120"/>
                            <a:cs typeface="+mn-cs"/>
                          </a:rPr>
                        </m:ctrlPr>
                      </m:sSubPr>
                      <m:e>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𝑊</m:t>
                        </m:r>
                      </m:e>
                      <m:sub>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𝑓</m:t>
                        </m:r>
                      </m:sub>
                    </m:sSub>
                  </m:oMath>
                </a14:m>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b>
                      <m:sSub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bPr>
                      <m:e>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𝑊</m:t>
                        </m:r>
                      </m:e>
                      <m:sub>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𝑖</m:t>
                        </m:r>
                      </m:sub>
                    </m:sSub>
                  </m:oMath>
                </a14:m>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b>
                      <m:sSub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bPr>
                      <m:e>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𝑊</m:t>
                        </m:r>
                      </m:e>
                      <m:sub>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𝑜</m:t>
                        </m:r>
                      </m:sub>
                    </m:sSub>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分別是遺忘閥、輸入閥、輸出閥的</a:t>
                </a:r>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權重矩陣</a:t>
                </a:r>
                <a:endParaRPr lang="en-US"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endParaRPr>
              </a:p>
            </p:txBody>
          </p:sp>
        </mc:Choice>
        <mc:Fallback xmlns="">
          <p:sp>
            <p:nvSpPr>
              <p:cNvPr id="3" name="備忘稿版面配置區 2"/>
              <p:cNvSpPr>
                <a:spLocks noGrp="1"/>
              </p:cNvSpPr>
              <p:nvPr>
                <p:ph type="body" idx="1"/>
              </p:nvPr>
            </p:nvSpPr>
            <p:spPr/>
            <p:txBody>
              <a:bodyPr/>
              <a:lstStyle/>
              <a:p>
                <a:r>
                  <a:rPr lang="en-US" altLang="zh-TW" dirty="0"/>
                  <a:t>LSTM</a:t>
                </a:r>
                <a:r>
                  <a:rPr lang="zh-TW" altLang="en-US" dirty="0"/>
                  <a:t>與</a:t>
                </a:r>
                <a:r>
                  <a:rPr lang="en-US" altLang="zh-TW" dirty="0"/>
                  <a:t>RNN</a:t>
                </a:r>
                <a:r>
                  <a:rPr lang="zh-TW" altLang="en-US" dirty="0"/>
                  <a:t>的不同之處是增加了輸入筏、輸出筏、遺忘筏，這張圖片是它結構圖</a:t>
                </a:r>
                <a:endParaRPr lang="en-US" altLang="zh-TW" dirty="0"/>
              </a:p>
              <a:p>
                <a:endParaRPr lang="en-US" altLang="zh-TW" dirty="0"/>
              </a:p>
              <a:p>
                <a:pPr/>
                <a:r>
                  <a:rPr lang="en-US" altLang="zh-TW" i="0">
                    <a:latin typeface="Cambria Math" panose="02040503050406030204" pitchFamily="18" charset="0"/>
                  </a:rPr>
                  <a:t>𝐶</a:t>
                </a:r>
                <a:r>
                  <a:rPr lang="zh-TW" altLang="zh-TW" i="0">
                    <a:latin typeface="Cambria Math" panose="02040503050406030204" pitchFamily="18" charset="0"/>
                  </a:rPr>
                  <a:t>_(</a:t>
                </a:r>
                <a:r>
                  <a:rPr lang="en-US" altLang="zh-TW" i="0">
                    <a:latin typeface="Cambria Math" panose="02040503050406030204" pitchFamily="18" charset="0"/>
                  </a:rPr>
                  <a:t>𝑡−1</a:t>
                </a:r>
                <a:r>
                  <a:rPr lang="zh-TW" altLang="zh-TW" i="0">
                    <a:latin typeface="Cambria Math" panose="02040503050406030204" pitchFamily="18" charset="0"/>
                  </a:rPr>
                  <a:t>)</a:t>
                </a:r>
                <a:r>
                  <a:rPr lang="zh-TW" altLang="en-US" dirty="0"/>
                  <a:t>是遺忘筏，它會判斷要不要遺忘或記憶訊息</a:t>
                </a:r>
                <a:endParaRPr lang="en-US" altLang="zh-TW" dirty="0"/>
              </a:p>
              <a:p>
                <a:pPr/>
                <a:endParaRPr lang="en-US" altLang="zh-TW" dirty="0"/>
              </a:p>
              <a:p>
                <a:pPr/>
                <a:r>
                  <a:rPr lang="en-US" altLang="zh-TW" i="0">
                    <a:latin typeface="Cambria Math" panose="02040503050406030204" pitchFamily="18" charset="0"/>
                  </a:rPr>
                  <a:t>𝐶</a:t>
                </a:r>
                <a:r>
                  <a:rPr lang="zh-TW" altLang="zh-TW" i="0">
                    <a:latin typeface="Cambria Math" panose="02040503050406030204" pitchFamily="18" charset="0"/>
                  </a:rPr>
                  <a:t>_</a:t>
                </a:r>
                <a:r>
                  <a:rPr lang="en-US" altLang="zh-TW" i="0">
                    <a:latin typeface="Cambria Math" panose="02040503050406030204" pitchFamily="18" charset="0"/>
                  </a:rPr>
                  <a:t>𝑡</a:t>
                </a:r>
                <a:r>
                  <a:rPr lang="zh-TW" altLang="en-US" dirty="0">
                    <a:latin typeface="Times New Roman" panose="02020603050405020304" pitchFamily="18" charset="0"/>
                    <a:ea typeface="標楷體" panose="03000509000000000000" pitchFamily="65" charset="-120"/>
                  </a:rPr>
                  <a:t>是</a:t>
                </a:r>
                <a:r>
                  <a:rPr lang="zh-TW" altLang="zh-TW" dirty="0">
                    <a:latin typeface="Times New Roman" panose="02020603050405020304" pitchFamily="18" charset="0"/>
                    <a:ea typeface="標楷體" panose="03000509000000000000" pitchFamily="65" charset="-120"/>
                  </a:rPr>
                  <a:t>輸入閥</a:t>
                </a:r>
                <a:r>
                  <a:rPr lang="zh-TW" altLang="en-US" dirty="0">
                    <a:latin typeface="Times New Roman" panose="02020603050405020304" pitchFamily="18" charset="0"/>
                    <a:ea typeface="標楷體" panose="03000509000000000000" pitchFamily="65" charset="-120"/>
                  </a:rPr>
                  <a:t>，</a:t>
                </a:r>
                <a:r>
                  <a:rPr lang="zh-TW" altLang="zh-TW" dirty="0">
                    <a:latin typeface="Times New Roman" panose="02020603050405020304" pitchFamily="18" charset="0"/>
                    <a:ea typeface="標楷體" panose="03000509000000000000" pitchFamily="65" charset="-120"/>
                  </a:rPr>
                  <a:t>用於確定當前存儲單元狀態中存儲的信息</a:t>
                </a:r>
                <a:endParaRPr lang="en-US" altLang="zh-TW" dirty="0">
                  <a:latin typeface="Times New Roman" panose="02020603050405020304" pitchFamily="18" charset="0"/>
                  <a:ea typeface="標楷體" panose="03000509000000000000" pitchFamily="65" charset="-120"/>
                </a:endParaRPr>
              </a:p>
              <a:p>
                <a:pPr/>
                <a:endParaRPr lang="en-US" altLang="zh-TW" dirty="0">
                  <a:latin typeface="Times New Roman" panose="02020603050405020304" pitchFamily="18" charset="0"/>
                  <a:ea typeface="標楷體" panose="03000509000000000000" pitchFamily="65" charset="-120"/>
                </a:endParaRPr>
              </a:p>
              <a:p>
                <a:pPr/>
                <a:r>
                  <a:rPr lang="en-US" altLang="zh-TW" i="0">
                    <a:latin typeface="Cambria Math" panose="02040503050406030204" pitchFamily="18" charset="0"/>
                  </a:rPr>
                  <a:t>ℎ</a:t>
                </a:r>
                <a:r>
                  <a:rPr lang="zh-TW" altLang="zh-TW" i="0">
                    <a:latin typeface="Cambria Math" panose="02040503050406030204" pitchFamily="18" charset="0"/>
                  </a:rPr>
                  <a:t>_</a:t>
                </a:r>
                <a:r>
                  <a:rPr lang="en-US" altLang="zh-TW" i="0">
                    <a:latin typeface="Cambria Math" panose="02040503050406030204" pitchFamily="18" charset="0"/>
                  </a:rPr>
                  <a:t>𝑡</a:t>
                </a:r>
                <a:r>
                  <a:rPr lang="zh-TW" altLang="en-US" dirty="0">
                    <a:latin typeface="Times New Roman" panose="02020603050405020304" pitchFamily="18" charset="0"/>
                    <a:ea typeface="標楷體" panose="03000509000000000000" pitchFamily="65" charset="-120"/>
                  </a:rPr>
                  <a:t>是</a:t>
                </a:r>
                <a:r>
                  <a:rPr lang="zh-TW" altLang="zh-TW" dirty="0">
                    <a:latin typeface="Times New Roman" panose="02020603050405020304" pitchFamily="18" charset="0"/>
                    <a:ea typeface="標楷體" panose="03000509000000000000" pitchFamily="65" charset="-120"/>
                  </a:rPr>
                  <a:t>輸出閥</a:t>
                </a:r>
                <a:r>
                  <a:rPr lang="zh-TW" altLang="en-US" dirty="0">
                    <a:latin typeface="Times New Roman" panose="02020603050405020304" pitchFamily="18" charset="0"/>
                    <a:ea typeface="標楷體" panose="03000509000000000000" pitchFamily="65" charset="-120"/>
                  </a:rPr>
                  <a:t>，</a:t>
                </a:r>
                <a:r>
                  <a:rPr lang="zh-TW" altLang="zh-TW" dirty="0">
                    <a:latin typeface="Times New Roman" panose="02020603050405020304" pitchFamily="18" charset="0"/>
                    <a:ea typeface="標楷體" panose="03000509000000000000" pitchFamily="65" charset="-120"/>
                  </a:rPr>
                  <a:t>影響當前狀態的輸出</a:t>
                </a:r>
                <a:endParaRPr lang="en-US" altLang="zh-TW" dirty="0">
                  <a:latin typeface="Times New Roman" panose="02020603050405020304" pitchFamily="18" charset="0"/>
                  <a:ea typeface="標楷體" panose="03000509000000000000" pitchFamily="65" charset="-120"/>
                </a:endParaRPr>
              </a:p>
              <a:p>
                <a:pPr/>
                <a:endParaRPr lang="en-US" altLang="zh-TW" dirty="0">
                  <a:latin typeface="Times New Roman" panose="02020603050405020304" pitchFamily="18" charset="0"/>
                  <a:ea typeface="標楷體" panose="03000509000000000000" pitchFamily="65" charset="-120"/>
                </a:endParaRPr>
              </a:p>
              <a:p>
                <a:pPr/>
                <a:r>
                  <a:rPr lang="en-US" altLang="zh-TW" dirty="0" err="1">
                    <a:latin typeface="Times New Roman" panose="02020603050405020304" pitchFamily="18" charset="0"/>
                    <a:ea typeface="標楷體" panose="03000509000000000000" pitchFamily="65" charset="-120"/>
                  </a:rPr>
                  <a:t>Xt</a:t>
                </a:r>
                <a:r>
                  <a:rPr lang="zh-TW" altLang="en-US" dirty="0">
                    <a:latin typeface="Times New Roman" panose="02020603050405020304" pitchFamily="18" charset="0"/>
                    <a:ea typeface="標楷體" panose="03000509000000000000" pitchFamily="65" charset="-120"/>
                  </a:rPr>
                  <a:t>是輸入向量</a:t>
                </a:r>
                <a:endParaRPr lang="en-US" altLang="zh-TW" dirty="0">
                  <a:latin typeface="Times New Roman" panose="02020603050405020304" pitchFamily="18" charset="0"/>
                  <a:ea typeface="標楷體" panose="03000509000000000000" pitchFamily="65" charset="-120"/>
                </a:endParaRPr>
              </a:p>
              <a:p>
                <a:pPr/>
                <a:endParaRPr lang="en-US" altLang="zh-TW" dirty="0">
                  <a:latin typeface="Times New Roman" panose="02020603050405020304" pitchFamily="18" charset="0"/>
                  <a:ea typeface="標楷體" panose="03000509000000000000" pitchFamily="65" charset="-120"/>
                </a:endParaRPr>
              </a:p>
              <a:p>
                <a:pP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𝑊</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_</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𝑓</a:t>
                </a:r>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𝑊</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_</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𝑖</a:t>
                </a:r>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𝑊</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_</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𝑜</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分別是遺忘閥、輸入閥、輸出閥的</a:t>
                </a:r>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權重矩陣</a:t>
                </a:r>
                <a:endParaRPr lang="en-US"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endParaRPr>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27</a:t>
            </a:fld>
            <a:endParaRPr lang="zh-TW" altLang="en-US" noProof="0"/>
          </a:p>
        </p:txBody>
      </p:sp>
    </p:spTree>
    <p:extLst>
      <p:ext uri="{BB962C8B-B14F-4D97-AF65-F5344CB8AC3E}">
        <p14:creationId xmlns:p14="http://schemas.microsoft.com/office/powerpoint/2010/main" val="343521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Stack LTSM</a:t>
            </a:r>
            <a:r>
              <a:rPr lang="zh-TW" altLang="en-US" dirty="0"/>
              <a:t>它是由多個</a:t>
            </a:r>
            <a:r>
              <a:rPr lang="en-US" altLang="zh-TW" dirty="0"/>
              <a:t>LSTM</a:t>
            </a:r>
            <a:r>
              <a:rPr lang="zh-TW" altLang="en-US" dirty="0"/>
              <a:t>組合而成的，它的公式與</a:t>
            </a:r>
            <a:r>
              <a:rPr lang="en-US" altLang="zh-TW" dirty="0"/>
              <a:t>LSTM</a:t>
            </a:r>
            <a:r>
              <a:rPr lang="zh-TW" altLang="en-US" dirty="0"/>
              <a:t>相同，在某些情況它會比</a:t>
            </a:r>
            <a:r>
              <a:rPr lang="en-US" altLang="zh-TW" dirty="0"/>
              <a:t>LSTM</a:t>
            </a:r>
            <a:r>
              <a:rPr lang="zh-TW" altLang="en-US" dirty="0"/>
              <a:t>有更好的結果</a:t>
            </a: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28</a:t>
            </a:fld>
            <a:endParaRPr lang="zh-TW" altLang="en-US" noProof="0"/>
          </a:p>
        </p:txBody>
      </p:sp>
    </p:spTree>
    <p:extLst>
      <p:ext uri="{BB962C8B-B14F-4D97-AF65-F5344CB8AC3E}">
        <p14:creationId xmlns:p14="http://schemas.microsoft.com/office/powerpoint/2010/main" val="2004413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Bi-LSTM</a:t>
                </a:r>
                <a:r>
                  <a:rPr lang="zh-TW" altLang="en-US" dirty="0"/>
                  <a:t>是採用兩個</a:t>
                </a:r>
                <a:r>
                  <a:rPr lang="en-US" altLang="zh-TW" dirty="0"/>
                  <a:t>LSTM</a:t>
                </a:r>
                <a:r>
                  <a:rPr lang="zh-TW" altLang="en-US" dirty="0"/>
                  <a:t>同時進行訓練的，它會考慮過去和未來的值，最後再輸出結果，灰色的</a:t>
                </a:r>
                <a:r>
                  <a:rPr lang="en-US" altLang="zh-TW" dirty="0"/>
                  <a:t>LSTM</a:t>
                </a:r>
                <a:r>
                  <a:rPr lang="zh-TW" altLang="en-US" dirty="0"/>
                  <a:t>是的是未來，綠色的指的是過去</a:t>
                </a:r>
                <a:endParaRPr lang="en-US" altLang="zh-TW" dirty="0"/>
              </a:p>
              <a:p>
                <a:endParaRPr lang="en-US" altLang="zh-TW" dirty="0"/>
              </a:p>
              <a:p>
                <a14:m>
                  <m:oMath xmlns:m="http://schemas.openxmlformats.org/officeDocument/2006/math">
                    <m:r>
                      <a:rPr lang="en-US" altLang="zh-TW" sz="1200" i="1" kern="1200" smtClean="0">
                        <a:solidFill>
                          <a:schemeClr val="tx1"/>
                        </a:solidFill>
                        <a:effectLst/>
                        <a:latin typeface="Cambria Math" panose="02040503050406030204" pitchFamily="18" charset="0"/>
                        <a:ea typeface="Microsoft JhengHei UI" panose="020B0604030504040204" pitchFamily="34" charset="-120"/>
                        <a:cs typeface="+mn-cs"/>
                      </a:rPr>
                      <m:t>𝑊</m:t>
                    </m:r>
                    <m:box>
                      <m:box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boxPr>
                      <m:e>
                        <m:groupChr>
                          <m:groupChrPr>
                            <m:chr m:val="←"/>
                            <m:pos m:val="top"/>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groupChrPr>
                          <m:e>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h</m:t>
                            </m:r>
                          </m:e>
                        </m:groupChr>
                      </m:e>
                    </m:box>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𝑊</m:t>
                    </m:r>
                    <m:box>
                      <m:box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boxPr>
                      <m:e>
                        <m:groupChr>
                          <m:groupChrPr>
                            <m:chr m:val="←"/>
                            <m:pos m:val="top"/>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groupChrPr>
                          <m:e>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h</m:t>
                            </m:r>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 </m:t>
                            </m:r>
                          </m:e>
                        </m:groupChr>
                      </m:e>
                    </m:box>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分別表示為隱藏層之間的相應權重</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14:m>
                  <m:oMath xmlns:m="http://schemas.openxmlformats.org/officeDocument/2006/math">
                    <m:sSub>
                      <m:sSubPr>
                        <m:ctrlPr>
                          <a:rPr lang="zh-TW" altLang="zh-TW" sz="1200" i="1" kern="1200" smtClean="0">
                            <a:solidFill>
                              <a:schemeClr val="tx1"/>
                            </a:solidFill>
                            <a:effectLst/>
                            <a:latin typeface="Cambria Math" panose="02040503050406030204" pitchFamily="18" charset="0"/>
                            <a:ea typeface="Microsoft JhengHei UI" panose="020B0604030504040204" pitchFamily="34" charset="-120"/>
                            <a:cs typeface="+mn-cs"/>
                          </a:rPr>
                        </m:ctrlPr>
                      </m:sSubPr>
                      <m:e>
                        <m:acc>
                          <m:accPr>
                            <m:chr m:val="̅"/>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accPr>
                          <m:e>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𝑓</m:t>
                            </m:r>
                          </m:e>
                        </m:acc>
                      </m:e>
                      <m:sub>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𝑡</m:t>
                        </m:r>
                      </m:sub>
                    </m:sSub>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為</a:t>
                </a:r>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遺忘閥</a:t>
                </a:r>
                <a:r>
                  <a:rPr lang="en-US"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(Forget Gate)</a:t>
                </a:r>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b>
                      <m:sSubPr>
                        <m:ctrlPr>
                          <a:rPr lang="zh-TW" altLang="zh-TW" sz="1200" i="1" kern="1200" smtClean="0">
                            <a:solidFill>
                              <a:schemeClr val="tx1"/>
                            </a:solidFill>
                            <a:effectLst/>
                            <a:latin typeface="Cambria Math" panose="02040503050406030204" pitchFamily="18" charset="0"/>
                            <a:ea typeface="Microsoft JhengHei UI" panose="020B0604030504040204" pitchFamily="34" charset="-120"/>
                            <a:cs typeface="+mn-cs"/>
                          </a:rPr>
                        </m:ctrlPr>
                      </m:sSubPr>
                      <m:e>
                        <m:acc>
                          <m:accPr>
                            <m:chr m:val="̅"/>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accPr>
                          <m:e>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𝑖𝑛</m:t>
                            </m:r>
                          </m:e>
                        </m:acc>
                      </m:e>
                      <m:sub>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𝑡</m:t>
                        </m:r>
                      </m:sub>
                    </m:sSub>
                    <m:r>
                      <a:rPr lang="zh-TW" altLang="en-US" sz="1200" i="1" kern="1200">
                        <a:solidFill>
                          <a:schemeClr val="tx1"/>
                        </a:solidFill>
                        <a:effectLst/>
                        <a:latin typeface="Cambria Math" panose="02040503050406030204" pitchFamily="18" charset="0"/>
                        <a:ea typeface="Microsoft JhengHei UI" panose="020B0604030504040204" pitchFamily="34" charset="-120"/>
                        <a:cs typeface="+mn-cs"/>
                      </a:rPr>
                      <m:t>為</m:t>
                    </m:r>
                  </m:oMath>
                </a14:m>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輸入閥</a:t>
                </a:r>
                <a:r>
                  <a:rPr lang="en-US"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(Input Gate)</a:t>
                </a:r>
                <a:r>
                  <a:rPr lang="zh-TW" altLang="en-US" sz="1200" b="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b>
                      <m:sSubPr>
                        <m:ctrlPr>
                          <a:rPr lang="zh-TW" altLang="zh-TW" sz="1200" i="1" kern="1200" smtClean="0">
                            <a:solidFill>
                              <a:schemeClr val="tx1"/>
                            </a:solidFill>
                            <a:effectLst/>
                            <a:latin typeface="Cambria Math" panose="02040503050406030204" pitchFamily="18" charset="0"/>
                            <a:ea typeface="Microsoft JhengHei UI" panose="020B0604030504040204" pitchFamily="34" charset="-120"/>
                            <a:cs typeface="+mn-cs"/>
                          </a:rPr>
                        </m:ctrlPr>
                      </m:sSubPr>
                      <m:e>
                        <m:acc>
                          <m:accPr>
                            <m:chr m:val="̅"/>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accPr>
                          <m:e>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𝑜</m:t>
                            </m:r>
                          </m:e>
                        </m:acc>
                      </m:e>
                      <m:sub>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𝑡</m:t>
                        </m:r>
                      </m:sub>
                    </m:sSub>
                  </m:oMath>
                </a14:m>
                <a:r>
                  <a:rPr lang="zh-TW" altLang="en-US" sz="1200" b="0" kern="1200" dirty="0">
                    <a:solidFill>
                      <a:schemeClr val="tx1"/>
                    </a:solidFill>
                    <a:effectLst/>
                    <a:latin typeface="Microsoft JhengHei UI" panose="020B0604030504040204" pitchFamily="34" charset="-120"/>
                    <a:ea typeface="Microsoft JhengHei UI" panose="020B0604030504040204" pitchFamily="34" charset="-120"/>
                    <a:cs typeface="+mn-cs"/>
                  </a:rPr>
                  <a:t>為</a:t>
                </a:r>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輸出閥</a:t>
                </a:r>
                <a:r>
                  <a:rPr lang="en-US"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(Output Gate)</a:t>
                </a:r>
                <a:endParaRPr lang="en-US" altLang="zh-TW" dirty="0"/>
              </a:p>
            </p:txBody>
          </p:sp>
        </mc:Choice>
        <mc:Fallback xmlns="">
          <p:sp>
            <p:nvSpPr>
              <p:cNvPr id="3" name="備忘稿版面配置區 2"/>
              <p:cNvSpPr>
                <a:spLocks noGrp="1"/>
              </p:cNvSpPr>
              <p:nvPr>
                <p:ph type="body" idx="1"/>
              </p:nvPr>
            </p:nvSpPr>
            <p:spPr/>
            <p:txBody>
              <a:bodyPr/>
              <a:lstStyle/>
              <a:p>
                <a:r>
                  <a:rPr lang="en-US" altLang="zh-TW" dirty="0"/>
                  <a:t>Bi-LSTM</a:t>
                </a:r>
                <a:r>
                  <a:rPr lang="zh-TW" altLang="en-US" dirty="0"/>
                  <a:t>是採用兩個</a:t>
                </a:r>
                <a:r>
                  <a:rPr lang="en-US" altLang="zh-TW" dirty="0"/>
                  <a:t>LSTM</a:t>
                </a:r>
                <a:r>
                  <a:rPr lang="zh-TW" altLang="en-US" dirty="0"/>
                  <a:t>同時進行訓練的，它會考慮過去和未來的值，最後再輸出結果，灰色的</a:t>
                </a:r>
                <a:r>
                  <a:rPr lang="en-US" altLang="zh-TW" dirty="0"/>
                  <a:t>LSTM</a:t>
                </a:r>
                <a:r>
                  <a:rPr lang="zh-TW" altLang="en-US" dirty="0"/>
                  <a:t>是的是未來，綠色的指的是過去</a:t>
                </a:r>
                <a:endParaRPr lang="en-US" altLang="zh-TW" dirty="0"/>
              </a:p>
              <a:p>
                <a:endParaRPr lang="en-US" altLang="zh-TW" dirty="0"/>
              </a:p>
              <a:p>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𝑊</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┬ℎ </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𝑊</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ℎ </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 </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分別表示為隱藏層之間的相應權重</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𝑓</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 ̅_</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𝑡</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為</a:t>
                </a:r>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遺忘閥</a:t>
                </a:r>
                <a:r>
                  <a:rPr lang="en-US"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(Forget Gate)</a:t>
                </a:r>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zh-TW" altLang="zh-TW" sz="1200" i="0" kern="1200">
                    <a:solidFill>
                      <a:schemeClr val="tx1"/>
                    </a:solidFill>
                    <a:effectLst/>
                    <a:latin typeface="Cambria Math" panose="02040503050406030204" pitchFamily="18" charset="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𝑖𝑛</a:t>
                </a:r>
                <a:r>
                  <a:rPr lang="zh-TW" altLang="zh-TW" sz="1200" i="0" kern="1200">
                    <a:solidFill>
                      <a:schemeClr val="tx1"/>
                    </a:solidFill>
                    <a:effectLst/>
                    <a:latin typeface="Cambria Math" panose="02040503050406030204" pitchFamily="18" charset="0"/>
                    <a:ea typeface="Microsoft JhengHei UI" panose="020B0604030504040204" pitchFamily="34" charset="-120"/>
                    <a:cs typeface="+mn-cs"/>
                  </a:rPr>
                  <a:t>) ̅_</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𝑡</a:t>
                </a:r>
                <a:r>
                  <a:rPr lang="zh-TW" altLang="en-US" sz="1200" i="0" kern="1200">
                    <a:solidFill>
                      <a:schemeClr val="tx1"/>
                    </a:solidFill>
                    <a:effectLst/>
                    <a:latin typeface="Cambria Math" panose="02040503050406030204" pitchFamily="18" charset="0"/>
                    <a:ea typeface="Microsoft JhengHei UI" panose="020B0604030504040204" pitchFamily="34" charset="-120"/>
                    <a:cs typeface="+mn-cs"/>
                  </a:rPr>
                  <a:t> 為</a:t>
                </a:r>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輸入閥</a:t>
                </a:r>
                <a:r>
                  <a:rPr lang="en-US"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(Input Gate)</a:t>
                </a:r>
                <a:r>
                  <a:rPr lang="zh-TW" altLang="en-US" sz="1200" b="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𝑜</a:t>
                </a:r>
                <a:r>
                  <a:rPr lang="zh-TW" altLang="zh-TW" sz="1200" i="0" kern="1200">
                    <a:solidFill>
                      <a:schemeClr val="tx1"/>
                    </a:solidFill>
                    <a:effectLst/>
                    <a:latin typeface="Cambria Math" panose="02040503050406030204" pitchFamily="18" charset="0"/>
                    <a:ea typeface="Microsoft JhengHei UI" panose="020B0604030504040204" pitchFamily="34" charset="-120"/>
                    <a:cs typeface="+mn-cs"/>
                  </a:rPr>
                  <a:t> ̅_</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𝑡</a:t>
                </a:r>
                <a:r>
                  <a:rPr lang="zh-TW" altLang="en-US" sz="1200" b="0" kern="1200" dirty="0">
                    <a:solidFill>
                      <a:schemeClr val="tx1"/>
                    </a:solidFill>
                    <a:effectLst/>
                    <a:latin typeface="Microsoft JhengHei UI" panose="020B0604030504040204" pitchFamily="34" charset="-120"/>
                    <a:ea typeface="Microsoft JhengHei UI" panose="020B0604030504040204" pitchFamily="34" charset="-120"/>
                    <a:cs typeface="+mn-cs"/>
                  </a:rPr>
                  <a:t>為</a:t>
                </a:r>
                <a:r>
                  <a:rPr lang="zh-TW"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輸出閥</a:t>
                </a:r>
                <a:r>
                  <a:rPr lang="en-US" altLang="zh-TW" sz="1200" b="0" kern="1200" dirty="0">
                    <a:solidFill>
                      <a:schemeClr val="tx1"/>
                    </a:solidFill>
                    <a:effectLst/>
                    <a:latin typeface="Microsoft JhengHei UI" panose="020B0604030504040204" pitchFamily="34" charset="-120"/>
                    <a:ea typeface="Microsoft JhengHei UI" panose="020B0604030504040204" pitchFamily="34" charset="-120"/>
                    <a:cs typeface="+mn-cs"/>
                  </a:rPr>
                  <a:t>(Output Gate)</a:t>
                </a:r>
                <a:endParaRPr lang="en-US" altLang="zh-TW" dirty="0"/>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29</a:t>
            </a:fld>
            <a:endParaRPr lang="zh-TW" altLang="en-US" noProof="0"/>
          </a:p>
        </p:txBody>
      </p:sp>
    </p:spTree>
    <p:extLst>
      <p:ext uri="{BB962C8B-B14F-4D97-AF65-F5344CB8AC3E}">
        <p14:creationId xmlns:p14="http://schemas.microsoft.com/office/powerpoint/2010/main" val="28526756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在研究結果與分析將會說明本研究的資料集與軟硬體</a:t>
            </a:r>
            <a:endParaRPr lang="en-US" altLang="zh-TW" dirty="0"/>
          </a:p>
          <a:p>
            <a:r>
              <a:rPr lang="zh-TW" altLang="en-US" dirty="0"/>
              <a:t>最後說明本研究的實驗，</a:t>
            </a: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30</a:t>
            </a:fld>
            <a:endParaRPr lang="zh-TW" altLang="en-US" noProof="0"/>
          </a:p>
        </p:txBody>
      </p:sp>
    </p:spTree>
    <p:extLst>
      <p:ext uri="{BB962C8B-B14F-4D97-AF65-F5344CB8AC3E}">
        <p14:creationId xmlns:p14="http://schemas.microsoft.com/office/powerpoint/2010/main" val="718227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本研究的資料集是參考</a:t>
            </a:r>
            <a:r>
              <a:rPr lang="en-US" altLang="zh-TW" dirty="0"/>
              <a:t>Khan</a:t>
            </a:r>
            <a:r>
              <a:rPr lang="zh-TW" altLang="en-US" dirty="0"/>
              <a:t>等學者使用的資料集</a:t>
            </a:r>
            <a:endParaRPr lang="en-US" altLang="zh-TW" dirty="0"/>
          </a:p>
          <a:p>
            <a:r>
              <a:rPr lang="zh-TW" altLang="en-US" dirty="0"/>
              <a:t>資料集出至於</a:t>
            </a:r>
            <a:r>
              <a:rPr lang="en-US" altLang="zh-TW" dirty="0"/>
              <a:t>DKSC</a:t>
            </a:r>
            <a:r>
              <a:rPr lang="zh-TW" altLang="en-US" dirty="0"/>
              <a:t>，收集地點在澳大利亞</a:t>
            </a:r>
            <a:br>
              <a:rPr lang="en-US" altLang="zh-TW" dirty="0"/>
            </a:br>
            <a:r>
              <a:rPr lang="zh-TW" altLang="en-US" dirty="0"/>
              <a:t>採用得期間是</a:t>
            </a:r>
            <a:r>
              <a:rPr lang="en-US" altLang="zh-TW" dirty="0"/>
              <a:t>2014</a:t>
            </a:r>
            <a:r>
              <a:rPr lang="zh-TW" altLang="en-US" dirty="0"/>
              <a:t>年至</a:t>
            </a:r>
            <a:r>
              <a:rPr lang="en-US" altLang="zh-TW" dirty="0"/>
              <a:t>2021</a:t>
            </a:r>
            <a:r>
              <a:rPr lang="zh-TW" altLang="en-US" dirty="0"/>
              <a:t>年，並以每五分鐘做一次紀錄</a:t>
            </a:r>
            <a:endParaRPr lang="en-US" altLang="zh-TW" dirty="0"/>
          </a:p>
          <a:p>
            <a:r>
              <a:rPr lang="zh-TW" altLang="en-US" dirty="0"/>
              <a:t>資料集共有</a:t>
            </a:r>
            <a:r>
              <a:rPr lang="zh-TW" altLang="zh-TW" sz="1200" dirty="0">
                <a:latin typeface="Times New Roman" panose="02020603050405020304" pitchFamily="18" charset="0"/>
                <a:ea typeface="標楷體" panose="03000509000000000000" pitchFamily="65" charset="-120"/>
              </a:rPr>
              <a:t>八十三萬四千一百九十九筆</a:t>
            </a:r>
            <a:r>
              <a:rPr lang="zh-TW" altLang="en-US" sz="1200" dirty="0">
                <a:latin typeface="Times New Roman" panose="02020603050405020304" pitchFamily="18" charset="0"/>
                <a:ea typeface="標楷體" panose="03000509000000000000" pitchFamily="65" charset="-120"/>
              </a:rPr>
              <a:t>，本研究用</a:t>
            </a:r>
            <a:r>
              <a:rPr lang="en-US" altLang="zh-TW" sz="1200" dirty="0">
                <a:latin typeface="Times New Roman" panose="02020603050405020304" pitchFamily="18" charset="0"/>
                <a:ea typeface="標楷體" panose="03000509000000000000" pitchFamily="65" charset="-120"/>
              </a:rPr>
              <a:t>70%</a:t>
            </a:r>
            <a:r>
              <a:rPr lang="zh-TW" altLang="en-US" sz="1200" dirty="0">
                <a:latin typeface="Times New Roman" panose="02020603050405020304" pitchFamily="18" charset="0"/>
                <a:ea typeface="標楷體" panose="03000509000000000000" pitchFamily="65" charset="-120"/>
              </a:rPr>
              <a:t>訓練，</a:t>
            </a:r>
            <a:r>
              <a:rPr lang="en-US" altLang="zh-TW" sz="1200" dirty="0">
                <a:latin typeface="Times New Roman" panose="02020603050405020304" pitchFamily="18" charset="0"/>
                <a:ea typeface="標楷體" panose="03000509000000000000" pitchFamily="65" charset="-120"/>
              </a:rPr>
              <a:t>30%</a:t>
            </a:r>
            <a:r>
              <a:rPr lang="zh-TW" altLang="en-US" sz="1200" dirty="0">
                <a:latin typeface="Times New Roman" panose="02020603050405020304" pitchFamily="18" charset="0"/>
                <a:ea typeface="標楷體" panose="03000509000000000000" pitchFamily="65" charset="-120"/>
              </a:rPr>
              <a:t>測試</a:t>
            </a:r>
            <a:endParaRPr lang="en-US" altLang="zh-TW" sz="1200" dirty="0">
              <a:latin typeface="Times New Roman" panose="02020603050405020304" pitchFamily="18" charset="0"/>
              <a:ea typeface="標楷體" panose="03000509000000000000" pitchFamily="65" charset="-120"/>
            </a:endParaRP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31</a:t>
            </a:fld>
            <a:endParaRPr lang="zh-TW" altLang="en-US" noProof="0"/>
          </a:p>
        </p:txBody>
      </p:sp>
    </p:spTree>
    <p:extLst>
      <p:ext uri="{BB962C8B-B14F-4D97-AF65-F5344CB8AC3E}">
        <p14:creationId xmlns:p14="http://schemas.microsoft.com/office/powerpoint/2010/main" val="25573431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35</a:t>
            </a:fld>
            <a:endParaRPr lang="zh-TW" altLang="en-US" noProof="0"/>
          </a:p>
        </p:txBody>
      </p:sp>
    </p:spTree>
    <p:extLst>
      <p:ext uri="{BB962C8B-B14F-4D97-AF65-F5344CB8AC3E}">
        <p14:creationId xmlns:p14="http://schemas.microsoft.com/office/powerpoint/2010/main" val="2570682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在緒論這章節我會說明研究背景與研究目的</a:t>
            </a: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6</a:t>
            </a:fld>
            <a:endParaRPr lang="zh-TW" altLang="en-US" noProof="0"/>
          </a:p>
        </p:txBody>
      </p:sp>
    </p:spTree>
    <p:extLst>
      <p:ext uri="{BB962C8B-B14F-4D97-AF65-F5344CB8AC3E}">
        <p14:creationId xmlns:p14="http://schemas.microsoft.com/office/powerpoint/2010/main" val="42022624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en-US" dirty="0"/>
                  <a:t>我們從相關文獻發現</a:t>
                </a:r>
                <a:r>
                  <a:rPr lang="en-US" altLang="zh-TW" dirty="0"/>
                  <a:t>RNN</a:t>
                </a:r>
                <a:r>
                  <a:rPr lang="zh-TW" altLang="en-US" dirty="0"/>
                  <a:t>、</a:t>
                </a:r>
                <a:r>
                  <a:rPr lang="en-US" altLang="zh-TW" dirty="0"/>
                  <a:t>LSTM</a:t>
                </a:r>
                <a:r>
                  <a:rPr lang="zh-TW" altLang="en-US" dirty="0"/>
                  <a:t>常用的指標有這四個，</a:t>
                </a:r>
                <a:r>
                  <a:rPr lang="en-US" altLang="zh-TW" dirty="0"/>
                  <a:t>MAE</a:t>
                </a:r>
                <a:r>
                  <a:rPr lang="zh-TW" altLang="en-US" dirty="0"/>
                  <a:t>、</a:t>
                </a:r>
                <a:r>
                  <a:rPr lang="en-US" altLang="zh-TW" dirty="0"/>
                  <a:t>R</a:t>
                </a:r>
                <a:r>
                  <a:rPr lang="zh-TW" altLang="en-US" dirty="0"/>
                  <a:t>平方、</a:t>
                </a:r>
                <a:r>
                  <a:rPr lang="en-US" altLang="zh-TW" dirty="0"/>
                  <a:t>MSE</a:t>
                </a:r>
                <a:r>
                  <a:rPr lang="zh-TW" altLang="en-US" dirty="0"/>
                  <a:t>、</a:t>
                </a:r>
                <a:r>
                  <a:rPr lang="en-US" altLang="zh-TW" dirty="0"/>
                  <a:t>RMSE</a:t>
                </a:r>
              </a:p>
              <a:p>
                <a:endParaRPr lang="en-US" altLang="zh-TW" dirty="0"/>
              </a:p>
              <a:p>
                <a:r>
                  <a:rPr lang="zh-TW" altLang="en-US" dirty="0"/>
                  <a:t>另外</a:t>
                </a:r>
                <a14:m>
                  <m:oMath xmlns:m="http://schemas.openxmlformats.org/officeDocument/2006/math">
                    <m:sSub>
                      <m:sSubPr>
                        <m:ctrlPr>
                          <a:rPr lang="zh-TW" altLang="zh-TW" sz="1200" i="1" kern="1200" smtClean="0">
                            <a:solidFill>
                              <a:schemeClr val="tx1"/>
                            </a:solidFill>
                            <a:effectLst/>
                            <a:latin typeface="Cambria Math" panose="02040503050406030204" pitchFamily="18" charset="0"/>
                            <a:ea typeface="Microsoft JhengHei UI" panose="020B0604030504040204" pitchFamily="34" charset="-120"/>
                            <a:cs typeface="+mn-cs"/>
                          </a:rPr>
                        </m:ctrlPr>
                      </m:sSubPr>
                      <m:e>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𝑦</m:t>
                        </m:r>
                      </m:e>
                      <m:sub>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𝑖</m:t>
                        </m:r>
                      </m:sub>
                    </m:sSub>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代表實際輸出，</a:t>
                </a:r>
                <a14:m>
                  <m:oMath xmlns:m="http://schemas.openxmlformats.org/officeDocument/2006/math">
                    <m:sSubSup>
                      <m:sSubSup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bSupPr>
                      <m:e>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𝑦</m:t>
                        </m:r>
                      </m:e>
                      <m:sub>
                        <m:r>
                          <a:rPr lang="en-US" altLang="zh-TW" sz="1200" i="1" kern="1200">
                            <a:solidFill>
                              <a:schemeClr val="tx1"/>
                            </a:solidFill>
                            <a:effectLst/>
                            <a:latin typeface="Cambria Math" panose="02040503050406030204" pitchFamily="18" charset="0"/>
                            <a:ea typeface="Microsoft JhengHei UI" panose="020B0604030504040204" pitchFamily="34" charset="-120"/>
                            <a:cs typeface="+mn-cs"/>
                          </a:rPr>
                          <m:t>𝑖</m:t>
                        </m:r>
                      </m:sub>
                      <m:sup>
                        <m:r>
                          <a:rPr lang="en-US" altLang="zh-TW" sz="1200" kern="1200">
                            <a:solidFill>
                              <a:schemeClr val="tx1"/>
                            </a:solidFill>
                            <a:effectLst/>
                            <a:latin typeface="Cambria Math" panose="02040503050406030204" pitchFamily="18" charset="0"/>
                            <a:ea typeface="Microsoft JhengHei UI" panose="020B0604030504040204" pitchFamily="34" charset="-120"/>
                            <a:cs typeface="+mn-cs"/>
                          </a:rPr>
                          <m:t>~</m:t>
                        </m:r>
                      </m:sup>
                    </m:sSubSup>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代表預測值</a:t>
                </a:r>
                <a:endParaRPr lang="en-US" altLang="zh-TW" dirty="0"/>
              </a:p>
              <a:p>
                <a:endParaRPr lang="en-US" altLang="zh-TW" dirty="0"/>
              </a:p>
              <a:p>
                <a:r>
                  <a:rPr lang="en-US" altLang="zh-TW" dirty="0"/>
                  <a:t>MAE</a:t>
                </a:r>
                <a:r>
                  <a:rPr lang="zh-TW" altLang="en-US" dirty="0"/>
                  <a:t>、</a:t>
                </a:r>
                <a:r>
                  <a:rPr lang="en-US" altLang="zh-TW" dirty="0"/>
                  <a:t>MAE</a:t>
                </a:r>
                <a:r>
                  <a:rPr lang="zh-TW" altLang="en-US" dirty="0"/>
                  <a:t>、</a:t>
                </a:r>
                <a:r>
                  <a:rPr lang="en-US" altLang="zh-TW" dirty="0"/>
                  <a:t>RMSE</a:t>
                </a:r>
                <a:r>
                  <a:rPr lang="zh-TW" altLang="en-US" dirty="0"/>
                  <a:t>它們的計算方式為實際值減去預測值，最後的值都是越小越好，表示模型與實際值誤差越小</a:t>
                </a:r>
                <a:endParaRPr lang="en-US" altLang="zh-TW" dirty="0"/>
              </a:p>
              <a:p>
                <a:endParaRPr lang="en-US" altLang="zh-TW" dirty="0"/>
              </a:p>
              <a:p>
                <a:r>
                  <a:rPr lang="en-US" altLang="zh-TW" dirty="0"/>
                  <a:t>R</a:t>
                </a:r>
                <a:r>
                  <a:rPr lang="zh-TW" altLang="en-US" dirty="0"/>
                  <a:t>平方它的數值會介於</a:t>
                </a:r>
                <a:r>
                  <a:rPr lang="en-US" altLang="zh-TW" dirty="0"/>
                  <a:t>0~1</a:t>
                </a:r>
                <a:r>
                  <a:rPr lang="zh-TW" altLang="en-US" dirty="0"/>
                  <a:t>之間，越接近</a:t>
                </a:r>
                <a:r>
                  <a:rPr lang="en-US" altLang="zh-TW" dirty="0"/>
                  <a:t>1</a:t>
                </a:r>
                <a:r>
                  <a:rPr lang="zh-TW" altLang="en-US" dirty="0"/>
                  <a:t>表示模型擬合效果越好，表示</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因變量中可由自變量解釋的方差比例</a:t>
                </a:r>
                <a:endParaRPr lang="zh-TW" altLang="en-US" dirty="0"/>
              </a:p>
            </p:txBody>
          </p:sp>
        </mc:Choice>
        <mc:Fallback xmlns="">
          <p:sp>
            <p:nvSpPr>
              <p:cNvPr id="3" name="備忘稿版面配置區 2"/>
              <p:cNvSpPr>
                <a:spLocks noGrp="1"/>
              </p:cNvSpPr>
              <p:nvPr>
                <p:ph type="body" idx="1"/>
              </p:nvPr>
            </p:nvSpPr>
            <p:spPr/>
            <p:txBody>
              <a:bodyPr/>
              <a:lstStyle/>
              <a:p>
                <a:r>
                  <a:rPr lang="zh-TW" altLang="en-US" dirty="0"/>
                  <a:t>實驗使用到四個評估指標，</a:t>
                </a:r>
                <a:r>
                  <a:rPr lang="en-US" altLang="zh-TW" dirty="0"/>
                  <a:t>MAE</a:t>
                </a:r>
                <a:r>
                  <a:rPr lang="zh-TW" altLang="en-US" dirty="0"/>
                  <a:t>、</a:t>
                </a:r>
                <a:r>
                  <a:rPr lang="en-US" altLang="zh-TW" dirty="0"/>
                  <a:t>R</a:t>
                </a:r>
                <a:r>
                  <a:rPr lang="zh-TW" altLang="en-US" dirty="0"/>
                  <a:t>平方、</a:t>
                </a:r>
                <a:r>
                  <a:rPr lang="en-US" altLang="zh-TW" dirty="0"/>
                  <a:t>MSE</a:t>
                </a:r>
                <a:r>
                  <a:rPr lang="zh-TW" altLang="en-US" dirty="0"/>
                  <a:t>、</a:t>
                </a:r>
                <a:r>
                  <a:rPr lang="en-US" altLang="zh-TW" dirty="0"/>
                  <a:t>RMSE</a:t>
                </a:r>
                <a:r>
                  <a:rPr lang="zh-TW" altLang="en-US" dirty="0"/>
                  <a:t>，另外</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𝑦</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_</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𝑖</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代表實際輸出，</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𝑦</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_</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𝑖^~</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代表預測值</a:t>
                </a:r>
                <a:endParaRPr lang="en-US" altLang="zh-TW" dirty="0"/>
              </a:p>
              <a:p>
                <a:endParaRPr lang="en-US" altLang="zh-TW" dirty="0"/>
              </a:p>
              <a:p>
                <a:r>
                  <a:rPr lang="en-US" altLang="zh-TW" dirty="0"/>
                  <a:t>MAE</a:t>
                </a:r>
                <a:r>
                  <a:rPr lang="zh-TW" altLang="en-US" dirty="0"/>
                  <a:t>、</a:t>
                </a:r>
                <a:r>
                  <a:rPr lang="en-US" altLang="zh-TW" dirty="0"/>
                  <a:t>MAE</a:t>
                </a:r>
                <a:r>
                  <a:rPr lang="zh-TW" altLang="en-US" dirty="0"/>
                  <a:t>、</a:t>
                </a:r>
                <a:r>
                  <a:rPr lang="en-US" altLang="zh-TW" dirty="0"/>
                  <a:t>RMSE</a:t>
                </a:r>
                <a:r>
                  <a:rPr lang="zh-TW" altLang="en-US" dirty="0"/>
                  <a:t>它們的計算方式為實際值減去預測值，最後的值都是越小越好，表示模型與實際值誤差越小</a:t>
                </a:r>
                <a:endParaRPr lang="en-US" altLang="zh-TW" dirty="0"/>
              </a:p>
              <a:p>
                <a:endParaRPr lang="en-US" altLang="zh-TW" dirty="0"/>
              </a:p>
              <a:p>
                <a:r>
                  <a:rPr lang="en-US" altLang="zh-TW" dirty="0"/>
                  <a:t>R</a:t>
                </a:r>
                <a:r>
                  <a:rPr lang="zh-TW" altLang="en-US" dirty="0"/>
                  <a:t>平方它的數值會介於</a:t>
                </a:r>
                <a:r>
                  <a:rPr lang="en-US" altLang="zh-TW" dirty="0"/>
                  <a:t>0~1</a:t>
                </a:r>
                <a:r>
                  <a:rPr lang="zh-TW" altLang="en-US" dirty="0"/>
                  <a:t>之間，越接近</a:t>
                </a:r>
                <a:r>
                  <a:rPr lang="en-US" altLang="zh-TW" dirty="0"/>
                  <a:t>1</a:t>
                </a:r>
                <a:r>
                  <a:rPr lang="zh-TW" altLang="en-US" dirty="0"/>
                  <a:t>表示模型擬合效果越好，表示</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因變量中可由自變量解釋的方差比例</a:t>
                </a:r>
                <a:endParaRPr lang="zh-TW" altLang="en-US" dirty="0"/>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36</a:t>
            </a:fld>
            <a:endParaRPr lang="zh-TW" altLang="en-US" noProof="0"/>
          </a:p>
        </p:txBody>
      </p:sp>
    </p:spTree>
    <p:extLst>
      <p:ext uri="{BB962C8B-B14F-4D97-AF65-F5344CB8AC3E}">
        <p14:creationId xmlns:p14="http://schemas.microsoft.com/office/powerpoint/2010/main" val="24943944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37</a:t>
            </a:fld>
            <a:endParaRPr lang="zh-TW" altLang="en-US" noProof="0"/>
          </a:p>
        </p:txBody>
      </p:sp>
    </p:spTree>
    <p:extLst>
      <p:ext uri="{BB962C8B-B14F-4D97-AF65-F5344CB8AC3E}">
        <p14:creationId xmlns:p14="http://schemas.microsoft.com/office/powerpoint/2010/main" val="2573853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可以看到在這個設定下</a:t>
            </a:r>
            <a:r>
              <a:rPr lang="en-US" altLang="zh-TW" dirty="0"/>
              <a:t>Bi-LSTM</a:t>
            </a:r>
            <a:r>
              <a:rPr lang="zh-TW" altLang="en-US" dirty="0"/>
              <a:t>為最佳的預測模型，</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0.009%</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與第三</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與次之</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p>
          <a:p>
            <a:endParaRPr lang="en-US" altLang="zh-TW" dirty="0"/>
          </a:p>
          <a:p>
            <a:endPar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rPr>
              <a:t>R</a:t>
            </a:r>
            <a:r>
              <a:rPr lang="zh-TW" altLang="en-US" sz="1200" b="0" i="0" kern="1200" dirty="0">
                <a:solidFill>
                  <a:schemeClr val="tx1"/>
                </a:solidFill>
                <a:effectLst/>
                <a:latin typeface="Microsoft JhengHei UI" panose="020B0604030504040204" pitchFamily="34" charset="-120"/>
                <a:ea typeface="Microsoft JhengHei UI" panose="020B0604030504040204" pitchFamily="34" charset="-120"/>
                <a:cs typeface="+mn-cs"/>
              </a:rPr>
              <a:t>平方有</a:t>
            </a:r>
            <a:r>
              <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en-US" sz="1200" b="0" i="0" kern="1200" dirty="0">
                <a:solidFill>
                  <a:schemeClr val="tx1"/>
                </a:solidFill>
                <a:effectLst/>
                <a:latin typeface="Microsoft JhengHei UI" panose="020B0604030504040204" pitchFamily="34" charset="-120"/>
                <a:ea typeface="Microsoft JhengHei UI" panose="020B0604030504040204" pitchFamily="34" charset="-120"/>
                <a:cs typeface="+mn-cs"/>
              </a:rPr>
              <a:t>的應變量沒辦法被解釋。</a:t>
            </a:r>
            <a:endPar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endParaRP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40</a:t>
            </a:fld>
            <a:endParaRPr lang="zh-TW" altLang="en-US" noProof="0"/>
          </a:p>
        </p:txBody>
      </p:sp>
    </p:spTree>
    <p:extLst>
      <p:ext uri="{BB962C8B-B14F-4D97-AF65-F5344CB8AC3E}">
        <p14:creationId xmlns:p14="http://schemas.microsoft.com/office/powerpoint/2010/main" val="1059423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最佳的模型為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，次之為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模型，第三為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模型，最後為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與第三</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與次之</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zh-TW" altLang="en-US" dirty="0"/>
          </a:p>
          <a:p>
            <a:endPar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rPr>
              <a:t>R</a:t>
            </a:r>
            <a:r>
              <a:rPr lang="zh-TW" altLang="en-US" sz="1200" b="0" i="0" kern="1200" dirty="0">
                <a:solidFill>
                  <a:schemeClr val="tx1"/>
                </a:solidFill>
                <a:effectLst/>
                <a:latin typeface="Microsoft JhengHei UI" panose="020B0604030504040204" pitchFamily="34" charset="-120"/>
                <a:ea typeface="Microsoft JhengHei UI" panose="020B0604030504040204" pitchFamily="34" charset="-120"/>
                <a:cs typeface="+mn-cs"/>
              </a:rPr>
              <a:t>平方有</a:t>
            </a:r>
            <a:r>
              <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en-US" sz="1200" b="0" i="0" kern="1200" dirty="0">
                <a:solidFill>
                  <a:schemeClr val="tx1"/>
                </a:solidFill>
                <a:effectLst/>
                <a:latin typeface="Microsoft JhengHei UI" panose="020B0604030504040204" pitchFamily="34" charset="-120"/>
                <a:ea typeface="Microsoft JhengHei UI" panose="020B0604030504040204" pitchFamily="34" charset="-120"/>
                <a:cs typeface="+mn-cs"/>
              </a:rPr>
              <a:t>的應變量沒辦法被解釋。</a:t>
            </a:r>
            <a:endPar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endParaRP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41</a:t>
            </a:fld>
            <a:endParaRPr lang="zh-TW" altLang="en-US" noProof="0"/>
          </a:p>
        </p:txBody>
      </p:sp>
    </p:spTree>
    <p:extLst>
      <p:ext uri="{BB962C8B-B14F-4D97-AF65-F5344CB8AC3E}">
        <p14:creationId xmlns:p14="http://schemas.microsoft.com/office/powerpoint/2010/main" val="42942379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最佳的模型為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，次之為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模型，第三為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模型，最後為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0.081%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0.029%</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0.027%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p>
                      <m:sSup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pPr>
                      <m:e>
                        <m:r>
                          <m:rPr>
                            <m:sty m:val="p"/>
                          </m:rPr>
                          <a:rPr lang="en-US" altLang="zh-TW" sz="1200" kern="1200">
                            <a:solidFill>
                              <a:schemeClr val="tx1"/>
                            </a:solidFill>
                            <a:effectLst/>
                            <a:latin typeface="Cambria Math" panose="02040503050406030204" pitchFamily="18" charset="0"/>
                            <a:ea typeface="Microsoft JhengHei UI" panose="020B0604030504040204" pitchFamily="34" charset="-120"/>
                            <a:cs typeface="+mn-cs"/>
                          </a:rPr>
                          <m:t>R</m:t>
                        </m:r>
                      </m:e>
                      <m:sup>
                        <m:r>
                          <a:rPr lang="en-US" altLang="zh-TW" sz="1200" kern="1200">
                            <a:solidFill>
                              <a:schemeClr val="tx1"/>
                            </a:solidFill>
                            <a:effectLst/>
                            <a:latin typeface="Cambria Math" panose="02040503050406030204" pitchFamily="18" charset="0"/>
                            <a:ea typeface="Microsoft JhengHei UI" panose="020B0604030504040204" pitchFamily="34" charset="-120"/>
                            <a:cs typeface="+mn-cs"/>
                          </a:rPr>
                          <m:t>2</m:t>
                        </m:r>
                      </m:sup>
                    </m:sSup>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則增加了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與第三</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0.092%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p>
                      <m:sSup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pPr>
                      <m:e>
                        <m:r>
                          <m:rPr>
                            <m:sty m:val="p"/>
                          </m:rPr>
                          <a:rPr lang="en-US" altLang="zh-TW" sz="1200" kern="1200">
                            <a:solidFill>
                              <a:schemeClr val="tx1"/>
                            </a:solidFill>
                            <a:effectLst/>
                            <a:latin typeface="Cambria Math" panose="02040503050406030204" pitchFamily="18" charset="0"/>
                            <a:ea typeface="Microsoft JhengHei UI" panose="020B0604030504040204" pitchFamily="34" charset="-120"/>
                            <a:cs typeface="+mn-cs"/>
                          </a:rPr>
                          <m:t>R</m:t>
                        </m:r>
                      </m:e>
                      <m:sup>
                        <m:r>
                          <a:rPr lang="en-US" altLang="zh-TW" sz="1200" kern="1200">
                            <a:solidFill>
                              <a:schemeClr val="tx1"/>
                            </a:solidFill>
                            <a:effectLst/>
                            <a:latin typeface="Cambria Math" panose="02040503050406030204" pitchFamily="18" charset="0"/>
                            <a:ea typeface="Microsoft JhengHei UI" panose="020B0604030504040204" pitchFamily="34" charset="-120"/>
                            <a:cs typeface="+mn-cs"/>
                          </a:rPr>
                          <m:t>2</m:t>
                        </m:r>
                      </m:sup>
                    </m:sSup>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則增加了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與次之</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0.088%</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p>
                      <m:sSup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pPr>
                      <m:e>
                        <m:r>
                          <m:rPr>
                            <m:sty m:val="p"/>
                          </m:rPr>
                          <a:rPr lang="en-US" altLang="zh-TW" sz="1200" kern="1200">
                            <a:solidFill>
                              <a:schemeClr val="tx1"/>
                            </a:solidFill>
                            <a:effectLst/>
                            <a:latin typeface="Cambria Math" panose="02040503050406030204" pitchFamily="18" charset="0"/>
                            <a:ea typeface="Microsoft JhengHei UI" panose="020B0604030504040204" pitchFamily="34" charset="-120"/>
                            <a:cs typeface="+mn-cs"/>
                          </a:rPr>
                          <m:t>R</m:t>
                        </m:r>
                      </m:e>
                      <m:sup>
                        <m:r>
                          <a:rPr lang="en-US" altLang="zh-TW" sz="1200" kern="1200">
                            <a:solidFill>
                              <a:schemeClr val="tx1"/>
                            </a:solidFill>
                            <a:effectLst/>
                            <a:latin typeface="Cambria Math" panose="02040503050406030204" pitchFamily="18" charset="0"/>
                            <a:ea typeface="Microsoft JhengHei UI" panose="020B0604030504040204" pitchFamily="34" charset="-120"/>
                            <a:cs typeface="+mn-cs"/>
                          </a:rPr>
                          <m:t>2</m:t>
                        </m:r>
                      </m:sup>
                    </m:sSup>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則增加了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endPar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rPr>
                  <a:t>R</a:t>
                </a:r>
                <a:r>
                  <a:rPr lang="zh-TW" altLang="en-US" sz="1200" b="0" i="0" kern="1200" dirty="0">
                    <a:solidFill>
                      <a:schemeClr val="tx1"/>
                    </a:solidFill>
                    <a:effectLst/>
                    <a:latin typeface="Microsoft JhengHei UI" panose="020B0604030504040204" pitchFamily="34" charset="-120"/>
                    <a:ea typeface="Microsoft JhengHei UI" panose="020B0604030504040204" pitchFamily="34" charset="-120"/>
                    <a:cs typeface="+mn-cs"/>
                  </a:rPr>
                  <a:t>平方有</a:t>
                </a:r>
                <a:r>
                  <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rPr>
                  <a:t>3%</a:t>
                </a:r>
                <a:r>
                  <a:rPr lang="zh-TW" altLang="en-US" sz="1200" b="0" i="0" kern="1200" dirty="0">
                    <a:solidFill>
                      <a:schemeClr val="tx1"/>
                    </a:solidFill>
                    <a:effectLst/>
                    <a:latin typeface="Microsoft JhengHei UI" panose="020B0604030504040204" pitchFamily="34" charset="-120"/>
                    <a:ea typeface="Microsoft JhengHei UI" panose="020B0604030504040204" pitchFamily="34" charset="-120"/>
                    <a:cs typeface="+mn-cs"/>
                  </a:rPr>
                  <a:t>的應變量沒辦法被解釋。</a:t>
                </a:r>
                <a:endParaRPr lang="en-US" altLang="zh-TW" sz="1200" b="0" i="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endParaRPr lang="zh-TW" altLang="en-US" dirty="0"/>
              </a:p>
            </p:txBody>
          </p:sp>
        </mc:Choice>
        <mc:Fallback xmlns="">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最佳的模型為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，次之為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模型，第三為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模型，最後為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0.081%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0.029%</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0.027%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R</a:t>
                </a:r>
                <a:r>
                  <a:rPr lang="zh-TW" altLang="zh-TW" sz="1200" i="0" kern="1200">
                    <a:solidFill>
                      <a:schemeClr val="tx1"/>
                    </a:solidFill>
                    <a:effectLst/>
                    <a:latin typeface="Cambria Math" panose="02040503050406030204" pitchFamily="18" charset="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則增加了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與第三</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0.092%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R</a:t>
                </a:r>
                <a:r>
                  <a:rPr lang="zh-TW" altLang="zh-TW" sz="1200" i="0" kern="1200">
                    <a:solidFill>
                      <a:schemeClr val="tx1"/>
                    </a:solidFill>
                    <a:effectLst/>
                    <a:latin typeface="Cambria Math" panose="02040503050406030204" pitchFamily="18" charset="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則增加了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與次之</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0.088%</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R</a:t>
                </a:r>
                <a:r>
                  <a:rPr lang="zh-TW" altLang="zh-TW" sz="1200" i="0" kern="1200">
                    <a:solidFill>
                      <a:schemeClr val="tx1"/>
                    </a:solidFill>
                    <a:effectLst/>
                    <a:latin typeface="Cambria Math" panose="02040503050406030204" pitchFamily="18" charset="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則增加了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zh-TW" altLang="en-US" dirty="0"/>
              </a:p>
              <a:p>
                <a:endParaRPr lang="zh-TW" altLang="en-US" dirty="0"/>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42</a:t>
            </a:fld>
            <a:endParaRPr lang="zh-TW" altLang="en-US" noProof="0"/>
          </a:p>
        </p:txBody>
      </p:sp>
    </p:spTree>
    <p:extLst>
      <p:ext uri="{BB962C8B-B14F-4D97-AF65-F5344CB8AC3E}">
        <p14:creationId xmlns:p14="http://schemas.microsoft.com/office/powerpoint/2010/main" val="2745373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根據以上三種參數設定的實驗結果，可以得出在不同參數設定下，</a:t>
            </a:r>
            <a:r>
              <a:rPr lang="zh-TW" altLang="en-US" sz="1200" kern="1200" dirty="0">
                <a:solidFill>
                  <a:schemeClr val="tx1"/>
                </a:solidFill>
                <a:effectLst/>
                <a:latin typeface="Microsoft JhengHei UI" panose="020B0604030504040204" pitchFamily="34" charset="-120"/>
                <a:ea typeface="Microsoft JhengHei UI" panose="020B0604030504040204" pitchFamily="34" charset="-120"/>
                <a:cs typeface="+mn-cs"/>
              </a:rPr>
              <a:t>會有不同的最佳模型，</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可以看到</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Stack LSTM</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為最為準確的模型</a:t>
            </a:r>
            <a:endPar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與</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一</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相比</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MAE</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MSE</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RMSE</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各別減少了</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0.09</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0.012</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0.012</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R</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平方增加了</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0.02%</a:t>
            </a:r>
            <a:endPar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與</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二</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相比</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MAE</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MSE</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RMSE</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各別減少了</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0.013</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0.014</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0.013</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R</a:t>
            </a:r>
            <a:r>
              <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平方增加了</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0.02%</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我們可以觀察到</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Stack LSTM</a:t>
            </a:r>
            <a:r>
              <a:rPr lang="zh-TW" altLang="en-US"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模型具有最小的</a:t>
            </a:r>
            <a:r>
              <a:rPr lang="en-US" altLang="zh-TW"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MAE</a:t>
            </a:r>
            <a:r>
              <a:rPr lang="zh-TW" altLang="en-US"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a:t>
            </a:r>
            <a:r>
              <a:rPr lang="en-US" altLang="zh-TW"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MSE</a:t>
            </a:r>
            <a:r>
              <a:rPr lang="zh-TW" altLang="en-US"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a:t>
            </a:r>
            <a:r>
              <a:rPr lang="en-US" altLang="zh-TW"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RMSE</a:t>
            </a:r>
            <a:r>
              <a:rPr lang="zh-TW" altLang="en-US"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值，</a:t>
            </a:r>
            <a:r>
              <a:rPr lang="en-US" altLang="zh-TW"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R</a:t>
            </a:r>
            <a:r>
              <a:rPr lang="zh-TW" altLang="en-US"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平方較高，第二</a:t>
            </a:r>
            <a:r>
              <a:rPr lang="en-US" altLang="zh-TW"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Bi-LSTM</a:t>
            </a:r>
            <a:r>
              <a:rPr lang="zh-TW" altLang="en-US"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為模型，第三</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LSTM</a:t>
            </a:r>
            <a:r>
              <a:rPr lang="zh-TW" altLang="en-US"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是模型</a:t>
            </a:r>
            <a:endParaRPr lang="en-US" altLang="zh-TW"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這表示</a:t>
            </a:r>
            <a:r>
              <a:rPr lang="en-US" altLang="zh-TW" sz="12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Stack LSTM</a:t>
            </a:r>
            <a:r>
              <a:rPr lang="zh-TW" altLang="en-US"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模型句有較好的預測結果，適合用於太陽能發電預測。</a:t>
            </a:r>
            <a:endParaRPr lang="en-US" altLang="zh-TW" sz="1200" b="0" i="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endParaRPr>
          </a:p>
          <a:p>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43</a:t>
            </a:fld>
            <a:endParaRPr lang="zh-TW" altLang="en-US" noProof="0"/>
          </a:p>
        </p:txBody>
      </p:sp>
    </p:spTree>
    <p:extLst>
      <p:ext uri="{BB962C8B-B14F-4D97-AF65-F5344CB8AC3E}">
        <p14:creationId xmlns:p14="http://schemas.microsoft.com/office/powerpoint/2010/main" val="40981485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0.086%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0.003%</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0.003%</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45</a:t>
            </a:fld>
            <a:endParaRPr lang="zh-TW" altLang="en-US" noProof="0"/>
          </a:p>
        </p:txBody>
      </p:sp>
    </p:spTree>
    <p:extLst>
      <p:ext uri="{BB962C8B-B14F-4D97-AF65-F5344CB8AC3E}">
        <p14:creationId xmlns:p14="http://schemas.microsoft.com/office/powerpoint/2010/main" val="37045856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64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p>
          <a:p>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46</a:t>
            </a:fld>
            <a:endParaRPr lang="zh-TW" altLang="en-US" noProof="0"/>
          </a:p>
        </p:txBody>
      </p:sp>
    </p:spTree>
    <p:extLst>
      <p:ext uri="{BB962C8B-B14F-4D97-AF65-F5344CB8AC3E}">
        <p14:creationId xmlns:p14="http://schemas.microsoft.com/office/powerpoint/2010/main" val="313525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256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1000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p>
                      <m:sSup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pPr>
                      <m:e>
                        <m:r>
                          <m:rPr>
                            <m:nor/>
                          </m:rPr>
                          <a:rPr lang="en-US" altLang="zh-TW" sz="1200" kern="1200">
                            <a:solidFill>
                              <a:schemeClr val="tx1"/>
                            </a:solidFill>
                            <a:effectLst/>
                            <a:latin typeface="Microsoft JhengHei UI" panose="020B0604030504040204" pitchFamily="34" charset="-120"/>
                            <a:ea typeface="Microsoft JhengHei UI" panose="020B0604030504040204" pitchFamily="34" charset="-120"/>
                            <a:cs typeface="+mn-cs"/>
                          </a:rPr>
                          <m:t>R</m:t>
                        </m:r>
                      </m:e>
                      <m:sup>
                        <m:r>
                          <m:rPr>
                            <m:nor/>
                          </m:rPr>
                          <a:rPr lang="en-US" altLang="zh-TW" sz="1200" kern="1200">
                            <a:solidFill>
                              <a:schemeClr val="tx1"/>
                            </a:solidFill>
                            <a:effectLst/>
                            <a:latin typeface="Microsoft JhengHei UI" panose="020B0604030504040204" pitchFamily="34" charset="-120"/>
                            <a:ea typeface="Microsoft JhengHei UI" panose="020B0604030504040204" pitchFamily="34" charset="-120"/>
                            <a:cs typeface="+mn-cs"/>
                          </a:rPr>
                          <m:t>2</m:t>
                        </m:r>
                      </m:sup>
                    </m:sSup>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p>
              <a:p>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0.024%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p>
                      <m:sSup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pPr>
                      <m:e>
                        <m:r>
                          <m:rPr>
                            <m:nor/>
                          </m:rPr>
                          <a:rPr lang="en-US" altLang="zh-TW" sz="1200" kern="1200">
                            <a:solidFill>
                              <a:schemeClr val="tx1"/>
                            </a:solidFill>
                            <a:effectLst/>
                            <a:latin typeface="Microsoft JhengHei UI" panose="020B0604030504040204" pitchFamily="34" charset="-120"/>
                            <a:ea typeface="Microsoft JhengHei UI" panose="020B0604030504040204" pitchFamily="34" charset="-120"/>
                            <a:cs typeface="+mn-cs"/>
                          </a:rPr>
                          <m:t>R</m:t>
                        </m:r>
                      </m:e>
                      <m:sup>
                        <m:r>
                          <m:rPr>
                            <m:nor/>
                          </m:rPr>
                          <a:rPr lang="en-US" altLang="zh-TW" sz="1200" kern="1200">
                            <a:solidFill>
                              <a:schemeClr val="tx1"/>
                            </a:solidFill>
                            <a:effectLst/>
                            <a:latin typeface="Microsoft JhengHei UI" panose="020B0604030504040204" pitchFamily="34" charset="-120"/>
                            <a:ea typeface="Microsoft JhengHei UI" panose="020B0604030504040204" pitchFamily="34" charset="-120"/>
                            <a:cs typeface="+mn-cs"/>
                          </a:rPr>
                          <m:t>2</m:t>
                        </m:r>
                      </m:sup>
                    </m:sSup>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endParaRPr lang="zh-TW" altLang="en-US" dirty="0"/>
              </a:p>
            </p:txBody>
          </p:sp>
        </mc:Choice>
        <mc:Fallback xmlns="">
          <p:sp>
            <p:nvSpPr>
              <p:cNvPr id="3" name="備忘稿版面配置區 2"/>
              <p:cNvSpPr>
                <a:spLocks noGrp="1"/>
              </p:cNvSpPr>
              <p:nvPr>
                <p:ph type="body" idx="1"/>
              </p:nvPr>
            </p:nvSpPr>
            <p:spPr/>
            <p:txBody>
              <a:bodyPr/>
              <a:lstStyle/>
              <a:p>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256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1000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"R" </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"2" </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p>
              <a:p>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0.024%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"R" </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"2" </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endParaRPr lang="zh-TW" altLang="en-US" dirty="0"/>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47</a:t>
            </a:fld>
            <a:endParaRPr lang="zh-TW" altLang="en-US" noProof="0"/>
          </a:p>
        </p:txBody>
      </p:sp>
    </p:spTree>
    <p:extLst>
      <p:ext uri="{BB962C8B-B14F-4D97-AF65-F5344CB8AC3E}">
        <p14:creationId xmlns:p14="http://schemas.microsoft.com/office/powerpoint/2010/main" val="2388025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0.013%</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0.003%</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0.003%</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p>
          <a:p>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48</a:t>
            </a:fld>
            <a:endParaRPr lang="zh-TW" altLang="en-US" noProof="0"/>
          </a:p>
        </p:txBody>
      </p:sp>
    </p:spTree>
    <p:extLst>
      <p:ext uri="{BB962C8B-B14F-4D97-AF65-F5344CB8AC3E}">
        <p14:creationId xmlns:p14="http://schemas.microsoft.com/office/powerpoint/2010/main" val="2153514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隨著不可再生能源的消耗，使得人們不得不使用在生能源，其中太陽楊是最常被使用的，但太陽能他具有間歇姓、不可控制性</a:t>
            </a: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7</a:t>
            </a:fld>
            <a:endParaRPr lang="zh-TW" altLang="en-US" noProof="0"/>
          </a:p>
        </p:txBody>
      </p:sp>
    </p:spTree>
    <p:extLst>
      <p:ext uri="{BB962C8B-B14F-4D97-AF65-F5344CB8AC3E}">
        <p14:creationId xmlns:p14="http://schemas.microsoft.com/office/powerpoint/2010/main" val="25530234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1000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0.03%</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0.027%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p>
                      <m:sSup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pPr>
                      <m:e>
                        <m:r>
                          <m:rPr>
                            <m:nor/>
                          </m:rPr>
                          <a:rPr lang="en-US" altLang="zh-TW" sz="1200" kern="1200">
                            <a:solidFill>
                              <a:schemeClr val="tx1"/>
                            </a:solidFill>
                            <a:effectLst/>
                            <a:latin typeface="Microsoft JhengHei UI" panose="020B0604030504040204" pitchFamily="34" charset="-120"/>
                            <a:ea typeface="Microsoft JhengHei UI" panose="020B0604030504040204" pitchFamily="34" charset="-120"/>
                            <a:cs typeface="+mn-cs"/>
                          </a:rPr>
                          <m:t>R</m:t>
                        </m:r>
                      </m:e>
                      <m:sup>
                        <m:r>
                          <m:rPr>
                            <m:nor/>
                          </m:rPr>
                          <a:rPr lang="en-US" altLang="zh-TW" sz="1200" kern="1200">
                            <a:solidFill>
                              <a:schemeClr val="tx1"/>
                            </a:solidFill>
                            <a:effectLst/>
                            <a:latin typeface="Microsoft JhengHei UI" panose="020B0604030504040204" pitchFamily="34" charset="-120"/>
                            <a:ea typeface="Microsoft JhengHei UI" panose="020B0604030504040204" pitchFamily="34" charset="-120"/>
                            <a:cs typeface="+mn-cs"/>
                          </a:rPr>
                          <m:t>2</m:t>
                        </m:r>
                      </m:sup>
                    </m:sSup>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0.003%</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p>
                      <m:sSup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pPr>
                      <m:e>
                        <m:r>
                          <m:rPr>
                            <m:nor/>
                          </m:rPr>
                          <a:rPr lang="en-US" altLang="zh-TW" sz="1200" kern="1200">
                            <a:solidFill>
                              <a:schemeClr val="tx1"/>
                            </a:solidFill>
                            <a:effectLst/>
                            <a:latin typeface="Microsoft JhengHei UI" panose="020B0604030504040204" pitchFamily="34" charset="-120"/>
                            <a:ea typeface="Microsoft JhengHei UI" panose="020B0604030504040204" pitchFamily="34" charset="-120"/>
                            <a:cs typeface="+mn-cs"/>
                          </a:rPr>
                          <m:t>R</m:t>
                        </m:r>
                      </m:e>
                      <m:sup>
                        <m:r>
                          <m:rPr>
                            <m:nor/>
                          </m:rPr>
                          <a:rPr lang="en-US" altLang="zh-TW" sz="1200" kern="1200">
                            <a:solidFill>
                              <a:schemeClr val="tx1"/>
                            </a:solidFill>
                            <a:effectLst/>
                            <a:latin typeface="Microsoft JhengHei UI" panose="020B0604030504040204" pitchFamily="34" charset="-120"/>
                            <a:ea typeface="Microsoft JhengHei UI" panose="020B0604030504040204" pitchFamily="34" charset="-120"/>
                            <a:cs typeface="+mn-cs"/>
                          </a:rPr>
                          <m:t>2</m:t>
                        </m:r>
                      </m:sup>
                    </m:sSup>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0.002</a:t>
                </a:r>
                <a:endParaRPr lang="zh-TW" altLang="en-US" dirty="0"/>
              </a:p>
            </p:txBody>
          </p:sp>
        </mc:Choice>
        <mc:Fallback xmlns="">
          <p:sp>
            <p:nvSpPr>
              <p:cNvPr id="3" name="備忘稿版面配置區 2"/>
              <p:cNvSpPr>
                <a:spLocks noGrp="1"/>
              </p:cNvSpPr>
              <p:nvPr>
                <p:ph type="body" idx="1"/>
              </p:nvPr>
            </p:nvSpPr>
            <p:spPr/>
            <p:txBody>
              <a:bodyPr/>
              <a:lstStyle/>
              <a:p>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1000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0.03%</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0.027%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"R" </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"2" </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0.003%</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0.014%</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"R" </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"2" </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0.002</a:t>
                </a:r>
                <a:endParaRPr lang="zh-TW" altLang="en-US" dirty="0"/>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49</a:t>
            </a:fld>
            <a:endParaRPr lang="zh-TW" altLang="en-US" noProof="0"/>
          </a:p>
        </p:txBody>
      </p:sp>
    </p:spTree>
    <p:extLst>
      <p:ext uri="{BB962C8B-B14F-4D97-AF65-F5344CB8AC3E}">
        <p14:creationId xmlns:p14="http://schemas.microsoft.com/office/powerpoint/2010/main" val="759005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0.019%</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p>
                      <m:sSup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pPr>
                      <m:e>
                        <m:r>
                          <m:rPr>
                            <m:nor/>
                          </m:rPr>
                          <a:rPr lang="en-US" altLang="zh-TW" sz="1200" kern="1200">
                            <a:solidFill>
                              <a:schemeClr val="tx1"/>
                            </a:solidFill>
                            <a:effectLst/>
                            <a:latin typeface="Microsoft JhengHei UI" panose="020B0604030504040204" pitchFamily="34" charset="-120"/>
                            <a:ea typeface="Microsoft JhengHei UI" panose="020B0604030504040204" pitchFamily="34" charset="-120"/>
                            <a:cs typeface="+mn-cs"/>
                          </a:rPr>
                          <m:t>R</m:t>
                        </m:r>
                      </m:e>
                      <m:sup>
                        <m:r>
                          <m:rPr>
                            <m:nor/>
                          </m:rPr>
                          <a:rPr lang="en-US" altLang="zh-TW" sz="1200" kern="1200">
                            <a:solidFill>
                              <a:schemeClr val="tx1"/>
                            </a:solidFill>
                            <a:effectLst/>
                            <a:latin typeface="Microsoft JhengHei UI" panose="020B0604030504040204" pitchFamily="34" charset="-120"/>
                            <a:ea typeface="Microsoft JhengHei UI" panose="020B0604030504040204" pitchFamily="34" charset="-120"/>
                            <a:cs typeface="+mn-cs"/>
                          </a:rPr>
                          <m:t>2</m:t>
                        </m:r>
                      </m:sup>
                    </m:sSup>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p>
                      <m:sSup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pPr>
                      <m:e>
                        <m:r>
                          <m:rPr>
                            <m:nor/>
                          </m:rPr>
                          <a:rPr lang="en-US" altLang="zh-TW" sz="1200" kern="1200">
                            <a:solidFill>
                              <a:schemeClr val="tx1"/>
                            </a:solidFill>
                            <a:effectLst/>
                            <a:latin typeface="Microsoft JhengHei UI" panose="020B0604030504040204" pitchFamily="34" charset="-120"/>
                            <a:ea typeface="Microsoft JhengHei UI" panose="020B0604030504040204" pitchFamily="34" charset="-120"/>
                            <a:cs typeface="+mn-cs"/>
                          </a:rPr>
                          <m:t>R</m:t>
                        </m:r>
                      </m:e>
                      <m:sup>
                        <m:r>
                          <m:rPr>
                            <m:nor/>
                          </m:rPr>
                          <a:rPr lang="en-US" altLang="zh-TW" sz="1200" kern="1200">
                            <a:solidFill>
                              <a:schemeClr val="tx1"/>
                            </a:solidFill>
                            <a:effectLst/>
                            <a:latin typeface="Microsoft JhengHei UI" panose="020B0604030504040204" pitchFamily="34" charset="-120"/>
                            <a:ea typeface="Microsoft JhengHei UI" panose="020B0604030504040204" pitchFamily="34" charset="-120"/>
                            <a:cs typeface="+mn-cs"/>
                          </a:rPr>
                          <m:t>2</m:t>
                        </m:r>
                      </m:sup>
                    </m:sSup>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0.007%</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0.019%</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"R" </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"2" </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00" baseline="0" dirty="0">
                    <a:solidFill>
                      <a:schemeClr val="dk1"/>
                    </a:solidFill>
                    <a:effectLst/>
                    <a:latin typeface="Times New Roman" panose="02020603050405020304" pitchFamily="18" charset="0"/>
                    <a:ea typeface="標楷體" panose="03000509000000000000" pitchFamily="65"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最佳的超參數設定為神經元</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32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、迭代次數</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200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、批次大小</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5000</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與最差的超參數設定及實驗結果相比，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各別減少</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"R" </a:t>
                </a:r>
                <a:r>
                  <a:rPr lang="zh-TW"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Microsoft JhengHei UI" panose="020B0604030504040204" pitchFamily="34" charset="-120"/>
                    <a:ea typeface="Microsoft JhengHei UI" panose="020B0604030504040204" pitchFamily="34" charset="-120"/>
                    <a:cs typeface="+mn-cs"/>
                  </a:rPr>
                  <a:t>"2" </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p>
              <a:p>
                <a:endParaRPr lang="zh-TW" altLang="en-US" dirty="0"/>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50</a:t>
            </a:fld>
            <a:endParaRPr lang="zh-TW" altLang="en-US" noProof="0"/>
          </a:p>
        </p:txBody>
      </p:sp>
    </p:spTree>
    <p:extLst>
      <p:ext uri="{BB962C8B-B14F-4D97-AF65-F5344CB8AC3E}">
        <p14:creationId xmlns:p14="http://schemas.microsoft.com/office/powerpoint/2010/main" val="30217933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實驗三對應研究目的三，比對資料集使用皮爾森分析之間的差異</a:t>
            </a: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51</a:t>
            </a:fld>
            <a:endParaRPr lang="zh-TW" altLang="en-US" noProof="0"/>
          </a:p>
        </p:txBody>
      </p:sp>
    </p:spTree>
    <p:extLst>
      <p:ext uri="{BB962C8B-B14F-4D97-AF65-F5344CB8AC3E}">
        <p14:creationId xmlns:p14="http://schemas.microsoft.com/office/powerpoint/2010/main" val="22302182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太陽能資料集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皮爾森分析</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與太陽能資料集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資料前處理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相比，</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模型的</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0.365%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0.021%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0.019%</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14:m>
                  <m:oMath xmlns:m="http://schemas.openxmlformats.org/officeDocument/2006/math">
                    <m:sSup>
                      <m:sSupPr>
                        <m:ctrlPr>
                          <a:rPr lang="zh-TW" altLang="zh-TW" sz="1200" i="1" kern="1200">
                            <a:solidFill>
                              <a:schemeClr val="tx1"/>
                            </a:solidFill>
                            <a:effectLst/>
                            <a:latin typeface="Cambria Math" panose="02040503050406030204" pitchFamily="18" charset="0"/>
                            <a:ea typeface="Microsoft JhengHei UI" panose="020B0604030504040204" pitchFamily="34" charset="-120"/>
                            <a:cs typeface="+mn-cs"/>
                          </a:rPr>
                        </m:ctrlPr>
                      </m:sSupPr>
                      <m:e>
                        <m:r>
                          <m:rPr>
                            <m:sty m:val="p"/>
                          </m:rPr>
                          <a:rPr lang="en-US" altLang="zh-TW" sz="1200" kern="1200">
                            <a:solidFill>
                              <a:schemeClr val="tx1"/>
                            </a:solidFill>
                            <a:effectLst/>
                            <a:latin typeface="Cambria Math" panose="02040503050406030204" pitchFamily="18" charset="0"/>
                            <a:ea typeface="Microsoft JhengHei UI" panose="020B0604030504040204" pitchFamily="34" charset="-120"/>
                            <a:cs typeface="+mn-cs"/>
                          </a:rPr>
                          <m:t>R</m:t>
                        </m:r>
                      </m:e>
                      <m:sup>
                        <m:r>
                          <a:rPr lang="en-US" altLang="zh-TW" sz="1200" kern="1200">
                            <a:solidFill>
                              <a:schemeClr val="tx1"/>
                            </a:solidFill>
                            <a:effectLst/>
                            <a:latin typeface="Cambria Math" panose="02040503050406030204" pitchFamily="18" charset="0"/>
                            <a:ea typeface="Microsoft JhengHei UI" panose="020B0604030504040204" pitchFamily="34" charset="-120"/>
                            <a:cs typeface="+mn-cs"/>
                          </a:rPr>
                          <m:t>2</m:t>
                        </m:r>
                      </m:sup>
                    </m:sSup>
                  </m:oMath>
                </a14:m>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則增加了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0.003%</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模型的</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0.086%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模型的</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0.085%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a:t>
                </a:r>
                <a:r>
                  <a:rPr lang="zh-TW" altLang="en-US" sz="1200" kern="1200" dirty="0">
                    <a:solidFill>
                      <a:schemeClr val="tx1"/>
                    </a:solidFill>
                    <a:effectLst/>
                    <a:latin typeface="Microsoft JhengHei UI" panose="020B0604030504040204" pitchFamily="34" charset="-120"/>
                    <a:ea typeface="Microsoft JhengHei UI" panose="020B0604030504040204" pitchFamily="34" charset="-120"/>
                    <a:cs typeface="+mn-cs"/>
                  </a:rPr>
                  <a:t>的</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en-US" sz="1200" kern="1200" dirty="0">
                    <a:solidFill>
                      <a:schemeClr val="tx1"/>
                    </a:solidFill>
                    <a:effectLst/>
                    <a:latin typeface="Microsoft JhengHei UI" panose="020B0604030504040204" pitchFamily="34" charset="-120"/>
                    <a:ea typeface="Microsoft JhengHei UI" panose="020B0604030504040204" pitchFamily="34" charset="-120"/>
                    <a:cs typeface="+mn-cs"/>
                  </a:rPr>
                  <a:t>有些為增加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0.05</a:t>
                </a:r>
                <a:r>
                  <a:rPr lang="zh-TW" altLang="en-US" sz="1200" kern="1200" dirty="0">
                    <a:solidFill>
                      <a:schemeClr val="tx1"/>
                    </a:solidFill>
                    <a:effectLst/>
                    <a:latin typeface="Microsoft JhengHei UI" panose="020B0604030504040204" pitchFamily="34" charset="-120"/>
                    <a:ea typeface="Microsoft JhengHei UI" panose="020B0604030504040204" pitchFamily="34" charset="-120"/>
                    <a:cs typeface="+mn-cs"/>
                  </a:rPr>
                  <a:t>，其餘</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評估指標皆沒有增加與減少。</a:t>
                </a:r>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最好的模型為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，次之為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模型，第三為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模型，最後為</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0.008%</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0.008%</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R</a:t>
                </a:r>
                <a:r>
                  <a:rPr lang="zh-TW" altLang="zh-TW" sz="1200" i="0" kern="1200">
                    <a:solidFill>
                      <a:schemeClr val="tx1"/>
                    </a:solidFill>
                    <a:effectLst/>
                    <a:latin typeface="Cambria Math" panose="02040503050406030204" pitchFamily="18" charset="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則增加了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與第三</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R</a:t>
                </a:r>
                <a:r>
                  <a:rPr lang="zh-TW" altLang="zh-TW" sz="1200" i="0" kern="1200">
                    <a:solidFill>
                      <a:schemeClr val="tx1"/>
                    </a:solidFill>
                    <a:effectLst/>
                    <a:latin typeface="Cambria Math" panose="02040503050406030204" pitchFamily="18" charset="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則增加了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與次之</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模型相比</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R</a:t>
                </a:r>
                <a:r>
                  <a:rPr lang="zh-TW" altLang="zh-TW" sz="1200" i="0" kern="1200">
                    <a:solidFill>
                      <a:schemeClr val="tx1"/>
                    </a:solidFill>
                    <a:effectLst/>
                    <a:latin typeface="Cambria Math" panose="02040503050406030204" pitchFamily="18" charset="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則增加了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p>
              <a:p>
                <a:endParaRPr lang="en-US" altLang="zh-TW" dirty="0"/>
              </a:p>
              <a:p>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太陽能資料集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皮爾森分析</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與太陽能資料集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資料前處理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相比，</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RNN</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模型的</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0.365%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0.021%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0.019%</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R</a:t>
                </a:r>
                <a:r>
                  <a:rPr lang="zh-TW" altLang="zh-TW" sz="1200" i="0" kern="1200">
                    <a:solidFill>
                      <a:schemeClr val="tx1"/>
                    </a:solidFill>
                    <a:effectLst/>
                    <a:latin typeface="Cambria Math" panose="02040503050406030204" pitchFamily="18" charset="0"/>
                    <a:ea typeface="Microsoft JhengHei UI" panose="020B0604030504040204" pitchFamily="34" charset="-120"/>
                    <a:cs typeface="+mn-cs"/>
                  </a:rPr>
                  <a:t>^</a:t>
                </a:r>
                <a:r>
                  <a:rPr lang="en-US" altLang="zh-TW" sz="1200" i="0" kern="1200">
                    <a:solidFill>
                      <a:schemeClr val="tx1"/>
                    </a:solidFill>
                    <a:effectLst/>
                    <a:latin typeface="Cambria Math" panose="02040503050406030204" pitchFamily="18" charset="0"/>
                    <a:ea typeface="Microsoft JhengHei UI" panose="020B0604030504040204" pitchFamily="34" charset="-120"/>
                    <a:cs typeface="+mn-cs"/>
                  </a:rPr>
                  <a:t>2</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則增加了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0.003%</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模型的</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0.086%</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Bi-LSTM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模型的</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RMSE</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個別減少了</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0.085%</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0.001%</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Stack LSTM</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模型</a:t>
                </a:r>
                <a:r>
                  <a:rPr lang="zh-TW" altLang="en-US" sz="1200" kern="1200" dirty="0">
                    <a:solidFill>
                      <a:schemeClr val="tx1"/>
                    </a:solidFill>
                    <a:effectLst/>
                    <a:latin typeface="Microsoft JhengHei UI" panose="020B0604030504040204" pitchFamily="34" charset="-120"/>
                    <a:ea typeface="Microsoft JhengHei UI" panose="020B0604030504040204" pitchFamily="34" charset="-120"/>
                    <a:cs typeface="+mn-cs"/>
                  </a:rPr>
                  <a:t>的</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MAE</a:t>
                </a:r>
                <a:r>
                  <a:rPr lang="zh-TW" altLang="en-US" sz="1200" kern="1200" dirty="0">
                    <a:solidFill>
                      <a:schemeClr val="tx1"/>
                    </a:solidFill>
                    <a:effectLst/>
                    <a:latin typeface="Microsoft JhengHei UI" panose="020B0604030504040204" pitchFamily="34" charset="-120"/>
                    <a:ea typeface="Microsoft JhengHei UI" panose="020B0604030504040204" pitchFamily="34" charset="-120"/>
                    <a:cs typeface="+mn-cs"/>
                  </a:rPr>
                  <a:t>有些為增加</a:t>
                </a:r>
                <a:r>
                  <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0.05</a:t>
                </a:r>
                <a:r>
                  <a:rPr lang="zh-TW" altLang="en-US" sz="1200" kern="1200" dirty="0">
                    <a:solidFill>
                      <a:schemeClr val="tx1"/>
                    </a:solidFill>
                    <a:effectLst/>
                    <a:latin typeface="Microsoft JhengHei UI" panose="020B0604030504040204" pitchFamily="34" charset="-120"/>
                    <a:ea typeface="Microsoft JhengHei UI" panose="020B0604030504040204" pitchFamily="34" charset="-120"/>
                    <a:cs typeface="+mn-cs"/>
                  </a:rPr>
                  <a:t>，其餘</a:t>
                </a:r>
                <a:r>
                  <a:rPr lang="zh-TW"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rPr>
                  <a:t>評估指標皆沒有增加與減少。</a:t>
                </a:r>
                <a:endParaRPr lang="zh-TW" altLang="en-US" dirty="0"/>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52</a:t>
            </a:fld>
            <a:endParaRPr lang="zh-TW" altLang="en-US" noProof="0"/>
          </a:p>
        </p:txBody>
      </p:sp>
    </p:spTree>
    <p:extLst>
      <p:ext uri="{BB962C8B-B14F-4D97-AF65-F5344CB8AC3E}">
        <p14:creationId xmlns:p14="http://schemas.microsoft.com/office/powerpoint/2010/main" val="1254552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53</a:t>
            </a:fld>
            <a:endParaRPr lang="zh-TW" altLang="en-US" noProof="0"/>
          </a:p>
        </p:txBody>
      </p:sp>
    </p:spTree>
    <p:extLst>
      <p:ext uri="{BB962C8B-B14F-4D97-AF65-F5344CB8AC3E}">
        <p14:creationId xmlns:p14="http://schemas.microsoft.com/office/powerpoint/2010/main" val="18788634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solidFill>
                    <a:srgbClr val="FF0000"/>
                  </a:solidFill>
                </a:endParaRPr>
              </a:p>
            </p:txBody>
          </p:sp>
        </mc:Choice>
        <mc:Fallback xmlns="">
          <p:sp>
            <p:nvSpPr>
              <p:cNvPr id="3" name="備忘稿版面配置區 2"/>
              <p:cNvSpPr>
                <a:spLocks noGrp="1"/>
              </p:cNvSpPr>
              <p:nvPr>
                <p:ph type="body" idx="1"/>
              </p:nvPr>
            </p:nvSpPr>
            <p:spPr/>
            <p:txBody>
              <a:bodyPr/>
              <a:lstStyle/>
              <a:p>
                <a:r>
                  <a:rPr lang="en-US" altLang="zh-TW" dirty="0"/>
                  <a:t>1.LSTM</a:t>
                </a:r>
                <a:r>
                  <a:rPr lang="zh-TW" altLang="en-US" dirty="0"/>
                  <a:t>的模型皆比</a:t>
                </a:r>
                <a:r>
                  <a:rPr lang="en-US" altLang="zh-TW" dirty="0"/>
                  <a:t>RNN</a:t>
                </a:r>
                <a:r>
                  <a:rPr lang="zh-TW" altLang="en-US" dirty="0"/>
                  <a:t>有更高的準確率，且</a:t>
                </a:r>
                <a:r>
                  <a:rPr lang="en-US" altLang="zh-TW" dirty="0"/>
                  <a:t>Stack LSTM</a:t>
                </a:r>
                <a:r>
                  <a:rPr lang="zh-TW" altLang="en-US" dirty="0"/>
                  <a:t>的結果最好，</a:t>
                </a:r>
                <a:r>
                  <a:rPr lang="en-US" altLang="zh-TW" dirty="0">
                    <a:solidFill>
                      <a:srgbClr val="FF0000"/>
                    </a:solidFill>
                  </a:rPr>
                  <a:t>RMSE</a:t>
                </a:r>
                <a:r>
                  <a:rPr lang="zh-TW" altLang="zh-TW" dirty="0">
                    <a:solidFill>
                      <a:srgbClr val="FF0000"/>
                    </a:solidFill>
                  </a:rPr>
                  <a:t>、</a:t>
                </a:r>
                <a:r>
                  <a:rPr lang="en-US" altLang="zh-TW" dirty="0">
                    <a:solidFill>
                      <a:srgbClr val="FF0000"/>
                    </a:solidFill>
                  </a:rPr>
                  <a:t>MSE</a:t>
                </a:r>
                <a:r>
                  <a:rPr lang="zh-TW" altLang="zh-TW" dirty="0">
                    <a:solidFill>
                      <a:srgbClr val="FF0000"/>
                    </a:solidFill>
                  </a:rPr>
                  <a:t>、</a:t>
                </a:r>
                <a:r>
                  <a:rPr lang="en-US" altLang="zh-TW" dirty="0">
                    <a:solidFill>
                      <a:srgbClr val="FF0000"/>
                    </a:solidFill>
                  </a:rPr>
                  <a:t>MAE</a:t>
                </a:r>
                <a:r>
                  <a:rPr lang="zh-TW" altLang="zh-TW" dirty="0">
                    <a:solidFill>
                      <a:srgbClr val="FF0000"/>
                    </a:solidFill>
                  </a:rPr>
                  <a:t>各別減少了</a:t>
                </a:r>
                <a:r>
                  <a:rPr lang="en-US" altLang="zh-TW" dirty="0">
                    <a:solidFill>
                      <a:srgbClr val="FF0000"/>
                    </a:solidFill>
                  </a:rPr>
                  <a:t>0.016</a:t>
                </a:r>
                <a:r>
                  <a:rPr lang="zh-TW" altLang="zh-TW" dirty="0">
                    <a:solidFill>
                      <a:srgbClr val="FF0000"/>
                    </a:solidFill>
                  </a:rPr>
                  <a:t>、</a:t>
                </a:r>
                <a:r>
                  <a:rPr lang="en-US" altLang="zh-TW" dirty="0">
                    <a:solidFill>
                      <a:srgbClr val="FF0000"/>
                    </a:solidFill>
                  </a:rPr>
                  <a:t>0.027</a:t>
                </a:r>
                <a:r>
                  <a:rPr lang="zh-TW" altLang="zh-TW" dirty="0">
                    <a:solidFill>
                      <a:srgbClr val="FF0000"/>
                    </a:solidFill>
                  </a:rPr>
                  <a:t>、</a:t>
                </a:r>
                <a:r>
                  <a:rPr lang="en-US" altLang="zh-TW" dirty="0">
                    <a:solidFill>
                      <a:srgbClr val="FF0000"/>
                    </a:solidFill>
                  </a:rPr>
                  <a:t>0.010</a:t>
                </a:r>
                <a:r>
                  <a:rPr lang="zh-TW" altLang="zh-TW" dirty="0">
                    <a:solidFill>
                      <a:srgbClr val="FF0000"/>
                    </a:solidFill>
                  </a:rPr>
                  <a:t>，</a:t>
                </a:r>
                <a:r>
                  <a:rPr lang="en-US" altLang="zh-TW" i="0">
                    <a:solidFill>
                      <a:srgbClr val="FF0000"/>
                    </a:solidFill>
                    <a:latin typeface="Cambria Math" panose="02040503050406030204" pitchFamily="18" charset="0"/>
                  </a:rPr>
                  <a:t>R</a:t>
                </a:r>
                <a:r>
                  <a:rPr lang="zh-TW" altLang="zh-TW" i="0">
                    <a:solidFill>
                      <a:srgbClr val="FF0000"/>
                    </a:solidFill>
                    <a:latin typeface="Cambria Math" panose="02040503050406030204" pitchFamily="18" charset="0"/>
                  </a:rPr>
                  <a:t>^</a:t>
                </a:r>
                <a:r>
                  <a:rPr lang="en-US" altLang="zh-TW" i="0">
                    <a:solidFill>
                      <a:srgbClr val="FF0000"/>
                    </a:solidFill>
                    <a:latin typeface="Cambria Math" panose="02040503050406030204" pitchFamily="18" charset="0"/>
                  </a:rPr>
                  <a:t>2</a:t>
                </a:r>
                <a:r>
                  <a:rPr lang="zh-TW" altLang="zh-TW" dirty="0">
                    <a:solidFill>
                      <a:srgbClr val="FF0000"/>
                    </a:solidFill>
                  </a:rPr>
                  <a:t>則增加了</a:t>
                </a:r>
                <a:r>
                  <a:rPr lang="en-US" altLang="zh-TW" dirty="0">
                    <a:solidFill>
                      <a:srgbClr val="FF0000"/>
                    </a:solidFill>
                  </a:rPr>
                  <a:t>0.003</a:t>
                </a:r>
                <a:r>
                  <a:rPr lang="zh-TW" altLang="en-US" dirty="0">
                    <a:solidFill>
                      <a:srgbClr val="FF0000"/>
                    </a:solidFill>
                  </a:rPr>
                  <a:t>，再來為</a:t>
                </a:r>
                <a:r>
                  <a:rPr lang="en-US" altLang="zh-TW" dirty="0">
                    <a:solidFill>
                      <a:srgbClr val="FF0000"/>
                    </a:solidFill>
                  </a:rPr>
                  <a:t>Bi-LSTM</a:t>
                </a:r>
              </a:p>
              <a:p>
                <a:endParaRPr lang="en-US" altLang="zh-TW" dirty="0">
                  <a:solidFill>
                    <a:srgbClr val="FF0000"/>
                  </a:solidFill>
                </a:endParaRPr>
              </a:p>
              <a:p>
                <a:r>
                  <a:rPr lang="en-US" altLang="zh-TW" dirty="0">
                    <a:solidFill>
                      <a:srgbClr val="FF0000"/>
                    </a:solidFill>
                  </a:rPr>
                  <a:t>2.</a:t>
                </a:r>
                <a:r>
                  <a:rPr lang="zh-TW" altLang="en-US" dirty="0">
                    <a:solidFill>
                      <a:srgbClr val="FF0000"/>
                    </a:solidFill>
                  </a:rPr>
                  <a:t>未來希望可以拿到更多的再生能源資料集，以驗證模型的可靠性，也希望結合其他深度學習技術，讓預測更加準確</a:t>
                </a:r>
                <a:endParaRPr lang="en-US" altLang="zh-TW" dirty="0">
                  <a:solidFill>
                    <a:srgbClr val="FF0000"/>
                  </a:solidFill>
                </a:endParaRPr>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54</a:t>
            </a:fld>
            <a:endParaRPr lang="zh-TW" altLang="en-US" noProof="0"/>
          </a:p>
        </p:txBody>
      </p:sp>
    </p:spTree>
    <p:extLst>
      <p:ext uri="{BB962C8B-B14F-4D97-AF65-F5344CB8AC3E}">
        <p14:creationId xmlns:p14="http://schemas.microsoft.com/office/powerpoint/2010/main" val="25349372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solidFill>
                    <a:srgbClr val="FF0000"/>
                  </a:solidFill>
                </a:endParaRPr>
              </a:p>
            </p:txBody>
          </p:sp>
        </mc:Choice>
        <mc:Fallback xmlns="">
          <p:sp>
            <p:nvSpPr>
              <p:cNvPr id="3" name="備忘稿版面配置區 2"/>
              <p:cNvSpPr>
                <a:spLocks noGrp="1"/>
              </p:cNvSpPr>
              <p:nvPr>
                <p:ph type="body" idx="1"/>
              </p:nvPr>
            </p:nvSpPr>
            <p:spPr/>
            <p:txBody>
              <a:bodyPr/>
              <a:lstStyle/>
              <a:p>
                <a:r>
                  <a:rPr lang="en-US" altLang="zh-TW" dirty="0"/>
                  <a:t>1.LSTM</a:t>
                </a:r>
                <a:r>
                  <a:rPr lang="zh-TW" altLang="en-US" dirty="0"/>
                  <a:t>的模型皆比</a:t>
                </a:r>
                <a:r>
                  <a:rPr lang="en-US" altLang="zh-TW" dirty="0"/>
                  <a:t>RNN</a:t>
                </a:r>
                <a:r>
                  <a:rPr lang="zh-TW" altLang="en-US" dirty="0"/>
                  <a:t>有更高的準確率，且</a:t>
                </a:r>
                <a:r>
                  <a:rPr lang="en-US" altLang="zh-TW" dirty="0"/>
                  <a:t>Stack LSTM</a:t>
                </a:r>
                <a:r>
                  <a:rPr lang="zh-TW" altLang="en-US" dirty="0"/>
                  <a:t>的結果最好，</a:t>
                </a:r>
                <a:r>
                  <a:rPr lang="en-US" altLang="zh-TW" dirty="0">
                    <a:solidFill>
                      <a:srgbClr val="FF0000"/>
                    </a:solidFill>
                  </a:rPr>
                  <a:t>RMSE</a:t>
                </a:r>
                <a:r>
                  <a:rPr lang="zh-TW" altLang="zh-TW" dirty="0">
                    <a:solidFill>
                      <a:srgbClr val="FF0000"/>
                    </a:solidFill>
                  </a:rPr>
                  <a:t>、</a:t>
                </a:r>
                <a:r>
                  <a:rPr lang="en-US" altLang="zh-TW" dirty="0">
                    <a:solidFill>
                      <a:srgbClr val="FF0000"/>
                    </a:solidFill>
                  </a:rPr>
                  <a:t>MSE</a:t>
                </a:r>
                <a:r>
                  <a:rPr lang="zh-TW" altLang="zh-TW" dirty="0">
                    <a:solidFill>
                      <a:srgbClr val="FF0000"/>
                    </a:solidFill>
                  </a:rPr>
                  <a:t>、</a:t>
                </a:r>
                <a:r>
                  <a:rPr lang="en-US" altLang="zh-TW" dirty="0">
                    <a:solidFill>
                      <a:srgbClr val="FF0000"/>
                    </a:solidFill>
                  </a:rPr>
                  <a:t>MAE</a:t>
                </a:r>
                <a:r>
                  <a:rPr lang="zh-TW" altLang="zh-TW" dirty="0">
                    <a:solidFill>
                      <a:srgbClr val="FF0000"/>
                    </a:solidFill>
                  </a:rPr>
                  <a:t>各別減少了</a:t>
                </a:r>
                <a:r>
                  <a:rPr lang="en-US" altLang="zh-TW" dirty="0">
                    <a:solidFill>
                      <a:srgbClr val="FF0000"/>
                    </a:solidFill>
                  </a:rPr>
                  <a:t>0.016</a:t>
                </a:r>
                <a:r>
                  <a:rPr lang="zh-TW" altLang="zh-TW" dirty="0">
                    <a:solidFill>
                      <a:srgbClr val="FF0000"/>
                    </a:solidFill>
                  </a:rPr>
                  <a:t>、</a:t>
                </a:r>
                <a:r>
                  <a:rPr lang="en-US" altLang="zh-TW" dirty="0">
                    <a:solidFill>
                      <a:srgbClr val="FF0000"/>
                    </a:solidFill>
                  </a:rPr>
                  <a:t>0.027</a:t>
                </a:r>
                <a:r>
                  <a:rPr lang="zh-TW" altLang="zh-TW" dirty="0">
                    <a:solidFill>
                      <a:srgbClr val="FF0000"/>
                    </a:solidFill>
                  </a:rPr>
                  <a:t>、</a:t>
                </a:r>
                <a:r>
                  <a:rPr lang="en-US" altLang="zh-TW" dirty="0">
                    <a:solidFill>
                      <a:srgbClr val="FF0000"/>
                    </a:solidFill>
                  </a:rPr>
                  <a:t>0.010</a:t>
                </a:r>
                <a:r>
                  <a:rPr lang="zh-TW" altLang="zh-TW" dirty="0">
                    <a:solidFill>
                      <a:srgbClr val="FF0000"/>
                    </a:solidFill>
                  </a:rPr>
                  <a:t>，</a:t>
                </a:r>
                <a:r>
                  <a:rPr lang="en-US" altLang="zh-TW" i="0">
                    <a:solidFill>
                      <a:srgbClr val="FF0000"/>
                    </a:solidFill>
                    <a:latin typeface="Cambria Math" panose="02040503050406030204" pitchFamily="18" charset="0"/>
                  </a:rPr>
                  <a:t>R</a:t>
                </a:r>
                <a:r>
                  <a:rPr lang="zh-TW" altLang="zh-TW" i="0">
                    <a:solidFill>
                      <a:srgbClr val="FF0000"/>
                    </a:solidFill>
                    <a:latin typeface="Cambria Math" panose="02040503050406030204" pitchFamily="18" charset="0"/>
                  </a:rPr>
                  <a:t>^</a:t>
                </a:r>
                <a:r>
                  <a:rPr lang="en-US" altLang="zh-TW" i="0">
                    <a:solidFill>
                      <a:srgbClr val="FF0000"/>
                    </a:solidFill>
                    <a:latin typeface="Cambria Math" panose="02040503050406030204" pitchFamily="18" charset="0"/>
                  </a:rPr>
                  <a:t>2</a:t>
                </a:r>
                <a:r>
                  <a:rPr lang="zh-TW" altLang="zh-TW" dirty="0">
                    <a:solidFill>
                      <a:srgbClr val="FF0000"/>
                    </a:solidFill>
                  </a:rPr>
                  <a:t>則增加了</a:t>
                </a:r>
                <a:r>
                  <a:rPr lang="en-US" altLang="zh-TW" dirty="0">
                    <a:solidFill>
                      <a:srgbClr val="FF0000"/>
                    </a:solidFill>
                  </a:rPr>
                  <a:t>0.003</a:t>
                </a:r>
                <a:r>
                  <a:rPr lang="zh-TW" altLang="en-US" dirty="0">
                    <a:solidFill>
                      <a:srgbClr val="FF0000"/>
                    </a:solidFill>
                  </a:rPr>
                  <a:t>，再來為</a:t>
                </a:r>
                <a:r>
                  <a:rPr lang="en-US" altLang="zh-TW" dirty="0">
                    <a:solidFill>
                      <a:srgbClr val="FF0000"/>
                    </a:solidFill>
                  </a:rPr>
                  <a:t>Bi-LSTM</a:t>
                </a:r>
              </a:p>
              <a:p>
                <a:endParaRPr lang="en-US" altLang="zh-TW" dirty="0">
                  <a:solidFill>
                    <a:srgbClr val="FF0000"/>
                  </a:solidFill>
                </a:endParaRPr>
              </a:p>
              <a:p>
                <a:r>
                  <a:rPr lang="en-US" altLang="zh-TW" dirty="0">
                    <a:solidFill>
                      <a:srgbClr val="FF0000"/>
                    </a:solidFill>
                  </a:rPr>
                  <a:t>2.</a:t>
                </a:r>
                <a:r>
                  <a:rPr lang="zh-TW" altLang="en-US" dirty="0">
                    <a:solidFill>
                      <a:srgbClr val="FF0000"/>
                    </a:solidFill>
                  </a:rPr>
                  <a:t>未來希望可以拿到更多的再生能源資料集，以驗證模型的可靠性，也希望結合其他深度學習技術，讓預測更加準確</a:t>
                </a:r>
                <a:endParaRPr lang="en-US" altLang="zh-TW" dirty="0">
                  <a:solidFill>
                    <a:srgbClr val="FF0000"/>
                  </a:solidFill>
                </a:endParaRPr>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55</a:t>
            </a:fld>
            <a:endParaRPr lang="zh-TW" altLang="en-US" noProof="0"/>
          </a:p>
        </p:txBody>
      </p:sp>
    </p:spTree>
    <p:extLst>
      <p:ext uri="{BB962C8B-B14F-4D97-AF65-F5344CB8AC3E}">
        <p14:creationId xmlns:p14="http://schemas.microsoft.com/office/powerpoint/2010/main" val="2941473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solidFill>
                    <a:srgbClr val="FF0000"/>
                  </a:solidFill>
                </a:endParaRPr>
              </a:p>
            </p:txBody>
          </p:sp>
        </mc:Choice>
        <mc:Fallback xmlns="">
          <p:sp>
            <p:nvSpPr>
              <p:cNvPr id="3" name="備忘稿版面配置區 2"/>
              <p:cNvSpPr>
                <a:spLocks noGrp="1"/>
              </p:cNvSpPr>
              <p:nvPr>
                <p:ph type="body" idx="1"/>
              </p:nvPr>
            </p:nvSpPr>
            <p:spPr/>
            <p:txBody>
              <a:bodyPr/>
              <a:lstStyle/>
              <a:p>
                <a:r>
                  <a:rPr lang="en-US" altLang="zh-TW" dirty="0"/>
                  <a:t>1.LSTM</a:t>
                </a:r>
                <a:r>
                  <a:rPr lang="zh-TW" altLang="en-US" dirty="0"/>
                  <a:t>的模型皆比</a:t>
                </a:r>
                <a:r>
                  <a:rPr lang="en-US" altLang="zh-TW" dirty="0"/>
                  <a:t>RNN</a:t>
                </a:r>
                <a:r>
                  <a:rPr lang="zh-TW" altLang="en-US" dirty="0"/>
                  <a:t>有更高的準確率，且</a:t>
                </a:r>
                <a:r>
                  <a:rPr lang="en-US" altLang="zh-TW" dirty="0"/>
                  <a:t>Stack LSTM</a:t>
                </a:r>
                <a:r>
                  <a:rPr lang="zh-TW" altLang="en-US" dirty="0"/>
                  <a:t>的結果最好，</a:t>
                </a:r>
                <a:r>
                  <a:rPr lang="en-US" altLang="zh-TW" dirty="0">
                    <a:solidFill>
                      <a:srgbClr val="FF0000"/>
                    </a:solidFill>
                  </a:rPr>
                  <a:t>RMSE</a:t>
                </a:r>
                <a:r>
                  <a:rPr lang="zh-TW" altLang="zh-TW" dirty="0">
                    <a:solidFill>
                      <a:srgbClr val="FF0000"/>
                    </a:solidFill>
                  </a:rPr>
                  <a:t>、</a:t>
                </a:r>
                <a:r>
                  <a:rPr lang="en-US" altLang="zh-TW" dirty="0">
                    <a:solidFill>
                      <a:srgbClr val="FF0000"/>
                    </a:solidFill>
                  </a:rPr>
                  <a:t>MSE</a:t>
                </a:r>
                <a:r>
                  <a:rPr lang="zh-TW" altLang="zh-TW" dirty="0">
                    <a:solidFill>
                      <a:srgbClr val="FF0000"/>
                    </a:solidFill>
                  </a:rPr>
                  <a:t>、</a:t>
                </a:r>
                <a:r>
                  <a:rPr lang="en-US" altLang="zh-TW" dirty="0">
                    <a:solidFill>
                      <a:srgbClr val="FF0000"/>
                    </a:solidFill>
                  </a:rPr>
                  <a:t>MAE</a:t>
                </a:r>
                <a:r>
                  <a:rPr lang="zh-TW" altLang="zh-TW" dirty="0">
                    <a:solidFill>
                      <a:srgbClr val="FF0000"/>
                    </a:solidFill>
                  </a:rPr>
                  <a:t>各別減少了</a:t>
                </a:r>
                <a:r>
                  <a:rPr lang="en-US" altLang="zh-TW" dirty="0">
                    <a:solidFill>
                      <a:srgbClr val="FF0000"/>
                    </a:solidFill>
                  </a:rPr>
                  <a:t>0.016</a:t>
                </a:r>
                <a:r>
                  <a:rPr lang="zh-TW" altLang="zh-TW" dirty="0">
                    <a:solidFill>
                      <a:srgbClr val="FF0000"/>
                    </a:solidFill>
                  </a:rPr>
                  <a:t>、</a:t>
                </a:r>
                <a:r>
                  <a:rPr lang="en-US" altLang="zh-TW" dirty="0">
                    <a:solidFill>
                      <a:srgbClr val="FF0000"/>
                    </a:solidFill>
                  </a:rPr>
                  <a:t>0.027</a:t>
                </a:r>
                <a:r>
                  <a:rPr lang="zh-TW" altLang="zh-TW" dirty="0">
                    <a:solidFill>
                      <a:srgbClr val="FF0000"/>
                    </a:solidFill>
                  </a:rPr>
                  <a:t>、</a:t>
                </a:r>
                <a:r>
                  <a:rPr lang="en-US" altLang="zh-TW" dirty="0">
                    <a:solidFill>
                      <a:srgbClr val="FF0000"/>
                    </a:solidFill>
                  </a:rPr>
                  <a:t>0.010</a:t>
                </a:r>
                <a:r>
                  <a:rPr lang="zh-TW" altLang="zh-TW" dirty="0">
                    <a:solidFill>
                      <a:srgbClr val="FF0000"/>
                    </a:solidFill>
                  </a:rPr>
                  <a:t>，</a:t>
                </a:r>
                <a:r>
                  <a:rPr lang="en-US" altLang="zh-TW" i="0">
                    <a:solidFill>
                      <a:srgbClr val="FF0000"/>
                    </a:solidFill>
                    <a:latin typeface="Cambria Math" panose="02040503050406030204" pitchFamily="18" charset="0"/>
                  </a:rPr>
                  <a:t>R</a:t>
                </a:r>
                <a:r>
                  <a:rPr lang="zh-TW" altLang="zh-TW" i="0">
                    <a:solidFill>
                      <a:srgbClr val="FF0000"/>
                    </a:solidFill>
                    <a:latin typeface="Cambria Math" panose="02040503050406030204" pitchFamily="18" charset="0"/>
                  </a:rPr>
                  <a:t>^</a:t>
                </a:r>
                <a:r>
                  <a:rPr lang="en-US" altLang="zh-TW" i="0">
                    <a:solidFill>
                      <a:srgbClr val="FF0000"/>
                    </a:solidFill>
                    <a:latin typeface="Cambria Math" panose="02040503050406030204" pitchFamily="18" charset="0"/>
                  </a:rPr>
                  <a:t>2</a:t>
                </a:r>
                <a:r>
                  <a:rPr lang="zh-TW" altLang="zh-TW" dirty="0">
                    <a:solidFill>
                      <a:srgbClr val="FF0000"/>
                    </a:solidFill>
                  </a:rPr>
                  <a:t>則增加了</a:t>
                </a:r>
                <a:r>
                  <a:rPr lang="en-US" altLang="zh-TW" dirty="0">
                    <a:solidFill>
                      <a:srgbClr val="FF0000"/>
                    </a:solidFill>
                  </a:rPr>
                  <a:t>0.003</a:t>
                </a:r>
                <a:r>
                  <a:rPr lang="zh-TW" altLang="en-US" dirty="0">
                    <a:solidFill>
                      <a:srgbClr val="FF0000"/>
                    </a:solidFill>
                  </a:rPr>
                  <a:t>，再來為</a:t>
                </a:r>
                <a:r>
                  <a:rPr lang="en-US" altLang="zh-TW" dirty="0">
                    <a:solidFill>
                      <a:srgbClr val="FF0000"/>
                    </a:solidFill>
                  </a:rPr>
                  <a:t>Bi-LSTM</a:t>
                </a:r>
              </a:p>
              <a:p>
                <a:endParaRPr lang="en-US" altLang="zh-TW" dirty="0">
                  <a:solidFill>
                    <a:srgbClr val="FF0000"/>
                  </a:solidFill>
                </a:endParaRPr>
              </a:p>
              <a:p>
                <a:r>
                  <a:rPr lang="en-US" altLang="zh-TW" dirty="0">
                    <a:solidFill>
                      <a:srgbClr val="FF0000"/>
                    </a:solidFill>
                  </a:rPr>
                  <a:t>2.</a:t>
                </a:r>
                <a:r>
                  <a:rPr lang="zh-TW" altLang="en-US" dirty="0">
                    <a:solidFill>
                      <a:srgbClr val="FF0000"/>
                    </a:solidFill>
                  </a:rPr>
                  <a:t>未來希望可以拿到更多的再生能源資料集，以驗證模型的可靠性，也希望結合其他深度學習技術，讓預測更加準確</a:t>
                </a:r>
                <a:endParaRPr lang="en-US" altLang="zh-TW" dirty="0">
                  <a:solidFill>
                    <a:srgbClr val="FF0000"/>
                  </a:solidFill>
                </a:endParaRPr>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56</a:t>
            </a:fld>
            <a:endParaRPr lang="zh-TW" altLang="en-US" noProof="0"/>
          </a:p>
        </p:txBody>
      </p:sp>
    </p:spTree>
    <p:extLst>
      <p:ext uri="{BB962C8B-B14F-4D97-AF65-F5344CB8AC3E}">
        <p14:creationId xmlns:p14="http://schemas.microsoft.com/office/powerpoint/2010/main" val="42937454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solidFill>
                    <a:srgbClr val="FF0000"/>
                  </a:solidFill>
                </a:endParaRPr>
              </a:p>
            </p:txBody>
          </p:sp>
        </mc:Choice>
        <mc:Fallback xmlns="">
          <p:sp>
            <p:nvSpPr>
              <p:cNvPr id="3" name="備忘稿版面配置區 2"/>
              <p:cNvSpPr>
                <a:spLocks noGrp="1"/>
              </p:cNvSpPr>
              <p:nvPr>
                <p:ph type="body" idx="1"/>
              </p:nvPr>
            </p:nvSpPr>
            <p:spPr/>
            <p:txBody>
              <a:bodyPr/>
              <a:lstStyle/>
              <a:p>
                <a:r>
                  <a:rPr lang="en-US" altLang="zh-TW" dirty="0"/>
                  <a:t>1.LSTM</a:t>
                </a:r>
                <a:r>
                  <a:rPr lang="zh-TW" altLang="en-US" dirty="0"/>
                  <a:t>的模型皆比</a:t>
                </a:r>
                <a:r>
                  <a:rPr lang="en-US" altLang="zh-TW" dirty="0"/>
                  <a:t>RNN</a:t>
                </a:r>
                <a:r>
                  <a:rPr lang="zh-TW" altLang="en-US" dirty="0"/>
                  <a:t>有更高的準確率，且</a:t>
                </a:r>
                <a:r>
                  <a:rPr lang="en-US" altLang="zh-TW" dirty="0"/>
                  <a:t>Stack LSTM</a:t>
                </a:r>
                <a:r>
                  <a:rPr lang="zh-TW" altLang="en-US" dirty="0"/>
                  <a:t>的結果最好，</a:t>
                </a:r>
                <a:r>
                  <a:rPr lang="en-US" altLang="zh-TW" dirty="0">
                    <a:solidFill>
                      <a:srgbClr val="FF0000"/>
                    </a:solidFill>
                  </a:rPr>
                  <a:t>RMSE</a:t>
                </a:r>
                <a:r>
                  <a:rPr lang="zh-TW" altLang="zh-TW" dirty="0">
                    <a:solidFill>
                      <a:srgbClr val="FF0000"/>
                    </a:solidFill>
                  </a:rPr>
                  <a:t>、</a:t>
                </a:r>
                <a:r>
                  <a:rPr lang="en-US" altLang="zh-TW" dirty="0">
                    <a:solidFill>
                      <a:srgbClr val="FF0000"/>
                    </a:solidFill>
                  </a:rPr>
                  <a:t>MSE</a:t>
                </a:r>
                <a:r>
                  <a:rPr lang="zh-TW" altLang="zh-TW" dirty="0">
                    <a:solidFill>
                      <a:srgbClr val="FF0000"/>
                    </a:solidFill>
                  </a:rPr>
                  <a:t>、</a:t>
                </a:r>
                <a:r>
                  <a:rPr lang="en-US" altLang="zh-TW" dirty="0">
                    <a:solidFill>
                      <a:srgbClr val="FF0000"/>
                    </a:solidFill>
                  </a:rPr>
                  <a:t>MAE</a:t>
                </a:r>
                <a:r>
                  <a:rPr lang="zh-TW" altLang="zh-TW" dirty="0">
                    <a:solidFill>
                      <a:srgbClr val="FF0000"/>
                    </a:solidFill>
                  </a:rPr>
                  <a:t>各別減少了</a:t>
                </a:r>
                <a:r>
                  <a:rPr lang="en-US" altLang="zh-TW" dirty="0">
                    <a:solidFill>
                      <a:srgbClr val="FF0000"/>
                    </a:solidFill>
                  </a:rPr>
                  <a:t>0.016</a:t>
                </a:r>
                <a:r>
                  <a:rPr lang="zh-TW" altLang="zh-TW" dirty="0">
                    <a:solidFill>
                      <a:srgbClr val="FF0000"/>
                    </a:solidFill>
                  </a:rPr>
                  <a:t>、</a:t>
                </a:r>
                <a:r>
                  <a:rPr lang="en-US" altLang="zh-TW" dirty="0">
                    <a:solidFill>
                      <a:srgbClr val="FF0000"/>
                    </a:solidFill>
                  </a:rPr>
                  <a:t>0.027</a:t>
                </a:r>
                <a:r>
                  <a:rPr lang="zh-TW" altLang="zh-TW" dirty="0">
                    <a:solidFill>
                      <a:srgbClr val="FF0000"/>
                    </a:solidFill>
                  </a:rPr>
                  <a:t>、</a:t>
                </a:r>
                <a:r>
                  <a:rPr lang="en-US" altLang="zh-TW" dirty="0">
                    <a:solidFill>
                      <a:srgbClr val="FF0000"/>
                    </a:solidFill>
                  </a:rPr>
                  <a:t>0.010</a:t>
                </a:r>
                <a:r>
                  <a:rPr lang="zh-TW" altLang="zh-TW" dirty="0">
                    <a:solidFill>
                      <a:srgbClr val="FF0000"/>
                    </a:solidFill>
                  </a:rPr>
                  <a:t>，</a:t>
                </a:r>
                <a:r>
                  <a:rPr lang="en-US" altLang="zh-TW" i="0">
                    <a:solidFill>
                      <a:srgbClr val="FF0000"/>
                    </a:solidFill>
                    <a:latin typeface="Cambria Math" panose="02040503050406030204" pitchFamily="18" charset="0"/>
                  </a:rPr>
                  <a:t>R</a:t>
                </a:r>
                <a:r>
                  <a:rPr lang="zh-TW" altLang="zh-TW" i="0">
                    <a:solidFill>
                      <a:srgbClr val="FF0000"/>
                    </a:solidFill>
                    <a:latin typeface="Cambria Math" panose="02040503050406030204" pitchFamily="18" charset="0"/>
                  </a:rPr>
                  <a:t>^</a:t>
                </a:r>
                <a:r>
                  <a:rPr lang="en-US" altLang="zh-TW" i="0">
                    <a:solidFill>
                      <a:srgbClr val="FF0000"/>
                    </a:solidFill>
                    <a:latin typeface="Cambria Math" panose="02040503050406030204" pitchFamily="18" charset="0"/>
                  </a:rPr>
                  <a:t>2</a:t>
                </a:r>
                <a:r>
                  <a:rPr lang="zh-TW" altLang="zh-TW" dirty="0">
                    <a:solidFill>
                      <a:srgbClr val="FF0000"/>
                    </a:solidFill>
                  </a:rPr>
                  <a:t>則增加了</a:t>
                </a:r>
                <a:r>
                  <a:rPr lang="en-US" altLang="zh-TW" dirty="0">
                    <a:solidFill>
                      <a:srgbClr val="FF0000"/>
                    </a:solidFill>
                  </a:rPr>
                  <a:t>0.003</a:t>
                </a:r>
                <a:r>
                  <a:rPr lang="zh-TW" altLang="en-US" dirty="0">
                    <a:solidFill>
                      <a:srgbClr val="FF0000"/>
                    </a:solidFill>
                  </a:rPr>
                  <a:t>，再來為</a:t>
                </a:r>
                <a:r>
                  <a:rPr lang="en-US" altLang="zh-TW" dirty="0">
                    <a:solidFill>
                      <a:srgbClr val="FF0000"/>
                    </a:solidFill>
                  </a:rPr>
                  <a:t>Bi-LSTM</a:t>
                </a:r>
              </a:p>
              <a:p>
                <a:endParaRPr lang="en-US" altLang="zh-TW" dirty="0">
                  <a:solidFill>
                    <a:srgbClr val="FF0000"/>
                  </a:solidFill>
                </a:endParaRPr>
              </a:p>
              <a:p>
                <a:r>
                  <a:rPr lang="en-US" altLang="zh-TW" dirty="0">
                    <a:solidFill>
                      <a:srgbClr val="FF0000"/>
                    </a:solidFill>
                  </a:rPr>
                  <a:t>2.</a:t>
                </a:r>
                <a:r>
                  <a:rPr lang="zh-TW" altLang="en-US" dirty="0">
                    <a:solidFill>
                      <a:srgbClr val="FF0000"/>
                    </a:solidFill>
                  </a:rPr>
                  <a:t>未來希望可以拿到更多的再生能源資料集，以驗證模型的可靠性，也希望結合其他深度學習技術，讓預測更加準確</a:t>
                </a:r>
                <a:endParaRPr lang="en-US" altLang="zh-TW" dirty="0">
                  <a:solidFill>
                    <a:srgbClr val="FF0000"/>
                  </a:solidFill>
                </a:endParaRPr>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57</a:t>
            </a:fld>
            <a:endParaRPr lang="zh-TW" altLang="en-US" noProof="0"/>
          </a:p>
        </p:txBody>
      </p:sp>
    </p:spTree>
    <p:extLst>
      <p:ext uri="{BB962C8B-B14F-4D97-AF65-F5344CB8AC3E}">
        <p14:creationId xmlns:p14="http://schemas.microsoft.com/office/powerpoint/2010/main" val="1837846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solidFill>
                    <a:srgbClr val="FF0000"/>
                  </a:solidFill>
                </a:endParaRPr>
              </a:p>
            </p:txBody>
          </p:sp>
        </mc:Choice>
        <mc:Fallback xmlns="">
          <p:sp>
            <p:nvSpPr>
              <p:cNvPr id="3" name="備忘稿版面配置區 2"/>
              <p:cNvSpPr>
                <a:spLocks noGrp="1"/>
              </p:cNvSpPr>
              <p:nvPr>
                <p:ph type="body" idx="1"/>
              </p:nvPr>
            </p:nvSpPr>
            <p:spPr/>
            <p:txBody>
              <a:bodyPr/>
              <a:lstStyle/>
              <a:p>
                <a:r>
                  <a:rPr lang="en-US" altLang="zh-TW" dirty="0"/>
                  <a:t>1.LSTM</a:t>
                </a:r>
                <a:r>
                  <a:rPr lang="zh-TW" altLang="en-US" dirty="0"/>
                  <a:t>的模型皆比</a:t>
                </a:r>
                <a:r>
                  <a:rPr lang="en-US" altLang="zh-TW" dirty="0"/>
                  <a:t>RNN</a:t>
                </a:r>
                <a:r>
                  <a:rPr lang="zh-TW" altLang="en-US" dirty="0"/>
                  <a:t>有更高的準確率，且</a:t>
                </a:r>
                <a:r>
                  <a:rPr lang="en-US" altLang="zh-TW" dirty="0"/>
                  <a:t>Stack LSTM</a:t>
                </a:r>
                <a:r>
                  <a:rPr lang="zh-TW" altLang="en-US" dirty="0"/>
                  <a:t>的結果最好，</a:t>
                </a:r>
                <a:r>
                  <a:rPr lang="en-US" altLang="zh-TW" dirty="0">
                    <a:solidFill>
                      <a:srgbClr val="FF0000"/>
                    </a:solidFill>
                  </a:rPr>
                  <a:t>RMSE</a:t>
                </a:r>
                <a:r>
                  <a:rPr lang="zh-TW" altLang="zh-TW" dirty="0">
                    <a:solidFill>
                      <a:srgbClr val="FF0000"/>
                    </a:solidFill>
                  </a:rPr>
                  <a:t>、</a:t>
                </a:r>
                <a:r>
                  <a:rPr lang="en-US" altLang="zh-TW" dirty="0">
                    <a:solidFill>
                      <a:srgbClr val="FF0000"/>
                    </a:solidFill>
                  </a:rPr>
                  <a:t>MSE</a:t>
                </a:r>
                <a:r>
                  <a:rPr lang="zh-TW" altLang="zh-TW" dirty="0">
                    <a:solidFill>
                      <a:srgbClr val="FF0000"/>
                    </a:solidFill>
                  </a:rPr>
                  <a:t>、</a:t>
                </a:r>
                <a:r>
                  <a:rPr lang="en-US" altLang="zh-TW" dirty="0">
                    <a:solidFill>
                      <a:srgbClr val="FF0000"/>
                    </a:solidFill>
                  </a:rPr>
                  <a:t>MAE</a:t>
                </a:r>
                <a:r>
                  <a:rPr lang="zh-TW" altLang="zh-TW" dirty="0">
                    <a:solidFill>
                      <a:srgbClr val="FF0000"/>
                    </a:solidFill>
                  </a:rPr>
                  <a:t>各別減少了</a:t>
                </a:r>
                <a:r>
                  <a:rPr lang="en-US" altLang="zh-TW" dirty="0">
                    <a:solidFill>
                      <a:srgbClr val="FF0000"/>
                    </a:solidFill>
                  </a:rPr>
                  <a:t>0.016</a:t>
                </a:r>
                <a:r>
                  <a:rPr lang="zh-TW" altLang="zh-TW" dirty="0">
                    <a:solidFill>
                      <a:srgbClr val="FF0000"/>
                    </a:solidFill>
                  </a:rPr>
                  <a:t>、</a:t>
                </a:r>
                <a:r>
                  <a:rPr lang="en-US" altLang="zh-TW" dirty="0">
                    <a:solidFill>
                      <a:srgbClr val="FF0000"/>
                    </a:solidFill>
                  </a:rPr>
                  <a:t>0.027</a:t>
                </a:r>
                <a:r>
                  <a:rPr lang="zh-TW" altLang="zh-TW" dirty="0">
                    <a:solidFill>
                      <a:srgbClr val="FF0000"/>
                    </a:solidFill>
                  </a:rPr>
                  <a:t>、</a:t>
                </a:r>
                <a:r>
                  <a:rPr lang="en-US" altLang="zh-TW" dirty="0">
                    <a:solidFill>
                      <a:srgbClr val="FF0000"/>
                    </a:solidFill>
                  </a:rPr>
                  <a:t>0.010</a:t>
                </a:r>
                <a:r>
                  <a:rPr lang="zh-TW" altLang="zh-TW" dirty="0">
                    <a:solidFill>
                      <a:srgbClr val="FF0000"/>
                    </a:solidFill>
                  </a:rPr>
                  <a:t>，</a:t>
                </a:r>
                <a:r>
                  <a:rPr lang="en-US" altLang="zh-TW" i="0">
                    <a:solidFill>
                      <a:srgbClr val="FF0000"/>
                    </a:solidFill>
                    <a:latin typeface="Cambria Math" panose="02040503050406030204" pitchFamily="18" charset="0"/>
                  </a:rPr>
                  <a:t>R</a:t>
                </a:r>
                <a:r>
                  <a:rPr lang="zh-TW" altLang="zh-TW" i="0">
                    <a:solidFill>
                      <a:srgbClr val="FF0000"/>
                    </a:solidFill>
                    <a:latin typeface="Cambria Math" panose="02040503050406030204" pitchFamily="18" charset="0"/>
                  </a:rPr>
                  <a:t>^</a:t>
                </a:r>
                <a:r>
                  <a:rPr lang="en-US" altLang="zh-TW" i="0">
                    <a:solidFill>
                      <a:srgbClr val="FF0000"/>
                    </a:solidFill>
                    <a:latin typeface="Cambria Math" panose="02040503050406030204" pitchFamily="18" charset="0"/>
                  </a:rPr>
                  <a:t>2</a:t>
                </a:r>
                <a:r>
                  <a:rPr lang="zh-TW" altLang="zh-TW" dirty="0">
                    <a:solidFill>
                      <a:srgbClr val="FF0000"/>
                    </a:solidFill>
                  </a:rPr>
                  <a:t>則增加了</a:t>
                </a:r>
                <a:r>
                  <a:rPr lang="en-US" altLang="zh-TW" dirty="0">
                    <a:solidFill>
                      <a:srgbClr val="FF0000"/>
                    </a:solidFill>
                  </a:rPr>
                  <a:t>0.003</a:t>
                </a:r>
                <a:r>
                  <a:rPr lang="zh-TW" altLang="en-US" dirty="0">
                    <a:solidFill>
                      <a:srgbClr val="FF0000"/>
                    </a:solidFill>
                  </a:rPr>
                  <a:t>，再來為</a:t>
                </a:r>
                <a:r>
                  <a:rPr lang="en-US" altLang="zh-TW" dirty="0">
                    <a:solidFill>
                      <a:srgbClr val="FF0000"/>
                    </a:solidFill>
                  </a:rPr>
                  <a:t>Bi-LSTM</a:t>
                </a:r>
              </a:p>
              <a:p>
                <a:endParaRPr lang="en-US" altLang="zh-TW" dirty="0">
                  <a:solidFill>
                    <a:srgbClr val="FF0000"/>
                  </a:solidFill>
                </a:endParaRPr>
              </a:p>
              <a:p>
                <a:r>
                  <a:rPr lang="en-US" altLang="zh-TW" dirty="0">
                    <a:solidFill>
                      <a:srgbClr val="FF0000"/>
                    </a:solidFill>
                  </a:rPr>
                  <a:t>2.</a:t>
                </a:r>
                <a:r>
                  <a:rPr lang="zh-TW" altLang="en-US" dirty="0">
                    <a:solidFill>
                      <a:srgbClr val="FF0000"/>
                    </a:solidFill>
                  </a:rPr>
                  <a:t>未來希望可以拿到更多的再生能源資料集，以驗證模型的可靠性，也希望結合其他深度學習技術，讓預測更加準確</a:t>
                </a:r>
                <a:endParaRPr lang="en-US" altLang="zh-TW" dirty="0">
                  <a:solidFill>
                    <a:srgbClr val="FF0000"/>
                  </a:solidFill>
                </a:endParaRPr>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58</a:t>
            </a:fld>
            <a:endParaRPr lang="zh-TW" altLang="en-US" noProof="0"/>
          </a:p>
        </p:txBody>
      </p:sp>
    </p:spTree>
    <p:extLst>
      <p:ext uri="{BB962C8B-B14F-4D97-AF65-F5344CB8AC3E}">
        <p14:creationId xmlns:p14="http://schemas.microsoft.com/office/powerpoint/2010/main" val="77089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因此有需多學者提出，必須對太陽能進行預測發電量，才可以有效的控制與利用太陽能</a:t>
            </a: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8</a:t>
            </a:fld>
            <a:endParaRPr lang="zh-TW" altLang="en-US" noProof="0"/>
          </a:p>
        </p:txBody>
      </p:sp>
    </p:spTree>
    <p:extLst>
      <p:ext uri="{BB962C8B-B14F-4D97-AF65-F5344CB8AC3E}">
        <p14:creationId xmlns:p14="http://schemas.microsoft.com/office/powerpoint/2010/main" val="33482086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solidFill>
                    <a:srgbClr val="FF0000"/>
                  </a:solidFill>
                </a:endParaRPr>
              </a:p>
            </p:txBody>
          </p:sp>
        </mc:Choice>
        <mc:Fallback xmlns="">
          <p:sp>
            <p:nvSpPr>
              <p:cNvPr id="3" name="備忘稿版面配置區 2"/>
              <p:cNvSpPr>
                <a:spLocks noGrp="1"/>
              </p:cNvSpPr>
              <p:nvPr>
                <p:ph type="body" idx="1"/>
              </p:nvPr>
            </p:nvSpPr>
            <p:spPr/>
            <p:txBody>
              <a:bodyPr/>
              <a:lstStyle/>
              <a:p>
                <a:r>
                  <a:rPr lang="en-US" altLang="zh-TW" dirty="0"/>
                  <a:t>1.LSTM</a:t>
                </a:r>
                <a:r>
                  <a:rPr lang="zh-TW" altLang="en-US" dirty="0"/>
                  <a:t>的模型皆比</a:t>
                </a:r>
                <a:r>
                  <a:rPr lang="en-US" altLang="zh-TW" dirty="0"/>
                  <a:t>RNN</a:t>
                </a:r>
                <a:r>
                  <a:rPr lang="zh-TW" altLang="en-US" dirty="0"/>
                  <a:t>有更高的準確率，且</a:t>
                </a:r>
                <a:r>
                  <a:rPr lang="en-US" altLang="zh-TW" dirty="0"/>
                  <a:t>Stack LSTM</a:t>
                </a:r>
                <a:r>
                  <a:rPr lang="zh-TW" altLang="en-US" dirty="0"/>
                  <a:t>的結果最好，</a:t>
                </a:r>
                <a:r>
                  <a:rPr lang="en-US" altLang="zh-TW" dirty="0">
                    <a:solidFill>
                      <a:srgbClr val="FF0000"/>
                    </a:solidFill>
                  </a:rPr>
                  <a:t>RMSE</a:t>
                </a:r>
                <a:r>
                  <a:rPr lang="zh-TW" altLang="zh-TW" dirty="0">
                    <a:solidFill>
                      <a:srgbClr val="FF0000"/>
                    </a:solidFill>
                  </a:rPr>
                  <a:t>、</a:t>
                </a:r>
                <a:r>
                  <a:rPr lang="en-US" altLang="zh-TW" dirty="0">
                    <a:solidFill>
                      <a:srgbClr val="FF0000"/>
                    </a:solidFill>
                  </a:rPr>
                  <a:t>MSE</a:t>
                </a:r>
                <a:r>
                  <a:rPr lang="zh-TW" altLang="zh-TW" dirty="0">
                    <a:solidFill>
                      <a:srgbClr val="FF0000"/>
                    </a:solidFill>
                  </a:rPr>
                  <a:t>、</a:t>
                </a:r>
                <a:r>
                  <a:rPr lang="en-US" altLang="zh-TW" dirty="0">
                    <a:solidFill>
                      <a:srgbClr val="FF0000"/>
                    </a:solidFill>
                  </a:rPr>
                  <a:t>MAE</a:t>
                </a:r>
                <a:r>
                  <a:rPr lang="zh-TW" altLang="zh-TW" dirty="0">
                    <a:solidFill>
                      <a:srgbClr val="FF0000"/>
                    </a:solidFill>
                  </a:rPr>
                  <a:t>各別減少了</a:t>
                </a:r>
                <a:r>
                  <a:rPr lang="en-US" altLang="zh-TW" dirty="0">
                    <a:solidFill>
                      <a:srgbClr val="FF0000"/>
                    </a:solidFill>
                  </a:rPr>
                  <a:t>0.016</a:t>
                </a:r>
                <a:r>
                  <a:rPr lang="zh-TW" altLang="zh-TW" dirty="0">
                    <a:solidFill>
                      <a:srgbClr val="FF0000"/>
                    </a:solidFill>
                  </a:rPr>
                  <a:t>、</a:t>
                </a:r>
                <a:r>
                  <a:rPr lang="en-US" altLang="zh-TW" dirty="0">
                    <a:solidFill>
                      <a:srgbClr val="FF0000"/>
                    </a:solidFill>
                  </a:rPr>
                  <a:t>0.027</a:t>
                </a:r>
                <a:r>
                  <a:rPr lang="zh-TW" altLang="zh-TW" dirty="0">
                    <a:solidFill>
                      <a:srgbClr val="FF0000"/>
                    </a:solidFill>
                  </a:rPr>
                  <a:t>、</a:t>
                </a:r>
                <a:r>
                  <a:rPr lang="en-US" altLang="zh-TW" dirty="0">
                    <a:solidFill>
                      <a:srgbClr val="FF0000"/>
                    </a:solidFill>
                  </a:rPr>
                  <a:t>0.010</a:t>
                </a:r>
                <a:r>
                  <a:rPr lang="zh-TW" altLang="zh-TW" dirty="0">
                    <a:solidFill>
                      <a:srgbClr val="FF0000"/>
                    </a:solidFill>
                  </a:rPr>
                  <a:t>，</a:t>
                </a:r>
                <a:r>
                  <a:rPr lang="en-US" altLang="zh-TW" i="0">
                    <a:solidFill>
                      <a:srgbClr val="FF0000"/>
                    </a:solidFill>
                    <a:latin typeface="Cambria Math" panose="02040503050406030204" pitchFamily="18" charset="0"/>
                  </a:rPr>
                  <a:t>R</a:t>
                </a:r>
                <a:r>
                  <a:rPr lang="zh-TW" altLang="zh-TW" i="0">
                    <a:solidFill>
                      <a:srgbClr val="FF0000"/>
                    </a:solidFill>
                    <a:latin typeface="Cambria Math" panose="02040503050406030204" pitchFamily="18" charset="0"/>
                  </a:rPr>
                  <a:t>^</a:t>
                </a:r>
                <a:r>
                  <a:rPr lang="en-US" altLang="zh-TW" i="0">
                    <a:solidFill>
                      <a:srgbClr val="FF0000"/>
                    </a:solidFill>
                    <a:latin typeface="Cambria Math" panose="02040503050406030204" pitchFamily="18" charset="0"/>
                  </a:rPr>
                  <a:t>2</a:t>
                </a:r>
                <a:r>
                  <a:rPr lang="zh-TW" altLang="zh-TW" dirty="0">
                    <a:solidFill>
                      <a:srgbClr val="FF0000"/>
                    </a:solidFill>
                  </a:rPr>
                  <a:t>則增加了</a:t>
                </a:r>
                <a:r>
                  <a:rPr lang="en-US" altLang="zh-TW" dirty="0">
                    <a:solidFill>
                      <a:srgbClr val="FF0000"/>
                    </a:solidFill>
                  </a:rPr>
                  <a:t>0.003</a:t>
                </a:r>
                <a:r>
                  <a:rPr lang="zh-TW" altLang="en-US" dirty="0">
                    <a:solidFill>
                      <a:srgbClr val="FF0000"/>
                    </a:solidFill>
                  </a:rPr>
                  <a:t>，再來為</a:t>
                </a:r>
                <a:r>
                  <a:rPr lang="en-US" altLang="zh-TW" dirty="0">
                    <a:solidFill>
                      <a:srgbClr val="FF0000"/>
                    </a:solidFill>
                  </a:rPr>
                  <a:t>Bi-LSTM</a:t>
                </a:r>
              </a:p>
              <a:p>
                <a:endParaRPr lang="en-US" altLang="zh-TW" dirty="0">
                  <a:solidFill>
                    <a:srgbClr val="FF0000"/>
                  </a:solidFill>
                </a:endParaRPr>
              </a:p>
              <a:p>
                <a:r>
                  <a:rPr lang="en-US" altLang="zh-TW" dirty="0">
                    <a:solidFill>
                      <a:srgbClr val="FF0000"/>
                    </a:solidFill>
                  </a:rPr>
                  <a:t>2.</a:t>
                </a:r>
                <a:r>
                  <a:rPr lang="zh-TW" altLang="en-US" dirty="0">
                    <a:solidFill>
                      <a:srgbClr val="FF0000"/>
                    </a:solidFill>
                  </a:rPr>
                  <a:t>未來希望可以拿到更多的再生能源資料集，以驗證模型的可靠性，也希望結合其他深度學習技術，讓預測更加準確</a:t>
                </a:r>
                <a:endParaRPr lang="en-US" altLang="zh-TW" dirty="0">
                  <a:solidFill>
                    <a:srgbClr val="FF0000"/>
                  </a:solidFill>
                </a:endParaRPr>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59</a:t>
            </a:fld>
            <a:endParaRPr lang="zh-TW" altLang="en-US" noProof="0"/>
          </a:p>
        </p:txBody>
      </p:sp>
    </p:spTree>
    <p:extLst>
      <p:ext uri="{BB962C8B-B14F-4D97-AF65-F5344CB8AC3E}">
        <p14:creationId xmlns:p14="http://schemas.microsoft.com/office/powerpoint/2010/main" val="4595855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endParaRPr lang="en-US" altLang="zh-TW" dirty="0">
                  <a:solidFill>
                    <a:srgbClr val="FF0000"/>
                  </a:solidFill>
                </a:endParaRPr>
              </a:p>
            </p:txBody>
          </p:sp>
        </mc:Choice>
        <mc:Fallback xmlns="">
          <p:sp>
            <p:nvSpPr>
              <p:cNvPr id="3" name="備忘稿版面配置區 2"/>
              <p:cNvSpPr>
                <a:spLocks noGrp="1"/>
              </p:cNvSpPr>
              <p:nvPr>
                <p:ph type="body" idx="1"/>
              </p:nvPr>
            </p:nvSpPr>
            <p:spPr/>
            <p:txBody>
              <a:bodyPr/>
              <a:lstStyle/>
              <a:p>
                <a:r>
                  <a:rPr lang="en-US" altLang="zh-TW" dirty="0"/>
                  <a:t>1.LSTM</a:t>
                </a:r>
                <a:r>
                  <a:rPr lang="zh-TW" altLang="en-US" dirty="0"/>
                  <a:t>的模型皆比</a:t>
                </a:r>
                <a:r>
                  <a:rPr lang="en-US" altLang="zh-TW" dirty="0"/>
                  <a:t>RNN</a:t>
                </a:r>
                <a:r>
                  <a:rPr lang="zh-TW" altLang="en-US" dirty="0"/>
                  <a:t>有更高的準確率，且</a:t>
                </a:r>
                <a:r>
                  <a:rPr lang="en-US" altLang="zh-TW" dirty="0"/>
                  <a:t>Stack LSTM</a:t>
                </a:r>
                <a:r>
                  <a:rPr lang="zh-TW" altLang="en-US" dirty="0"/>
                  <a:t>的結果最好，</a:t>
                </a:r>
                <a:r>
                  <a:rPr lang="en-US" altLang="zh-TW" dirty="0">
                    <a:solidFill>
                      <a:srgbClr val="FF0000"/>
                    </a:solidFill>
                  </a:rPr>
                  <a:t>RMSE</a:t>
                </a:r>
                <a:r>
                  <a:rPr lang="zh-TW" altLang="zh-TW" dirty="0">
                    <a:solidFill>
                      <a:srgbClr val="FF0000"/>
                    </a:solidFill>
                  </a:rPr>
                  <a:t>、</a:t>
                </a:r>
                <a:r>
                  <a:rPr lang="en-US" altLang="zh-TW" dirty="0">
                    <a:solidFill>
                      <a:srgbClr val="FF0000"/>
                    </a:solidFill>
                  </a:rPr>
                  <a:t>MSE</a:t>
                </a:r>
                <a:r>
                  <a:rPr lang="zh-TW" altLang="zh-TW" dirty="0">
                    <a:solidFill>
                      <a:srgbClr val="FF0000"/>
                    </a:solidFill>
                  </a:rPr>
                  <a:t>、</a:t>
                </a:r>
                <a:r>
                  <a:rPr lang="en-US" altLang="zh-TW" dirty="0">
                    <a:solidFill>
                      <a:srgbClr val="FF0000"/>
                    </a:solidFill>
                  </a:rPr>
                  <a:t>MAE</a:t>
                </a:r>
                <a:r>
                  <a:rPr lang="zh-TW" altLang="zh-TW" dirty="0">
                    <a:solidFill>
                      <a:srgbClr val="FF0000"/>
                    </a:solidFill>
                  </a:rPr>
                  <a:t>各別減少了</a:t>
                </a:r>
                <a:r>
                  <a:rPr lang="en-US" altLang="zh-TW" dirty="0">
                    <a:solidFill>
                      <a:srgbClr val="FF0000"/>
                    </a:solidFill>
                  </a:rPr>
                  <a:t>0.016</a:t>
                </a:r>
                <a:r>
                  <a:rPr lang="zh-TW" altLang="zh-TW" dirty="0">
                    <a:solidFill>
                      <a:srgbClr val="FF0000"/>
                    </a:solidFill>
                  </a:rPr>
                  <a:t>、</a:t>
                </a:r>
                <a:r>
                  <a:rPr lang="en-US" altLang="zh-TW" dirty="0">
                    <a:solidFill>
                      <a:srgbClr val="FF0000"/>
                    </a:solidFill>
                  </a:rPr>
                  <a:t>0.027</a:t>
                </a:r>
                <a:r>
                  <a:rPr lang="zh-TW" altLang="zh-TW" dirty="0">
                    <a:solidFill>
                      <a:srgbClr val="FF0000"/>
                    </a:solidFill>
                  </a:rPr>
                  <a:t>、</a:t>
                </a:r>
                <a:r>
                  <a:rPr lang="en-US" altLang="zh-TW" dirty="0">
                    <a:solidFill>
                      <a:srgbClr val="FF0000"/>
                    </a:solidFill>
                  </a:rPr>
                  <a:t>0.010</a:t>
                </a:r>
                <a:r>
                  <a:rPr lang="zh-TW" altLang="zh-TW" dirty="0">
                    <a:solidFill>
                      <a:srgbClr val="FF0000"/>
                    </a:solidFill>
                  </a:rPr>
                  <a:t>，</a:t>
                </a:r>
                <a:r>
                  <a:rPr lang="en-US" altLang="zh-TW" i="0">
                    <a:solidFill>
                      <a:srgbClr val="FF0000"/>
                    </a:solidFill>
                    <a:latin typeface="Cambria Math" panose="02040503050406030204" pitchFamily="18" charset="0"/>
                  </a:rPr>
                  <a:t>R</a:t>
                </a:r>
                <a:r>
                  <a:rPr lang="zh-TW" altLang="zh-TW" i="0">
                    <a:solidFill>
                      <a:srgbClr val="FF0000"/>
                    </a:solidFill>
                    <a:latin typeface="Cambria Math" panose="02040503050406030204" pitchFamily="18" charset="0"/>
                  </a:rPr>
                  <a:t>^</a:t>
                </a:r>
                <a:r>
                  <a:rPr lang="en-US" altLang="zh-TW" i="0">
                    <a:solidFill>
                      <a:srgbClr val="FF0000"/>
                    </a:solidFill>
                    <a:latin typeface="Cambria Math" panose="02040503050406030204" pitchFamily="18" charset="0"/>
                  </a:rPr>
                  <a:t>2</a:t>
                </a:r>
                <a:r>
                  <a:rPr lang="zh-TW" altLang="zh-TW" dirty="0">
                    <a:solidFill>
                      <a:srgbClr val="FF0000"/>
                    </a:solidFill>
                  </a:rPr>
                  <a:t>則增加了</a:t>
                </a:r>
                <a:r>
                  <a:rPr lang="en-US" altLang="zh-TW" dirty="0">
                    <a:solidFill>
                      <a:srgbClr val="FF0000"/>
                    </a:solidFill>
                  </a:rPr>
                  <a:t>0.003</a:t>
                </a:r>
                <a:r>
                  <a:rPr lang="zh-TW" altLang="en-US" dirty="0">
                    <a:solidFill>
                      <a:srgbClr val="FF0000"/>
                    </a:solidFill>
                  </a:rPr>
                  <a:t>，再來為</a:t>
                </a:r>
                <a:r>
                  <a:rPr lang="en-US" altLang="zh-TW" dirty="0">
                    <a:solidFill>
                      <a:srgbClr val="FF0000"/>
                    </a:solidFill>
                  </a:rPr>
                  <a:t>Bi-LSTM</a:t>
                </a:r>
              </a:p>
              <a:p>
                <a:endParaRPr lang="en-US" altLang="zh-TW" dirty="0">
                  <a:solidFill>
                    <a:srgbClr val="FF0000"/>
                  </a:solidFill>
                </a:endParaRPr>
              </a:p>
              <a:p>
                <a:r>
                  <a:rPr lang="en-US" altLang="zh-TW" dirty="0">
                    <a:solidFill>
                      <a:srgbClr val="FF0000"/>
                    </a:solidFill>
                  </a:rPr>
                  <a:t>2.</a:t>
                </a:r>
                <a:r>
                  <a:rPr lang="zh-TW" altLang="en-US" dirty="0">
                    <a:solidFill>
                      <a:srgbClr val="FF0000"/>
                    </a:solidFill>
                  </a:rPr>
                  <a:t>未來希望可以拿到更多的再生能源資料集，以驗證模型的可靠性，也希望結合其他深度學習技術，讓預測更加準確</a:t>
                </a:r>
                <a:endParaRPr lang="en-US" altLang="zh-TW" dirty="0">
                  <a:solidFill>
                    <a:srgbClr val="FF0000"/>
                  </a:solidFill>
                </a:endParaRPr>
              </a:p>
            </p:txBody>
          </p:sp>
        </mc:Fallback>
      </mc:AlternateContent>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60</a:t>
            </a:fld>
            <a:endParaRPr lang="zh-TW" altLang="en-US" noProof="0"/>
          </a:p>
        </p:txBody>
      </p:sp>
    </p:spTree>
    <p:extLst>
      <p:ext uri="{BB962C8B-B14F-4D97-AF65-F5344CB8AC3E}">
        <p14:creationId xmlns:p14="http://schemas.microsoft.com/office/powerpoint/2010/main" val="13736097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a:lstStyle/>
          <a:p>
            <a:pPr rtl="0"/>
            <a:fld id="{284ECAD9-32EE-4091-BDA5-6BD15ACC5E58}" type="slidenum">
              <a:rPr lang="en-US" altLang="zh-TW" smtClean="0">
                <a:latin typeface="Microsoft JhengHei UI" panose="020B0604030504040204" pitchFamily="34" charset="-120"/>
                <a:ea typeface="Microsoft JhengHei UI" panose="020B0604030504040204" pitchFamily="34" charset="-120"/>
              </a:rPr>
              <a:t>61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5619410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版面配置區 3"/>
          <p:cNvSpPr>
            <a:spLocks noGrp="1"/>
          </p:cNvSpPr>
          <p:nvPr>
            <p:ph type="sldNum" sz="quarter" idx="5"/>
          </p:nvPr>
        </p:nvSpPr>
        <p:spPr/>
        <p:txBody>
          <a:bodyPr rtlCol="0"/>
          <a:lstStyle/>
          <a:p>
            <a:pPr rtl="0"/>
            <a:fld id="{284ECAD9-32EE-4091-BDA5-6BD15ACC5E58}" type="slidenum">
              <a:rPr lang="en-US" altLang="zh-TW" smtClean="0">
                <a:latin typeface="Microsoft JhengHei UI" panose="020B0604030504040204" pitchFamily="34" charset="-120"/>
                <a:ea typeface="Microsoft JhengHei UI" panose="020B0604030504040204" pitchFamily="34" charset="-120"/>
              </a:rPr>
              <a:t>62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55222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本研究利用</a:t>
            </a:r>
            <a:r>
              <a:rPr lang="en-US" altLang="zh-TW" dirty="0"/>
              <a:t>RNN</a:t>
            </a:r>
            <a:r>
              <a:rPr lang="zh-TW" altLang="en-US" dirty="0"/>
              <a:t>、</a:t>
            </a:r>
            <a:r>
              <a:rPr lang="en-US" altLang="zh-TW" dirty="0"/>
              <a:t>LSTM</a:t>
            </a:r>
            <a:r>
              <a:rPr lang="zh-TW" altLang="en-US" dirty="0"/>
              <a:t>、</a:t>
            </a:r>
            <a:r>
              <a:rPr lang="en-US" altLang="zh-TW" dirty="0"/>
              <a:t>Stack LSTM </a:t>
            </a:r>
            <a:r>
              <a:rPr lang="zh-TW" altLang="en-US" dirty="0"/>
              <a:t>、</a:t>
            </a:r>
            <a:r>
              <a:rPr lang="en-US" altLang="zh-TW" dirty="0"/>
              <a:t>Bi-LSTM</a:t>
            </a:r>
            <a:r>
              <a:rPr lang="zh-TW" altLang="en-US" dirty="0"/>
              <a:t>預測太陽能發電、提供準確的預測模型，使電力公司可以即時調整</a:t>
            </a:r>
            <a:r>
              <a:rPr lang="zh-TW" altLang="en-US" sz="1200" b="1" dirty="0">
                <a:solidFill>
                  <a:schemeClr val="bg1"/>
                </a:solidFill>
                <a:latin typeface="標楷體" panose="03000509000000000000" pitchFamily="65" charset="-120"/>
                <a:ea typeface="標楷體" panose="03000509000000000000" pitchFamily="65" charset="-120"/>
              </a:rPr>
              <a:t>負載，以減低對太陽能的浪費。</a:t>
            </a:r>
            <a:endParaRPr lang="en-US" altLang="zh-TW" sz="1200" b="1" dirty="0">
              <a:solidFill>
                <a:schemeClr val="bg1"/>
              </a:solidFill>
              <a:latin typeface="標楷體" panose="03000509000000000000" pitchFamily="65" charset="-120"/>
              <a:ea typeface="標楷體" panose="03000509000000000000" pitchFamily="65" charset="-120"/>
            </a:endParaRPr>
          </a:p>
          <a:p>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9</a:t>
            </a:fld>
            <a:endParaRPr lang="zh-TW" altLang="en-US" noProof="0"/>
          </a:p>
        </p:txBody>
      </p:sp>
    </p:spTree>
    <p:extLst>
      <p:ext uri="{BB962C8B-B14F-4D97-AF65-F5344CB8AC3E}">
        <p14:creationId xmlns:p14="http://schemas.microsoft.com/office/powerpoint/2010/main" val="1084974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總和以上敘述，本研究的目的為以下三點。</a:t>
            </a:r>
            <a:endParaRPr lang="en-US" altLang="zh-TW" sz="1200" dirty="0">
              <a:latin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10</a:t>
            </a:fld>
            <a:endParaRPr lang="zh-TW" altLang="en-US" noProof="0"/>
          </a:p>
        </p:txBody>
      </p:sp>
    </p:spTree>
    <p:extLst>
      <p:ext uri="{BB962C8B-B14F-4D97-AF65-F5344CB8AC3E}">
        <p14:creationId xmlns:p14="http://schemas.microsoft.com/office/powerpoint/2010/main" val="325880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在文獻探討中我會介紹本研究機器學習、使用於的模型與統整有關太陽能發電量相關的文獻</a:t>
            </a: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11</a:t>
            </a:fld>
            <a:endParaRPr lang="zh-TW" altLang="en-US" noProof="0"/>
          </a:p>
        </p:txBody>
      </p:sp>
    </p:spTree>
    <p:extLst>
      <p:ext uri="{BB962C8B-B14F-4D97-AF65-F5344CB8AC3E}">
        <p14:creationId xmlns:p14="http://schemas.microsoft.com/office/powerpoint/2010/main" val="1372814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kern="1200" dirty="0">
                <a:solidFill>
                  <a:schemeClr val="tx1"/>
                </a:solidFill>
                <a:effectLst/>
                <a:latin typeface="Microsoft JhengHei UI" panose="020B0604030504040204" pitchFamily="34" charset="-120"/>
                <a:ea typeface="Microsoft JhengHei UI" panose="020B0604030504040204" pitchFamily="34" charset="-120"/>
                <a:cs typeface="+mn-cs"/>
              </a:rPr>
              <a:t>機器學習是人工智慧的一個分支</a:t>
            </a:r>
            <a:endParaRPr lang="en-US" altLang="zh-TW" sz="1200" kern="1200" dirty="0">
              <a:solidFill>
                <a:schemeClr val="tx1"/>
              </a:solidFill>
              <a:effectLst/>
              <a:latin typeface="Microsoft JhengHei UI" panose="020B0604030504040204" pitchFamily="34" charset="-120"/>
              <a:ea typeface="Microsoft JhengHei UI" panose="020B0604030504040204" pitchFamily="34" charset="-120"/>
              <a:cs typeface="+mn-cs"/>
            </a:endParaRPr>
          </a:p>
          <a:p>
            <a:r>
              <a:rPr lang="zh-TW" altLang="zh-TW" sz="120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機器學習意旨電腦模仿人類進行學習的行為，它會對已知知識進行分析並總結，得出人類無法直接觀察到的結論</a:t>
            </a:r>
            <a:r>
              <a:rPr lang="zh-TW" altLang="en-US" sz="1200" kern="1200" dirty="0">
                <a:solidFill>
                  <a:schemeClr val="tx1"/>
                </a:solidFill>
                <a:effectLst/>
                <a:highlight>
                  <a:srgbClr val="FFFF00"/>
                </a:highlight>
                <a:latin typeface="Microsoft JhengHei UI" panose="020B0604030504040204" pitchFamily="34" charset="-120"/>
                <a:ea typeface="Microsoft JhengHei UI" panose="020B0604030504040204" pitchFamily="34" charset="-120"/>
                <a:cs typeface="+mn-cs"/>
              </a:rPr>
              <a:t>。</a:t>
            </a:r>
            <a:endParaRPr lang="zh-TW" altLang="en-US" dirty="0">
              <a:highlight>
                <a:srgbClr val="FFFF00"/>
              </a:highlight>
            </a:endParaRPr>
          </a:p>
        </p:txBody>
      </p:sp>
      <p:sp>
        <p:nvSpPr>
          <p:cNvPr id="4" name="投影片編號版面配置區 3"/>
          <p:cNvSpPr>
            <a:spLocks noGrp="1"/>
          </p:cNvSpPr>
          <p:nvPr>
            <p:ph type="sldNum" sz="quarter" idx="5"/>
          </p:nvPr>
        </p:nvSpPr>
        <p:spPr/>
        <p:txBody>
          <a:bodyPr/>
          <a:lstStyle/>
          <a:p>
            <a:fld id="{284ECAD9-32EE-4091-BDA5-6BD15ACC5E58}" type="slidenum">
              <a:rPr lang="en-US" altLang="zh-TW" noProof="0" smtClean="0"/>
              <a:pPr/>
              <a:t>12</a:t>
            </a:fld>
            <a:endParaRPr lang="zh-TW" altLang="en-US" noProof="0"/>
          </a:p>
        </p:txBody>
      </p:sp>
    </p:spTree>
    <p:extLst>
      <p:ext uri="{BB962C8B-B14F-4D97-AF65-F5344CB8AC3E}">
        <p14:creationId xmlns:p14="http://schemas.microsoft.com/office/powerpoint/2010/main" val="3042484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11" name="圖片版面配置區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 name="日期版面配置區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A5DFCE69-1A2A-4532-BCD2-5A44DC386127}" type="datetime1">
              <a:rPr lang="zh-TW" altLang="en-US" noProof="0" smtClean="0"/>
              <a:t>2023/7/6</a:t>
            </a:fld>
            <a:endParaRPr lang="zh-TW" altLang="en-US" noProof="0"/>
          </a:p>
        </p:txBody>
      </p:sp>
      <p:sp>
        <p:nvSpPr>
          <p:cNvPr id="5" name="頁尾版面配置區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6" name="投影片編號版面配置區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noProof="0" smtClean="0"/>
              <a:pPr/>
              <a:t>‹#›</a:t>
            </a:fld>
            <a:endParaRPr lang="zh-TW" altLang="en-US" noProof="0"/>
          </a:p>
        </p:txBody>
      </p:sp>
      <p:sp>
        <p:nvSpPr>
          <p:cNvPr id="3" name="副標題 2"/>
          <p:cNvSpPr>
            <a:spLocks noGrp="1"/>
          </p:cNvSpPr>
          <p:nvPr>
            <p:ph type="subTitle" idx="1" hasCustomPrompt="1"/>
          </p:nvPr>
        </p:nvSpPr>
        <p:spPr>
          <a:xfrm>
            <a:off x="1212850" y="4508500"/>
            <a:ext cx="5118100" cy="1279652"/>
          </a:xfrm>
        </p:spPr>
        <p:txBody>
          <a:bodyPr lIns="91440" rIns="91440" rtlCol="0">
            <a:normAutofit/>
          </a:bodyPr>
          <a:lstStyle>
            <a:lvl1pPr marL="0" indent="0" algn="l">
              <a:buNone/>
              <a:defRPr sz="2400" cap="all" spc="200" baseline="0">
                <a:solidFill>
                  <a:schemeClr val="bg1"/>
                </a:solidFill>
                <a:latin typeface="Microsoft JhengHei UI" panose="020B0604030504040204" pitchFamily="34" charset="-120"/>
                <a:ea typeface="Microsoft JhengHei UI" panose="020B0604030504040204" pitchFamily="34" charset="-12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TW" altLang="en-US" noProof="0"/>
              <a:t>按一下以編輯母片副標題樣式</a:t>
            </a:r>
          </a:p>
        </p:txBody>
      </p:sp>
      <p:sp>
        <p:nvSpPr>
          <p:cNvPr id="2" name="標題 1"/>
          <p:cNvSpPr>
            <a:spLocks noGrp="1"/>
          </p:cNvSpPr>
          <p:nvPr>
            <p:ph type="ctrTitle"/>
          </p:nvPr>
        </p:nvSpPr>
        <p:spPr>
          <a:xfrm>
            <a:off x="1212850" y="2057400"/>
            <a:ext cx="5118100" cy="1929066"/>
          </a:xfrm>
        </p:spPr>
        <p:txBody>
          <a:bodyPr rtlCol="0" anchor="b">
            <a:noAutofit/>
          </a:bodyPr>
          <a:lstStyle>
            <a:lvl1pPr algn="l">
              <a:lnSpc>
                <a:spcPct val="90000"/>
              </a:lnSpc>
              <a:defRPr sz="5400" b="1" spc="-50" baseline="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矩形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092200" y="786383"/>
            <a:ext cx="3068833" cy="2093975"/>
          </a:xfrm>
        </p:spPr>
        <p:txBody>
          <a:bodyPr rtlCol="0" anchor="b">
            <a:normAutofit/>
          </a:bodyPr>
          <a:lstStyle>
            <a:lvl1pPr>
              <a:lnSpc>
                <a:spcPct val="90000"/>
              </a:lnSpc>
              <a:defRPr sz="3600" b="0">
                <a:solidFill>
                  <a:srgbClr val="FFFFFF"/>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p:cNvSpPr>
            <a:spLocks noGrp="1"/>
          </p:cNvSpPr>
          <p:nvPr>
            <p:ph idx="1"/>
          </p:nvPr>
        </p:nvSpPr>
        <p:spPr>
          <a:xfrm>
            <a:off x="5458984" y="812800"/>
            <a:ext cx="5713841" cy="4868609"/>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文字版面配置區 3"/>
          <p:cNvSpPr>
            <a:spLocks noGrp="1"/>
          </p:cNvSpPr>
          <p:nvPr>
            <p:ph type="body" sz="half" idx="2"/>
          </p:nvPr>
        </p:nvSpPr>
        <p:spPr>
          <a:xfrm>
            <a:off x="1092200" y="3043050"/>
            <a:ext cx="3068832" cy="2638359"/>
          </a:xfrm>
        </p:spPr>
        <p:txBody>
          <a:bodyPr lIns="91440" rIns="91440" rtlCol="0">
            <a:normAutofit/>
          </a:bodyPr>
          <a:lstStyle>
            <a:lvl1pPr marL="0" indent="0">
              <a:buNone/>
              <a:defRPr sz="1800">
                <a:solidFill>
                  <a:srgbClr val="FFFFFF"/>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按一下以編輯母片文字樣式</a:t>
            </a:r>
          </a:p>
        </p:txBody>
      </p:sp>
      <p:sp>
        <p:nvSpPr>
          <p:cNvPr id="9" name="矩形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1" name="矩形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2" name="日期版面配置區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87FF6A4B-80E0-4197-B7A0-1117B6ECD76A}" type="datetime1">
              <a:rPr lang="zh-TW" altLang="en-US" noProof="0" smtClean="0"/>
              <a:t>2023/7/6</a:t>
            </a:fld>
            <a:endParaRPr lang="zh-TW" altLang="en-US" noProof="0"/>
          </a:p>
        </p:txBody>
      </p:sp>
      <p:sp>
        <p:nvSpPr>
          <p:cNvPr id="13" name="頁尾版面配置區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14" name="投影片編號版面配置區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defRPr>
                <a:latin typeface="標楷體" panose="03000509000000000000" pitchFamily="65" charset="-120"/>
                <a:ea typeface="標楷體" panose="03000509000000000000" pitchFamily="65" charset="-120"/>
              </a:defRPr>
            </a:lvl1pPr>
          </a:lstStyle>
          <a:p>
            <a:pPr rtl="0"/>
            <a:r>
              <a:rPr lang="zh-TW" altLang="en-US" noProof="0" dirty="0"/>
              <a:t>按一下以編輯母片標題樣式</a:t>
            </a:r>
          </a:p>
        </p:txBody>
      </p:sp>
      <p:sp>
        <p:nvSpPr>
          <p:cNvPr id="3" name="內容預留位置 2"/>
          <p:cNvSpPr>
            <a:spLocks noGrp="1"/>
          </p:cNvSpPr>
          <p:nvPr>
            <p:ph idx="1"/>
          </p:nvPr>
        </p:nvSpPr>
        <p:spPr/>
        <p:txBody>
          <a:bodyPr rtlCol="0"/>
          <a:lstStyle>
            <a:lvl1pPr marL="0" indent="0">
              <a:buNone/>
              <a:defRPr>
                <a:solidFill>
                  <a:schemeClr val="tx1"/>
                </a:solidFill>
                <a:latin typeface="標楷體" panose="03000509000000000000" pitchFamily="65" charset="-120"/>
                <a:ea typeface="標楷體" panose="03000509000000000000" pitchFamily="65" charset="-120"/>
              </a:defRPr>
            </a:lvl1pPr>
            <a:lvl2pPr marL="201168" indent="0">
              <a:buNone/>
              <a:defRPr>
                <a:solidFill>
                  <a:schemeClr val="tx1"/>
                </a:solidFill>
                <a:latin typeface="標楷體" panose="03000509000000000000" pitchFamily="65" charset="-120"/>
                <a:ea typeface="標楷體" panose="03000509000000000000" pitchFamily="65" charset="-120"/>
              </a:defRPr>
            </a:lvl2pPr>
            <a:lvl3pPr marL="384048" indent="0">
              <a:buNone/>
              <a:defRPr>
                <a:solidFill>
                  <a:schemeClr val="tx1"/>
                </a:solidFill>
                <a:latin typeface="標楷體" panose="03000509000000000000" pitchFamily="65" charset="-120"/>
                <a:ea typeface="標楷體" panose="03000509000000000000" pitchFamily="65" charset="-120"/>
              </a:defRPr>
            </a:lvl3pPr>
            <a:lvl4pPr marL="566928" indent="0">
              <a:buNone/>
              <a:defRPr>
                <a:solidFill>
                  <a:schemeClr val="tx1"/>
                </a:solidFill>
                <a:latin typeface="標楷體" panose="03000509000000000000" pitchFamily="65" charset="-120"/>
                <a:ea typeface="標楷體" panose="03000509000000000000" pitchFamily="65" charset="-120"/>
              </a:defRPr>
            </a:lvl4pPr>
            <a:lvl5pPr marL="749808" indent="0">
              <a:buNone/>
              <a:defRPr>
                <a:solidFill>
                  <a:schemeClr val="tx1"/>
                </a:solidFill>
                <a:latin typeface="標楷體" panose="03000509000000000000" pitchFamily="65" charset="-120"/>
                <a:ea typeface="標楷體" panose="03000509000000000000" pitchFamily="65" charset="-120"/>
              </a:defRPr>
            </a:lvl5p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7" name="日期版面配置區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48483D3B-DF9C-4C93-B29E-AEDB96D7B937}" type="datetime1">
              <a:rPr lang="zh-TW" altLang="en-US" noProof="0" smtClean="0"/>
              <a:t>2023/7/6</a:t>
            </a:fld>
            <a:endParaRPr lang="zh-TW" altLang="en-US" noProof="0"/>
          </a:p>
        </p:txBody>
      </p:sp>
      <p:sp>
        <p:nvSpPr>
          <p:cNvPr id="8" name="頁尾版面配置區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9" name="投影片編號版面配置區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lvl1pPr>
              <a:defRPr sz="1400">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含標題的內容">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矩形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內容版面配置區 2"/>
          <p:cNvSpPr>
            <a:spLocks noGrp="1"/>
          </p:cNvSpPr>
          <p:nvPr>
            <p:ph idx="1"/>
          </p:nvPr>
        </p:nvSpPr>
        <p:spPr>
          <a:xfrm>
            <a:off x="5458984" y="497808"/>
            <a:ext cx="5713841" cy="4868609"/>
          </a:xfrm>
        </p:spPr>
        <p:txBody>
          <a:bodyPr rtlCol="0" anchor="ctr"/>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9" name="矩形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1" name="矩形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2" name="日期版面配置區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BF5C692B-4CC4-41E8-9FB1-53F6905B0811}" type="datetime1">
              <a:rPr lang="zh-TW" altLang="en-US" noProof="0" smtClean="0"/>
              <a:t>2023/7/6</a:t>
            </a:fld>
            <a:endParaRPr lang="zh-TW" altLang="en-US" noProof="0"/>
          </a:p>
        </p:txBody>
      </p:sp>
      <p:sp>
        <p:nvSpPr>
          <p:cNvPr id="13" name="頁尾版面配置區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14" name="投影片編號版面配置區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
        <p:nvSpPr>
          <p:cNvPr id="5" name="矩形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092200" y="1885125"/>
            <a:ext cx="3314700" cy="2093975"/>
          </a:xfrm>
        </p:spPr>
        <p:txBody>
          <a:bodyPr rtlCol="0" anchor="ctr">
            <a:normAutofit/>
          </a:bodyPr>
          <a:lstStyle>
            <a:lvl1pPr>
              <a:lnSpc>
                <a:spcPct val="90000"/>
              </a:lnSpc>
              <a:defRPr sz="4400" b="1">
                <a:solidFill>
                  <a:srgbClr val="FFFFFF"/>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18" name="矩形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含標題的內容">
    <p:spTree>
      <p:nvGrpSpPr>
        <p:cNvPr id="1" name=""/>
        <p:cNvGrpSpPr/>
        <p:nvPr/>
      </p:nvGrpSpPr>
      <p:grpSpPr>
        <a:xfrm>
          <a:off x="0" y="0"/>
          <a:ext cx="0" cy="0"/>
          <a:chOff x="0" y="0"/>
          <a:chExt cx="0" cy="0"/>
        </a:xfrm>
      </p:grpSpPr>
      <p:sp>
        <p:nvSpPr>
          <p:cNvPr id="18" name="圖片版面配置區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3" name="內容版面配置區 2"/>
          <p:cNvSpPr>
            <a:spLocks noGrp="1"/>
          </p:cNvSpPr>
          <p:nvPr>
            <p:ph idx="1"/>
          </p:nvPr>
        </p:nvSpPr>
        <p:spPr>
          <a:xfrm>
            <a:off x="5458984" y="497808"/>
            <a:ext cx="5713841" cy="4868609"/>
          </a:xfrm>
        </p:spPr>
        <p:txBody>
          <a:bodyPr rtlCol="0" anchor="ctr"/>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2" name="日期版面配置區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B01CE455-8489-42B0-A0E4-23F0DBB19AE9}" type="datetime1">
              <a:rPr lang="zh-TW" altLang="en-US" noProof="0" smtClean="0"/>
              <a:t>2023/7/6</a:t>
            </a:fld>
            <a:endParaRPr lang="zh-TW" altLang="en-US" noProof="0"/>
          </a:p>
        </p:txBody>
      </p:sp>
      <p:sp>
        <p:nvSpPr>
          <p:cNvPr id="13" name="頁尾版面配置區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14" name="投影片編號版面配置區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
        <p:nvSpPr>
          <p:cNvPr id="2" name="標題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含標題的內容">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4984722" y="548355"/>
            <a:ext cx="6054846" cy="634336"/>
          </a:xfrm>
        </p:spPr>
        <p:txBody>
          <a:bodyPr rtlCol="0" anchor="ctr">
            <a:noAutofit/>
          </a:bodyPr>
          <a:lstStyle>
            <a:lvl1pPr>
              <a:lnSpc>
                <a:spcPct val="90000"/>
              </a:lnSpc>
              <a:defRPr sz="3600" b="1" i="0">
                <a:solidFill>
                  <a:srgbClr val="FFFFFF"/>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p:cNvSpPr>
            <a:spLocks noGrp="1"/>
          </p:cNvSpPr>
          <p:nvPr>
            <p:ph idx="1"/>
          </p:nvPr>
        </p:nvSpPr>
        <p:spPr>
          <a:xfrm>
            <a:off x="5100833" y="1611313"/>
            <a:ext cx="6072099" cy="3755104"/>
          </a:xfrm>
        </p:spPr>
        <p:txBody>
          <a:bodyPr rtlCol="0" anchor="t">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2" name="日期版面配置區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6F6FD431-27D5-48E1-B3FD-B61CDDED20C9}" type="datetime1">
              <a:rPr lang="zh-TW" altLang="en-US" noProof="0" smtClean="0"/>
              <a:t>2023/7/6</a:t>
            </a:fld>
            <a:endParaRPr lang="zh-TW" altLang="en-US" noProof="0"/>
          </a:p>
        </p:txBody>
      </p:sp>
      <p:sp>
        <p:nvSpPr>
          <p:cNvPr id="13" name="頁尾版面配置區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14" name="投影片編號版面配置區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
        <p:nvSpPr>
          <p:cNvPr id="18" name="圖片版面配置區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含標題的內容">
    <p:spTree>
      <p:nvGrpSpPr>
        <p:cNvPr id="1" name=""/>
        <p:cNvGrpSpPr/>
        <p:nvPr/>
      </p:nvGrpSpPr>
      <p:grpSpPr>
        <a:xfrm>
          <a:off x="0" y="0"/>
          <a:ext cx="0" cy="0"/>
          <a:chOff x="0" y="0"/>
          <a:chExt cx="0" cy="0"/>
        </a:xfrm>
      </p:grpSpPr>
      <p:sp>
        <p:nvSpPr>
          <p:cNvPr id="18" name="圖片版面配置區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3068577" y="880375"/>
            <a:ext cx="6054846" cy="634336"/>
          </a:xfrm>
        </p:spPr>
        <p:txBody>
          <a:bodyPr rtlCol="0" anchor="ctr">
            <a:noAutofit/>
          </a:bodyPr>
          <a:lstStyle>
            <a:lvl1pPr algn="ctr">
              <a:lnSpc>
                <a:spcPct val="90000"/>
              </a:lnSpc>
              <a:defRPr sz="3600" b="1" i="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12" name="日期版面配置區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90412F51-8CA6-4FEE-B65C-2D9DBD72E94E}" type="datetime1">
              <a:rPr lang="zh-TW" altLang="en-US" noProof="0" smtClean="0"/>
              <a:t>2023/7/6</a:t>
            </a:fld>
            <a:endParaRPr lang="zh-TW" altLang="en-US" noProof="0"/>
          </a:p>
        </p:txBody>
      </p:sp>
      <p:sp>
        <p:nvSpPr>
          <p:cNvPr id="13" name="頁尾版面配置區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14" name="投影片編號版面配置區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
        <p:nvSpPr>
          <p:cNvPr id="19" name="矩形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含標題的內容">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4" name="矩形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矩形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p:cNvSpPr>
            <a:spLocks noGrp="1"/>
          </p:cNvSpPr>
          <p:nvPr>
            <p:ph idx="1"/>
          </p:nvPr>
        </p:nvSpPr>
        <p:spPr>
          <a:xfrm>
            <a:off x="6473373" y="943430"/>
            <a:ext cx="4699452" cy="3977366"/>
          </a:xfrm>
        </p:spPr>
        <p:txBody>
          <a:bodyPr rtlCol="0" anchor="ctr">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2" name="日期版面配置區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21B0C9E9-212B-4768-8124-628ECEBE039E}" type="datetime1">
              <a:rPr lang="zh-TW" altLang="en-US" noProof="0" smtClean="0"/>
              <a:t>2023/7/6</a:t>
            </a:fld>
            <a:endParaRPr lang="zh-TW" altLang="en-US" noProof="0"/>
          </a:p>
        </p:txBody>
      </p:sp>
      <p:sp>
        <p:nvSpPr>
          <p:cNvPr id="13" name="頁尾版面配置區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14" name="投影片編號版面配置區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
        <p:nvSpPr>
          <p:cNvPr id="20" name="矩形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含標題的內容">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4" name="矩形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矩形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標題 1"/>
          <p:cNvSpPr>
            <a:spLocks noGrp="1"/>
          </p:cNvSpPr>
          <p:nvPr>
            <p:ph type="title"/>
          </p:nvPr>
        </p:nvSpPr>
        <p:spPr>
          <a:xfrm>
            <a:off x="1092200" y="1885125"/>
            <a:ext cx="3068833" cy="2093975"/>
          </a:xfrm>
        </p:spPr>
        <p:txBody>
          <a:bodyPr rtlCol="0" anchor="ctr">
            <a:normAutofit/>
          </a:bodyPr>
          <a:lstStyle>
            <a:lvl1pPr>
              <a:lnSpc>
                <a:spcPct val="90000"/>
              </a:lnSpc>
              <a:defRPr sz="4400" b="1" i="0">
                <a:solidFill>
                  <a:srgbClr val="FFFFFF"/>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版面配置區 2"/>
          <p:cNvSpPr>
            <a:spLocks noGrp="1"/>
          </p:cNvSpPr>
          <p:nvPr>
            <p:ph idx="1"/>
          </p:nvPr>
        </p:nvSpPr>
        <p:spPr>
          <a:xfrm>
            <a:off x="6518529" y="943430"/>
            <a:ext cx="4654296" cy="3977366"/>
          </a:xfrm>
        </p:spPr>
        <p:txBody>
          <a:bodyPr rtlCol="0" anchor="ctr">
            <a:normAutofit/>
          </a:bodyPr>
          <a:lstStyle>
            <a:lvl1pPr>
              <a:defRPr sz="2400">
                <a:latin typeface="Microsoft JhengHei UI" panose="020B0604030504040204" pitchFamily="34" charset="-120"/>
                <a:ea typeface="Microsoft JhengHei UI" panose="020B0604030504040204" pitchFamily="34" charset="-120"/>
              </a:defRPr>
            </a:lvl1pPr>
            <a:lvl2pPr>
              <a:defRPr sz="2000">
                <a:latin typeface="Microsoft JhengHei UI" panose="020B0604030504040204" pitchFamily="34" charset="-120"/>
                <a:ea typeface="Microsoft JhengHei UI" panose="020B0604030504040204" pitchFamily="34" charset="-120"/>
              </a:defRPr>
            </a:lvl2pPr>
            <a:lvl3pPr>
              <a:defRPr sz="1600">
                <a:latin typeface="Microsoft JhengHei UI" panose="020B0604030504040204" pitchFamily="34" charset="-120"/>
                <a:ea typeface="Microsoft JhengHei UI" panose="020B0604030504040204" pitchFamily="34" charset="-120"/>
              </a:defRPr>
            </a:lvl3pPr>
            <a:lvl4pPr>
              <a:defRPr sz="1600">
                <a:latin typeface="Microsoft JhengHei UI" panose="020B0604030504040204" pitchFamily="34" charset="-120"/>
                <a:ea typeface="Microsoft JhengHei UI" panose="020B0604030504040204" pitchFamily="34" charset="-120"/>
              </a:defRPr>
            </a:lvl4pPr>
            <a:lvl5pPr>
              <a:defRPr sz="16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2" name="日期版面配置區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75F99868-8705-4DD0-8BFE-4AF118397305}" type="datetime1">
              <a:rPr lang="zh-TW" altLang="en-US" noProof="0" smtClean="0"/>
              <a:t>2023/7/6</a:t>
            </a:fld>
            <a:endParaRPr lang="zh-TW" altLang="en-US" noProof="0"/>
          </a:p>
        </p:txBody>
      </p:sp>
      <p:sp>
        <p:nvSpPr>
          <p:cNvPr id="13" name="頁尾版面配置區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14" name="投影片編號版面配置區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rtlCol="0"/>
          <a:lstStyle>
            <a:lvl1pPr>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
        <p:nvSpPr>
          <p:cNvPr id="18" name="矩形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dirty="0"/>
          </a:p>
        </p:txBody>
      </p:sp>
      <p:sp>
        <p:nvSpPr>
          <p:cNvPr id="3" name="圖片版面配置區 2"/>
          <p:cNvSpPr>
            <a:spLocks noGrp="1" noChangeAspect="1"/>
          </p:cNvSpPr>
          <p:nvPr>
            <p:ph type="pic" idx="1"/>
          </p:nvPr>
        </p:nvSpPr>
        <p:spPr>
          <a:xfrm>
            <a:off x="15" y="0"/>
            <a:ext cx="12191985" cy="4578350"/>
          </a:xfrm>
          <a:solidFill>
            <a:schemeClr val="bg1"/>
          </a:solidFill>
        </p:spPr>
        <p:txBody>
          <a:bodyPr lIns="457200" tIns="457200" rtlCol="0" anchor="t">
            <a:normAutofit/>
          </a:bodyPr>
          <a:lstStyle>
            <a:lvl1pPr marL="0" indent="0">
              <a:buNone/>
              <a:defRPr sz="2000">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按一下圖示以新增圖片</a:t>
            </a:r>
          </a:p>
        </p:txBody>
      </p:sp>
      <p:sp>
        <p:nvSpPr>
          <p:cNvPr id="2" name="標題 1"/>
          <p:cNvSpPr>
            <a:spLocks noGrp="1"/>
          </p:cNvSpPr>
          <p:nvPr>
            <p:ph type="title"/>
          </p:nvPr>
        </p:nvSpPr>
        <p:spPr>
          <a:xfrm>
            <a:off x="1097279" y="4799362"/>
            <a:ext cx="10113645" cy="743682"/>
          </a:xfrm>
        </p:spPr>
        <p:txBody>
          <a:bodyPr tIns="0" bIns="0" rtlCol="0" anchor="b">
            <a:noAutofit/>
          </a:bodyPr>
          <a:lstStyle>
            <a:lvl1pPr algn="ctr">
              <a:defRPr sz="4400" b="1">
                <a:solidFill>
                  <a:srgbClr val="FFFFFF"/>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4" name="文字預留位置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latin typeface="Microsoft JhengHei UI" panose="020B0604030504040204" pitchFamily="34" charset="-120"/>
                <a:ea typeface="Microsoft JhengHei UI" panose="020B0604030504040204"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noProof="0"/>
              <a:t>按一下以編輯母片文字樣式</a:t>
            </a:r>
          </a:p>
        </p:txBody>
      </p:sp>
      <p:sp>
        <p:nvSpPr>
          <p:cNvPr id="5" name="日期版面配置區 4"/>
          <p:cNvSpPr>
            <a:spLocks noGrp="1"/>
          </p:cNvSpPr>
          <p:nvPr>
            <p:ph type="dt" sz="half" idx="10"/>
          </p:nvPr>
        </p:nvSpPr>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fld id="{95AF960D-4B93-4150-AD36-3776A1E4D5B1}" type="datetime1">
              <a:rPr lang="zh-TW" altLang="en-US" noProof="0" smtClean="0"/>
              <a:t>2023/7/6</a:t>
            </a:fld>
            <a:endParaRPr lang="zh-TW" altLang="en-US" noProof="0"/>
          </a:p>
        </p:txBody>
      </p:sp>
      <p:sp>
        <p:nvSpPr>
          <p:cNvPr id="6" name="頁尾版面配置區 5"/>
          <p:cNvSpPr>
            <a:spLocks noGrp="1"/>
          </p:cNvSpPr>
          <p:nvPr>
            <p:ph type="ftr" sz="quarter" idx="11"/>
          </p:nvPr>
        </p:nvSpPr>
        <p:spPr>
          <a:xfrm>
            <a:off x="1097279" y="6446838"/>
            <a:ext cx="6818262" cy="365125"/>
          </a:xfrm>
        </p:spPr>
        <p:txBody>
          <a:bodyPr rtlCol="0"/>
          <a:lstStyle>
            <a:lvl1pPr>
              <a:defRPr>
                <a:solidFill>
                  <a:schemeClr val="bg1"/>
                </a:solidFill>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7" name="投影片編號版面配置區 6"/>
          <p:cNvSpPr>
            <a:spLocks noGrp="1"/>
          </p:cNvSpPr>
          <p:nvPr>
            <p:ph type="sldNum" sz="quarter" idx="12"/>
          </p:nvPr>
        </p:nvSpPr>
        <p:spPr/>
        <p:txBody>
          <a:bodyPr rtlCol="0"/>
          <a:lstStyle>
            <a:lvl1pPr>
              <a:defRPr sz="1400">
                <a:solidFill>
                  <a:schemeClr val="bg1"/>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
        <p:nvSpPr>
          <p:cNvPr id="9" name="矩形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直排文字預留位置 2"/>
          <p:cNvSpPr>
            <a:spLocks noGrp="1"/>
          </p:cNvSpPr>
          <p:nvPr>
            <p:ph type="body" orient="vert" idx="1"/>
          </p:nvPr>
        </p:nvSpPr>
        <p:spPr/>
        <p:txBody>
          <a:bodyPr vert="eaVert" lIns="45720" tIns="0" rIns="45720" bIns="0"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日期版面配置區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566B1881-2BC5-4780-A22C-CE688C8F3447}" type="datetime1">
              <a:rPr lang="zh-TW" altLang="en-US" noProof="0" smtClean="0"/>
              <a:t>2023/7/6</a:t>
            </a:fld>
            <a:endParaRPr lang="zh-TW" altLang="en-US" noProof="0"/>
          </a:p>
        </p:txBody>
      </p:sp>
      <p:sp>
        <p:nvSpPr>
          <p:cNvPr id="8" name="頁尾版面配置區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9" name="投影片編號版面配置區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lvl1pPr>
              <a:defRPr sz="1400">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標題投影片">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12" name="矩形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4" name="日期版面配置區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ABE8C6BB-23FA-4106-A904-0C14B65E965D}" type="datetime1">
              <a:rPr lang="zh-TW" altLang="en-US" noProof="0" smtClean="0"/>
              <a:t>2023/7/6</a:t>
            </a:fld>
            <a:endParaRPr lang="zh-TW" altLang="en-US" noProof="0"/>
          </a:p>
        </p:txBody>
      </p:sp>
      <p:sp>
        <p:nvSpPr>
          <p:cNvPr id="5" name="頁尾版面配置區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6" name="投影片編號版面配置區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noProof="0" smtClean="0"/>
              <a:pPr/>
              <a:t>‹#›</a:t>
            </a:fld>
            <a:endParaRPr lang="zh-TW" altLang="en-US" noProof="0"/>
          </a:p>
        </p:txBody>
      </p:sp>
      <p:sp>
        <p:nvSpPr>
          <p:cNvPr id="10" name="圖片版面配置區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p:cNvSpPr>
            <a:spLocks noGrp="1"/>
          </p:cNvSpPr>
          <p:nvPr>
            <p:ph type="ctrTitle"/>
          </p:nvPr>
        </p:nvSpPr>
        <p:spPr>
          <a:xfrm>
            <a:off x="6629400" y="758952"/>
            <a:ext cx="4526280" cy="3227514"/>
          </a:xfrm>
        </p:spPr>
        <p:txBody>
          <a:bodyPr rtlCol="0" anchor="b">
            <a:normAutofit/>
          </a:bodyPr>
          <a:lstStyle>
            <a:lvl1pPr algn="l">
              <a:lnSpc>
                <a:spcPct val="90000"/>
              </a:lnSpc>
              <a:defRPr sz="6000" b="1" spc="-50" baseline="0">
                <a:solidFill>
                  <a:schemeClr val="accent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副標題 2"/>
          <p:cNvSpPr>
            <a:spLocks noGrp="1"/>
          </p:cNvSpPr>
          <p:nvPr>
            <p:ph type="subTitle" idx="1" hasCustomPrompt="1"/>
          </p:nvPr>
        </p:nvSpPr>
        <p:spPr>
          <a:xfrm>
            <a:off x="6632171" y="4508500"/>
            <a:ext cx="4526280" cy="1279652"/>
          </a:xfrm>
        </p:spPr>
        <p:txBody>
          <a:bodyPr lIns="91440" rIns="91440" rtlCol="0">
            <a:normAutofit/>
          </a:bodyPr>
          <a:lstStyle>
            <a:lvl1pPr marL="0" indent="0" algn="l">
              <a:buNone/>
              <a:defRPr sz="2400" cap="all" spc="200"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TW" altLang="en-US" noProof="0"/>
              <a:t>按一下以編輯母片副標題樣式</a:t>
            </a:r>
          </a:p>
        </p:txBody>
      </p:sp>
      <p:sp>
        <p:nvSpPr>
          <p:cNvPr id="11" name="矩形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1346200"/>
            <a:ext cx="2448033" cy="4530725"/>
          </a:xfrm>
        </p:spPr>
        <p:txBody>
          <a:bodyPr vert="eaVert"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直排文字預留位置 2"/>
          <p:cNvSpPr>
            <a:spLocks noGrp="1"/>
          </p:cNvSpPr>
          <p:nvPr>
            <p:ph type="body" orient="vert" idx="1"/>
          </p:nvPr>
        </p:nvSpPr>
        <p:spPr>
          <a:xfrm>
            <a:off x="1092200" y="1346200"/>
            <a:ext cx="7480300" cy="4530723"/>
          </a:xfrm>
        </p:spPr>
        <p:txBody>
          <a:bodyPr vert="eaVert" lIns="45720" tIns="0" rIns="45720" bIns="0"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日期版面配置區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81325FB3-6200-4A45-B4B0-630E6EDB3BFA}" type="datetime1">
              <a:rPr lang="zh-TW" altLang="en-US" noProof="0" smtClean="0"/>
              <a:t>2023/7/6</a:t>
            </a:fld>
            <a:endParaRPr lang="zh-TW" altLang="en-US" noProof="0"/>
          </a:p>
        </p:txBody>
      </p:sp>
      <p:sp>
        <p:nvSpPr>
          <p:cNvPr id="8" name="頁尾版面配置區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10" name="投影片編號版面配置區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lvl1pPr>
              <a:defRPr sz="1400">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
        <p:nvSpPr>
          <p:cNvPr id="14" name="矩形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normAutofit/>
          </a:bodyPr>
          <a:lstStyle>
            <a:lvl1pPr>
              <a:defRPr sz="4400">
                <a:latin typeface="標楷體" panose="03000509000000000000" pitchFamily="65" charset="-120"/>
                <a:ea typeface="標楷體" panose="03000509000000000000" pitchFamily="65" charset="-120"/>
              </a:defRPr>
            </a:lvl1pPr>
          </a:lstStyle>
          <a:p>
            <a:pPr rtl="0"/>
            <a:r>
              <a:rPr lang="zh-TW" altLang="en-US" noProof="0" dirty="0"/>
              <a:t>按一下以編輯母片標題樣式</a:t>
            </a:r>
          </a:p>
        </p:txBody>
      </p:sp>
      <p:sp>
        <p:nvSpPr>
          <p:cNvPr id="3" name="內容預留位置 2"/>
          <p:cNvSpPr>
            <a:spLocks noGrp="1"/>
          </p:cNvSpPr>
          <p:nvPr>
            <p:ph idx="1"/>
          </p:nvPr>
        </p:nvSpPr>
        <p:spPr/>
        <p:txBody>
          <a:bodyPr rtlCol="0"/>
          <a:lstStyle>
            <a:lvl1pPr marL="0" indent="0">
              <a:buNone/>
              <a:defRPr>
                <a:solidFill>
                  <a:schemeClr val="tx1"/>
                </a:solidFill>
                <a:latin typeface="標楷體" panose="03000509000000000000" pitchFamily="65" charset="-120"/>
                <a:ea typeface="標楷體" panose="03000509000000000000" pitchFamily="65" charset="-120"/>
              </a:defRPr>
            </a:lvl1pPr>
            <a:lvl2pPr marL="201168" indent="0">
              <a:buNone/>
              <a:defRPr>
                <a:solidFill>
                  <a:schemeClr val="tx1"/>
                </a:solidFill>
                <a:latin typeface="標楷體" panose="03000509000000000000" pitchFamily="65" charset="-120"/>
                <a:ea typeface="標楷體" panose="03000509000000000000" pitchFamily="65" charset="-120"/>
              </a:defRPr>
            </a:lvl2pPr>
            <a:lvl3pPr marL="384048" indent="0">
              <a:buNone/>
              <a:defRPr>
                <a:solidFill>
                  <a:schemeClr val="tx1"/>
                </a:solidFill>
                <a:latin typeface="標楷體" panose="03000509000000000000" pitchFamily="65" charset="-120"/>
                <a:ea typeface="標楷體" panose="03000509000000000000" pitchFamily="65" charset="-120"/>
              </a:defRPr>
            </a:lvl3pPr>
            <a:lvl4pPr marL="566928" indent="0">
              <a:buNone/>
              <a:defRPr>
                <a:solidFill>
                  <a:schemeClr val="tx1"/>
                </a:solidFill>
                <a:latin typeface="標楷體" panose="03000509000000000000" pitchFamily="65" charset="-120"/>
                <a:ea typeface="標楷體" panose="03000509000000000000" pitchFamily="65" charset="-120"/>
              </a:defRPr>
            </a:lvl4pPr>
            <a:lvl5pPr marL="749808" indent="0">
              <a:buNone/>
              <a:defRPr>
                <a:solidFill>
                  <a:schemeClr val="tx1"/>
                </a:solidFill>
                <a:latin typeface="標楷體" panose="03000509000000000000" pitchFamily="65" charset="-120"/>
                <a:ea typeface="標楷體" panose="03000509000000000000" pitchFamily="65" charset="-120"/>
              </a:defRPr>
            </a:lvl5pPr>
          </a:lstStyle>
          <a:p>
            <a:pPr lvl="0" rtl="0"/>
            <a:r>
              <a:rPr lang="zh-TW" altLang="en-US" noProof="0" dirty="0"/>
              <a:t>按一下以編輯母片文字樣式</a:t>
            </a:r>
          </a:p>
          <a:p>
            <a:pPr lvl="1" rtl="0"/>
            <a:r>
              <a:rPr lang="zh-TW" altLang="en-US" noProof="0" dirty="0"/>
              <a:t>第二層</a:t>
            </a:r>
          </a:p>
          <a:p>
            <a:pPr lvl="2" rtl="0"/>
            <a:r>
              <a:rPr lang="zh-TW" altLang="en-US" noProof="0" dirty="0"/>
              <a:t>第三層</a:t>
            </a:r>
          </a:p>
          <a:p>
            <a:pPr lvl="3" rtl="0"/>
            <a:r>
              <a:rPr lang="zh-TW" altLang="en-US" noProof="0" dirty="0"/>
              <a:t>第四層</a:t>
            </a:r>
          </a:p>
          <a:p>
            <a:pPr lvl="4" rtl="0"/>
            <a:r>
              <a:rPr lang="zh-TW" altLang="en-US" noProof="0" dirty="0"/>
              <a:t>第五層</a:t>
            </a:r>
          </a:p>
        </p:txBody>
      </p:sp>
      <p:sp>
        <p:nvSpPr>
          <p:cNvPr id="7" name="日期版面配置區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BBE5FBCE-D38E-4203-B7D6-FBFFD402F4DF}" type="datetime1">
              <a:rPr lang="zh-TW" altLang="en-US" noProof="0" smtClean="0"/>
              <a:t>2023/7/6</a:t>
            </a:fld>
            <a:endParaRPr lang="zh-TW" altLang="en-US" noProof="0"/>
          </a:p>
        </p:txBody>
      </p:sp>
      <p:sp>
        <p:nvSpPr>
          <p:cNvPr id="8" name="頁尾版面配置區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9" name="投影片編號版面配置區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lvl1pPr>
              <a:defRPr sz="1400">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章節標題">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7" name="日期版面配置區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6BEFA000-04CC-41A2-A67D-B458AABB2CC0}" type="datetime1">
              <a:rPr lang="zh-TW" altLang="en-US" noProof="0" smtClean="0"/>
              <a:t>2023/7/6</a:t>
            </a:fld>
            <a:endParaRPr lang="zh-TW" altLang="en-US" noProof="0"/>
          </a:p>
        </p:txBody>
      </p:sp>
      <p:sp>
        <p:nvSpPr>
          <p:cNvPr id="8" name="頁尾版面配置區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11" name="投影片編號版面配置區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
        <p:nvSpPr>
          <p:cNvPr id="12" name="圖片版面配置區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3" name="矩形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zh-TW" altLang="en-US" sz="1400" noProof="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2641599" y="3746500"/>
            <a:ext cx="8331202" cy="1308100"/>
          </a:xfrm>
        </p:spPr>
        <p:txBody>
          <a:bodyPr rtlCol="0" anchor="b" anchorCtr="0">
            <a:noAutofit/>
          </a:bodyPr>
          <a:lstStyle>
            <a:lvl1pPr>
              <a:lnSpc>
                <a:spcPct val="90000"/>
              </a:lnSpc>
              <a:defRPr sz="4800" b="1">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p:cNvSpPr>
            <a:spLocks noGrp="1"/>
          </p:cNvSpPr>
          <p:nvPr>
            <p:ph type="body" idx="1"/>
          </p:nvPr>
        </p:nvSpPr>
        <p:spPr>
          <a:xfrm>
            <a:off x="2641600" y="5219700"/>
            <a:ext cx="8331201" cy="586740"/>
          </a:xfrm>
        </p:spPr>
        <p:txBody>
          <a:bodyPr lIns="91440" rIns="91440" rtlCol="0" anchor="t" anchorCtr="0">
            <a:normAutofit/>
          </a:bodyPr>
          <a:lstStyle>
            <a:lvl1pPr marL="0" indent="0">
              <a:buNone/>
              <a:defRPr sz="2400" cap="all" spc="200" baseline="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按一下以編輯母片文字樣式</a:t>
            </a:r>
          </a:p>
        </p:txBody>
      </p:sp>
      <p:sp>
        <p:nvSpPr>
          <p:cNvPr id="14" name="矩形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章節標頭">
    <p:bg>
      <p:bgPr>
        <a:solidFill>
          <a:schemeClr val="bg1"/>
        </a:solidFill>
        <a:effectLst/>
      </p:bgPr>
    </p:bg>
    <p:spTree>
      <p:nvGrpSpPr>
        <p:cNvPr id="1" name=""/>
        <p:cNvGrpSpPr/>
        <p:nvPr/>
      </p:nvGrpSpPr>
      <p:grpSpPr>
        <a:xfrm>
          <a:off x="0" y="0"/>
          <a:ext cx="0" cy="0"/>
          <a:chOff x="0" y="0"/>
          <a:chExt cx="0" cy="0"/>
        </a:xfrm>
      </p:grpSpPr>
      <p:sp>
        <p:nvSpPr>
          <p:cNvPr id="7" name="日期版面配置區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55AA196F-ED7A-4A81-BF24-804B96189236}" type="datetime1">
              <a:rPr lang="zh-TW" altLang="en-US" noProof="0" smtClean="0"/>
              <a:t>2023/7/6</a:t>
            </a:fld>
            <a:endParaRPr lang="zh-TW" altLang="en-US" noProof="0"/>
          </a:p>
        </p:txBody>
      </p:sp>
      <p:sp>
        <p:nvSpPr>
          <p:cNvPr id="8" name="頁尾版面配置區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11" name="投影片編號版面配置區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noProof="0" smtClean="0"/>
              <a:pPr/>
              <a:t>‹#›</a:t>
            </a:fld>
            <a:endParaRPr lang="zh-TW" altLang="en-US" noProof="0"/>
          </a:p>
        </p:txBody>
      </p:sp>
      <p:sp>
        <p:nvSpPr>
          <p:cNvPr id="12" name="圖片版面配置區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dirty="0"/>
              <a:t>按一下圖示以新增圖片</a:t>
            </a:r>
          </a:p>
        </p:txBody>
      </p:sp>
      <p:sp>
        <p:nvSpPr>
          <p:cNvPr id="13" name="矩形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rtl="0"/>
            <a:endParaRPr lang="zh-TW" altLang="en-US" sz="1400" noProof="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1930399" y="3746500"/>
            <a:ext cx="8331202" cy="1308100"/>
          </a:xfrm>
        </p:spPr>
        <p:txBody>
          <a:bodyPr rtlCol="0" anchor="b" anchorCtr="0">
            <a:noAutofit/>
          </a:bodyPr>
          <a:lstStyle>
            <a:lvl1pPr algn="ctr">
              <a:lnSpc>
                <a:spcPct val="90000"/>
              </a:lnSpc>
              <a:defRPr sz="4800" b="1">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noProof="0" dirty="0"/>
              <a:t>按一下以編輯母片標題樣式</a:t>
            </a:r>
          </a:p>
        </p:txBody>
      </p:sp>
      <p:sp>
        <p:nvSpPr>
          <p:cNvPr id="3" name="文字預留位置 2"/>
          <p:cNvSpPr>
            <a:spLocks noGrp="1"/>
          </p:cNvSpPr>
          <p:nvPr>
            <p:ph type="body" idx="1"/>
          </p:nvPr>
        </p:nvSpPr>
        <p:spPr>
          <a:xfrm>
            <a:off x="1930400" y="5219700"/>
            <a:ext cx="8331201" cy="586740"/>
          </a:xfrm>
        </p:spPr>
        <p:txBody>
          <a:bodyPr lIns="91440" rIns="91440" rtlCol="0" anchor="t" anchorCtr="0">
            <a:normAutofit/>
          </a:bodyPr>
          <a:lstStyle>
            <a:lvl1pPr marL="0" indent="0" algn="ctr">
              <a:buNone/>
              <a:defRPr sz="2400" cap="all" spc="200" baseline="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noProof="0"/>
              <a:t>按一下以編輯母片文字樣式</a:t>
            </a:r>
          </a:p>
        </p:txBody>
      </p:sp>
      <p:sp>
        <p:nvSpPr>
          <p:cNvPr id="14" name="矩形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標題 7"/>
          <p:cNvSpPr>
            <a:spLocks noGrp="1"/>
          </p:cNvSpPr>
          <p:nvPr>
            <p:ph type="title"/>
          </p:nvPr>
        </p:nvSpPr>
        <p:spPr>
          <a:xfrm>
            <a:off x="1097280" y="286603"/>
            <a:ext cx="10058400" cy="1450757"/>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內容預留位置 2"/>
          <p:cNvSpPr>
            <a:spLocks noGrp="1"/>
          </p:cNvSpPr>
          <p:nvPr>
            <p:ph sz="half" idx="1"/>
          </p:nvPr>
        </p:nvSpPr>
        <p:spPr>
          <a:xfrm>
            <a:off x="1097280" y="2120900"/>
            <a:ext cx="4639736" cy="3748193"/>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內容預留位置 3"/>
          <p:cNvSpPr>
            <a:spLocks noGrp="1"/>
          </p:cNvSpPr>
          <p:nvPr>
            <p:ph sz="half" idx="2"/>
          </p:nvPr>
        </p:nvSpPr>
        <p:spPr>
          <a:xfrm>
            <a:off x="6515944" y="2120900"/>
            <a:ext cx="4639736" cy="3748194"/>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2" name="日期版面配置區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0A19DB84-A397-413D-9B8D-D4B5EB45CB87}" type="datetime1">
              <a:rPr lang="zh-TW" altLang="en-US" noProof="0" smtClean="0"/>
              <a:t>2023/7/6</a:t>
            </a:fld>
            <a:endParaRPr lang="zh-TW" altLang="en-US" noProof="0"/>
          </a:p>
        </p:txBody>
      </p:sp>
      <p:sp>
        <p:nvSpPr>
          <p:cNvPr id="9" name="頁尾版面配置區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10" name="投影片編號版面配置區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lvl1pPr>
              <a:defRPr sz="1400">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標題 9"/>
          <p:cNvSpPr>
            <a:spLocks noGrp="1"/>
          </p:cNvSpPr>
          <p:nvPr>
            <p:ph type="title"/>
          </p:nvPr>
        </p:nvSpPr>
        <p:spPr>
          <a:xfrm>
            <a:off x="1097280" y="286603"/>
            <a:ext cx="10058400" cy="1450757"/>
          </a:xfrm>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p:cNvSpPr>
            <a:spLocks noGrp="1"/>
          </p:cNvSpPr>
          <p:nvPr>
            <p:ph type="body" idx="1"/>
          </p:nvPr>
        </p:nvSpPr>
        <p:spPr>
          <a:xfrm>
            <a:off x="1097280" y="2057400"/>
            <a:ext cx="4639736" cy="736282"/>
          </a:xfrm>
        </p:spPr>
        <p:txBody>
          <a:bodyPr lIns="91440" rIns="91440" rtlCol="0" anchor="ctr">
            <a:noAutofit/>
          </a:bodyPr>
          <a:lstStyle>
            <a:lvl1pPr marL="0" indent="0" algn="l">
              <a:buNone/>
              <a:defRPr sz="2400" b="1" cap="all" baseline="0">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p:cNvSpPr>
            <a:spLocks noGrp="1"/>
          </p:cNvSpPr>
          <p:nvPr>
            <p:ph sz="half" idx="2"/>
          </p:nvPr>
        </p:nvSpPr>
        <p:spPr>
          <a:xfrm>
            <a:off x="1186731" y="2958274"/>
            <a:ext cx="4639736" cy="2910821"/>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p:cNvSpPr>
            <a:spLocks noGrp="1"/>
          </p:cNvSpPr>
          <p:nvPr>
            <p:ph type="body" sz="quarter" idx="3"/>
          </p:nvPr>
        </p:nvSpPr>
        <p:spPr>
          <a:xfrm>
            <a:off x="6515944" y="2057400"/>
            <a:ext cx="4639736" cy="736282"/>
          </a:xfrm>
        </p:spPr>
        <p:txBody>
          <a:bodyPr lIns="91440" rIns="91440" rtlCol="0" anchor="ctr">
            <a:noAutofit/>
          </a:bodyPr>
          <a:lstStyle>
            <a:lvl1pPr marL="0" indent="0">
              <a:buNone/>
              <a:defRPr sz="2400" b="1" cap="all" baseline="0">
                <a:solidFill>
                  <a:schemeClr val="accent1"/>
                </a:solidFill>
                <a:latin typeface="Microsoft JhengHei UI" panose="020B0604030504040204" pitchFamily="34" charset="-120"/>
                <a:ea typeface="Microsoft JhengHei UI" panose="020B0604030504040204" pitchFamily="34" charset="-12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版面配置區 5"/>
          <p:cNvSpPr>
            <a:spLocks noGrp="1"/>
          </p:cNvSpPr>
          <p:nvPr>
            <p:ph sz="quarter" idx="4"/>
          </p:nvPr>
        </p:nvSpPr>
        <p:spPr>
          <a:xfrm>
            <a:off x="6605395" y="2958273"/>
            <a:ext cx="4639736" cy="2910821"/>
          </a:xfrm>
        </p:spPr>
        <p:txBody>
          <a:bodyPr rtlCol="0"/>
          <a:lstStyle>
            <a:lvl1pPr>
              <a:defRPr>
                <a:latin typeface="Microsoft JhengHei UI" panose="020B0604030504040204" pitchFamily="34" charset="-120"/>
                <a:ea typeface="Microsoft JhengHei UI" panose="020B0604030504040204" pitchFamily="34" charset="-120"/>
              </a:defRPr>
            </a:lvl1pPr>
            <a:lvl2pPr>
              <a:defRPr>
                <a:latin typeface="Microsoft JhengHei UI" panose="020B0604030504040204" pitchFamily="34" charset="-120"/>
                <a:ea typeface="Microsoft JhengHei UI" panose="020B0604030504040204" pitchFamily="34" charset="-120"/>
              </a:defRPr>
            </a:lvl2pPr>
            <a:lvl3pPr>
              <a:defRPr>
                <a:latin typeface="Microsoft JhengHei UI" panose="020B0604030504040204" pitchFamily="34" charset="-120"/>
                <a:ea typeface="Microsoft JhengHei UI" panose="020B0604030504040204" pitchFamily="34" charset="-120"/>
              </a:defRPr>
            </a:lvl3pPr>
            <a:lvl4pPr>
              <a:defRPr>
                <a:latin typeface="Microsoft JhengHei UI" panose="020B0604030504040204" pitchFamily="34" charset="-120"/>
                <a:ea typeface="Microsoft JhengHei UI" panose="020B0604030504040204" pitchFamily="34" charset="-120"/>
              </a:defRPr>
            </a:lvl4pPr>
            <a:lvl5pP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2" name="日期版面配置區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31F7A1FD-7704-4E7C-A0F1-FF2668BFCB69}" type="datetime1">
              <a:rPr lang="zh-TW" altLang="en-US" noProof="0" smtClean="0"/>
              <a:t>2023/7/6</a:t>
            </a:fld>
            <a:endParaRPr lang="zh-TW" altLang="en-US" noProof="0"/>
          </a:p>
        </p:txBody>
      </p:sp>
      <p:sp>
        <p:nvSpPr>
          <p:cNvPr id="11" name="頁尾版面配置區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12" name="投影片編號版面配置區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lvl1pPr>
              <a:defRPr sz="1400">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rtlCol="0"/>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6" name="日期版面配置區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8766C71D-3C93-4A67-83E2-1EBC194B62BD}" type="datetime1">
              <a:rPr lang="zh-TW" altLang="en-US" noProof="0" smtClean="0"/>
              <a:t>2023/7/6</a:t>
            </a:fld>
            <a:endParaRPr lang="zh-TW" altLang="en-US" noProof="0"/>
          </a:p>
        </p:txBody>
      </p:sp>
      <p:sp>
        <p:nvSpPr>
          <p:cNvPr id="7" name="頁尾版面配置區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8" name="投影片編號版面配置區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lvl1pPr>
              <a:defRPr sz="1400">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 name="日期版面配置區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C4CD4B7A-129C-4B3A-9605-EC78F8FA1E26}" type="datetime1">
              <a:rPr lang="zh-TW" altLang="en-US" noProof="0" smtClean="0"/>
              <a:t>2023/7/6</a:t>
            </a:fld>
            <a:endParaRPr lang="zh-TW" altLang="en-US" noProof="0"/>
          </a:p>
        </p:txBody>
      </p:sp>
      <p:sp>
        <p:nvSpPr>
          <p:cNvPr id="3" name="頁尾版面配置區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lvl1pPr>
              <a:defRPr>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4" name="投影片編號版面配置區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lvl1pPr>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2" name="標題版面配置區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TW" altLang="en-US" noProof="0"/>
              <a:t>按一下以編輯母片標題樣式</a:t>
            </a:r>
          </a:p>
        </p:txBody>
      </p:sp>
      <p:sp>
        <p:nvSpPr>
          <p:cNvPr id="3" name="文字版面配置區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日期版面配置區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543E4781-CA8D-45AE-B86A-ACBD5E8167C7}" type="datetime1">
              <a:rPr lang="zh-TW" altLang="en-US" noProof="0" smtClean="0"/>
              <a:t>2023/7/6</a:t>
            </a:fld>
            <a:endParaRPr lang="zh-TW" altLang="en-US" noProof="0"/>
          </a:p>
        </p:txBody>
      </p:sp>
      <p:sp>
        <p:nvSpPr>
          <p:cNvPr id="5" name="頁尾版面配置區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r>
              <a:rPr lang="zh-TW" altLang="en-US" noProof="0"/>
              <a:t>頁尾</a:t>
            </a:r>
          </a:p>
        </p:txBody>
      </p:sp>
      <p:sp>
        <p:nvSpPr>
          <p:cNvPr id="6" name="投影片編號版面配置區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4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altLang="zh-TW" smtClean="0"/>
              <a:pPr/>
              <a:t>‹#›</a:t>
            </a:fld>
            <a:endParaRPr lang="zh-TW" altLang="en-US" dirty="0"/>
          </a:p>
        </p:txBody>
      </p:sp>
      <p:sp>
        <p:nvSpPr>
          <p:cNvPr id="8" name="矩形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19.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jpe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6.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0.png"/><Relationship Id="rId7"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image" Target="../media/image370.png"/><Relationship Id="rId5" Type="http://schemas.openxmlformats.org/officeDocument/2006/relationships/image" Target="../media/image360.png"/><Relationship Id="rId4" Type="http://schemas.openxmlformats.org/officeDocument/2006/relationships/image" Target="../media/image230.png"/><Relationship Id="rId9" Type="http://schemas.openxmlformats.org/officeDocument/2006/relationships/image" Target="../media/image4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53.pn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2.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53.xml"/><Relationship Id="rId1" Type="http://schemas.openxmlformats.org/officeDocument/2006/relationships/slideLayout" Target="../slideLayouts/slideLayout18.xml"/><Relationship Id="rId4" Type="http://schemas.openxmlformats.org/officeDocument/2006/relationships/hyperlink" Target="http://www.covermesongs.com/category/qa"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5000"/>
            <a:lum/>
          </a:blip>
          <a:srcRect/>
          <a:stretch>
            <a:fillRect t="-8000" b="-8000"/>
          </a:stretch>
        </a:blipFill>
        <a:effectLst/>
      </p:bgPr>
    </p:bg>
    <p:spTree>
      <p:nvGrpSpPr>
        <p:cNvPr id="1" name=""/>
        <p:cNvGrpSpPr/>
        <p:nvPr/>
      </p:nvGrpSpPr>
      <p:grpSpPr>
        <a:xfrm>
          <a:off x="0" y="0"/>
          <a:ext cx="0" cy="0"/>
          <a:chOff x="0" y="0"/>
          <a:chExt cx="0" cy="0"/>
        </a:xfrm>
      </p:grpSpPr>
      <p:sp>
        <p:nvSpPr>
          <p:cNvPr id="4" name="文字版面配置區 3">
            <a:extLst>
              <a:ext uri="{FF2B5EF4-FFF2-40B4-BE49-F238E27FC236}">
                <a16:creationId xmlns:a16="http://schemas.microsoft.com/office/drawing/2014/main" id="{59F48412-6DAF-46A1-B1E5-CEF0333B8F7C}"/>
              </a:ext>
            </a:extLst>
          </p:cNvPr>
          <p:cNvSpPr>
            <a:spLocks noGrp="1"/>
          </p:cNvSpPr>
          <p:nvPr>
            <p:ph type="body" sz="half" idx="2"/>
          </p:nvPr>
        </p:nvSpPr>
        <p:spPr>
          <a:xfrm>
            <a:off x="1039368" y="4738281"/>
            <a:ext cx="10113264" cy="2119719"/>
          </a:xfrm>
        </p:spPr>
        <p:txBody>
          <a:bodyPr>
            <a:normAutofit/>
          </a:bodyPr>
          <a:lstStyle/>
          <a:p>
            <a:pPr>
              <a:lnSpc>
                <a:spcPct val="120000"/>
              </a:lnSpc>
              <a:spcBef>
                <a:spcPct val="0"/>
              </a:spcBef>
              <a:spcAft>
                <a:spcPts val="0"/>
              </a:spcAft>
            </a:pPr>
            <a:r>
              <a:rPr lang="zh-TW" altLang="en-US" sz="3200" b="1" dirty="0">
                <a:solidFill>
                  <a:schemeClr val="bg1"/>
                </a:solidFill>
                <a:latin typeface="Arial" panose="020B0604020202020204" pitchFamily="34" charset="0"/>
                <a:ea typeface="微软雅黑" panose="020B0503020204020204" pitchFamily="34" charset="-122"/>
              </a:rPr>
              <a:t>指導教授：張定原 教授  翁政雄 教授</a:t>
            </a:r>
            <a:endParaRPr lang="en-US" altLang="zh-TW" sz="3200" b="1" dirty="0">
              <a:solidFill>
                <a:schemeClr val="bg1"/>
              </a:solidFill>
              <a:latin typeface="Arial" panose="020B0604020202020204" pitchFamily="34" charset="0"/>
              <a:ea typeface="微软雅黑" panose="020B0503020204020204" pitchFamily="34" charset="-122"/>
            </a:endParaRPr>
          </a:p>
          <a:p>
            <a:pPr>
              <a:lnSpc>
                <a:spcPct val="120000"/>
              </a:lnSpc>
              <a:spcBef>
                <a:spcPct val="0"/>
              </a:spcBef>
              <a:spcAft>
                <a:spcPts val="0"/>
              </a:spcAft>
            </a:pPr>
            <a:r>
              <a:rPr lang="zh-TW" altLang="en-US" sz="3200" b="1" dirty="0">
                <a:solidFill>
                  <a:schemeClr val="bg1"/>
                </a:solidFill>
                <a:latin typeface="Arial" panose="020B0604020202020204" pitchFamily="34" charset="0"/>
                <a:ea typeface="微软雅黑" panose="020B0503020204020204" pitchFamily="34" charset="-122"/>
              </a:rPr>
              <a:t>研究生　：呂育嘉</a:t>
            </a:r>
            <a:endParaRPr lang="en-US" altLang="zh-TW" sz="3200" b="1" dirty="0">
              <a:solidFill>
                <a:schemeClr val="bg1"/>
              </a:solidFill>
              <a:latin typeface="Arial" panose="020B0604020202020204" pitchFamily="34" charset="0"/>
              <a:ea typeface="微软雅黑" panose="020B0503020204020204" pitchFamily="34" charset="-122"/>
            </a:endParaRPr>
          </a:p>
          <a:p>
            <a:pPr>
              <a:lnSpc>
                <a:spcPct val="120000"/>
              </a:lnSpc>
              <a:spcBef>
                <a:spcPct val="0"/>
              </a:spcBef>
              <a:spcAft>
                <a:spcPts val="0"/>
              </a:spcAft>
            </a:pPr>
            <a:r>
              <a:rPr lang="zh-TW" altLang="en-US" sz="3200" b="1" dirty="0">
                <a:solidFill>
                  <a:schemeClr val="bg1"/>
                </a:solidFill>
                <a:latin typeface="Arial" panose="020B0604020202020204" pitchFamily="34" charset="0"/>
                <a:ea typeface="微软雅黑" panose="020B0503020204020204" pitchFamily="34" charset="-122"/>
              </a:rPr>
              <a:t>報告日期：</a:t>
            </a:r>
            <a:r>
              <a:rPr lang="en-US" altLang="zh-TW" sz="3200" b="1" dirty="0">
                <a:solidFill>
                  <a:schemeClr val="bg1"/>
                </a:solidFill>
                <a:latin typeface="Arial" panose="020B0604020202020204" pitchFamily="34" charset="0"/>
                <a:ea typeface="微软雅黑" panose="020B0503020204020204" pitchFamily="34" charset="-122"/>
              </a:rPr>
              <a:t>2023</a:t>
            </a:r>
            <a:r>
              <a:rPr lang="zh-TW" altLang="en-US" sz="3200" b="1" dirty="0">
                <a:solidFill>
                  <a:schemeClr val="bg1"/>
                </a:solidFill>
                <a:latin typeface="Arial" panose="020B0604020202020204" pitchFamily="34" charset="0"/>
                <a:ea typeface="微软雅黑" panose="020B0503020204020204" pitchFamily="34" charset="-122"/>
              </a:rPr>
              <a:t>年</a:t>
            </a:r>
            <a:r>
              <a:rPr lang="en-US" altLang="zh-TW" sz="3200" b="1" dirty="0">
                <a:solidFill>
                  <a:schemeClr val="bg1"/>
                </a:solidFill>
                <a:latin typeface="Arial" panose="020B0604020202020204" pitchFamily="34" charset="0"/>
                <a:ea typeface="微软雅黑" panose="020B0503020204020204" pitchFamily="34" charset="-122"/>
              </a:rPr>
              <a:t>7</a:t>
            </a:r>
            <a:r>
              <a:rPr lang="zh-TW" altLang="en-US" sz="3200" b="1" dirty="0">
                <a:solidFill>
                  <a:schemeClr val="bg1"/>
                </a:solidFill>
                <a:latin typeface="Arial" panose="020B0604020202020204" pitchFamily="34" charset="0"/>
                <a:ea typeface="微软雅黑" panose="020B0503020204020204" pitchFamily="34" charset="-122"/>
              </a:rPr>
              <a:t>月</a:t>
            </a:r>
            <a:r>
              <a:rPr lang="en-US" altLang="zh-TW" sz="3200" b="1" dirty="0">
                <a:solidFill>
                  <a:schemeClr val="bg1"/>
                </a:solidFill>
                <a:latin typeface="Arial" panose="020B0604020202020204" pitchFamily="34" charset="0"/>
                <a:ea typeface="微软雅黑" panose="020B0503020204020204" pitchFamily="34" charset="-122"/>
              </a:rPr>
              <a:t>7</a:t>
            </a:r>
            <a:r>
              <a:rPr lang="zh-TW" altLang="en-US" sz="3200" b="1" dirty="0">
                <a:solidFill>
                  <a:schemeClr val="bg1"/>
                </a:solidFill>
                <a:latin typeface="Arial" panose="020B0604020202020204" pitchFamily="34" charset="0"/>
                <a:ea typeface="微软雅黑" panose="020B0503020204020204" pitchFamily="34" charset="-122"/>
              </a:rPr>
              <a:t>日</a:t>
            </a:r>
            <a:endParaRPr lang="en-US" altLang="zh-TW" sz="3200" b="1" dirty="0">
              <a:solidFill>
                <a:schemeClr val="bg1"/>
              </a:solidFill>
              <a:latin typeface="Arial" panose="020B0604020202020204" pitchFamily="34" charset="0"/>
              <a:ea typeface="微软雅黑" panose="020B0503020204020204" pitchFamily="34" charset="-122"/>
            </a:endParaRPr>
          </a:p>
          <a:p>
            <a:pPr>
              <a:lnSpc>
                <a:spcPct val="120000"/>
              </a:lnSpc>
              <a:spcBef>
                <a:spcPct val="0"/>
              </a:spcBef>
            </a:pPr>
            <a:endParaRPr lang="zh-TW" altLang="en-US" sz="3200" b="1" dirty="0">
              <a:solidFill>
                <a:schemeClr val="bg1"/>
              </a:solidFill>
              <a:latin typeface="Arial" panose="020B0604020202020204" pitchFamily="34" charset="0"/>
              <a:ea typeface="微软雅黑" panose="020B0503020204020204" pitchFamily="34" charset="-122"/>
            </a:endParaRPr>
          </a:p>
        </p:txBody>
      </p:sp>
      <p:sp>
        <p:nvSpPr>
          <p:cNvPr id="5" name="投影片編號版面配置區 4">
            <a:extLst>
              <a:ext uri="{FF2B5EF4-FFF2-40B4-BE49-F238E27FC236}">
                <a16:creationId xmlns:a16="http://schemas.microsoft.com/office/drawing/2014/main" id="{7C3AC1E3-9D5B-4A65-8F21-37026C4A4D55}"/>
              </a:ext>
            </a:extLst>
          </p:cNvPr>
          <p:cNvSpPr>
            <a:spLocks noGrp="1"/>
          </p:cNvSpPr>
          <p:nvPr>
            <p:ph type="sldNum" sz="quarter" idx="12"/>
          </p:nvPr>
        </p:nvSpPr>
        <p:spPr>
          <a:xfrm>
            <a:off x="11411990" y="6492875"/>
            <a:ext cx="780010" cy="365125"/>
          </a:xfrm>
        </p:spPr>
        <p:txBody>
          <a:bodyPr/>
          <a:lstStyle/>
          <a:p>
            <a:pPr algn="ctr"/>
            <a:fld id="{3A98EE3D-8CD1-4C3F-BD1C-C98C9596463C}" type="slidenum">
              <a:rPr lang="en-US" altLang="zh-TW" noProof="0" smtClean="0"/>
              <a:pPr algn="ctr"/>
              <a:t>1</a:t>
            </a:fld>
            <a:endParaRPr lang="zh-TW" altLang="en-US" noProof="0" dirty="0"/>
          </a:p>
        </p:txBody>
      </p:sp>
      <p:grpSp>
        <p:nvGrpSpPr>
          <p:cNvPr id="26" name="群組 25">
            <a:extLst>
              <a:ext uri="{FF2B5EF4-FFF2-40B4-BE49-F238E27FC236}">
                <a16:creationId xmlns:a16="http://schemas.microsoft.com/office/drawing/2014/main" id="{DE5748F8-568B-42B2-999D-9D7C4AA5B97F}"/>
              </a:ext>
            </a:extLst>
          </p:cNvPr>
          <p:cNvGrpSpPr/>
          <p:nvPr/>
        </p:nvGrpSpPr>
        <p:grpSpPr>
          <a:xfrm>
            <a:off x="420101" y="1934303"/>
            <a:ext cx="11360797" cy="2015331"/>
            <a:chOff x="420101" y="1934303"/>
            <a:chExt cx="11360797" cy="2015331"/>
          </a:xfrm>
        </p:grpSpPr>
        <p:sp>
          <p:nvSpPr>
            <p:cNvPr id="20" name="矩形 19">
              <a:extLst>
                <a:ext uri="{FF2B5EF4-FFF2-40B4-BE49-F238E27FC236}">
                  <a16:creationId xmlns:a16="http://schemas.microsoft.com/office/drawing/2014/main" id="{E3D7F774-67A4-4CF2-B108-F69E742E619C}"/>
                </a:ext>
              </a:extLst>
            </p:cNvPr>
            <p:cNvSpPr/>
            <p:nvPr/>
          </p:nvSpPr>
          <p:spPr>
            <a:xfrm>
              <a:off x="491588" y="2273353"/>
              <a:ext cx="11208823" cy="1335088"/>
            </a:xfrm>
            <a:prstGeom prst="rect">
              <a:avLst/>
            </a:prstGeom>
            <a:solidFill>
              <a:schemeClr val="bg1">
                <a:alpha val="72000"/>
              </a:schemeClr>
            </a:solid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1" name="矩形 20">
              <a:extLst>
                <a:ext uri="{FF2B5EF4-FFF2-40B4-BE49-F238E27FC236}">
                  <a16:creationId xmlns:a16="http://schemas.microsoft.com/office/drawing/2014/main" id="{A6A92984-5B36-43E0-8DBE-B523B210A4E3}"/>
                </a:ext>
              </a:extLst>
            </p:cNvPr>
            <p:cNvSpPr/>
            <p:nvPr/>
          </p:nvSpPr>
          <p:spPr>
            <a:xfrm>
              <a:off x="11304648" y="3473384"/>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2" name="矩形 21">
              <a:extLst>
                <a:ext uri="{FF2B5EF4-FFF2-40B4-BE49-F238E27FC236}">
                  <a16:creationId xmlns:a16="http://schemas.microsoft.com/office/drawing/2014/main" id="{95DB0B7A-C58D-4BA5-B600-DABEBC3FC330}"/>
                </a:ext>
              </a:extLst>
            </p:cNvPr>
            <p:cNvSpPr/>
            <p:nvPr/>
          </p:nvSpPr>
          <p:spPr>
            <a:xfrm>
              <a:off x="11047783" y="3150750"/>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3" name="矩形 22">
              <a:extLst>
                <a:ext uri="{FF2B5EF4-FFF2-40B4-BE49-F238E27FC236}">
                  <a16:creationId xmlns:a16="http://schemas.microsoft.com/office/drawing/2014/main" id="{0131A9C5-F3B8-4384-8157-C78A34CA4D8F}"/>
                </a:ext>
              </a:extLst>
            </p:cNvPr>
            <p:cNvSpPr/>
            <p:nvPr/>
          </p:nvSpPr>
          <p:spPr>
            <a:xfrm>
              <a:off x="420101" y="193430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sp>
          <p:nvSpPr>
            <p:cNvPr id="24" name="矩形 23">
              <a:extLst>
                <a:ext uri="{FF2B5EF4-FFF2-40B4-BE49-F238E27FC236}">
                  <a16:creationId xmlns:a16="http://schemas.microsoft.com/office/drawing/2014/main" id="{3CB5E4FC-AE3D-4F07-AE1D-5D5583DCDB27}"/>
                </a:ext>
              </a:extLst>
            </p:cNvPr>
            <p:cNvSpPr/>
            <p:nvPr/>
          </p:nvSpPr>
          <p:spPr>
            <a:xfrm>
              <a:off x="657432" y="2171634"/>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defRPr/>
              </a:pPr>
              <a:endParaRPr lang="zh-CN" altLang="en-US" noProof="1"/>
            </a:p>
          </p:txBody>
        </p:sp>
      </p:grpSp>
      <p:sp>
        <p:nvSpPr>
          <p:cNvPr id="19" name="文本框 62">
            <a:extLst>
              <a:ext uri="{FF2B5EF4-FFF2-40B4-BE49-F238E27FC236}">
                <a16:creationId xmlns:a16="http://schemas.microsoft.com/office/drawing/2014/main" id="{84877F0E-6E86-4F74-9020-4B8A3D30C1A3}"/>
              </a:ext>
            </a:extLst>
          </p:cNvPr>
          <p:cNvSpPr txBox="1">
            <a:spLocks noChangeArrowheads="1"/>
          </p:cNvSpPr>
          <p:nvPr/>
        </p:nvSpPr>
        <p:spPr bwMode="auto">
          <a:xfrm>
            <a:off x="334769" y="2636335"/>
            <a:ext cx="114672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a:lnSpc>
                <a:spcPct val="100000"/>
              </a:lnSpc>
              <a:spcBef>
                <a:spcPct val="0"/>
              </a:spcBef>
              <a:buNone/>
            </a:pPr>
            <a:r>
              <a:rPr lang="zh-TW" altLang="en-US" sz="3600" b="1" dirty="0"/>
              <a:t>比較各種</a:t>
            </a:r>
            <a:r>
              <a:rPr lang="en-US" altLang="zh-TW" sz="3600" b="1" dirty="0"/>
              <a:t>LSTM</a:t>
            </a:r>
            <a:r>
              <a:rPr lang="zh-TW" altLang="en-US" sz="3600" b="1" dirty="0"/>
              <a:t>模型於再生能源發電預測</a:t>
            </a:r>
            <a:r>
              <a:rPr lang="en-US" altLang="zh-TW" sz="3600" b="1" dirty="0"/>
              <a:t>-</a:t>
            </a:r>
            <a:r>
              <a:rPr lang="zh-TW" altLang="en-US" sz="3600" b="1" dirty="0"/>
              <a:t>以太陽能為例</a:t>
            </a:r>
            <a:endParaRPr lang="zh-TW" altLang="en-US" sz="3200" b="1" dirty="0">
              <a:solidFill>
                <a:srgbClr val="4B649F"/>
              </a:solidFill>
            </a:endParaRPr>
          </a:p>
        </p:txBody>
      </p:sp>
      <p:grpSp>
        <p:nvGrpSpPr>
          <p:cNvPr id="14" name="群組 13">
            <a:extLst>
              <a:ext uri="{FF2B5EF4-FFF2-40B4-BE49-F238E27FC236}">
                <a16:creationId xmlns:a16="http://schemas.microsoft.com/office/drawing/2014/main" id="{69772F5A-FDC0-45FA-92B8-BD2A2766BEDA}"/>
              </a:ext>
            </a:extLst>
          </p:cNvPr>
          <p:cNvGrpSpPr/>
          <p:nvPr/>
        </p:nvGrpSpPr>
        <p:grpSpPr>
          <a:xfrm>
            <a:off x="894763" y="186515"/>
            <a:ext cx="1903437" cy="1895589"/>
            <a:chOff x="330711" y="2002812"/>
            <a:chExt cx="2692008" cy="2680909"/>
          </a:xfrm>
        </p:grpSpPr>
        <p:sp>
          <p:nvSpPr>
            <p:cNvPr id="15" name="橢圓 14">
              <a:extLst>
                <a:ext uri="{FF2B5EF4-FFF2-40B4-BE49-F238E27FC236}">
                  <a16:creationId xmlns:a16="http://schemas.microsoft.com/office/drawing/2014/main" id="{1D3FB8FA-5640-498B-A4DE-D66DE43402FD}"/>
                </a:ext>
              </a:extLst>
            </p:cNvPr>
            <p:cNvSpPr/>
            <p:nvPr/>
          </p:nvSpPr>
          <p:spPr>
            <a:xfrm>
              <a:off x="330711" y="2002812"/>
              <a:ext cx="2692008" cy="26809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6" name="圖片 15">
              <a:extLst>
                <a:ext uri="{FF2B5EF4-FFF2-40B4-BE49-F238E27FC236}">
                  <a16:creationId xmlns:a16="http://schemas.microsoft.com/office/drawing/2014/main" id="{FB2DD05B-25AE-4FF4-829B-E092B3EB92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618" y="2145758"/>
              <a:ext cx="2285247" cy="2230021"/>
            </a:xfrm>
            <a:prstGeom prst="rect">
              <a:avLst/>
            </a:prstGeom>
          </p:spPr>
        </p:pic>
      </p:grpSp>
    </p:spTree>
    <p:extLst>
      <p:ext uri="{BB962C8B-B14F-4D97-AF65-F5344CB8AC3E}">
        <p14:creationId xmlns:p14="http://schemas.microsoft.com/office/powerpoint/2010/main" val="3166015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098FBB-E953-42B6-A400-0761EE70CC06}"/>
              </a:ext>
            </a:extLst>
          </p:cNvPr>
          <p:cNvSpPr>
            <a:spLocks noGrp="1"/>
          </p:cNvSpPr>
          <p:nvPr>
            <p:ph type="title"/>
          </p:nvPr>
        </p:nvSpPr>
        <p:spPr>
          <a:xfrm>
            <a:off x="1097280" y="286603"/>
            <a:ext cx="10058400" cy="1450757"/>
          </a:xfrm>
        </p:spPr>
        <p:txBody>
          <a:bodyPr>
            <a:normAutofit/>
          </a:bodyPr>
          <a:lstStyle/>
          <a:p>
            <a:r>
              <a:rPr lang="en-US" altLang="zh-TW" sz="4400" dirty="0">
                <a:latin typeface="Times New Roman" panose="02020603050405020304" pitchFamily="18" charset="0"/>
                <a:cs typeface="Times New Roman" panose="02020603050405020304" pitchFamily="18" charset="0"/>
              </a:rPr>
              <a:t>1.2</a:t>
            </a:r>
            <a:r>
              <a:rPr lang="zh-TW" altLang="en-US" sz="4400" dirty="0">
                <a:latin typeface="Times New Roman" panose="02020603050405020304" pitchFamily="18" charset="0"/>
                <a:cs typeface="Times New Roman" panose="02020603050405020304" pitchFamily="18" charset="0"/>
              </a:rPr>
              <a:t>研究目的</a:t>
            </a:r>
            <a:r>
              <a:rPr lang="en-US" altLang="zh-TW" dirty="0">
                <a:latin typeface="Times New Roman" panose="02020603050405020304" pitchFamily="18" charset="0"/>
                <a:cs typeface="Times New Roman" panose="02020603050405020304" pitchFamily="18" charset="0"/>
              </a:rPr>
              <a:t>(2/2)</a:t>
            </a:r>
            <a:endParaRPr lang="zh-TW" altLang="en-US" sz="4400" dirty="0">
              <a:latin typeface="Times New Roman" panose="02020603050405020304" pitchFamily="18" charset="0"/>
              <a:cs typeface="Times New Roman" panose="02020603050405020304" pitchFamily="18" charset="0"/>
            </a:endParaRPr>
          </a:p>
        </p:txBody>
      </p:sp>
      <p:sp>
        <p:nvSpPr>
          <p:cNvPr id="5" name="手繪多邊形: 圖案 4">
            <a:extLst>
              <a:ext uri="{FF2B5EF4-FFF2-40B4-BE49-F238E27FC236}">
                <a16:creationId xmlns:a16="http://schemas.microsoft.com/office/drawing/2014/main" id="{1FCD2B79-78E9-4D6A-A05A-3620C1134917}"/>
              </a:ext>
            </a:extLst>
          </p:cNvPr>
          <p:cNvSpPr/>
          <p:nvPr/>
        </p:nvSpPr>
        <p:spPr>
          <a:xfrm>
            <a:off x="1524012" y="2133392"/>
            <a:ext cx="1067189" cy="995420"/>
          </a:xfrm>
          <a:custGeom>
            <a:avLst/>
            <a:gdLst>
              <a:gd name="connsiteX0" fmla="*/ 165907 w 995420"/>
              <a:gd name="connsiteY0" fmla="*/ 0 h 1067188"/>
              <a:gd name="connsiteX1" fmla="*/ 829513 w 995420"/>
              <a:gd name="connsiteY1" fmla="*/ 0 h 1067188"/>
              <a:gd name="connsiteX2" fmla="*/ 995420 w 995420"/>
              <a:gd name="connsiteY2" fmla="*/ 165907 h 1067188"/>
              <a:gd name="connsiteX3" fmla="*/ 995420 w 995420"/>
              <a:gd name="connsiteY3" fmla="*/ 1067188 h 1067188"/>
              <a:gd name="connsiteX4" fmla="*/ 995420 w 995420"/>
              <a:gd name="connsiteY4" fmla="*/ 1067188 h 1067188"/>
              <a:gd name="connsiteX5" fmla="*/ 0 w 995420"/>
              <a:gd name="connsiteY5" fmla="*/ 1067188 h 1067188"/>
              <a:gd name="connsiteX6" fmla="*/ 0 w 995420"/>
              <a:gd name="connsiteY6" fmla="*/ 1067188 h 1067188"/>
              <a:gd name="connsiteX7" fmla="*/ 0 w 995420"/>
              <a:gd name="connsiteY7" fmla="*/ 165907 h 1067188"/>
              <a:gd name="connsiteX8" fmla="*/ 165907 w 995420"/>
              <a:gd name="connsiteY8" fmla="*/ 0 h 1067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420" h="1067188">
                <a:moveTo>
                  <a:pt x="0" y="889319"/>
                </a:moveTo>
                <a:lnTo>
                  <a:pt x="0" y="177869"/>
                </a:lnTo>
                <a:cubicBezTo>
                  <a:pt x="0" y="79635"/>
                  <a:pt x="69284" y="1"/>
                  <a:pt x="154750" y="1"/>
                </a:cubicBezTo>
                <a:lnTo>
                  <a:pt x="995420" y="1"/>
                </a:lnTo>
                <a:lnTo>
                  <a:pt x="995420" y="1"/>
                </a:lnTo>
                <a:lnTo>
                  <a:pt x="995420" y="1067187"/>
                </a:lnTo>
                <a:lnTo>
                  <a:pt x="995420" y="1067187"/>
                </a:lnTo>
                <a:lnTo>
                  <a:pt x="154750" y="1067187"/>
                </a:lnTo>
                <a:cubicBezTo>
                  <a:pt x="69284" y="1067187"/>
                  <a:pt x="0" y="987553"/>
                  <a:pt x="0" y="889319"/>
                </a:cubicBezTo>
                <a:close/>
              </a:path>
            </a:pathLst>
          </a:cu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96243" tIns="172417" rIns="247650" bIns="172417" numCol="1" spcCol="1270" anchor="ctr" anchorCtr="0">
            <a:noAutofit/>
          </a:bodyPr>
          <a:lstStyle/>
          <a:p>
            <a:pPr marL="285750" lvl="1" indent="-285750" algn="ctr" defTabSz="1244600">
              <a:lnSpc>
                <a:spcPct val="90000"/>
              </a:lnSpc>
              <a:spcBef>
                <a:spcPct val="0"/>
              </a:spcBef>
              <a:spcAft>
                <a:spcPct val="15000"/>
              </a:spcAft>
              <a:buNone/>
            </a:pPr>
            <a:r>
              <a:rPr lang="en-US" altLang="zh-TW" sz="2800" kern="1200" dirty="0"/>
              <a:t>1.</a:t>
            </a:r>
            <a:endParaRPr lang="zh-TW" altLang="en-US" sz="2800" kern="1200" dirty="0"/>
          </a:p>
        </p:txBody>
      </p:sp>
      <p:sp>
        <p:nvSpPr>
          <p:cNvPr id="7" name="手繪多邊形: 圖案 6">
            <a:extLst>
              <a:ext uri="{FF2B5EF4-FFF2-40B4-BE49-F238E27FC236}">
                <a16:creationId xmlns:a16="http://schemas.microsoft.com/office/drawing/2014/main" id="{0FEB38D0-3D4A-4705-83ED-D0E33EA2DB4B}"/>
              </a:ext>
            </a:extLst>
          </p:cNvPr>
          <p:cNvSpPr/>
          <p:nvPr/>
        </p:nvSpPr>
        <p:spPr>
          <a:xfrm>
            <a:off x="2533498" y="2002375"/>
            <a:ext cx="8259845" cy="1244276"/>
          </a:xfrm>
          <a:custGeom>
            <a:avLst/>
            <a:gdLst>
              <a:gd name="connsiteX0" fmla="*/ 0 w 8259845"/>
              <a:gd name="connsiteY0" fmla="*/ 207383 h 1244276"/>
              <a:gd name="connsiteX1" fmla="*/ 207383 w 8259845"/>
              <a:gd name="connsiteY1" fmla="*/ 0 h 1244276"/>
              <a:gd name="connsiteX2" fmla="*/ 8052462 w 8259845"/>
              <a:gd name="connsiteY2" fmla="*/ 0 h 1244276"/>
              <a:gd name="connsiteX3" fmla="*/ 8259845 w 8259845"/>
              <a:gd name="connsiteY3" fmla="*/ 207383 h 1244276"/>
              <a:gd name="connsiteX4" fmla="*/ 8259845 w 8259845"/>
              <a:gd name="connsiteY4" fmla="*/ 1036893 h 1244276"/>
              <a:gd name="connsiteX5" fmla="*/ 8052462 w 8259845"/>
              <a:gd name="connsiteY5" fmla="*/ 1244276 h 1244276"/>
              <a:gd name="connsiteX6" fmla="*/ 207383 w 8259845"/>
              <a:gd name="connsiteY6" fmla="*/ 1244276 h 1244276"/>
              <a:gd name="connsiteX7" fmla="*/ 0 w 8259845"/>
              <a:gd name="connsiteY7" fmla="*/ 1036893 h 1244276"/>
              <a:gd name="connsiteX8" fmla="*/ 0 w 8259845"/>
              <a:gd name="connsiteY8" fmla="*/ 207383 h 124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9845" h="1244276">
                <a:moveTo>
                  <a:pt x="0" y="207383"/>
                </a:moveTo>
                <a:cubicBezTo>
                  <a:pt x="0" y="92849"/>
                  <a:pt x="92849" y="0"/>
                  <a:pt x="207383" y="0"/>
                </a:cubicBezTo>
                <a:lnTo>
                  <a:pt x="8052462" y="0"/>
                </a:lnTo>
                <a:cubicBezTo>
                  <a:pt x="8166996" y="0"/>
                  <a:pt x="8259845" y="92849"/>
                  <a:pt x="8259845" y="207383"/>
                </a:cubicBezTo>
                <a:lnTo>
                  <a:pt x="8259845" y="1036893"/>
                </a:lnTo>
                <a:cubicBezTo>
                  <a:pt x="8259845" y="1151427"/>
                  <a:pt x="8166996" y="1244276"/>
                  <a:pt x="8052462" y="1244276"/>
                </a:cubicBezTo>
                <a:lnTo>
                  <a:pt x="207383" y="1244276"/>
                </a:lnTo>
                <a:cubicBezTo>
                  <a:pt x="92849" y="1244276"/>
                  <a:pt x="0" y="1151427"/>
                  <a:pt x="0" y="1036893"/>
                </a:cubicBezTo>
                <a:lnTo>
                  <a:pt x="0" y="207383"/>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2181" tIns="106461" rIns="152181" bIns="106461" numCol="1" spcCol="1270" anchor="ctr" anchorCtr="0">
            <a:noAutofit/>
          </a:bodyPr>
          <a:lstStyle/>
          <a:p>
            <a:pPr marL="0" lvl="0" indent="0" algn="just" defTabSz="1066800">
              <a:lnSpc>
                <a:spcPct val="90000"/>
              </a:lnSpc>
              <a:spcBef>
                <a:spcPct val="0"/>
              </a:spcBef>
              <a:spcAft>
                <a:spcPct val="35000"/>
              </a:spcAft>
              <a:buNone/>
            </a:pPr>
            <a:r>
              <a:rPr lang="zh-TW" sz="2400" kern="1200" baseline="0" dirty="0">
                <a:latin typeface="Times New Roman" panose="02020603050405020304" pitchFamily="18" charset="0"/>
                <a:ea typeface="標楷體" panose="03000509000000000000" pitchFamily="65" charset="-120"/>
              </a:rPr>
              <a:t>比較四種</a:t>
            </a:r>
            <a:r>
              <a:rPr lang="en-US" sz="2400" kern="1200" baseline="0" dirty="0">
                <a:latin typeface="Times New Roman" panose="02020603050405020304" pitchFamily="18" charset="0"/>
                <a:ea typeface="標楷體" panose="03000509000000000000" pitchFamily="65" charset="-120"/>
              </a:rPr>
              <a:t>LSTM</a:t>
            </a:r>
            <a:r>
              <a:rPr lang="zh-TW" sz="2400" kern="1200" baseline="0" dirty="0">
                <a:latin typeface="Times New Roman" panose="02020603050405020304" pitchFamily="18" charset="0"/>
                <a:ea typeface="標楷體" panose="03000509000000000000" pitchFamily="65" charset="-120"/>
              </a:rPr>
              <a:t>模型之間差異，並探討何種模型更適用於預測太陽能。</a:t>
            </a:r>
          </a:p>
        </p:txBody>
      </p:sp>
      <p:sp>
        <p:nvSpPr>
          <p:cNvPr id="8" name="手繪多邊形: 圖案 7">
            <a:extLst>
              <a:ext uri="{FF2B5EF4-FFF2-40B4-BE49-F238E27FC236}">
                <a16:creationId xmlns:a16="http://schemas.microsoft.com/office/drawing/2014/main" id="{334FE060-498B-4119-8B6B-16606B47BBB1}"/>
              </a:ext>
            </a:extLst>
          </p:cNvPr>
          <p:cNvSpPr/>
          <p:nvPr/>
        </p:nvSpPr>
        <p:spPr>
          <a:xfrm>
            <a:off x="1531906" y="3594387"/>
            <a:ext cx="998244" cy="995421"/>
          </a:xfrm>
          <a:custGeom>
            <a:avLst/>
            <a:gdLst>
              <a:gd name="connsiteX0" fmla="*/ 165907 w 995420"/>
              <a:gd name="connsiteY0" fmla="*/ 0 h 998243"/>
              <a:gd name="connsiteX1" fmla="*/ 829513 w 995420"/>
              <a:gd name="connsiteY1" fmla="*/ 0 h 998243"/>
              <a:gd name="connsiteX2" fmla="*/ 995420 w 995420"/>
              <a:gd name="connsiteY2" fmla="*/ 165907 h 998243"/>
              <a:gd name="connsiteX3" fmla="*/ 995420 w 995420"/>
              <a:gd name="connsiteY3" fmla="*/ 998243 h 998243"/>
              <a:gd name="connsiteX4" fmla="*/ 995420 w 995420"/>
              <a:gd name="connsiteY4" fmla="*/ 998243 h 998243"/>
              <a:gd name="connsiteX5" fmla="*/ 0 w 995420"/>
              <a:gd name="connsiteY5" fmla="*/ 998243 h 998243"/>
              <a:gd name="connsiteX6" fmla="*/ 0 w 995420"/>
              <a:gd name="connsiteY6" fmla="*/ 998243 h 998243"/>
              <a:gd name="connsiteX7" fmla="*/ 0 w 995420"/>
              <a:gd name="connsiteY7" fmla="*/ 165907 h 998243"/>
              <a:gd name="connsiteX8" fmla="*/ 165907 w 995420"/>
              <a:gd name="connsiteY8" fmla="*/ 0 h 99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420" h="998243">
                <a:moveTo>
                  <a:pt x="0" y="831865"/>
                </a:moveTo>
                <a:lnTo>
                  <a:pt x="0" y="166378"/>
                </a:lnTo>
                <a:cubicBezTo>
                  <a:pt x="0" y="74490"/>
                  <a:pt x="74069" y="1"/>
                  <a:pt x="165438" y="1"/>
                </a:cubicBezTo>
                <a:lnTo>
                  <a:pt x="995420" y="1"/>
                </a:lnTo>
                <a:lnTo>
                  <a:pt x="995420" y="1"/>
                </a:lnTo>
                <a:lnTo>
                  <a:pt x="995420" y="998242"/>
                </a:lnTo>
                <a:lnTo>
                  <a:pt x="995420" y="998242"/>
                </a:lnTo>
                <a:lnTo>
                  <a:pt x="165438" y="998242"/>
                </a:lnTo>
                <a:cubicBezTo>
                  <a:pt x="74069" y="998242"/>
                  <a:pt x="0" y="923753"/>
                  <a:pt x="0" y="831865"/>
                </a:cubicBezTo>
                <a:close/>
              </a:path>
            </a:pathLst>
          </a:cu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96243" tIns="172417" rIns="247650" bIns="172417" numCol="1" spcCol="1270" anchor="ctr" anchorCtr="0">
            <a:noAutofit/>
          </a:bodyPr>
          <a:lstStyle/>
          <a:p>
            <a:pPr marL="285750" lvl="1" indent="-285750" algn="ctr" defTabSz="1244600">
              <a:lnSpc>
                <a:spcPct val="90000"/>
              </a:lnSpc>
              <a:spcBef>
                <a:spcPct val="0"/>
              </a:spcBef>
              <a:spcAft>
                <a:spcPct val="15000"/>
              </a:spcAft>
              <a:buNone/>
            </a:pPr>
            <a:r>
              <a:rPr lang="en-US" altLang="zh-TW" sz="2800" kern="1200" dirty="0"/>
              <a:t>2.</a:t>
            </a:r>
            <a:endParaRPr lang="zh-TW" altLang="en-US" sz="2800" kern="1200" dirty="0"/>
          </a:p>
        </p:txBody>
      </p:sp>
      <p:sp>
        <p:nvSpPr>
          <p:cNvPr id="9" name="手繪多邊形: 圖案 8">
            <a:extLst>
              <a:ext uri="{FF2B5EF4-FFF2-40B4-BE49-F238E27FC236}">
                <a16:creationId xmlns:a16="http://schemas.microsoft.com/office/drawing/2014/main" id="{760E1B11-F347-44D6-8F87-85BFCF2261AF}"/>
              </a:ext>
            </a:extLst>
          </p:cNvPr>
          <p:cNvSpPr/>
          <p:nvPr/>
        </p:nvSpPr>
        <p:spPr>
          <a:xfrm>
            <a:off x="2530151" y="3469960"/>
            <a:ext cx="8259845" cy="1244276"/>
          </a:xfrm>
          <a:custGeom>
            <a:avLst/>
            <a:gdLst>
              <a:gd name="connsiteX0" fmla="*/ 0 w 8259845"/>
              <a:gd name="connsiteY0" fmla="*/ 207383 h 1244276"/>
              <a:gd name="connsiteX1" fmla="*/ 207383 w 8259845"/>
              <a:gd name="connsiteY1" fmla="*/ 0 h 1244276"/>
              <a:gd name="connsiteX2" fmla="*/ 8052462 w 8259845"/>
              <a:gd name="connsiteY2" fmla="*/ 0 h 1244276"/>
              <a:gd name="connsiteX3" fmla="*/ 8259845 w 8259845"/>
              <a:gd name="connsiteY3" fmla="*/ 207383 h 1244276"/>
              <a:gd name="connsiteX4" fmla="*/ 8259845 w 8259845"/>
              <a:gd name="connsiteY4" fmla="*/ 1036893 h 1244276"/>
              <a:gd name="connsiteX5" fmla="*/ 8052462 w 8259845"/>
              <a:gd name="connsiteY5" fmla="*/ 1244276 h 1244276"/>
              <a:gd name="connsiteX6" fmla="*/ 207383 w 8259845"/>
              <a:gd name="connsiteY6" fmla="*/ 1244276 h 1244276"/>
              <a:gd name="connsiteX7" fmla="*/ 0 w 8259845"/>
              <a:gd name="connsiteY7" fmla="*/ 1036893 h 1244276"/>
              <a:gd name="connsiteX8" fmla="*/ 0 w 8259845"/>
              <a:gd name="connsiteY8" fmla="*/ 207383 h 124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9845" h="1244276">
                <a:moveTo>
                  <a:pt x="0" y="207383"/>
                </a:moveTo>
                <a:cubicBezTo>
                  <a:pt x="0" y="92849"/>
                  <a:pt x="92849" y="0"/>
                  <a:pt x="207383" y="0"/>
                </a:cubicBezTo>
                <a:lnTo>
                  <a:pt x="8052462" y="0"/>
                </a:lnTo>
                <a:cubicBezTo>
                  <a:pt x="8166996" y="0"/>
                  <a:pt x="8259845" y="92849"/>
                  <a:pt x="8259845" y="207383"/>
                </a:cubicBezTo>
                <a:lnTo>
                  <a:pt x="8259845" y="1036893"/>
                </a:lnTo>
                <a:cubicBezTo>
                  <a:pt x="8259845" y="1151427"/>
                  <a:pt x="8166996" y="1244276"/>
                  <a:pt x="8052462" y="1244276"/>
                </a:cubicBezTo>
                <a:lnTo>
                  <a:pt x="207383" y="1244276"/>
                </a:lnTo>
                <a:cubicBezTo>
                  <a:pt x="92849" y="1244276"/>
                  <a:pt x="0" y="1151427"/>
                  <a:pt x="0" y="1036893"/>
                </a:cubicBezTo>
                <a:lnTo>
                  <a:pt x="0" y="207383"/>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2181" tIns="106461" rIns="152181" bIns="106461" numCol="1" spcCol="1270" anchor="ctr" anchorCtr="0">
            <a:noAutofit/>
          </a:bodyPr>
          <a:lstStyle/>
          <a:p>
            <a:pPr marL="0" lvl="0" indent="0" algn="just" defTabSz="1066800">
              <a:lnSpc>
                <a:spcPct val="90000"/>
              </a:lnSpc>
              <a:spcBef>
                <a:spcPct val="0"/>
              </a:spcBef>
              <a:spcAft>
                <a:spcPct val="35000"/>
              </a:spcAft>
              <a:buNone/>
            </a:pPr>
            <a:r>
              <a:rPr lang="zh-TW" altLang="en-US" sz="2400" kern="1200" baseline="0" dirty="0">
                <a:solidFill>
                  <a:prstClr val="white"/>
                </a:solidFill>
                <a:latin typeface="Times New Roman" panose="02020603050405020304" pitchFamily="18" charset="0"/>
                <a:ea typeface="標楷體" panose="03000509000000000000" pitchFamily="65" charset="-120"/>
                <a:cs typeface="+mn-cs"/>
              </a:rPr>
              <a:t>驗證與實驗在固定區間內之何種超參數設定，更有利於提高模型預測之準確度。</a:t>
            </a:r>
          </a:p>
        </p:txBody>
      </p:sp>
      <p:sp>
        <p:nvSpPr>
          <p:cNvPr id="10" name="手繪多邊形: 圖案 9">
            <a:extLst>
              <a:ext uri="{FF2B5EF4-FFF2-40B4-BE49-F238E27FC236}">
                <a16:creationId xmlns:a16="http://schemas.microsoft.com/office/drawing/2014/main" id="{CC73E52F-F82F-4900-B788-6CB3F42C0ADA}"/>
              </a:ext>
            </a:extLst>
          </p:cNvPr>
          <p:cNvSpPr/>
          <p:nvPr/>
        </p:nvSpPr>
        <p:spPr>
          <a:xfrm>
            <a:off x="1531906" y="5055383"/>
            <a:ext cx="998244" cy="995421"/>
          </a:xfrm>
          <a:custGeom>
            <a:avLst/>
            <a:gdLst>
              <a:gd name="connsiteX0" fmla="*/ 165907 w 995420"/>
              <a:gd name="connsiteY0" fmla="*/ 0 h 998243"/>
              <a:gd name="connsiteX1" fmla="*/ 829513 w 995420"/>
              <a:gd name="connsiteY1" fmla="*/ 0 h 998243"/>
              <a:gd name="connsiteX2" fmla="*/ 995420 w 995420"/>
              <a:gd name="connsiteY2" fmla="*/ 165907 h 998243"/>
              <a:gd name="connsiteX3" fmla="*/ 995420 w 995420"/>
              <a:gd name="connsiteY3" fmla="*/ 998243 h 998243"/>
              <a:gd name="connsiteX4" fmla="*/ 995420 w 995420"/>
              <a:gd name="connsiteY4" fmla="*/ 998243 h 998243"/>
              <a:gd name="connsiteX5" fmla="*/ 0 w 995420"/>
              <a:gd name="connsiteY5" fmla="*/ 998243 h 998243"/>
              <a:gd name="connsiteX6" fmla="*/ 0 w 995420"/>
              <a:gd name="connsiteY6" fmla="*/ 998243 h 998243"/>
              <a:gd name="connsiteX7" fmla="*/ 0 w 995420"/>
              <a:gd name="connsiteY7" fmla="*/ 165907 h 998243"/>
              <a:gd name="connsiteX8" fmla="*/ 165907 w 995420"/>
              <a:gd name="connsiteY8" fmla="*/ 0 h 99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420" h="998243">
                <a:moveTo>
                  <a:pt x="0" y="831865"/>
                </a:moveTo>
                <a:lnTo>
                  <a:pt x="0" y="166378"/>
                </a:lnTo>
                <a:cubicBezTo>
                  <a:pt x="0" y="74490"/>
                  <a:pt x="74069" y="1"/>
                  <a:pt x="165438" y="1"/>
                </a:cubicBezTo>
                <a:lnTo>
                  <a:pt x="995420" y="1"/>
                </a:lnTo>
                <a:lnTo>
                  <a:pt x="995420" y="1"/>
                </a:lnTo>
                <a:lnTo>
                  <a:pt x="995420" y="998242"/>
                </a:lnTo>
                <a:lnTo>
                  <a:pt x="995420" y="998242"/>
                </a:lnTo>
                <a:lnTo>
                  <a:pt x="165438" y="998242"/>
                </a:lnTo>
                <a:cubicBezTo>
                  <a:pt x="74069" y="998242"/>
                  <a:pt x="0" y="923753"/>
                  <a:pt x="0" y="831865"/>
                </a:cubicBezTo>
                <a:close/>
              </a:path>
            </a:pathLst>
          </a:custGeom>
        </p:spPr>
        <p:style>
          <a:lnRef idx="2">
            <a:schemeClr val="accent6">
              <a:alpha val="90000"/>
              <a:tint val="40000"/>
              <a:hueOff val="0"/>
              <a:satOff val="0"/>
              <a:lumOff val="0"/>
              <a:alphaOff val="0"/>
            </a:schemeClr>
          </a:lnRef>
          <a:fillRef idx="1">
            <a:schemeClr val="accent6">
              <a:alpha val="90000"/>
              <a:tint val="40000"/>
              <a:hueOff val="0"/>
              <a:satOff val="0"/>
              <a:lumOff val="0"/>
              <a:alphaOff val="0"/>
            </a:schemeClr>
          </a:fillRef>
          <a:effectRef idx="0">
            <a:schemeClr val="accent6">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96243" tIns="172417" rIns="247650" bIns="172417" numCol="1" spcCol="1270" anchor="ctr" anchorCtr="0">
            <a:noAutofit/>
          </a:bodyPr>
          <a:lstStyle/>
          <a:p>
            <a:pPr marL="285750" lvl="1" indent="-285750" algn="ctr" defTabSz="1244600">
              <a:lnSpc>
                <a:spcPct val="90000"/>
              </a:lnSpc>
              <a:spcBef>
                <a:spcPct val="0"/>
              </a:spcBef>
              <a:spcAft>
                <a:spcPct val="15000"/>
              </a:spcAft>
              <a:buNone/>
            </a:pPr>
            <a:r>
              <a:rPr lang="en-US" altLang="zh-TW" sz="2800" kern="1200" dirty="0"/>
              <a:t>3.</a:t>
            </a:r>
            <a:endParaRPr lang="zh-TW" altLang="en-US" sz="2800" kern="1200" dirty="0"/>
          </a:p>
        </p:txBody>
      </p:sp>
      <p:sp>
        <p:nvSpPr>
          <p:cNvPr id="11" name="手繪多邊形: 圖案 10">
            <a:extLst>
              <a:ext uri="{FF2B5EF4-FFF2-40B4-BE49-F238E27FC236}">
                <a16:creationId xmlns:a16="http://schemas.microsoft.com/office/drawing/2014/main" id="{B76BB413-DC4A-42BC-B703-BE5257FDE6AD}"/>
              </a:ext>
            </a:extLst>
          </p:cNvPr>
          <p:cNvSpPr/>
          <p:nvPr/>
        </p:nvSpPr>
        <p:spPr>
          <a:xfrm>
            <a:off x="2530151" y="4930956"/>
            <a:ext cx="8259845" cy="1244276"/>
          </a:xfrm>
          <a:custGeom>
            <a:avLst/>
            <a:gdLst>
              <a:gd name="connsiteX0" fmla="*/ 0 w 8259845"/>
              <a:gd name="connsiteY0" fmla="*/ 207383 h 1244276"/>
              <a:gd name="connsiteX1" fmla="*/ 207383 w 8259845"/>
              <a:gd name="connsiteY1" fmla="*/ 0 h 1244276"/>
              <a:gd name="connsiteX2" fmla="*/ 8052462 w 8259845"/>
              <a:gd name="connsiteY2" fmla="*/ 0 h 1244276"/>
              <a:gd name="connsiteX3" fmla="*/ 8259845 w 8259845"/>
              <a:gd name="connsiteY3" fmla="*/ 207383 h 1244276"/>
              <a:gd name="connsiteX4" fmla="*/ 8259845 w 8259845"/>
              <a:gd name="connsiteY4" fmla="*/ 1036893 h 1244276"/>
              <a:gd name="connsiteX5" fmla="*/ 8052462 w 8259845"/>
              <a:gd name="connsiteY5" fmla="*/ 1244276 h 1244276"/>
              <a:gd name="connsiteX6" fmla="*/ 207383 w 8259845"/>
              <a:gd name="connsiteY6" fmla="*/ 1244276 h 1244276"/>
              <a:gd name="connsiteX7" fmla="*/ 0 w 8259845"/>
              <a:gd name="connsiteY7" fmla="*/ 1036893 h 1244276"/>
              <a:gd name="connsiteX8" fmla="*/ 0 w 8259845"/>
              <a:gd name="connsiteY8" fmla="*/ 207383 h 124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59845" h="1244276">
                <a:moveTo>
                  <a:pt x="0" y="207383"/>
                </a:moveTo>
                <a:cubicBezTo>
                  <a:pt x="0" y="92849"/>
                  <a:pt x="92849" y="0"/>
                  <a:pt x="207383" y="0"/>
                </a:cubicBezTo>
                <a:lnTo>
                  <a:pt x="8052462" y="0"/>
                </a:lnTo>
                <a:cubicBezTo>
                  <a:pt x="8166996" y="0"/>
                  <a:pt x="8259845" y="92849"/>
                  <a:pt x="8259845" y="207383"/>
                </a:cubicBezTo>
                <a:lnTo>
                  <a:pt x="8259845" y="1036893"/>
                </a:lnTo>
                <a:cubicBezTo>
                  <a:pt x="8259845" y="1151427"/>
                  <a:pt x="8166996" y="1244276"/>
                  <a:pt x="8052462" y="1244276"/>
                </a:cubicBezTo>
                <a:lnTo>
                  <a:pt x="207383" y="1244276"/>
                </a:lnTo>
                <a:cubicBezTo>
                  <a:pt x="92849" y="1244276"/>
                  <a:pt x="0" y="1151427"/>
                  <a:pt x="0" y="1036893"/>
                </a:cubicBezTo>
                <a:lnTo>
                  <a:pt x="0" y="207383"/>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52181" tIns="106461" rIns="152181" bIns="106461" numCol="1" spcCol="1270" anchor="ctr" anchorCtr="0">
            <a:noAutofit/>
          </a:bodyPr>
          <a:lstStyle/>
          <a:p>
            <a:pPr marL="0" lvl="0" indent="0" algn="just" defTabSz="1066800">
              <a:lnSpc>
                <a:spcPct val="90000"/>
              </a:lnSpc>
              <a:spcBef>
                <a:spcPct val="0"/>
              </a:spcBef>
              <a:spcAft>
                <a:spcPct val="35000"/>
              </a:spcAft>
              <a:buNone/>
            </a:pPr>
            <a:r>
              <a:rPr lang="zh-TW" sz="2400" kern="1200" baseline="0" dirty="0">
                <a:solidFill>
                  <a:prstClr val="white"/>
                </a:solidFill>
                <a:latin typeface="Times New Roman" panose="02020603050405020304" pitchFamily="18" charset="0"/>
                <a:ea typeface="標楷體" panose="03000509000000000000" pitchFamily="65" charset="-120"/>
                <a:cs typeface="+mn-cs"/>
              </a:rPr>
              <a:t>使用皮爾森分析之特徵篩選方式，對太陽能資料集</a:t>
            </a:r>
            <a:r>
              <a:rPr lang="en-US" sz="2400" kern="1200" baseline="0" dirty="0">
                <a:solidFill>
                  <a:prstClr val="white"/>
                </a:solidFill>
                <a:latin typeface="Times New Roman" panose="02020603050405020304" pitchFamily="18" charset="0"/>
                <a:ea typeface="標楷體" panose="03000509000000000000" pitchFamily="65" charset="-120"/>
                <a:cs typeface="+mn-cs"/>
              </a:rPr>
              <a:t>(</a:t>
            </a:r>
            <a:r>
              <a:rPr lang="zh-TW" sz="2400" kern="1200" baseline="0" dirty="0">
                <a:solidFill>
                  <a:prstClr val="white"/>
                </a:solidFill>
                <a:latin typeface="Times New Roman" panose="02020603050405020304" pitchFamily="18" charset="0"/>
                <a:ea typeface="標楷體" panose="03000509000000000000" pitchFamily="65" charset="-120"/>
                <a:cs typeface="+mn-cs"/>
              </a:rPr>
              <a:t>資料前處理</a:t>
            </a:r>
            <a:r>
              <a:rPr lang="en-US" sz="2400" kern="1200" baseline="0" dirty="0">
                <a:solidFill>
                  <a:prstClr val="white"/>
                </a:solidFill>
                <a:latin typeface="Times New Roman" panose="02020603050405020304" pitchFamily="18" charset="0"/>
                <a:ea typeface="標楷體" panose="03000509000000000000" pitchFamily="65" charset="-120"/>
                <a:cs typeface="+mn-cs"/>
              </a:rPr>
              <a:t>)</a:t>
            </a:r>
            <a:r>
              <a:rPr lang="zh-TW" sz="2400" kern="1200" baseline="0" dirty="0">
                <a:solidFill>
                  <a:prstClr val="white"/>
                </a:solidFill>
                <a:latin typeface="Times New Roman" panose="02020603050405020304" pitchFamily="18" charset="0"/>
                <a:ea typeface="標楷體" panose="03000509000000000000" pitchFamily="65" charset="-120"/>
                <a:cs typeface="+mn-cs"/>
              </a:rPr>
              <a:t>進行特徵篩選，驗證與太陽能資料集</a:t>
            </a:r>
            <a:r>
              <a:rPr lang="en-US" sz="2400" kern="1200" baseline="0" dirty="0">
                <a:solidFill>
                  <a:prstClr val="white"/>
                </a:solidFill>
                <a:latin typeface="Times New Roman" panose="02020603050405020304" pitchFamily="18" charset="0"/>
                <a:ea typeface="標楷體" panose="03000509000000000000" pitchFamily="65" charset="-120"/>
                <a:cs typeface="+mn-cs"/>
              </a:rPr>
              <a:t>(</a:t>
            </a:r>
            <a:r>
              <a:rPr lang="zh-TW" sz="2400" kern="1200" baseline="0" dirty="0">
                <a:solidFill>
                  <a:prstClr val="white"/>
                </a:solidFill>
                <a:latin typeface="Times New Roman" panose="02020603050405020304" pitchFamily="18" charset="0"/>
                <a:ea typeface="標楷體" panose="03000509000000000000" pitchFamily="65" charset="-120"/>
                <a:cs typeface="+mn-cs"/>
              </a:rPr>
              <a:t>皮爾森分析</a:t>
            </a:r>
            <a:r>
              <a:rPr lang="en-US" sz="2400" kern="1200" baseline="0" dirty="0">
                <a:solidFill>
                  <a:prstClr val="white"/>
                </a:solidFill>
                <a:latin typeface="Times New Roman" panose="02020603050405020304" pitchFamily="18" charset="0"/>
                <a:ea typeface="標楷體" panose="03000509000000000000" pitchFamily="65" charset="-120"/>
                <a:cs typeface="+mn-cs"/>
              </a:rPr>
              <a:t>)</a:t>
            </a:r>
            <a:r>
              <a:rPr lang="zh-TW" sz="2400" kern="1200" baseline="0" dirty="0">
                <a:solidFill>
                  <a:prstClr val="white"/>
                </a:solidFill>
                <a:latin typeface="Times New Roman" panose="02020603050405020304" pitchFamily="18" charset="0"/>
                <a:ea typeface="標楷體" panose="03000509000000000000" pitchFamily="65" charset="-120"/>
                <a:cs typeface="+mn-cs"/>
              </a:rPr>
              <a:t>之間的差異。</a:t>
            </a:r>
          </a:p>
        </p:txBody>
      </p:sp>
      <p:sp>
        <p:nvSpPr>
          <p:cNvPr id="4" name="投影片編號版面配置區 3">
            <a:extLst>
              <a:ext uri="{FF2B5EF4-FFF2-40B4-BE49-F238E27FC236}">
                <a16:creationId xmlns:a16="http://schemas.microsoft.com/office/drawing/2014/main" id="{B56EDAB0-219B-4D90-8CB8-0BDDEB17A87F}"/>
              </a:ext>
            </a:extLst>
          </p:cNvPr>
          <p:cNvSpPr>
            <a:spLocks noGrp="1"/>
          </p:cNvSpPr>
          <p:nvPr>
            <p:ph type="sldNum" sz="quarter" idx="12"/>
          </p:nvPr>
        </p:nvSpPr>
        <p:spPr/>
        <p:txBody>
          <a:bodyPr/>
          <a:lstStyle/>
          <a:p>
            <a:fld id="{3A98EE3D-8CD1-4C3F-BD1C-C98C9596463C}" type="slidenum">
              <a:rPr lang="en-US" altLang="zh-TW" noProof="0" smtClean="0"/>
              <a:pPr/>
              <a:t>10</a:t>
            </a:fld>
            <a:endParaRPr lang="zh-TW" altLang="en-US" noProof="0" dirty="0"/>
          </a:p>
        </p:txBody>
      </p:sp>
    </p:spTree>
    <p:extLst>
      <p:ext uri="{BB962C8B-B14F-4D97-AF65-F5344CB8AC3E}">
        <p14:creationId xmlns:p14="http://schemas.microsoft.com/office/powerpoint/2010/main" val="18524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E295410-6450-4276-9EF4-2E0540D95D6E}"/>
              </a:ext>
            </a:extLst>
          </p:cNvPr>
          <p:cNvSpPr>
            <a:spLocks noGrp="1"/>
          </p:cNvSpPr>
          <p:nvPr>
            <p:ph type="sldNum" sz="quarter" idx="12"/>
          </p:nvPr>
        </p:nvSpPr>
        <p:spPr/>
        <p:txBody>
          <a:bodyPr/>
          <a:lstStyle/>
          <a:p>
            <a:fld id="{3A98EE3D-8CD1-4C3F-BD1C-C98C9596463C}" type="slidenum">
              <a:rPr lang="en-US" altLang="zh-TW" noProof="0" smtClean="0"/>
              <a:pPr/>
              <a:t>11</a:t>
            </a:fld>
            <a:endParaRPr lang="zh-TW" altLang="en-US" noProof="0"/>
          </a:p>
        </p:txBody>
      </p:sp>
      <p:sp>
        <p:nvSpPr>
          <p:cNvPr id="5" name="矩形 4" descr="群組">
            <a:extLst>
              <a:ext uri="{FF2B5EF4-FFF2-40B4-BE49-F238E27FC236}">
                <a16:creationId xmlns:a16="http://schemas.microsoft.com/office/drawing/2014/main" id="{CF66040C-AFBF-4F5D-911F-43F9155F87EC}"/>
              </a:ext>
            </a:extLst>
          </p:cNvPr>
          <p:cNvSpPr>
            <a:spLocks noChangeAspect="1"/>
          </p:cNvSpPr>
          <p:nvPr/>
        </p:nvSpPr>
        <p:spPr>
          <a:xfrm>
            <a:off x="1019175" y="1760213"/>
            <a:ext cx="2617233" cy="261723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998868"/>
              <a:satOff val="-440"/>
              <a:lumOff val="1177"/>
              <a:alphaOff val="0"/>
            </a:schemeClr>
          </a:effectRef>
          <a:fontRef idx="minor">
            <a:schemeClr val="lt1"/>
          </a:fontRef>
        </p:style>
      </p:sp>
      <p:sp>
        <p:nvSpPr>
          <p:cNvPr id="6" name="標題 1">
            <a:extLst>
              <a:ext uri="{FF2B5EF4-FFF2-40B4-BE49-F238E27FC236}">
                <a16:creationId xmlns:a16="http://schemas.microsoft.com/office/drawing/2014/main" id="{F02CEF05-39DC-479D-A9A8-CFA22149BBBF}"/>
              </a:ext>
            </a:extLst>
          </p:cNvPr>
          <p:cNvSpPr>
            <a:spLocks noGrp="1"/>
          </p:cNvSpPr>
          <p:nvPr>
            <p:ph type="title"/>
          </p:nvPr>
        </p:nvSpPr>
        <p:spPr>
          <a:xfrm>
            <a:off x="5836794" y="1184370"/>
            <a:ext cx="5318886" cy="3629267"/>
          </a:xfrm>
        </p:spPr>
        <p:txBody>
          <a:bodyPr>
            <a:normAutofit/>
          </a:bodyPr>
          <a:lstStyle/>
          <a:p>
            <a:pPr algn="ctr"/>
            <a:r>
              <a:rPr lang="zh-TW" altLang="en-US" sz="7200" dirty="0">
                <a:solidFill>
                  <a:schemeClr val="tx1"/>
                </a:solidFill>
                <a:latin typeface="標楷體" panose="03000509000000000000" pitchFamily="65" charset="-120"/>
                <a:ea typeface="標楷體" panose="03000509000000000000" pitchFamily="65" charset="-120"/>
              </a:rPr>
              <a:t>文獻探討</a:t>
            </a:r>
          </a:p>
        </p:txBody>
      </p:sp>
    </p:spTree>
    <p:extLst>
      <p:ext uri="{BB962C8B-B14F-4D97-AF65-F5344CB8AC3E}">
        <p14:creationId xmlns:p14="http://schemas.microsoft.com/office/powerpoint/2010/main" val="3918687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374B7-CE04-4785-8985-821193B3A2BB}"/>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2.1</a:t>
            </a:r>
            <a:r>
              <a:rPr lang="zh-TW" altLang="en-US" dirty="0">
                <a:latin typeface="Times New Roman" panose="02020603050405020304" pitchFamily="18" charset="0"/>
                <a:cs typeface="Times New Roman" panose="02020603050405020304" pitchFamily="18" charset="0"/>
              </a:rPr>
              <a:t>機器學習</a:t>
            </a:r>
            <a:r>
              <a:rPr lang="en-US" altLang="zh-TW" dirty="0">
                <a:latin typeface="Times New Roman" panose="02020603050405020304" pitchFamily="18" charset="0"/>
                <a:cs typeface="Times New Roman" panose="02020603050405020304" pitchFamily="18" charset="0"/>
              </a:rPr>
              <a:t>(1/2)</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812C2A50-2D5C-43AE-8C63-CE2E6F63CF4A}"/>
              </a:ext>
            </a:extLst>
          </p:cNvPr>
          <p:cNvSpPr>
            <a:spLocks noGrp="1"/>
          </p:cNvSpPr>
          <p:nvPr>
            <p:ph type="sldNum" sz="quarter" idx="12"/>
          </p:nvPr>
        </p:nvSpPr>
        <p:spPr/>
        <p:txBody>
          <a:bodyPr/>
          <a:lstStyle/>
          <a:p>
            <a:fld id="{3A98EE3D-8CD1-4C3F-BD1C-C98C9596463C}" type="slidenum">
              <a:rPr lang="en-US" altLang="zh-TW" noProof="0" smtClean="0"/>
              <a:pPr/>
              <a:t>12</a:t>
            </a:fld>
            <a:endParaRPr lang="zh-TW" altLang="en-US" noProof="0" dirty="0"/>
          </a:p>
        </p:txBody>
      </p:sp>
      <p:pic>
        <p:nvPicPr>
          <p:cNvPr id="9218" name="Picture 2" descr="人工智慧、機器學習和深度學習是什麼？">
            <a:extLst>
              <a:ext uri="{FF2B5EF4-FFF2-40B4-BE49-F238E27FC236}">
                <a16:creationId xmlns:a16="http://schemas.microsoft.com/office/drawing/2014/main" id="{8FA5E989-B5CA-46A5-A312-FBB9BC3853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465" y="1939324"/>
            <a:ext cx="8561070" cy="4393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041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374B7-CE04-4785-8985-821193B3A2BB}"/>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2.1</a:t>
            </a:r>
            <a:r>
              <a:rPr lang="zh-TW" altLang="en-US" dirty="0">
                <a:latin typeface="Times New Roman" panose="02020603050405020304" pitchFamily="18" charset="0"/>
                <a:cs typeface="Times New Roman" panose="02020603050405020304" pitchFamily="18" charset="0"/>
              </a:rPr>
              <a:t>機器學習</a:t>
            </a:r>
            <a:r>
              <a:rPr lang="en-US" altLang="zh-TW" dirty="0">
                <a:latin typeface="Times New Roman" panose="02020603050405020304" pitchFamily="18" charset="0"/>
                <a:cs typeface="Times New Roman" panose="02020603050405020304" pitchFamily="18" charset="0"/>
              </a:rPr>
              <a:t>(2/2)</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812C2A50-2D5C-43AE-8C63-CE2E6F63CF4A}"/>
              </a:ext>
            </a:extLst>
          </p:cNvPr>
          <p:cNvSpPr>
            <a:spLocks noGrp="1"/>
          </p:cNvSpPr>
          <p:nvPr>
            <p:ph type="sldNum" sz="quarter" idx="12"/>
          </p:nvPr>
        </p:nvSpPr>
        <p:spPr/>
        <p:txBody>
          <a:bodyPr/>
          <a:lstStyle/>
          <a:p>
            <a:fld id="{3A98EE3D-8CD1-4C3F-BD1C-C98C9596463C}" type="slidenum">
              <a:rPr lang="en-US" altLang="zh-TW" noProof="0" smtClean="0"/>
              <a:pPr/>
              <a:t>13</a:t>
            </a:fld>
            <a:endParaRPr lang="zh-TW" altLang="en-US" noProof="0" dirty="0"/>
          </a:p>
        </p:txBody>
      </p:sp>
      <p:pic>
        <p:nvPicPr>
          <p:cNvPr id="9218" name="Picture 2" descr="人工智慧、機器學習和深度學習是什麼？">
            <a:extLst>
              <a:ext uri="{FF2B5EF4-FFF2-40B4-BE49-F238E27FC236}">
                <a16:creationId xmlns:a16="http://schemas.microsoft.com/office/drawing/2014/main" id="{8FA5E989-B5CA-46A5-A312-FBB9BC3853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805" t="16997" r="34936" b="12321"/>
          <a:stretch/>
        </p:blipFill>
        <p:spPr bwMode="auto">
          <a:xfrm>
            <a:off x="2762250" y="2258573"/>
            <a:ext cx="2419350" cy="3105151"/>
          </a:xfrm>
          <a:prstGeom prst="rect">
            <a:avLst/>
          </a:prstGeom>
          <a:noFill/>
          <a:extLst>
            <a:ext uri="{909E8E84-426E-40DD-AFC4-6F175D3DCCD1}">
              <a14:hiddenFill xmlns:a14="http://schemas.microsoft.com/office/drawing/2010/main">
                <a:solidFill>
                  <a:srgbClr val="FFFFFF"/>
                </a:solidFill>
              </a14:hiddenFill>
            </a:ext>
          </a:extLst>
        </p:spPr>
      </p:pic>
      <p:sp>
        <p:nvSpPr>
          <p:cNvPr id="5" name="箭號: 向下 4">
            <a:extLst>
              <a:ext uri="{FF2B5EF4-FFF2-40B4-BE49-F238E27FC236}">
                <a16:creationId xmlns:a16="http://schemas.microsoft.com/office/drawing/2014/main" id="{378A2E10-4177-42EF-B0E8-AED0E9E1CE40}"/>
              </a:ext>
            </a:extLst>
          </p:cNvPr>
          <p:cNvSpPr/>
          <p:nvPr/>
        </p:nvSpPr>
        <p:spPr>
          <a:xfrm rot="16200000">
            <a:off x="5699021" y="2693799"/>
            <a:ext cx="265471" cy="11414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箭號: 向下 5">
            <a:extLst>
              <a:ext uri="{FF2B5EF4-FFF2-40B4-BE49-F238E27FC236}">
                <a16:creationId xmlns:a16="http://schemas.microsoft.com/office/drawing/2014/main" id="{C89743D0-ADBC-4D8F-8F43-C258707A89DA}"/>
              </a:ext>
            </a:extLst>
          </p:cNvPr>
          <p:cNvSpPr/>
          <p:nvPr/>
        </p:nvSpPr>
        <p:spPr>
          <a:xfrm rot="14902044">
            <a:off x="5701812" y="1792971"/>
            <a:ext cx="265471" cy="1128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椭圆 11">
            <a:extLst>
              <a:ext uri="{FF2B5EF4-FFF2-40B4-BE49-F238E27FC236}">
                <a16:creationId xmlns:a16="http://schemas.microsoft.com/office/drawing/2014/main" id="{0EB75C36-8631-4772-BBE1-79EA9023B584}"/>
              </a:ext>
            </a:extLst>
          </p:cNvPr>
          <p:cNvSpPr/>
          <p:nvPr/>
        </p:nvSpPr>
        <p:spPr>
          <a:xfrm>
            <a:off x="6465341" y="5402594"/>
            <a:ext cx="2888209" cy="1226806"/>
          </a:xfrm>
          <a:prstGeom prst="ellipse">
            <a:avLst/>
          </a:prstGeom>
          <a:solidFill>
            <a:schemeClr val="accent4"/>
          </a:solidFill>
          <a:ln w="12700" cap="flat" cmpd="sng" algn="ctr">
            <a:noFill/>
            <a:prstDash val="solid"/>
            <a:miter lim="800000"/>
          </a:ln>
          <a:effectLst/>
        </p:spPr>
        <p:txBody>
          <a:bodyPr rtlCol="0" anchor="ctr"/>
          <a:lstStyle/>
          <a:p>
            <a:pPr algn="ctr">
              <a:defRPr/>
            </a:pPr>
            <a:r>
              <a:rPr lang="zh-TW" altLang="en-US" sz="2400" kern="0" dirty="0">
                <a:solidFill>
                  <a:prstClr val="black">
                    <a:lumMod val="75000"/>
                    <a:lumOff val="25000"/>
                  </a:prstClr>
                </a:solidFill>
                <a:latin typeface="微软雅黑" panose="020B0503020204020204" pitchFamily="34" charset="-122"/>
                <a:ea typeface="微软雅黑" panose="020B0503020204020204" pitchFamily="34" charset="-122"/>
              </a:rPr>
              <a:t>強化學習</a:t>
            </a: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9" name="椭圆 12">
            <a:extLst>
              <a:ext uri="{FF2B5EF4-FFF2-40B4-BE49-F238E27FC236}">
                <a16:creationId xmlns:a16="http://schemas.microsoft.com/office/drawing/2014/main" id="{463F3CB6-3B41-4242-966C-7B01CE8B5AAF}"/>
              </a:ext>
            </a:extLst>
          </p:cNvPr>
          <p:cNvSpPr/>
          <p:nvPr/>
        </p:nvSpPr>
        <p:spPr>
          <a:xfrm>
            <a:off x="6465340" y="1342001"/>
            <a:ext cx="2888209" cy="1226806"/>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r>
              <a:rPr lang="zh-TW" altLang="en-US" sz="2400" kern="0" dirty="0">
                <a:solidFill>
                  <a:prstClr val="black">
                    <a:lumMod val="75000"/>
                    <a:lumOff val="25000"/>
                  </a:prstClr>
                </a:solidFill>
                <a:latin typeface="微软雅黑" panose="020B0503020204020204" pitchFamily="34" charset="-122"/>
                <a:ea typeface="微软雅黑" panose="020B0503020204020204" pitchFamily="34" charset="-122"/>
              </a:rPr>
              <a:t>監督式學習</a:t>
            </a: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0" name="椭圆 13">
            <a:extLst>
              <a:ext uri="{FF2B5EF4-FFF2-40B4-BE49-F238E27FC236}">
                <a16:creationId xmlns:a16="http://schemas.microsoft.com/office/drawing/2014/main" id="{FBD8F2AD-6865-4631-847C-7565A04B9935}"/>
              </a:ext>
            </a:extLst>
          </p:cNvPr>
          <p:cNvSpPr/>
          <p:nvPr/>
        </p:nvSpPr>
        <p:spPr>
          <a:xfrm>
            <a:off x="6465340" y="2652840"/>
            <a:ext cx="2888209" cy="1226806"/>
          </a:xfrm>
          <a:prstGeom prst="ellipse">
            <a:avLst/>
          </a:prstGeom>
          <a:solidFill>
            <a:schemeClr val="accent3"/>
          </a:solidFill>
          <a:ln w="12700" cap="flat" cmpd="sng" algn="ctr">
            <a:noFill/>
            <a:prstDash val="solid"/>
            <a:miter lim="800000"/>
          </a:ln>
          <a:effectLst/>
        </p:spPr>
        <p:txBody>
          <a:bodyPr rtlCol="0" anchor="ctr"/>
          <a:lstStyle/>
          <a:p>
            <a:pPr algn="ctr">
              <a:defRPr/>
            </a:pPr>
            <a:r>
              <a:rPr lang="zh-TW" altLang="en-US" sz="2400" kern="0" dirty="0">
                <a:solidFill>
                  <a:prstClr val="black">
                    <a:lumMod val="75000"/>
                    <a:lumOff val="25000"/>
                  </a:prstClr>
                </a:solidFill>
                <a:latin typeface="微软雅黑" panose="020B0503020204020204" pitchFamily="34" charset="-122"/>
                <a:ea typeface="微软雅黑" panose="020B0503020204020204" pitchFamily="34" charset="-122"/>
              </a:rPr>
              <a:t>非監督式學習</a:t>
            </a: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1" name="箭號: 向下 10">
            <a:extLst>
              <a:ext uri="{FF2B5EF4-FFF2-40B4-BE49-F238E27FC236}">
                <a16:creationId xmlns:a16="http://schemas.microsoft.com/office/drawing/2014/main" id="{E05C622B-EAE9-400E-95A7-B102F39F0825}"/>
              </a:ext>
            </a:extLst>
          </p:cNvPr>
          <p:cNvSpPr/>
          <p:nvPr/>
        </p:nvSpPr>
        <p:spPr>
          <a:xfrm rot="16200000">
            <a:off x="5699022" y="4028636"/>
            <a:ext cx="265471" cy="1141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椭圆 13">
            <a:extLst>
              <a:ext uri="{FF2B5EF4-FFF2-40B4-BE49-F238E27FC236}">
                <a16:creationId xmlns:a16="http://schemas.microsoft.com/office/drawing/2014/main" id="{86220615-263C-4026-9FF4-F46E92867878}"/>
              </a:ext>
            </a:extLst>
          </p:cNvPr>
          <p:cNvSpPr/>
          <p:nvPr/>
        </p:nvSpPr>
        <p:spPr>
          <a:xfrm>
            <a:off x="6465341" y="3985959"/>
            <a:ext cx="2888209" cy="1226806"/>
          </a:xfrm>
          <a:prstGeom prst="ellipse">
            <a:avLst/>
          </a:prstGeom>
          <a:solidFill>
            <a:schemeClr val="accent3"/>
          </a:solidFill>
          <a:ln w="12700" cap="flat" cmpd="sng" algn="ctr">
            <a:noFill/>
            <a:prstDash val="solid"/>
            <a:miter lim="800000"/>
          </a:ln>
          <a:effectLst/>
        </p:spPr>
        <p:txBody>
          <a:bodyPr rtlCol="0" anchor="ctr"/>
          <a:lstStyle/>
          <a:p>
            <a:pPr algn="ctr">
              <a:defRPr/>
            </a:pPr>
            <a:r>
              <a:rPr lang="zh-TW" altLang="en-US" sz="2400" kern="0" dirty="0">
                <a:solidFill>
                  <a:prstClr val="black">
                    <a:lumMod val="75000"/>
                    <a:lumOff val="25000"/>
                  </a:prstClr>
                </a:solidFill>
                <a:latin typeface="微软雅黑" panose="020B0503020204020204" pitchFamily="34" charset="-122"/>
                <a:ea typeface="微软雅黑" panose="020B0503020204020204" pitchFamily="34" charset="-122"/>
              </a:rPr>
              <a:t>半監督式學習</a:t>
            </a: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3" name="箭號: 向下 12">
            <a:extLst>
              <a:ext uri="{FF2B5EF4-FFF2-40B4-BE49-F238E27FC236}">
                <a16:creationId xmlns:a16="http://schemas.microsoft.com/office/drawing/2014/main" id="{15181F04-70AC-487F-9107-2DD2C8182812}"/>
              </a:ext>
            </a:extLst>
          </p:cNvPr>
          <p:cNvSpPr/>
          <p:nvPr/>
        </p:nvSpPr>
        <p:spPr>
          <a:xfrm rot="6697956" flipV="1">
            <a:off x="5701812" y="4992693"/>
            <a:ext cx="265471" cy="11286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59316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374B7-CE04-4785-8985-821193B3A2BB}"/>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2.2</a:t>
            </a:r>
            <a:r>
              <a:rPr lang="zh-TW" altLang="zh-TW" dirty="0">
                <a:latin typeface="Times New Roman" panose="02020603050405020304" pitchFamily="18" charset="0"/>
              </a:rPr>
              <a:t>循環神經網路</a:t>
            </a:r>
            <a:r>
              <a:rPr lang="en-US" altLang="zh-TW" dirty="0">
                <a:latin typeface="Times New Roman" panose="02020603050405020304" pitchFamily="18" charset="0"/>
              </a:rPr>
              <a:t>(RNN)</a:t>
            </a:r>
            <a:r>
              <a:rPr lang="en-US" altLang="zh-TW" dirty="0">
                <a:latin typeface="Times New Roman" panose="02020603050405020304" pitchFamily="18" charset="0"/>
                <a:cs typeface="Times New Roman" panose="02020603050405020304" pitchFamily="18" charset="0"/>
              </a:rPr>
              <a:t> (1/2)</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6F977164-8090-45D3-96F2-D1DADE3C61E4}"/>
              </a:ext>
            </a:extLst>
          </p:cNvPr>
          <p:cNvSpPr>
            <a:spLocks noGrp="1"/>
          </p:cNvSpPr>
          <p:nvPr>
            <p:ph idx="1"/>
          </p:nvPr>
        </p:nvSpPr>
        <p:spPr>
          <a:xfrm>
            <a:off x="1216548" y="2108201"/>
            <a:ext cx="10058400" cy="3760891"/>
          </a:xfrm>
        </p:spPr>
        <p:txBody>
          <a:bodyPr/>
          <a:lstStyle/>
          <a:p>
            <a:pPr marL="457200" indent="-457200">
              <a:buFont typeface="+mj-lt"/>
              <a:buAutoNum type="arabicPeriod"/>
            </a:pPr>
            <a:r>
              <a:rPr lang="zh-TW" altLang="zh-TW" sz="2400" dirty="0">
                <a:latin typeface="Times New Roman" panose="02020603050405020304" pitchFamily="18" charset="0"/>
              </a:rPr>
              <a:t>是一種獨特類型的人工神經網路</a:t>
            </a:r>
            <a:r>
              <a:rPr lang="en-US" altLang="zh-TW" sz="2400" dirty="0">
                <a:latin typeface="Times New Roman" panose="02020603050405020304" pitchFamily="18" charset="0"/>
              </a:rPr>
              <a:t>(ANN)</a:t>
            </a:r>
            <a:r>
              <a:rPr lang="zh-TW" altLang="en-US" sz="2400" dirty="0">
                <a:latin typeface="Times New Roman" panose="02020603050405020304" pitchFamily="18" charset="0"/>
              </a:rPr>
              <a:t>，</a:t>
            </a:r>
            <a:r>
              <a:rPr lang="en-US" altLang="zh-TW" sz="2400" dirty="0">
                <a:latin typeface="Times New Roman" panose="02020603050405020304" pitchFamily="18" charset="0"/>
              </a:rPr>
              <a:t>RNN</a:t>
            </a:r>
            <a:r>
              <a:rPr lang="zh-TW" altLang="zh-TW" sz="2400" dirty="0">
                <a:latin typeface="Times New Roman" panose="02020603050405020304" pitchFamily="18" charset="0"/>
              </a:rPr>
              <a:t>模型具有記憶性</a:t>
            </a:r>
            <a:r>
              <a:rPr lang="en-US" altLang="zh-TW" sz="2400" dirty="0">
                <a:latin typeface="Times New Roman" panose="02020603050405020304" pitchFamily="18" charset="0"/>
              </a:rPr>
              <a:t>(Rahman et al.,2021)</a:t>
            </a:r>
            <a:r>
              <a:rPr lang="zh-TW" altLang="zh-TW" sz="2400" dirty="0">
                <a:latin typeface="Times New Roman" panose="02020603050405020304" pitchFamily="18" charset="0"/>
              </a:rPr>
              <a:t>。</a:t>
            </a:r>
            <a:endParaRPr lang="en-US" altLang="zh-TW" sz="2400" dirty="0">
              <a:latin typeface="Times New Roman" panose="02020603050405020304" pitchFamily="18" charset="0"/>
            </a:endParaRPr>
          </a:p>
          <a:p>
            <a:pPr marL="457200" indent="-457200">
              <a:buFont typeface="+mj-lt"/>
              <a:buAutoNum type="arabicPeriod"/>
            </a:pPr>
            <a:r>
              <a:rPr lang="zh-TW" altLang="en-US" sz="2400" dirty="0">
                <a:latin typeface="Times New Roman" panose="02020603050405020304" pitchFamily="18" charset="0"/>
              </a:rPr>
              <a:t>此模型會</a:t>
            </a:r>
            <a:r>
              <a:rPr lang="zh-TW" altLang="zh-TW" sz="2400" dirty="0">
                <a:latin typeface="Times New Roman" panose="02020603050405020304" pitchFamily="18" charset="0"/>
              </a:rPr>
              <a:t>根據前一個的單字預測已知系列中的下一個單字</a:t>
            </a:r>
            <a:r>
              <a:rPr lang="en-US" altLang="zh-TW" sz="2400" dirty="0">
                <a:latin typeface="Times New Roman" panose="02020603050405020304" pitchFamily="18" charset="0"/>
              </a:rPr>
              <a:t>(</a:t>
            </a:r>
            <a:r>
              <a:rPr lang="en-US" altLang="zh-TW" sz="2400" dirty="0" err="1">
                <a:latin typeface="Times New Roman" panose="02020603050405020304" pitchFamily="18" charset="0"/>
              </a:rPr>
              <a:t>Sivapriya</a:t>
            </a:r>
            <a:r>
              <a:rPr lang="en-US" altLang="zh-TW" sz="2400" dirty="0">
                <a:latin typeface="Times New Roman" panose="02020603050405020304" pitchFamily="18" charset="0"/>
              </a:rPr>
              <a:t> et al.,2022)</a:t>
            </a:r>
            <a:r>
              <a:rPr lang="zh-TW" altLang="en-US" sz="2400" dirty="0">
                <a:latin typeface="Times New Roman" panose="02020603050405020304" pitchFamily="18" charset="0"/>
              </a:rPr>
              <a:t>。</a:t>
            </a:r>
            <a:endParaRPr lang="en-US" altLang="zh-TW" sz="2400" dirty="0">
              <a:latin typeface="Times New Roman" panose="02020603050405020304" pitchFamily="18" charset="0"/>
            </a:endParaRPr>
          </a:p>
          <a:p>
            <a:pPr marL="457200" indent="-457200">
              <a:buFont typeface="+mj-lt"/>
              <a:buAutoNum type="arabicPeriod"/>
            </a:pPr>
            <a:r>
              <a:rPr lang="zh-TW" altLang="en-US" sz="2400" dirty="0">
                <a:latin typeface="Times New Roman" panose="02020603050405020304" pitchFamily="18" charset="0"/>
              </a:rPr>
              <a:t>缺乏對數據長期記憶的處理，使得</a:t>
            </a:r>
            <a:r>
              <a:rPr lang="en-US" altLang="zh-TW" sz="2400" dirty="0">
                <a:latin typeface="Times New Roman" panose="02020603050405020304" pitchFamily="18" charset="0"/>
              </a:rPr>
              <a:t>RNN</a:t>
            </a:r>
            <a:r>
              <a:rPr lang="zh-TW" altLang="en-US" sz="2400" dirty="0">
                <a:latin typeface="Times New Roman" panose="02020603050405020304" pitchFamily="18" charset="0"/>
              </a:rPr>
              <a:t>容易在模型訓練中，出現梯度消失和爆炸等問題</a:t>
            </a:r>
            <a:r>
              <a:rPr lang="en-US" altLang="zh-TW" sz="2400" dirty="0">
                <a:latin typeface="Times New Roman" panose="02020603050405020304" pitchFamily="18" charset="0"/>
              </a:rPr>
              <a:t>(Wang et al., 2022)</a:t>
            </a:r>
            <a:r>
              <a:rPr lang="zh-TW" altLang="en-US" sz="2400" dirty="0">
                <a:latin typeface="Times New Roman" panose="02020603050405020304" pitchFamily="18" charset="0"/>
              </a:rPr>
              <a:t>。</a:t>
            </a:r>
          </a:p>
        </p:txBody>
      </p:sp>
      <p:sp>
        <p:nvSpPr>
          <p:cNvPr id="4" name="投影片編號版面配置區 3">
            <a:extLst>
              <a:ext uri="{FF2B5EF4-FFF2-40B4-BE49-F238E27FC236}">
                <a16:creationId xmlns:a16="http://schemas.microsoft.com/office/drawing/2014/main" id="{812C2A50-2D5C-43AE-8C63-CE2E6F63CF4A}"/>
              </a:ext>
            </a:extLst>
          </p:cNvPr>
          <p:cNvSpPr>
            <a:spLocks noGrp="1"/>
          </p:cNvSpPr>
          <p:nvPr>
            <p:ph type="sldNum" sz="quarter" idx="12"/>
          </p:nvPr>
        </p:nvSpPr>
        <p:spPr/>
        <p:txBody>
          <a:bodyPr/>
          <a:lstStyle/>
          <a:p>
            <a:fld id="{3A98EE3D-8CD1-4C3F-BD1C-C98C9596463C}" type="slidenum">
              <a:rPr lang="en-US" altLang="zh-TW" noProof="0" smtClean="0"/>
              <a:pPr/>
              <a:t>14</a:t>
            </a:fld>
            <a:endParaRPr lang="zh-TW" altLang="en-US" noProof="0" dirty="0"/>
          </a:p>
        </p:txBody>
      </p:sp>
    </p:spTree>
    <p:extLst>
      <p:ext uri="{BB962C8B-B14F-4D97-AF65-F5344CB8AC3E}">
        <p14:creationId xmlns:p14="http://schemas.microsoft.com/office/powerpoint/2010/main" val="554221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374B7-CE04-4785-8985-821193B3A2BB}"/>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2.2</a:t>
            </a:r>
            <a:r>
              <a:rPr lang="zh-TW" altLang="zh-TW" dirty="0">
                <a:latin typeface="Times New Roman" panose="02020603050405020304" pitchFamily="18" charset="0"/>
              </a:rPr>
              <a:t>循環神經網路</a:t>
            </a:r>
            <a:r>
              <a:rPr lang="en-US" altLang="zh-TW" dirty="0">
                <a:latin typeface="Times New Roman" panose="02020603050405020304" pitchFamily="18" charset="0"/>
              </a:rPr>
              <a:t>(RNN)</a:t>
            </a:r>
            <a:r>
              <a:rPr lang="en-US" altLang="zh-TW" dirty="0">
                <a:latin typeface="Times New Roman" panose="02020603050405020304" pitchFamily="18" charset="0"/>
                <a:cs typeface="Times New Roman" panose="02020603050405020304" pitchFamily="18" charset="0"/>
              </a:rPr>
              <a:t> (2/2)</a:t>
            </a:r>
            <a:endParaRPr lang="zh-TW" altLang="en-US" dirty="0">
              <a:latin typeface="Times New Roman" panose="02020603050405020304" pitchFamily="18" charset="0"/>
              <a:cs typeface="Times New Roman" panose="02020603050405020304" pitchFamily="18" charset="0"/>
            </a:endParaRPr>
          </a:p>
        </p:txBody>
      </p:sp>
      <p:graphicFrame>
        <p:nvGraphicFramePr>
          <p:cNvPr id="5" name="內容版面配置區 4">
            <a:extLst>
              <a:ext uri="{FF2B5EF4-FFF2-40B4-BE49-F238E27FC236}">
                <a16:creationId xmlns:a16="http://schemas.microsoft.com/office/drawing/2014/main" id="{9A24169B-2352-45CA-A804-B1363E3BF720}"/>
              </a:ext>
            </a:extLst>
          </p:cNvPr>
          <p:cNvGraphicFramePr>
            <a:graphicFrameLocks noGrp="1"/>
          </p:cNvGraphicFramePr>
          <p:nvPr>
            <p:ph idx="1"/>
            <p:extLst>
              <p:ext uri="{D42A27DB-BD31-4B8C-83A1-F6EECF244321}">
                <p14:modId xmlns:p14="http://schemas.microsoft.com/office/powerpoint/2010/main" val="1349152457"/>
              </p:ext>
            </p:extLst>
          </p:nvPr>
        </p:nvGraphicFramePr>
        <p:xfrm>
          <a:off x="924878" y="1927802"/>
          <a:ext cx="10342244" cy="4528348"/>
        </p:xfrm>
        <a:graphic>
          <a:graphicData uri="http://schemas.openxmlformats.org/drawingml/2006/table">
            <a:tbl>
              <a:tblPr firstRow="1" firstCol="1" bandRow="1">
                <a:tableStyleId>{0505E3EF-67EA-436B-97B2-0124C06EBD24}</a:tableStyleId>
              </a:tblPr>
              <a:tblGrid>
                <a:gridCol w="2577629">
                  <a:extLst>
                    <a:ext uri="{9D8B030D-6E8A-4147-A177-3AD203B41FA5}">
                      <a16:colId xmlns:a16="http://schemas.microsoft.com/office/drawing/2014/main" val="3831129604"/>
                    </a:ext>
                  </a:extLst>
                </a:gridCol>
                <a:gridCol w="3113412">
                  <a:extLst>
                    <a:ext uri="{9D8B030D-6E8A-4147-A177-3AD203B41FA5}">
                      <a16:colId xmlns:a16="http://schemas.microsoft.com/office/drawing/2014/main" val="1177904842"/>
                    </a:ext>
                  </a:extLst>
                </a:gridCol>
                <a:gridCol w="4651203">
                  <a:extLst>
                    <a:ext uri="{9D8B030D-6E8A-4147-A177-3AD203B41FA5}">
                      <a16:colId xmlns:a16="http://schemas.microsoft.com/office/drawing/2014/main" val="2006218636"/>
                    </a:ext>
                  </a:extLst>
                </a:gridCol>
              </a:tblGrid>
              <a:tr h="266374">
                <a:tc>
                  <a:txBody>
                    <a:bodyPr/>
                    <a:lstStyle/>
                    <a:p>
                      <a:pPr algn="ctr" eaLnBrk="0" hangingPunct="0">
                        <a:lnSpc>
                          <a:spcPct val="100000"/>
                        </a:lnSpc>
                        <a:spcBef>
                          <a:spcPts val="0"/>
                        </a:spcBef>
                        <a:spcAft>
                          <a:spcPts val="0"/>
                        </a:spcAft>
                      </a:pPr>
                      <a:r>
                        <a:rPr lang="zh-TW" sz="1800" b="0" kern="100" baseline="0" dirty="0">
                          <a:effectLst/>
                          <a:latin typeface="Times New Roman" panose="02020603050405020304" pitchFamily="18" charset="0"/>
                          <a:ea typeface="標楷體" panose="03000509000000000000" pitchFamily="65" charset="-120"/>
                        </a:rPr>
                        <a:t>作者與年份</a:t>
                      </a:r>
                      <a:endParaRPr lang="zh-TW" sz="1800" b="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0306" marR="60306" marT="0" marB="0" anchor="ctr"/>
                </a:tc>
                <a:tc>
                  <a:txBody>
                    <a:bodyPr/>
                    <a:lstStyle/>
                    <a:p>
                      <a:pPr algn="ctr" eaLnBrk="0" hangingPunct="0">
                        <a:lnSpc>
                          <a:spcPct val="100000"/>
                        </a:lnSpc>
                        <a:spcBef>
                          <a:spcPts val="0"/>
                        </a:spcBef>
                        <a:spcAft>
                          <a:spcPts val="0"/>
                        </a:spcAft>
                      </a:pPr>
                      <a:r>
                        <a:rPr lang="zh-TW" sz="1800" b="0" kern="100" baseline="0" dirty="0">
                          <a:effectLst/>
                          <a:latin typeface="Times New Roman" panose="02020603050405020304" pitchFamily="18" charset="0"/>
                          <a:ea typeface="標楷體" panose="03000509000000000000" pitchFamily="65" charset="-120"/>
                        </a:rPr>
                        <a:t>研究主題</a:t>
                      </a:r>
                      <a:endParaRPr lang="zh-TW" sz="1800" b="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0306" marR="60306" marT="0" marB="0" anchor="ctr"/>
                </a:tc>
                <a:tc>
                  <a:txBody>
                    <a:bodyPr/>
                    <a:lstStyle/>
                    <a:p>
                      <a:pPr algn="ctr" eaLnBrk="0" hangingPunct="0">
                        <a:lnSpc>
                          <a:spcPct val="100000"/>
                        </a:lnSpc>
                        <a:spcBef>
                          <a:spcPts val="0"/>
                        </a:spcBef>
                        <a:spcAft>
                          <a:spcPts val="0"/>
                        </a:spcAft>
                      </a:pPr>
                      <a:r>
                        <a:rPr lang="zh-TW" sz="1800" b="0" kern="100" baseline="0" dirty="0">
                          <a:effectLst/>
                          <a:latin typeface="Times New Roman" panose="02020603050405020304" pitchFamily="18" charset="0"/>
                          <a:ea typeface="標楷體" panose="03000509000000000000" pitchFamily="65" charset="-120"/>
                        </a:rPr>
                        <a:t>研究成果</a:t>
                      </a:r>
                      <a:endParaRPr lang="zh-TW" sz="1800" b="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0306" marR="60306" marT="0" marB="0" anchor="ctr"/>
                </a:tc>
                <a:extLst>
                  <a:ext uri="{0D108BD9-81ED-4DB2-BD59-A6C34878D82A}">
                    <a16:rowId xmlns:a16="http://schemas.microsoft.com/office/drawing/2014/main" val="669811891"/>
                  </a:ext>
                </a:extLst>
              </a:tr>
              <a:tr h="1551196">
                <a:tc>
                  <a:txBody>
                    <a:bodyPr/>
                    <a:lstStyle/>
                    <a:p>
                      <a:pPr algn="just" eaLnBrk="0" hangingPunct="0">
                        <a:lnSpc>
                          <a:spcPct val="100000"/>
                        </a:lnSpc>
                        <a:spcBef>
                          <a:spcPts val="0"/>
                        </a:spcBef>
                        <a:spcAft>
                          <a:spcPts val="0"/>
                        </a:spcAft>
                      </a:pPr>
                      <a:r>
                        <a:rPr lang="en-US" sz="1800" b="0" kern="100" baseline="0" dirty="0" err="1">
                          <a:effectLst/>
                          <a:latin typeface="Times New Roman" panose="02020603050405020304" pitchFamily="18" charset="0"/>
                          <a:ea typeface="標楷體" panose="03000509000000000000" pitchFamily="65" charset="-120"/>
                        </a:rPr>
                        <a:t>Babbar</a:t>
                      </a:r>
                      <a:r>
                        <a:rPr lang="en-US" sz="1800" b="0" kern="100" baseline="0" dirty="0">
                          <a:effectLst/>
                          <a:latin typeface="Times New Roman" panose="02020603050405020304" pitchFamily="18" charset="0"/>
                          <a:ea typeface="標楷體" panose="03000509000000000000" pitchFamily="65" charset="-120"/>
                        </a:rPr>
                        <a:t> &amp; Yong (2022)</a:t>
                      </a:r>
                      <a:endParaRPr lang="zh-TW" sz="1800" b="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0306" marR="60306" marT="0" marB="0" anchor="ctr"/>
                </a:tc>
                <a:tc>
                  <a:txBody>
                    <a:bodyPr/>
                    <a:lstStyle/>
                    <a:p>
                      <a:pPr algn="just" eaLnBrk="0" hangingPunct="0">
                        <a:lnSpc>
                          <a:spcPct val="100000"/>
                        </a:lnSpc>
                        <a:spcBef>
                          <a:spcPts val="0"/>
                        </a:spcBef>
                        <a:spcAft>
                          <a:spcPts val="0"/>
                        </a:spcAft>
                      </a:pPr>
                      <a:r>
                        <a:rPr lang="zh-TW" sz="1800" b="0" kern="100" baseline="0" dirty="0">
                          <a:effectLst/>
                          <a:latin typeface="Times New Roman" panose="02020603050405020304" pitchFamily="18" charset="0"/>
                          <a:ea typeface="標楷體" panose="03000509000000000000" pitchFamily="65" charset="-120"/>
                        </a:rPr>
                        <a:t>使用機器學習算法進行太陽能預測：一項比較研究</a:t>
                      </a:r>
                      <a:endParaRPr lang="zh-TW" sz="1800" b="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0306" marR="60306" marT="0" marB="0" anchor="ctr"/>
                </a:tc>
                <a:tc>
                  <a:txBody>
                    <a:bodyPr/>
                    <a:lstStyle/>
                    <a:p>
                      <a:pPr algn="just" eaLnBrk="0" hangingPunct="0">
                        <a:lnSpc>
                          <a:spcPct val="100000"/>
                        </a:lnSpc>
                        <a:spcBef>
                          <a:spcPts val="0"/>
                        </a:spcBef>
                        <a:spcAft>
                          <a:spcPts val="0"/>
                        </a:spcAft>
                      </a:pPr>
                      <a:r>
                        <a:rPr lang="zh-TW" sz="1800" b="0" kern="100" baseline="0" dirty="0">
                          <a:effectLst/>
                          <a:latin typeface="Times New Roman" panose="02020603050405020304" pitchFamily="18" charset="0"/>
                          <a:ea typeface="標楷體" panose="03000509000000000000" pitchFamily="65" charset="-120"/>
                        </a:rPr>
                        <a:t>此篇研究選擇了</a:t>
                      </a:r>
                      <a:r>
                        <a:rPr lang="en-US" sz="1800" b="0" kern="100" baseline="0" dirty="0">
                          <a:effectLst/>
                          <a:latin typeface="Times New Roman" panose="02020603050405020304" pitchFamily="18" charset="0"/>
                          <a:ea typeface="標楷體" panose="03000509000000000000" pitchFamily="65" charset="-120"/>
                        </a:rPr>
                        <a:t>RNN</a:t>
                      </a:r>
                      <a:r>
                        <a:rPr lang="zh-TW" sz="1800" b="0" kern="100" baseline="0" dirty="0">
                          <a:effectLst/>
                          <a:latin typeface="Times New Roman" panose="02020603050405020304" pitchFamily="18" charset="0"/>
                          <a:ea typeface="標楷體" panose="03000509000000000000" pitchFamily="65" charset="-120"/>
                        </a:rPr>
                        <a:t>、</a:t>
                      </a:r>
                      <a:r>
                        <a:rPr lang="en-US" sz="1800" b="0" kern="100" baseline="0" dirty="0">
                          <a:effectLst/>
                          <a:latin typeface="Times New Roman" panose="02020603050405020304" pitchFamily="18" charset="0"/>
                          <a:ea typeface="標楷體" panose="03000509000000000000" pitchFamily="65" charset="-120"/>
                        </a:rPr>
                        <a:t>SVM</a:t>
                      </a:r>
                      <a:r>
                        <a:rPr lang="zh-TW" sz="1800" b="0" kern="100" baseline="0" dirty="0">
                          <a:effectLst/>
                          <a:latin typeface="Times New Roman" panose="02020603050405020304" pitchFamily="18" charset="0"/>
                          <a:ea typeface="標楷體" panose="03000509000000000000" pitchFamily="65" charset="-120"/>
                        </a:rPr>
                        <a:t>、</a:t>
                      </a:r>
                      <a:r>
                        <a:rPr lang="en-US" sz="1800" b="0" kern="100" baseline="0" dirty="0">
                          <a:effectLst/>
                          <a:latin typeface="Times New Roman" panose="02020603050405020304" pitchFamily="18" charset="0"/>
                          <a:ea typeface="標楷體" panose="03000509000000000000" pitchFamily="65" charset="-120"/>
                        </a:rPr>
                        <a:t>ARX</a:t>
                      </a:r>
                      <a:r>
                        <a:rPr lang="zh-TW" sz="1800" b="0" kern="100" baseline="0" dirty="0">
                          <a:effectLst/>
                          <a:latin typeface="Times New Roman" panose="02020603050405020304" pitchFamily="18" charset="0"/>
                          <a:ea typeface="標楷體" panose="03000509000000000000" pitchFamily="65" charset="-120"/>
                        </a:rPr>
                        <a:t>、</a:t>
                      </a:r>
                      <a:r>
                        <a:rPr lang="en-US" sz="1800" b="0" kern="100" baseline="0" dirty="0">
                          <a:effectLst/>
                          <a:latin typeface="Times New Roman" panose="02020603050405020304" pitchFamily="18" charset="0"/>
                          <a:ea typeface="標楷體" panose="03000509000000000000" pitchFamily="65" charset="-120"/>
                        </a:rPr>
                        <a:t>FFNN-</a:t>
                      </a:r>
                      <a:r>
                        <a:rPr lang="en-US" sz="1800" b="0" kern="100" baseline="0" dirty="0" err="1">
                          <a:effectLst/>
                          <a:latin typeface="Times New Roman" panose="02020603050405020304" pitchFamily="18" charset="0"/>
                          <a:ea typeface="標楷體" panose="03000509000000000000" pitchFamily="65" charset="-120"/>
                        </a:rPr>
                        <a:t>gdx</a:t>
                      </a:r>
                      <a:r>
                        <a:rPr lang="zh-TW" sz="1800" b="0" kern="100" baseline="0" dirty="0">
                          <a:effectLst/>
                          <a:latin typeface="Times New Roman" panose="02020603050405020304" pitchFamily="18" charset="0"/>
                          <a:ea typeface="標楷體" panose="03000509000000000000" pitchFamily="65" charset="-120"/>
                        </a:rPr>
                        <a:t>和</a:t>
                      </a:r>
                      <a:r>
                        <a:rPr lang="en-US" sz="1800" b="0" kern="100" baseline="0" dirty="0">
                          <a:effectLst/>
                          <a:latin typeface="Times New Roman" panose="02020603050405020304" pitchFamily="18" charset="0"/>
                          <a:ea typeface="標楷體" panose="03000509000000000000" pitchFamily="65" charset="-120"/>
                        </a:rPr>
                        <a:t>LASSO</a:t>
                      </a:r>
                      <a:r>
                        <a:rPr lang="zh-TW" sz="1800" b="0" kern="100" baseline="0" dirty="0">
                          <a:effectLst/>
                          <a:latin typeface="Times New Roman" panose="02020603050405020304" pitchFamily="18" charset="0"/>
                          <a:ea typeface="標楷體" panose="03000509000000000000" pitchFamily="65" charset="-120"/>
                        </a:rPr>
                        <a:t>等預測模型，並對其進行訓練，隨後比較各模型之間差異，結果顯示</a:t>
                      </a:r>
                      <a:r>
                        <a:rPr lang="en-US" sz="1800" b="0" kern="100" baseline="0" dirty="0">
                          <a:effectLst/>
                          <a:latin typeface="Times New Roman" panose="02020603050405020304" pitchFamily="18" charset="0"/>
                          <a:ea typeface="標楷體" panose="03000509000000000000" pitchFamily="65" charset="-120"/>
                        </a:rPr>
                        <a:t>RNN</a:t>
                      </a:r>
                      <a:r>
                        <a:rPr lang="zh-TW" sz="1800" b="0" kern="100" baseline="0" dirty="0">
                          <a:effectLst/>
                          <a:latin typeface="Times New Roman" panose="02020603050405020304" pitchFamily="18" charset="0"/>
                          <a:ea typeface="標楷體" panose="03000509000000000000" pitchFamily="65" charset="-120"/>
                        </a:rPr>
                        <a:t>為預測效能最好的模型。</a:t>
                      </a:r>
                      <a:endParaRPr lang="zh-TW" sz="1800" b="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0306" marR="60306" marT="0" marB="0" anchor="ctr"/>
                </a:tc>
                <a:extLst>
                  <a:ext uri="{0D108BD9-81ED-4DB2-BD59-A6C34878D82A}">
                    <a16:rowId xmlns:a16="http://schemas.microsoft.com/office/drawing/2014/main" val="3547725591"/>
                  </a:ext>
                </a:extLst>
              </a:tr>
              <a:tr h="1151636">
                <a:tc>
                  <a:txBody>
                    <a:bodyPr/>
                    <a:lstStyle/>
                    <a:p>
                      <a:pPr algn="just" eaLnBrk="0" hangingPunct="0">
                        <a:lnSpc>
                          <a:spcPct val="100000"/>
                        </a:lnSpc>
                        <a:spcBef>
                          <a:spcPts val="0"/>
                        </a:spcBef>
                        <a:spcAft>
                          <a:spcPts val="0"/>
                        </a:spcAft>
                      </a:pPr>
                      <a:r>
                        <a:rPr lang="en-US" sz="1800" b="0" kern="100" baseline="0" dirty="0">
                          <a:effectLst/>
                          <a:latin typeface="Times New Roman" panose="02020603050405020304" pitchFamily="18" charset="0"/>
                          <a:ea typeface="標楷體" panose="03000509000000000000" pitchFamily="65" charset="-120"/>
                        </a:rPr>
                        <a:t>D et al.(2021)</a:t>
                      </a:r>
                      <a:endParaRPr lang="zh-TW" sz="1800" b="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0306" marR="60306" marT="0" marB="0" anchor="ctr"/>
                </a:tc>
                <a:tc>
                  <a:txBody>
                    <a:bodyPr/>
                    <a:lstStyle/>
                    <a:p>
                      <a:pPr algn="just" eaLnBrk="0" hangingPunct="0">
                        <a:lnSpc>
                          <a:spcPct val="100000"/>
                        </a:lnSpc>
                        <a:spcBef>
                          <a:spcPts val="0"/>
                        </a:spcBef>
                        <a:spcAft>
                          <a:spcPts val="0"/>
                        </a:spcAft>
                      </a:pPr>
                      <a:r>
                        <a:rPr lang="zh-TW" sz="1800" b="0" kern="100" baseline="0" dirty="0">
                          <a:effectLst/>
                          <a:latin typeface="Times New Roman" panose="02020603050405020304" pitchFamily="18" charset="0"/>
                          <a:ea typeface="標楷體" panose="03000509000000000000" pitchFamily="65" charset="-120"/>
                        </a:rPr>
                        <a:t>太陽能中期預測不同深度學習模型的比較研究</a:t>
                      </a:r>
                      <a:endParaRPr lang="zh-TW" sz="1800" b="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0306" marR="60306" marT="0" marB="0" anchor="ctr"/>
                </a:tc>
                <a:tc>
                  <a:txBody>
                    <a:bodyPr/>
                    <a:lstStyle/>
                    <a:p>
                      <a:pPr algn="just" eaLnBrk="0" hangingPunct="0">
                        <a:lnSpc>
                          <a:spcPct val="100000"/>
                        </a:lnSpc>
                        <a:spcBef>
                          <a:spcPts val="0"/>
                        </a:spcBef>
                        <a:spcAft>
                          <a:spcPts val="0"/>
                        </a:spcAft>
                      </a:pPr>
                      <a:r>
                        <a:rPr lang="zh-TW" sz="1800" b="0" kern="100" baseline="0" dirty="0">
                          <a:effectLst/>
                          <a:latin typeface="Times New Roman" panose="02020603050405020304" pitchFamily="18" charset="0"/>
                          <a:ea typeface="標楷體" panose="03000509000000000000" pitchFamily="65" charset="-120"/>
                        </a:rPr>
                        <a:t>該篇研究應用</a:t>
                      </a:r>
                      <a:r>
                        <a:rPr lang="en-US" sz="1800" b="0" kern="100" baseline="0" dirty="0">
                          <a:effectLst/>
                          <a:latin typeface="Times New Roman" panose="02020603050405020304" pitchFamily="18" charset="0"/>
                          <a:ea typeface="標楷體" panose="03000509000000000000" pitchFamily="65" charset="-120"/>
                        </a:rPr>
                        <a:t>RNN</a:t>
                      </a:r>
                      <a:r>
                        <a:rPr lang="zh-TW" sz="1800" b="0" kern="100" baseline="0" dirty="0">
                          <a:effectLst/>
                          <a:latin typeface="Times New Roman" panose="02020603050405020304" pitchFamily="18" charset="0"/>
                          <a:ea typeface="標楷體" panose="03000509000000000000" pitchFamily="65" charset="-120"/>
                        </a:rPr>
                        <a:t>、</a:t>
                      </a:r>
                      <a:r>
                        <a:rPr lang="en-US" sz="1800" b="0" kern="100" baseline="0" dirty="0">
                          <a:effectLst/>
                          <a:latin typeface="Times New Roman" panose="02020603050405020304" pitchFamily="18" charset="0"/>
                          <a:ea typeface="標楷體" panose="03000509000000000000" pitchFamily="65" charset="-120"/>
                        </a:rPr>
                        <a:t>LSTM</a:t>
                      </a:r>
                      <a:r>
                        <a:rPr lang="zh-TW" sz="1800" b="0" kern="100" baseline="0" dirty="0">
                          <a:effectLst/>
                          <a:latin typeface="Times New Roman" panose="02020603050405020304" pitchFamily="18" charset="0"/>
                          <a:ea typeface="標楷體" panose="03000509000000000000" pitchFamily="65" charset="-120"/>
                        </a:rPr>
                        <a:t>、</a:t>
                      </a:r>
                      <a:r>
                        <a:rPr lang="en-US" sz="1800" b="0" kern="100" baseline="0" dirty="0">
                          <a:effectLst/>
                          <a:latin typeface="Times New Roman" panose="02020603050405020304" pitchFamily="18" charset="0"/>
                          <a:ea typeface="標楷體" panose="03000509000000000000" pitchFamily="65" charset="-120"/>
                        </a:rPr>
                        <a:t>GRU</a:t>
                      </a:r>
                      <a:r>
                        <a:rPr lang="zh-TW" sz="1800" b="0" kern="100" baseline="0" dirty="0">
                          <a:effectLst/>
                          <a:latin typeface="Times New Roman" panose="02020603050405020304" pitchFamily="18" charset="0"/>
                          <a:ea typeface="標楷體" panose="03000509000000000000" pitchFamily="65" charset="-120"/>
                        </a:rPr>
                        <a:t>於太陽能發電預測，雖然三種模型皆可進行預測，但</a:t>
                      </a:r>
                      <a:r>
                        <a:rPr lang="en-US" sz="1800" b="0" kern="100" baseline="0" dirty="0">
                          <a:effectLst/>
                          <a:latin typeface="Times New Roman" panose="02020603050405020304" pitchFamily="18" charset="0"/>
                          <a:ea typeface="標楷體" panose="03000509000000000000" pitchFamily="65" charset="-120"/>
                        </a:rPr>
                        <a:t>RNN</a:t>
                      </a:r>
                      <a:r>
                        <a:rPr lang="zh-TW" sz="1800" b="0" kern="100" baseline="0" dirty="0">
                          <a:effectLst/>
                          <a:latin typeface="Times New Roman" panose="02020603050405020304" pitchFamily="18" charset="0"/>
                          <a:ea typeface="標楷體" panose="03000509000000000000" pitchFamily="65" charset="-120"/>
                        </a:rPr>
                        <a:t>與其它模型相比，效果為最不佳的。</a:t>
                      </a:r>
                      <a:endParaRPr lang="zh-TW" sz="1800" b="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0306" marR="60306" marT="0" marB="0" anchor="ctr"/>
                </a:tc>
                <a:extLst>
                  <a:ext uri="{0D108BD9-81ED-4DB2-BD59-A6C34878D82A}">
                    <a16:rowId xmlns:a16="http://schemas.microsoft.com/office/drawing/2014/main" val="889358515"/>
                  </a:ext>
                </a:extLst>
              </a:tr>
              <a:tr h="1551196">
                <a:tc>
                  <a:txBody>
                    <a:bodyPr/>
                    <a:lstStyle/>
                    <a:p>
                      <a:pPr algn="just" eaLnBrk="0" hangingPunct="0">
                        <a:lnSpc>
                          <a:spcPct val="100000"/>
                        </a:lnSpc>
                        <a:spcBef>
                          <a:spcPts val="0"/>
                        </a:spcBef>
                        <a:spcAft>
                          <a:spcPts val="0"/>
                        </a:spcAft>
                      </a:pPr>
                      <a:r>
                        <a:rPr lang="en-US" sz="1800" b="0" kern="100" baseline="0" dirty="0">
                          <a:effectLst/>
                          <a:latin typeface="Times New Roman" panose="02020603050405020304" pitchFamily="18" charset="0"/>
                          <a:ea typeface="標楷體" panose="03000509000000000000" pitchFamily="65" charset="-120"/>
                        </a:rPr>
                        <a:t>Mishra &amp; </a:t>
                      </a:r>
                      <a:r>
                        <a:rPr lang="en-US" sz="1800" b="0" kern="100" baseline="0" dirty="0" err="1">
                          <a:effectLst/>
                          <a:latin typeface="Times New Roman" panose="02020603050405020304" pitchFamily="18" charset="0"/>
                          <a:ea typeface="標楷體" panose="03000509000000000000" pitchFamily="65" charset="-120"/>
                        </a:rPr>
                        <a:t>Palanisamy</a:t>
                      </a:r>
                      <a:r>
                        <a:rPr lang="en-US" sz="1800" b="0" kern="100" baseline="0" dirty="0">
                          <a:effectLst/>
                          <a:latin typeface="Times New Roman" panose="02020603050405020304" pitchFamily="18" charset="0"/>
                          <a:ea typeface="標楷體" panose="03000509000000000000" pitchFamily="65" charset="-120"/>
                        </a:rPr>
                        <a:t> (2018)</a:t>
                      </a:r>
                      <a:endParaRPr lang="zh-TW" sz="1800" b="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0306" marR="60306" marT="0" marB="0" anchor="ctr"/>
                </a:tc>
                <a:tc>
                  <a:txBody>
                    <a:bodyPr/>
                    <a:lstStyle/>
                    <a:p>
                      <a:pPr algn="just" eaLnBrk="0" hangingPunct="0">
                        <a:lnSpc>
                          <a:spcPct val="100000"/>
                        </a:lnSpc>
                        <a:spcBef>
                          <a:spcPts val="0"/>
                        </a:spcBef>
                        <a:spcAft>
                          <a:spcPts val="0"/>
                        </a:spcAft>
                      </a:pPr>
                      <a:r>
                        <a:rPr lang="zh-TW" sz="1800" b="0" kern="100" baseline="0" dirty="0">
                          <a:effectLst/>
                          <a:latin typeface="Times New Roman" panose="02020603050405020304" pitchFamily="18" charset="0"/>
                          <a:ea typeface="標楷體" panose="03000509000000000000" pitchFamily="65" charset="-120"/>
                        </a:rPr>
                        <a:t>使用遞歸神經網路的多時間範圍太陽預報</a:t>
                      </a:r>
                      <a:endParaRPr lang="zh-TW" sz="1800" b="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0306" marR="60306" marT="0" marB="0" anchor="ctr"/>
                </a:tc>
                <a:tc>
                  <a:txBody>
                    <a:bodyPr/>
                    <a:lstStyle/>
                    <a:p>
                      <a:pPr algn="just" eaLnBrk="0" hangingPunct="0">
                        <a:lnSpc>
                          <a:spcPct val="100000"/>
                        </a:lnSpc>
                        <a:spcBef>
                          <a:spcPts val="0"/>
                        </a:spcBef>
                        <a:spcAft>
                          <a:spcPts val="0"/>
                        </a:spcAft>
                      </a:pPr>
                      <a:r>
                        <a:rPr lang="zh-TW" sz="1800" b="0" kern="100" baseline="0" dirty="0">
                          <a:effectLst/>
                          <a:latin typeface="Times New Roman" panose="02020603050405020304" pitchFamily="18" charset="0"/>
                          <a:ea typeface="標楷體" panose="03000509000000000000" pitchFamily="65" charset="-120"/>
                        </a:rPr>
                        <a:t>此研究使用</a:t>
                      </a:r>
                      <a:r>
                        <a:rPr lang="en-US" sz="1800" b="0" kern="100" baseline="0" dirty="0">
                          <a:effectLst/>
                          <a:latin typeface="Times New Roman" panose="02020603050405020304" pitchFamily="18" charset="0"/>
                          <a:ea typeface="標楷體" panose="03000509000000000000" pitchFamily="65" charset="-120"/>
                        </a:rPr>
                        <a:t>RNN</a:t>
                      </a:r>
                      <a:r>
                        <a:rPr lang="zh-TW" sz="1800" b="0" kern="100" baseline="0" dirty="0">
                          <a:effectLst/>
                          <a:latin typeface="Times New Roman" panose="02020603050405020304" pitchFamily="18" charset="0"/>
                          <a:ea typeface="標楷體" panose="03000509000000000000" pitchFamily="65" charset="-120"/>
                        </a:rPr>
                        <a:t>對太陽能發電量進行預測，並採用</a:t>
                      </a:r>
                      <a:r>
                        <a:rPr lang="en-US" sz="1800" b="0" kern="100" baseline="0" dirty="0">
                          <a:effectLst/>
                          <a:latin typeface="Times New Roman" panose="02020603050405020304" pitchFamily="18" charset="0"/>
                          <a:ea typeface="標楷體" panose="03000509000000000000" pitchFamily="65" charset="-120"/>
                        </a:rPr>
                        <a:t>1</a:t>
                      </a:r>
                      <a:r>
                        <a:rPr lang="zh-TW" sz="1800" b="0" kern="100" baseline="0" dirty="0">
                          <a:effectLst/>
                          <a:latin typeface="Times New Roman" panose="02020603050405020304" pitchFamily="18" charset="0"/>
                          <a:ea typeface="標楷體" panose="03000509000000000000" pitchFamily="65" charset="-120"/>
                        </a:rPr>
                        <a:t>、</a:t>
                      </a:r>
                      <a:r>
                        <a:rPr lang="en-US" sz="1800" b="0" kern="100" baseline="0" dirty="0">
                          <a:effectLst/>
                          <a:latin typeface="Times New Roman" panose="02020603050405020304" pitchFamily="18" charset="0"/>
                          <a:ea typeface="標楷體" panose="03000509000000000000" pitchFamily="65" charset="-120"/>
                        </a:rPr>
                        <a:t>2</a:t>
                      </a:r>
                      <a:r>
                        <a:rPr lang="zh-TW" sz="1800" b="0" kern="100" baseline="0" dirty="0">
                          <a:effectLst/>
                          <a:latin typeface="Times New Roman" panose="02020603050405020304" pitchFamily="18" charset="0"/>
                          <a:ea typeface="標楷體" panose="03000509000000000000" pitchFamily="65" charset="-120"/>
                        </a:rPr>
                        <a:t>、</a:t>
                      </a:r>
                      <a:r>
                        <a:rPr lang="en-US" sz="1800" b="0" kern="100" baseline="0" dirty="0">
                          <a:effectLst/>
                          <a:latin typeface="Times New Roman" panose="02020603050405020304" pitchFamily="18" charset="0"/>
                          <a:ea typeface="標楷體" panose="03000509000000000000" pitchFamily="65" charset="-120"/>
                        </a:rPr>
                        <a:t>3</a:t>
                      </a:r>
                      <a:r>
                        <a:rPr lang="zh-TW" sz="1800" b="0" kern="100" baseline="0" dirty="0">
                          <a:effectLst/>
                          <a:latin typeface="Times New Roman" panose="02020603050405020304" pitchFamily="18" charset="0"/>
                          <a:ea typeface="標楷體" panose="03000509000000000000" pitchFamily="65" charset="-120"/>
                        </a:rPr>
                        <a:t>、</a:t>
                      </a:r>
                      <a:r>
                        <a:rPr lang="en-US" sz="1800" b="0" kern="100" baseline="0" dirty="0">
                          <a:effectLst/>
                          <a:latin typeface="Times New Roman" panose="02020603050405020304" pitchFamily="18" charset="0"/>
                          <a:ea typeface="標楷體" panose="03000509000000000000" pitchFamily="65" charset="-120"/>
                        </a:rPr>
                        <a:t>4</a:t>
                      </a:r>
                      <a:r>
                        <a:rPr lang="zh-TW" sz="1800" b="0" kern="100" baseline="0" dirty="0">
                          <a:effectLst/>
                          <a:latin typeface="Times New Roman" panose="02020603050405020304" pitchFamily="18" charset="0"/>
                          <a:ea typeface="標楷體" panose="03000509000000000000" pitchFamily="65" charset="-120"/>
                        </a:rPr>
                        <a:t>小時資料集比較</a:t>
                      </a:r>
                      <a:r>
                        <a:rPr lang="en-US" sz="1800" b="0" kern="100" baseline="0" dirty="0">
                          <a:effectLst/>
                          <a:latin typeface="Times New Roman" panose="02020603050405020304" pitchFamily="18" charset="0"/>
                          <a:ea typeface="標楷體" panose="03000509000000000000" pitchFamily="65" charset="-120"/>
                        </a:rPr>
                        <a:t>RNN</a:t>
                      </a:r>
                      <a:r>
                        <a:rPr lang="zh-TW" sz="1800" b="0" kern="100" baseline="0" dirty="0">
                          <a:effectLst/>
                          <a:latin typeface="Times New Roman" panose="02020603050405020304" pitchFamily="18" charset="0"/>
                          <a:ea typeface="標楷體" panose="03000509000000000000" pitchFamily="65" charset="-120"/>
                        </a:rPr>
                        <a:t>之性能，結果顯示</a:t>
                      </a:r>
                      <a:r>
                        <a:rPr lang="en-US" sz="1800" b="0" kern="100" baseline="0" dirty="0">
                          <a:effectLst/>
                          <a:latin typeface="Times New Roman" panose="02020603050405020304" pitchFamily="18" charset="0"/>
                          <a:ea typeface="標楷體" panose="03000509000000000000" pitchFamily="65" charset="-120"/>
                        </a:rPr>
                        <a:t>RNN</a:t>
                      </a:r>
                      <a:r>
                        <a:rPr lang="zh-TW" sz="1800" b="0" kern="100" baseline="0" dirty="0">
                          <a:effectLst/>
                          <a:latin typeface="Times New Roman" panose="02020603050405020304" pitchFamily="18" charset="0"/>
                          <a:ea typeface="標楷體" panose="03000509000000000000" pitchFamily="65" charset="-120"/>
                        </a:rPr>
                        <a:t>對於</a:t>
                      </a:r>
                      <a:r>
                        <a:rPr lang="en-US" sz="1800" b="0" kern="100" baseline="0" dirty="0">
                          <a:effectLst/>
                          <a:latin typeface="Times New Roman" panose="02020603050405020304" pitchFamily="18" charset="0"/>
                          <a:ea typeface="標楷體" panose="03000509000000000000" pitchFamily="65" charset="-120"/>
                        </a:rPr>
                        <a:t>4</a:t>
                      </a:r>
                      <a:r>
                        <a:rPr lang="zh-TW" sz="1800" b="0" kern="100" baseline="0" dirty="0">
                          <a:effectLst/>
                          <a:latin typeface="Times New Roman" panose="02020603050405020304" pitchFamily="18" charset="0"/>
                          <a:ea typeface="標楷體" panose="03000509000000000000" pitchFamily="65" charset="-120"/>
                        </a:rPr>
                        <a:t>小時的預測非常不準確，說明</a:t>
                      </a:r>
                      <a:r>
                        <a:rPr lang="en-US" sz="1800" b="0" kern="100" baseline="0" dirty="0">
                          <a:effectLst/>
                          <a:latin typeface="Times New Roman" panose="02020603050405020304" pitchFamily="18" charset="0"/>
                          <a:ea typeface="標楷體" panose="03000509000000000000" pitchFamily="65" charset="-120"/>
                        </a:rPr>
                        <a:t>RNN</a:t>
                      </a:r>
                      <a:r>
                        <a:rPr lang="zh-TW" sz="1800" b="0" kern="100" baseline="0" dirty="0">
                          <a:effectLst/>
                          <a:latin typeface="Times New Roman" panose="02020603050405020304" pitchFamily="18" charset="0"/>
                          <a:ea typeface="標楷體" panose="03000509000000000000" pitchFamily="65" charset="-120"/>
                        </a:rPr>
                        <a:t>只適合於短期預測。</a:t>
                      </a:r>
                      <a:endParaRPr lang="zh-TW" sz="1800" b="0" kern="100" baseline="0" dirty="0">
                        <a:effectLst/>
                        <a:latin typeface="Times New Roman" panose="02020603050405020304" pitchFamily="18" charset="0"/>
                        <a:ea typeface="標楷體" panose="03000509000000000000" pitchFamily="65" charset="-120"/>
                        <a:cs typeface="Times New Roman" panose="02020603050405020304" pitchFamily="18" charset="0"/>
                      </a:endParaRPr>
                    </a:p>
                  </a:txBody>
                  <a:tcPr marL="60306" marR="60306" marT="0" marB="0" anchor="ctr"/>
                </a:tc>
                <a:extLst>
                  <a:ext uri="{0D108BD9-81ED-4DB2-BD59-A6C34878D82A}">
                    <a16:rowId xmlns:a16="http://schemas.microsoft.com/office/drawing/2014/main" val="2996990605"/>
                  </a:ext>
                </a:extLst>
              </a:tr>
            </a:tbl>
          </a:graphicData>
        </a:graphic>
      </p:graphicFrame>
      <p:sp>
        <p:nvSpPr>
          <p:cNvPr id="4" name="投影片編號版面配置區 3">
            <a:extLst>
              <a:ext uri="{FF2B5EF4-FFF2-40B4-BE49-F238E27FC236}">
                <a16:creationId xmlns:a16="http://schemas.microsoft.com/office/drawing/2014/main" id="{812C2A50-2D5C-43AE-8C63-CE2E6F63CF4A}"/>
              </a:ext>
            </a:extLst>
          </p:cNvPr>
          <p:cNvSpPr>
            <a:spLocks noGrp="1"/>
          </p:cNvSpPr>
          <p:nvPr>
            <p:ph type="sldNum" sz="quarter" idx="12"/>
          </p:nvPr>
        </p:nvSpPr>
        <p:spPr/>
        <p:txBody>
          <a:bodyPr/>
          <a:lstStyle/>
          <a:p>
            <a:fld id="{3A98EE3D-8CD1-4C3F-BD1C-C98C9596463C}" type="slidenum">
              <a:rPr lang="en-US" altLang="zh-TW" noProof="0" smtClean="0"/>
              <a:pPr/>
              <a:t>15</a:t>
            </a:fld>
            <a:endParaRPr lang="zh-TW" altLang="en-US" noProof="0" dirty="0"/>
          </a:p>
        </p:txBody>
      </p:sp>
      <p:sp>
        <p:nvSpPr>
          <p:cNvPr id="6" name="文字方塊 5">
            <a:extLst>
              <a:ext uri="{FF2B5EF4-FFF2-40B4-BE49-F238E27FC236}">
                <a16:creationId xmlns:a16="http://schemas.microsoft.com/office/drawing/2014/main" id="{1F0E773B-0D69-4958-84FC-09780A813494}"/>
              </a:ext>
            </a:extLst>
          </p:cNvPr>
          <p:cNvSpPr txBox="1"/>
          <p:nvPr/>
        </p:nvSpPr>
        <p:spPr>
          <a:xfrm>
            <a:off x="4422272" y="6471480"/>
            <a:ext cx="3347457" cy="369332"/>
          </a:xfrm>
          <a:prstGeom prst="rect">
            <a:avLst/>
          </a:prstGeom>
          <a:noFill/>
        </p:spPr>
        <p:txBody>
          <a:bodyPr wrap="square" rtlCol="0">
            <a:spAutoFit/>
          </a:bodyPr>
          <a:lstStyle/>
          <a:p>
            <a:pPr algn="ctr"/>
            <a:r>
              <a:rPr lang="en-US" altLang="zh-TW" dirty="0">
                <a:latin typeface="Times New Roman" panose="02020603050405020304" pitchFamily="18" charset="0"/>
                <a:ea typeface="標楷體" panose="03000509000000000000" pitchFamily="65" charset="-120"/>
              </a:rPr>
              <a:t>RNN</a:t>
            </a:r>
            <a:r>
              <a:rPr lang="zh-TW" altLang="en-US" dirty="0">
                <a:latin typeface="Times New Roman" panose="02020603050405020304" pitchFamily="18" charset="0"/>
                <a:ea typeface="標楷體" panose="03000509000000000000" pitchFamily="65" charset="-120"/>
              </a:rPr>
              <a:t>太陽能預測相關文獻</a:t>
            </a:r>
          </a:p>
        </p:txBody>
      </p:sp>
    </p:spTree>
    <p:extLst>
      <p:ext uri="{BB962C8B-B14F-4D97-AF65-F5344CB8AC3E}">
        <p14:creationId xmlns:p14="http://schemas.microsoft.com/office/powerpoint/2010/main" val="381027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374B7-CE04-4785-8985-821193B3A2BB}"/>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2.3</a:t>
            </a:r>
            <a:r>
              <a:rPr lang="zh-TW" altLang="zh-TW" dirty="0">
                <a:latin typeface="Times New Roman" panose="02020603050405020304" pitchFamily="18" charset="0"/>
              </a:rPr>
              <a:t>長短期記憶</a:t>
            </a:r>
            <a:r>
              <a:rPr lang="en-US" altLang="zh-TW" dirty="0">
                <a:latin typeface="Times New Roman" panose="02020603050405020304" pitchFamily="18" charset="0"/>
              </a:rPr>
              <a:t>(LSTM)</a:t>
            </a:r>
            <a:r>
              <a:rPr lang="en-US" altLang="zh-TW" dirty="0">
                <a:latin typeface="Times New Roman" panose="02020603050405020304" pitchFamily="18" charset="0"/>
                <a:cs typeface="Times New Roman" panose="02020603050405020304" pitchFamily="18" charset="0"/>
              </a:rPr>
              <a:t> (1/2)</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6F977164-8090-45D3-96F2-D1DADE3C61E4}"/>
              </a:ext>
            </a:extLst>
          </p:cNvPr>
          <p:cNvSpPr>
            <a:spLocks noGrp="1"/>
          </p:cNvSpPr>
          <p:nvPr>
            <p:ph idx="1"/>
          </p:nvPr>
        </p:nvSpPr>
        <p:spPr/>
        <p:txBody>
          <a:bodyPr/>
          <a:lstStyle/>
          <a:p>
            <a:pPr marL="457200" indent="-457200">
              <a:buFont typeface="+mj-lt"/>
              <a:buAutoNum type="arabicPeriod"/>
            </a:pPr>
            <a:r>
              <a:rPr lang="zh-TW" altLang="en-US" sz="2400" dirty="0">
                <a:latin typeface="Times New Roman" panose="02020603050405020304" pitchFamily="18" charset="0"/>
              </a:rPr>
              <a:t>是</a:t>
            </a:r>
            <a:r>
              <a:rPr lang="en-US" altLang="zh-TW" sz="2400" dirty="0">
                <a:latin typeface="Times New Roman" panose="02020603050405020304" pitchFamily="18" charset="0"/>
              </a:rPr>
              <a:t>RNN</a:t>
            </a:r>
            <a:r>
              <a:rPr lang="zh-TW" altLang="zh-TW" sz="2400" dirty="0">
                <a:latin typeface="Times New Roman" panose="02020603050405020304" pitchFamily="18" charset="0"/>
              </a:rPr>
              <a:t>模型一個優秀變體</a:t>
            </a:r>
            <a:r>
              <a:rPr lang="zh-TW" altLang="en-US" sz="2400" dirty="0">
                <a:latin typeface="Times New Roman" panose="02020603050405020304" pitchFamily="18" charset="0"/>
              </a:rPr>
              <a:t> </a:t>
            </a:r>
            <a:r>
              <a:rPr lang="en-US" altLang="zh-TW" sz="2400" dirty="0">
                <a:latin typeface="Times New Roman" panose="02020603050405020304" pitchFamily="18" charset="0"/>
              </a:rPr>
              <a:t>(Yao,2018)</a:t>
            </a:r>
            <a:r>
              <a:rPr lang="zh-TW" altLang="zh-TW" sz="2400" dirty="0">
                <a:latin typeface="Times New Roman" panose="02020603050405020304" pitchFamily="18" charset="0"/>
              </a:rPr>
              <a:t>。</a:t>
            </a:r>
            <a:endParaRPr lang="en-US" altLang="zh-TW" sz="2400" dirty="0">
              <a:latin typeface="Times New Roman" panose="02020603050405020304" pitchFamily="18" charset="0"/>
            </a:endParaRPr>
          </a:p>
          <a:p>
            <a:pPr marL="457200" indent="-457200">
              <a:buFont typeface="+mj-lt"/>
              <a:buAutoNum type="arabicPeriod"/>
            </a:pPr>
            <a:r>
              <a:rPr lang="zh-TW" altLang="en-US" sz="2400" dirty="0">
                <a:latin typeface="Times New Roman" panose="02020603050405020304" pitchFamily="18" charset="0"/>
              </a:rPr>
              <a:t>透過在隱藏單元中增加閥，以解決梯度消失的問題。其特性允許</a:t>
            </a:r>
            <a:r>
              <a:rPr lang="en-US" altLang="zh-TW" sz="2400" dirty="0">
                <a:latin typeface="Times New Roman" panose="02020603050405020304" pitchFamily="18" charset="0"/>
              </a:rPr>
              <a:t>LSTM</a:t>
            </a:r>
            <a:r>
              <a:rPr lang="zh-TW" altLang="en-US" sz="2400" dirty="0">
                <a:latin typeface="Times New Roman" panose="02020603050405020304" pitchFamily="18" charset="0"/>
              </a:rPr>
              <a:t>的單元從內存中進行讀取、寫入和刪除訊息</a:t>
            </a:r>
            <a:r>
              <a:rPr lang="en-US" altLang="zh-TW" sz="2400" dirty="0">
                <a:latin typeface="Times New Roman" panose="02020603050405020304" pitchFamily="18" charset="0"/>
              </a:rPr>
              <a:t>(Srivastava &amp; </a:t>
            </a:r>
            <a:r>
              <a:rPr lang="en-US" altLang="zh-TW" sz="2400" dirty="0" err="1">
                <a:latin typeface="Times New Roman" panose="02020603050405020304" pitchFamily="18" charset="0"/>
              </a:rPr>
              <a:t>Lessmann</a:t>
            </a:r>
            <a:r>
              <a:rPr lang="en-US" altLang="zh-TW" sz="2400" dirty="0">
                <a:latin typeface="Times New Roman" panose="02020603050405020304" pitchFamily="18" charset="0"/>
              </a:rPr>
              <a:t>, 2018)</a:t>
            </a:r>
            <a:r>
              <a:rPr lang="zh-TW" altLang="en-US" sz="2400" dirty="0">
                <a:latin typeface="Times New Roman" panose="02020603050405020304" pitchFamily="18" charset="0"/>
              </a:rPr>
              <a:t>。</a:t>
            </a:r>
            <a:endParaRPr lang="en-US" altLang="zh-TW" sz="2400" dirty="0">
              <a:latin typeface="Times New Roman" panose="02020603050405020304" pitchFamily="18" charset="0"/>
            </a:endParaRPr>
          </a:p>
          <a:p>
            <a:pPr marL="457200" indent="-457200">
              <a:buFont typeface="+mj-lt"/>
              <a:buAutoNum type="arabicPeriod"/>
            </a:pPr>
            <a:r>
              <a:rPr lang="zh-TW" altLang="zh-TW" sz="2400" dirty="0">
                <a:latin typeface="Times New Roman" panose="02020603050405020304" pitchFamily="18" charset="0"/>
              </a:rPr>
              <a:t>適用於處理與時間序列與高維度資訊的相關的問題</a:t>
            </a:r>
            <a:r>
              <a:rPr lang="en-US" altLang="zh-TW" sz="2400" dirty="0">
                <a:latin typeface="Times New Roman" panose="02020603050405020304" pitchFamily="18" charset="0"/>
              </a:rPr>
              <a:t>(Yao,2018)</a:t>
            </a:r>
            <a:r>
              <a:rPr lang="zh-TW" altLang="en-US" sz="2400" dirty="0">
                <a:latin typeface="Times New Roman" panose="02020603050405020304" pitchFamily="18" charset="0"/>
              </a:rPr>
              <a:t>。</a:t>
            </a:r>
            <a:endParaRPr lang="en-US" altLang="zh-TW" sz="2400" dirty="0">
              <a:latin typeface="Times New Roman" panose="02020603050405020304" pitchFamily="18" charset="0"/>
            </a:endParaRPr>
          </a:p>
          <a:p>
            <a:pPr marL="457200" indent="-457200">
              <a:buFont typeface="+mj-lt"/>
              <a:buAutoNum type="arabicPeriod"/>
            </a:pPr>
            <a:r>
              <a:rPr lang="zh-TW" altLang="en-US" sz="2400" dirty="0">
                <a:latin typeface="Times New Roman" panose="02020603050405020304" pitchFamily="18" charset="0"/>
              </a:rPr>
              <a:t>與</a:t>
            </a:r>
            <a:r>
              <a:rPr lang="en-US" altLang="zh-TW" sz="2400" dirty="0">
                <a:latin typeface="Times New Roman" panose="02020603050405020304" pitchFamily="18" charset="0"/>
              </a:rPr>
              <a:t>RNN</a:t>
            </a:r>
            <a:r>
              <a:rPr lang="zh-TW" altLang="en-US" sz="2400" dirty="0">
                <a:latin typeface="Times New Roman" panose="02020603050405020304" pitchFamily="18" charset="0"/>
              </a:rPr>
              <a:t>相比</a:t>
            </a:r>
            <a:r>
              <a:rPr lang="zh-TW" altLang="zh-TW" sz="2400" dirty="0">
                <a:latin typeface="Times New Roman" panose="02020603050405020304" pitchFamily="18" charset="0"/>
              </a:rPr>
              <a:t>需要花較多的時間成本進行訓練</a:t>
            </a:r>
            <a:r>
              <a:rPr lang="en-US" altLang="zh-TW" sz="2400" dirty="0">
                <a:latin typeface="Times New Roman" panose="02020603050405020304" pitchFamily="18" charset="0"/>
              </a:rPr>
              <a:t>(Wang et al.,2022)</a:t>
            </a:r>
            <a:r>
              <a:rPr lang="zh-TW" altLang="zh-TW" sz="2400" dirty="0">
                <a:latin typeface="Times New Roman" panose="02020603050405020304" pitchFamily="18" charset="0"/>
              </a:rPr>
              <a:t>。</a:t>
            </a:r>
            <a:endParaRPr lang="zh-TW" altLang="en-US" dirty="0"/>
          </a:p>
        </p:txBody>
      </p:sp>
      <p:sp>
        <p:nvSpPr>
          <p:cNvPr id="4" name="投影片編號版面配置區 3">
            <a:extLst>
              <a:ext uri="{FF2B5EF4-FFF2-40B4-BE49-F238E27FC236}">
                <a16:creationId xmlns:a16="http://schemas.microsoft.com/office/drawing/2014/main" id="{812C2A50-2D5C-43AE-8C63-CE2E6F63CF4A}"/>
              </a:ext>
            </a:extLst>
          </p:cNvPr>
          <p:cNvSpPr>
            <a:spLocks noGrp="1"/>
          </p:cNvSpPr>
          <p:nvPr>
            <p:ph type="sldNum" sz="quarter" idx="12"/>
          </p:nvPr>
        </p:nvSpPr>
        <p:spPr/>
        <p:txBody>
          <a:bodyPr/>
          <a:lstStyle/>
          <a:p>
            <a:fld id="{3A98EE3D-8CD1-4C3F-BD1C-C98C9596463C}" type="slidenum">
              <a:rPr lang="en-US" altLang="zh-TW" noProof="0" smtClean="0"/>
              <a:pPr/>
              <a:t>16</a:t>
            </a:fld>
            <a:endParaRPr lang="zh-TW" altLang="en-US" noProof="0" dirty="0"/>
          </a:p>
        </p:txBody>
      </p:sp>
    </p:spTree>
    <p:extLst>
      <p:ext uri="{BB962C8B-B14F-4D97-AF65-F5344CB8AC3E}">
        <p14:creationId xmlns:p14="http://schemas.microsoft.com/office/powerpoint/2010/main" val="248730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374B7-CE04-4785-8985-821193B3A2BB}"/>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2.3</a:t>
            </a:r>
            <a:r>
              <a:rPr lang="zh-TW" altLang="zh-TW" dirty="0">
                <a:latin typeface="Times New Roman" panose="02020603050405020304" pitchFamily="18" charset="0"/>
              </a:rPr>
              <a:t>長短期記憶</a:t>
            </a:r>
            <a:r>
              <a:rPr lang="en-US" altLang="zh-TW" dirty="0">
                <a:latin typeface="Times New Roman" panose="02020603050405020304" pitchFamily="18" charset="0"/>
              </a:rPr>
              <a:t>(LSTM)</a:t>
            </a:r>
            <a:r>
              <a:rPr lang="en-US" altLang="zh-TW" dirty="0">
                <a:latin typeface="Times New Roman" panose="02020603050405020304" pitchFamily="18" charset="0"/>
                <a:cs typeface="Times New Roman" panose="02020603050405020304" pitchFamily="18" charset="0"/>
              </a:rPr>
              <a:t> (2/2)</a:t>
            </a:r>
            <a:endParaRPr lang="zh-TW" altLang="en-US" dirty="0">
              <a:latin typeface="Times New Roman" panose="02020603050405020304" pitchFamily="18" charset="0"/>
              <a:cs typeface="Times New Roman" panose="02020603050405020304" pitchFamily="18" charset="0"/>
            </a:endParaRPr>
          </a:p>
        </p:txBody>
      </p:sp>
      <p:graphicFrame>
        <p:nvGraphicFramePr>
          <p:cNvPr id="5" name="內容版面配置區 4">
            <a:extLst>
              <a:ext uri="{FF2B5EF4-FFF2-40B4-BE49-F238E27FC236}">
                <a16:creationId xmlns:a16="http://schemas.microsoft.com/office/drawing/2014/main" id="{5B63FD43-477D-44B5-B5DE-BDCA4A5ED804}"/>
              </a:ext>
            </a:extLst>
          </p:cNvPr>
          <p:cNvGraphicFramePr>
            <a:graphicFrameLocks noGrp="1"/>
          </p:cNvGraphicFramePr>
          <p:nvPr>
            <p:ph idx="1"/>
            <p:extLst>
              <p:ext uri="{D42A27DB-BD31-4B8C-83A1-F6EECF244321}">
                <p14:modId xmlns:p14="http://schemas.microsoft.com/office/powerpoint/2010/main" val="3526157435"/>
              </p:ext>
            </p:extLst>
          </p:nvPr>
        </p:nvGraphicFramePr>
        <p:xfrm>
          <a:off x="948690" y="1997700"/>
          <a:ext cx="10294620" cy="4188798"/>
        </p:xfrm>
        <a:graphic>
          <a:graphicData uri="http://schemas.openxmlformats.org/drawingml/2006/table">
            <a:tbl>
              <a:tblPr firstRow="1" firstCol="1" bandRow="1">
                <a:tableStyleId>{0505E3EF-67EA-436B-97B2-0124C06EBD24}</a:tableStyleId>
              </a:tblPr>
              <a:tblGrid>
                <a:gridCol w="2565759">
                  <a:extLst>
                    <a:ext uri="{9D8B030D-6E8A-4147-A177-3AD203B41FA5}">
                      <a16:colId xmlns:a16="http://schemas.microsoft.com/office/drawing/2014/main" val="345900155"/>
                    </a:ext>
                  </a:extLst>
                </a:gridCol>
                <a:gridCol w="3099077">
                  <a:extLst>
                    <a:ext uri="{9D8B030D-6E8A-4147-A177-3AD203B41FA5}">
                      <a16:colId xmlns:a16="http://schemas.microsoft.com/office/drawing/2014/main" val="1713416985"/>
                    </a:ext>
                  </a:extLst>
                </a:gridCol>
                <a:gridCol w="4629784">
                  <a:extLst>
                    <a:ext uri="{9D8B030D-6E8A-4147-A177-3AD203B41FA5}">
                      <a16:colId xmlns:a16="http://schemas.microsoft.com/office/drawing/2014/main" val="1150852275"/>
                    </a:ext>
                  </a:extLst>
                </a:gridCol>
              </a:tblGrid>
              <a:tr h="302338">
                <a:tc>
                  <a:txBody>
                    <a:bodyPr/>
                    <a:lstStyle/>
                    <a:p>
                      <a:pPr marL="0" algn="ctr" defTabSz="914400" rtl="0" eaLnBrk="0" latinLnBrk="0" hangingPunct="0">
                        <a:lnSpc>
                          <a:spcPct val="100000"/>
                        </a:lnSpc>
                        <a:spcBef>
                          <a:spcPts val="0"/>
                        </a:spcBef>
                        <a:spcAft>
                          <a:spcPts val="0"/>
                        </a:spcAft>
                      </a:pP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作者與年份</a:t>
                      </a:r>
                    </a:p>
                  </a:txBody>
                  <a:tcPr marL="64439" marR="64439" marT="0" marB="0" anchor="ctr"/>
                </a:tc>
                <a:tc>
                  <a:txBody>
                    <a:bodyPr/>
                    <a:lstStyle/>
                    <a:p>
                      <a:pPr marL="0" algn="ctr" defTabSz="914400" rtl="0" eaLnBrk="0" latinLnBrk="0" hangingPunct="0">
                        <a:lnSpc>
                          <a:spcPct val="100000"/>
                        </a:lnSpc>
                        <a:spcBef>
                          <a:spcPts val="0"/>
                        </a:spcBef>
                        <a:spcAft>
                          <a:spcPts val="0"/>
                        </a:spcAft>
                      </a:pP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研究主題</a:t>
                      </a:r>
                    </a:p>
                  </a:txBody>
                  <a:tcPr marL="64439" marR="64439" marT="0" marB="0" anchor="ctr"/>
                </a:tc>
                <a:tc>
                  <a:txBody>
                    <a:bodyPr/>
                    <a:lstStyle/>
                    <a:p>
                      <a:pPr marL="0" algn="ctr" defTabSz="914400" rtl="0" eaLnBrk="0" latinLnBrk="0" hangingPunct="0">
                        <a:lnSpc>
                          <a:spcPct val="100000"/>
                        </a:lnSpc>
                        <a:spcBef>
                          <a:spcPts val="0"/>
                        </a:spcBef>
                        <a:spcAft>
                          <a:spcPts val="0"/>
                        </a:spcAft>
                      </a:pP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研究成果</a:t>
                      </a:r>
                    </a:p>
                  </a:txBody>
                  <a:tcPr marL="64439" marR="64439" marT="0" marB="0" anchor="ctr"/>
                </a:tc>
                <a:extLst>
                  <a:ext uri="{0D108BD9-81ED-4DB2-BD59-A6C34878D82A}">
                    <a16:rowId xmlns:a16="http://schemas.microsoft.com/office/drawing/2014/main" val="2679113844"/>
                  </a:ext>
                </a:extLst>
              </a:tr>
              <a:tr h="1390224">
                <a:tc>
                  <a:txBody>
                    <a:bodyPr/>
                    <a:lstStyle/>
                    <a:p>
                      <a:pPr marL="0" algn="ctr" defTabSz="914400" rtl="0" eaLnBrk="0" latinLnBrk="0" hangingPunct="0">
                        <a:lnSpc>
                          <a:spcPct val="100000"/>
                        </a:lnSpc>
                        <a:spcBef>
                          <a:spcPts val="0"/>
                        </a:spcBef>
                        <a:spcAft>
                          <a:spcPts val="0"/>
                        </a:spcAft>
                      </a:pP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Nguyen et al.(2021)</a:t>
                      </a:r>
                      <a:endPar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4439" marR="64439" marT="0" marB="0" anchor="ctr"/>
                </a:tc>
                <a:tc>
                  <a:txBody>
                    <a:bodyPr/>
                    <a:lstStyle/>
                    <a:p>
                      <a:pPr marL="0" algn="just" defTabSz="914400" rtl="0" eaLnBrk="0" latinLnBrk="0" hangingPunct="0">
                        <a:lnSpc>
                          <a:spcPct val="100000"/>
                        </a:lnSpc>
                        <a:spcBef>
                          <a:spcPts val="0"/>
                        </a:spcBef>
                        <a:spcAft>
                          <a:spcPts val="0"/>
                        </a:spcAft>
                      </a:pP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基於長短期記憶網路的大型太陽能發電廠能量輸出預測新方法</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以越南為例</a:t>
                      </a:r>
                    </a:p>
                  </a:txBody>
                  <a:tcPr marL="64439" marR="64439" marT="0" marB="0" anchor="ctr"/>
                </a:tc>
                <a:tc>
                  <a:txBody>
                    <a:bodyPr/>
                    <a:lstStyle/>
                    <a:p>
                      <a:pPr marL="0" algn="just" defTabSz="914400" rtl="0" eaLnBrk="0" latinLnBrk="0" hangingPunct="0">
                        <a:lnSpc>
                          <a:spcPct val="100000"/>
                        </a:lnSpc>
                        <a:spcBef>
                          <a:spcPts val="0"/>
                        </a:spcBef>
                        <a:spcAft>
                          <a:spcPts val="0"/>
                        </a:spcAft>
                      </a:pP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該研究利用</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模型進行越南太陽能電廠發電量預測，與</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MLP</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模型相比，</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結果較為準確，另外若</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層數越多，準確率會越高。</a:t>
                      </a:r>
                    </a:p>
                  </a:txBody>
                  <a:tcPr marL="64439" marR="64439" marT="0" marB="0" anchor="ctr"/>
                </a:tc>
                <a:extLst>
                  <a:ext uri="{0D108BD9-81ED-4DB2-BD59-A6C34878D82A}">
                    <a16:rowId xmlns:a16="http://schemas.microsoft.com/office/drawing/2014/main" val="3525788397"/>
                  </a:ext>
                </a:extLst>
              </a:tr>
              <a:tr h="1106143">
                <a:tc>
                  <a:txBody>
                    <a:bodyPr/>
                    <a:lstStyle/>
                    <a:p>
                      <a:pPr marL="0" algn="ctr" defTabSz="914400" rtl="0" eaLnBrk="0" latinLnBrk="0" hangingPunct="0">
                        <a:lnSpc>
                          <a:spcPct val="100000"/>
                        </a:lnSpc>
                        <a:spcBef>
                          <a:spcPts val="0"/>
                        </a:spcBef>
                        <a:spcAft>
                          <a:spcPts val="0"/>
                        </a:spcAft>
                      </a:pP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Kim et al.(2022)</a:t>
                      </a:r>
                      <a:endPar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4439" marR="64439" marT="0" marB="0" anchor="ctr"/>
                </a:tc>
                <a:tc>
                  <a:txBody>
                    <a:bodyPr/>
                    <a:lstStyle/>
                    <a:p>
                      <a:pPr marL="0" algn="just" defTabSz="914400" rtl="0" eaLnBrk="0" latinLnBrk="0" hangingPunct="0">
                        <a:lnSpc>
                          <a:spcPct val="100000"/>
                        </a:lnSpc>
                        <a:spcBef>
                          <a:spcPts val="0"/>
                        </a:spcBef>
                        <a:spcAft>
                          <a:spcPts val="0"/>
                        </a:spcAft>
                      </a:pP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基於深度學習的太陽能發電預測系統對比分析</a:t>
                      </a:r>
                    </a:p>
                  </a:txBody>
                  <a:tcPr marL="64439" marR="64439" marT="0" marB="0" anchor="ctr"/>
                </a:tc>
                <a:tc>
                  <a:txBody>
                    <a:bodyPr/>
                    <a:lstStyle/>
                    <a:p>
                      <a:pPr marL="0" algn="just" defTabSz="914400" rtl="0" eaLnBrk="0" latinLnBrk="0" hangingPunct="0">
                        <a:lnSpc>
                          <a:spcPct val="100000"/>
                        </a:lnSpc>
                        <a:spcBef>
                          <a:spcPts val="0"/>
                        </a:spcBef>
                        <a:spcAft>
                          <a:spcPts val="0"/>
                        </a:spcAft>
                      </a:pP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此研究使用</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GRU</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DNN</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三種模型對韓國太陽能發電量進行預測，結果表明三種模型皆可以應用於太陽能發電量預測。</a:t>
                      </a:r>
                    </a:p>
                  </a:txBody>
                  <a:tcPr marL="64439" marR="64439" marT="0" marB="0" anchor="ctr"/>
                </a:tc>
                <a:extLst>
                  <a:ext uri="{0D108BD9-81ED-4DB2-BD59-A6C34878D82A}">
                    <a16:rowId xmlns:a16="http://schemas.microsoft.com/office/drawing/2014/main" val="2378526138"/>
                  </a:ext>
                </a:extLst>
              </a:tr>
              <a:tr h="1390093">
                <a:tc>
                  <a:txBody>
                    <a:bodyPr/>
                    <a:lstStyle/>
                    <a:p>
                      <a:pPr marL="0" algn="ctr" defTabSz="914400" rtl="0" eaLnBrk="0" latinLnBrk="0" hangingPunct="0">
                        <a:lnSpc>
                          <a:spcPct val="100000"/>
                        </a:lnSpc>
                        <a:spcBef>
                          <a:spcPts val="0"/>
                        </a:spcBef>
                        <a:spcAft>
                          <a:spcPts val="0"/>
                        </a:spcAft>
                      </a:pPr>
                      <a:r>
                        <a:rPr lang="en-US" sz="1800" b="0" i="0" kern="100" baseline="0">
                          <a:solidFill>
                            <a:schemeClr val="dk1"/>
                          </a:solidFill>
                          <a:effectLst/>
                          <a:latin typeface="Times New Roman" panose="02020603050405020304" pitchFamily="18" charset="0"/>
                          <a:ea typeface="標楷體" panose="03000509000000000000" pitchFamily="65" charset="-120"/>
                          <a:cs typeface="+mn-cs"/>
                        </a:rPr>
                        <a:t>Da et al. (2022)</a:t>
                      </a:r>
                      <a:endParaRPr lang="zh-TW" altLang="en-US" sz="1800" b="0" i="0" kern="100" baseline="0">
                        <a:solidFill>
                          <a:schemeClr val="dk1"/>
                        </a:solidFill>
                        <a:effectLst/>
                        <a:latin typeface="Times New Roman" panose="02020603050405020304" pitchFamily="18" charset="0"/>
                        <a:ea typeface="標楷體" panose="03000509000000000000" pitchFamily="65" charset="-120"/>
                        <a:cs typeface="+mn-cs"/>
                      </a:endParaRPr>
                    </a:p>
                  </a:txBody>
                  <a:tcPr marL="64439" marR="64439" marT="0" marB="0" anchor="ctr"/>
                </a:tc>
                <a:tc>
                  <a:txBody>
                    <a:bodyPr/>
                    <a:lstStyle/>
                    <a:p>
                      <a:pPr marL="0" algn="just" defTabSz="914400" rtl="0" eaLnBrk="0" latinLnBrk="0" hangingPunct="0">
                        <a:lnSpc>
                          <a:spcPct val="100000"/>
                        </a:lnSpc>
                        <a:spcBef>
                          <a:spcPts val="0"/>
                        </a:spcBef>
                        <a:spcAft>
                          <a:spcPts val="0"/>
                        </a:spcAft>
                      </a:pP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使用深度學習機在太陽能發電廠中使用長期短期記憶進行短期太陽能預測</a:t>
                      </a:r>
                    </a:p>
                  </a:txBody>
                  <a:tcPr marL="64439" marR="64439" marT="0" marB="0" anchor="ctr"/>
                </a:tc>
                <a:tc>
                  <a:txBody>
                    <a:bodyPr/>
                    <a:lstStyle/>
                    <a:p>
                      <a:pPr marL="0" algn="just" defTabSz="914400" rtl="0" eaLnBrk="0" latinLnBrk="0" hangingPunct="0">
                        <a:lnSpc>
                          <a:spcPct val="100000"/>
                        </a:lnSpc>
                        <a:spcBef>
                          <a:spcPts val="0"/>
                        </a:spcBef>
                        <a:spcAft>
                          <a:spcPts val="0"/>
                        </a:spcAft>
                      </a:pP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期刊中使用</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RNN</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兩種模型進行比較，</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與</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RNN</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相比，更能在數據中提取重要特徵，且</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MSE</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和</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MAE</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比提高了</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15.4%</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和</a:t>
                      </a:r>
                      <a:r>
                        <a:rPr lang="en-US" sz="1800" b="0" i="0" kern="100" baseline="0" dirty="0">
                          <a:solidFill>
                            <a:schemeClr val="dk1"/>
                          </a:solidFill>
                          <a:effectLst/>
                          <a:latin typeface="Times New Roman" panose="02020603050405020304" pitchFamily="18" charset="0"/>
                          <a:ea typeface="標楷體" panose="03000509000000000000" pitchFamily="65" charset="-120"/>
                          <a:cs typeface="+mn-cs"/>
                        </a:rPr>
                        <a:t>9.82%</a:t>
                      </a:r>
                      <a:r>
                        <a:rPr lang="zh-TW" altLang="en-US" sz="1800" b="0" i="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4439" marR="64439" marT="0" marB="0" anchor="ctr"/>
                </a:tc>
                <a:extLst>
                  <a:ext uri="{0D108BD9-81ED-4DB2-BD59-A6C34878D82A}">
                    <a16:rowId xmlns:a16="http://schemas.microsoft.com/office/drawing/2014/main" val="2935277796"/>
                  </a:ext>
                </a:extLst>
              </a:tr>
            </a:tbl>
          </a:graphicData>
        </a:graphic>
      </p:graphicFrame>
      <p:sp>
        <p:nvSpPr>
          <p:cNvPr id="4" name="投影片編號版面配置區 3">
            <a:extLst>
              <a:ext uri="{FF2B5EF4-FFF2-40B4-BE49-F238E27FC236}">
                <a16:creationId xmlns:a16="http://schemas.microsoft.com/office/drawing/2014/main" id="{812C2A50-2D5C-43AE-8C63-CE2E6F63CF4A}"/>
              </a:ext>
            </a:extLst>
          </p:cNvPr>
          <p:cNvSpPr>
            <a:spLocks noGrp="1"/>
          </p:cNvSpPr>
          <p:nvPr>
            <p:ph type="sldNum" sz="quarter" idx="12"/>
          </p:nvPr>
        </p:nvSpPr>
        <p:spPr/>
        <p:txBody>
          <a:bodyPr/>
          <a:lstStyle/>
          <a:p>
            <a:fld id="{3A98EE3D-8CD1-4C3F-BD1C-C98C9596463C}" type="slidenum">
              <a:rPr lang="en-US" altLang="zh-TW" noProof="0" smtClean="0"/>
              <a:pPr/>
              <a:t>17</a:t>
            </a:fld>
            <a:endParaRPr lang="zh-TW" altLang="en-US" noProof="0" dirty="0"/>
          </a:p>
        </p:txBody>
      </p:sp>
      <p:sp>
        <p:nvSpPr>
          <p:cNvPr id="6" name="文字方塊 5">
            <a:extLst>
              <a:ext uri="{FF2B5EF4-FFF2-40B4-BE49-F238E27FC236}">
                <a16:creationId xmlns:a16="http://schemas.microsoft.com/office/drawing/2014/main" id="{E33BE103-410B-4A8D-A6F9-0E435BF3F191}"/>
              </a:ext>
            </a:extLst>
          </p:cNvPr>
          <p:cNvSpPr txBox="1"/>
          <p:nvPr/>
        </p:nvSpPr>
        <p:spPr>
          <a:xfrm>
            <a:off x="4422272" y="6296999"/>
            <a:ext cx="3347457" cy="369332"/>
          </a:xfrm>
          <a:prstGeom prst="rect">
            <a:avLst/>
          </a:prstGeom>
          <a:noFill/>
        </p:spPr>
        <p:txBody>
          <a:bodyPr wrap="square" rtlCol="0">
            <a:spAutoFit/>
          </a:bodyPr>
          <a:lstStyle/>
          <a:p>
            <a:pPr algn="ctr"/>
            <a:r>
              <a:rPr lang="en-US" altLang="zh-TW" dirty="0">
                <a:latin typeface="Times New Roman" panose="02020603050405020304" pitchFamily="18" charset="0"/>
                <a:ea typeface="標楷體" panose="03000509000000000000" pitchFamily="65" charset="-120"/>
              </a:rPr>
              <a:t>LSTM</a:t>
            </a:r>
            <a:r>
              <a:rPr lang="zh-TW" altLang="en-US" dirty="0">
                <a:latin typeface="Times New Roman" panose="02020603050405020304" pitchFamily="18" charset="0"/>
                <a:ea typeface="標楷體" panose="03000509000000000000" pitchFamily="65" charset="-120"/>
              </a:rPr>
              <a:t>太陽能預測相關文獻</a:t>
            </a:r>
          </a:p>
        </p:txBody>
      </p:sp>
    </p:spTree>
    <p:extLst>
      <p:ext uri="{BB962C8B-B14F-4D97-AF65-F5344CB8AC3E}">
        <p14:creationId xmlns:p14="http://schemas.microsoft.com/office/powerpoint/2010/main" val="264254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374B7-CE04-4785-8985-821193B3A2BB}"/>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2.4</a:t>
            </a:r>
            <a:r>
              <a:rPr lang="zh-TW" altLang="zh-TW" dirty="0">
                <a:latin typeface="Times New Roman" panose="02020603050405020304" pitchFamily="18" charset="0"/>
              </a:rPr>
              <a:t>多層長短期記憶</a:t>
            </a:r>
            <a:r>
              <a:rPr lang="en-US" altLang="zh-TW" dirty="0">
                <a:latin typeface="Times New Roman" panose="02020603050405020304" pitchFamily="18" charset="0"/>
              </a:rPr>
              <a:t>(Stack LSTM)</a:t>
            </a:r>
            <a:r>
              <a:rPr lang="en-US" altLang="zh-TW" dirty="0">
                <a:latin typeface="Times New Roman" panose="02020603050405020304" pitchFamily="18" charset="0"/>
                <a:cs typeface="Times New Roman" panose="02020603050405020304" pitchFamily="18" charset="0"/>
              </a:rPr>
              <a:t> (1/2)</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6F977164-8090-45D3-96F2-D1DADE3C61E4}"/>
              </a:ext>
            </a:extLst>
          </p:cNvPr>
          <p:cNvSpPr>
            <a:spLocks noGrp="1"/>
          </p:cNvSpPr>
          <p:nvPr>
            <p:ph idx="1"/>
          </p:nvPr>
        </p:nvSpPr>
        <p:spPr/>
        <p:txBody>
          <a:bodyPr>
            <a:normAutofit/>
          </a:bodyPr>
          <a:lstStyle/>
          <a:p>
            <a:pPr marL="457200" indent="-457200">
              <a:buFont typeface="+mj-lt"/>
              <a:buAutoNum type="arabicPeriod"/>
            </a:pPr>
            <a:r>
              <a:rPr lang="zh-TW" altLang="zh-TW" sz="2400" dirty="0">
                <a:latin typeface="Times New Roman" panose="02020603050405020304" pitchFamily="18" charset="0"/>
              </a:rPr>
              <a:t>是</a:t>
            </a:r>
            <a:r>
              <a:rPr lang="en-US" altLang="zh-TW" sz="2400" dirty="0">
                <a:latin typeface="Times New Roman" panose="02020603050405020304" pitchFamily="18" charset="0"/>
              </a:rPr>
              <a:t>LSTM</a:t>
            </a:r>
            <a:r>
              <a:rPr lang="zh-TW" altLang="zh-TW" sz="2400" dirty="0">
                <a:latin typeface="Times New Roman" panose="02020603050405020304" pitchFamily="18" charset="0"/>
              </a:rPr>
              <a:t>其中一種變體，</a:t>
            </a:r>
            <a:r>
              <a:rPr lang="zh-TW" altLang="en-US" sz="2400" dirty="0">
                <a:latin typeface="Times New Roman" panose="02020603050405020304" pitchFamily="18" charset="0"/>
              </a:rPr>
              <a:t>它</a:t>
            </a:r>
            <a:r>
              <a:rPr lang="zh-TW" altLang="zh-TW" sz="2400" dirty="0">
                <a:latin typeface="Times New Roman" panose="02020603050405020304" pitchFamily="18" charset="0"/>
              </a:rPr>
              <a:t>是由多個</a:t>
            </a:r>
            <a:r>
              <a:rPr lang="en-US" altLang="zh-TW" sz="2400" dirty="0">
                <a:latin typeface="Times New Roman" panose="02020603050405020304" pitchFamily="18" charset="0"/>
              </a:rPr>
              <a:t>LSTM</a:t>
            </a:r>
            <a:r>
              <a:rPr lang="zh-TW" altLang="zh-TW" sz="2400" dirty="0">
                <a:latin typeface="Times New Roman" panose="02020603050405020304" pitchFamily="18" charset="0"/>
              </a:rPr>
              <a:t>單元以垂直組裝而成的</a:t>
            </a:r>
            <a:r>
              <a:rPr lang="en-US" altLang="zh-TW" sz="2400" dirty="0">
                <a:latin typeface="Times New Roman" panose="02020603050405020304" pitchFamily="18" charset="0"/>
              </a:rPr>
              <a:t>(</a:t>
            </a:r>
            <a:r>
              <a:rPr lang="en-US" altLang="zh-TW" sz="2400" dirty="0" err="1">
                <a:latin typeface="Times New Roman" panose="02020603050405020304" pitchFamily="18" charset="0"/>
              </a:rPr>
              <a:t>Panja</a:t>
            </a:r>
            <a:r>
              <a:rPr lang="en-US" altLang="zh-TW" sz="2400" dirty="0">
                <a:latin typeface="Times New Roman" panose="02020603050405020304" pitchFamily="18" charset="0"/>
              </a:rPr>
              <a:t> et al., 2022)</a:t>
            </a:r>
            <a:r>
              <a:rPr lang="zh-TW" altLang="zh-TW" sz="2400" dirty="0">
                <a:latin typeface="Times New Roman" panose="02020603050405020304" pitchFamily="18" charset="0"/>
              </a:rPr>
              <a:t>。</a:t>
            </a:r>
            <a:endParaRPr lang="en-US" altLang="zh-TW" sz="2400" dirty="0">
              <a:latin typeface="Times New Roman" panose="02020603050405020304" pitchFamily="18" charset="0"/>
            </a:endParaRPr>
          </a:p>
          <a:p>
            <a:pPr marL="457200" indent="-457200">
              <a:buFont typeface="+mj-lt"/>
              <a:buAutoNum type="arabicPeriod"/>
            </a:pPr>
            <a:r>
              <a:rPr lang="zh-TW" altLang="zh-TW" sz="2400" dirty="0">
                <a:latin typeface="Times New Roman" panose="02020603050405020304" pitchFamily="18" charset="0"/>
              </a:rPr>
              <a:t>具有多個隱藏層的深度神經網路，解決序列預測不穩定的問題</a:t>
            </a:r>
            <a:r>
              <a:rPr lang="en-US" altLang="zh-TW" sz="2400" dirty="0">
                <a:latin typeface="Times New Roman" panose="02020603050405020304" pitchFamily="18" charset="0"/>
              </a:rPr>
              <a:t>(Zhang et al., 2020)</a:t>
            </a:r>
            <a:r>
              <a:rPr lang="zh-TW" altLang="zh-TW" sz="2400" dirty="0">
                <a:latin typeface="Times New Roman" panose="02020603050405020304" pitchFamily="18" charset="0"/>
              </a:rPr>
              <a:t>。</a:t>
            </a:r>
            <a:endParaRPr lang="en-US" altLang="zh-TW" sz="2400" dirty="0">
              <a:latin typeface="Times New Roman" panose="02020603050405020304" pitchFamily="18" charset="0"/>
            </a:endParaRPr>
          </a:p>
          <a:p>
            <a:pPr marL="457200" indent="-457200">
              <a:buFont typeface="+mj-lt"/>
              <a:buAutoNum type="arabicPeriod"/>
            </a:pPr>
            <a:r>
              <a:rPr lang="zh-TW" altLang="en-US" sz="2400" dirty="0">
                <a:latin typeface="Times New Roman" panose="02020603050405020304" pitchFamily="18" charset="0"/>
              </a:rPr>
              <a:t>此</a:t>
            </a:r>
            <a:r>
              <a:rPr lang="zh-TW" altLang="zh-TW" sz="2400" dirty="0">
                <a:latin typeface="Times New Roman" panose="02020603050405020304" pitchFamily="18" charset="0"/>
              </a:rPr>
              <a:t>模型也被廣泛使用，為了對應更高維度的時間序列的數據</a:t>
            </a:r>
            <a:r>
              <a:rPr lang="en-US" altLang="zh-TW" sz="2400" dirty="0">
                <a:latin typeface="Times New Roman" panose="02020603050405020304" pitchFamily="18" charset="0"/>
              </a:rPr>
              <a:t>(Li et al., 2020)</a:t>
            </a:r>
            <a:r>
              <a:rPr lang="zh-TW" altLang="zh-TW" sz="2400" dirty="0">
                <a:latin typeface="Times New Roman" panose="02020603050405020304" pitchFamily="18" charset="0"/>
              </a:rPr>
              <a:t>。</a:t>
            </a:r>
            <a:endParaRPr lang="en-US" altLang="zh-TW" sz="2400" dirty="0">
              <a:latin typeface="Times New Roman" panose="02020603050405020304" pitchFamily="18" charset="0"/>
            </a:endParaRPr>
          </a:p>
          <a:p>
            <a:pPr marL="457200" indent="-457200">
              <a:buFont typeface="+mj-lt"/>
              <a:buAutoNum type="arabicPeriod"/>
            </a:pPr>
            <a:r>
              <a:rPr lang="zh-TW" altLang="en-US" sz="2400" dirty="0">
                <a:latin typeface="Times New Roman" panose="02020603050405020304" pitchFamily="18" charset="0"/>
              </a:rPr>
              <a:t>在某些情況下其模型比普通的</a:t>
            </a:r>
            <a:r>
              <a:rPr lang="en-US" altLang="zh-TW" sz="2400" dirty="0">
                <a:latin typeface="Times New Roman" panose="02020603050405020304" pitchFamily="18" charset="0"/>
              </a:rPr>
              <a:t>LSTM</a:t>
            </a:r>
            <a:r>
              <a:rPr lang="zh-TW" altLang="en-US" sz="2400" dirty="0">
                <a:latin typeface="Times New Roman" panose="02020603050405020304" pitchFamily="18" charset="0"/>
              </a:rPr>
              <a:t>能夠達到更好的效果與準確率</a:t>
            </a:r>
            <a:r>
              <a:rPr lang="en-US" altLang="zh-TW" sz="2400" dirty="0">
                <a:latin typeface="Times New Roman" panose="02020603050405020304" pitchFamily="18" charset="0"/>
              </a:rPr>
              <a:t>(</a:t>
            </a:r>
            <a:r>
              <a:rPr lang="en-US" altLang="zh-TW" sz="2400" dirty="0" err="1">
                <a:latin typeface="Times New Roman" panose="02020603050405020304" pitchFamily="18" charset="0"/>
              </a:rPr>
              <a:t>Pattana-Anake</a:t>
            </a:r>
            <a:r>
              <a:rPr lang="en-US" altLang="zh-TW" sz="2400" dirty="0">
                <a:latin typeface="Times New Roman" panose="02020603050405020304" pitchFamily="18" charset="0"/>
              </a:rPr>
              <a:t> &amp; Joseph, 2022)</a:t>
            </a:r>
            <a:r>
              <a:rPr lang="zh-TW" altLang="en-US" sz="2400" dirty="0">
                <a:latin typeface="Times New Roman" panose="02020603050405020304" pitchFamily="18" charset="0"/>
              </a:rPr>
              <a:t>。</a:t>
            </a:r>
          </a:p>
          <a:p>
            <a:endParaRPr lang="zh-TW" altLang="en-US" dirty="0"/>
          </a:p>
        </p:txBody>
      </p:sp>
      <p:sp>
        <p:nvSpPr>
          <p:cNvPr id="4" name="投影片編號版面配置區 3">
            <a:extLst>
              <a:ext uri="{FF2B5EF4-FFF2-40B4-BE49-F238E27FC236}">
                <a16:creationId xmlns:a16="http://schemas.microsoft.com/office/drawing/2014/main" id="{812C2A50-2D5C-43AE-8C63-CE2E6F63CF4A}"/>
              </a:ext>
            </a:extLst>
          </p:cNvPr>
          <p:cNvSpPr>
            <a:spLocks noGrp="1"/>
          </p:cNvSpPr>
          <p:nvPr>
            <p:ph type="sldNum" sz="quarter" idx="12"/>
          </p:nvPr>
        </p:nvSpPr>
        <p:spPr/>
        <p:txBody>
          <a:bodyPr/>
          <a:lstStyle/>
          <a:p>
            <a:fld id="{3A98EE3D-8CD1-4C3F-BD1C-C98C9596463C}" type="slidenum">
              <a:rPr lang="en-US" altLang="zh-TW" noProof="0" smtClean="0"/>
              <a:pPr/>
              <a:t>18</a:t>
            </a:fld>
            <a:endParaRPr lang="zh-TW" altLang="en-US" noProof="0" dirty="0"/>
          </a:p>
        </p:txBody>
      </p:sp>
    </p:spTree>
    <p:extLst>
      <p:ext uri="{BB962C8B-B14F-4D97-AF65-F5344CB8AC3E}">
        <p14:creationId xmlns:p14="http://schemas.microsoft.com/office/powerpoint/2010/main" val="100257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374B7-CE04-4785-8985-821193B3A2BB}"/>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2.4</a:t>
            </a:r>
            <a:r>
              <a:rPr lang="zh-TW" altLang="zh-TW" dirty="0">
                <a:latin typeface="Times New Roman" panose="02020603050405020304" pitchFamily="18" charset="0"/>
              </a:rPr>
              <a:t>多層長短期記憶</a:t>
            </a:r>
            <a:r>
              <a:rPr lang="en-US" altLang="zh-TW" dirty="0">
                <a:latin typeface="Times New Roman" panose="02020603050405020304" pitchFamily="18" charset="0"/>
              </a:rPr>
              <a:t>(Stack LSTM)</a:t>
            </a:r>
            <a:r>
              <a:rPr lang="en-US" altLang="zh-TW" dirty="0">
                <a:latin typeface="Times New Roman" panose="02020603050405020304" pitchFamily="18" charset="0"/>
                <a:cs typeface="Times New Roman" panose="02020603050405020304" pitchFamily="18" charset="0"/>
              </a:rPr>
              <a:t> (2/2)</a:t>
            </a:r>
            <a:endParaRPr lang="zh-TW" altLang="en-US" dirty="0">
              <a:latin typeface="Times New Roman" panose="02020603050405020304" pitchFamily="18" charset="0"/>
              <a:cs typeface="Times New Roman" panose="02020603050405020304" pitchFamily="18" charset="0"/>
            </a:endParaRPr>
          </a:p>
        </p:txBody>
      </p:sp>
      <p:graphicFrame>
        <p:nvGraphicFramePr>
          <p:cNvPr id="5" name="內容版面配置區 4">
            <a:extLst>
              <a:ext uri="{FF2B5EF4-FFF2-40B4-BE49-F238E27FC236}">
                <a16:creationId xmlns:a16="http://schemas.microsoft.com/office/drawing/2014/main" id="{C00489D3-6256-410E-99A9-C719C9DB8BDD}"/>
              </a:ext>
            </a:extLst>
          </p:cNvPr>
          <p:cNvGraphicFramePr>
            <a:graphicFrameLocks noGrp="1"/>
          </p:cNvGraphicFramePr>
          <p:nvPr>
            <p:ph idx="1"/>
            <p:extLst>
              <p:ext uri="{D42A27DB-BD31-4B8C-83A1-F6EECF244321}">
                <p14:modId xmlns:p14="http://schemas.microsoft.com/office/powerpoint/2010/main" val="3496640011"/>
              </p:ext>
            </p:extLst>
          </p:nvPr>
        </p:nvGraphicFramePr>
        <p:xfrm>
          <a:off x="658605" y="1938410"/>
          <a:ext cx="10874791" cy="4500331"/>
        </p:xfrm>
        <a:graphic>
          <a:graphicData uri="http://schemas.openxmlformats.org/drawingml/2006/table">
            <a:tbl>
              <a:tblPr firstRow="1" firstCol="1" bandRow="1">
                <a:tableStyleId>{0505E3EF-67EA-436B-97B2-0124C06EBD24}</a:tableStyleId>
              </a:tblPr>
              <a:tblGrid>
                <a:gridCol w="2250757">
                  <a:extLst>
                    <a:ext uri="{9D8B030D-6E8A-4147-A177-3AD203B41FA5}">
                      <a16:colId xmlns:a16="http://schemas.microsoft.com/office/drawing/2014/main" val="2626019090"/>
                    </a:ext>
                  </a:extLst>
                </a:gridCol>
                <a:gridCol w="2948800">
                  <a:extLst>
                    <a:ext uri="{9D8B030D-6E8A-4147-A177-3AD203B41FA5}">
                      <a16:colId xmlns:a16="http://schemas.microsoft.com/office/drawing/2014/main" val="231564509"/>
                    </a:ext>
                  </a:extLst>
                </a:gridCol>
                <a:gridCol w="5675234">
                  <a:extLst>
                    <a:ext uri="{9D8B030D-6E8A-4147-A177-3AD203B41FA5}">
                      <a16:colId xmlns:a16="http://schemas.microsoft.com/office/drawing/2014/main" val="3058279677"/>
                    </a:ext>
                  </a:extLst>
                </a:gridCol>
              </a:tblGrid>
              <a:tr h="241899">
                <a:tc>
                  <a:txBody>
                    <a:bodyPr/>
                    <a:lstStyle/>
                    <a:p>
                      <a:pPr marL="0" algn="ctr"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作者與年份</a:t>
                      </a:r>
                    </a:p>
                  </a:txBody>
                  <a:tcPr marL="56671" marR="56671" marT="0" marB="0" anchor="ctr"/>
                </a:tc>
                <a:tc>
                  <a:txBody>
                    <a:bodyPr/>
                    <a:lstStyle/>
                    <a:p>
                      <a:pPr marL="0" algn="ctr"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研究主題</a:t>
                      </a:r>
                    </a:p>
                  </a:txBody>
                  <a:tcPr marL="56671" marR="56671" marT="0" marB="0" anchor="ctr"/>
                </a:tc>
                <a:tc>
                  <a:txBody>
                    <a:bodyPr/>
                    <a:lstStyle/>
                    <a:p>
                      <a:pPr marL="0" algn="ctr"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研究成果</a:t>
                      </a:r>
                    </a:p>
                  </a:txBody>
                  <a:tcPr marL="56671" marR="56671" marT="0" marB="0" anchor="ctr"/>
                </a:tc>
                <a:extLst>
                  <a:ext uri="{0D108BD9-81ED-4DB2-BD59-A6C34878D82A}">
                    <a16:rowId xmlns:a16="http://schemas.microsoft.com/office/drawing/2014/main" val="2291602065"/>
                  </a:ext>
                </a:extLst>
              </a:tr>
              <a:tr h="1045822">
                <a:tc>
                  <a:txBody>
                    <a:bodyPr/>
                    <a:lstStyle/>
                    <a:p>
                      <a:pPr marL="0" algn="ctr" defTabSz="914400" rtl="0" eaLnBrk="0" latinLnBrk="0" hangingPunct="0">
                        <a:lnSpc>
                          <a:spcPct val="100000"/>
                        </a:lnSpc>
                        <a:spcBef>
                          <a:spcPts val="0"/>
                        </a:spcBef>
                        <a:spcAft>
                          <a:spcPts val="0"/>
                        </a:spcAft>
                      </a:pPr>
                      <a:r>
                        <a:rPr lang="en-US" sz="2000" b="0" kern="100" baseline="0" dirty="0" err="1">
                          <a:solidFill>
                            <a:schemeClr val="dk1"/>
                          </a:solidFill>
                          <a:effectLst/>
                          <a:latin typeface="Times New Roman" panose="02020603050405020304" pitchFamily="18" charset="0"/>
                          <a:ea typeface="標楷體" panose="03000509000000000000" pitchFamily="65" charset="-120"/>
                          <a:cs typeface="+mn-cs"/>
                        </a:rPr>
                        <a:t>Succetti</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 et al. (2020)</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56671" marR="56671"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用於能量時間序列多變量預測的</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網路的多維饋送</a:t>
                      </a:r>
                    </a:p>
                  </a:txBody>
                  <a:tcPr marL="56671" marR="56671"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此期刊使用</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Stack LSTM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進行比較與預測美國太陽能的發電量，實驗結果表示</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Stack LSTM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比</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的預測效果更加準確。</a:t>
                      </a:r>
                    </a:p>
                  </a:txBody>
                  <a:tcPr marL="56671" marR="56671" marT="0" marB="0" anchor="ctr"/>
                </a:tc>
                <a:extLst>
                  <a:ext uri="{0D108BD9-81ED-4DB2-BD59-A6C34878D82A}">
                    <a16:rowId xmlns:a16="http://schemas.microsoft.com/office/drawing/2014/main" val="3969678991"/>
                  </a:ext>
                </a:extLst>
              </a:tr>
              <a:tr h="1771519">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Parida et al. (2022)</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56671" marR="56671"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使用基於堆疊</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 LSTM </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的深度學習技術進行中期太陽能預測</a:t>
                      </a:r>
                    </a:p>
                  </a:txBody>
                  <a:tcPr marL="56671" marR="56671"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該篇期刊應用</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Stack LSTM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與</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Dropout</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兩項技術與</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SVM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KELM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PSO- KELM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GWO- KELM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進行比較，結果發現</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Stack LSTM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搭配</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Dropout</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使用預測效果為最好，並說明此技術可以應用於太陽能發電量預測。</a:t>
                      </a:r>
                    </a:p>
                  </a:txBody>
                  <a:tcPr marL="56671" marR="56671" marT="0" marB="0" anchor="ctr"/>
                </a:tc>
                <a:extLst>
                  <a:ext uri="{0D108BD9-81ED-4DB2-BD59-A6C34878D82A}">
                    <a16:rowId xmlns:a16="http://schemas.microsoft.com/office/drawing/2014/main" val="584892911"/>
                  </a:ext>
                </a:extLst>
              </a:tr>
              <a:tr h="140867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Thejus &amp; P (2021)</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56671" marR="56671"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基於深度學習的電力消耗和發電量預測，用於需求側管理</a:t>
                      </a:r>
                    </a:p>
                  </a:txBody>
                  <a:tcPr marL="56671" marR="56671"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運用</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Vanilla LSTM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Stack LSTM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Bi-LSTM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GRU</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預測太陽能與風能，從衡量指標可以看出</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Stack LSTM</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是所有模型接預測效果最好的。</a:t>
                      </a:r>
                    </a:p>
                  </a:txBody>
                  <a:tcPr marL="56671" marR="56671" marT="0" marB="0" anchor="ctr"/>
                </a:tc>
                <a:extLst>
                  <a:ext uri="{0D108BD9-81ED-4DB2-BD59-A6C34878D82A}">
                    <a16:rowId xmlns:a16="http://schemas.microsoft.com/office/drawing/2014/main" val="3864786838"/>
                  </a:ext>
                </a:extLst>
              </a:tr>
            </a:tbl>
          </a:graphicData>
        </a:graphic>
      </p:graphicFrame>
      <p:sp>
        <p:nvSpPr>
          <p:cNvPr id="4" name="投影片編號版面配置區 3">
            <a:extLst>
              <a:ext uri="{FF2B5EF4-FFF2-40B4-BE49-F238E27FC236}">
                <a16:creationId xmlns:a16="http://schemas.microsoft.com/office/drawing/2014/main" id="{812C2A50-2D5C-43AE-8C63-CE2E6F63CF4A}"/>
              </a:ext>
            </a:extLst>
          </p:cNvPr>
          <p:cNvSpPr>
            <a:spLocks noGrp="1"/>
          </p:cNvSpPr>
          <p:nvPr>
            <p:ph type="sldNum" sz="quarter" idx="12"/>
          </p:nvPr>
        </p:nvSpPr>
        <p:spPr/>
        <p:txBody>
          <a:bodyPr/>
          <a:lstStyle/>
          <a:p>
            <a:fld id="{3A98EE3D-8CD1-4C3F-BD1C-C98C9596463C}" type="slidenum">
              <a:rPr lang="en-US" altLang="zh-TW" noProof="0" smtClean="0"/>
              <a:pPr/>
              <a:t>19</a:t>
            </a:fld>
            <a:endParaRPr lang="zh-TW" altLang="en-US" noProof="0" dirty="0"/>
          </a:p>
        </p:txBody>
      </p:sp>
      <p:sp>
        <p:nvSpPr>
          <p:cNvPr id="6" name="文字方塊 5">
            <a:extLst>
              <a:ext uri="{FF2B5EF4-FFF2-40B4-BE49-F238E27FC236}">
                <a16:creationId xmlns:a16="http://schemas.microsoft.com/office/drawing/2014/main" id="{7E2DE30E-CF4D-414C-9BB3-2888864290AD}"/>
              </a:ext>
            </a:extLst>
          </p:cNvPr>
          <p:cNvSpPr txBox="1"/>
          <p:nvPr/>
        </p:nvSpPr>
        <p:spPr>
          <a:xfrm>
            <a:off x="4285552" y="6422635"/>
            <a:ext cx="3620897" cy="369332"/>
          </a:xfrm>
          <a:prstGeom prst="rect">
            <a:avLst/>
          </a:prstGeom>
          <a:noFill/>
        </p:spPr>
        <p:txBody>
          <a:bodyPr wrap="square" rtlCol="0">
            <a:spAutoFit/>
          </a:bodyPr>
          <a:lstStyle/>
          <a:p>
            <a:pPr algn="ctr"/>
            <a:r>
              <a:rPr lang="en-US" altLang="zh-TW" dirty="0">
                <a:latin typeface="Times New Roman" panose="02020603050405020304" pitchFamily="18" charset="0"/>
                <a:ea typeface="標楷體" panose="03000509000000000000" pitchFamily="65" charset="-120"/>
              </a:rPr>
              <a:t>Stack LSTM</a:t>
            </a:r>
            <a:r>
              <a:rPr lang="zh-TW" altLang="en-US" dirty="0">
                <a:latin typeface="Times New Roman" panose="02020603050405020304" pitchFamily="18" charset="0"/>
                <a:ea typeface="標楷體" panose="03000509000000000000" pitchFamily="65" charset="-120"/>
              </a:rPr>
              <a:t>太陽能預測相關文獻</a:t>
            </a:r>
          </a:p>
        </p:txBody>
      </p:sp>
    </p:spTree>
    <p:extLst>
      <p:ext uri="{BB962C8B-B14F-4D97-AF65-F5344CB8AC3E}">
        <p14:creationId xmlns:p14="http://schemas.microsoft.com/office/powerpoint/2010/main" val="332506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08D1CE-5578-4990-BB37-24CD028F4FB1}"/>
              </a:ext>
            </a:extLst>
          </p:cNvPr>
          <p:cNvSpPr>
            <a:spLocks noGrp="1"/>
          </p:cNvSpPr>
          <p:nvPr>
            <p:ph type="title"/>
          </p:nvPr>
        </p:nvSpPr>
        <p:spPr/>
        <p:txBody>
          <a:bodyPr/>
          <a:lstStyle/>
          <a:p>
            <a:r>
              <a:rPr lang="zh-TW" altLang="en-US" dirty="0">
                <a:latin typeface="Times New Roman" panose="02020603050405020304" pitchFamily="18" charset="0"/>
              </a:rPr>
              <a:t>論文計劃書建議</a:t>
            </a:r>
            <a:r>
              <a:rPr lang="en-US" altLang="zh-TW" dirty="0">
                <a:latin typeface="Times New Roman" panose="02020603050405020304" pitchFamily="18" charset="0"/>
              </a:rPr>
              <a:t>-</a:t>
            </a:r>
            <a:r>
              <a:rPr lang="zh-TW" altLang="en-US" dirty="0">
                <a:latin typeface="Times New Roman" panose="02020603050405020304" pitchFamily="18" charset="0"/>
              </a:rPr>
              <a:t>張老師</a:t>
            </a:r>
          </a:p>
        </p:txBody>
      </p:sp>
      <p:sp>
        <p:nvSpPr>
          <p:cNvPr id="3" name="內容版面配置區 2">
            <a:extLst>
              <a:ext uri="{FF2B5EF4-FFF2-40B4-BE49-F238E27FC236}">
                <a16:creationId xmlns:a16="http://schemas.microsoft.com/office/drawing/2014/main" id="{D7CC011D-58C2-4848-8F92-2742F32AB419}"/>
              </a:ext>
            </a:extLst>
          </p:cNvPr>
          <p:cNvSpPr>
            <a:spLocks noGrp="1"/>
          </p:cNvSpPr>
          <p:nvPr>
            <p:ph idx="1"/>
          </p:nvPr>
        </p:nvSpPr>
        <p:spPr/>
        <p:txBody>
          <a:bodyPr/>
          <a:lstStyle/>
          <a:p>
            <a:pPr marL="457200" indent="-457200">
              <a:buFont typeface="+mj-lt"/>
              <a:buAutoNum type="arabicPeriod"/>
            </a:pPr>
            <a:r>
              <a:rPr lang="zh-TW" altLang="en-US" dirty="0">
                <a:latin typeface="Times New Roman" panose="02020603050405020304" pitchFamily="18" charset="0"/>
              </a:rPr>
              <a:t>第一章第一節研究背景與動機呈現的文獻較侷限於官方文件，宜追加一些學術性文獻，尤其是找一找有沒有以</a:t>
            </a:r>
            <a:r>
              <a:rPr lang="en-US" altLang="zh-TW" dirty="0">
                <a:latin typeface="Times New Roman" panose="02020603050405020304" pitchFamily="18" charset="0"/>
              </a:rPr>
              <a:t>LSTM</a:t>
            </a:r>
            <a:r>
              <a:rPr lang="zh-TW" altLang="en-US" dirty="0">
                <a:latin typeface="Times New Roman" panose="02020603050405020304" pitchFamily="18" charset="0"/>
              </a:rPr>
              <a:t>預測光電的相關文獻。</a:t>
            </a:r>
            <a:r>
              <a:rPr lang="en-US" altLang="zh-TW" dirty="0">
                <a:latin typeface="Times New Roman" panose="02020603050405020304" pitchFamily="18" charset="0"/>
              </a:rPr>
              <a:t>(</a:t>
            </a:r>
            <a:r>
              <a:rPr lang="zh-TW" altLang="en-US" dirty="0">
                <a:latin typeface="Times New Roman" panose="02020603050405020304" pitchFamily="18" charset="0"/>
              </a:rPr>
              <a:t>論文第</a:t>
            </a:r>
            <a:r>
              <a:rPr lang="en-US" altLang="zh-TW" dirty="0">
                <a:latin typeface="Times New Roman" panose="02020603050405020304" pitchFamily="18" charset="0"/>
              </a:rPr>
              <a:t>4</a:t>
            </a:r>
            <a:r>
              <a:rPr lang="zh-TW" altLang="en-US" dirty="0">
                <a:latin typeface="Times New Roman" panose="02020603050405020304" pitchFamily="18" charset="0"/>
              </a:rPr>
              <a:t>頁</a:t>
            </a:r>
            <a:r>
              <a:rPr lang="en-US" altLang="zh-TW" dirty="0">
                <a:latin typeface="Times New Roman" panose="02020603050405020304" pitchFamily="18" charset="0"/>
              </a:rPr>
              <a:t>)</a:t>
            </a:r>
          </a:p>
          <a:p>
            <a:pPr marL="457200" indent="-457200">
              <a:buFont typeface="+mj-lt"/>
              <a:buAutoNum type="arabicPeriod"/>
            </a:pPr>
            <a:r>
              <a:rPr lang="zh-TW" altLang="en-US" dirty="0">
                <a:latin typeface="Times New Roman" panose="02020603050405020304" pitchFamily="18" charset="0"/>
              </a:rPr>
              <a:t>第三章第二小節開發環境除了程式語言外可多介紹一些軟硬體環境。</a:t>
            </a:r>
            <a:r>
              <a:rPr lang="en-US" altLang="zh-TW" dirty="0">
                <a:latin typeface="Times New Roman" panose="02020603050405020304" pitchFamily="18" charset="0"/>
              </a:rPr>
              <a:t>(</a:t>
            </a:r>
            <a:r>
              <a:rPr lang="zh-TW" altLang="en-US" dirty="0">
                <a:latin typeface="Times New Roman" panose="02020603050405020304" pitchFamily="18" charset="0"/>
              </a:rPr>
              <a:t>論文第</a:t>
            </a:r>
            <a:r>
              <a:rPr lang="en-US" altLang="zh-TW" dirty="0">
                <a:latin typeface="Times New Roman" panose="02020603050405020304" pitchFamily="18" charset="0"/>
              </a:rPr>
              <a:t>22-26</a:t>
            </a:r>
            <a:r>
              <a:rPr lang="zh-TW" altLang="en-US" dirty="0">
                <a:latin typeface="Times New Roman" panose="02020603050405020304" pitchFamily="18" charset="0"/>
              </a:rPr>
              <a:t>頁</a:t>
            </a:r>
            <a:r>
              <a:rPr lang="en-US" altLang="zh-TW" dirty="0">
                <a:latin typeface="Times New Roman" panose="02020603050405020304" pitchFamily="18" charset="0"/>
              </a:rPr>
              <a:t>)</a:t>
            </a:r>
          </a:p>
          <a:p>
            <a:pPr marL="457200" indent="-457200">
              <a:buFont typeface="+mj-lt"/>
              <a:buAutoNum type="arabicPeriod"/>
            </a:pPr>
            <a:r>
              <a:rPr lang="zh-TW" altLang="en-US" dirty="0">
                <a:latin typeface="Times New Roman" panose="02020603050405020304" pitchFamily="18" charset="0"/>
              </a:rPr>
              <a:t>研究架構圖中看不出循環神經網路演算法、長短期記憶演算法、多層長短期記憶演算法及雙向長短期記憶演算法的角色，使研究架構與方法這一章節沒有系統性。</a:t>
            </a:r>
            <a:r>
              <a:rPr lang="en-US" altLang="zh-TW" dirty="0">
                <a:latin typeface="Times New Roman" panose="02020603050405020304" pitchFamily="18" charset="0"/>
              </a:rPr>
              <a:t>(</a:t>
            </a:r>
            <a:r>
              <a:rPr lang="zh-TW" altLang="en-US" dirty="0">
                <a:latin typeface="Times New Roman" panose="02020603050405020304" pitchFamily="18" charset="0"/>
              </a:rPr>
              <a:t>修改研究架構圖，論文第</a:t>
            </a:r>
            <a:r>
              <a:rPr lang="en-US" altLang="zh-TW" dirty="0">
                <a:latin typeface="Times New Roman" panose="02020603050405020304" pitchFamily="18" charset="0"/>
              </a:rPr>
              <a:t>21</a:t>
            </a:r>
            <a:r>
              <a:rPr lang="zh-TW" altLang="en-US" dirty="0">
                <a:latin typeface="Times New Roman" panose="02020603050405020304" pitchFamily="18" charset="0"/>
              </a:rPr>
              <a:t>頁</a:t>
            </a:r>
            <a:r>
              <a:rPr lang="en-US" altLang="zh-TW" dirty="0">
                <a:latin typeface="Times New Roman" panose="02020603050405020304" pitchFamily="18" charset="0"/>
              </a:rPr>
              <a:t>)</a:t>
            </a:r>
          </a:p>
        </p:txBody>
      </p:sp>
      <p:sp>
        <p:nvSpPr>
          <p:cNvPr id="4" name="投影片編號版面配置區 3">
            <a:extLst>
              <a:ext uri="{FF2B5EF4-FFF2-40B4-BE49-F238E27FC236}">
                <a16:creationId xmlns:a16="http://schemas.microsoft.com/office/drawing/2014/main" id="{3FBD1D48-60B4-4CF6-8CE6-1E97C2DFDD62}"/>
              </a:ext>
            </a:extLst>
          </p:cNvPr>
          <p:cNvSpPr>
            <a:spLocks noGrp="1"/>
          </p:cNvSpPr>
          <p:nvPr>
            <p:ph type="sldNum" sz="quarter" idx="12"/>
          </p:nvPr>
        </p:nvSpPr>
        <p:spPr/>
        <p:txBody>
          <a:bodyPr/>
          <a:lstStyle/>
          <a:p>
            <a:fld id="{3A98EE3D-8CD1-4C3F-BD1C-C98C9596463C}" type="slidenum">
              <a:rPr lang="en-US" altLang="zh-TW" smtClean="0"/>
              <a:pPr/>
              <a:t>2</a:t>
            </a:fld>
            <a:endParaRPr lang="zh-TW" altLang="en-US" dirty="0"/>
          </a:p>
        </p:txBody>
      </p:sp>
    </p:spTree>
    <p:extLst>
      <p:ext uri="{BB962C8B-B14F-4D97-AF65-F5344CB8AC3E}">
        <p14:creationId xmlns:p14="http://schemas.microsoft.com/office/powerpoint/2010/main" val="3533693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374B7-CE04-4785-8985-821193B3A2BB}"/>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2.5</a:t>
            </a:r>
            <a:r>
              <a:rPr lang="zh-TW" altLang="zh-TW" dirty="0">
                <a:latin typeface="Times New Roman" panose="02020603050405020304" pitchFamily="18" charset="0"/>
              </a:rPr>
              <a:t>雙向長短期記憶</a:t>
            </a:r>
            <a:r>
              <a:rPr lang="en-US" altLang="zh-TW" dirty="0">
                <a:latin typeface="Times New Roman" panose="02020603050405020304" pitchFamily="18" charset="0"/>
              </a:rPr>
              <a:t>(Bi-LSTM)</a:t>
            </a:r>
            <a:r>
              <a:rPr lang="en-US" altLang="zh-TW" dirty="0">
                <a:latin typeface="Times New Roman" panose="02020603050405020304" pitchFamily="18" charset="0"/>
                <a:cs typeface="Times New Roman" panose="02020603050405020304" pitchFamily="18" charset="0"/>
              </a:rPr>
              <a:t> (1/2)</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6F977164-8090-45D3-96F2-D1DADE3C61E4}"/>
              </a:ext>
            </a:extLst>
          </p:cNvPr>
          <p:cNvSpPr>
            <a:spLocks noGrp="1"/>
          </p:cNvSpPr>
          <p:nvPr>
            <p:ph idx="1"/>
          </p:nvPr>
        </p:nvSpPr>
        <p:spPr/>
        <p:txBody>
          <a:bodyPr/>
          <a:lstStyle/>
          <a:p>
            <a:pPr marL="457200" indent="-457200">
              <a:buFont typeface="+mj-lt"/>
              <a:buAutoNum type="arabicPeriod"/>
            </a:pPr>
            <a:r>
              <a:rPr lang="zh-TW" altLang="en-US" sz="2400" dirty="0">
                <a:latin typeface="Times New Roman" panose="02020603050405020304" pitchFamily="18" charset="0"/>
              </a:rPr>
              <a:t>此模型</a:t>
            </a:r>
            <a:r>
              <a:rPr lang="zh-TW" altLang="zh-TW" sz="2400" dirty="0">
                <a:latin typeface="Times New Roman" panose="02020603050405020304" pitchFamily="18" charset="0"/>
              </a:rPr>
              <a:t>想法來自雙向</a:t>
            </a:r>
            <a:r>
              <a:rPr lang="en-US" altLang="zh-TW" sz="2400" dirty="0">
                <a:latin typeface="Times New Roman" panose="02020603050405020304" pitchFamily="18" charset="0"/>
              </a:rPr>
              <a:t>RNN(</a:t>
            </a:r>
            <a:r>
              <a:rPr lang="en-US" altLang="zh-TW" sz="2400" dirty="0" err="1">
                <a:latin typeface="Times New Roman" panose="02020603050405020304" pitchFamily="18" charset="0"/>
              </a:rPr>
              <a:t>Zhiyong</a:t>
            </a:r>
            <a:r>
              <a:rPr lang="en-US" altLang="zh-TW" sz="2400" dirty="0">
                <a:latin typeface="Times New Roman" panose="02020603050405020304" pitchFamily="18" charset="0"/>
              </a:rPr>
              <a:t> et al., 2019)</a:t>
            </a:r>
            <a:r>
              <a:rPr lang="zh-TW" altLang="en-US" sz="2400" dirty="0">
                <a:latin typeface="Times New Roman" panose="02020603050405020304" pitchFamily="18" charset="0"/>
              </a:rPr>
              <a:t>。</a:t>
            </a:r>
            <a:endParaRPr lang="en-US" altLang="zh-TW" sz="2400" dirty="0">
              <a:latin typeface="Times New Roman" panose="02020603050405020304" pitchFamily="18" charset="0"/>
            </a:endParaRPr>
          </a:p>
          <a:p>
            <a:pPr marL="457200" indent="-457200">
              <a:buFont typeface="+mj-lt"/>
              <a:buAutoNum type="arabicPeriod"/>
            </a:pPr>
            <a:r>
              <a:rPr lang="zh-TW" altLang="en-US" sz="2400" dirty="0">
                <a:latin typeface="Times New Roman" panose="02020603050405020304" pitchFamily="18" charset="0"/>
              </a:rPr>
              <a:t>是</a:t>
            </a:r>
            <a:r>
              <a:rPr lang="en-US" altLang="zh-TW" sz="2400" dirty="0">
                <a:latin typeface="Times New Roman" panose="02020603050405020304" pitchFamily="18" charset="0"/>
              </a:rPr>
              <a:t>LSTM</a:t>
            </a:r>
            <a:r>
              <a:rPr lang="zh-TW" altLang="en-US" sz="2400" dirty="0">
                <a:latin typeface="Times New Roman" panose="02020603050405020304" pitchFamily="18" charset="0"/>
              </a:rPr>
              <a:t>的一種變體，用於提高傳統</a:t>
            </a:r>
            <a:r>
              <a:rPr lang="en-US" altLang="zh-TW" sz="2400" dirty="0">
                <a:latin typeface="Times New Roman" panose="02020603050405020304" pitchFamily="18" charset="0"/>
              </a:rPr>
              <a:t>LSTM</a:t>
            </a:r>
            <a:r>
              <a:rPr lang="zh-TW" altLang="en-US" sz="2400" dirty="0">
                <a:latin typeface="Times New Roman" panose="02020603050405020304" pitchFamily="18" charset="0"/>
              </a:rPr>
              <a:t>在預測序列分類方面的性能</a:t>
            </a:r>
            <a:r>
              <a:rPr lang="en-US" altLang="zh-TW" sz="2400" dirty="0">
                <a:latin typeface="Times New Roman" panose="02020603050405020304" pitchFamily="18" charset="0"/>
              </a:rPr>
              <a:t>(</a:t>
            </a:r>
            <a:r>
              <a:rPr lang="en-US" altLang="zh-TW" sz="2400" dirty="0" err="1">
                <a:latin typeface="Times New Roman" panose="02020603050405020304" pitchFamily="18" charset="0"/>
              </a:rPr>
              <a:t>Guia</a:t>
            </a:r>
            <a:r>
              <a:rPr lang="en-US" altLang="zh-TW" sz="2400" dirty="0">
                <a:latin typeface="Times New Roman" panose="02020603050405020304" pitchFamily="18" charset="0"/>
              </a:rPr>
              <a:t> et al., 2020)</a:t>
            </a:r>
            <a:r>
              <a:rPr lang="zh-TW" altLang="en-US" sz="2400" dirty="0">
                <a:latin typeface="Times New Roman" panose="02020603050405020304" pitchFamily="18" charset="0"/>
              </a:rPr>
              <a:t>。</a:t>
            </a:r>
            <a:endParaRPr lang="en-US" altLang="zh-TW" sz="2400" dirty="0">
              <a:latin typeface="Times New Roman" panose="02020603050405020304" pitchFamily="18" charset="0"/>
            </a:endParaRPr>
          </a:p>
          <a:p>
            <a:pPr marL="457200" indent="-457200">
              <a:buFont typeface="+mj-lt"/>
              <a:buAutoNum type="arabicPeriod"/>
            </a:pPr>
            <a:r>
              <a:rPr lang="zh-TW" altLang="en-US" sz="2400" dirty="0">
                <a:latin typeface="Times New Roman" panose="02020603050405020304" pitchFamily="18" charset="0"/>
              </a:rPr>
              <a:t>不僅利用</a:t>
            </a:r>
            <a:r>
              <a:rPr lang="en-US" altLang="zh-TW" sz="2400" dirty="0">
                <a:latin typeface="Times New Roman" panose="02020603050405020304" pitchFamily="18" charset="0"/>
              </a:rPr>
              <a:t>LSTM</a:t>
            </a:r>
            <a:r>
              <a:rPr lang="zh-TW" altLang="en-US" sz="2400" dirty="0">
                <a:latin typeface="Times New Roman" panose="02020603050405020304" pitchFamily="18" charset="0"/>
              </a:rPr>
              <a:t>處理長期記憶依賴性的特點，還透過前向和後向的</a:t>
            </a:r>
            <a:r>
              <a:rPr lang="en-US" altLang="zh-TW" sz="2400" dirty="0">
                <a:latin typeface="Times New Roman" panose="02020603050405020304" pitchFamily="18" charset="0"/>
              </a:rPr>
              <a:t>LSTM</a:t>
            </a:r>
            <a:r>
              <a:rPr lang="zh-TW" altLang="en-US" sz="2400" dirty="0">
                <a:latin typeface="Times New Roman" panose="02020603050405020304" pitchFamily="18" charset="0"/>
              </a:rPr>
              <a:t>層，使其對過去與未來訊息進行充分的利用</a:t>
            </a:r>
            <a:r>
              <a:rPr lang="en-US" altLang="zh-TW" sz="2400" dirty="0">
                <a:latin typeface="Times New Roman" panose="02020603050405020304" pitchFamily="18" charset="0"/>
              </a:rPr>
              <a:t>(Peng et al., 2021)</a:t>
            </a:r>
            <a:r>
              <a:rPr lang="zh-TW" altLang="en-US" sz="2400" dirty="0">
                <a:latin typeface="Times New Roman" panose="02020603050405020304" pitchFamily="18" charset="0"/>
              </a:rPr>
              <a:t>。</a:t>
            </a:r>
            <a:endParaRPr lang="zh-TW" altLang="en-US" dirty="0"/>
          </a:p>
        </p:txBody>
      </p:sp>
      <p:sp>
        <p:nvSpPr>
          <p:cNvPr id="4" name="投影片編號版面配置區 3">
            <a:extLst>
              <a:ext uri="{FF2B5EF4-FFF2-40B4-BE49-F238E27FC236}">
                <a16:creationId xmlns:a16="http://schemas.microsoft.com/office/drawing/2014/main" id="{812C2A50-2D5C-43AE-8C63-CE2E6F63CF4A}"/>
              </a:ext>
            </a:extLst>
          </p:cNvPr>
          <p:cNvSpPr>
            <a:spLocks noGrp="1"/>
          </p:cNvSpPr>
          <p:nvPr>
            <p:ph type="sldNum" sz="quarter" idx="12"/>
          </p:nvPr>
        </p:nvSpPr>
        <p:spPr/>
        <p:txBody>
          <a:bodyPr/>
          <a:lstStyle/>
          <a:p>
            <a:fld id="{3A98EE3D-8CD1-4C3F-BD1C-C98C9596463C}" type="slidenum">
              <a:rPr lang="en-US" altLang="zh-TW" noProof="0" smtClean="0"/>
              <a:pPr/>
              <a:t>20</a:t>
            </a:fld>
            <a:endParaRPr lang="zh-TW" altLang="en-US" noProof="0" dirty="0"/>
          </a:p>
        </p:txBody>
      </p:sp>
    </p:spTree>
    <p:extLst>
      <p:ext uri="{BB962C8B-B14F-4D97-AF65-F5344CB8AC3E}">
        <p14:creationId xmlns:p14="http://schemas.microsoft.com/office/powerpoint/2010/main" val="652708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374B7-CE04-4785-8985-821193B3A2BB}"/>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2.5</a:t>
            </a:r>
            <a:r>
              <a:rPr lang="zh-TW" altLang="zh-TW" dirty="0">
                <a:latin typeface="Times New Roman" panose="02020603050405020304" pitchFamily="18" charset="0"/>
              </a:rPr>
              <a:t>雙向長短期記憶</a:t>
            </a:r>
            <a:r>
              <a:rPr lang="en-US" altLang="zh-TW" dirty="0">
                <a:latin typeface="Times New Roman" panose="02020603050405020304" pitchFamily="18" charset="0"/>
              </a:rPr>
              <a:t>(Bi-LSTM)</a:t>
            </a:r>
            <a:r>
              <a:rPr lang="en-US" altLang="zh-TW" dirty="0">
                <a:latin typeface="Times New Roman" panose="02020603050405020304" pitchFamily="18" charset="0"/>
                <a:cs typeface="Times New Roman" panose="02020603050405020304" pitchFamily="18" charset="0"/>
              </a:rPr>
              <a:t> (2/2)</a:t>
            </a:r>
            <a:endParaRPr lang="zh-TW" altLang="en-US" dirty="0">
              <a:latin typeface="Times New Roman" panose="02020603050405020304" pitchFamily="18" charset="0"/>
              <a:cs typeface="Times New Roman" panose="02020603050405020304" pitchFamily="18" charset="0"/>
            </a:endParaRPr>
          </a:p>
        </p:txBody>
      </p:sp>
      <p:graphicFrame>
        <p:nvGraphicFramePr>
          <p:cNvPr id="5" name="內容版面配置區 4">
            <a:extLst>
              <a:ext uri="{FF2B5EF4-FFF2-40B4-BE49-F238E27FC236}">
                <a16:creationId xmlns:a16="http://schemas.microsoft.com/office/drawing/2014/main" id="{7B7AF80D-6D66-4AF8-B827-C1FECF736F16}"/>
              </a:ext>
            </a:extLst>
          </p:cNvPr>
          <p:cNvGraphicFramePr>
            <a:graphicFrameLocks noGrp="1"/>
          </p:cNvGraphicFramePr>
          <p:nvPr>
            <p:ph idx="1"/>
            <p:extLst>
              <p:ext uri="{D42A27DB-BD31-4B8C-83A1-F6EECF244321}">
                <p14:modId xmlns:p14="http://schemas.microsoft.com/office/powerpoint/2010/main" val="1121163610"/>
              </p:ext>
            </p:extLst>
          </p:nvPr>
        </p:nvGraphicFramePr>
        <p:xfrm>
          <a:off x="608647" y="1850202"/>
          <a:ext cx="10974706" cy="4596636"/>
        </p:xfrm>
        <a:graphic>
          <a:graphicData uri="http://schemas.openxmlformats.org/drawingml/2006/table">
            <a:tbl>
              <a:tblPr firstRow="1" firstCol="1" bandRow="1">
                <a:tableStyleId>{0505E3EF-67EA-436B-97B2-0124C06EBD24}</a:tableStyleId>
              </a:tblPr>
              <a:tblGrid>
                <a:gridCol w="2135890">
                  <a:extLst>
                    <a:ext uri="{9D8B030D-6E8A-4147-A177-3AD203B41FA5}">
                      <a16:colId xmlns:a16="http://schemas.microsoft.com/office/drawing/2014/main" val="3100242298"/>
                    </a:ext>
                  </a:extLst>
                </a:gridCol>
                <a:gridCol w="2597961">
                  <a:extLst>
                    <a:ext uri="{9D8B030D-6E8A-4147-A177-3AD203B41FA5}">
                      <a16:colId xmlns:a16="http://schemas.microsoft.com/office/drawing/2014/main" val="375406785"/>
                    </a:ext>
                  </a:extLst>
                </a:gridCol>
                <a:gridCol w="6240855">
                  <a:extLst>
                    <a:ext uri="{9D8B030D-6E8A-4147-A177-3AD203B41FA5}">
                      <a16:colId xmlns:a16="http://schemas.microsoft.com/office/drawing/2014/main" val="659998599"/>
                    </a:ext>
                  </a:extLst>
                </a:gridCol>
              </a:tblGrid>
              <a:tr h="265100">
                <a:tc>
                  <a:txBody>
                    <a:bodyPr/>
                    <a:lstStyle/>
                    <a:p>
                      <a:pPr marL="0" algn="ctr"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作者與年份</a:t>
                      </a:r>
                    </a:p>
                  </a:txBody>
                  <a:tcPr marL="39854" marR="39854" marT="0" marB="0" anchor="ctr"/>
                </a:tc>
                <a:tc>
                  <a:txBody>
                    <a:bodyPr/>
                    <a:lstStyle/>
                    <a:p>
                      <a:pPr marL="0" algn="ctr"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研究主題</a:t>
                      </a:r>
                    </a:p>
                  </a:txBody>
                  <a:tcPr marL="39854" marR="39854" marT="0" marB="0" anchor="ctr"/>
                </a:tc>
                <a:tc>
                  <a:txBody>
                    <a:bodyPr/>
                    <a:lstStyle/>
                    <a:p>
                      <a:pPr marL="0" algn="ctr"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研究成果</a:t>
                      </a:r>
                    </a:p>
                  </a:txBody>
                  <a:tcPr marL="39854" marR="39854" marT="0" marB="0" anchor="ctr"/>
                </a:tc>
                <a:extLst>
                  <a:ext uri="{0D108BD9-81ED-4DB2-BD59-A6C34878D82A}">
                    <a16:rowId xmlns:a16="http://schemas.microsoft.com/office/drawing/2014/main" val="356411093"/>
                  </a:ext>
                </a:extLst>
              </a:tr>
              <a:tr h="1329337">
                <a:tc>
                  <a:txBody>
                    <a:bodyPr/>
                    <a:lstStyle/>
                    <a:p>
                      <a:pPr marL="0" algn="ctr" defTabSz="914400" rtl="0" eaLnBrk="0" latinLnBrk="0" hangingPunct="0">
                        <a:lnSpc>
                          <a:spcPct val="100000"/>
                        </a:lnSpc>
                        <a:spcBef>
                          <a:spcPts val="0"/>
                        </a:spcBef>
                        <a:spcAft>
                          <a:spcPts val="0"/>
                        </a:spcAft>
                      </a:pPr>
                      <a:r>
                        <a:rPr lang="en-US" sz="1800" b="0" kern="100" baseline="0" dirty="0" err="1">
                          <a:solidFill>
                            <a:schemeClr val="dk1"/>
                          </a:solidFill>
                          <a:effectLst/>
                          <a:latin typeface="Times New Roman" panose="02020603050405020304" pitchFamily="18" charset="0"/>
                          <a:ea typeface="標楷體" panose="03000509000000000000" pitchFamily="65" charset="-120"/>
                          <a:cs typeface="+mn-cs"/>
                        </a:rPr>
                        <a:t>Dehghan</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 et al. (2023)</a:t>
                      </a:r>
                      <a:endPar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39854" marR="39854" marT="0" marB="0" anchor="ctr"/>
                </a:tc>
                <a:tc>
                  <a:txBody>
                    <a:bodyPr/>
                    <a:lstStyle/>
                    <a:p>
                      <a:pPr marL="0" algn="just"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集成多輸入深度學習方法的光伏功率預測</a:t>
                      </a:r>
                    </a:p>
                  </a:txBody>
                  <a:tcPr marL="39854" marR="39854" marT="0" marB="0" anchor="ctr"/>
                </a:tc>
                <a:tc>
                  <a:txBody>
                    <a:bodyPr/>
                    <a:lstStyle/>
                    <a:p>
                      <a:pPr marL="0" algn="just"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應用</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Conv2D</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Conv3D</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Bi-LSTM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CNN-LSTM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和</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Conv-LSTM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的六種方法進行比較與分析，雖然結果顯示混合模型預測效果為最佳，但若</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Bi-LSTM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與</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相比，</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Bi-LSTM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預測效果較為優秀。</a:t>
                      </a:r>
                    </a:p>
                  </a:txBody>
                  <a:tcPr marL="39854" marR="39854" marT="0" marB="0" anchor="ctr"/>
                </a:tc>
                <a:extLst>
                  <a:ext uri="{0D108BD9-81ED-4DB2-BD59-A6C34878D82A}">
                    <a16:rowId xmlns:a16="http://schemas.microsoft.com/office/drawing/2014/main" val="4287661634"/>
                  </a:ext>
                </a:extLst>
              </a:tr>
              <a:tr h="1321231">
                <a:tc>
                  <a:txBody>
                    <a:bodyPr/>
                    <a:lstStyle/>
                    <a:p>
                      <a:pPr marL="0" algn="ctr" defTabSz="914400" rtl="0" eaLnBrk="0" latinLnBrk="0" hangingPunct="0">
                        <a:lnSpc>
                          <a:spcPct val="100000"/>
                        </a:lnSpc>
                        <a:spcBef>
                          <a:spcPts val="0"/>
                        </a:spcBef>
                        <a:spcAft>
                          <a:spcPts val="0"/>
                        </a:spcAft>
                      </a:pPr>
                      <a:r>
                        <a:rPr lang="en-US" sz="1800" b="0" kern="100" baseline="0" dirty="0" err="1">
                          <a:solidFill>
                            <a:schemeClr val="dk1"/>
                          </a:solidFill>
                          <a:effectLst/>
                          <a:latin typeface="Times New Roman" panose="02020603050405020304" pitchFamily="18" charset="0"/>
                          <a:ea typeface="標楷體" panose="03000509000000000000" pitchFamily="65" charset="-120"/>
                          <a:cs typeface="+mn-cs"/>
                        </a:rPr>
                        <a:t>Sharadga</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 et al. (2020)</a:t>
                      </a:r>
                      <a:endPar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39854" marR="39854" marT="0" marB="0" anchor="ctr"/>
                </a:tc>
                <a:tc>
                  <a:txBody>
                    <a:bodyPr/>
                    <a:lstStyle/>
                    <a:p>
                      <a:pPr marL="0" algn="just"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大型光伏電站太陽能發電時間序列預測</a:t>
                      </a:r>
                    </a:p>
                  </a:txBody>
                  <a:tcPr marL="39854" marR="39854" marT="0" marB="0" anchor="ctr"/>
                </a:tc>
                <a:tc>
                  <a:txBody>
                    <a:bodyPr/>
                    <a:lstStyle/>
                    <a:p>
                      <a:pPr marL="0" algn="just"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該篇研究運用</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LRNN-LM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BI-LSTM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LRNN-BR</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MLP-LM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MLP-BR</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FF- BR</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FCM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FF- LM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以上九種模型進行太陽能發電量預測，結果表示神經網路與統計模型相比，更能夠準確的預測太陽能的發電量。</a:t>
                      </a:r>
                    </a:p>
                  </a:txBody>
                  <a:tcPr marL="39854" marR="39854" marT="0" marB="0" anchor="ctr"/>
                </a:tc>
                <a:extLst>
                  <a:ext uri="{0D108BD9-81ED-4DB2-BD59-A6C34878D82A}">
                    <a16:rowId xmlns:a16="http://schemas.microsoft.com/office/drawing/2014/main" val="1199454071"/>
                  </a:ext>
                </a:extLst>
              </a:tr>
              <a:tr h="1671748">
                <a:tc>
                  <a:txBody>
                    <a:bodyPr/>
                    <a:lstStyle/>
                    <a:p>
                      <a:pPr marL="0" algn="ctr" defTabSz="914400" rtl="0" eaLnBrk="0" latinLnBrk="0" hangingPunct="0">
                        <a:lnSpc>
                          <a:spcPct val="100000"/>
                        </a:lnSpc>
                        <a:spcBef>
                          <a:spcPts val="0"/>
                        </a:spcBef>
                        <a:spcAft>
                          <a:spcPts val="0"/>
                        </a:spcAft>
                      </a:pP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Mellit et al. (2021)</a:t>
                      </a:r>
                      <a:endPar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39854" marR="39854" marT="0" marB="0" anchor="ctr"/>
                </a:tc>
                <a:tc>
                  <a:txBody>
                    <a:bodyPr/>
                    <a:lstStyle/>
                    <a:p>
                      <a:pPr marL="0" algn="just"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用於短期光伏功率預測的深度學習神經網路</a:t>
                      </a:r>
                    </a:p>
                  </a:txBody>
                  <a:tcPr marL="39854" marR="39854" marT="0" marB="0" anchor="ctr"/>
                </a:tc>
                <a:tc>
                  <a:txBody>
                    <a:bodyPr/>
                    <a:lstStyle/>
                    <a:p>
                      <a:pPr marL="0" algn="just"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此篇研究運用</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Bi-LSTM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GRU</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Bi-GRU</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CNN1D</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CNN1D-LSTM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CNN1D-GRU</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五種單一模型與兩種混合模型，用於預測太陽能發電，並實驗四種不同時間</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一分鐘、五分鐘、三十分鐘、一小時</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，結果顯示以上模型在預測一分鐘的時間範圍，皆表現得非常好且非常準確。</a:t>
                      </a:r>
                    </a:p>
                  </a:txBody>
                  <a:tcPr marL="39854" marR="39854" marT="0" marB="0" anchor="ctr"/>
                </a:tc>
                <a:extLst>
                  <a:ext uri="{0D108BD9-81ED-4DB2-BD59-A6C34878D82A}">
                    <a16:rowId xmlns:a16="http://schemas.microsoft.com/office/drawing/2014/main" val="3445906838"/>
                  </a:ext>
                </a:extLst>
              </a:tr>
            </a:tbl>
          </a:graphicData>
        </a:graphic>
      </p:graphicFrame>
      <p:sp>
        <p:nvSpPr>
          <p:cNvPr id="4" name="投影片編號版面配置區 3">
            <a:extLst>
              <a:ext uri="{FF2B5EF4-FFF2-40B4-BE49-F238E27FC236}">
                <a16:creationId xmlns:a16="http://schemas.microsoft.com/office/drawing/2014/main" id="{812C2A50-2D5C-43AE-8C63-CE2E6F63CF4A}"/>
              </a:ext>
            </a:extLst>
          </p:cNvPr>
          <p:cNvSpPr>
            <a:spLocks noGrp="1"/>
          </p:cNvSpPr>
          <p:nvPr>
            <p:ph type="sldNum" sz="quarter" idx="12"/>
          </p:nvPr>
        </p:nvSpPr>
        <p:spPr/>
        <p:txBody>
          <a:bodyPr/>
          <a:lstStyle/>
          <a:p>
            <a:fld id="{3A98EE3D-8CD1-4C3F-BD1C-C98C9596463C}" type="slidenum">
              <a:rPr lang="en-US" altLang="zh-TW" noProof="0" smtClean="0"/>
              <a:pPr/>
              <a:t>21</a:t>
            </a:fld>
            <a:endParaRPr lang="zh-TW" altLang="en-US" noProof="0" dirty="0"/>
          </a:p>
        </p:txBody>
      </p:sp>
      <p:sp>
        <p:nvSpPr>
          <p:cNvPr id="6" name="文字方塊 5">
            <a:extLst>
              <a:ext uri="{FF2B5EF4-FFF2-40B4-BE49-F238E27FC236}">
                <a16:creationId xmlns:a16="http://schemas.microsoft.com/office/drawing/2014/main" id="{B3C61F8C-99C6-4C22-96C4-FB69E17193D4}"/>
              </a:ext>
            </a:extLst>
          </p:cNvPr>
          <p:cNvSpPr txBox="1"/>
          <p:nvPr/>
        </p:nvSpPr>
        <p:spPr>
          <a:xfrm>
            <a:off x="4422272" y="6471480"/>
            <a:ext cx="3347457" cy="369332"/>
          </a:xfrm>
          <a:prstGeom prst="rect">
            <a:avLst/>
          </a:prstGeom>
          <a:noFill/>
        </p:spPr>
        <p:txBody>
          <a:bodyPr wrap="square" rtlCol="0">
            <a:spAutoFit/>
          </a:bodyPr>
          <a:lstStyle/>
          <a:p>
            <a:pPr algn="ctr"/>
            <a:r>
              <a:rPr lang="en-US" altLang="zh-TW" dirty="0">
                <a:latin typeface="Times New Roman" panose="02020603050405020304" pitchFamily="18" charset="0"/>
                <a:ea typeface="標楷體" panose="03000509000000000000" pitchFamily="65" charset="-120"/>
              </a:rPr>
              <a:t>Bi-LSTM</a:t>
            </a:r>
            <a:r>
              <a:rPr lang="zh-TW" altLang="en-US" dirty="0">
                <a:latin typeface="Times New Roman" panose="02020603050405020304" pitchFamily="18" charset="0"/>
                <a:ea typeface="標楷體" panose="03000509000000000000" pitchFamily="65" charset="-120"/>
              </a:rPr>
              <a:t>太陽能預測相關文獻</a:t>
            </a:r>
          </a:p>
        </p:txBody>
      </p:sp>
    </p:spTree>
    <p:extLst>
      <p:ext uri="{BB962C8B-B14F-4D97-AF65-F5344CB8AC3E}">
        <p14:creationId xmlns:p14="http://schemas.microsoft.com/office/powerpoint/2010/main" val="395704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374B7-CE04-4785-8985-821193B3A2BB}"/>
              </a:ext>
            </a:extLst>
          </p:cNvPr>
          <p:cNvSpPr>
            <a:spLocks noGrp="1"/>
          </p:cNvSpPr>
          <p:nvPr>
            <p:ph type="title"/>
          </p:nvPr>
        </p:nvSpPr>
        <p:spPr>
          <a:xfrm>
            <a:off x="1097279" y="286603"/>
            <a:ext cx="10807849" cy="1450757"/>
          </a:xfrm>
        </p:spPr>
        <p:txBody>
          <a:bodyPr>
            <a:normAutofit/>
          </a:bodyPr>
          <a:lstStyle/>
          <a:p>
            <a:r>
              <a:rPr lang="en-US" altLang="zh-TW" dirty="0">
                <a:latin typeface="Times New Roman" panose="02020603050405020304" pitchFamily="18" charset="0"/>
                <a:cs typeface="Times New Roman" panose="02020603050405020304" pitchFamily="18" charset="0"/>
              </a:rPr>
              <a:t>2.6</a:t>
            </a:r>
            <a:r>
              <a:rPr lang="zh-TW" altLang="en-US" dirty="0">
                <a:latin typeface="Times New Roman" panose="02020603050405020304" pitchFamily="18" charset="0"/>
                <a:cs typeface="Times New Roman" panose="02020603050405020304" pitchFamily="18" charset="0"/>
              </a:rPr>
              <a:t>皮爾森相關分析</a:t>
            </a:r>
            <a:r>
              <a:rPr lang="en-US" altLang="zh-TW" dirty="0">
                <a:latin typeface="Times New Roman" panose="02020603050405020304" pitchFamily="18" charset="0"/>
                <a:cs typeface="Times New Roman" panose="02020603050405020304" pitchFamily="18" charset="0"/>
              </a:rPr>
              <a:t>(Pearson correlation) (1/2)</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6F977164-8090-45D3-96F2-D1DADE3C61E4}"/>
              </a:ext>
            </a:extLst>
          </p:cNvPr>
          <p:cNvSpPr>
            <a:spLocks noGrp="1"/>
          </p:cNvSpPr>
          <p:nvPr>
            <p:ph idx="1"/>
          </p:nvPr>
        </p:nvSpPr>
        <p:spPr/>
        <p:txBody>
          <a:bodyPr>
            <a:normAutofit/>
          </a:bodyPr>
          <a:lstStyle/>
          <a:p>
            <a:pPr marL="457200" indent="-457200">
              <a:buFont typeface="+mj-lt"/>
              <a:buAutoNum type="arabicPeriod"/>
            </a:pPr>
            <a:r>
              <a:rPr lang="zh-TW" altLang="zh-TW" sz="2400" dirty="0"/>
              <a:t>由統計學家</a:t>
            </a:r>
            <a:r>
              <a:rPr lang="en-US" altLang="zh-TW" sz="2400" dirty="0"/>
              <a:t>Karl Pearson</a:t>
            </a:r>
            <a:r>
              <a:rPr lang="zh-TW" altLang="zh-TW" sz="2400" dirty="0"/>
              <a:t>提出，用於分析和研究變量之間的線性相關程度</a:t>
            </a:r>
            <a:r>
              <a:rPr lang="en-US" altLang="zh-TW" sz="2400" dirty="0"/>
              <a:t>(Chen &amp; Chang, 2021)</a:t>
            </a:r>
            <a:r>
              <a:rPr lang="zh-TW" altLang="zh-TW" sz="2400" dirty="0"/>
              <a:t>。</a:t>
            </a:r>
            <a:endParaRPr lang="en-US" altLang="zh-TW" sz="2400" dirty="0"/>
          </a:p>
          <a:p>
            <a:pPr marL="457200" indent="-457200">
              <a:buFont typeface="+mj-lt"/>
              <a:buAutoNum type="arabicPeriod"/>
            </a:pPr>
            <a:r>
              <a:rPr lang="zh-TW" altLang="zh-TW" sz="2400" dirty="0"/>
              <a:t>皮爾森相關分析的係數範圍會在</a:t>
            </a:r>
            <a:r>
              <a:rPr lang="en-US" altLang="zh-TW" sz="2400" dirty="0"/>
              <a:t>-1</a:t>
            </a:r>
            <a:r>
              <a:rPr lang="zh-TW" altLang="zh-TW" sz="2400" dirty="0"/>
              <a:t>到</a:t>
            </a:r>
            <a:r>
              <a:rPr lang="en-US" altLang="zh-TW" sz="2400" dirty="0"/>
              <a:t>+1</a:t>
            </a:r>
            <a:r>
              <a:rPr lang="zh-TW" altLang="zh-TW" sz="2400" dirty="0"/>
              <a:t>之間，係數越接近</a:t>
            </a:r>
            <a:r>
              <a:rPr lang="en-US" altLang="zh-TW" sz="2400" dirty="0"/>
              <a:t>-1</a:t>
            </a:r>
            <a:r>
              <a:rPr lang="zh-TW" altLang="zh-TW" sz="2400" dirty="0"/>
              <a:t>和</a:t>
            </a:r>
            <a:r>
              <a:rPr lang="en-US" altLang="zh-TW" sz="2400" dirty="0"/>
              <a:t>+1</a:t>
            </a:r>
            <a:r>
              <a:rPr lang="zh-TW" altLang="zh-TW" sz="2400" dirty="0"/>
              <a:t>的意味著指標之間具有高度相關</a:t>
            </a:r>
            <a:r>
              <a:rPr lang="en-US" altLang="zh-TW" sz="2400" dirty="0"/>
              <a:t>(</a:t>
            </a:r>
            <a:r>
              <a:rPr lang="en-US" altLang="zh-TW" sz="2400" dirty="0" err="1"/>
              <a:t>Djordjević</a:t>
            </a:r>
            <a:r>
              <a:rPr lang="en-US" altLang="zh-TW" sz="2400" dirty="0"/>
              <a:t> et al., 2021)</a:t>
            </a:r>
            <a:r>
              <a:rPr lang="zh-TW" altLang="zh-TW" sz="2400" dirty="0"/>
              <a:t>。</a:t>
            </a:r>
          </a:p>
          <a:p>
            <a:pPr marL="457200" indent="-457200">
              <a:buFont typeface="+mj-lt"/>
              <a:buAutoNum type="arabicPeriod"/>
            </a:pPr>
            <a:r>
              <a:rPr lang="zh-TW" altLang="zh-TW" sz="2400" dirty="0"/>
              <a:t>是第一個正式的相關性度量，這種線性相關係數，用來反映兩個連續變量之間的線性相關性，至今仍然是使用最廣泛的相關分析</a:t>
            </a:r>
            <a:r>
              <a:rPr lang="en-US" altLang="zh-TW" sz="2400" dirty="0"/>
              <a:t>(</a:t>
            </a:r>
            <a:r>
              <a:rPr lang="en-US" altLang="zh-TW" sz="2400" dirty="0" err="1"/>
              <a:t>Jebli</a:t>
            </a:r>
            <a:r>
              <a:rPr lang="en-US" altLang="zh-TW" sz="2400" dirty="0"/>
              <a:t> et al., 2021)</a:t>
            </a:r>
            <a:r>
              <a:rPr lang="zh-TW" altLang="zh-TW" sz="2400" dirty="0"/>
              <a:t>。</a:t>
            </a:r>
          </a:p>
          <a:p>
            <a:endParaRPr lang="zh-TW" altLang="en-US" dirty="0"/>
          </a:p>
        </p:txBody>
      </p:sp>
      <p:sp>
        <p:nvSpPr>
          <p:cNvPr id="4" name="投影片編號版面配置區 3">
            <a:extLst>
              <a:ext uri="{FF2B5EF4-FFF2-40B4-BE49-F238E27FC236}">
                <a16:creationId xmlns:a16="http://schemas.microsoft.com/office/drawing/2014/main" id="{812C2A50-2D5C-43AE-8C63-CE2E6F63CF4A}"/>
              </a:ext>
            </a:extLst>
          </p:cNvPr>
          <p:cNvSpPr>
            <a:spLocks noGrp="1"/>
          </p:cNvSpPr>
          <p:nvPr>
            <p:ph type="sldNum" sz="quarter" idx="12"/>
          </p:nvPr>
        </p:nvSpPr>
        <p:spPr/>
        <p:txBody>
          <a:bodyPr/>
          <a:lstStyle/>
          <a:p>
            <a:fld id="{3A98EE3D-8CD1-4C3F-BD1C-C98C9596463C}" type="slidenum">
              <a:rPr lang="en-US" altLang="zh-TW" noProof="0" smtClean="0"/>
              <a:pPr/>
              <a:t>22</a:t>
            </a:fld>
            <a:endParaRPr lang="zh-TW" altLang="en-US" noProof="0" dirty="0"/>
          </a:p>
        </p:txBody>
      </p:sp>
    </p:spTree>
    <p:extLst>
      <p:ext uri="{BB962C8B-B14F-4D97-AF65-F5344CB8AC3E}">
        <p14:creationId xmlns:p14="http://schemas.microsoft.com/office/powerpoint/2010/main" val="3364855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374B7-CE04-4785-8985-821193B3A2BB}"/>
              </a:ext>
            </a:extLst>
          </p:cNvPr>
          <p:cNvSpPr>
            <a:spLocks noGrp="1"/>
          </p:cNvSpPr>
          <p:nvPr>
            <p:ph type="title"/>
          </p:nvPr>
        </p:nvSpPr>
        <p:spPr>
          <a:xfrm>
            <a:off x="1097280" y="286603"/>
            <a:ext cx="10843708" cy="1450757"/>
          </a:xfrm>
        </p:spPr>
        <p:txBody>
          <a:bodyPr>
            <a:normAutofit/>
          </a:bodyPr>
          <a:lstStyle/>
          <a:p>
            <a:r>
              <a:rPr lang="en-US" altLang="zh-TW" dirty="0">
                <a:latin typeface="Times New Roman" panose="02020603050405020304" pitchFamily="18" charset="0"/>
                <a:cs typeface="Times New Roman" panose="02020603050405020304" pitchFamily="18" charset="0"/>
              </a:rPr>
              <a:t>2.6</a:t>
            </a:r>
            <a:r>
              <a:rPr lang="zh-TW" altLang="en-US" dirty="0">
                <a:latin typeface="Times New Roman" panose="02020603050405020304" pitchFamily="18" charset="0"/>
                <a:cs typeface="Times New Roman" panose="02020603050405020304" pitchFamily="18" charset="0"/>
              </a:rPr>
              <a:t>皮爾森相關分析</a:t>
            </a:r>
            <a:r>
              <a:rPr lang="en-US" altLang="zh-TW" dirty="0">
                <a:latin typeface="Times New Roman" panose="02020603050405020304" pitchFamily="18" charset="0"/>
                <a:cs typeface="Times New Roman" panose="02020603050405020304" pitchFamily="18" charset="0"/>
              </a:rPr>
              <a:t>(Pearson correlation) (2/2)</a:t>
            </a:r>
            <a:endParaRPr lang="zh-TW" altLang="en-US" dirty="0">
              <a:latin typeface="Times New Roman" panose="02020603050405020304" pitchFamily="18" charset="0"/>
              <a:cs typeface="Times New Roman" panose="02020603050405020304" pitchFamily="18" charset="0"/>
            </a:endParaRPr>
          </a:p>
        </p:txBody>
      </p:sp>
      <p:graphicFrame>
        <p:nvGraphicFramePr>
          <p:cNvPr id="5" name="內容版面配置區 4">
            <a:extLst>
              <a:ext uri="{FF2B5EF4-FFF2-40B4-BE49-F238E27FC236}">
                <a16:creationId xmlns:a16="http://schemas.microsoft.com/office/drawing/2014/main" id="{3299795A-9693-46BC-816C-55AC25072C2D}"/>
              </a:ext>
            </a:extLst>
          </p:cNvPr>
          <p:cNvGraphicFramePr>
            <a:graphicFrameLocks noGrp="1"/>
          </p:cNvGraphicFramePr>
          <p:nvPr>
            <p:ph idx="1"/>
            <p:extLst>
              <p:ext uri="{D42A27DB-BD31-4B8C-83A1-F6EECF244321}">
                <p14:modId xmlns:p14="http://schemas.microsoft.com/office/powerpoint/2010/main" val="1142215239"/>
              </p:ext>
            </p:extLst>
          </p:nvPr>
        </p:nvGraphicFramePr>
        <p:xfrm>
          <a:off x="853441" y="2031649"/>
          <a:ext cx="10485119" cy="4349796"/>
        </p:xfrm>
        <a:graphic>
          <a:graphicData uri="http://schemas.openxmlformats.org/drawingml/2006/table">
            <a:tbl>
              <a:tblPr firstRow="1" firstCol="1" bandRow="1">
                <a:tableStyleId>{0505E3EF-67EA-436B-97B2-0124C06EBD24}</a:tableStyleId>
              </a:tblPr>
              <a:tblGrid>
                <a:gridCol w="2341245">
                  <a:extLst>
                    <a:ext uri="{9D8B030D-6E8A-4147-A177-3AD203B41FA5}">
                      <a16:colId xmlns:a16="http://schemas.microsoft.com/office/drawing/2014/main" val="3995370854"/>
                    </a:ext>
                  </a:extLst>
                </a:gridCol>
                <a:gridCol w="2762250">
                  <a:extLst>
                    <a:ext uri="{9D8B030D-6E8A-4147-A177-3AD203B41FA5}">
                      <a16:colId xmlns:a16="http://schemas.microsoft.com/office/drawing/2014/main" val="3025533634"/>
                    </a:ext>
                  </a:extLst>
                </a:gridCol>
                <a:gridCol w="5381624">
                  <a:extLst>
                    <a:ext uri="{9D8B030D-6E8A-4147-A177-3AD203B41FA5}">
                      <a16:colId xmlns:a16="http://schemas.microsoft.com/office/drawing/2014/main" val="2194018338"/>
                    </a:ext>
                  </a:extLst>
                </a:gridCol>
              </a:tblGrid>
              <a:tr h="251632">
                <a:tc>
                  <a:txBody>
                    <a:bodyPr/>
                    <a:lstStyle/>
                    <a:p>
                      <a:pPr marL="0" algn="ctr"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作者與年份</a:t>
                      </a:r>
                    </a:p>
                  </a:txBody>
                  <a:tcPr marL="56669" marR="56669" marT="0" marB="0" anchor="ctr"/>
                </a:tc>
                <a:tc>
                  <a:txBody>
                    <a:bodyPr/>
                    <a:lstStyle/>
                    <a:p>
                      <a:pPr marL="0" algn="ctr"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研究主題</a:t>
                      </a:r>
                    </a:p>
                  </a:txBody>
                  <a:tcPr marL="56669" marR="56669" marT="0" marB="0" anchor="ctr"/>
                </a:tc>
                <a:tc>
                  <a:txBody>
                    <a:bodyPr/>
                    <a:lstStyle/>
                    <a:p>
                      <a:pPr marL="0" algn="ctr"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研究成果</a:t>
                      </a:r>
                    </a:p>
                  </a:txBody>
                  <a:tcPr marL="56669" marR="56669" marT="0" marB="0" anchor="ctr"/>
                </a:tc>
                <a:extLst>
                  <a:ext uri="{0D108BD9-81ED-4DB2-BD59-A6C34878D82A}">
                    <a16:rowId xmlns:a16="http://schemas.microsoft.com/office/drawing/2014/main" val="1448270806"/>
                  </a:ext>
                </a:extLst>
              </a:tr>
              <a:tr h="1465364">
                <a:tc>
                  <a:txBody>
                    <a:bodyPr/>
                    <a:lstStyle/>
                    <a:p>
                      <a:pPr marL="0" algn="ctr" defTabSz="914400" rtl="0" eaLnBrk="0" latinLnBrk="0" hangingPunct="0">
                        <a:lnSpc>
                          <a:spcPct val="100000"/>
                        </a:lnSpc>
                        <a:spcBef>
                          <a:spcPts val="0"/>
                        </a:spcBef>
                        <a:spcAft>
                          <a:spcPts val="0"/>
                        </a:spcAft>
                      </a:pP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Chen &amp; Chang (2021)</a:t>
                      </a:r>
                      <a:endPar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56669" marR="56669" marT="0" marB="0" anchor="ctr">
                    <a:solidFill>
                      <a:srgbClr val="CDEAEC"/>
                    </a:solidFill>
                  </a:tcPr>
                </a:tc>
                <a:tc>
                  <a:txBody>
                    <a:bodyPr/>
                    <a:lstStyle/>
                    <a:p>
                      <a:pPr marL="0" algn="just"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基於</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Pearson</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特徵選擇的</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模型光伏功率預測</a:t>
                      </a:r>
                    </a:p>
                  </a:txBody>
                  <a:tcPr marL="56669" marR="56669" marT="0" marB="0" anchor="ctr"/>
                </a:tc>
                <a:tc>
                  <a:txBody>
                    <a:bodyPr/>
                    <a:lstStyle/>
                    <a:p>
                      <a:pPr marL="0" algn="just"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應用皮爾森分析對資料即進行特徵篩選，並使用</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LSTM</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BP</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RBF</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TS</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四種模型驗證皮爾森分析之效果，結果顯示使用此分析後，可使預測效果更加準確。</a:t>
                      </a:r>
                    </a:p>
                  </a:txBody>
                  <a:tcPr marL="56669" marR="56669" marT="0" marB="0" anchor="ctr"/>
                </a:tc>
                <a:extLst>
                  <a:ext uri="{0D108BD9-81ED-4DB2-BD59-A6C34878D82A}">
                    <a16:rowId xmlns:a16="http://schemas.microsoft.com/office/drawing/2014/main" val="2864064416"/>
                  </a:ext>
                </a:extLst>
              </a:tr>
              <a:tr h="1465364">
                <a:tc>
                  <a:txBody>
                    <a:bodyPr/>
                    <a:lstStyle/>
                    <a:p>
                      <a:pPr marL="0" algn="ctr" defTabSz="914400" rtl="0" eaLnBrk="0" latinLnBrk="0" hangingPunct="0">
                        <a:lnSpc>
                          <a:spcPct val="100000"/>
                        </a:lnSpc>
                        <a:spcBef>
                          <a:spcPts val="0"/>
                        </a:spcBef>
                        <a:spcAft>
                          <a:spcPts val="0"/>
                        </a:spcAft>
                      </a:pPr>
                      <a:r>
                        <a:rPr lang="en-US" sz="1800" b="0" kern="100" baseline="0">
                          <a:solidFill>
                            <a:schemeClr val="dk1"/>
                          </a:solidFill>
                          <a:effectLst/>
                          <a:latin typeface="Times New Roman" panose="02020603050405020304" pitchFamily="18" charset="0"/>
                          <a:ea typeface="標楷體" panose="03000509000000000000" pitchFamily="65" charset="-120"/>
                          <a:cs typeface="+mn-cs"/>
                        </a:rPr>
                        <a:t>Khan et al. (2017)</a:t>
                      </a:r>
                      <a:endParaRPr lang="zh-TW" altLang="en-US" sz="18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56669" marR="56669" marT="0" marB="0" anchor="ctr"/>
                </a:tc>
                <a:tc>
                  <a:txBody>
                    <a:bodyPr/>
                    <a:lstStyle/>
                    <a:p>
                      <a:pPr marL="0" algn="just"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基於</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Elman</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神經網路軟件工程方法的光伏發電功率預測</a:t>
                      </a:r>
                    </a:p>
                  </a:txBody>
                  <a:tcPr marL="56669" marR="56669" marT="0" marB="0" anchor="ctr"/>
                </a:tc>
                <a:tc>
                  <a:txBody>
                    <a:bodyPr/>
                    <a:lstStyle/>
                    <a:p>
                      <a:pPr marL="0" algn="just"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此篇期刊運用皮爾森分析法分析對溫度、濕度、風速、幅射四項特徵進行分析，結果表明經過分析過的特徵值預測效果較準確，可為發電量預測提供一種實用的方法。</a:t>
                      </a:r>
                    </a:p>
                  </a:txBody>
                  <a:tcPr marL="56669" marR="56669" marT="0" marB="0" anchor="ctr"/>
                </a:tc>
                <a:extLst>
                  <a:ext uri="{0D108BD9-81ED-4DB2-BD59-A6C34878D82A}">
                    <a16:rowId xmlns:a16="http://schemas.microsoft.com/office/drawing/2014/main" val="912370050"/>
                  </a:ext>
                </a:extLst>
              </a:tr>
              <a:tr h="1144748">
                <a:tc>
                  <a:txBody>
                    <a:bodyPr/>
                    <a:lstStyle/>
                    <a:p>
                      <a:pPr marL="0" algn="ctr" defTabSz="914400" rtl="0" eaLnBrk="0" latinLnBrk="0" hangingPunct="0">
                        <a:lnSpc>
                          <a:spcPct val="100000"/>
                        </a:lnSpc>
                        <a:spcBef>
                          <a:spcPts val="0"/>
                        </a:spcBef>
                        <a:spcAft>
                          <a:spcPts val="0"/>
                        </a:spcAft>
                      </a:pPr>
                      <a:r>
                        <a:rPr lang="en-US" sz="1800" b="0" kern="100" baseline="0">
                          <a:solidFill>
                            <a:schemeClr val="dk1"/>
                          </a:solidFill>
                          <a:effectLst/>
                          <a:latin typeface="Times New Roman" panose="02020603050405020304" pitchFamily="18" charset="0"/>
                          <a:ea typeface="標楷體" panose="03000509000000000000" pitchFamily="65" charset="-120"/>
                          <a:cs typeface="+mn-cs"/>
                        </a:rPr>
                        <a:t>Essam et al. (2022)</a:t>
                      </a:r>
                      <a:endParaRPr lang="zh-TW" altLang="en-US" sz="18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56669" marR="56669" marT="0" marB="0" anchor="ctr"/>
                </a:tc>
                <a:tc>
                  <a:txBody>
                    <a:bodyPr/>
                    <a:lstStyle/>
                    <a:p>
                      <a:pPr marL="0" algn="just"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使用機器學習算法研究光伏太陽能輸出預測</a:t>
                      </a:r>
                    </a:p>
                  </a:txBody>
                  <a:tcPr marL="56669" marR="56669" marT="0" marB="0" anchor="ctr"/>
                </a:tc>
                <a:tc>
                  <a:txBody>
                    <a:bodyPr/>
                    <a:lstStyle/>
                    <a:p>
                      <a:pPr marL="0" algn="just" defTabSz="914400" rtl="0" eaLnBrk="0" latinLnBrk="0" hangingPunct="0">
                        <a:lnSpc>
                          <a:spcPct val="100000"/>
                        </a:lnSpc>
                        <a:spcBef>
                          <a:spcPts val="0"/>
                        </a:spcBef>
                        <a:spcAft>
                          <a:spcPts val="0"/>
                        </a:spcAft>
                      </a:pP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該研究應用皮爾森分析法，將原資料集的</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43</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個特徵縮減至</a:t>
                      </a:r>
                      <a:r>
                        <a:rPr lang="en-US" sz="1800" b="0" kern="100" baseline="0" dirty="0">
                          <a:solidFill>
                            <a:schemeClr val="dk1"/>
                          </a:solidFill>
                          <a:effectLst/>
                          <a:latin typeface="Times New Roman" panose="02020603050405020304" pitchFamily="18" charset="0"/>
                          <a:ea typeface="標楷體" panose="03000509000000000000" pitchFamily="65" charset="-120"/>
                          <a:cs typeface="+mn-cs"/>
                        </a:rPr>
                        <a:t>5</a:t>
                      </a:r>
                      <a:r>
                        <a:rPr lang="zh-TW" altLang="en-US" sz="1800" b="0" kern="100" baseline="0" dirty="0">
                          <a:solidFill>
                            <a:schemeClr val="dk1"/>
                          </a:solidFill>
                          <a:effectLst/>
                          <a:latin typeface="Times New Roman" panose="02020603050405020304" pitchFamily="18" charset="0"/>
                          <a:ea typeface="標楷體" panose="03000509000000000000" pitchFamily="65" charset="-120"/>
                          <a:cs typeface="+mn-cs"/>
                        </a:rPr>
                        <a:t>個重要的特徵，並進行模型的訓練，結果表示使用此方法大機率的提高了模型準確度。</a:t>
                      </a:r>
                    </a:p>
                  </a:txBody>
                  <a:tcPr marL="56669" marR="56669" marT="0" marB="0" anchor="ctr"/>
                </a:tc>
                <a:extLst>
                  <a:ext uri="{0D108BD9-81ED-4DB2-BD59-A6C34878D82A}">
                    <a16:rowId xmlns:a16="http://schemas.microsoft.com/office/drawing/2014/main" val="2973677651"/>
                  </a:ext>
                </a:extLst>
              </a:tr>
            </a:tbl>
          </a:graphicData>
        </a:graphic>
      </p:graphicFrame>
      <p:sp>
        <p:nvSpPr>
          <p:cNvPr id="4" name="投影片編號版面配置區 3">
            <a:extLst>
              <a:ext uri="{FF2B5EF4-FFF2-40B4-BE49-F238E27FC236}">
                <a16:creationId xmlns:a16="http://schemas.microsoft.com/office/drawing/2014/main" id="{812C2A50-2D5C-43AE-8C63-CE2E6F63CF4A}"/>
              </a:ext>
            </a:extLst>
          </p:cNvPr>
          <p:cNvSpPr>
            <a:spLocks noGrp="1"/>
          </p:cNvSpPr>
          <p:nvPr>
            <p:ph type="sldNum" sz="quarter" idx="12"/>
          </p:nvPr>
        </p:nvSpPr>
        <p:spPr/>
        <p:txBody>
          <a:bodyPr/>
          <a:lstStyle/>
          <a:p>
            <a:fld id="{3A98EE3D-8CD1-4C3F-BD1C-C98C9596463C}" type="slidenum">
              <a:rPr lang="en-US" altLang="zh-TW" noProof="0" smtClean="0"/>
              <a:pPr/>
              <a:t>23</a:t>
            </a:fld>
            <a:endParaRPr lang="zh-TW" altLang="en-US" noProof="0" dirty="0"/>
          </a:p>
        </p:txBody>
      </p:sp>
      <p:sp>
        <p:nvSpPr>
          <p:cNvPr id="6" name="文字方塊 5">
            <a:extLst>
              <a:ext uri="{FF2B5EF4-FFF2-40B4-BE49-F238E27FC236}">
                <a16:creationId xmlns:a16="http://schemas.microsoft.com/office/drawing/2014/main" id="{A68EA221-8789-465C-ACE0-47048212616E}"/>
              </a:ext>
            </a:extLst>
          </p:cNvPr>
          <p:cNvSpPr txBox="1"/>
          <p:nvPr/>
        </p:nvSpPr>
        <p:spPr>
          <a:xfrm>
            <a:off x="4227847" y="6444734"/>
            <a:ext cx="3736307"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皮爾森分析太陽能預測相關文獻</a:t>
            </a:r>
          </a:p>
        </p:txBody>
      </p:sp>
    </p:spTree>
    <p:extLst>
      <p:ext uri="{BB962C8B-B14F-4D97-AF65-F5344CB8AC3E}">
        <p14:creationId xmlns:p14="http://schemas.microsoft.com/office/powerpoint/2010/main" val="416328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050296-15E1-41C4-BEC4-20D8BF7B0BE4}"/>
              </a:ext>
            </a:extLst>
          </p:cNvPr>
          <p:cNvSpPr>
            <a:spLocks noGrp="1"/>
          </p:cNvSpPr>
          <p:nvPr>
            <p:ph type="title"/>
          </p:nvPr>
        </p:nvSpPr>
        <p:spPr>
          <a:xfrm>
            <a:off x="5354320" y="1104189"/>
            <a:ext cx="7071360" cy="3629267"/>
          </a:xfrm>
        </p:spPr>
        <p:txBody>
          <a:bodyPr>
            <a:normAutofit/>
          </a:bodyPr>
          <a:lstStyle/>
          <a:p>
            <a:pPr algn="ctr"/>
            <a:r>
              <a:rPr lang="zh-TW" altLang="en-US" sz="7200" dirty="0">
                <a:solidFill>
                  <a:schemeClr val="tx1"/>
                </a:solidFill>
                <a:latin typeface="標楷體" panose="03000509000000000000" pitchFamily="65" charset="-120"/>
                <a:ea typeface="標楷體" panose="03000509000000000000" pitchFamily="65" charset="-120"/>
              </a:rPr>
              <a:t>研究架構與方法</a:t>
            </a:r>
          </a:p>
        </p:txBody>
      </p:sp>
      <p:sp>
        <p:nvSpPr>
          <p:cNvPr id="4" name="投影片編號版面配置區 3">
            <a:extLst>
              <a:ext uri="{FF2B5EF4-FFF2-40B4-BE49-F238E27FC236}">
                <a16:creationId xmlns:a16="http://schemas.microsoft.com/office/drawing/2014/main" id="{FA947B97-E554-41DE-8EB3-8DE809F31519}"/>
              </a:ext>
            </a:extLst>
          </p:cNvPr>
          <p:cNvSpPr>
            <a:spLocks noGrp="1"/>
          </p:cNvSpPr>
          <p:nvPr>
            <p:ph type="sldNum" sz="quarter" idx="12"/>
          </p:nvPr>
        </p:nvSpPr>
        <p:spPr/>
        <p:txBody>
          <a:bodyPr/>
          <a:lstStyle/>
          <a:p>
            <a:fld id="{3A98EE3D-8CD1-4C3F-BD1C-C98C9596463C}" type="slidenum">
              <a:rPr lang="en-US" altLang="zh-TW" noProof="0" smtClean="0"/>
              <a:pPr/>
              <a:t>24</a:t>
            </a:fld>
            <a:endParaRPr lang="zh-TW" altLang="en-US" noProof="0"/>
          </a:p>
        </p:txBody>
      </p:sp>
      <p:sp>
        <p:nvSpPr>
          <p:cNvPr id="10" name="矩形 9" descr="橫條圖">
            <a:extLst>
              <a:ext uri="{FF2B5EF4-FFF2-40B4-BE49-F238E27FC236}">
                <a16:creationId xmlns:a16="http://schemas.microsoft.com/office/drawing/2014/main" id="{46557F9C-464A-4E35-B235-25DC369E82BF}"/>
              </a:ext>
            </a:extLst>
          </p:cNvPr>
          <p:cNvSpPr/>
          <p:nvPr/>
        </p:nvSpPr>
        <p:spPr>
          <a:xfrm>
            <a:off x="650163" y="1247153"/>
            <a:ext cx="3343340" cy="334334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332956"/>
              <a:satOff val="-147"/>
              <a:lumOff val="392"/>
              <a:alphaOff val="0"/>
            </a:schemeClr>
          </a:effectRef>
          <a:fontRef idx="minor">
            <a:schemeClr val="lt1"/>
          </a:fontRef>
        </p:style>
      </p:sp>
    </p:spTree>
    <p:extLst>
      <p:ext uri="{BB962C8B-B14F-4D97-AF65-F5344CB8AC3E}">
        <p14:creationId xmlns:p14="http://schemas.microsoft.com/office/powerpoint/2010/main" val="1482477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82C62-9A6E-474D-927D-2A149414F936}"/>
              </a:ext>
            </a:extLst>
          </p:cNvPr>
          <p:cNvSpPr>
            <a:spLocks noGrp="1"/>
          </p:cNvSpPr>
          <p:nvPr>
            <p:ph type="title"/>
          </p:nvPr>
        </p:nvSpPr>
        <p:spPr>
          <a:xfrm>
            <a:off x="1097280" y="286603"/>
            <a:ext cx="10058400" cy="1450757"/>
          </a:xfrm>
        </p:spPr>
        <p:txBody>
          <a:bodyPr>
            <a:normAutofit/>
          </a:bodyPr>
          <a:lstStyle/>
          <a:p>
            <a:r>
              <a:rPr lang="en-US" altLang="zh-TW" dirty="0">
                <a:latin typeface="Times New Roman" panose="02020603050405020304" pitchFamily="18" charset="0"/>
                <a:cs typeface="Times New Roman" panose="02020603050405020304" pitchFamily="18" charset="0"/>
              </a:rPr>
              <a:t>3.1</a:t>
            </a:r>
            <a:r>
              <a:rPr lang="zh-TW" altLang="zh-TW" dirty="0">
                <a:latin typeface="Times New Roman" panose="02020603050405020304" pitchFamily="18" charset="0"/>
                <a:cs typeface="Times New Roman" panose="02020603050405020304" pitchFamily="18" charset="0"/>
              </a:rPr>
              <a:t>研究架構</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85394C0B-BC16-4544-9374-B0C91F95423B}"/>
              </a:ext>
            </a:extLst>
          </p:cNvPr>
          <p:cNvSpPr>
            <a:spLocks noGrp="1"/>
          </p:cNvSpPr>
          <p:nvPr>
            <p:ph type="sldNum" sz="quarter" idx="12"/>
          </p:nvPr>
        </p:nvSpPr>
        <p:spPr/>
        <p:txBody>
          <a:bodyPr/>
          <a:lstStyle/>
          <a:p>
            <a:fld id="{3A98EE3D-8CD1-4C3F-BD1C-C98C9596463C}" type="slidenum">
              <a:rPr lang="en-US" altLang="zh-TW" smtClean="0"/>
              <a:pPr/>
              <a:t>25</a:t>
            </a:fld>
            <a:endParaRPr lang="zh-TW" altLang="en-US" dirty="0"/>
          </a:p>
        </p:txBody>
      </p:sp>
      <p:sp>
        <p:nvSpPr>
          <p:cNvPr id="3" name="矩形: 圓角 2">
            <a:extLst>
              <a:ext uri="{FF2B5EF4-FFF2-40B4-BE49-F238E27FC236}">
                <a16:creationId xmlns:a16="http://schemas.microsoft.com/office/drawing/2014/main" id="{C55681E3-6629-41FA-8DBB-7F6DBC5423A7}"/>
              </a:ext>
            </a:extLst>
          </p:cNvPr>
          <p:cNvSpPr/>
          <p:nvPr/>
        </p:nvSpPr>
        <p:spPr>
          <a:xfrm>
            <a:off x="1797922" y="2409825"/>
            <a:ext cx="2143125" cy="942975"/>
          </a:xfrm>
          <a:prstGeom prst="roundRect">
            <a:avLst/>
          </a:prstGeom>
          <a:solidFill>
            <a:srgbClr val="CDE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latin typeface="Times New Roman" panose="02020603050405020304" pitchFamily="18" charset="0"/>
                <a:ea typeface="標楷體" panose="03000509000000000000" pitchFamily="65" charset="-120"/>
              </a:rPr>
              <a:t>資料前處理</a:t>
            </a:r>
          </a:p>
        </p:txBody>
      </p:sp>
      <p:sp>
        <p:nvSpPr>
          <p:cNvPr id="13" name="箭號: 向右 12">
            <a:extLst>
              <a:ext uri="{FF2B5EF4-FFF2-40B4-BE49-F238E27FC236}">
                <a16:creationId xmlns:a16="http://schemas.microsoft.com/office/drawing/2014/main" id="{012FDCCD-989D-4FCC-B7E0-3050D1A75E42}"/>
              </a:ext>
            </a:extLst>
          </p:cNvPr>
          <p:cNvSpPr/>
          <p:nvPr/>
        </p:nvSpPr>
        <p:spPr>
          <a:xfrm>
            <a:off x="4167742" y="2569911"/>
            <a:ext cx="630000" cy="622800"/>
          </a:xfrm>
          <a:prstGeom prst="rightArrow">
            <a:avLst/>
          </a:prstGeom>
          <a:solidFill>
            <a:srgbClr val="CDEAE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solidFill>
                <a:sysClr val="windowText" lastClr="000000"/>
              </a:solidFill>
              <a:latin typeface="Times New Roman" panose="02020603050405020304" pitchFamily="18" charset="0"/>
              <a:ea typeface="標楷體" panose="03000509000000000000" pitchFamily="65" charset="-120"/>
            </a:endParaRPr>
          </a:p>
        </p:txBody>
      </p:sp>
      <p:sp>
        <p:nvSpPr>
          <p:cNvPr id="19" name="箭號: 向右 18">
            <a:extLst>
              <a:ext uri="{FF2B5EF4-FFF2-40B4-BE49-F238E27FC236}">
                <a16:creationId xmlns:a16="http://schemas.microsoft.com/office/drawing/2014/main" id="{CDED2B53-D491-4E37-B1C7-E36F752C194C}"/>
              </a:ext>
            </a:extLst>
          </p:cNvPr>
          <p:cNvSpPr/>
          <p:nvPr/>
        </p:nvSpPr>
        <p:spPr>
          <a:xfrm>
            <a:off x="7394257" y="2569911"/>
            <a:ext cx="630000" cy="622800"/>
          </a:xfrm>
          <a:prstGeom prst="rightArrow">
            <a:avLst/>
          </a:prstGeom>
          <a:solidFill>
            <a:srgbClr val="CDEAE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solidFill>
                <a:sysClr val="windowText" lastClr="000000"/>
              </a:solidFill>
              <a:latin typeface="Times New Roman" panose="02020603050405020304" pitchFamily="18" charset="0"/>
              <a:ea typeface="標楷體" panose="03000509000000000000" pitchFamily="65" charset="-120"/>
            </a:endParaRPr>
          </a:p>
        </p:txBody>
      </p:sp>
      <p:sp>
        <p:nvSpPr>
          <p:cNvPr id="20" name="矩形: 圓角 19">
            <a:extLst>
              <a:ext uri="{FF2B5EF4-FFF2-40B4-BE49-F238E27FC236}">
                <a16:creationId xmlns:a16="http://schemas.microsoft.com/office/drawing/2014/main" id="{D35D4081-17B6-41D5-8EC6-0C5A5BDBD97B}"/>
              </a:ext>
            </a:extLst>
          </p:cNvPr>
          <p:cNvSpPr/>
          <p:nvPr/>
        </p:nvSpPr>
        <p:spPr>
          <a:xfrm>
            <a:off x="8250952" y="2409824"/>
            <a:ext cx="2143125" cy="942975"/>
          </a:xfrm>
          <a:prstGeom prst="roundRect">
            <a:avLst/>
          </a:prstGeom>
          <a:solidFill>
            <a:srgbClr val="CDE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latin typeface="Times New Roman" panose="02020603050405020304" pitchFamily="18" charset="0"/>
                <a:ea typeface="標楷體" panose="03000509000000000000" pitchFamily="65" charset="-120"/>
              </a:rPr>
              <a:t>正規化</a:t>
            </a:r>
          </a:p>
        </p:txBody>
      </p:sp>
      <p:sp>
        <p:nvSpPr>
          <p:cNvPr id="21" name="箭號: 向下 20">
            <a:extLst>
              <a:ext uri="{FF2B5EF4-FFF2-40B4-BE49-F238E27FC236}">
                <a16:creationId xmlns:a16="http://schemas.microsoft.com/office/drawing/2014/main" id="{231C1D2D-6B3A-4147-9833-6DFD57DBE94B}"/>
              </a:ext>
            </a:extLst>
          </p:cNvPr>
          <p:cNvSpPr/>
          <p:nvPr/>
        </p:nvSpPr>
        <p:spPr>
          <a:xfrm>
            <a:off x="9008189" y="3453765"/>
            <a:ext cx="628650" cy="622936"/>
          </a:xfrm>
          <a:prstGeom prst="downArrow">
            <a:avLst/>
          </a:prstGeom>
          <a:solidFill>
            <a:srgbClr val="CDE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ysClr val="windowText" lastClr="000000"/>
              </a:solidFill>
              <a:latin typeface="Times New Roman" panose="02020603050405020304" pitchFamily="18" charset="0"/>
              <a:ea typeface="標楷體" panose="03000509000000000000" pitchFamily="65" charset="-120"/>
            </a:endParaRPr>
          </a:p>
        </p:txBody>
      </p:sp>
      <p:sp>
        <p:nvSpPr>
          <p:cNvPr id="22" name="矩形: 圓角 21">
            <a:extLst>
              <a:ext uri="{FF2B5EF4-FFF2-40B4-BE49-F238E27FC236}">
                <a16:creationId xmlns:a16="http://schemas.microsoft.com/office/drawing/2014/main" id="{B22914D9-ACD7-4ED5-8438-30842454FA60}"/>
              </a:ext>
            </a:extLst>
          </p:cNvPr>
          <p:cNvSpPr/>
          <p:nvPr/>
        </p:nvSpPr>
        <p:spPr>
          <a:xfrm>
            <a:off x="8250952" y="4177666"/>
            <a:ext cx="2143125" cy="942975"/>
          </a:xfrm>
          <a:prstGeom prst="roundRect">
            <a:avLst/>
          </a:prstGeom>
          <a:solidFill>
            <a:srgbClr val="CDE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latin typeface="Times New Roman" panose="02020603050405020304" pitchFamily="18" charset="0"/>
                <a:ea typeface="標楷體" panose="03000509000000000000" pitchFamily="65" charset="-120"/>
              </a:rPr>
              <a:t>訓練模型</a:t>
            </a:r>
          </a:p>
        </p:txBody>
      </p:sp>
      <p:sp>
        <p:nvSpPr>
          <p:cNvPr id="23" name="箭號: 向右 22">
            <a:extLst>
              <a:ext uri="{FF2B5EF4-FFF2-40B4-BE49-F238E27FC236}">
                <a16:creationId xmlns:a16="http://schemas.microsoft.com/office/drawing/2014/main" id="{A2015B7C-1A38-41FF-99CE-87C65345F3AB}"/>
              </a:ext>
            </a:extLst>
          </p:cNvPr>
          <p:cNvSpPr/>
          <p:nvPr/>
        </p:nvSpPr>
        <p:spPr>
          <a:xfrm flipH="1">
            <a:off x="7394257" y="4336802"/>
            <a:ext cx="630000" cy="622800"/>
          </a:xfrm>
          <a:prstGeom prst="rightArrow">
            <a:avLst/>
          </a:prstGeom>
          <a:solidFill>
            <a:srgbClr val="CDEAE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solidFill>
                <a:sysClr val="windowText" lastClr="000000"/>
              </a:solidFill>
              <a:latin typeface="Times New Roman" panose="02020603050405020304" pitchFamily="18" charset="0"/>
              <a:ea typeface="標楷體" panose="03000509000000000000" pitchFamily="65" charset="-120"/>
            </a:endParaRPr>
          </a:p>
        </p:txBody>
      </p:sp>
      <p:sp>
        <p:nvSpPr>
          <p:cNvPr id="24" name="矩形: 圓角 23">
            <a:extLst>
              <a:ext uri="{FF2B5EF4-FFF2-40B4-BE49-F238E27FC236}">
                <a16:creationId xmlns:a16="http://schemas.microsoft.com/office/drawing/2014/main" id="{A0799C01-2337-4857-AAD8-FAE8CE8D3656}"/>
              </a:ext>
            </a:extLst>
          </p:cNvPr>
          <p:cNvSpPr/>
          <p:nvPr/>
        </p:nvSpPr>
        <p:spPr>
          <a:xfrm>
            <a:off x="5024436" y="4177666"/>
            <a:ext cx="2143125" cy="942975"/>
          </a:xfrm>
          <a:prstGeom prst="roundRect">
            <a:avLst/>
          </a:prstGeom>
          <a:solidFill>
            <a:srgbClr val="CDE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latin typeface="Times New Roman" panose="02020603050405020304" pitchFamily="18" charset="0"/>
                <a:ea typeface="標楷體" panose="03000509000000000000" pitchFamily="65" charset="-120"/>
              </a:rPr>
              <a:t>評估與調整模型</a:t>
            </a:r>
          </a:p>
        </p:txBody>
      </p:sp>
      <p:sp>
        <p:nvSpPr>
          <p:cNvPr id="25" name="箭號: 向右 24">
            <a:extLst>
              <a:ext uri="{FF2B5EF4-FFF2-40B4-BE49-F238E27FC236}">
                <a16:creationId xmlns:a16="http://schemas.microsoft.com/office/drawing/2014/main" id="{60C4A725-F474-47E7-8E5F-228115E05780}"/>
              </a:ext>
            </a:extLst>
          </p:cNvPr>
          <p:cNvSpPr/>
          <p:nvPr/>
        </p:nvSpPr>
        <p:spPr>
          <a:xfrm flipH="1">
            <a:off x="4167743" y="4336802"/>
            <a:ext cx="630000" cy="622800"/>
          </a:xfrm>
          <a:prstGeom prst="rightArrow">
            <a:avLst/>
          </a:prstGeom>
          <a:solidFill>
            <a:srgbClr val="CDEAEC"/>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solidFill>
                <a:sysClr val="windowText" lastClr="000000"/>
              </a:solidFill>
              <a:latin typeface="Times New Roman" panose="02020603050405020304" pitchFamily="18" charset="0"/>
              <a:ea typeface="標楷體" panose="03000509000000000000" pitchFamily="65" charset="-120"/>
            </a:endParaRPr>
          </a:p>
        </p:txBody>
      </p:sp>
      <p:sp>
        <p:nvSpPr>
          <p:cNvPr id="26" name="矩形: 圓角 25">
            <a:extLst>
              <a:ext uri="{FF2B5EF4-FFF2-40B4-BE49-F238E27FC236}">
                <a16:creationId xmlns:a16="http://schemas.microsoft.com/office/drawing/2014/main" id="{3FAE3CB3-A226-4F7D-AEF8-2E6C7D814CE6}"/>
              </a:ext>
            </a:extLst>
          </p:cNvPr>
          <p:cNvSpPr/>
          <p:nvPr/>
        </p:nvSpPr>
        <p:spPr>
          <a:xfrm>
            <a:off x="1797922" y="4177666"/>
            <a:ext cx="2143125" cy="942975"/>
          </a:xfrm>
          <a:prstGeom prst="roundRect">
            <a:avLst/>
          </a:prstGeom>
          <a:solidFill>
            <a:srgbClr val="CDE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latin typeface="Times New Roman" panose="02020603050405020304" pitchFamily="18" charset="0"/>
                <a:ea typeface="標楷體" panose="03000509000000000000" pitchFamily="65" charset="-120"/>
              </a:rPr>
              <a:t>測試模型</a:t>
            </a:r>
          </a:p>
        </p:txBody>
      </p:sp>
      <p:sp>
        <p:nvSpPr>
          <p:cNvPr id="5" name="流程圖: 決策 4">
            <a:extLst>
              <a:ext uri="{FF2B5EF4-FFF2-40B4-BE49-F238E27FC236}">
                <a16:creationId xmlns:a16="http://schemas.microsoft.com/office/drawing/2014/main" id="{4D5A38D7-48AE-43E1-A891-B26E55D08F40}"/>
              </a:ext>
            </a:extLst>
          </p:cNvPr>
          <p:cNvSpPr/>
          <p:nvPr/>
        </p:nvSpPr>
        <p:spPr>
          <a:xfrm>
            <a:off x="4952221" y="2156059"/>
            <a:ext cx="2287553" cy="1450757"/>
          </a:xfrm>
          <a:prstGeom prst="flowChartDecision">
            <a:avLst/>
          </a:prstGeom>
          <a:solidFill>
            <a:srgbClr val="CDEAE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ysClr val="windowText" lastClr="000000"/>
                </a:solidFill>
                <a:latin typeface="Times New Roman" panose="02020603050405020304" pitchFamily="18" charset="0"/>
                <a:ea typeface="標楷體" panose="03000509000000000000" pitchFamily="65" charset="-120"/>
              </a:rPr>
              <a:t>皮爾森</a:t>
            </a:r>
            <a:endParaRPr lang="en-US" altLang="zh-TW" dirty="0">
              <a:solidFill>
                <a:sysClr val="windowText" lastClr="000000"/>
              </a:solidFill>
              <a:latin typeface="Times New Roman" panose="02020603050405020304" pitchFamily="18" charset="0"/>
              <a:ea typeface="標楷體" panose="03000509000000000000" pitchFamily="65" charset="-120"/>
            </a:endParaRPr>
          </a:p>
          <a:p>
            <a:pPr algn="ctr"/>
            <a:r>
              <a:rPr lang="zh-TW" altLang="en-US" dirty="0">
                <a:solidFill>
                  <a:sysClr val="windowText" lastClr="000000"/>
                </a:solidFill>
                <a:latin typeface="Times New Roman" panose="02020603050405020304" pitchFamily="18" charset="0"/>
                <a:ea typeface="標楷體" panose="03000509000000000000" pitchFamily="65" charset="-120"/>
              </a:rPr>
              <a:t>分析</a:t>
            </a:r>
          </a:p>
        </p:txBody>
      </p:sp>
    </p:spTree>
    <p:extLst>
      <p:ext uri="{BB962C8B-B14F-4D97-AF65-F5344CB8AC3E}">
        <p14:creationId xmlns:p14="http://schemas.microsoft.com/office/powerpoint/2010/main" val="1169024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457133-434C-4088-B145-8CA5F6658246}"/>
              </a:ext>
            </a:extLst>
          </p:cNvPr>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3.2</a:t>
            </a:r>
            <a:r>
              <a:rPr lang="zh-TW" altLang="zh-TW" sz="3600" dirty="0">
                <a:latin typeface="Times New Roman" panose="02020603050405020304" pitchFamily="18" charset="0"/>
                <a:ea typeface="標楷體" panose="03000509000000000000" pitchFamily="65" charset="-120"/>
                <a:cs typeface="Times New Roman" panose="02020603050405020304" pitchFamily="18" charset="0"/>
              </a:rPr>
              <a:t>循環神經網路</a:t>
            </a:r>
            <a:b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(Recurrent Neural Network, RNN)</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EC34A7D2-71EE-4C2A-AAC0-759194D636BF}"/>
              </a:ext>
            </a:extLst>
          </p:cNvPr>
          <p:cNvSpPr>
            <a:spLocks noGrp="1"/>
          </p:cNvSpPr>
          <p:nvPr>
            <p:ph sz="half" idx="1"/>
          </p:nvPr>
        </p:nvSpPr>
        <p:spPr>
          <a:xfrm>
            <a:off x="1097280" y="2120900"/>
            <a:ext cx="4836160" cy="4450497"/>
          </a:xfrm>
        </p:spPr>
        <p:txBody>
          <a:bodyPr>
            <a:noAutofit/>
          </a:bodyPr>
          <a:lstStyle/>
          <a:p>
            <a:r>
              <a:rPr lang="en-US" altLang="zh-TW" sz="2400" dirty="0">
                <a:solidFill>
                  <a:schemeClr val="tx1"/>
                </a:solidFill>
                <a:latin typeface="Times New Roman" panose="02020603050405020304" pitchFamily="18" charset="0"/>
                <a:ea typeface="標楷體" panose="03000509000000000000" pitchFamily="65" charset="-120"/>
              </a:rPr>
              <a:t>RNN</a:t>
            </a:r>
            <a:r>
              <a:rPr lang="zh-TW" altLang="zh-TW" sz="2400" dirty="0">
                <a:solidFill>
                  <a:schemeClr val="tx1"/>
                </a:solidFill>
                <a:latin typeface="Times New Roman" panose="02020603050405020304" pitchFamily="18" charset="0"/>
                <a:ea typeface="標楷體" panose="03000509000000000000" pitchFamily="65" charset="-120"/>
              </a:rPr>
              <a:t>中的每個單元都有自己的隱藏狀態，</a:t>
            </a:r>
            <a:r>
              <a:rPr lang="zh-TW" altLang="zh-TW" sz="2400" dirty="0">
                <a:solidFill>
                  <a:srgbClr val="FF0000"/>
                </a:solidFill>
                <a:latin typeface="Times New Roman" panose="02020603050405020304" pitchFamily="18" charset="0"/>
                <a:ea typeface="標楷體" panose="03000509000000000000" pitchFamily="65" charset="-120"/>
              </a:rPr>
              <a:t>它有著當前資料的上下文訊息</a:t>
            </a:r>
            <a:r>
              <a:rPr lang="zh-TW" altLang="zh-TW" sz="2400" dirty="0">
                <a:solidFill>
                  <a:schemeClr val="tx1"/>
                </a:solidFill>
                <a:latin typeface="Times New Roman" panose="02020603050405020304" pitchFamily="18" charset="0"/>
                <a:ea typeface="標楷體" panose="03000509000000000000" pitchFamily="65" charset="-120"/>
              </a:rPr>
              <a:t>，當向前移動到下一個單元時，來自前一個單元的隱藏狀態也會作為參考訊息被輸入並且包括在內，這使得每個單元可以知道前面資料中的訊息，此外由於這些單元</a:t>
            </a:r>
            <a:r>
              <a:rPr lang="zh-TW" altLang="zh-TW" sz="2400" dirty="0">
                <a:solidFill>
                  <a:srgbClr val="FF0000"/>
                </a:solidFill>
                <a:latin typeface="Times New Roman" panose="02020603050405020304" pitchFamily="18" charset="0"/>
                <a:ea typeface="標楷體" panose="03000509000000000000" pitchFamily="65" charset="-120"/>
              </a:rPr>
              <a:t>共享相同的權重</a:t>
            </a:r>
            <a:r>
              <a:rPr lang="zh-TW" altLang="zh-TW" sz="2400" dirty="0">
                <a:solidFill>
                  <a:schemeClr val="tx1"/>
                </a:solidFill>
                <a:latin typeface="Times New Roman" panose="02020603050405020304" pitchFamily="18" charset="0"/>
                <a:ea typeface="標楷體" panose="03000509000000000000" pitchFamily="65" charset="-120"/>
              </a:rPr>
              <a:t>的原因，使得</a:t>
            </a:r>
            <a:r>
              <a:rPr lang="en-US" altLang="zh-TW" sz="2400" dirty="0">
                <a:solidFill>
                  <a:schemeClr val="tx1"/>
                </a:solidFill>
                <a:latin typeface="Times New Roman" panose="02020603050405020304" pitchFamily="18" charset="0"/>
                <a:ea typeface="標楷體" panose="03000509000000000000" pitchFamily="65" charset="-120"/>
              </a:rPr>
              <a:t>RNN</a:t>
            </a:r>
            <a:r>
              <a:rPr lang="zh-TW" altLang="zh-TW" sz="2400" dirty="0">
                <a:solidFill>
                  <a:schemeClr val="tx1"/>
                </a:solidFill>
                <a:latin typeface="Times New Roman" panose="02020603050405020304" pitchFamily="18" charset="0"/>
                <a:ea typeface="標楷體" panose="03000509000000000000" pitchFamily="65" charset="-120"/>
              </a:rPr>
              <a:t>可以通過增加或減少權重，以處理和預測任意序列資料</a:t>
            </a:r>
            <a:r>
              <a:rPr lang="en-US" altLang="zh-TW" sz="2400" dirty="0">
                <a:solidFill>
                  <a:schemeClr val="tx1"/>
                </a:solidFill>
                <a:latin typeface="Times New Roman" panose="02020603050405020304" pitchFamily="18" charset="0"/>
                <a:ea typeface="標楷體" panose="03000509000000000000" pitchFamily="65" charset="-120"/>
              </a:rPr>
              <a:t>(Jiang et al., 2021)</a:t>
            </a:r>
            <a:r>
              <a:rPr lang="zh-TW" altLang="zh-TW" sz="2400" dirty="0">
                <a:solidFill>
                  <a:schemeClr val="tx1"/>
                </a:solidFill>
                <a:latin typeface="Times New Roman" panose="02020603050405020304" pitchFamily="18" charset="0"/>
                <a:ea typeface="標楷體" panose="03000509000000000000" pitchFamily="65" charset="-120"/>
              </a:rPr>
              <a:t>。</a:t>
            </a:r>
            <a:endParaRPr lang="zh-TW" altLang="en-US" sz="2400" dirty="0">
              <a:solidFill>
                <a:schemeClr val="tx1"/>
              </a:solidFill>
              <a:latin typeface="Times New Roman" panose="02020603050405020304" pitchFamily="18" charset="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AF430617-662A-44C8-A968-3712D6C2219B}"/>
              </a:ext>
            </a:extLst>
          </p:cNvPr>
          <p:cNvSpPr>
            <a:spLocks noGrp="1"/>
          </p:cNvSpPr>
          <p:nvPr>
            <p:ph type="sldNum" sz="quarter" idx="12"/>
          </p:nvPr>
        </p:nvSpPr>
        <p:spPr/>
        <p:txBody>
          <a:bodyPr/>
          <a:lstStyle/>
          <a:p>
            <a:fld id="{3A98EE3D-8CD1-4C3F-BD1C-C98C9596463C}" type="slidenum">
              <a:rPr lang="en-US" altLang="zh-TW" noProof="0" smtClean="0"/>
              <a:pPr/>
              <a:t>26</a:t>
            </a:fld>
            <a:endParaRPr lang="zh-TW" altLang="en-US" noProof="0"/>
          </a:p>
        </p:txBody>
      </p:sp>
      <p:pic>
        <p:nvPicPr>
          <p:cNvPr id="6" name="內容版面配置區 4">
            <a:extLst>
              <a:ext uri="{FF2B5EF4-FFF2-40B4-BE49-F238E27FC236}">
                <a16:creationId xmlns:a16="http://schemas.microsoft.com/office/drawing/2014/main" id="{D97021C2-0929-4164-9C9B-BB6C2E45BF84}"/>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096000" y="2366500"/>
            <a:ext cx="5915010" cy="2086514"/>
          </a:xfrm>
          <a:prstGeom prst="rect">
            <a:avLst/>
          </a:prstGeom>
        </p:spPr>
      </p:pic>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1664A5E6-7277-46D8-8F2F-F82A6CE6A1F4}"/>
                  </a:ext>
                </a:extLst>
              </p:cNvPr>
              <p:cNvSpPr/>
              <p:nvPr/>
            </p:nvSpPr>
            <p:spPr>
              <a:xfrm>
                <a:off x="6788457" y="5082154"/>
                <a:ext cx="4125591"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TW" altLang="en-US" sz="2000" i="1" smtClean="0">
                              <a:latin typeface="Cambria Math" panose="02040503050406030204" pitchFamily="18" charset="0"/>
                            </a:rPr>
                          </m:ctrlPr>
                        </m:sSubPr>
                        <m:e>
                          <m:r>
                            <a:rPr lang="zh-TW" altLang="en-US" sz="2000" i="1">
                              <a:latin typeface="Cambria Math" panose="02040503050406030204" pitchFamily="18" charset="0"/>
                            </a:rPr>
                            <m:t>h</m:t>
                          </m:r>
                        </m:e>
                        <m:sub>
                          <m:r>
                            <a:rPr lang="zh-TW" altLang="en-US" sz="2000" i="1">
                              <a:latin typeface="Cambria Math" panose="02040503050406030204" pitchFamily="18" charset="0"/>
                            </a:rPr>
                            <m:t>𝑡</m:t>
                          </m:r>
                        </m:sub>
                      </m:sSub>
                      <m:r>
                        <a:rPr lang="zh-TW" altLang="en-US" sz="2000" i="0">
                          <a:latin typeface="Cambria Math" panose="02040503050406030204" pitchFamily="18" charset="0"/>
                        </a:rPr>
                        <m:t>=</m:t>
                      </m:r>
                      <m:r>
                        <a:rPr lang="zh-TW" altLang="en-US" sz="2000" i="1">
                          <a:latin typeface="Cambria Math" panose="02040503050406030204" pitchFamily="18" charset="0"/>
                        </a:rPr>
                        <m:t>𝑡𝑎𝑛</m:t>
                      </m:r>
                      <m:r>
                        <a:rPr lang="en-US" altLang="zh-TW" sz="2000" b="0" i="1" smtClean="0">
                          <a:latin typeface="Cambria Math" panose="02040503050406030204" pitchFamily="18" charset="0"/>
                        </a:rPr>
                        <m:t>h</m:t>
                      </m:r>
                      <m:d>
                        <m:dPr>
                          <m:ctrlPr>
                            <a:rPr lang="zh-TW" altLang="en-US" sz="2000" i="1">
                              <a:latin typeface="Cambria Math" panose="02040503050406030204" pitchFamily="18" charset="0"/>
                            </a:rPr>
                          </m:ctrlPr>
                        </m:dPr>
                        <m:e>
                          <m:r>
                            <a:rPr lang="zh-TW" altLang="en-US" sz="2000" i="1">
                              <a:latin typeface="Cambria Math" panose="02040503050406030204" pitchFamily="18" charset="0"/>
                            </a:rPr>
                            <m:t>𝑈</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𝑥</m:t>
                              </m:r>
                            </m:e>
                            <m:sub>
                              <m:r>
                                <a:rPr lang="zh-TW" altLang="en-US" sz="2000" i="1">
                                  <a:latin typeface="Cambria Math" panose="02040503050406030204" pitchFamily="18" charset="0"/>
                                </a:rPr>
                                <m:t>𝑡</m:t>
                              </m:r>
                            </m:sub>
                          </m:sSub>
                          <m:r>
                            <a:rPr lang="zh-TW" altLang="en-US" sz="2000" i="0">
                              <a:latin typeface="Cambria Math" panose="02040503050406030204" pitchFamily="18" charset="0"/>
                            </a:rPr>
                            <m:t>+</m:t>
                          </m:r>
                          <m:r>
                            <a:rPr lang="zh-TW" altLang="en-US" sz="2000" i="1">
                              <a:latin typeface="Cambria Math" panose="02040503050406030204" pitchFamily="18" charset="0"/>
                            </a:rPr>
                            <m:t>𝑊</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h</m:t>
                              </m:r>
                            </m:e>
                            <m:sub>
                              <m:r>
                                <a:rPr lang="zh-TW" altLang="en-US" sz="2000" i="1">
                                  <a:latin typeface="Cambria Math" panose="02040503050406030204" pitchFamily="18" charset="0"/>
                                </a:rPr>
                                <m:t>𝑡</m:t>
                              </m:r>
                              <m:r>
                                <a:rPr lang="zh-TW" altLang="en-US" sz="2000" i="0">
                                  <a:latin typeface="Cambria Math" panose="02040503050406030204" pitchFamily="18" charset="0"/>
                                </a:rPr>
                                <m:t>−1</m:t>
                              </m:r>
                            </m:sub>
                          </m:sSub>
                          <m:r>
                            <a:rPr lang="zh-TW" altLang="en-US" sz="2000" i="0">
                              <a:latin typeface="Cambria Math" panose="02040503050406030204" pitchFamily="18" charset="0"/>
                            </a:rPr>
                            <m:t>+</m:t>
                          </m:r>
                          <m:r>
                            <a:rPr lang="zh-TW" altLang="en-US" sz="2000" i="1">
                              <a:latin typeface="Cambria Math" panose="02040503050406030204" pitchFamily="18" charset="0"/>
                            </a:rPr>
                            <m:t>𝑏</m:t>
                          </m:r>
                        </m:e>
                      </m:d>
                    </m:oMath>
                  </m:oMathPara>
                </a14:m>
                <a:endParaRPr lang="zh-TW" altLang="en-US" sz="2000" dirty="0"/>
              </a:p>
            </p:txBody>
          </p:sp>
        </mc:Choice>
        <mc:Fallback xmlns="">
          <p:sp>
            <p:nvSpPr>
              <p:cNvPr id="7" name="矩形 6">
                <a:extLst>
                  <a:ext uri="{FF2B5EF4-FFF2-40B4-BE49-F238E27FC236}">
                    <a16:creationId xmlns:a16="http://schemas.microsoft.com/office/drawing/2014/main" id="{1664A5E6-7277-46D8-8F2F-F82A6CE6A1F4}"/>
                  </a:ext>
                </a:extLst>
              </p:cNvPr>
              <p:cNvSpPr>
                <a:spLocks noRot="1" noChangeAspect="1" noMove="1" noResize="1" noEditPoints="1" noAdjustHandles="1" noChangeArrowheads="1" noChangeShapeType="1" noTextEdit="1"/>
              </p:cNvSpPr>
              <p:nvPr/>
            </p:nvSpPr>
            <p:spPr>
              <a:xfrm>
                <a:off x="6788457" y="5082154"/>
                <a:ext cx="4125591" cy="400110"/>
              </a:xfrm>
              <a:prstGeom prst="rect">
                <a:avLst/>
              </a:prstGeom>
              <a:blipFill>
                <a:blip r:embed="rId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82800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58A470-2DAE-4ED3-8A01-93A067DCEB84}"/>
              </a:ext>
            </a:extLst>
          </p:cNvPr>
          <p:cNvSpPr>
            <a:spLocks noGrp="1"/>
          </p:cNvSpPr>
          <p:nvPr>
            <p:ph type="title"/>
          </p:nvPr>
        </p:nvSpPr>
        <p:spPr/>
        <p:txBody>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3.3</a:t>
            </a:r>
            <a:r>
              <a:rPr lang="zh-TW" altLang="zh-TW" sz="3600" dirty="0">
                <a:latin typeface="Times New Roman" panose="02020603050405020304" pitchFamily="18" charset="0"/>
                <a:ea typeface="標楷體" panose="03000509000000000000" pitchFamily="65" charset="-120"/>
                <a:cs typeface="Times New Roman" panose="02020603050405020304" pitchFamily="18" charset="0"/>
              </a:rPr>
              <a:t>長短期記憶</a:t>
            </a:r>
            <a:b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(Long Short-Term Memory, LSTM)</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AF4F52C6-7E28-46A8-B615-0618CDD185D8}"/>
                  </a:ext>
                </a:extLst>
              </p:cNvPr>
              <p:cNvSpPr>
                <a:spLocks noGrp="1"/>
              </p:cNvSpPr>
              <p:nvPr>
                <p:ph sz="half" idx="1"/>
              </p:nvPr>
            </p:nvSpPr>
            <p:spPr>
              <a:xfrm>
                <a:off x="1097280" y="1828873"/>
                <a:ext cx="5537200" cy="4742524"/>
              </a:xfrm>
            </p:spPr>
            <p:txBody>
              <a:bodyPr>
                <a:noAutofit/>
              </a:bodyPr>
              <a:lstStyle/>
              <a:p>
                <a:r>
                  <a:rPr lang="en-US" altLang="zh-TW" sz="2300" dirty="0">
                    <a:solidFill>
                      <a:schemeClr val="tx1"/>
                    </a:solidFill>
                    <a:latin typeface="Times New Roman" panose="02020603050405020304" pitchFamily="18" charset="0"/>
                    <a:ea typeface="標楷體" panose="03000509000000000000" pitchFamily="65" charset="-120"/>
                  </a:rPr>
                  <a:t>LSTM</a:t>
                </a:r>
                <a:r>
                  <a:rPr lang="zh-TW" altLang="en-US" sz="2300" dirty="0">
                    <a:solidFill>
                      <a:schemeClr val="tx1"/>
                    </a:solidFill>
                    <a:latin typeface="Times New Roman" panose="02020603050405020304" pitchFamily="18" charset="0"/>
                    <a:ea typeface="標楷體" panose="03000509000000000000" pitchFamily="65" charset="-120"/>
                  </a:rPr>
                  <a:t>增加了遺忘閥</a:t>
                </a:r>
                <a:r>
                  <a:rPr lang="en-US" altLang="zh-TW" sz="2300" dirty="0">
                    <a:solidFill>
                      <a:schemeClr val="tx1"/>
                    </a:solidFill>
                    <a:latin typeface="Times New Roman" panose="02020603050405020304" pitchFamily="18" charset="0"/>
                    <a:ea typeface="標楷體" panose="03000509000000000000" pitchFamily="65" charset="-120"/>
                  </a:rPr>
                  <a:t>(Forget Gate)</a:t>
                </a:r>
                <a:r>
                  <a:rPr lang="zh-TW" altLang="en-US" sz="2300" dirty="0">
                    <a:solidFill>
                      <a:schemeClr val="tx1"/>
                    </a:solidFill>
                    <a:latin typeface="Times New Roman" panose="02020603050405020304" pitchFamily="18" charset="0"/>
                    <a:ea typeface="標楷體" panose="03000509000000000000" pitchFamily="65" charset="-120"/>
                  </a:rPr>
                  <a:t>、輸入閥</a:t>
                </a:r>
                <a:r>
                  <a:rPr lang="en-US" altLang="zh-TW" sz="2300" dirty="0">
                    <a:solidFill>
                      <a:schemeClr val="tx1"/>
                    </a:solidFill>
                    <a:latin typeface="Times New Roman" panose="02020603050405020304" pitchFamily="18" charset="0"/>
                    <a:ea typeface="標楷體" panose="03000509000000000000" pitchFamily="65" charset="-120"/>
                  </a:rPr>
                  <a:t>(Input Gate)</a:t>
                </a:r>
                <a:r>
                  <a:rPr lang="zh-TW" altLang="en-US" sz="2300" dirty="0">
                    <a:solidFill>
                      <a:schemeClr val="tx1"/>
                    </a:solidFill>
                    <a:latin typeface="Times New Roman" panose="02020603050405020304" pitchFamily="18" charset="0"/>
                    <a:ea typeface="標楷體" panose="03000509000000000000" pitchFamily="65" charset="-120"/>
                  </a:rPr>
                  <a:t>和輸出閥</a:t>
                </a:r>
                <a:r>
                  <a:rPr lang="en-US" altLang="zh-TW" sz="2300" dirty="0">
                    <a:solidFill>
                      <a:schemeClr val="tx1"/>
                    </a:solidFill>
                    <a:latin typeface="Times New Roman" panose="02020603050405020304" pitchFamily="18" charset="0"/>
                    <a:ea typeface="標楷體" panose="03000509000000000000" pitchFamily="65" charset="-120"/>
                  </a:rPr>
                  <a:t>(Output Gate)</a:t>
                </a:r>
                <a:r>
                  <a:rPr lang="zh-TW" altLang="en-US" sz="2300" dirty="0">
                    <a:solidFill>
                      <a:schemeClr val="tx1"/>
                    </a:solidFill>
                    <a:latin typeface="Times New Roman" panose="02020603050405020304" pitchFamily="18" charset="0"/>
                    <a:ea typeface="標楷體" panose="03000509000000000000" pitchFamily="65" charset="-120"/>
                  </a:rPr>
                  <a:t>。在隱藏層運用這三個閥對歷史輸入、當前輸入和歷史輸出進行學習，從而實現長期記憶功能</a:t>
                </a:r>
                <a:r>
                  <a:rPr lang="en-US" altLang="zh-TW" sz="2300" dirty="0">
                    <a:solidFill>
                      <a:schemeClr val="tx1"/>
                    </a:solidFill>
                    <a:latin typeface="Times New Roman" panose="02020603050405020304" pitchFamily="18" charset="0"/>
                    <a:ea typeface="標楷體" panose="03000509000000000000" pitchFamily="65" charset="-120"/>
                  </a:rPr>
                  <a:t>(Meng et al., 2021)</a:t>
                </a:r>
                <a:r>
                  <a:rPr lang="zh-TW" altLang="en-US" sz="2300" dirty="0">
                    <a:solidFill>
                      <a:schemeClr val="tx1"/>
                    </a:solidFill>
                    <a:latin typeface="Times New Roman" panose="02020603050405020304" pitchFamily="18" charset="0"/>
                    <a:ea typeface="標楷體" panose="03000509000000000000" pitchFamily="65" charset="-120"/>
                  </a:rPr>
                  <a:t>。</a:t>
                </a:r>
                <a:endParaRPr lang="en-US" altLang="zh-TW" sz="2300" dirty="0">
                  <a:solidFill>
                    <a:schemeClr val="tx1"/>
                  </a:solidFill>
                  <a:latin typeface="Times New Roman" panose="02020603050405020304" pitchFamily="18" charset="0"/>
                  <a:ea typeface="標楷體" panose="03000509000000000000" pitchFamily="65" charset="-120"/>
                </a:endParaRPr>
              </a:p>
              <a:p>
                <a:r>
                  <a:rPr lang="zh-TW" altLang="zh-TW" sz="2300" dirty="0">
                    <a:solidFill>
                      <a:schemeClr val="tx1"/>
                    </a:solidFill>
                    <a:latin typeface="Times New Roman" panose="02020603050405020304" pitchFamily="18" charset="0"/>
                    <a:ea typeface="標楷體" panose="03000509000000000000" pitchFamily="65" charset="-120"/>
                  </a:rPr>
                  <a:t>遺忘閥會判斷後一個記憶單元的訊息</a:t>
                </a:r>
                <a14:m>
                  <m:oMath xmlns:m="http://schemas.openxmlformats.org/officeDocument/2006/math">
                    <m:sSub>
                      <m:sSubPr>
                        <m:ctrlPr>
                          <a:rPr lang="zh-TW" altLang="zh-TW" sz="2300" i="1">
                            <a:solidFill>
                              <a:schemeClr val="tx1"/>
                            </a:solidFill>
                            <a:latin typeface="Cambria Math" panose="02040503050406030204" pitchFamily="18" charset="0"/>
                          </a:rPr>
                        </m:ctrlPr>
                      </m:sSubPr>
                      <m:e>
                        <m:r>
                          <a:rPr lang="en-US" altLang="zh-TW" sz="2300" i="1">
                            <a:solidFill>
                              <a:schemeClr val="tx1"/>
                            </a:solidFill>
                            <a:latin typeface="Cambria Math" panose="02040503050406030204" pitchFamily="18" charset="0"/>
                          </a:rPr>
                          <m:t>𝐶</m:t>
                        </m:r>
                      </m:e>
                      <m:sub>
                        <m:r>
                          <a:rPr lang="en-US" altLang="zh-TW" sz="2300" i="1">
                            <a:solidFill>
                              <a:schemeClr val="tx1"/>
                            </a:solidFill>
                            <a:latin typeface="Cambria Math" panose="02040503050406030204" pitchFamily="18" charset="0"/>
                          </a:rPr>
                          <m:t>𝑡</m:t>
                        </m:r>
                        <m:r>
                          <a:rPr lang="en-US" altLang="zh-TW" sz="2300" i="1">
                            <a:solidFill>
                              <a:schemeClr val="tx1"/>
                            </a:solidFill>
                            <a:latin typeface="Cambria Math" panose="02040503050406030204" pitchFamily="18" charset="0"/>
                          </a:rPr>
                          <m:t>−1</m:t>
                        </m:r>
                      </m:sub>
                    </m:sSub>
                  </m:oMath>
                </a14:m>
                <a:r>
                  <a:rPr lang="zh-TW" altLang="zh-TW" sz="2300" dirty="0">
                    <a:solidFill>
                      <a:schemeClr val="tx1"/>
                    </a:solidFill>
                    <a:latin typeface="Times New Roman" panose="02020603050405020304" pitchFamily="18" charset="0"/>
                    <a:ea typeface="標楷體" panose="03000509000000000000" pitchFamily="65" charset="-120"/>
                  </a:rPr>
                  <a:t>，並選擇是否要遺忘此訊息</a:t>
                </a:r>
                <a:r>
                  <a:rPr lang="en-US" altLang="zh-TW" sz="2300" dirty="0">
                    <a:solidFill>
                      <a:schemeClr val="tx1"/>
                    </a:solidFill>
                    <a:latin typeface="Times New Roman" panose="02020603050405020304" pitchFamily="18" charset="0"/>
                    <a:ea typeface="標楷體" panose="03000509000000000000" pitchFamily="65" charset="-120"/>
                  </a:rPr>
                  <a:t>(Meng et al., 2021)</a:t>
                </a:r>
              </a:p>
              <a:p>
                <a:r>
                  <a:rPr lang="zh-TW" altLang="zh-TW" sz="2300" dirty="0">
                    <a:solidFill>
                      <a:schemeClr val="tx1"/>
                    </a:solidFill>
                    <a:latin typeface="Times New Roman" panose="02020603050405020304" pitchFamily="18" charset="0"/>
                    <a:ea typeface="標楷體" panose="03000509000000000000" pitchFamily="65" charset="-120"/>
                  </a:rPr>
                  <a:t>輸入閥用於確定當前存儲單元狀態中存儲的</a:t>
                </a:r>
                <a:r>
                  <a:rPr lang="zh-TW" altLang="en-US" sz="2300" dirty="0">
                    <a:solidFill>
                      <a:schemeClr val="tx1"/>
                    </a:solidFill>
                    <a:latin typeface="Times New Roman" panose="02020603050405020304" pitchFamily="18" charset="0"/>
                    <a:ea typeface="標楷體" panose="03000509000000000000" pitchFamily="65" charset="-120"/>
                  </a:rPr>
                  <a:t>訊</a:t>
                </a:r>
                <a:r>
                  <a:rPr lang="zh-TW" altLang="zh-TW" sz="2300" dirty="0">
                    <a:solidFill>
                      <a:schemeClr val="tx1"/>
                    </a:solidFill>
                    <a:latin typeface="Times New Roman" panose="02020603050405020304" pitchFamily="18" charset="0"/>
                    <a:ea typeface="標楷體" panose="03000509000000000000" pitchFamily="65" charset="-120"/>
                  </a:rPr>
                  <a:t>息</a:t>
                </a:r>
                <a14:m>
                  <m:oMath xmlns:m="http://schemas.openxmlformats.org/officeDocument/2006/math">
                    <m:sSub>
                      <m:sSubPr>
                        <m:ctrlPr>
                          <a:rPr lang="zh-TW" altLang="zh-TW" sz="2300" i="1">
                            <a:solidFill>
                              <a:schemeClr val="tx1"/>
                            </a:solidFill>
                            <a:latin typeface="Cambria Math" panose="02040503050406030204" pitchFamily="18" charset="0"/>
                          </a:rPr>
                        </m:ctrlPr>
                      </m:sSubPr>
                      <m:e>
                        <m:r>
                          <a:rPr lang="en-US" altLang="zh-TW" sz="2300" i="1">
                            <a:solidFill>
                              <a:schemeClr val="tx1"/>
                            </a:solidFill>
                            <a:latin typeface="Cambria Math" panose="02040503050406030204" pitchFamily="18" charset="0"/>
                          </a:rPr>
                          <m:t>𝐶</m:t>
                        </m:r>
                      </m:e>
                      <m:sub>
                        <m:r>
                          <a:rPr lang="en-US" altLang="zh-TW" sz="2300" i="1">
                            <a:solidFill>
                              <a:schemeClr val="tx1"/>
                            </a:solidFill>
                            <a:latin typeface="Cambria Math" panose="02040503050406030204" pitchFamily="18" charset="0"/>
                          </a:rPr>
                          <m:t>𝑡</m:t>
                        </m:r>
                      </m:sub>
                    </m:sSub>
                  </m:oMath>
                </a14:m>
                <a:r>
                  <a:rPr lang="en-US" altLang="zh-TW" sz="2300" dirty="0">
                    <a:solidFill>
                      <a:schemeClr val="tx1"/>
                    </a:solidFill>
                    <a:latin typeface="Times New Roman" panose="02020603050405020304" pitchFamily="18" charset="0"/>
                    <a:ea typeface="標楷體" panose="03000509000000000000" pitchFamily="65" charset="-120"/>
                  </a:rPr>
                  <a:t>(Meng et al., 2021)</a:t>
                </a:r>
              </a:p>
              <a:p>
                <a:r>
                  <a:rPr lang="zh-TW" altLang="zh-TW" sz="2300" dirty="0">
                    <a:solidFill>
                      <a:schemeClr val="tx1"/>
                    </a:solidFill>
                    <a:latin typeface="Times New Roman" panose="02020603050405020304" pitchFamily="18" charset="0"/>
                    <a:ea typeface="標楷體" panose="03000509000000000000" pitchFamily="65" charset="-120"/>
                  </a:rPr>
                  <a:t>輸出閥影響當前狀態的輸出</a:t>
                </a:r>
                <a14:m>
                  <m:oMath xmlns:m="http://schemas.openxmlformats.org/officeDocument/2006/math">
                    <m:sSub>
                      <m:sSubPr>
                        <m:ctrlPr>
                          <a:rPr lang="zh-TW" altLang="zh-TW" sz="2300" i="1">
                            <a:solidFill>
                              <a:schemeClr val="tx1"/>
                            </a:solidFill>
                            <a:latin typeface="Cambria Math" panose="02040503050406030204" pitchFamily="18" charset="0"/>
                          </a:rPr>
                        </m:ctrlPr>
                      </m:sSubPr>
                      <m:e>
                        <m:r>
                          <a:rPr lang="en-US" altLang="zh-TW" sz="2300" i="1">
                            <a:solidFill>
                              <a:schemeClr val="tx1"/>
                            </a:solidFill>
                            <a:latin typeface="Cambria Math" panose="02040503050406030204" pitchFamily="18" charset="0"/>
                          </a:rPr>
                          <m:t>h</m:t>
                        </m:r>
                      </m:e>
                      <m:sub>
                        <m:r>
                          <a:rPr lang="en-US" altLang="zh-TW" sz="2300" i="1">
                            <a:solidFill>
                              <a:schemeClr val="tx1"/>
                            </a:solidFill>
                            <a:latin typeface="Cambria Math" panose="02040503050406030204" pitchFamily="18" charset="0"/>
                          </a:rPr>
                          <m:t>𝑡</m:t>
                        </m:r>
                      </m:sub>
                    </m:sSub>
                  </m:oMath>
                </a14:m>
                <a:r>
                  <a:rPr lang="en-US" altLang="zh-TW" sz="2300" dirty="0">
                    <a:solidFill>
                      <a:schemeClr val="tx1"/>
                    </a:solidFill>
                    <a:latin typeface="Times New Roman" panose="02020603050405020304" pitchFamily="18" charset="0"/>
                    <a:ea typeface="標楷體" panose="03000509000000000000" pitchFamily="65" charset="-120"/>
                  </a:rPr>
                  <a:t>(Meng et al., 2021)</a:t>
                </a:r>
                <a:endParaRPr lang="zh-TW" altLang="en-US" sz="2300" dirty="0">
                  <a:solidFill>
                    <a:schemeClr val="tx1"/>
                  </a:solidFill>
                  <a:latin typeface="Times New Roman" panose="02020603050405020304" pitchFamily="18" charset="0"/>
                  <a:ea typeface="標楷體" panose="03000509000000000000" pitchFamily="65" charset="-120"/>
                </a:endParaRPr>
              </a:p>
            </p:txBody>
          </p:sp>
        </mc:Choice>
        <mc:Fallback xmlns="">
          <p:sp>
            <p:nvSpPr>
              <p:cNvPr id="3" name="內容版面配置區 2">
                <a:extLst>
                  <a:ext uri="{FF2B5EF4-FFF2-40B4-BE49-F238E27FC236}">
                    <a16:creationId xmlns:a16="http://schemas.microsoft.com/office/drawing/2014/main" id="{AF4F52C6-7E28-46A8-B615-0618CDD185D8}"/>
                  </a:ext>
                </a:extLst>
              </p:cNvPr>
              <p:cNvSpPr>
                <a:spLocks noGrp="1" noRot="1" noChangeAspect="1" noMove="1" noResize="1" noEditPoints="1" noAdjustHandles="1" noChangeArrowheads="1" noChangeShapeType="1" noTextEdit="1"/>
              </p:cNvSpPr>
              <p:nvPr>
                <p:ph sz="half" idx="1"/>
              </p:nvPr>
            </p:nvSpPr>
            <p:spPr>
              <a:xfrm>
                <a:off x="1097280" y="1828873"/>
                <a:ext cx="5537200" cy="4742524"/>
              </a:xfrm>
              <a:blipFill>
                <a:blip r:embed="rId3"/>
                <a:stretch>
                  <a:fillRect l="-2974" t="-1028" r="-8480" b="-4627"/>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83B9BB26-6B01-4501-94FB-604FA23EDAC9}"/>
              </a:ext>
            </a:extLst>
          </p:cNvPr>
          <p:cNvSpPr>
            <a:spLocks noGrp="1"/>
          </p:cNvSpPr>
          <p:nvPr>
            <p:ph type="sldNum" sz="quarter" idx="12"/>
          </p:nvPr>
        </p:nvSpPr>
        <p:spPr/>
        <p:txBody>
          <a:bodyPr/>
          <a:lstStyle/>
          <a:p>
            <a:fld id="{3A98EE3D-8CD1-4C3F-BD1C-C98C9596463C}" type="slidenum">
              <a:rPr lang="en-US" altLang="zh-TW" noProof="0" smtClean="0"/>
              <a:pPr/>
              <a:t>27</a:t>
            </a:fld>
            <a:endParaRPr lang="zh-TW" altLang="en-US" noProof="0"/>
          </a:p>
        </p:txBody>
      </p:sp>
      <p:pic>
        <p:nvPicPr>
          <p:cNvPr id="7" name="內容版面配置區 4">
            <a:extLst>
              <a:ext uri="{FF2B5EF4-FFF2-40B4-BE49-F238E27FC236}">
                <a16:creationId xmlns:a16="http://schemas.microsoft.com/office/drawing/2014/main" id="{600A9F8F-25D8-412C-A4F3-9DF98E584540}"/>
              </a:ext>
            </a:extLst>
          </p:cNvPr>
          <p:cNvPicPr>
            <a:picLocks noGrp="1"/>
          </p:cNvPicPr>
          <p:nvPr>
            <p:ph sz="half" idx="2"/>
          </p:nvPr>
        </p:nvPicPr>
        <p:blipFill>
          <a:blip r:embed="rId4" cstate="print">
            <a:extLst>
              <a:ext uri="{28A0092B-C50C-407E-A947-70E740481C1C}">
                <a14:useLocalDpi xmlns:a14="http://schemas.microsoft.com/office/drawing/2010/main" val="0"/>
              </a:ext>
            </a:extLst>
          </a:blip>
          <a:srcRect/>
          <a:stretch>
            <a:fillRect/>
          </a:stretch>
        </p:blipFill>
        <p:spPr bwMode="auto">
          <a:xfrm>
            <a:off x="6766051" y="1828872"/>
            <a:ext cx="4639736" cy="2815522"/>
          </a:xfrm>
          <a:prstGeom prst="rect">
            <a:avLst/>
          </a:prstGeom>
          <a:noFill/>
          <a:ln>
            <a:noFill/>
          </a:ln>
        </p:spPr>
      </p:pic>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384D6ED-C38C-4789-AC79-7FD39A097717}"/>
                  </a:ext>
                </a:extLst>
              </p:cNvPr>
              <p:cNvSpPr/>
              <p:nvPr/>
            </p:nvSpPr>
            <p:spPr>
              <a:xfrm>
                <a:off x="6969251" y="4735906"/>
                <a:ext cx="3680276" cy="2005036"/>
              </a:xfrm>
              <a:prstGeom prst="rect">
                <a:avLst/>
              </a:prstGeom>
            </p:spPr>
            <p:txBody>
              <a:bodyPr wrap="square">
                <a:spAutoFit/>
              </a:bodyPr>
              <a:lstStyle/>
              <a:p>
                <a:pPr algn="just">
                  <a:spcAft>
                    <a:spcPts val="0"/>
                  </a:spcAft>
                </a:pPr>
                <a14:m>
                  <m:oMath xmlns:m="http://schemas.openxmlformats.org/officeDocument/2006/math">
                    <m:sSub>
                      <m:sSubPr>
                        <m:ctrlPr>
                          <a:rPr lang="zh-TW" altLang="zh-TW" sz="2000"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𝜎</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a14:m>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zh-TW" sz="2000" kern="100" dirty="0">
                  <a:effectLst/>
                  <a:latin typeface="Calibri" panose="020F0502020204030204" pitchFamily="34" charset="0"/>
                  <a:ea typeface="標楷體" panose="03000509000000000000" pitchFamily="65" charset="-120"/>
                  <a:cs typeface="Times New Roman" panose="02020603050405020304" pitchFamily="18" charset="0"/>
                </a:endParaRPr>
              </a:p>
              <a:p>
                <a:pPr algn="just">
                  <a:spcAft>
                    <a:spcPts val="0"/>
                  </a:spcAft>
                </a:pPr>
                <a14:m>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𝜎</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a14:m>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𝜎</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a14:m>
                <a:endParaRPr lang="zh-TW" altLang="zh-TW" sz="2000" kern="100" dirty="0">
                  <a:effectLst/>
                  <a:latin typeface="Calibri" panose="020F0502020204030204" pitchFamily="34" charset="0"/>
                  <a:ea typeface="標楷體" panose="03000509000000000000" pitchFamily="65" charset="-120"/>
                  <a:cs typeface="Times New Roman" panose="02020603050405020304" pitchFamily="18" charset="0"/>
                </a:endParaRPr>
              </a:p>
              <a:p>
                <a:pPr algn="just">
                  <a:spcAft>
                    <a:spcPts val="0"/>
                  </a:spcAft>
                </a:pPr>
                <a14:m>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en-US" sz="2000" i="1" kern="100" smtClean="0">
                                <a:latin typeface="Cambria Math" panose="02040503050406030204" pitchFamily="18" charset="0"/>
                                <a:cs typeface="Times New Roman" panose="02020603050405020304" pitchFamily="18" charset="0"/>
                              </a:rPr>
                            </m:ctrlPr>
                          </m:accPr>
                          <m:e>
                            <m:r>
                              <a:rPr lang="en-US" altLang="zh-TW" sz="2000" b="0" i="1" kern="100" smtClean="0">
                                <a:latin typeface="Cambria Math" panose="02040503050406030204" pitchFamily="18" charset="0"/>
                                <a:cs typeface="Times New Roman" panose="02020603050405020304" pitchFamily="18" charset="0"/>
                              </a:rPr>
                              <m:t>𝐶</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𝑡h𝑎𝑛</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𝑐</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𝑐</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𝑐</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a14:m>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2000" i="1" kern="100" dirty="0">
                  <a:latin typeface="Cambria Math" panose="02040503050406030204" pitchFamily="18" charset="0"/>
                  <a:ea typeface="Cambria Math" panose="02040503050406030204" pitchFamily="18" charset="0"/>
                  <a:cs typeface="Times New Roman" panose="02020603050405020304" pitchFamily="18" charset="0"/>
                </a:endParaRPr>
              </a:p>
              <a:p>
                <a:pPr algn="just">
                  <a:spcAft>
                    <a:spcPts val="0"/>
                  </a:spcAft>
                </a:pPr>
                <a14:m>
                  <m:oMathPara xmlns:m="http://schemas.openxmlformats.org/officeDocument/2006/math">
                    <m:oMathParaPr>
                      <m:jc m:val="left"/>
                    </m:oMathParaPr>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𝐶</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𝐶</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𝐶</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oMath>
                  </m:oMathPara>
                </a14:m>
                <a:endParaRPr lang="zh-TW" altLang="zh-TW" sz="2000" kern="100" dirty="0">
                  <a:effectLst/>
                  <a:latin typeface="Calibri" panose="020F0502020204030204" pitchFamily="34" charset="0"/>
                  <a:ea typeface="標楷體" panose="03000509000000000000" pitchFamily="65" charset="-120"/>
                  <a:cs typeface="Times New Roman" panose="02020603050405020304" pitchFamily="18" charset="0"/>
                </a:endParaRPr>
              </a:p>
              <a:p>
                <a:pPr algn="just">
                  <a:spcAft>
                    <a:spcPts val="0"/>
                  </a:spcAft>
                </a:pPr>
                <a14:m>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𝑡h𝑎𝑛</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𝐶</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smtClean="0">
                        <a:latin typeface="Cambria Math" panose="02040503050406030204" pitchFamily="18" charset="0"/>
                        <a:ea typeface="標楷體" panose="03000509000000000000" pitchFamily="65" charset="-120"/>
                        <a:cs typeface="Times New Roman" panose="02020603050405020304" pitchFamily="18" charset="0"/>
                      </a:rPr>
                      <m:t>)</m:t>
                    </m:r>
                  </m:oMath>
                </a14:m>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zh-TW" sz="2000" kern="100" dirty="0">
                  <a:effectLst/>
                  <a:latin typeface="Calibri" panose="020F0502020204030204" pitchFamily="34" charset="0"/>
                  <a:ea typeface="標楷體" panose="03000509000000000000" pitchFamily="65" charset="-120"/>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F384D6ED-C38C-4789-AC79-7FD39A097717}"/>
                  </a:ext>
                </a:extLst>
              </p:cNvPr>
              <p:cNvSpPr>
                <a:spLocks noRot="1" noChangeAspect="1" noMove="1" noResize="1" noEditPoints="1" noAdjustHandles="1" noChangeArrowheads="1" noChangeShapeType="1" noTextEdit="1"/>
              </p:cNvSpPr>
              <p:nvPr/>
            </p:nvSpPr>
            <p:spPr>
              <a:xfrm>
                <a:off x="6969251" y="4735906"/>
                <a:ext cx="3680276" cy="2005036"/>
              </a:xfrm>
              <a:prstGeom prst="rect">
                <a:avLst/>
              </a:prstGeom>
              <a:blipFill>
                <a:blip r:embed="rId5"/>
                <a:stretch>
                  <a:fillRect l="-662" b="-91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131266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65C2B2-A29C-442D-920A-770AF6B736C2}"/>
              </a:ext>
            </a:extLst>
          </p:cNvPr>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3.4</a:t>
            </a:r>
            <a:r>
              <a:rPr lang="zh-TW" altLang="zh-TW" sz="3600" dirty="0">
                <a:latin typeface="Times New Roman" panose="02020603050405020304" pitchFamily="18" charset="0"/>
                <a:ea typeface="標楷體" panose="03000509000000000000" pitchFamily="65" charset="-120"/>
                <a:cs typeface="Times New Roman" panose="02020603050405020304" pitchFamily="18" charset="0"/>
              </a:rPr>
              <a:t>多層長短期記憶</a:t>
            </a:r>
            <a:b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(Stack Long Short-Term Memory, Stack LSTM)</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CA50995A-3EF8-4E02-8960-2216ABFB2C47}"/>
              </a:ext>
            </a:extLst>
          </p:cNvPr>
          <p:cNvSpPr>
            <a:spLocks noGrp="1"/>
          </p:cNvSpPr>
          <p:nvPr>
            <p:ph sz="half" idx="1"/>
          </p:nvPr>
        </p:nvSpPr>
        <p:spPr>
          <a:xfrm>
            <a:off x="1097280" y="1924594"/>
            <a:ext cx="4639736" cy="4331083"/>
          </a:xfrm>
        </p:spPr>
        <p:txBody>
          <a:bodyPr>
            <a:normAutofit/>
          </a:bodyPr>
          <a:lstStyle/>
          <a:p>
            <a:pPr>
              <a:lnSpc>
                <a:spcPct val="80000"/>
              </a:lnSpc>
            </a:pPr>
            <a:r>
              <a:rPr lang="en-US" altLang="zh-TW" sz="2400" dirty="0">
                <a:solidFill>
                  <a:schemeClr val="tx1"/>
                </a:solidFill>
                <a:latin typeface="Times New Roman" panose="02020603050405020304" pitchFamily="18" charset="0"/>
                <a:ea typeface="標楷體" panose="03000509000000000000" pitchFamily="65" charset="-120"/>
              </a:rPr>
              <a:t>Du et al. (2017)</a:t>
            </a:r>
            <a:r>
              <a:rPr lang="zh-TW" altLang="en-US" sz="2400" dirty="0">
                <a:solidFill>
                  <a:schemeClr val="tx1"/>
                </a:solidFill>
                <a:latin typeface="Times New Roman" panose="02020603050405020304" pitchFamily="18" charset="0"/>
                <a:ea typeface="標楷體" panose="03000509000000000000" pitchFamily="65" charset="-120"/>
              </a:rPr>
              <a:t>提到</a:t>
            </a:r>
            <a:r>
              <a:rPr lang="en-US" altLang="zh-TW" sz="2400" dirty="0">
                <a:solidFill>
                  <a:schemeClr val="tx1"/>
                </a:solidFill>
                <a:latin typeface="Times New Roman" panose="02020603050405020304" pitchFamily="18" charset="0"/>
                <a:ea typeface="標楷體" panose="03000509000000000000" pitchFamily="65" charset="-120"/>
              </a:rPr>
              <a:t>Stack LSTM</a:t>
            </a:r>
            <a:r>
              <a:rPr lang="zh-TW" altLang="en-US" sz="2400" dirty="0">
                <a:solidFill>
                  <a:schemeClr val="tx1"/>
                </a:solidFill>
                <a:latin typeface="Times New Roman" panose="02020603050405020304" pitchFamily="18" charset="0"/>
                <a:ea typeface="標楷體" panose="03000509000000000000" pitchFamily="65" charset="-120"/>
              </a:rPr>
              <a:t>其公式與基本</a:t>
            </a:r>
            <a:r>
              <a:rPr lang="en-US" altLang="zh-TW" sz="2400" dirty="0">
                <a:solidFill>
                  <a:schemeClr val="tx1"/>
                </a:solidFill>
                <a:latin typeface="Times New Roman" panose="02020603050405020304" pitchFamily="18" charset="0"/>
                <a:ea typeface="標楷體" panose="03000509000000000000" pitchFamily="65" charset="-120"/>
              </a:rPr>
              <a:t>LSTM</a:t>
            </a:r>
            <a:r>
              <a:rPr lang="zh-TW" altLang="en-US" sz="2400" dirty="0">
                <a:solidFill>
                  <a:schemeClr val="tx1"/>
                </a:solidFill>
                <a:latin typeface="Times New Roman" panose="02020603050405020304" pitchFamily="18" charset="0"/>
                <a:ea typeface="標楷體" panose="03000509000000000000" pitchFamily="65" charset="-120"/>
              </a:rPr>
              <a:t>相同。</a:t>
            </a:r>
            <a:endParaRPr lang="en-US" altLang="zh-TW" sz="2400" dirty="0">
              <a:solidFill>
                <a:schemeClr val="tx1"/>
              </a:solidFill>
              <a:latin typeface="Times New Roman" panose="02020603050405020304" pitchFamily="18" charset="0"/>
              <a:ea typeface="標楷體" panose="03000509000000000000" pitchFamily="65" charset="-120"/>
            </a:endParaRPr>
          </a:p>
          <a:p>
            <a:pPr>
              <a:lnSpc>
                <a:spcPct val="80000"/>
              </a:lnSpc>
            </a:pPr>
            <a:r>
              <a:rPr lang="zh-TW" altLang="en-US" sz="2400" dirty="0">
                <a:solidFill>
                  <a:schemeClr val="tx1"/>
                </a:solidFill>
                <a:latin typeface="Times New Roman" panose="02020603050405020304" pitchFamily="18" charset="0"/>
                <a:ea typeface="標楷體" panose="03000509000000000000" pitchFamily="65" charset="-120"/>
              </a:rPr>
              <a:t>下一層輸入會繼承上一層的輸出結果，從而使模型掌握時間序列的結構</a:t>
            </a:r>
            <a:r>
              <a:rPr lang="en-US" altLang="zh-TW" sz="2400" kern="1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(Muhammad et al., 2020)</a:t>
            </a:r>
            <a:r>
              <a:rPr lang="zh-TW" altLang="zh-TW" sz="2400" kern="1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2400" dirty="0">
              <a:solidFill>
                <a:schemeClr val="tx1"/>
              </a:solidFill>
              <a:latin typeface="Times New Roman" panose="02020603050405020304" pitchFamily="18" charset="0"/>
              <a:ea typeface="標楷體" panose="03000509000000000000" pitchFamily="65" charset="-120"/>
            </a:endParaRPr>
          </a:p>
          <a:p>
            <a:pPr>
              <a:lnSpc>
                <a:spcPct val="80000"/>
              </a:lnSpc>
            </a:pPr>
            <a:r>
              <a:rPr lang="en-US" altLang="zh-TW" sz="2400" dirty="0">
                <a:solidFill>
                  <a:schemeClr val="tx1"/>
                </a:solidFill>
                <a:latin typeface="Times New Roman" panose="02020603050405020304" pitchFamily="18" charset="0"/>
                <a:ea typeface="標楷體" panose="03000509000000000000" pitchFamily="65" charset="-120"/>
              </a:rPr>
              <a:t>Stack LSTM</a:t>
            </a:r>
            <a:r>
              <a:rPr lang="zh-TW" altLang="zh-TW" sz="2400" dirty="0">
                <a:solidFill>
                  <a:schemeClr val="tx1"/>
                </a:solidFill>
                <a:latin typeface="Times New Roman" panose="02020603050405020304" pitchFamily="18" charset="0"/>
                <a:ea typeface="標楷體" panose="03000509000000000000" pitchFamily="65" charset="-120"/>
              </a:rPr>
              <a:t>的結構是由多個</a:t>
            </a:r>
            <a:r>
              <a:rPr lang="en-US" altLang="zh-TW" sz="2400" dirty="0">
                <a:solidFill>
                  <a:schemeClr val="tx1"/>
                </a:solidFill>
                <a:latin typeface="Times New Roman" panose="02020603050405020304" pitchFamily="18" charset="0"/>
                <a:ea typeface="標楷體" panose="03000509000000000000" pitchFamily="65" charset="-120"/>
              </a:rPr>
              <a:t>LSTM</a:t>
            </a:r>
            <a:r>
              <a:rPr lang="zh-TW" altLang="zh-TW" sz="2400" dirty="0">
                <a:solidFill>
                  <a:schemeClr val="tx1"/>
                </a:solidFill>
                <a:latin typeface="Times New Roman" panose="02020603050405020304" pitchFamily="18" charset="0"/>
                <a:ea typeface="標楷體" panose="03000509000000000000" pitchFamily="65" charset="-120"/>
              </a:rPr>
              <a:t>結合而成的模型</a:t>
            </a:r>
            <a:r>
              <a:rPr lang="en-US" altLang="zh-TW" sz="2400" dirty="0">
                <a:solidFill>
                  <a:schemeClr val="tx1"/>
                </a:solidFill>
                <a:latin typeface="Times New Roman" panose="02020603050405020304" pitchFamily="18" charset="0"/>
                <a:ea typeface="標楷體" panose="03000509000000000000" pitchFamily="65" charset="-120"/>
              </a:rPr>
              <a:t>(Singh et al., 2015)</a:t>
            </a:r>
            <a:r>
              <a:rPr lang="zh-TW" altLang="en-US" sz="2400" dirty="0">
                <a:solidFill>
                  <a:schemeClr val="tx1"/>
                </a:solidFill>
                <a:latin typeface="Times New Roman" panose="02020603050405020304" pitchFamily="18" charset="0"/>
                <a:ea typeface="標楷體" panose="03000509000000000000" pitchFamily="65" charset="-120"/>
              </a:rPr>
              <a:t>。</a:t>
            </a:r>
            <a:endParaRPr lang="en-US" altLang="zh-TW" sz="2400" dirty="0">
              <a:solidFill>
                <a:schemeClr val="tx1"/>
              </a:solidFill>
              <a:latin typeface="Times New Roman" panose="02020603050405020304" pitchFamily="18" charset="0"/>
              <a:ea typeface="標楷體" panose="03000509000000000000" pitchFamily="65" charset="-120"/>
            </a:endParaRPr>
          </a:p>
          <a:p>
            <a:pPr>
              <a:lnSpc>
                <a:spcPct val="80000"/>
              </a:lnSpc>
            </a:pPr>
            <a:r>
              <a:rPr lang="zh-TW" altLang="en-US" sz="2400" dirty="0">
                <a:solidFill>
                  <a:schemeClr val="tx1"/>
                </a:solidFill>
                <a:latin typeface="Times New Roman" panose="02020603050405020304" pitchFamily="18" charset="0"/>
                <a:ea typeface="標楷體" panose="03000509000000000000" pitchFamily="65" charset="-120"/>
              </a:rPr>
              <a:t>堆疊有助於將模型的價值最大化，但會需要大量的時間與數據進行訓練</a:t>
            </a:r>
            <a:r>
              <a:rPr lang="en-US" altLang="zh-TW" sz="2400" dirty="0">
                <a:solidFill>
                  <a:schemeClr val="tx1"/>
                </a:solidFill>
                <a:latin typeface="Times New Roman" panose="02020603050405020304" pitchFamily="18" charset="0"/>
                <a:ea typeface="標楷體" panose="03000509000000000000" pitchFamily="65" charset="-120"/>
              </a:rPr>
              <a:t>(Muhammad et al., 2020)</a:t>
            </a:r>
            <a:r>
              <a:rPr lang="zh-TW" altLang="en-US" sz="2400" dirty="0">
                <a:solidFill>
                  <a:schemeClr val="tx1"/>
                </a:solidFill>
                <a:latin typeface="Times New Roman" panose="02020603050405020304" pitchFamily="18" charset="0"/>
                <a:ea typeface="標楷體" panose="03000509000000000000" pitchFamily="65" charset="-120"/>
              </a:rPr>
              <a:t>。</a:t>
            </a:r>
            <a:endParaRPr lang="en-US" altLang="zh-TW" sz="2400" dirty="0">
              <a:solidFill>
                <a:schemeClr val="tx1"/>
              </a:solidFill>
              <a:latin typeface="Times New Roman" panose="02020603050405020304" pitchFamily="18" charset="0"/>
              <a:ea typeface="標楷體" panose="03000509000000000000" pitchFamily="65" charset="-120"/>
            </a:endParaRPr>
          </a:p>
        </p:txBody>
      </p:sp>
      <p:sp>
        <p:nvSpPr>
          <p:cNvPr id="5" name="投影片編號版面配置區 4">
            <a:extLst>
              <a:ext uri="{FF2B5EF4-FFF2-40B4-BE49-F238E27FC236}">
                <a16:creationId xmlns:a16="http://schemas.microsoft.com/office/drawing/2014/main" id="{127B55FB-F12F-4821-94D5-D33EB0C57978}"/>
              </a:ext>
            </a:extLst>
          </p:cNvPr>
          <p:cNvSpPr>
            <a:spLocks noGrp="1"/>
          </p:cNvSpPr>
          <p:nvPr>
            <p:ph type="sldNum" sz="quarter" idx="12"/>
          </p:nvPr>
        </p:nvSpPr>
        <p:spPr/>
        <p:txBody>
          <a:bodyPr/>
          <a:lstStyle/>
          <a:p>
            <a:fld id="{3A98EE3D-8CD1-4C3F-BD1C-C98C9596463C}" type="slidenum">
              <a:rPr lang="en-US" altLang="zh-TW" noProof="0" smtClean="0"/>
              <a:pPr/>
              <a:t>28</a:t>
            </a:fld>
            <a:endParaRPr lang="zh-TW" altLang="en-US" noProof="0"/>
          </a:p>
        </p:txBody>
      </p:sp>
      <p:pic>
        <p:nvPicPr>
          <p:cNvPr id="6" name="內容版面配置區 4">
            <a:extLst>
              <a:ext uri="{FF2B5EF4-FFF2-40B4-BE49-F238E27FC236}">
                <a16:creationId xmlns:a16="http://schemas.microsoft.com/office/drawing/2014/main" id="{49A79640-12C4-42F2-AEF3-263B3485EBA2}"/>
              </a:ext>
            </a:extLst>
          </p:cNvPr>
          <p:cNvPicPr>
            <a:picLocks noGrp="1"/>
          </p:cNvPicPr>
          <p:nvPr>
            <p:ph sz="half" idx="2"/>
          </p:nvPr>
        </p:nvPicPr>
        <p:blipFill>
          <a:blip r:embed="rId3"/>
          <a:stretch>
            <a:fillRect/>
          </a:stretch>
        </p:blipFill>
        <p:spPr>
          <a:xfrm>
            <a:off x="6126480" y="2120900"/>
            <a:ext cx="5542988" cy="1942685"/>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D981D93D-9F2D-49E2-B002-5BF424B002B5}"/>
                  </a:ext>
                </a:extLst>
              </p:cNvPr>
              <p:cNvSpPr/>
              <p:nvPr/>
            </p:nvSpPr>
            <p:spPr>
              <a:xfrm>
                <a:off x="7057836" y="4120613"/>
                <a:ext cx="3680276" cy="2005036"/>
              </a:xfrm>
              <a:prstGeom prst="rect">
                <a:avLst/>
              </a:prstGeom>
            </p:spPr>
            <p:txBody>
              <a:bodyPr wrap="square">
                <a:spAutoFit/>
              </a:bodyPr>
              <a:lstStyle/>
              <a:p>
                <a:pPr algn="just">
                  <a:spcAft>
                    <a:spcPts val="0"/>
                  </a:spcAft>
                </a:pPr>
                <a14:m>
                  <m:oMath xmlns:m="http://schemas.openxmlformats.org/officeDocument/2006/math">
                    <m:sSub>
                      <m:sSubPr>
                        <m:ctrlPr>
                          <a:rPr lang="zh-TW" altLang="zh-TW" sz="2000"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𝜎</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a14:m>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zh-TW" sz="2000" kern="100" dirty="0">
                  <a:effectLst/>
                  <a:latin typeface="Calibri" panose="020F0502020204030204" pitchFamily="34" charset="0"/>
                  <a:ea typeface="標楷體" panose="03000509000000000000" pitchFamily="65" charset="-120"/>
                  <a:cs typeface="Times New Roman" panose="02020603050405020304" pitchFamily="18" charset="0"/>
                </a:endParaRPr>
              </a:p>
              <a:p>
                <a:pPr algn="just">
                  <a:spcAft>
                    <a:spcPts val="0"/>
                  </a:spcAft>
                </a:pPr>
                <a14:m>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𝜎</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a14:m>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14:m>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𝜎</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a14:m>
                <a:endParaRPr lang="zh-TW" altLang="zh-TW" sz="2000" kern="100" dirty="0">
                  <a:effectLst/>
                  <a:latin typeface="Calibri" panose="020F0502020204030204" pitchFamily="34" charset="0"/>
                  <a:ea typeface="標楷體" panose="03000509000000000000" pitchFamily="65" charset="-120"/>
                  <a:cs typeface="Times New Roman" panose="02020603050405020304" pitchFamily="18" charset="0"/>
                </a:endParaRPr>
              </a:p>
              <a:p>
                <a:pPr algn="just">
                  <a:spcAft>
                    <a:spcPts val="0"/>
                  </a:spcAft>
                </a:pPr>
                <a14:m>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en-US" sz="2000" i="1" kern="100" smtClean="0">
                                <a:latin typeface="Cambria Math" panose="02040503050406030204" pitchFamily="18" charset="0"/>
                                <a:cs typeface="Times New Roman" panose="02020603050405020304" pitchFamily="18" charset="0"/>
                              </a:rPr>
                            </m:ctrlPr>
                          </m:accPr>
                          <m:e>
                            <m:r>
                              <a:rPr lang="en-US" altLang="zh-TW" sz="2000" b="0" i="1" kern="100" smtClean="0">
                                <a:latin typeface="Cambria Math" panose="02040503050406030204" pitchFamily="18" charset="0"/>
                                <a:cs typeface="Times New Roman" panose="02020603050405020304" pitchFamily="18" charset="0"/>
                              </a:rPr>
                              <m:t>𝐶</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𝑡h𝑎𝑛</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𝑐</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𝑐</m:t>
                        </m:r>
                      </m:sub>
                    </m:sSub>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𝑐</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a14:m>
                <a:r>
                  <a:rPr lang="zh-TW" altLang="en-US" sz="2000" kern="100" dirty="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2000" i="1" kern="100" dirty="0">
                  <a:latin typeface="Cambria Math" panose="02040503050406030204" pitchFamily="18" charset="0"/>
                  <a:ea typeface="Cambria Math" panose="02040503050406030204" pitchFamily="18" charset="0"/>
                  <a:cs typeface="Times New Roman" panose="02020603050405020304" pitchFamily="18" charset="0"/>
                </a:endParaRPr>
              </a:p>
              <a:p>
                <a:pPr algn="just">
                  <a:spcAft>
                    <a:spcPts val="0"/>
                  </a:spcAft>
                </a:pPr>
                <a14:m>
                  <m:oMathPara xmlns:m="http://schemas.openxmlformats.org/officeDocument/2006/math">
                    <m:oMathParaPr>
                      <m:jc m:val="left"/>
                    </m:oMathParaPr>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𝐶</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𝐶</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𝐶</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oMath>
                  </m:oMathPara>
                </a14:m>
                <a:endParaRPr lang="zh-TW" altLang="zh-TW" sz="2000" kern="100" dirty="0">
                  <a:effectLst/>
                  <a:latin typeface="Calibri" panose="020F0502020204030204" pitchFamily="34" charset="0"/>
                  <a:ea typeface="標楷體" panose="03000509000000000000" pitchFamily="65" charset="-120"/>
                  <a:cs typeface="Times New Roman" panose="02020603050405020304" pitchFamily="18" charset="0"/>
                </a:endParaRPr>
              </a:p>
              <a:p>
                <a:pPr algn="just">
                  <a:spcAft>
                    <a:spcPts val="0"/>
                  </a:spcAft>
                </a:pPr>
                <a14:m>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𝑡h𝑎𝑛</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𝐶</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smtClean="0">
                        <a:latin typeface="Cambria Math" panose="02040503050406030204" pitchFamily="18" charset="0"/>
                        <a:ea typeface="標楷體" panose="03000509000000000000" pitchFamily="65" charset="-120"/>
                        <a:cs typeface="Times New Roman" panose="02020603050405020304" pitchFamily="18" charset="0"/>
                      </a:rPr>
                      <m:t>)</m:t>
                    </m:r>
                  </m:oMath>
                </a14:m>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endParaRPr lang="zh-TW" altLang="zh-TW" sz="2000" kern="100" dirty="0">
                  <a:effectLst/>
                  <a:latin typeface="Calibri" panose="020F0502020204030204" pitchFamily="34" charset="0"/>
                  <a:ea typeface="標楷體" panose="03000509000000000000" pitchFamily="65" charset="-120"/>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D981D93D-9F2D-49E2-B002-5BF424B002B5}"/>
                  </a:ext>
                </a:extLst>
              </p:cNvPr>
              <p:cNvSpPr>
                <a:spLocks noRot="1" noChangeAspect="1" noMove="1" noResize="1" noEditPoints="1" noAdjustHandles="1" noChangeArrowheads="1" noChangeShapeType="1" noTextEdit="1"/>
              </p:cNvSpPr>
              <p:nvPr/>
            </p:nvSpPr>
            <p:spPr>
              <a:xfrm>
                <a:off x="7057836" y="4120613"/>
                <a:ext cx="3680276" cy="2005036"/>
              </a:xfrm>
              <a:prstGeom prst="rect">
                <a:avLst/>
              </a:prstGeom>
              <a:blipFill>
                <a:blip r:embed="rId4"/>
                <a:stretch>
                  <a:fillRect l="-828" b="-91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0707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465C2B2-A29C-442D-920A-770AF6B736C2}"/>
              </a:ext>
            </a:extLst>
          </p:cNvPr>
          <p:cNvSpPr>
            <a:spLocks noGrp="1"/>
          </p:cNvSpPr>
          <p:nvPr>
            <p:ph type="title"/>
          </p:nvPr>
        </p:nvSpPr>
        <p:spPr/>
        <p:txBody>
          <a:bodyPr>
            <a:normAutofit/>
          </a:bodyPr>
          <a:lstStyle/>
          <a:p>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3.5</a:t>
            </a:r>
            <a:r>
              <a:rPr lang="zh-TW" altLang="zh-TW" sz="3600" dirty="0">
                <a:latin typeface="Times New Roman" panose="02020603050405020304" pitchFamily="18" charset="0"/>
                <a:ea typeface="標楷體" panose="03000509000000000000" pitchFamily="65" charset="-120"/>
                <a:cs typeface="Times New Roman" panose="02020603050405020304" pitchFamily="18" charset="0"/>
              </a:rPr>
              <a:t>雙向長短期記憶</a:t>
            </a:r>
            <a:b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br>
            <a:r>
              <a:rPr lang="en-US" altLang="zh-TW" sz="3600" dirty="0">
                <a:latin typeface="Times New Roman" panose="02020603050405020304" pitchFamily="18" charset="0"/>
                <a:ea typeface="標楷體" panose="03000509000000000000" pitchFamily="65" charset="-120"/>
                <a:cs typeface="Times New Roman" panose="02020603050405020304" pitchFamily="18" charset="0"/>
              </a:rPr>
              <a:t>(Bidirectional Long Short-Term Memory, Bi-LSTM)</a:t>
            </a:r>
            <a:endParaRPr lang="zh-TW" altLang="en-US" sz="36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內容版面配置區 2">
            <a:extLst>
              <a:ext uri="{FF2B5EF4-FFF2-40B4-BE49-F238E27FC236}">
                <a16:creationId xmlns:a16="http://schemas.microsoft.com/office/drawing/2014/main" id="{CA50995A-3EF8-4E02-8960-2216ABFB2C47}"/>
              </a:ext>
            </a:extLst>
          </p:cNvPr>
          <p:cNvSpPr>
            <a:spLocks noGrp="1"/>
          </p:cNvSpPr>
          <p:nvPr>
            <p:ph sz="half" idx="1"/>
          </p:nvPr>
        </p:nvSpPr>
        <p:spPr>
          <a:xfrm>
            <a:off x="1097280" y="2120900"/>
            <a:ext cx="4639736" cy="4218940"/>
          </a:xfrm>
        </p:spPr>
        <p:txBody>
          <a:bodyPr>
            <a:normAutofit lnSpcReduction="10000"/>
          </a:bodyPr>
          <a:lstStyle/>
          <a:p>
            <a:pPr>
              <a:lnSpc>
                <a:spcPct val="80000"/>
              </a:lnSpc>
            </a:pPr>
            <a:r>
              <a:rPr lang="en-US" altLang="zh-TW" sz="2400" dirty="0">
                <a:solidFill>
                  <a:schemeClr val="tx1"/>
                </a:solidFill>
                <a:latin typeface="Times New Roman" panose="02020603050405020304" pitchFamily="18" charset="0"/>
                <a:ea typeface="標楷體" panose="03000509000000000000" pitchFamily="65" charset="-120"/>
              </a:rPr>
              <a:t>Bi-LSTM</a:t>
            </a:r>
            <a:r>
              <a:rPr lang="zh-TW" altLang="zh-TW" sz="2400" dirty="0">
                <a:solidFill>
                  <a:schemeClr val="tx1"/>
                </a:solidFill>
                <a:latin typeface="Times New Roman" panose="02020603050405020304" pitchFamily="18" charset="0"/>
                <a:ea typeface="標楷體" panose="03000509000000000000" pitchFamily="65" charset="-120"/>
              </a:rPr>
              <a:t>進行訓練時是採用同時訓練兩個</a:t>
            </a:r>
            <a:r>
              <a:rPr lang="en-US" altLang="zh-TW" sz="2400" dirty="0">
                <a:solidFill>
                  <a:schemeClr val="tx1"/>
                </a:solidFill>
                <a:latin typeface="Times New Roman" panose="02020603050405020304" pitchFamily="18" charset="0"/>
                <a:ea typeface="標楷體" panose="03000509000000000000" pitchFamily="65" charset="-120"/>
              </a:rPr>
              <a:t>LSTM</a:t>
            </a:r>
            <a:r>
              <a:rPr lang="zh-TW" altLang="zh-TW" sz="2400" dirty="0">
                <a:solidFill>
                  <a:schemeClr val="tx1"/>
                </a:solidFill>
                <a:latin typeface="Times New Roman" panose="02020603050405020304" pitchFamily="18" charset="0"/>
                <a:ea typeface="標楷體" panose="03000509000000000000" pitchFamily="65" charset="-120"/>
              </a:rPr>
              <a:t>的邏輯進行訓練</a:t>
            </a:r>
            <a:r>
              <a:rPr lang="en-US" altLang="zh-TW" sz="2400" dirty="0">
                <a:solidFill>
                  <a:schemeClr val="tx1"/>
                </a:solidFill>
                <a:latin typeface="Times New Roman" panose="02020603050405020304" pitchFamily="18" charset="0"/>
                <a:ea typeface="標楷體" panose="03000509000000000000" pitchFamily="65" charset="-120"/>
              </a:rPr>
              <a:t>(</a:t>
            </a:r>
            <a:r>
              <a:rPr lang="en-US" altLang="zh-TW" sz="2400" dirty="0" err="1">
                <a:solidFill>
                  <a:schemeClr val="tx1"/>
                </a:solidFill>
                <a:latin typeface="Times New Roman" panose="02020603050405020304" pitchFamily="18" charset="0"/>
                <a:ea typeface="標楷體" panose="03000509000000000000" pitchFamily="65" charset="-120"/>
              </a:rPr>
              <a:t>Dandıl</a:t>
            </a:r>
            <a:r>
              <a:rPr lang="en-US" altLang="zh-TW" sz="2400" dirty="0">
                <a:solidFill>
                  <a:schemeClr val="tx1"/>
                </a:solidFill>
                <a:latin typeface="Times New Roman" panose="02020603050405020304" pitchFamily="18" charset="0"/>
                <a:ea typeface="標楷體" panose="03000509000000000000" pitchFamily="65" charset="-120"/>
              </a:rPr>
              <a:t> &amp; </a:t>
            </a:r>
            <a:r>
              <a:rPr lang="en-US" altLang="zh-TW" sz="2400" dirty="0" err="1">
                <a:solidFill>
                  <a:schemeClr val="tx1"/>
                </a:solidFill>
                <a:latin typeface="Times New Roman" panose="02020603050405020304" pitchFamily="18" charset="0"/>
                <a:ea typeface="標楷體" panose="03000509000000000000" pitchFamily="65" charset="-120"/>
              </a:rPr>
              <a:t>Karaca</a:t>
            </a:r>
            <a:r>
              <a:rPr lang="en-US" altLang="zh-TW" sz="2400" dirty="0">
                <a:solidFill>
                  <a:schemeClr val="tx1"/>
                </a:solidFill>
                <a:latin typeface="Times New Roman" panose="02020603050405020304" pitchFamily="18" charset="0"/>
                <a:ea typeface="標楷體" panose="03000509000000000000" pitchFamily="65" charset="-120"/>
              </a:rPr>
              <a:t>, 2021)</a:t>
            </a:r>
            <a:r>
              <a:rPr lang="zh-TW" altLang="zh-TW" sz="2400" dirty="0">
                <a:solidFill>
                  <a:schemeClr val="tx1"/>
                </a:solidFill>
                <a:latin typeface="Times New Roman" panose="02020603050405020304" pitchFamily="18" charset="0"/>
                <a:ea typeface="標楷體" panose="03000509000000000000" pitchFamily="65" charset="-120"/>
              </a:rPr>
              <a:t>。</a:t>
            </a:r>
            <a:endParaRPr lang="en-US" altLang="zh-TW" sz="2400" dirty="0">
              <a:solidFill>
                <a:schemeClr val="tx1"/>
              </a:solidFill>
              <a:latin typeface="Times New Roman" panose="02020603050405020304" pitchFamily="18" charset="0"/>
              <a:ea typeface="標楷體" panose="03000509000000000000" pitchFamily="65" charset="-120"/>
            </a:endParaRPr>
          </a:p>
          <a:p>
            <a:pPr>
              <a:lnSpc>
                <a:spcPct val="80000"/>
              </a:lnSpc>
            </a:pPr>
            <a:r>
              <a:rPr lang="en-US" altLang="zh-TW" sz="2400" dirty="0">
                <a:solidFill>
                  <a:schemeClr val="tx1"/>
                </a:solidFill>
                <a:latin typeface="Times New Roman" panose="02020603050405020304" pitchFamily="18" charset="0"/>
                <a:ea typeface="標楷體" panose="03000509000000000000" pitchFamily="65" charset="-120"/>
              </a:rPr>
              <a:t>Bi-LSTM</a:t>
            </a:r>
            <a:r>
              <a:rPr lang="zh-TW" altLang="zh-TW" sz="2400" dirty="0">
                <a:solidFill>
                  <a:schemeClr val="tx1"/>
                </a:solidFill>
                <a:latin typeface="Times New Roman" panose="02020603050405020304" pitchFamily="18" charset="0"/>
                <a:ea typeface="標楷體" panose="03000509000000000000" pitchFamily="65" charset="-120"/>
              </a:rPr>
              <a:t>考慮輸入過去和未來的值，最後組合輸出，採用此方式對每一個數據，</a:t>
            </a:r>
            <a:r>
              <a:rPr lang="zh-TW" altLang="en-US" sz="2400" dirty="0">
                <a:solidFill>
                  <a:schemeClr val="tx1"/>
                </a:solidFill>
                <a:latin typeface="Times New Roman" panose="02020603050405020304" pitchFamily="18" charset="0"/>
                <a:ea typeface="標楷體" panose="03000509000000000000" pitchFamily="65" charset="-120"/>
              </a:rPr>
              <a:t>此外</a:t>
            </a:r>
            <a:r>
              <a:rPr lang="en-US" altLang="zh-TW" sz="2400" dirty="0">
                <a:solidFill>
                  <a:schemeClr val="tx1"/>
                </a:solidFill>
                <a:latin typeface="Times New Roman" panose="02020603050405020304" pitchFamily="18" charset="0"/>
                <a:ea typeface="標楷體" panose="03000509000000000000" pitchFamily="65" charset="-120"/>
              </a:rPr>
              <a:t>Bi-LSTM</a:t>
            </a:r>
            <a:r>
              <a:rPr lang="zh-TW" altLang="zh-TW" sz="2400" dirty="0">
                <a:solidFill>
                  <a:schemeClr val="tx1"/>
                </a:solidFill>
                <a:latin typeface="Times New Roman" panose="02020603050405020304" pitchFamily="18" charset="0"/>
                <a:ea typeface="標楷體" panose="03000509000000000000" pitchFamily="65" charset="-120"/>
              </a:rPr>
              <a:t>的學習會受到過去和未來數據的影響</a:t>
            </a:r>
            <a:r>
              <a:rPr lang="en-US" altLang="zh-TW" sz="2400" dirty="0">
                <a:solidFill>
                  <a:schemeClr val="tx1"/>
                </a:solidFill>
                <a:latin typeface="Times New Roman" panose="02020603050405020304" pitchFamily="18" charset="0"/>
                <a:ea typeface="標楷體" panose="03000509000000000000" pitchFamily="65" charset="-120"/>
              </a:rPr>
              <a:t>(</a:t>
            </a:r>
            <a:r>
              <a:rPr lang="en-US" altLang="zh-TW" sz="2400" dirty="0" err="1">
                <a:solidFill>
                  <a:schemeClr val="tx1"/>
                </a:solidFill>
                <a:latin typeface="Times New Roman" panose="02020603050405020304" pitchFamily="18" charset="0"/>
                <a:ea typeface="標楷體" panose="03000509000000000000" pitchFamily="65" charset="-120"/>
              </a:rPr>
              <a:t>Tuncera</a:t>
            </a:r>
            <a:r>
              <a:rPr lang="en-US" altLang="zh-TW" sz="2400" dirty="0">
                <a:solidFill>
                  <a:schemeClr val="tx1"/>
                </a:solidFill>
                <a:latin typeface="Times New Roman" panose="02020603050405020304" pitchFamily="18" charset="0"/>
                <a:ea typeface="標楷體" panose="03000509000000000000" pitchFamily="65" charset="-120"/>
              </a:rPr>
              <a:t> &amp; </a:t>
            </a:r>
            <a:r>
              <a:rPr lang="en-US" altLang="zh-TW" sz="2400" dirty="0" err="1">
                <a:solidFill>
                  <a:schemeClr val="tx1"/>
                </a:solidFill>
                <a:latin typeface="Times New Roman" panose="02020603050405020304" pitchFamily="18" charset="0"/>
                <a:ea typeface="標楷體" panose="03000509000000000000" pitchFamily="65" charset="-120"/>
              </a:rPr>
              <a:t>Bolat</a:t>
            </a:r>
            <a:r>
              <a:rPr lang="en-US" altLang="zh-TW" sz="2400" dirty="0">
                <a:solidFill>
                  <a:schemeClr val="tx1"/>
                </a:solidFill>
                <a:latin typeface="Times New Roman" panose="02020603050405020304" pitchFamily="18" charset="0"/>
                <a:ea typeface="標楷體" panose="03000509000000000000" pitchFamily="65" charset="-120"/>
              </a:rPr>
              <a:t>, 2022)</a:t>
            </a:r>
            <a:r>
              <a:rPr lang="zh-TW" altLang="zh-TW" sz="2400" dirty="0">
                <a:solidFill>
                  <a:schemeClr val="tx1"/>
                </a:solidFill>
                <a:latin typeface="Times New Roman" panose="02020603050405020304" pitchFamily="18" charset="0"/>
                <a:ea typeface="標楷體" panose="03000509000000000000" pitchFamily="65" charset="-120"/>
              </a:rPr>
              <a:t>。</a:t>
            </a:r>
            <a:endParaRPr lang="en-US" altLang="zh-TW" sz="2400" dirty="0">
              <a:solidFill>
                <a:schemeClr val="tx1"/>
              </a:solidFill>
              <a:latin typeface="Times New Roman" panose="02020603050405020304" pitchFamily="18" charset="0"/>
              <a:ea typeface="標楷體" panose="03000509000000000000" pitchFamily="65" charset="-120"/>
            </a:endParaRPr>
          </a:p>
          <a:p>
            <a:pPr>
              <a:lnSpc>
                <a:spcPct val="80000"/>
              </a:lnSpc>
            </a:pPr>
            <a:r>
              <a:rPr lang="zh-TW" altLang="en-US" sz="2400" dirty="0">
                <a:solidFill>
                  <a:schemeClr val="tx1"/>
                </a:solidFill>
                <a:latin typeface="Times New Roman" panose="02020603050405020304" pitchFamily="18" charset="0"/>
                <a:ea typeface="標楷體" panose="03000509000000000000" pitchFamily="65" charset="-120"/>
              </a:rPr>
              <a:t>與傳統</a:t>
            </a:r>
            <a:r>
              <a:rPr lang="en-US" altLang="zh-TW" sz="2400" dirty="0">
                <a:solidFill>
                  <a:schemeClr val="tx1"/>
                </a:solidFill>
                <a:latin typeface="Times New Roman" panose="02020603050405020304" pitchFamily="18" charset="0"/>
                <a:ea typeface="標楷體" panose="03000509000000000000" pitchFamily="65" charset="-120"/>
              </a:rPr>
              <a:t>LSTM</a:t>
            </a:r>
            <a:r>
              <a:rPr lang="zh-TW" altLang="en-US" sz="2400" dirty="0">
                <a:solidFill>
                  <a:schemeClr val="tx1"/>
                </a:solidFill>
                <a:latin typeface="Times New Roman" panose="02020603050405020304" pitchFamily="18" charset="0"/>
                <a:ea typeface="標楷體" panose="03000509000000000000" pitchFamily="65" charset="-120"/>
              </a:rPr>
              <a:t>相比，其突出特點為前向傳播和後向傳播的神經網路，以此克服</a:t>
            </a:r>
            <a:r>
              <a:rPr lang="en-US" altLang="zh-TW" sz="2400" dirty="0">
                <a:solidFill>
                  <a:schemeClr val="tx1"/>
                </a:solidFill>
                <a:latin typeface="Times New Roman" panose="02020603050405020304" pitchFamily="18" charset="0"/>
                <a:ea typeface="標楷體" panose="03000509000000000000" pitchFamily="65" charset="-120"/>
              </a:rPr>
              <a:t>LSTM</a:t>
            </a:r>
            <a:r>
              <a:rPr lang="zh-TW" altLang="en-US" sz="2400" dirty="0">
                <a:solidFill>
                  <a:schemeClr val="tx1"/>
                </a:solidFill>
                <a:latin typeface="Times New Roman" panose="02020603050405020304" pitchFamily="18" charset="0"/>
                <a:ea typeface="標楷體" panose="03000509000000000000" pitchFamily="65" charset="-120"/>
              </a:rPr>
              <a:t>神經網路對提取數據訊息不完全的缺陷</a:t>
            </a:r>
            <a:r>
              <a:rPr lang="en-US" altLang="zh-TW" sz="2400" dirty="0">
                <a:solidFill>
                  <a:schemeClr val="tx1"/>
                </a:solidFill>
                <a:latin typeface="Times New Roman" panose="02020603050405020304" pitchFamily="18" charset="0"/>
                <a:ea typeface="標楷體" panose="03000509000000000000" pitchFamily="65" charset="-120"/>
              </a:rPr>
              <a:t>(</a:t>
            </a:r>
            <a:r>
              <a:rPr lang="en-US" altLang="zh-TW" sz="2400" dirty="0" err="1">
                <a:solidFill>
                  <a:schemeClr val="tx1"/>
                </a:solidFill>
                <a:latin typeface="Times New Roman" panose="02020603050405020304" pitchFamily="18" charset="0"/>
                <a:ea typeface="標楷體" panose="03000509000000000000" pitchFamily="65" charset="-120"/>
              </a:rPr>
              <a:t>Xiong</a:t>
            </a:r>
            <a:r>
              <a:rPr lang="en-US" altLang="zh-TW" sz="2400" dirty="0">
                <a:solidFill>
                  <a:schemeClr val="tx1"/>
                </a:solidFill>
                <a:latin typeface="Times New Roman" panose="02020603050405020304" pitchFamily="18" charset="0"/>
                <a:ea typeface="標楷體" panose="03000509000000000000" pitchFamily="65" charset="-120"/>
              </a:rPr>
              <a:t> et al., 2023)</a:t>
            </a:r>
            <a:r>
              <a:rPr lang="zh-TW" altLang="en-US" sz="2400" dirty="0">
                <a:solidFill>
                  <a:schemeClr val="tx1"/>
                </a:solidFill>
                <a:latin typeface="Times New Roman" panose="02020603050405020304" pitchFamily="18" charset="0"/>
                <a:ea typeface="標楷體" panose="03000509000000000000" pitchFamily="65" charset="-120"/>
              </a:rPr>
              <a:t>。</a:t>
            </a:r>
          </a:p>
        </p:txBody>
      </p:sp>
      <p:sp>
        <p:nvSpPr>
          <p:cNvPr id="5" name="投影片編號版面配置區 4">
            <a:extLst>
              <a:ext uri="{FF2B5EF4-FFF2-40B4-BE49-F238E27FC236}">
                <a16:creationId xmlns:a16="http://schemas.microsoft.com/office/drawing/2014/main" id="{127B55FB-F12F-4821-94D5-D33EB0C57978}"/>
              </a:ext>
            </a:extLst>
          </p:cNvPr>
          <p:cNvSpPr>
            <a:spLocks noGrp="1"/>
          </p:cNvSpPr>
          <p:nvPr>
            <p:ph type="sldNum" sz="quarter" idx="12"/>
          </p:nvPr>
        </p:nvSpPr>
        <p:spPr/>
        <p:txBody>
          <a:bodyPr/>
          <a:lstStyle/>
          <a:p>
            <a:fld id="{3A98EE3D-8CD1-4C3F-BD1C-C98C9596463C}" type="slidenum">
              <a:rPr lang="en-US" altLang="zh-TW" noProof="0" smtClean="0"/>
              <a:pPr/>
              <a:t>29</a:t>
            </a:fld>
            <a:endParaRPr lang="zh-TW" altLang="en-US" noProof="0"/>
          </a:p>
        </p:txBody>
      </p:sp>
      <p:pic>
        <p:nvPicPr>
          <p:cNvPr id="6" name="內容版面配置區 4">
            <a:extLst>
              <a:ext uri="{FF2B5EF4-FFF2-40B4-BE49-F238E27FC236}">
                <a16:creationId xmlns:a16="http://schemas.microsoft.com/office/drawing/2014/main" id="{4EC02D9B-66E2-4447-BE60-81F618C1D74C}"/>
              </a:ext>
            </a:extLst>
          </p:cNvPr>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126480" y="1737360"/>
            <a:ext cx="5429592" cy="2429458"/>
          </a:xfrm>
          <a:prstGeom prst="rect">
            <a:avLst/>
          </a:prstGeom>
        </p:spPr>
      </p:pic>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AB79FA8-AE05-42B2-866E-67201342DFF5}"/>
                  </a:ext>
                </a:extLst>
              </p:cNvPr>
              <p:cNvSpPr/>
              <p:nvPr/>
            </p:nvSpPr>
            <p:spPr>
              <a:xfrm>
                <a:off x="6126481" y="4354572"/>
                <a:ext cx="6167120" cy="2216825"/>
              </a:xfrm>
              <a:prstGeom prst="rect">
                <a:avLst/>
              </a:prstGeom>
            </p:spPr>
            <p:txBody>
              <a:bodyPr wrap="square">
                <a:spAutoFit/>
              </a:bodyPr>
              <a:lstStyle/>
              <a:p>
                <a:pPr>
                  <a:spcAft>
                    <a:spcPts val="0"/>
                  </a:spcAft>
                </a:pPr>
                <a14:m>
                  <m:oMath xmlns:m="http://schemas.openxmlformats.org/officeDocument/2006/math">
                    <m:sSub>
                      <m:sSubPr>
                        <m:ctrlPr>
                          <a:rPr lang="zh-TW" altLang="zh-TW" sz="2000"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𝑦</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smtClean="0">
                        <a:latin typeface="Cambria Math" panose="02040503050406030204" pitchFamily="18" charset="0"/>
                        <a:ea typeface="標楷體" panose="03000509000000000000" pitchFamily="65" charset="-120"/>
                        <a:cs typeface="Times New Roman" panose="02020603050405020304" pitchFamily="18" charset="0"/>
                      </a:rPr>
                      <m:t>=</m:t>
                    </m:r>
                    <m:sSub>
                      <m:sSubPr>
                        <m:ctrlPr>
                          <a:rPr lang="en-US" altLang="zh-TW" sz="2000" i="1" kern="100" smtClean="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000" b="0" i="1" kern="100" smtClean="0">
                            <a:latin typeface="Cambria Math" panose="02040503050406030204" pitchFamily="18" charset="0"/>
                            <a:ea typeface="標楷體" panose="03000509000000000000" pitchFamily="65" charset="-120"/>
                            <a:cs typeface="Times New Roman" panose="02020603050405020304" pitchFamily="18" charset="0"/>
                          </a:rPr>
                          <m:t>𝑊</m:t>
                        </m:r>
                      </m:e>
                      <m:sub>
                        <m:acc>
                          <m:accPr>
                            <m:chr m:val="⃗"/>
                            <m:ctrlPr>
                              <a:rPr lang="en-US" altLang="zh-TW" sz="2000" i="1" kern="100" smtClean="0">
                                <a:latin typeface="Cambria Math" panose="02040503050406030204" pitchFamily="18" charset="0"/>
                                <a:ea typeface="標楷體" panose="03000509000000000000" pitchFamily="65" charset="-120"/>
                                <a:cs typeface="Times New Roman" panose="02020603050405020304" pitchFamily="18" charset="0"/>
                              </a:rPr>
                            </m:ctrlPr>
                          </m:accPr>
                          <m:e>
                            <m:r>
                              <a:rPr lang="en-US" altLang="zh-TW" sz="2000" b="0" i="1" kern="100" smtClean="0">
                                <a:latin typeface="Cambria Math" panose="02040503050406030204" pitchFamily="18" charset="0"/>
                                <a:ea typeface="標楷體" panose="03000509000000000000" pitchFamily="65" charset="-120"/>
                                <a:cs typeface="Times New Roman" panose="02020603050405020304" pitchFamily="18" charset="0"/>
                              </a:rPr>
                              <m:t>h</m:t>
                            </m:r>
                          </m:e>
                        </m:acc>
                      </m:sub>
                    </m:sSub>
                    <m:box>
                      <m:box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box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e>
                        </m:acc>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e>
                    </m:box>
                    <m:sSub>
                      <m:sSubPr>
                        <m:ctrlP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acc>
                          <m:accPr>
                            <m:chr m:val="⃖"/>
                            <m:ctrlPr>
                              <a:rPr lang="en-US" altLang="zh-TW" sz="2000" i="1" kern="100" smtClean="0">
                                <a:latin typeface="Cambria Math" panose="02040503050406030204" pitchFamily="18" charset="0"/>
                                <a:ea typeface="標楷體" panose="03000509000000000000" pitchFamily="65" charset="-120"/>
                                <a:cs typeface="Times New Roman" panose="02020603050405020304" pitchFamily="18" charset="0"/>
                              </a:rPr>
                            </m:ctrlPr>
                          </m:accPr>
                          <m:e>
                            <m:r>
                              <a:rPr lang="en-US" altLang="zh-TW" sz="2000" b="0" i="1" kern="100" smtClean="0">
                                <a:latin typeface="Cambria Math" panose="02040503050406030204" pitchFamily="18" charset="0"/>
                                <a:ea typeface="標楷體" panose="03000509000000000000" pitchFamily="65" charset="-120"/>
                                <a:cs typeface="Times New Roman" panose="02020603050405020304" pitchFamily="18" charset="0"/>
                              </a:rPr>
                              <m:t>h</m:t>
                            </m:r>
                          </m:e>
                        </m:acc>
                      </m:sub>
                    </m:sSub>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e>
                    </m:acc>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𝑦</m:t>
                        </m:r>
                      </m:sub>
                    </m:sSub>
                  </m:oMath>
                </a14:m>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p>
              <a:p>
                <a:pPr>
                  <a:spcAft>
                    <a:spcPts val="0"/>
                  </a:spcAft>
                </a:pPr>
                <a14:m>
                  <m:oMathPara xmlns:m="http://schemas.openxmlformats.org/officeDocument/2006/math">
                    <m:oMathParaPr>
                      <m:jc m:val="left"/>
                    </m:oMathParaPr>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𝑠𝑖𝑔𝑛𝑖𝑜𝑑</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d>
                        <m:dPr>
                          <m:begChr m:val="["/>
                          <m:end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h𝑖𝑑</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e>
                      </m:d>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𝑓𝑔</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m:oMathPara>
                </a14:m>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a:spcAft>
                    <a:spcPts val="0"/>
                  </a:spcAft>
                </a:pPr>
                <a14:m>
                  <m:oMathPara xmlns:m="http://schemas.openxmlformats.org/officeDocument/2006/math">
                    <m:oMathParaPr>
                      <m:jc m:val="left"/>
                    </m:oMathParaPr>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𝑖𝑛</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𝑠𝑖𝑔𝑛𝑖𝑜𝑑</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d>
                        <m:dPr>
                          <m:begChr m:val="["/>
                          <m:end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h𝑖𝑑</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e>
                      </m:d>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𝑖𝑔</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m:oMathPara>
                </a14:m>
                <a:endPar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endParaRPr>
              </a:p>
              <a:p>
                <a:pPr>
                  <a:spcAft>
                    <a:spcPts val="0"/>
                  </a:spcAft>
                </a:pPr>
                <a14:m>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𝑠𝑖𝑔𝑛𝑖𝑜𝑑</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d>
                      <m:dPr>
                        <m:begChr m:val="["/>
                        <m:end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h𝑖𝑑</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e>
                    </m:d>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𝑜𝑔</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a14:m>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p>
              <a:p>
                <a:pPr>
                  <a:spcAft>
                    <a:spcPts val="0"/>
                  </a:spcAft>
                </a:pPr>
                <a14:m>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𝐶</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𝑓</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𝐶</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𝑖𝑛</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𝑡h𝑎𝑛</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𝑊</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𝑐</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d>
                      <m:dPr>
                        <m:begChr m:val="["/>
                        <m:end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h𝑖𝑑</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𝑥</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−1</m:t>
                            </m:r>
                          </m:sub>
                        </m:sSub>
                      </m:e>
                    </m:d>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𝑏</m:t>
                        </m:r>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𝑔𝑐</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a14:m>
                <a:r>
                  <a:rPr lang="en-US" altLang="zh-TW" sz="2000" kern="100" dirty="0">
                    <a:latin typeface="Times New Roman" panose="02020603050405020304" pitchFamily="18" charset="0"/>
                    <a:ea typeface="標楷體" panose="03000509000000000000" pitchFamily="65" charset="-120"/>
                    <a:cs typeface="Times New Roman" panose="02020603050405020304" pitchFamily="18" charset="0"/>
                  </a:rPr>
                  <a:t> </a:t>
                </a:r>
              </a:p>
              <a:p>
                <a:pPr>
                  <a:spcAft>
                    <a:spcPts val="0"/>
                  </a:spcAft>
                </a:pPr>
                <a14:m>
                  <m:oMathPara xmlns:m="http://schemas.openxmlformats.org/officeDocument/2006/math">
                    <m:oMathParaPr>
                      <m:jc m:val="left"/>
                    </m:oMathParaPr>
                    <m:oMath xmlns:m="http://schemas.openxmlformats.org/officeDocument/2006/math">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h</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𝑜</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r>
                        <m:rPr>
                          <m:sty m:val="p"/>
                        </m:rPr>
                        <a:rPr lang="en-US" altLang="zh-TW" sz="2000" kern="100">
                          <a:latin typeface="Cambria Math" panose="02040503050406030204" pitchFamily="18" charset="0"/>
                          <a:ea typeface="標楷體" panose="03000509000000000000" pitchFamily="65" charset="-120"/>
                          <a:cs typeface="Times New Roman" panose="02020603050405020304" pitchFamily="18" charset="0"/>
                        </a:rPr>
                        <m:t>tanh</m:t>
                      </m:r>
                      <m:r>
                        <a:rPr lang="en-US" altLang="zh-TW" sz="2000" kern="100">
                          <a:latin typeface="Cambria Math" panose="02040503050406030204" pitchFamily="18" charset="0"/>
                          <a:ea typeface="標楷體" panose="03000509000000000000" pitchFamily="65" charset="-120"/>
                          <a:cs typeface="Times New Roman" panose="02020603050405020304" pitchFamily="18" charset="0"/>
                        </a:rPr>
                        <m:t>⁡</m:t>
                      </m:r>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sSub>
                        <m:sSubPr>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TW" altLang="zh-TW" sz="20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𝐶</m:t>
                              </m:r>
                            </m:e>
                          </m:acc>
                        </m:e>
                        <m: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𝑡</m:t>
                          </m:r>
                        </m:sub>
                      </m:sSub>
                      <m:r>
                        <a:rPr lang="en-US" altLang="zh-TW" sz="2000" i="1" kern="100">
                          <a:latin typeface="Cambria Math" panose="02040503050406030204" pitchFamily="18" charset="0"/>
                          <a:ea typeface="標楷體" panose="03000509000000000000" pitchFamily="65" charset="-120"/>
                          <a:cs typeface="Times New Roman" panose="02020603050405020304" pitchFamily="18" charset="0"/>
                        </a:rPr>
                        <m:t>)</m:t>
                      </m:r>
                    </m:oMath>
                  </m:oMathPara>
                </a14:m>
                <a:endParaRPr lang="zh-TW" altLang="zh-TW" sz="2400" kern="100" dirty="0">
                  <a:effectLst/>
                  <a:latin typeface="Calibri" panose="020F0502020204030204" pitchFamily="34" charset="0"/>
                  <a:ea typeface="標楷體" panose="03000509000000000000" pitchFamily="65" charset="-120"/>
                  <a:cs typeface="Times New Roman" panose="02020603050405020304" pitchFamily="18" charset="0"/>
                </a:endParaRPr>
              </a:p>
            </p:txBody>
          </p:sp>
        </mc:Choice>
        <mc:Fallback xmlns="">
          <p:sp>
            <p:nvSpPr>
              <p:cNvPr id="8" name="矩形 7">
                <a:extLst>
                  <a:ext uri="{FF2B5EF4-FFF2-40B4-BE49-F238E27FC236}">
                    <a16:creationId xmlns:a16="http://schemas.microsoft.com/office/drawing/2014/main" id="{4AB79FA8-AE05-42B2-866E-67201342DFF5}"/>
                  </a:ext>
                </a:extLst>
              </p:cNvPr>
              <p:cNvSpPr>
                <a:spLocks noRot="1" noChangeAspect="1" noMove="1" noResize="1" noEditPoints="1" noAdjustHandles="1" noChangeArrowheads="1" noChangeShapeType="1" noTextEdit="1"/>
              </p:cNvSpPr>
              <p:nvPr/>
            </p:nvSpPr>
            <p:spPr>
              <a:xfrm>
                <a:off x="6126481" y="4354572"/>
                <a:ext cx="6167120" cy="2216825"/>
              </a:xfrm>
              <a:prstGeom prst="rect">
                <a:avLst/>
              </a:prstGeom>
              <a:blipFill>
                <a:blip r:embed="rId4"/>
                <a:stretch>
                  <a:fillRect l="-39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9169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08D1CE-5578-4990-BB37-24CD028F4FB1}"/>
              </a:ext>
            </a:extLst>
          </p:cNvPr>
          <p:cNvSpPr>
            <a:spLocks noGrp="1"/>
          </p:cNvSpPr>
          <p:nvPr>
            <p:ph type="title"/>
          </p:nvPr>
        </p:nvSpPr>
        <p:spPr/>
        <p:txBody>
          <a:bodyPr/>
          <a:lstStyle/>
          <a:p>
            <a:r>
              <a:rPr lang="zh-TW" altLang="en-US" dirty="0">
                <a:latin typeface="Times New Roman" panose="02020603050405020304" pitchFamily="18" charset="0"/>
              </a:rPr>
              <a:t>論文計劃書建議</a:t>
            </a:r>
            <a:r>
              <a:rPr lang="en-US" altLang="zh-TW" dirty="0">
                <a:latin typeface="Times New Roman" panose="02020603050405020304" pitchFamily="18" charset="0"/>
              </a:rPr>
              <a:t>-</a:t>
            </a:r>
            <a:r>
              <a:rPr lang="zh-TW" altLang="en-US" dirty="0">
                <a:latin typeface="Times New Roman" panose="02020603050405020304" pitchFamily="18" charset="0"/>
              </a:rPr>
              <a:t>翁老師</a:t>
            </a:r>
          </a:p>
        </p:txBody>
      </p:sp>
      <p:sp>
        <p:nvSpPr>
          <p:cNvPr id="3" name="內容版面配置區 2">
            <a:extLst>
              <a:ext uri="{FF2B5EF4-FFF2-40B4-BE49-F238E27FC236}">
                <a16:creationId xmlns:a16="http://schemas.microsoft.com/office/drawing/2014/main" id="{D7CC011D-58C2-4848-8F92-2742F32AB419}"/>
              </a:ext>
            </a:extLst>
          </p:cNvPr>
          <p:cNvSpPr>
            <a:spLocks noGrp="1"/>
          </p:cNvSpPr>
          <p:nvPr>
            <p:ph idx="1"/>
          </p:nvPr>
        </p:nvSpPr>
        <p:spPr/>
        <p:txBody>
          <a:bodyPr>
            <a:normAutofit fontScale="92500" lnSpcReduction="10000"/>
          </a:bodyPr>
          <a:lstStyle/>
          <a:p>
            <a:pPr marL="457200" lvl="0" indent="-457200">
              <a:lnSpc>
                <a:spcPct val="110000"/>
              </a:lnSpc>
              <a:buFont typeface="+mj-lt"/>
              <a:buAutoNum type="arabicPeriod"/>
            </a:pPr>
            <a:r>
              <a:rPr lang="zh-TW" altLang="zh-TW" dirty="0">
                <a:latin typeface="Times New Roman" panose="02020603050405020304" pitchFamily="18" charset="0"/>
              </a:rPr>
              <a:t>第一章、緒論：宜聚焦於再生能源發電預測。</a:t>
            </a:r>
            <a:r>
              <a:rPr lang="en-US" altLang="zh-TW" dirty="0">
                <a:latin typeface="Times New Roman" panose="02020603050405020304" pitchFamily="18" charset="0"/>
              </a:rPr>
              <a:t>1.2 </a:t>
            </a:r>
            <a:r>
              <a:rPr lang="zh-TW" altLang="zh-TW" dirty="0">
                <a:latin typeface="Times New Roman" panose="02020603050405020304" pitchFamily="18" charset="0"/>
              </a:rPr>
              <a:t>研究目的：宜聚焦於太陽能能源發電預測。</a:t>
            </a:r>
            <a:r>
              <a:rPr lang="en-US" altLang="zh-TW" dirty="0">
                <a:latin typeface="Times New Roman" panose="02020603050405020304" pitchFamily="18" charset="0"/>
              </a:rPr>
              <a:t>(</a:t>
            </a:r>
            <a:r>
              <a:rPr lang="zh-TW" altLang="en-US" dirty="0">
                <a:latin typeface="Times New Roman" panose="02020603050405020304" pitchFamily="18" charset="0"/>
              </a:rPr>
              <a:t>增加在</a:t>
            </a:r>
            <a:r>
              <a:rPr lang="en-US" altLang="zh-TW" dirty="0">
                <a:latin typeface="Times New Roman" panose="02020603050405020304" pitchFamily="18" charset="0"/>
              </a:rPr>
              <a:t>1.2</a:t>
            </a:r>
            <a:r>
              <a:rPr lang="zh-TW" altLang="en-US" dirty="0">
                <a:latin typeface="Times New Roman" panose="02020603050405020304" pitchFamily="18" charset="0"/>
              </a:rPr>
              <a:t>小節，論文第</a:t>
            </a:r>
            <a:r>
              <a:rPr lang="en-US" altLang="zh-TW" dirty="0">
                <a:latin typeface="Times New Roman" panose="02020603050405020304" pitchFamily="18" charset="0"/>
              </a:rPr>
              <a:t>4</a:t>
            </a:r>
            <a:r>
              <a:rPr lang="zh-TW" altLang="en-US" dirty="0">
                <a:latin typeface="Times New Roman" panose="02020603050405020304" pitchFamily="18" charset="0"/>
              </a:rPr>
              <a:t>頁</a:t>
            </a:r>
            <a:r>
              <a:rPr lang="en-US" altLang="zh-TW" dirty="0">
                <a:latin typeface="Times New Roman" panose="02020603050405020304" pitchFamily="18" charset="0"/>
              </a:rPr>
              <a:t>)</a:t>
            </a:r>
            <a:endParaRPr lang="zh-TW" altLang="zh-TW" dirty="0">
              <a:latin typeface="Times New Roman" panose="02020603050405020304" pitchFamily="18" charset="0"/>
            </a:endParaRPr>
          </a:p>
          <a:p>
            <a:pPr marL="457200" lvl="0" indent="-457200">
              <a:lnSpc>
                <a:spcPct val="110000"/>
              </a:lnSpc>
              <a:buFont typeface="+mj-lt"/>
              <a:buAutoNum type="arabicPeriod"/>
            </a:pPr>
            <a:r>
              <a:rPr lang="zh-TW" altLang="zh-TW" dirty="0">
                <a:latin typeface="Times New Roman" panose="02020603050405020304" pitchFamily="18" charset="0"/>
              </a:rPr>
              <a:t>驗證普通資料集與皮爾森資料集之間的差異</a:t>
            </a:r>
            <a:r>
              <a:rPr lang="en-US" altLang="zh-TW" dirty="0">
                <a:latin typeface="Times New Roman" panose="02020603050405020304" pitchFamily="18" charset="0"/>
              </a:rPr>
              <a:t>??? </a:t>
            </a:r>
            <a:r>
              <a:rPr lang="zh-TW" altLang="zh-TW" dirty="0">
                <a:latin typeface="Times New Roman" panose="02020603050405020304" pitchFamily="18" charset="0"/>
              </a:rPr>
              <a:t>應修改為</a:t>
            </a:r>
            <a:r>
              <a:rPr lang="en-US" altLang="zh-TW" dirty="0">
                <a:latin typeface="Times New Roman" panose="02020603050405020304" pitchFamily="18" charset="0"/>
              </a:rPr>
              <a:t>“</a:t>
            </a:r>
            <a:r>
              <a:rPr lang="zh-TW" altLang="zh-TW" dirty="0">
                <a:latin typeface="Times New Roman" panose="02020603050405020304" pitchFamily="18" charset="0"/>
              </a:rPr>
              <a:t>驗證普通資料集 與 使用皮爾森分析之特徵篩選後的資料集</a:t>
            </a:r>
            <a:r>
              <a:rPr lang="en-US" altLang="zh-TW" dirty="0">
                <a:latin typeface="Times New Roman" panose="02020603050405020304" pitchFamily="18" charset="0"/>
              </a:rPr>
              <a:t>(</a:t>
            </a:r>
            <a:r>
              <a:rPr lang="zh-TW" altLang="zh-TW" dirty="0">
                <a:latin typeface="Times New Roman" panose="02020603050405020304" pitchFamily="18" charset="0"/>
              </a:rPr>
              <a:t>簡稱皮爾森分析資料集</a:t>
            </a:r>
            <a:r>
              <a:rPr lang="en-US" altLang="zh-TW" dirty="0">
                <a:latin typeface="Times New Roman" panose="02020603050405020304" pitchFamily="18" charset="0"/>
              </a:rPr>
              <a:t>)”</a:t>
            </a:r>
            <a:r>
              <a:rPr lang="zh-TW" altLang="zh-TW" dirty="0">
                <a:latin typeface="Times New Roman" panose="02020603050405020304" pitchFamily="18" charset="0"/>
              </a:rPr>
              <a:t>。</a:t>
            </a:r>
            <a:r>
              <a:rPr lang="en-US" altLang="zh-TW" dirty="0">
                <a:latin typeface="Times New Roman" panose="02020603050405020304" pitchFamily="18" charset="0"/>
              </a:rPr>
              <a:t>(</a:t>
            </a:r>
            <a:r>
              <a:rPr lang="zh-TW" altLang="en-US" dirty="0">
                <a:latin typeface="Times New Roman" panose="02020603050405020304" pitchFamily="18" charset="0"/>
              </a:rPr>
              <a:t>論文第</a:t>
            </a:r>
            <a:r>
              <a:rPr lang="en-US" altLang="zh-TW" dirty="0">
                <a:latin typeface="Times New Roman" panose="02020603050405020304" pitchFamily="18" charset="0"/>
              </a:rPr>
              <a:t>5</a:t>
            </a:r>
            <a:r>
              <a:rPr lang="zh-TW" altLang="en-US" dirty="0">
                <a:latin typeface="Times New Roman" panose="02020603050405020304" pitchFamily="18" charset="0"/>
              </a:rPr>
              <a:t>頁</a:t>
            </a:r>
            <a:r>
              <a:rPr lang="en-US" altLang="zh-TW" dirty="0">
                <a:latin typeface="Times New Roman" panose="02020603050405020304" pitchFamily="18" charset="0"/>
              </a:rPr>
              <a:t>)</a:t>
            </a:r>
            <a:endParaRPr lang="zh-TW" altLang="zh-TW" dirty="0">
              <a:latin typeface="Times New Roman" panose="02020603050405020304" pitchFamily="18" charset="0"/>
            </a:endParaRPr>
          </a:p>
          <a:p>
            <a:pPr marL="457200" lvl="0" indent="-457200">
              <a:lnSpc>
                <a:spcPct val="110000"/>
              </a:lnSpc>
              <a:buFont typeface="+mj-lt"/>
              <a:buAutoNum type="arabicPeriod"/>
            </a:pPr>
            <a:r>
              <a:rPr lang="zh-TW" altLang="zh-TW" dirty="0">
                <a:latin typeface="Times New Roman" panose="02020603050405020304" pitchFamily="18" charset="0"/>
              </a:rPr>
              <a:t>部分文獻探討內容宜精簡統整、聚焦。若有表格整理相關文獻更好，可增加文章可讀性。</a:t>
            </a:r>
            <a:r>
              <a:rPr lang="en-US" altLang="zh-TW" dirty="0">
                <a:latin typeface="Times New Roman" panose="02020603050405020304" pitchFamily="18" charset="0"/>
              </a:rPr>
              <a:t>(</a:t>
            </a:r>
            <a:r>
              <a:rPr lang="zh-TW" altLang="en-US" dirty="0">
                <a:latin typeface="Times New Roman" panose="02020603050405020304" pitchFamily="18" charset="0"/>
              </a:rPr>
              <a:t>論文第</a:t>
            </a:r>
            <a:r>
              <a:rPr lang="en-US" altLang="zh-TW" dirty="0">
                <a:latin typeface="Times New Roman" panose="02020603050405020304" pitchFamily="18" charset="0"/>
              </a:rPr>
              <a:t>10</a:t>
            </a:r>
            <a:r>
              <a:rPr lang="zh-TW" altLang="en-US" dirty="0">
                <a:latin typeface="Times New Roman" panose="02020603050405020304" pitchFamily="18" charset="0"/>
              </a:rPr>
              <a:t>、</a:t>
            </a:r>
            <a:r>
              <a:rPr lang="en-US" altLang="zh-TW" dirty="0">
                <a:latin typeface="Times New Roman" panose="02020603050405020304" pitchFamily="18" charset="0"/>
              </a:rPr>
              <a:t>12</a:t>
            </a:r>
            <a:r>
              <a:rPr lang="zh-TW" altLang="en-US" dirty="0">
                <a:latin typeface="Times New Roman" panose="02020603050405020304" pitchFamily="18" charset="0"/>
              </a:rPr>
              <a:t>、</a:t>
            </a:r>
            <a:r>
              <a:rPr lang="en-US" altLang="zh-TW" dirty="0">
                <a:latin typeface="Times New Roman" panose="02020603050405020304" pitchFamily="18" charset="0"/>
              </a:rPr>
              <a:t>13</a:t>
            </a:r>
            <a:r>
              <a:rPr lang="zh-TW" altLang="en-US" dirty="0">
                <a:latin typeface="Times New Roman" panose="02020603050405020304" pitchFamily="18" charset="0"/>
              </a:rPr>
              <a:t>、</a:t>
            </a:r>
            <a:r>
              <a:rPr lang="en-US" altLang="zh-TW" dirty="0">
                <a:latin typeface="Times New Roman" panose="02020603050405020304" pitchFamily="18" charset="0"/>
              </a:rPr>
              <a:t>16</a:t>
            </a:r>
            <a:r>
              <a:rPr lang="zh-TW" altLang="en-US" dirty="0">
                <a:latin typeface="Times New Roman" panose="02020603050405020304" pitchFamily="18" charset="0"/>
              </a:rPr>
              <a:t>、</a:t>
            </a:r>
            <a:r>
              <a:rPr lang="en-US" altLang="zh-TW" dirty="0">
                <a:latin typeface="Times New Roman" panose="02020603050405020304" pitchFamily="18" charset="0"/>
              </a:rPr>
              <a:t>18</a:t>
            </a:r>
            <a:r>
              <a:rPr lang="zh-TW" altLang="en-US" dirty="0">
                <a:latin typeface="Times New Roman" panose="02020603050405020304" pitchFamily="18" charset="0"/>
              </a:rPr>
              <a:t>、</a:t>
            </a:r>
            <a:r>
              <a:rPr lang="en-US" altLang="zh-TW" dirty="0">
                <a:latin typeface="Times New Roman" panose="02020603050405020304" pitchFamily="18" charset="0"/>
              </a:rPr>
              <a:t>49</a:t>
            </a:r>
            <a:r>
              <a:rPr lang="zh-TW" altLang="en-US" dirty="0">
                <a:latin typeface="Times New Roman" panose="02020603050405020304" pitchFamily="18" charset="0"/>
              </a:rPr>
              <a:t>頁</a:t>
            </a:r>
            <a:r>
              <a:rPr lang="en-US" altLang="zh-TW" dirty="0">
                <a:latin typeface="Times New Roman" panose="02020603050405020304" pitchFamily="18" charset="0"/>
              </a:rPr>
              <a:t>)</a:t>
            </a:r>
            <a:endParaRPr lang="zh-TW" altLang="zh-TW" dirty="0">
              <a:latin typeface="Times New Roman" panose="02020603050405020304" pitchFamily="18" charset="0"/>
            </a:endParaRPr>
          </a:p>
          <a:p>
            <a:pPr marL="457200" lvl="0" indent="-457200">
              <a:lnSpc>
                <a:spcPct val="110000"/>
              </a:lnSpc>
              <a:buFont typeface="+mj-lt"/>
              <a:buAutoNum type="arabicPeriod"/>
            </a:pPr>
            <a:r>
              <a:rPr lang="zh-TW" altLang="zh-TW" dirty="0">
                <a:latin typeface="Times New Roman" panose="02020603050405020304" pitchFamily="18" charset="0"/>
              </a:rPr>
              <a:t>實驗進行時，宜評估</a:t>
            </a:r>
            <a:r>
              <a:rPr lang="en-US" altLang="zh-TW" dirty="0">
                <a:latin typeface="Times New Roman" panose="02020603050405020304" pitchFamily="18" charset="0"/>
              </a:rPr>
              <a:t>/</a:t>
            </a:r>
            <a:r>
              <a:rPr lang="zh-TW" altLang="zh-TW" dirty="0">
                <a:latin typeface="Times New Roman" panose="02020603050405020304" pitchFamily="18" charset="0"/>
              </a:rPr>
              <a:t>檢測資料集品質</a:t>
            </a:r>
            <a:r>
              <a:rPr lang="en-US" altLang="zh-TW" dirty="0">
                <a:latin typeface="Times New Roman" panose="02020603050405020304" pitchFamily="18" charset="0"/>
              </a:rPr>
              <a:t>(</a:t>
            </a:r>
            <a:r>
              <a:rPr lang="zh-TW" altLang="zh-TW" dirty="0">
                <a:latin typeface="Times New Roman" panose="02020603050405020304" pitchFamily="18" charset="0"/>
              </a:rPr>
              <a:t>正確性、完整性</a:t>
            </a:r>
            <a:r>
              <a:rPr lang="en-US" altLang="zh-TW" dirty="0">
                <a:latin typeface="Times New Roman" panose="02020603050405020304" pitchFamily="18" charset="0"/>
              </a:rPr>
              <a:t>)</a:t>
            </a:r>
            <a:r>
              <a:rPr lang="zh-TW" altLang="zh-TW" dirty="0">
                <a:latin typeface="Times New Roman" panose="02020603050405020304" pitchFamily="18" charset="0"/>
              </a:rPr>
              <a:t>。必要之時，宜進行資料前處理，以確保資料集品質及實驗正確性。</a:t>
            </a:r>
            <a:r>
              <a:rPr lang="en-US" altLang="zh-TW" dirty="0">
                <a:latin typeface="Times New Roman" panose="02020603050405020304" pitchFamily="18" charset="0"/>
              </a:rPr>
              <a:t>(</a:t>
            </a:r>
            <a:r>
              <a:rPr lang="zh-TW" altLang="en-US" dirty="0">
                <a:latin typeface="Times New Roman" panose="02020603050405020304" pitchFamily="18" charset="0"/>
              </a:rPr>
              <a:t>論文第</a:t>
            </a:r>
            <a:r>
              <a:rPr lang="en-US" altLang="zh-TW" dirty="0">
                <a:latin typeface="Times New Roman" panose="02020603050405020304" pitchFamily="18" charset="0"/>
              </a:rPr>
              <a:t>39</a:t>
            </a:r>
            <a:r>
              <a:rPr lang="zh-TW" altLang="en-US" dirty="0">
                <a:latin typeface="Times New Roman" panose="02020603050405020304" pitchFamily="18" charset="0"/>
              </a:rPr>
              <a:t>頁</a:t>
            </a:r>
            <a:r>
              <a:rPr lang="en-US" altLang="zh-TW" dirty="0">
                <a:latin typeface="Times New Roman" panose="02020603050405020304" pitchFamily="18" charset="0"/>
              </a:rPr>
              <a:t>)</a:t>
            </a:r>
            <a:endParaRPr lang="zh-TW" altLang="zh-TW" dirty="0">
              <a:latin typeface="Times New Roman" panose="02020603050405020304" pitchFamily="18" charset="0"/>
            </a:endParaRPr>
          </a:p>
          <a:p>
            <a:pPr marL="457200" indent="-457200">
              <a:lnSpc>
                <a:spcPct val="110000"/>
              </a:lnSpc>
              <a:buFont typeface="+mj-lt"/>
              <a:buAutoNum type="arabicPeriod"/>
            </a:pPr>
            <a:r>
              <a:rPr lang="zh-TW" altLang="zh-TW" dirty="0">
                <a:latin typeface="Times New Roman" panose="02020603050405020304" pitchFamily="18" charset="0"/>
              </a:rPr>
              <a:t>實驗進行時，宜詳細記載實驗環境</a:t>
            </a:r>
            <a:r>
              <a:rPr lang="en-US" altLang="zh-TW" dirty="0">
                <a:latin typeface="Times New Roman" panose="02020603050405020304" pitchFamily="18" charset="0"/>
              </a:rPr>
              <a:t>(</a:t>
            </a:r>
            <a:r>
              <a:rPr lang="zh-TW" altLang="zh-TW" dirty="0">
                <a:latin typeface="Times New Roman" panose="02020603050405020304" pitchFamily="18" charset="0"/>
              </a:rPr>
              <a:t>軟體版本</a:t>
            </a:r>
            <a:r>
              <a:rPr lang="en-US" altLang="zh-TW" dirty="0">
                <a:latin typeface="Times New Roman" panose="02020603050405020304" pitchFamily="18" charset="0"/>
              </a:rPr>
              <a:t>)</a:t>
            </a:r>
            <a:r>
              <a:rPr lang="zh-TW" altLang="zh-TW" dirty="0">
                <a:latin typeface="Times New Roman" panose="02020603050405020304" pitchFamily="18" charset="0"/>
              </a:rPr>
              <a:t>、</a:t>
            </a:r>
            <a:r>
              <a:rPr lang="en-US" altLang="zh-TW" dirty="0">
                <a:latin typeface="Times New Roman" panose="02020603050405020304" pitchFamily="18" charset="0"/>
              </a:rPr>
              <a:t>hyper-parameters of the models</a:t>
            </a:r>
            <a:r>
              <a:rPr lang="zh-TW" altLang="zh-TW" dirty="0">
                <a:latin typeface="Times New Roman" panose="02020603050405020304" pitchFamily="18" charset="0"/>
              </a:rPr>
              <a:t>及實驗相關數據，以利複製實驗。</a:t>
            </a:r>
            <a:r>
              <a:rPr lang="en-US" altLang="zh-TW" dirty="0">
                <a:latin typeface="Times New Roman" panose="02020603050405020304" pitchFamily="18" charset="0"/>
              </a:rPr>
              <a:t>(</a:t>
            </a:r>
            <a:r>
              <a:rPr lang="zh-TW" altLang="en-US" dirty="0">
                <a:latin typeface="Times New Roman" panose="02020603050405020304" pitchFamily="18" charset="0"/>
              </a:rPr>
              <a:t>論文第</a:t>
            </a:r>
            <a:r>
              <a:rPr lang="en-US" altLang="zh-TW" dirty="0">
                <a:latin typeface="Times New Roman" panose="02020603050405020304" pitchFamily="18" charset="0"/>
              </a:rPr>
              <a:t>22</a:t>
            </a:r>
            <a:r>
              <a:rPr lang="zh-TW" altLang="en-US" dirty="0">
                <a:latin typeface="Times New Roman" panose="02020603050405020304" pitchFamily="18" charset="0"/>
              </a:rPr>
              <a:t>、</a:t>
            </a:r>
            <a:r>
              <a:rPr lang="en-US" altLang="zh-TW" dirty="0">
                <a:latin typeface="Times New Roman" panose="02020603050405020304" pitchFamily="18" charset="0"/>
              </a:rPr>
              <a:t>26</a:t>
            </a:r>
            <a:r>
              <a:rPr lang="zh-TW" altLang="en-US" dirty="0">
                <a:latin typeface="Times New Roman" panose="02020603050405020304" pitchFamily="18" charset="0"/>
              </a:rPr>
              <a:t>、</a:t>
            </a:r>
            <a:r>
              <a:rPr lang="en-US" altLang="zh-TW" dirty="0">
                <a:latin typeface="Times New Roman" panose="02020603050405020304" pitchFamily="18" charset="0"/>
              </a:rPr>
              <a:t>48-69</a:t>
            </a:r>
            <a:r>
              <a:rPr lang="zh-TW" altLang="en-US" dirty="0">
                <a:latin typeface="Times New Roman" panose="02020603050405020304" pitchFamily="18" charset="0"/>
              </a:rPr>
              <a:t>頁</a:t>
            </a:r>
            <a:r>
              <a:rPr lang="en-US" altLang="zh-TW" dirty="0">
                <a:latin typeface="Times New Roman" panose="02020603050405020304" pitchFamily="18" charset="0"/>
              </a:rPr>
              <a:t>)</a:t>
            </a:r>
            <a:endParaRPr lang="zh-TW" altLang="en-US" dirty="0">
              <a:latin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3FBD1D48-60B4-4CF6-8CE6-1E97C2DFDD62}"/>
              </a:ext>
            </a:extLst>
          </p:cNvPr>
          <p:cNvSpPr>
            <a:spLocks noGrp="1"/>
          </p:cNvSpPr>
          <p:nvPr>
            <p:ph type="sldNum" sz="quarter" idx="12"/>
          </p:nvPr>
        </p:nvSpPr>
        <p:spPr/>
        <p:txBody>
          <a:bodyPr/>
          <a:lstStyle/>
          <a:p>
            <a:fld id="{3A98EE3D-8CD1-4C3F-BD1C-C98C9596463C}" type="slidenum">
              <a:rPr lang="en-US" altLang="zh-TW" smtClean="0"/>
              <a:pPr/>
              <a:t>3</a:t>
            </a:fld>
            <a:endParaRPr lang="zh-TW" altLang="en-US" dirty="0"/>
          </a:p>
        </p:txBody>
      </p:sp>
    </p:spTree>
    <p:extLst>
      <p:ext uri="{BB962C8B-B14F-4D97-AF65-F5344CB8AC3E}">
        <p14:creationId xmlns:p14="http://schemas.microsoft.com/office/powerpoint/2010/main" val="2769089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050296-15E1-41C4-BEC4-20D8BF7B0BE4}"/>
              </a:ext>
            </a:extLst>
          </p:cNvPr>
          <p:cNvSpPr>
            <a:spLocks noGrp="1"/>
          </p:cNvSpPr>
          <p:nvPr>
            <p:ph type="title"/>
          </p:nvPr>
        </p:nvSpPr>
        <p:spPr>
          <a:xfrm>
            <a:off x="5496560" y="1129175"/>
            <a:ext cx="6868160" cy="3629267"/>
          </a:xfrm>
        </p:spPr>
        <p:txBody>
          <a:bodyPr>
            <a:normAutofit/>
          </a:bodyPr>
          <a:lstStyle/>
          <a:p>
            <a:pPr algn="ctr"/>
            <a:r>
              <a:rPr lang="zh-TW" altLang="en-US" sz="7200" dirty="0">
                <a:solidFill>
                  <a:schemeClr val="tx1"/>
                </a:solidFill>
                <a:latin typeface="標楷體" panose="03000509000000000000" pitchFamily="65" charset="-120"/>
                <a:ea typeface="標楷體" panose="03000509000000000000" pitchFamily="65" charset="-120"/>
              </a:rPr>
              <a:t>研究結果與分析</a:t>
            </a:r>
          </a:p>
        </p:txBody>
      </p:sp>
      <p:sp>
        <p:nvSpPr>
          <p:cNvPr id="4" name="投影片編號版面配置區 3">
            <a:extLst>
              <a:ext uri="{FF2B5EF4-FFF2-40B4-BE49-F238E27FC236}">
                <a16:creationId xmlns:a16="http://schemas.microsoft.com/office/drawing/2014/main" id="{FA947B97-E554-41DE-8EB3-8DE809F31519}"/>
              </a:ext>
            </a:extLst>
          </p:cNvPr>
          <p:cNvSpPr>
            <a:spLocks noGrp="1"/>
          </p:cNvSpPr>
          <p:nvPr>
            <p:ph type="sldNum" sz="quarter" idx="12"/>
          </p:nvPr>
        </p:nvSpPr>
        <p:spPr/>
        <p:txBody>
          <a:bodyPr/>
          <a:lstStyle/>
          <a:p>
            <a:fld id="{3A98EE3D-8CD1-4C3F-BD1C-C98C9596463C}" type="slidenum">
              <a:rPr lang="en-US" altLang="zh-TW" noProof="0" smtClean="0"/>
              <a:pPr/>
              <a:t>30</a:t>
            </a:fld>
            <a:endParaRPr lang="zh-TW" altLang="en-US" noProof="0"/>
          </a:p>
        </p:txBody>
      </p:sp>
      <p:grpSp>
        <p:nvGrpSpPr>
          <p:cNvPr id="9" name="群組 8">
            <a:extLst>
              <a:ext uri="{FF2B5EF4-FFF2-40B4-BE49-F238E27FC236}">
                <a16:creationId xmlns:a16="http://schemas.microsoft.com/office/drawing/2014/main" id="{A318F475-92D8-479C-BAF7-BE1BCE9B408D}"/>
              </a:ext>
            </a:extLst>
          </p:cNvPr>
          <p:cNvGrpSpPr/>
          <p:nvPr/>
        </p:nvGrpSpPr>
        <p:grpSpPr>
          <a:xfrm>
            <a:off x="950875" y="1712609"/>
            <a:ext cx="2462400" cy="2462400"/>
            <a:chOff x="950875" y="1712609"/>
            <a:chExt cx="2462400" cy="2462400"/>
          </a:xfrm>
        </p:grpSpPr>
        <p:sp>
          <p:nvSpPr>
            <p:cNvPr id="3" name="橢圓 2">
              <a:extLst>
                <a:ext uri="{FF2B5EF4-FFF2-40B4-BE49-F238E27FC236}">
                  <a16:creationId xmlns:a16="http://schemas.microsoft.com/office/drawing/2014/main" id="{AA112866-4C9D-4FAC-A519-73F33830C183}"/>
                </a:ext>
              </a:extLst>
            </p:cNvPr>
            <p:cNvSpPr/>
            <p:nvPr/>
          </p:nvSpPr>
          <p:spPr>
            <a:xfrm>
              <a:off x="1153941" y="1915675"/>
              <a:ext cx="2056268" cy="20562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u="sng"/>
            </a:p>
          </p:txBody>
        </p:sp>
        <p:sp>
          <p:nvSpPr>
            <p:cNvPr id="5" name="矩形 4" descr="說明">
              <a:extLst>
                <a:ext uri="{FF2B5EF4-FFF2-40B4-BE49-F238E27FC236}">
                  <a16:creationId xmlns:a16="http://schemas.microsoft.com/office/drawing/2014/main" id="{7C4C1730-BDD3-475B-9683-D130EDB4C6E2}"/>
                </a:ext>
              </a:extLst>
            </p:cNvPr>
            <p:cNvSpPr/>
            <p:nvPr/>
          </p:nvSpPr>
          <p:spPr>
            <a:xfrm>
              <a:off x="950875" y="1712609"/>
              <a:ext cx="2462400" cy="24624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grpSp>
    </p:spTree>
    <p:extLst>
      <p:ext uri="{BB962C8B-B14F-4D97-AF65-F5344CB8AC3E}">
        <p14:creationId xmlns:p14="http://schemas.microsoft.com/office/powerpoint/2010/main" val="30026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52">
            <a:extLst>
              <a:ext uri="{FF2B5EF4-FFF2-40B4-BE49-F238E27FC236}">
                <a16:creationId xmlns:a16="http://schemas.microsoft.com/office/drawing/2014/main" id="{01547E61-B326-4464-BDDA-759381A3E6EC}"/>
              </a:ext>
            </a:extLst>
          </p:cNvPr>
          <p:cNvSpPr txBox="1"/>
          <p:nvPr/>
        </p:nvSpPr>
        <p:spPr>
          <a:xfrm>
            <a:off x="8478220" y="2355891"/>
            <a:ext cx="2688094" cy="1015663"/>
          </a:xfrm>
          <a:prstGeom prst="rect">
            <a:avLst/>
          </a:prstGeom>
          <a:noFill/>
          <a:ln w="38100">
            <a:solidFill>
              <a:srgbClr val="F2B973"/>
            </a:solidFill>
          </a:ln>
        </p:spPr>
        <p:txBody>
          <a:bodyPr wrap="square">
            <a:spAutoFit/>
          </a:bodyPr>
          <a:lstStyle/>
          <a:p>
            <a:pPr algn="ctr">
              <a:defRPr/>
            </a:pPr>
            <a:r>
              <a:rPr lang="zh-TW" altLang="en-US" sz="2000" b="1" dirty="0">
                <a:latin typeface="微軟正黑體" panose="020B0604030504040204" pitchFamily="34" charset="-120"/>
                <a:ea typeface="微軟正黑體" panose="020B0604030504040204" pitchFamily="34" charset="-120"/>
              </a:rPr>
              <a:t>共有十個特徵</a:t>
            </a:r>
            <a:endParaRPr lang="en-US" altLang="zh-TW" sz="2000" b="1" dirty="0">
              <a:latin typeface="微軟正黑體" panose="020B0604030504040204" pitchFamily="34" charset="-120"/>
              <a:ea typeface="微軟正黑體" panose="020B0604030504040204" pitchFamily="34" charset="-120"/>
            </a:endParaRPr>
          </a:p>
          <a:p>
            <a:pPr algn="ctr">
              <a:defRPr/>
            </a:pPr>
            <a:r>
              <a:rPr lang="zh-TW" altLang="en-US" sz="2000" b="1" dirty="0">
                <a:latin typeface="微軟正黑體" panose="020B0604030504040204" pitchFamily="34" charset="-120"/>
                <a:ea typeface="微軟正黑體" panose="020B0604030504040204" pitchFamily="34" charset="-120"/>
              </a:rPr>
              <a:t>一個應變數</a:t>
            </a:r>
            <a:r>
              <a:rPr lang="en-US" altLang="zh-TW" sz="2000" b="1" dirty="0">
                <a:latin typeface="微軟正黑體" panose="020B0604030504040204" pitchFamily="34" charset="-120"/>
                <a:ea typeface="微軟正黑體" panose="020B0604030504040204" pitchFamily="34" charset="-120"/>
              </a:rPr>
              <a:t>Y</a:t>
            </a:r>
          </a:p>
          <a:p>
            <a:pPr algn="ctr">
              <a:defRPr/>
            </a:pPr>
            <a:r>
              <a:rPr lang="zh-TW" altLang="en-US" sz="2000" b="1" dirty="0">
                <a:latin typeface="微軟正黑體" panose="020B0604030504040204" pitchFamily="34" charset="-120"/>
                <a:ea typeface="微軟正黑體" panose="020B0604030504040204" pitchFamily="34" charset="-120"/>
              </a:rPr>
              <a:t>九個自變數</a:t>
            </a:r>
            <a:r>
              <a:rPr lang="en-US" altLang="zh-TW" sz="2000" b="1" dirty="0">
                <a:latin typeface="微軟正黑體" panose="020B0604030504040204" pitchFamily="34" charset="-120"/>
                <a:ea typeface="微軟正黑體" panose="020B0604030504040204" pitchFamily="34" charset="-120"/>
              </a:rPr>
              <a:t>X</a:t>
            </a:r>
            <a:endParaRPr lang="en-US" altLang="zh-CN" sz="2000" b="1" dirty="0">
              <a:latin typeface="微軟正黑體" panose="020B0604030504040204" pitchFamily="34" charset="-120"/>
              <a:ea typeface="微軟正黑體" panose="020B0604030504040204" pitchFamily="34" charset="-120"/>
            </a:endParaRPr>
          </a:p>
        </p:txBody>
      </p:sp>
      <p:sp>
        <p:nvSpPr>
          <p:cNvPr id="2" name="標題 1">
            <a:extLst>
              <a:ext uri="{FF2B5EF4-FFF2-40B4-BE49-F238E27FC236}">
                <a16:creationId xmlns:a16="http://schemas.microsoft.com/office/drawing/2014/main" id="{7749DE0E-A6E3-46C5-B0C1-333F17C9256D}"/>
              </a:ext>
            </a:extLst>
          </p:cNvPr>
          <p:cNvSpPr>
            <a:spLocks noGrp="1"/>
          </p:cNvSpPr>
          <p:nvPr>
            <p:ph type="title"/>
          </p:nvPr>
        </p:nvSpPr>
        <p:spPr/>
        <p:txBody>
          <a:bodyPr>
            <a:normAutofit/>
          </a:bodyPr>
          <a:lstStyle/>
          <a:p>
            <a:r>
              <a:rPr lang="en-US" altLang="zh-TW" sz="4400" dirty="0">
                <a:latin typeface="Times New Roman" panose="02020603050405020304" pitchFamily="18" charset="0"/>
                <a:ea typeface="標楷體" panose="03000509000000000000" pitchFamily="65" charset="-120"/>
                <a:cs typeface="Times New Roman" panose="02020603050405020304" pitchFamily="18" charset="0"/>
              </a:rPr>
              <a:t>4.1</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實驗資料集與特徵說明</a:t>
            </a:r>
          </a:p>
        </p:txBody>
      </p:sp>
      <p:sp>
        <p:nvSpPr>
          <p:cNvPr id="5" name="投影片編號版面配置區 4">
            <a:extLst>
              <a:ext uri="{FF2B5EF4-FFF2-40B4-BE49-F238E27FC236}">
                <a16:creationId xmlns:a16="http://schemas.microsoft.com/office/drawing/2014/main" id="{9D9ECBCC-15A1-4E2A-AAC7-48505406AF8B}"/>
              </a:ext>
            </a:extLst>
          </p:cNvPr>
          <p:cNvSpPr>
            <a:spLocks noGrp="1"/>
          </p:cNvSpPr>
          <p:nvPr>
            <p:ph type="sldNum" sz="quarter" idx="12"/>
          </p:nvPr>
        </p:nvSpPr>
        <p:spPr/>
        <p:txBody>
          <a:bodyPr/>
          <a:lstStyle/>
          <a:p>
            <a:fld id="{3A98EE3D-8CD1-4C3F-BD1C-C98C9596463C}" type="slidenum">
              <a:rPr lang="en-US" altLang="zh-TW" noProof="0" smtClean="0"/>
              <a:pPr/>
              <a:t>31</a:t>
            </a:fld>
            <a:endParaRPr lang="zh-TW" altLang="en-US" noProof="0"/>
          </a:p>
        </p:txBody>
      </p:sp>
      <p:grpSp>
        <p:nvGrpSpPr>
          <p:cNvPr id="55" name="群組 54">
            <a:extLst>
              <a:ext uri="{FF2B5EF4-FFF2-40B4-BE49-F238E27FC236}">
                <a16:creationId xmlns:a16="http://schemas.microsoft.com/office/drawing/2014/main" id="{A42186D3-AD84-482F-8B7D-51FBFE55E346}"/>
              </a:ext>
            </a:extLst>
          </p:cNvPr>
          <p:cNvGrpSpPr/>
          <p:nvPr/>
        </p:nvGrpSpPr>
        <p:grpSpPr>
          <a:xfrm>
            <a:off x="2953286" y="2332310"/>
            <a:ext cx="5841053" cy="3392449"/>
            <a:chOff x="2483601" y="769776"/>
            <a:chExt cx="6992180" cy="4061017"/>
          </a:xfrm>
        </p:grpSpPr>
        <p:grpSp>
          <p:nvGrpSpPr>
            <p:cNvPr id="54" name="群組 53">
              <a:extLst>
                <a:ext uri="{FF2B5EF4-FFF2-40B4-BE49-F238E27FC236}">
                  <a16:creationId xmlns:a16="http://schemas.microsoft.com/office/drawing/2014/main" id="{1B9285C3-6987-4911-BB68-E7E65926622B}"/>
                </a:ext>
              </a:extLst>
            </p:cNvPr>
            <p:cNvGrpSpPr/>
            <p:nvPr/>
          </p:nvGrpSpPr>
          <p:grpSpPr>
            <a:xfrm>
              <a:off x="2483601" y="2504778"/>
              <a:ext cx="6992180" cy="2326015"/>
              <a:chOff x="2523070" y="2791657"/>
              <a:chExt cx="6992180" cy="2326015"/>
            </a:xfrm>
          </p:grpSpPr>
          <p:grpSp>
            <p:nvGrpSpPr>
              <p:cNvPr id="32" name="组合 2">
                <a:extLst>
                  <a:ext uri="{FF2B5EF4-FFF2-40B4-BE49-F238E27FC236}">
                    <a16:creationId xmlns:a16="http://schemas.microsoft.com/office/drawing/2014/main" id="{9F43160A-F693-44B9-ACCE-1569903AB0CD}"/>
                  </a:ext>
                </a:extLst>
              </p:cNvPr>
              <p:cNvGrpSpPr/>
              <p:nvPr/>
            </p:nvGrpSpPr>
            <p:grpSpPr>
              <a:xfrm>
                <a:off x="2523070" y="2791657"/>
                <a:ext cx="6992180" cy="2156249"/>
                <a:chOff x="2634830" y="2720498"/>
                <a:chExt cx="6992180" cy="2156249"/>
              </a:xfrm>
            </p:grpSpPr>
            <p:sp>
              <p:nvSpPr>
                <p:cNvPr id="33" name="椭圆 7">
                  <a:extLst>
                    <a:ext uri="{FF2B5EF4-FFF2-40B4-BE49-F238E27FC236}">
                      <a16:creationId xmlns:a16="http://schemas.microsoft.com/office/drawing/2014/main" id="{CCC924D3-B147-440B-A53F-C7638F7259CE}"/>
                    </a:ext>
                  </a:extLst>
                </p:cNvPr>
                <p:cNvSpPr/>
                <p:nvPr/>
              </p:nvSpPr>
              <p:spPr bwMode="auto">
                <a:xfrm>
                  <a:off x="2634830" y="2720498"/>
                  <a:ext cx="6992180" cy="2156249"/>
                </a:xfrm>
                <a:prstGeom prst="ellipse">
                  <a:avLst/>
                </a:pr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endParaRPr lang="zh-CN" altLang="en-US" dirty="0">
                    <a:solidFill>
                      <a:schemeClr val="bg1"/>
                    </a:solidFill>
                    <a:latin typeface="微軟正黑體" panose="020B0604030504040204" pitchFamily="34" charset="-120"/>
                    <a:ea typeface="微軟正黑體" panose="020B0604030504040204" pitchFamily="34" charset="-120"/>
                  </a:endParaRPr>
                </a:p>
              </p:txBody>
            </p:sp>
            <p:sp>
              <p:nvSpPr>
                <p:cNvPr id="34" name="Freeform 6">
                  <a:extLst>
                    <a:ext uri="{FF2B5EF4-FFF2-40B4-BE49-F238E27FC236}">
                      <a16:creationId xmlns:a16="http://schemas.microsoft.com/office/drawing/2014/main" id="{24F1FF62-B647-4F79-A06D-23BD4766C8B2}"/>
                    </a:ext>
                  </a:extLst>
                </p:cNvPr>
                <p:cNvSpPr/>
                <p:nvPr/>
              </p:nvSpPr>
              <p:spPr bwMode="auto">
                <a:xfrm>
                  <a:off x="3854468" y="3081082"/>
                  <a:ext cx="4541902" cy="1401177"/>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chemeClr val="bg1">
                    <a:lumMod val="20000"/>
                    <a:lumOff val="80000"/>
                    <a:alpha val="70000"/>
                  </a:schemeClr>
                </a:solidFill>
                <a:ln w="17463" cap="flat">
                  <a:noFill/>
                  <a:prstDash val="solid"/>
                  <a:miter lim="800000"/>
                </a:ln>
              </p:spPr>
              <p:txBody>
                <a:bodyPr vert="horz" wrap="square" lIns="91440" tIns="45720" rIns="91440" bIns="45720" numCol="1" anchor="t" anchorCtr="0" compatLnSpc="1"/>
                <a:lstStyle/>
                <a:p>
                  <a:endParaRPr lang="zh-CN" altLang="en-US" dirty="0">
                    <a:solidFill>
                      <a:schemeClr val="bg1"/>
                    </a:solidFill>
                    <a:latin typeface="微軟正黑體" panose="020B0604030504040204" pitchFamily="34" charset="-120"/>
                    <a:ea typeface="微軟正黑體" panose="020B0604030504040204" pitchFamily="34" charset="-120"/>
                  </a:endParaRPr>
                </a:p>
              </p:txBody>
            </p:sp>
            <p:sp>
              <p:nvSpPr>
                <p:cNvPr id="35" name="Freeform 6">
                  <a:extLst>
                    <a:ext uri="{FF2B5EF4-FFF2-40B4-BE49-F238E27FC236}">
                      <a16:creationId xmlns:a16="http://schemas.microsoft.com/office/drawing/2014/main" id="{A4DDBF0D-A4DE-4FB0-9FEB-00DAE8EE4DF3}"/>
                    </a:ext>
                  </a:extLst>
                </p:cNvPr>
                <p:cNvSpPr/>
                <p:nvPr/>
              </p:nvSpPr>
              <p:spPr bwMode="auto">
                <a:xfrm>
                  <a:off x="5200556" y="3506911"/>
                  <a:ext cx="1882294" cy="580688"/>
                </a:xfrm>
                <a:custGeom>
                  <a:avLst/>
                  <a:gdLst>
                    <a:gd name="T0" fmla="*/ 541 w 3043"/>
                    <a:gd name="T1" fmla="*/ 166 h 935"/>
                    <a:gd name="T2" fmla="*/ 2502 w 3043"/>
                    <a:gd name="T3" fmla="*/ 166 h 935"/>
                    <a:gd name="T4" fmla="*/ 2502 w 3043"/>
                    <a:gd name="T5" fmla="*/ 769 h 935"/>
                    <a:gd name="T6" fmla="*/ 541 w 3043"/>
                    <a:gd name="T7" fmla="*/ 769 h 935"/>
                    <a:gd name="T8" fmla="*/ 541 w 3043"/>
                    <a:gd name="T9" fmla="*/ 166 h 935"/>
                  </a:gdLst>
                  <a:ahLst/>
                  <a:cxnLst>
                    <a:cxn ang="0">
                      <a:pos x="T0" y="T1"/>
                    </a:cxn>
                    <a:cxn ang="0">
                      <a:pos x="T2" y="T3"/>
                    </a:cxn>
                    <a:cxn ang="0">
                      <a:pos x="T4" y="T5"/>
                    </a:cxn>
                    <a:cxn ang="0">
                      <a:pos x="T6" y="T7"/>
                    </a:cxn>
                    <a:cxn ang="0">
                      <a:pos x="T8" y="T9"/>
                    </a:cxn>
                  </a:cxnLst>
                  <a:rect l="0" t="0" r="r" b="b"/>
                  <a:pathLst>
                    <a:path w="3043" h="935">
                      <a:moveTo>
                        <a:pt x="541" y="166"/>
                      </a:moveTo>
                      <a:cubicBezTo>
                        <a:pt x="1082" y="0"/>
                        <a:pt x="1960" y="0"/>
                        <a:pt x="2502" y="166"/>
                      </a:cubicBezTo>
                      <a:cubicBezTo>
                        <a:pt x="3043" y="333"/>
                        <a:pt x="3043" y="603"/>
                        <a:pt x="2502" y="769"/>
                      </a:cubicBezTo>
                      <a:cubicBezTo>
                        <a:pt x="1960" y="935"/>
                        <a:pt x="1082" y="935"/>
                        <a:pt x="541" y="769"/>
                      </a:cubicBezTo>
                      <a:cubicBezTo>
                        <a:pt x="0" y="603"/>
                        <a:pt x="0" y="333"/>
                        <a:pt x="541" y="166"/>
                      </a:cubicBezTo>
                      <a:close/>
                    </a:path>
                  </a:pathLst>
                </a:custGeom>
                <a:solidFill>
                  <a:srgbClr val="999999">
                    <a:alpha val="50000"/>
                  </a:srgbClr>
                </a:solidFill>
                <a:ln>
                  <a:noFill/>
                </a:ln>
              </p:spPr>
              <p:txBody>
                <a:bodyPr vert="horz" wrap="square" lIns="91440" tIns="45720" rIns="91440" bIns="45720" numCol="1" anchor="t" anchorCtr="0" compatLnSpc="1"/>
                <a:lstStyle/>
                <a:p>
                  <a:endParaRPr lang="zh-CN" altLang="en-US" dirty="0">
                    <a:solidFill>
                      <a:schemeClr val="bg1"/>
                    </a:solidFill>
                    <a:latin typeface="微軟正黑體" panose="020B0604030504040204" pitchFamily="34" charset="-120"/>
                    <a:ea typeface="微軟正黑體" panose="020B0604030504040204" pitchFamily="34" charset="-120"/>
                  </a:endParaRPr>
                </a:p>
              </p:txBody>
            </p:sp>
          </p:grpSp>
          <p:sp>
            <p:nvSpPr>
              <p:cNvPr id="36" name="Freeform 7">
                <a:extLst>
                  <a:ext uri="{FF2B5EF4-FFF2-40B4-BE49-F238E27FC236}">
                    <a16:creationId xmlns:a16="http://schemas.microsoft.com/office/drawing/2014/main" id="{39953C3F-61E9-44CB-80C3-D6F045285627}"/>
                  </a:ext>
                </a:extLst>
              </p:cNvPr>
              <p:cNvSpPr/>
              <p:nvPr/>
            </p:nvSpPr>
            <p:spPr bwMode="auto">
              <a:xfrm>
                <a:off x="3105715" y="2967626"/>
                <a:ext cx="920305" cy="283487"/>
              </a:xfrm>
              <a:custGeom>
                <a:avLst/>
                <a:gdLst>
                  <a:gd name="T0" fmla="*/ 232 w 1301"/>
                  <a:gd name="T1" fmla="*/ 71 h 400"/>
                  <a:gd name="T2" fmla="*/ 1070 w 1301"/>
                  <a:gd name="T3" fmla="*/ 71 h 400"/>
                  <a:gd name="T4" fmla="*/ 1070 w 1301"/>
                  <a:gd name="T5" fmla="*/ 329 h 400"/>
                  <a:gd name="T6" fmla="*/ 232 w 1301"/>
                  <a:gd name="T7" fmla="*/ 329 h 400"/>
                  <a:gd name="T8" fmla="*/ 232 w 1301"/>
                  <a:gd name="T9" fmla="*/ 71 h 400"/>
                </a:gdLst>
                <a:ahLst/>
                <a:cxnLst>
                  <a:cxn ang="0">
                    <a:pos x="T0" y="T1"/>
                  </a:cxn>
                  <a:cxn ang="0">
                    <a:pos x="T2" y="T3"/>
                  </a:cxn>
                  <a:cxn ang="0">
                    <a:pos x="T4" y="T5"/>
                  </a:cxn>
                  <a:cxn ang="0">
                    <a:pos x="T6" y="T7"/>
                  </a:cxn>
                  <a:cxn ang="0">
                    <a:pos x="T8" y="T9"/>
                  </a:cxn>
                </a:cxnLst>
                <a:rect l="0" t="0" r="r" b="b"/>
                <a:pathLst>
                  <a:path w="1301" h="400">
                    <a:moveTo>
                      <a:pt x="232" y="71"/>
                    </a:moveTo>
                    <a:cubicBezTo>
                      <a:pt x="463" y="0"/>
                      <a:pt x="838" y="0"/>
                      <a:pt x="1070" y="71"/>
                    </a:cubicBezTo>
                    <a:cubicBezTo>
                      <a:pt x="1301" y="142"/>
                      <a:pt x="1301" y="258"/>
                      <a:pt x="1070" y="329"/>
                    </a:cubicBezTo>
                    <a:cubicBezTo>
                      <a:pt x="838"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軟正黑體" panose="020B0604030504040204" pitchFamily="34" charset="-120"/>
                  <a:ea typeface="微軟正黑體" panose="020B0604030504040204" pitchFamily="34" charset="-120"/>
                </a:endParaRPr>
              </a:p>
            </p:txBody>
          </p:sp>
          <p:sp>
            <p:nvSpPr>
              <p:cNvPr id="37" name="Freeform 8">
                <a:extLst>
                  <a:ext uri="{FF2B5EF4-FFF2-40B4-BE49-F238E27FC236}">
                    <a16:creationId xmlns:a16="http://schemas.microsoft.com/office/drawing/2014/main" id="{56CE5979-E2A2-48F9-8074-515AC03A4C12}"/>
                  </a:ext>
                </a:extLst>
              </p:cNvPr>
              <p:cNvSpPr/>
              <p:nvPr/>
            </p:nvSpPr>
            <p:spPr bwMode="auto">
              <a:xfrm>
                <a:off x="5519538" y="4747953"/>
                <a:ext cx="920305" cy="369719"/>
              </a:xfrm>
              <a:custGeom>
                <a:avLst/>
                <a:gdLst>
                  <a:gd name="T0" fmla="*/ 232 w 1301"/>
                  <a:gd name="T1" fmla="*/ 71 h 399"/>
                  <a:gd name="T2" fmla="*/ 1070 w 1301"/>
                  <a:gd name="T3" fmla="*/ 71 h 399"/>
                  <a:gd name="T4" fmla="*/ 1070 w 1301"/>
                  <a:gd name="T5" fmla="*/ 328 h 399"/>
                  <a:gd name="T6" fmla="*/ 232 w 1301"/>
                  <a:gd name="T7" fmla="*/ 328 h 399"/>
                  <a:gd name="T8" fmla="*/ 232 w 1301"/>
                  <a:gd name="T9" fmla="*/ 71 h 399"/>
                </a:gdLst>
                <a:ahLst/>
                <a:cxnLst>
                  <a:cxn ang="0">
                    <a:pos x="T0" y="T1"/>
                  </a:cxn>
                  <a:cxn ang="0">
                    <a:pos x="T2" y="T3"/>
                  </a:cxn>
                  <a:cxn ang="0">
                    <a:pos x="T4" y="T5"/>
                  </a:cxn>
                  <a:cxn ang="0">
                    <a:pos x="T6" y="T7"/>
                  </a:cxn>
                  <a:cxn ang="0">
                    <a:pos x="T8" y="T9"/>
                  </a:cxn>
                </a:cxnLst>
                <a:rect l="0" t="0" r="r" b="b"/>
                <a:pathLst>
                  <a:path w="1301" h="399">
                    <a:moveTo>
                      <a:pt x="232" y="71"/>
                    </a:moveTo>
                    <a:cubicBezTo>
                      <a:pt x="463" y="0"/>
                      <a:pt x="838" y="0"/>
                      <a:pt x="1070" y="71"/>
                    </a:cubicBezTo>
                    <a:cubicBezTo>
                      <a:pt x="1301" y="142"/>
                      <a:pt x="1301" y="257"/>
                      <a:pt x="1070" y="328"/>
                    </a:cubicBezTo>
                    <a:cubicBezTo>
                      <a:pt x="838" y="399"/>
                      <a:pt x="463" y="399"/>
                      <a:pt x="232" y="328"/>
                    </a:cubicBezTo>
                    <a:cubicBezTo>
                      <a:pt x="0" y="257"/>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軟正黑體" panose="020B0604030504040204" pitchFamily="34" charset="-120"/>
                  <a:ea typeface="微軟正黑體" panose="020B0604030504040204" pitchFamily="34" charset="-120"/>
                </a:endParaRPr>
              </a:p>
            </p:txBody>
          </p:sp>
          <p:sp>
            <p:nvSpPr>
              <p:cNvPr id="38" name="Freeform 10">
                <a:extLst>
                  <a:ext uri="{FF2B5EF4-FFF2-40B4-BE49-F238E27FC236}">
                    <a16:creationId xmlns:a16="http://schemas.microsoft.com/office/drawing/2014/main" id="{2C107A40-5EFA-495A-ADC0-77B12CD3C015}"/>
                  </a:ext>
                </a:extLst>
              </p:cNvPr>
              <p:cNvSpPr/>
              <p:nvPr/>
            </p:nvSpPr>
            <p:spPr bwMode="auto">
              <a:xfrm>
                <a:off x="8033866" y="2967626"/>
                <a:ext cx="920305" cy="283487"/>
              </a:xfrm>
              <a:custGeom>
                <a:avLst/>
                <a:gdLst>
                  <a:gd name="T0" fmla="*/ 232 w 1302"/>
                  <a:gd name="T1" fmla="*/ 71 h 400"/>
                  <a:gd name="T2" fmla="*/ 1070 w 1302"/>
                  <a:gd name="T3" fmla="*/ 71 h 400"/>
                  <a:gd name="T4" fmla="*/ 1070 w 1302"/>
                  <a:gd name="T5" fmla="*/ 329 h 400"/>
                  <a:gd name="T6" fmla="*/ 232 w 1302"/>
                  <a:gd name="T7" fmla="*/ 329 h 400"/>
                  <a:gd name="T8" fmla="*/ 232 w 1302"/>
                  <a:gd name="T9" fmla="*/ 71 h 400"/>
                </a:gdLst>
                <a:ahLst/>
                <a:cxnLst>
                  <a:cxn ang="0">
                    <a:pos x="T0" y="T1"/>
                  </a:cxn>
                  <a:cxn ang="0">
                    <a:pos x="T2" y="T3"/>
                  </a:cxn>
                  <a:cxn ang="0">
                    <a:pos x="T4" y="T5"/>
                  </a:cxn>
                  <a:cxn ang="0">
                    <a:pos x="T6" y="T7"/>
                  </a:cxn>
                  <a:cxn ang="0">
                    <a:pos x="T8" y="T9"/>
                  </a:cxn>
                </a:cxnLst>
                <a:rect l="0" t="0" r="r" b="b"/>
                <a:pathLst>
                  <a:path w="1302" h="400">
                    <a:moveTo>
                      <a:pt x="232" y="71"/>
                    </a:moveTo>
                    <a:cubicBezTo>
                      <a:pt x="463" y="0"/>
                      <a:pt x="839" y="0"/>
                      <a:pt x="1070" y="71"/>
                    </a:cubicBezTo>
                    <a:cubicBezTo>
                      <a:pt x="1302" y="142"/>
                      <a:pt x="1302" y="258"/>
                      <a:pt x="1070" y="329"/>
                    </a:cubicBezTo>
                    <a:cubicBezTo>
                      <a:pt x="839" y="400"/>
                      <a:pt x="463" y="400"/>
                      <a:pt x="232" y="329"/>
                    </a:cubicBezTo>
                    <a:cubicBezTo>
                      <a:pt x="0" y="258"/>
                      <a:pt x="0" y="142"/>
                      <a:pt x="232" y="71"/>
                    </a:cubicBezTo>
                    <a:close/>
                  </a:path>
                </a:pathLst>
              </a:custGeom>
              <a:solidFill>
                <a:schemeClr val="bg2">
                  <a:lumMod val="85000"/>
                </a:schemeClr>
              </a:solidFill>
              <a:ln>
                <a:noFill/>
              </a:ln>
            </p:spPr>
            <p:txBody>
              <a:bodyPr vert="horz" wrap="square" lIns="91440" tIns="45720" rIns="91440" bIns="45720" numCol="1" anchor="t" anchorCtr="0" compatLnSpc="1"/>
              <a:lstStyle/>
              <a:p>
                <a:endParaRPr lang="zh-CN" altLang="en-US" dirty="0">
                  <a:solidFill>
                    <a:schemeClr val="bg1"/>
                  </a:solidFill>
                  <a:latin typeface="微軟正黑體" panose="020B0604030504040204" pitchFamily="34" charset="-120"/>
                  <a:ea typeface="微軟正黑體" panose="020B0604030504040204" pitchFamily="34" charset="-120"/>
                </a:endParaRPr>
              </a:p>
            </p:txBody>
          </p:sp>
          <p:sp>
            <p:nvSpPr>
              <p:cNvPr id="39" name="Line 11">
                <a:extLst>
                  <a:ext uri="{FF2B5EF4-FFF2-40B4-BE49-F238E27FC236}">
                    <a16:creationId xmlns:a16="http://schemas.microsoft.com/office/drawing/2014/main" id="{EFFF5453-D09D-43CA-9C29-193FA58B5E36}"/>
                  </a:ext>
                </a:extLst>
              </p:cNvPr>
              <p:cNvSpPr>
                <a:spLocks noChangeShapeType="1"/>
              </p:cNvSpPr>
              <p:nvPr/>
            </p:nvSpPr>
            <p:spPr bwMode="auto">
              <a:xfrm>
                <a:off x="5963707" y="4260301"/>
                <a:ext cx="1" cy="379847"/>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solidFill>
                    <a:schemeClr val="bg1"/>
                  </a:solidFill>
                  <a:latin typeface="微軟正黑體" panose="020B0604030504040204" pitchFamily="34" charset="-120"/>
                  <a:ea typeface="微軟正黑體" panose="020B0604030504040204" pitchFamily="34" charset="-120"/>
                </a:endParaRPr>
              </a:p>
            </p:txBody>
          </p:sp>
          <p:sp>
            <p:nvSpPr>
              <p:cNvPr id="40" name="Line 12">
                <a:extLst>
                  <a:ext uri="{FF2B5EF4-FFF2-40B4-BE49-F238E27FC236}">
                    <a16:creationId xmlns:a16="http://schemas.microsoft.com/office/drawing/2014/main" id="{3CDD691F-C18A-4898-ABFD-0485B4EB3C6A}"/>
                  </a:ext>
                </a:extLst>
              </p:cNvPr>
              <p:cNvSpPr>
                <a:spLocks noChangeShapeType="1"/>
              </p:cNvSpPr>
              <p:nvPr/>
            </p:nvSpPr>
            <p:spPr bwMode="auto">
              <a:xfrm flipH="1">
                <a:off x="6832128" y="3220298"/>
                <a:ext cx="1298287" cy="400578"/>
              </a:xfrm>
              <a:prstGeom prst="line">
                <a:avLst/>
              </a:prstGeom>
              <a:noFill/>
              <a:ln w="9525" cap="flat">
                <a:solidFill>
                  <a:schemeClr val="bg2">
                    <a:lumMod val="50000"/>
                  </a:schemeClr>
                </a:solidFill>
                <a:prstDash val="dash"/>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solidFill>
                    <a:schemeClr val="bg1"/>
                  </a:solidFill>
                  <a:latin typeface="微軟正黑體" panose="020B0604030504040204" pitchFamily="34" charset="-120"/>
                  <a:ea typeface="微軟正黑體" panose="020B0604030504040204" pitchFamily="34" charset="-120"/>
                </a:endParaRPr>
              </a:p>
            </p:txBody>
          </p:sp>
          <p:sp>
            <p:nvSpPr>
              <p:cNvPr id="41" name="Line 13">
                <a:extLst>
                  <a:ext uri="{FF2B5EF4-FFF2-40B4-BE49-F238E27FC236}">
                    <a16:creationId xmlns:a16="http://schemas.microsoft.com/office/drawing/2014/main" id="{1E7F5F7A-2A58-40C0-B976-8AAECF9E5068}"/>
                  </a:ext>
                </a:extLst>
              </p:cNvPr>
              <p:cNvSpPr>
                <a:spLocks noChangeShapeType="1"/>
              </p:cNvSpPr>
              <p:nvPr/>
            </p:nvSpPr>
            <p:spPr bwMode="auto">
              <a:xfrm flipH="1" flipV="1">
                <a:off x="3908927" y="3220298"/>
                <a:ext cx="1347589" cy="417012"/>
              </a:xfrm>
              <a:prstGeom prst="line">
                <a:avLst/>
              </a:prstGeom>
              <a:noFill/>
              <a:ln w="9525" cap="flat">
                <a:solidFill>
                  <a:schemeClr val="bg2">
                    <a:lumMod val="50000"/>
                  </a:schemeClr>
                </a:solidFill>
                <a:prstDash val="dash"/>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dirty="0">
                  <a:solidFill>
                    <a:schemeClr val="bg1"/>
                  </a:solidFill>
                  <a:latin typeface="微軟正黑體" panose="020B0604030504040204" pitchFamily="34" charset="-120"/>
                  <a:ea typeface="微軟正黑體" panose="020B0604030504040204" pitchFamily="34" charset="-120"/>
                </a:endParaRPr>
              </a:p>
            </p:txBody>
          </p:sp>
        </p:grpSp>
        <p:grpSp>
          <p:nvGrpSpPr>
            <p:cNvPr id="42" name="组合 1">
              <a:extLst>
                <a:ext uri="{FF2B5EF4-FFF2-40B4-BE49-F238E27FC236}">
                  <a16:creationId xmlns:a16="http://schemas.microsoft.com/office/drawing/2014/main" id="{54E42CD2-50B1-4A8A-9D28-7ECBC0757EBE}"/>
                </a:ext>
              </a:extLst>
            </p:cNvPr>
            <p:cNvGrpSpPr/>
            <p:nvPr/>
          </p:nvGrpSpPr>
          <p:grpSpPr>
            <a:xfrm>
              <a:off x="5850405" y="769776"/>
              <a:ext cx="2261085" cy="2828710"/>
              <a:chOff x="5985019" y="968545"/>
              <a:chExt cx="2568483" cy="2828710"/>
            </a:xfrm>
          </p:grpSpPr>
          <p:grpSp>
            <p:nvGrpSpPr>
              <p:cNvPr id="43" name="组合 32">
                <a:extLst>
                  <a:ext uri="{FF2B5EF4-FFF2-40B4-BE49-F238E27FC236}">
                    <a16:creationId xmlns:a16="http://schemas.microsoft.com/office/drawing/2014/main" id="{AC8AD25A-039C-4089-9D62-EEA9C8654B96}"/>
                  </a:ext>
                </a:extLst>
              </p:cNvPr>
              <p:cNvGrpSpPr/>
              <p:nvPr/>
            </p:nvGrpSpPr>
            <p:grpSpPr>
              <a:xfrm>
                <a:off x="6053442" y="968545"/>
                <a:ext cx="2500060" cy="2828710"/>
                <a:chOff x="6185706" y="1905586"/>
                <a:chExt cx="2055611" cy="2325836"/>
              </a:xfrm>
              <a:effectLst>
                <a:outerShdw blurRad="76200" dir="13500000" sy="23000" kx="1200000" algn="br" rotWithShape="0">
                  <a:prstClr val="black">
                    <a:alpha val="20000"/>
                  </a:prstClr>
                </a:outerShdw>
              </a:effectLst>
            </p:grpSpPr>
            <p:sp>
              <p:nvSpPr>
                <p:cNvPr id="45" name="Freeform 19">
                  <a:extLst>
                    <a:ext uri="{FF2B5EF4-FFF2-40B4-BE49-F238E27FC236}">
                      <a16:creationId xmlns:a16="http://schemas.microsoft.com/office/drawing/2014/main" id="{72F6931A-81DA-4C22-AC3A-71B42B0CA6BE}"/>
                    </a:ext>
                  </a:extLst>
                </p:cNvPr>
                <p:cNvSpPr/>
                <p:nvPr/>
              </p:nvSpPr>
              <p:spPr bwMode="auto">
                <a:xfrm>
                  <a:off x="6232525" y="1905586"/>
                  <a:ext cx="2008792" cy="743828"/>
                </a:xfrm>
                <a:custGeom>
                  <a:avLst/>
                  <a:gdLst>
                    <a:gd name="T0" fmla="*/ 976 w 976"/>
                    <a:gd name="T1" fmla="*/ 0 h 667"/>
                    <a:gd name="T2" fmla="*/ 0 w 976"/>
                    <a:gd name="T3" fmla="*/ 0 h 667"/>
                    <a:gd name="T4" fmla="*/ 0 w 976"/>
                    <a:gd name="T5" fmla="*/ 667 h 667"/>
                    <a:gd name="T6" fmla="*/ 976 w 976"/>
                    <a:gd name="T7" fmla="*/ 667 h 667"/>
                    <a:gd name="T8" fmla="*/ 666 w 976"/>
                    <a:gd name="T9" fmla="*/ 334 h 667"/>
                    <a:gd name="T10" fmla="*/ 976 w 976"/>
                    <a:gd name="T11" fmla="*/ 0 h 667"/>
                  </a:gdLst>
                  <a:ahLst/>
                  <a:cxnLst>
                    <a:cxn ang="0">
                      <a:pos x="T0" y="T1"/>
                    </a:cxn>
                    <a:cxn ang="0">
                      <a:pos x="T2" y="T3"/>
                    </a:cxn>
                    <a:cxn ang="0">
                      <a:pos x="T4" y="T5"/>
                    </a:cxn>
                    <a:cxn ang="0">
                      <a:pos x="T6" y="T7"/>
                    </a:cxn>
                    <a:cxn ang="0">
                      <a:pos x="T8" y="T9"/>
                    </a:cxn>
                    <a:cxn ang="0">
                      <a:pos x="T10" y="T11"/>
                    </a:cxn>
                  </a:cxnLst>
                  <a:rect l="0" t="0" r="r" b="b"/>
                  <a:pathLst>
                    <a:path w="976" h="667">
                      <a:moveTo>
                        <a:pt x="976" y="0"/>
                      </a:moveTo>
                      <a:lnTo>
                        <a:pt x="0" y="0"/>
                      </a:lnTo>
                      <a:lnTo>
                        <a:pt x="0" y="667"/>
                      </a:lnTo>
                      <a:lnTo>
                        <a:pt x="976" y="667"/>
                      </a:lnTo>
                      <a:lnTo>
                        <a:pt x="666" y="334"/>
                      </a:lnTo>
                      <a:lnTo>
                        <a:pt x="976" y="0"/>
                      </a:lnTo>
                      <a:close/>
                    </a:path>
                  </a:pathLst>
                </a:custGeom>
                <a:solidFill>
                  <a:srgbClr val="5ABB93"/>
                </a:solidFill>
                <a:ln w="12700" cap="flat">
                  <a:noFill/>
                  <a:prstDash val="solid"/>
                  <a:miter lim="800000"/>
                </a:ln>
                <a:effectLst/>
              </p:spPr>
              <p:txBody>
                <a:bodyPr vert="horz" wrap="square" lIns="91440" tIns="45720" rIns="91440" bIns="45720" numCol="1" anchor="t" anchorCtr="0" compatLnSpc="1"/>
                <a:lstStyle/>
                <a:p>
                  <a:endParaRPr lang="zh-CN" altLang="en-US" dirty="0">
                    <a:solidFill>
                      <a:schemeClr val="bg1"/>
                    </a:solidFill>
                    <a:latin typeface="微軟正黑體" panose="020B0604030504040204" pitchFamily="34" charset="-120"/>
                    <a:ea typeface="微軟正黑體" panose="020B0604030504040204" pitchFamily="34" charset="-120"/>
                  </a:endParaRPr>
                </a:p>
              </p:txBody>
            </p:sp>
            <p:sp>
              <p:nvSpPr>
                <p:cNvPr id="46" name="Rectangle 20">
                  <a:extLst>
                    <a:ext uri="{FF2B5EF4-FFF2-40B4-BE49-F238E27FC236}">
                      <a16:creationId xmlns:a16="http://schemas.microsoft.com/office/drawing/2014/main" id="{FE0FD3FE-5938-4EB0-9EDA-57FB0A9303FC}"/>
                    </a:ext>
                  </a:extLst>
                </p:cNvPr>
                <p:cNvSpPr>
                  <a:spLocks noChangeArrowheads="1"/>
                </p:cNvSpPr>
                <p:nvPr/>
              </p:nvSpPr>
              <p:spPr bwMode="auto">
                <a:xfrm>
                  <a:off x="6185706" y="1905586"/>
                  <a:ext cx="73807" cy="2325836"/>
                </a:xfrm>
                <a:prstGeom prst="rect">
                  <a:avLst/>
                </a:prstGeom>
                <a:solidFill>
                  <a:srgbClr val="5ABB93"/>
                </a:solidFill>
                <a:ln w="12700" cap="flat">
                  <a:noFill/>
                  <a:prstDash val="solid"/>
                  <a:miter lim="800000"/>
                </a:ln>
                <a:effectLst/>
              </p:spPr>
              <p:txBody>
                <a:bodyPr vert="horz" wrap="square" lIns="91440" tIns="45720" rIns="91440" bIns="45720" numCol="1" anchor="t" anchorCtr="0" compatLnSpc="1"/>
                <a:lstStyle/>
                <a:p>
                  <a:endParaRPr lang="zh-CN" altLang="en-US" dirty="0">
                    <a:solidFill>
                      <a:schemeClr val="bg1"/>
                    </a:solidFill>
                    <a:latin typeface="微軟正黑體" panose="020B0604030504040204" pitchFamily="34" charset="-120"/>
                    <a:ea typeface="微軟正黑體" panose="020B0604030504040204" pitchFamily="34" charset="-120"/>
                  </a:endParaRPr>
                </a:p>
              </p:txBody>
            </p:sp>
          </p:grpSp>
          <p:sp>
            <p:nvSpPr>
              <p:cNvPr id="44" name="矩形 43">
                <a:extLst>
                  <a:ext uri="{FF2B5EF4-FFF2-40B4-BE49-F238E27FC236}">
                    <a16:creationId xmlns:a16="http://schemas.microsoft.com/office/drawing/2014/main" id="{5FAB32AE-929F-460E-BCE6-3B8BE677AADA}"/>
                  </a:ext>
                </a:extLst>
              </p:cNvPr>
              <p:cNvSpPr/>
              <p:nvPr/>
            </p:nvSpPr>
            <p:spPr>
              <a:xfrm>
                <a:off x="5985019" y="994161"/>
                <a:ext cx="1854408" cy="707886"/>
              </a:xfrm>
              <a:prstGeom prst="rect">
                <a:avLst/>
              </a:prstGeom>
            </p:spPr>
            <p:txBody>
              <a:bodyPr wrap="square">
                <a:spAutoFit/>
              </a:bodyPr>
              <a:lstStyle/>
              <a:p>
                <a:pPr algn="ctr"/>
                <a:r>
                  <a:rPr lang="zh-TW" altLang="en-US" sz="2000" b="1" dirty="0">
                    <a:solidFill>
                      <a:schemeClr val="tx2">
                        <a:lumMod val="75000"/>
                      </a:schemeClr>
                    </a:solidFill>
                    <a:latin typeface="微軟正黑體" panose="020B0604030504040204" pitchFamily="34" charset="-120"/>
                    <a:ea typeface="微軟正黑體" panose="020B0604030504040204" pitchFamily="34" charset="-120"/>
                  </a:rPr>
                  <a:t>太陽能</a:t>
                </a:r>
                <a:endParaRPr lang="en-US" altLang="zh-TW" sz="2000" b="1" dirty="0">
                  <a:solidFill>
                    <a:schemeClr val="tx2">
                      <a:lumMod val="75000"/>
                    </a:schemeClr>
                  </a:solidFill>
                  <a:latin typeface="微軟正黑體" panose="020B0604030504040204" pitchFamily="34" charset="-120"/>
                  <a:ea typeface="微軟正黑體" panose="020B0604030504040204" pitchFamily="34" charset="-120"/>
                </a:endParaRPr>
              </a:p>
              <a:p>
                <a:pPr algn="ctr"/>
                <a:r>
                  <a:rPr lang="zh-TW" altLang="en-US" sz="2000" b="1" dirty="0">
                    <a:solidFill>
                      <a:schemeClr val="tx2">
                        <a:lumMod val="75000"/>
                      </a:schemeClr>
                    </a:solidFill>
                    <a:latin typeface="微軟正黑體" panose="020B0604030504040204" pitchFamily="34" charset="-120"/>
                    <a:ea typeface="微軟正黑體" panose="020B0604030504040204" pitchFamily="34" charset="-120"/>
                  </a:rPr>
                  <a:t>資料集</a:t>
                </a:r>
                <a:endParaRPr lang="zh-CN" altLang="en-US" sz="2000" b="1" dirty="0">
                  <a:solidFill>
                    <a:schemeClr val="tx2">
                      <a:lumMod val="75000"/>
                    </a:schemeClr>
                  </a:solidFill>
                  <a:latin typeface="微軟正黑體" panose="020B0604030504040204" pitchFamily="34" charset="-120"/>
                  <a:ea typeface="微軟正黑體" panose="020B0604030504040204" pitchFamily="34" charset="-120"/>
                </a:endParaRPr>
              </a:p>
            </p:txBody>
          </p:sp>
        </p:grpSp>
      </p:grpSp>
      <p:sp>
        <p:nvSpPr>
          <p:cNvPr id="48" name="TextBox 52">
            <a:extLst>
              <a:ext uri="{FF2B5EF4-FFF2-40B4-BE49-F238E27FC236}">
                <a16:creationId xmlns:a16="http://schemas.microsoft.com/office/drawing/2014/main" id="{C19EB6C3-A808-4969-88D2-FF83A7146332}"/>
              </a:ext>
            </a:extLst>
          </p:cNvPr>
          <p:cNvSpPr txBox="1"/>
          <p:nvPr/>
        </p:nvSpPr>
        <p:spPr>
          <a:xfrm>
            <a:off x="2974370" y="5842160"/>
            <a:ext cx="6070146" cy="400110"/>
          </a:xfrm>
          <a:prstGeom prst="rect">
            <a:avLst/>
          </a:prstGeom>
          <a:noFill/>
          <a:ln w="38100">
            <a:solidFill>
              <a:srgbClr val="EF5B43"/>
            </a:solidFill>
          </a:ln>
        </p:spPr>
        <p:txBody>
          <a:bodyPr wrap="square">
            <a:spAutoFit/>
          </a:bodyPr>
          <a:lstStyle/>
          <a:p>
            <a:pPr marL="0" lvl="1" algn="just">
              <a:defRPr/>
            </a:pPr>
            <a:r>
              <a:rPr lang="en-US" altLang="zh-TW" sz="2000" b="1" dirty="0">
                <a:latin typeface="微軟正黑體" panose="020B0604030504040204" pitchFamily="34" charset="-120"/>
                <a:ea typeface="微軟正黑體" panose="020B0604030504040204" pitchFamily="34" charset="-120"/>
              </a:rPr>
              <a:t>Alice Springs, Australia(</a:t>
            </a:r>
            <a:r>
              <a:rPr lang="zh-TW" altLang="zh-TW" sz="2000" b="1" dirty="0">
                <a:latin typeface="微軟正黑體" panose="020B0604030504040204" pitchFamily="34" charset="-120"/>
                <a:ea typeface="微軟正黑體" panose="020B0604030504040204" pitchFamily="34" charset="-120"/>
              </a:rPr>
              <a:t>澳大利亞愛麗絲泉</a:t>
            </a:r>
            <a:r>
              <a:rPr lang="en-US" altLang="zh-TW" sz="2000" b="1" dirty="0">
                <a:latin typeface="微軟正黑體" panose="020B0604030504040204" pitchFamily="34" charset="-120"/>
                <a:ea typeface="微軟正黑體" panose="020B0604030504040204" pitchFamily="34" charset="-120"/>
              </a:rPr>
              <a:t>)</a:t>
            </a:r>
          </a:p>
        </p:txBody>
      </p:sp>
      <p:sp>
        <p:nvSpPr>
          <p:cNvPr id="49" name="TextBox 52">
            <a:extLst>
              <a:ext uri="{FF2B5EF4-FFF2-40B4-BE49-F238E27FC236}">
                <a16:creationId xmlns:a16="http://schemas.microsoft.com/office/drawing/2014/main" id="{8F9F6775-BB35-49F2-90A0-A5A7342784B5}"/>
              </a:ext>
            </a:extLst>
          </p:cNvPr>
          <p:cNvSpPr txBox="1"/>
          <p:nvPr/>
        </p:nvSpPr>
        <p:spPr>
          <a:xfrm>
            <a:off x="464435" y="2378666"/>
            <a:ext cx="2688094" cy="1015200"/>
          </a:xfrm>
          <a:prstGeom prst="rect">
            <a:avLst/>
          </a:prstGeom>
          <a:noFill/>
          <a:ln w="38100">
            <a:solidFill>
              <a:srgbClr val="77CEEF"/>
            </a:solidFill>
          </a:ln>
        </p:spPr>
        <p:txBody>
          <a:bodyPr wrap="square">
            <a:spAutoFit/>
          </a:bodyPr>
          <a:lstStyle/>
          <a:p>
            <a:pPr algn="just">
              <a:buFont typeface="Arial" panose="020B0604020202020204" pitchFamily="34" charset="0"/>
              <a:buNone/>
              <a:defRPr/>
            </a:pPr>
            <a:r>
              <a:rPr lang="en-US" altLang="zh-TW" sz="2000" b="1" dirty="0">
                <a:latin typeface="微軟正黑體" panose="020B0604030504040204" pitchFamily="34" charset="-120"/>
                <a:ea typeface="微軟正黑體" panose="020B0604030504040204" pitchFamily="34" charset="-120"/>
              </a:rPr>
              <a:t>Khan</a:t>
            </a:r>
            <a:r>
              <a:rPr lang="zh-TW" altLang="en-US" sz="2000" b="1" dirty="0">
                <a:latin typeface="微軟正黑體" panose="020B0604030504040204" pitchFamily="34" charset="-120"/>
                <a:ea typeface="微軟正黑體" panose="020B0604030504040204" pitchFamily="34" charset="-120"/>
              </a:rPr>
              <a:t>等人</a:t>
            </a:r>
            <a:r>
              <a:rPr lang="en-US" altLang="zh-TW" sz="2000" b="1" dirty="0">
                <a:latin typeface="微軟正黑體" panose="020B0604030504040204" pitchFamily="34" charset="-120"/>
                <a:ea typeface="微軟正黑體" panose="020B0604030504040204" pitchFamily="34" charset="-120"/>
              </a:rPr>
              <a:t>(2022)</a:t>
            </a:r>
            <a:r>
              <a:rPr lang="zh-TW" altLang="en-US" sz="2000" b="1" dirty="0">
                <a:latin typeface="微軟正黑體" panose="020B0604030504040204" pitchFamily="34" charset="-120"/>
                <a:ea typeface="微軟正黑體" panose="020B0604030504040204" pitchFamily="34" charset="-120"/>
              </a:rPr>
              <a:t>提供的太陽能資料集</a:t>
            </a:r>
          </a:p>
        </p:txBody>
      </p:sp>
      <p:sp>
        <p:nvSpPr>
          <p:cNvPr id="51" name="矩形 50">
            <a:extLst>
              <a:ext uri="{FF2B5EF4-FFF2-40B4-BE49-F238E27FC236}">
                <a16:creationId xmlns:a16="http://schemas.microsoft.com/office/drawing/2014/main" id="{EA2F25F2-88D2-41E4-BEB3-20121ED6E4D7}"/>
              </a:ext>
            </a:extLst>
          </p:cNvPr>
          <p:cNvSpPr/>
          <p:nvPr/>
        </p:nvSpPr>
        <p:spPr>
          <a:xfrm>
            <a:off x="3152529" y="3482707"/>
            <a:ext cx="1210947" cy="51522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標楷體" panose="03000509000000000000" pitchFamily="65" charset="-120"/>
                <a:ea typeface="標楷體" panose="03000509000000000000" pitchFamily="65" charset="-120"/>
              </a:rPr>
              <a:t>資料來源</a:t>
            </a:r>
          </a:p>
        </p:txBody>
      </p:sp>
      <p:sp>
        <p:nvSpPr>
          <p:cNvPr id="52" name="矩形 51">
            <a:extLst>
              <a:ext uri="{FF2B5EF4-FFF2-40B4-BE49-F238E27FC236}">
                <a16:creationId xmlns:a16="http://schemas.microsoft.com/office/drawing/2014/main" id="{A6B2C449-A106-498F-B829-20943B55E094}"/>
              </a:ext>
            </a:extLst>
          </p:cNvPr>
          <p:cNvSpPr/>
          <p:nvPr/>
        </p:nvSpPr>
        <p:spPr>
          <a:xfrm>
            <a:off x="7267114" y="3522459"/>
            <a:ext cx="1211106" cy="516382"/>
          </a:xfrm>
          <a:prstGeom prst="rect">
            <a:avLst/>
          </a:prstGeom>
          <a:solidFill>
            <a:srgbClr val="F2B973"/>
          </a:solidFill>
          <a:ln>
            <a:solidFill>
              <a:srgbClr val="EC95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標楷體" panose="03000509000000000000" pitchFamily="65" charset="-120"/>
                <a:ea typeface="標楷體" panose="03000509000000000000" pitchFamily="65" charset="-120"/>
              </a:rPr>
              <a:t>特徵數</a:t>
            </a:r>
          </a:p>
        </p:txBody>
      </p:sp>
      <p:sp>
        <p:nvSpPr>
          <p:cNvPr id="53" name="矩形 52">
            <a:extLst>
              <a:ext uri="{FF2B5EF4-FFF2-40B4-BE49-F238E27FC236}">
                <a16:creationId xmlns:a16="http://schemas.microsoft.com/office/drawing/2014/main" id="{9992B191-9444-4707-BE41-BB4CB74FA6B6}"/>
              </a:ext>
            </a:extLst>
          </p:cNvPr>
          <p:cNvSpPr/>
          <p:nvPr/>
        </p:nvSpPr>
        <p:spPr>
          <a:xfrm>
            <a:off x="5226891" y="5113265"/>
            <a:ext cx="1210947" cy="515227"/>
          </a:xfrm>
          <a:prstGeom prst="rect">
            <a:avLst/>
          </a:prstGeom>
          <a:solidFill>
            <a:srgbClr val="EF5B43"/>
          </a:solidFill>
          <a:ln>
            <a:solidFill>
              <a:srgbClr val="7019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b="1" dirty="0">
                <a:solidFill>
                  <a:schemeClr val="tx1"/>
                </a:solidFill>
                <a:latin typeface="標楷體" panose="03000509000000000000" pitchFamily="65" charset="-120"/>
                <a:ea typeface="標楷體" panose="03000509000000000000" pitchFamily="65" charset="-120"/>
              </a:rPr>
              <a:t>收集地點</a:t>
            </a:r>
          </a:p>
        </p:txBody>
      </p:sp>
    </p:spTree>
    <p:extLst>
      <p:ext uri="{BB962C8B-B14F-4D97-AF65-F5344CB8AC3E}">
        <p14:creationId xmlns:p14="http://schemas.microsoft.com/office/powerpoint/2010/main" val="1060491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82C62-9A6E-474D-927D-2A149414F936}"/>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4.2</a:t>
            </a:r>
            <a:r>
              <a:rPr lang="zh-TW" altLang="en-US" dirty="0">
                <a:latin typeface="Times New Roman" panose="02020603050405020304" pitchFamily="18" charset="0"/>
                <a:cs typeface="Times New Roman" panose="02020603050405020304" pitchFamily="18" charset="0"/>
              </a:rPr>
              <a:t>軟體與開發環境</a:t>
            </a:r>
            <a:r>
              <a:rPr lang="en-US" altLang="zh-TW" dirty="0">
                <a:latin typeface="Times New Roman" panose="02020603050405020304" pitchFamily="18" charset="0"/>
                <a:cs typeface="Times New Roman" panose="02020603050405020304" pitchFamily="18" charset="0"/>
              </a:rPr>
              <a:t>(1/3)</a:t>
            </a:r>
            <a:endParaRPr lang="zh-TW" altLang="en-US" dirty="0">
              <a:latin typeface="Times New Roman" panose="02020603050405020304" pitchFamily="18" charset="0"/>
              <a:cs typeface="Times New Roman" panose="02020603050405020304" pitchFamily="18" charset="0"/>
            </a:endParaRPr>
          </a:p>
        </p:txBody>
      </p:sp>
      <p:graphicFrame>
        <p:nvGraphicFramePr>
          <p:cNvPr id="5" name="內容版面配置區 4">
            <a:extLst>
              <a:ext uri="{FF2B5EF4-FFF2-40B4-BE49-F238E27FC236}">
                <a16:creationId xmlns:a16="http://schemas.microsoft.com/office/drawing/2014/main" id="{B3A8DF0C-96D6-4D71-AF1D-9BFBA72973D5}"/>
              </a:ext>
            </a:extLst>
          </p:cNvPr>
          <p:cNvGraphicFramePr>
            <a:graphicFrameLocks noGrp="1"/>
          </p:cNvGraphicFramePr>
          <p:nvPr>
            <p:ph idx="1"/>
            <p:extLst>
              <p:ext uri="{D42A27DB-BD31-4B8C-83A1-F6EECF244321}">
                <p14:modId xmlns:p14="http://schemas.microsoft.com/office/powerpoint/2010/main" val="659638564"/>
              </p:ext>
            </p:extLst>
          </p:nvPr>
        </p:nvGraphicFramePr>
        <p:xfrm>
          <a:off x="1771650" y="1927921"/>
          <a:ext cx="8648700" cy="4206176"/>
        </p:xfrm>
        <a:graphic>
          <a:graphicData uri="http://schemas.openxmlformats.org/drawingml/2006/table">
            <a:tbl>
              <a:tblPr firstRow="1" firstCol="1" bandRow="1">
                <a:tableStyleId>{0505E3EF-67EA-436B-97B2-0124C06EBD24}</a:tableStyleId>
              </a:tblPr>
              <a:tblGrid>
                <a:gridCol w="4324350">
                  <a:extLst>
                    <a:ext uri="{9D8B030D-6E8A-4147-A177-3AD203B41FA5}">
                      <a16:colId xmlns:a16="http://schemas.microsoft.com/office/drawing/2014/main" val="1578620295"/>
                    </a:ext>
                  </a:extLst>
                </a:gridCol>
                <a:gridCol w="4324350">
                  <a:extLst>
                    <a:ext uri="{9D8B030D-6E8A-4147-A177-3AD203B41FA5}">
                      <a16:colId xmlns:a16="http://schemas.microsoft.com/office/drawing/2014/main" val="2662478568"/>
                    </a:ext>
                  </a:extLst>
                </a:gridCol>
              </a:tblGrid>
              <a:tr h="468336">
                <a:tc>
                  <a:txBody>
                    <a:bodyPr/>
                    <a:lstStyle/>
                    <a:p>
                      <a:pPr marL="0" algn="ctr" defTabSz="914400" rtl="0" eaLnBrk="0" latinLnBrk="0" hangingPunct="0">
                        <a:lnSpc>
                          <a:spcPct val="100000"/>
                        </a:lnSpc>
                        <a:spcBef>
                          <a:spcPts val="0"/>
                        </a:spcBef>
                        <a:spcAft>
                          <a:spcPts val="0"/>
                        </a:spcAft>
                      </a:pPr>
                      <a:r>
                        <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rPr>
                        <a:t>軟體與開發環境</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rPr>
                        <a:t>版本</a:t>
                      </a:r>
                    </a:p>
                  </a:txBody>
                  <a:tcPr marL="68580" marR="68580" marT="0" marB="0" anchor="ctr"/>
                </a:tc>
                <a:extLst>
                  <a:ext uri="{0D108BD9-81ED-4DB2-BD59-A6C34878D82A}">
                    <a16:rowId xmlns:a16="http://schemas.microsoft.com/office/drawing/2014/main" val="3641523019"/>
                  </a:ext>
                </a:extLst>
              </a:tr>
              <a:tr h="467230">
                <a:tc>
                  <a:txBody>
                    <a:bodyPr/>
                    <a:lstStyle/>
                    <a:p>
                      <a:pPr marL="0" algn="ctr" defTabSz="914400" rtl="0" eaLnBrk="0" latinLnBrk="0" hangingPunct="0">
                        <a:lnSpc>
                          <a:spcPct val="100000"/>
                        </a:lnSpc>
                        <a:spcBef>
                          <a:spcPts val="0"/>
                        </a:spcBef>
                        <a:spcAft>
                          <a:spcPts val="0"/>
                        </a:spcAft>
                      </a:pPr>
                      <a:r>
                        <a:rPr lang="en-US" sz="2400" b="0" kern="100" baseline="0" dirty="0">
                          <a:solidFill>
                            <a:schemeClr val="dk1"/>
                          </a:solidFill>
                          <a:effectLst/>
                          <a:latin typeface="Times New Roman" panose="02020603050405020304" pitchFamily="18" charset="0"/>
                          <a:ea typeface="標楷體" panose="03000509000000000000" pitchFamily="65" charset="-120"/>
                          <a:cs typeface="+mn-cs"/>
                        </a:rPr>
                        <a:t>Python</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400" b="0" kern="100" baseline="0">
                          <a:solidFill>
                            <a:schemeClr val="dk1"/>
                          </a:solidFill>
                          <a:effectLst/>
                          <a:latin typeface="Times New Roman" panose="02020603050405020304" pitchFamily="18" charset="0"/>
                          <a:ea typeface="標楷體" panose="03000509000000000000" pitchFamily="65" charset="-120"/>
                          <a:cs typeface="+mn-cs"/>
                        </a:rPr>
                        <a:t>3.9.12</a:t>
                      </a:r>
                      <a:endParaRPr lang="zh-TW" altLang="en-US" sz="24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012859761"/>
                  </a:ext>
                </a:extLst>
              </a:tr>
              <a:tr h="467230">
                <a:tc>
                  <a:txBody>
                    <a:bodyPr/>
                    <a:lstStyle/>
                    <a:p>
                      <a:pPr marL="0" algn="ctr" defTabSz="914400" rtl="0" eaLnBrk="0" latinLnBrk="0" hangingPunct="0">
                        <a:lnSpc>
                          <a:spcPct val="100000"/>
                        </a:lnSpc>
                        <a:spcBef>
                          <a:spcPts val="0"/>
                        </a:spcBef>
                        <a:spcAft>
                          <a:spcPts val="0"/>
                        </a:spcAft>
                      </a:pPr>
                      <a:r>
                        <a:rPr lang="en-US" sz="2400" b="0" kern="100" baseline="0" dirty="0">
                          <a:solidFill>
                            <a:schemeClr val="dk1"/>
                          </a:solidFill>
                          <a:effectLst/>
                          <a:latin typeface="Times New Roman" panose="02020603050405020304" pitchFamily="18" charset="0"/>
                          <a:ea typeface="標楷體" panose="03000509000000000000" pitchFamily="65" charset="-120"/>
                          <a:cs typeface="+mn-cs"/>
                        </a:rPr>
                        <a:t>Spyder</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400" b="0" kern="100" baseline="0">
                          <a:solidFill>
                            <a:schemeClr val="dk1"/>
                          </a:solidFill>
                          <a:effectLst/>
                          <a:latin typeface="Times New Roman" panose="02020603050405020304" pitchFamily="18" charset="0"/>
                          <a:ea typeface="標楷體" panose="03000509000000000000" pitchFamily="65" charset="-120"/>
                          <a:cs typeface="+mn-cs"/>
                        </a:rPr>
                        <a:t>5.0.5</a:t>
                      </a:r>
                      <a:endParaRPr lang="zh-TW" altLang="en-US" sz="24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48794430"/>
                  </a:ext>
                </a:extLst>
              </a:tr>
              <a:tr h="467230">
                <a:tc>
                  <a:txBody>
                    <a:bodyPr/>
                    <a:lstStyle/>
                    <a:p>
                      <a:pPr marL="0" algn="ctr" defTabSz="914400" rtl="0" eaLnBrk="0" latinLnBrk="0" hangingPunct="0">
                        <a:lnSpc>
                          <a:spcPct val="100000"/>
                        </a:lnSpc>
                        <a:spcBef>
                          <a:spcPts val="0"/>
                        </a:spcBef>
                        <a:spcAft>
                          <a:spcPts val="0"/>
                        </a:spcAft>
                      </a:pPr>
                      <a:r>
                        <a:rPr lang="en-US" sz="2400" b="0" kern="100" baseline="0" dirty="0">
                          <a:solidFill>
                            <a:schemeClr val="dk1"/>
                          </a:solidFill>
                          <a:effectLst/>
                          <a:latin typeface="Times New Roman" panose="02020603050405020304" pitchFamily="18" charset="0"/>
                          <a:ea typeface="標楷體" panose="03000509000000000000" pitchFamily="65" charset="-120"/>
                          <a:cs typeface="+mn-cs"/>
                        </a:rPr>
                        <a:t>Pandas</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400" b="0" kern="100" baseline="0">
                          <a:solidFill>
                            <a:schemeClr val="dk1"/>
                          </a:solidFill>
                          <a:effectLst/>
                          <a:latin typeface="Times New Roman" panose="02020603050405020304" pitchFamily="18" charset="0"/>
                          <a:ea typeface="標楷體" panose="03000509000000000000" pitchFamily="65" charset="-120"/>
                          <a:cs typeface="+mn-cs"/>
                        </a:rPr>
                        <a:t>1.4.2</a:t>
                      </a:r>
                      <a:endParaRPr lang="zh-TW" altLang="en-US" sz="24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703400067"/>
                  </a:ext>
                </a:extLst>
              </a:tr>
              <a:tr h="467230">
                <a:tc>
                  <a:txBody>
                    <a:bodyPr/>
                    <a:lstStyle/>
                    <a:p>
                      <a:pPr marL="0" algn="ctr" defTabSz="914400" rtl="0" eaLnBrk="0" latinLnBrk="0" hangingPunct="0">
                        <a:lnSpc>
                          <a:spcPct val="100000"/>
                        </a:lnSpc>
                        <a:spcBef>
                          <a:spcPts val="0"/>
                        </a:spcBef>
                        <a:spcAft>
                          <a:spcPts val="0"/>
                        </a:spcAft>
                      </a:pPr>
                      <a:r>
                        <a:rPr lang="en-US" sz="2400" b="0" kern="100" baseline="0" dirty="0" err="1">
                          <a:solidFill>
                            <a:schemeClr val="dk1"/>
                          </a:solidFill>
                          <a:effectLst/>
                          <a:latin typeface="Times New Roman" panose="02020603050405020304" pitchFamily="18" charset="0"/>
                          <a:ea typeface="標楷體" panose="03000509000000000000" pitchFamily="65" charset="-120"/>
                          <a:cs typeface="+mn-cs"/>
                        </a:rPr>
                        <a:t>Scikit</a:t>
                      </a:r>
                      <a:r>
                        <a:rPr lang="en-US" sz="2400" b="0" kern="100" baseline="0" dirty="0">
                          <a:solidFill>
                            <a:schemeClr val="dk1"/>
                          </a:solidFill>
                          <a:effectLst/>
                          <a:latin typeface="Times New Roman" panose="02020603050405020304" pitchFamily="18" charset="0"/>
                          <a:ea typeface="標楷體" panose="03000509000000000000" pitchFamily="65" charset="-120"/>
                          <a:cs typeface="+mn-cs"/>
                        </a:rPr>
                        <a:t>-learn</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400" b="0" kern="100" baseline="0" dirty="0">
                          <a:solidFill>
                            <a:schemeClr val="dk1"/>
                          </a:solidFill>
                          <a:effectLst/>
                          <a:latin typeface="Times New Roman" panose="02020603050405020304" pitchFamily="18" charset="0"/>
                          <a:ea typeface="標楷體" panose="03000509000000000000" pitchFamily="65" charset="-120"/>
                          <a:cs typeface="+mn-cs"/>
                        </a:rPr>
                        <a:t>1.1.2</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09941706"/>
                  </a:ext>
                </a:extLst>
              </a:tr>
              <a:tr h="467230">
                <a:tc>
                  <a:txBody>
                    <a:bodyPr/>
                    <a:lstStyle/>
                    <a:p>
                      <a:pPr marL="0" algn="ctr" defTabSz="914400" rtl="0" eaLnBrk="0" latinLnBrk="0" hangingPunct="0">
                        <a:lnSpc>
                          <a:spcPct val="100000"/>
                        </a:lnSpc>
                        <a:spcBef>
                          <a:spcPts val="0"/>
                        </a:spcBef>
                        <a:spcAft>
                          <a:spcPts val="0"/>
                        </a:spcAft>
                      </a:pPr>
                      <a:r>
                        <a:rPr lang="en-US" sz="2400" b="0" kern="100" baseline="0" dirty="0" err="1">
                          <a:solidFill>
                            <a:schemeClr val="dk1"/>
                          </a:solidFill>
                          <a:effectLst/>
                          <a:latin typeface="Times New Roman" panose="02020603050405020304" pitchFamily="18" charset="0"/>
                          <a:ea typeface="標楷體" panose="03000509000000000000" pitchFamily="65" charset="-120"/>
                          <a:cs typeface="+mn-cs"/>
                        </a:rPr>
                        <a:t>Tensorflow</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400" b="0" kern="100" baseline="0" dirty="0">
                          <a:solidFill>
                            <a:schemeClr val="dk1"/>
                          </a:solidFill>
                          <a:effectLst/>
                          <a:latin typeface="Times New Roman" panose="02020603050405020304" pitchFamily="18" charset="0"/>
                          <a:ea typeface="標楷體" panose="03000509000000000000" pitchFamily="65" charset="-120"/>
                          <a:cs typeface="+mn-cs"/>
                        </a:rPr>
                        <a:t>2.6.0</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823616213"/>
                  </a:ext>
                </a:extLst>
              </a:tr>
              <a:tr h="467230">
                <a:tc>
                  <a:txBody>
                    <a:bodyPr/>
                    <a:lstStyle/>
                    <a:p>
                      <a:pPr marL="0" algn="ctr" defTabSz="914400" rtl="0" eaLnBrk="0" latinLnBrk="0" hangingPunct="0">
                        <a:lnSpc>
                          <a:spcPct val="100000"/>
                        </a:lnSpc>
                        <a:spcBef>
                          <a:spcPts val="0"/>
                        </a:spcBef>
                        <a:spcAft>
                          <a:spcPts val="0"/>
                        </a:spcAft>
                      </a:pPr>
                      <a:r>
                        <a:rPr lang="en-US" sz="2400" b="0" kern="100" baseline="0" dirty="0">
                          <a:solidFill>
                            <a:schemeClr val="dk1"/>
                          </a:solidFill>
                          <a:effectLst/>
                          <a:latin typeface="Times New Roman" panose="02020603050405020304" pitchFamily="18" charset="0"/>
                          <a:ea typeface="標楷體" panose="03000509000000000000" pitchFamily="65" charset="-120"/>
                          <a:cs typeface="+mn-cs"/>
                        </a:rPr>
                        <a:t>Matplotlib</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400" b="0" kern="100" baseline="0" dirty="0">
                          <a:solidFill>
                            <a:schemeClr val="dk1"/>
                          </a:solidFill>
                          <a:effectLst/>
                          <a:latin typeface="Times New Roman" panose="02020603050405020304" pitchFamily="18" charset="0"/>
                          <a:ea typeface="標楷體" panose="03000509000000000000" pitchFamily="65" charset="-120"/>
                          <a:cs typeface="+mn-cs"/>
                        </a:rPr>
                        <a:t>3.5.1</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591912799"/>
                  </a:ext>
                </a:extLst>
              </a:tr>
              <a:tr h="467230">
                <a:tc>
                  <a:txBody>
                    <a:bodyPr/>
                    <a:lstStyle/>
                    <a:p>
                      <a:pPr marL="0" algn="ctr" defTabSz="914400" rtl="0" eaLnBrk="0" latinLnBrk="0" hangingPunct="0">
                        <a:lnSpc>
                          <a:spcPct val="100000"/>
                        </a:lnSpc>
                        <a:spcBef>
                          <a:spcPts val="0"/>
                        </a:spcBef>
                        <a:spcAft>
                          <a:spcPts val="0"/>
                        </a:spcAft>
                      </a:pPr>
                      <a:r>
                        <a:rPr lang="en-US" sz="2400" b="0" kern="100" baseline="0" dirty="0">
                          <a:solidFill>
                            <a:schemeClr val="dk1"/>
                          </a:solidFill>
                          <a:effectLst/>
                          <a:latin typeface="Times New Roman" panose="02020603050405020304" pitchFamily="18" charset="0"/>
                          <a:ea typeface="標楷體" panose="03000509000000000000" pitchFamily="65" charset="-120"/>
                          <a:cs typeface="+mn-cs"/>
                        </a:rPr>
                        <a:t>numpy</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400" b="0" kern="100" baseline="0" dirty="0">
                          <a:solidFill>
                            <a:schemeClr val="dk1"/>
                          </a:solidFill>
                          <a:effectLst/>
                          <a:latin typeface="Times New Roman" panose="02020603050405020304" pitchFamily="18" charset="0"/>
                          <a:ea typeface="標楷體" panose="03000509000000000000" pitchFamily="65" charset="-120"/>
                          <a:cs typeface="+mn-cs"/>
                        </a:rPr>
                        <a:t>1.19.5</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817836704"/>
                  </a:ext>
                </a:extLst>
              </a:tr>
              <a:tr h="467230">
                <a:tc>
                  <a:txBody>
                    <a:bodyPr/>
                    <a:lstStyle/>
                    <a:p>
                      <a:pPr marL="0" algn="ctr" defTabSz="914400" rtl="0" eaLnBrk="0" latinLnBrk="0" hangingPunct="0">
                        <a:lnSpc>
                          <a:spcPct val="100000"/>
                        </a:lnSpc>
                        <a:spcBef>
                          <a:spcPts val="0"/>
                        </a:spcBef>
                        <a:spcAft>
                          <a:spcPts val="0"/>
                        </a:spcAft>
                      </a:pPr>
                      <a:r>
                        <a:rPr lang="en-US" sz="2400" b="0" kern="100" baseline="0" dirty="0">
                          <a:solidFill>
                            <a:schemeClr val="dk1"/>
                          </a:solidFill>
                          <a:effectLst/>
                          <a:latin typeface="Times New Roman" panose="02020603050405020304" pitchFamily="18" charset="0"/>
                          <a:ea typeface="標楷體" panose="03000509000000000000" pitchFamily="65" charset="-120"/>
                          <a:cs typeface="+mn-cs"/>
                        </a:rPr>
                        <a:t>seaborn</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400" b="0" kern="100" baseline="0" dirty="0">
                          <a:solidFill>
                            <a:schemeClr val="dk1"/>
                          </a:solidFill>
                          <a:effectLst/>
                          <a:latin typeface="Times New Roman" panose="02020603050405020304" pitchFamily="18" charset="0"/>
                          <a:ea typeface="標楷體" panose="03000509000000000000" pitchFamily="65" charset="-120"/>
                          <a:cs typeface="+mn-cs"/>
                        </a:rPr>
                        <a:t>0.11.2</a:t>
                      </a:r>
                      <a:endParaRPr lang="zh-TW" altLang="en-US" sz="24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79783388"/>
                  </a:ext>
                </a:extLst>
              </a:tr>
            </a:tbl>
          </a:graphicData>
        </a:graphic>
      </p:graphicFrame>
      <p:sp>
        <p:nvSpPr>
          <p:cNvPr id="4" name="投影片編號版面配置區 3">
            <a:extLst>
              <a:ext uri="{FF2B5EF4-FFF2-40B4-BE49-F238E27FC236}">
                <a16:creationId xmlns:a16="http://schemas.microsoft.com/office/drawing/2014/main" id="{85394C0B-BC16-4544-9374-B0C91F95423B}"/>
              </a:ext>
            </a:extLst>
          </p:cNvPr>
          <p:cNvSpPr>
            <a:spLocks noGrp="1"/>
          </p:cNvSpPr>
          <p:nvPr>
            <p:ph type="sldNum" sz="quarter" idx="12"/>
          </p:nvPr>
        </p:nvSpPr>
        <p:spPr/>
        <p:txBody>
          <a:bodyPr/>
          <a:lstStyle/>
          <a:p>
            <a:fld id="{3A98EE3D-8CD1-4C3F-BD1C-C98C9596463C}" type="slidenum">
              <a:rPr lang="en-US" altLang="zh-TW" smtClean="0"/>
              <a:pPr/>
              <a:t>32</a:t>
            </a:fld>
            <a:endParaRPr lang="zh-TW" altLang="en-US" dirty="0"/>
          </a:p>
        </p:txBody>
      </p:sp>
    </p:spTree>
    <p:extLst>
      <p:ext uri="{BB962C8B-B14F-4D97-AF65-F5344CB8AC3E}">
        <p14:creationId xmlns:p14="http://schemas.microsoft.com/office/powerpoint/2010/main" val="958368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60CF526-A332-4CD5-98F6-84BD44D4671B}"/>
              </a:ext>
            </a:extLst>
          </p:cNvPr>
          <p:cNvSpPr>
            <a:spLocks noGrp="1"/>
          </p:cNvSpPr>
          <p:nvPr>
            <p:ph type="title"/>
          </p:nvPr>
        </p:nvSpPr>
        <p:spPr>
          <a:xfrm>
            <a:off x="1097280" y="286603"/>
            <a:ext cx="10058400" cy="1450757"/>
          </a:xfrm>
        </p:spPr>
        <p:txBody>
          <a:bodyPr/>
          <a:lstStyle/>
          <a:p>
            <a:r>
              <a:rPr lang="en-US" altLang="zh-TW" dirty="0">
                <a:latin typeface="Times New Roman" panose="02020603050405020304" pitchFamily="18" charset="0"/>
                <a:cs typeface="Times New Roman" panose="02020603050405020304" pitchFamily="18" charset="0"/>
              </a:rPr>
              <a:t>4.2</a:t>
            </a:r>
            <a:r>
              <a:rPr lang="zh-TW" altLang="en-US" dirty="0">
                <a:latin typeface="Times New Roman" panose="02020603050405020304" pitchFamily="18" charset="0"/>
                <a:cs typeface="Times New Roman" panose="02020603050405020304" pitchFamily="18" charset="0"/>
              </a:rPr>
              <a:t>軟體與開發環境</a:t>
            </a:r>
            <a:r>
              <a:rPr lang="en-US" altLang="zh-TW" dirty="0">
                <a:latin typeface="Times New Roman" panose="02020603050405020304" pitchFamily="18" charset="0"/>
                <a:cs typeface="Times New Roman" panose="02020603050405020304" pitchFamily="18" charset="0"/>
              </a:rPr>
              <a:t>(2/3)</a:t>
            </a:r>
            <a:endParaRPr lang="zh-TW" altLang="en-US" dirty="0"/>
          </a:p>
        </p:txBody>
      </p:sp>
      <p:sp>
        <p:nvSpPr>
          <p:cNvPr id="4" name="投影片編號版面配置區 3">
            <a:extLst>
              <a:ext uri="{FF2B5EF4-FFF2-40B4-BE49-F238E27FC236}">
                <a16:creationId xmlns:a16="http://schemas.microsoft.com/office/drawing/2014/main" id="{7293B4B4-A3BF-4AC9-86D9-523565FE40FF}"/>
              </a:ext>
            </a:extLst>
          </p:cNvPr>
          <p:cNvSpPr>
            <a:spLocks noGrp="1"/>
          </p:cNvSpPr>
          <p:nvPr>
            <p:ph type="sldNum" sz="quarter" idx="12"/>
          </p:nvPr>
        </p:nvSpPr>
        <p:spPr/>
        <p:txBody>
          <a:bodyPr/>
          <a:lstStyle/>
          <a:p>
            <a:fld id="{3A98EE3D-8CD1-4C3F-BD1C-C98C9596463C}" type="slidenum">
              <a:rPr lang="en-US" altLang="zh-TW" smtClean="0"/>
              <a:pPr/>
              <a:t>33</a:t>
            </a:fld>
            <a:endParaRPr lang="zh-TW" altLang="en-US" dirty="0"/>
          </a:p>
        </p:txBody>
      </p:sp>
      <p:grpSp>
        <p:nvGrpSpPr>
          <p:cNvPr id="15" name="群組 14">
            <a:extLst>
              <a:ext uri="{FF2B5EF4-FFF2-40B4-BE49-F238E27FC236}">
                <a16:creationId xmlns:a16="http://schemas.microsoft.com/office/drawing/2014/main" id="{EF874358-6B23-478C-A43A-8409AAB445F2}"/>
              </a:ext>
            </a:extLst>
          </p:cNvPr>
          <p:cNvGrpSpPr/>
          <p:nvPr/>
        </p:nvGrpSpPr>
        <p:grpSpPr>
          <a:xfrm>
            <a:off x="1097280" y="1826932"/>
            <a:ext cx="4689578" cy="2114338"/>
            <a:chOff x="1097280" y="1826932"/>
            <a:chExt cx="4689578" cy="2114338"/>
          </a:xfrm>
        </p:grpSpPr>
        <p:sp>
          <p:nvSpPr>
            <p:cNvPr id="3" name="矩形: 圓角 2">
              <a:extLst>
                <a:ext uri="{FF2B5EF4-FFF2-40B4-BE49-F238E27FC236}">
                  <a16:creationId xmlns:a16="http://schemas.microsoft.com/office/drawing/2014/main" id="{A55BF00B-C702-43D3-8F1B-B8E7F0C128C2}"/>
                </a:ext>
              </a:extLst>
            </p:cNvPr>
            <p:cNvSpPr/>
            <p:nvPr/>
          </p:nvSpPr>
          <p:spPr>
            <a:xfrm>
              <a:off x="1569887" y="2187195"/>
              <a:ext cx="4216971" cy="17540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endParaRPr lang="en-US" altLang="zh-TW" dirty="0">
                <a:latin typeface="Times New Roman" panose="02020603050405020304" pitchFamily="18" charset="0"/>
                <a:ea typeface="標楷體" panose="03000509000000000000" pitchFamily="65" charset="-120"/>
              </a:endParaRPr>
            </a:p>
            <a:p>
              <a:pPr algn="just"/>
              <a:r>
                <a:rPr lang="en-US" altLang="zh-TW" dirty="0">
                  <a:latin typeface="Times New Roman" panose="02020603050405020304" pitchFamily="18" charset="0"/>
                  <a:ea typeface="標楷體" panose="03000509000000000000" pitchFamily="65" charset="-120"/>
                </a:rPr>
                <a:t>Spyder</a:t>
              </a:r>
              <a:r>
                <a:rPr lang="zh-TW" altLang="zh-TW" dirty="0">
                  <a:latin typeface="Times New Roman" panose="02020603050405020304" pitchFamily="18" charset="0"/>
                  <a:ea typeface="標楷體" panose="03000509000000000000" pitchFamily="65" charset="-120"/>
                </a:rPr>
                <a:t>是完全使用</a:t>
              </a:r>
              <a:r>
                <a:rPr lang="en-US" altLang="zh-TW" dirty="0">
                  <a:latin typeface="Times New Roman" panose="02020603050405020304" pitchFamily="18" charset="0"/>
                  <a:ea typeface="標楷體" panose="03000509000000000000" pitchFamily="65" charset="-120"/>
                </a:rPr>
                <a:t>Python</a:t>
              </a:r>
              <a:r>
                <a:rPr lang="zh-TW" altLang="zh-TW" dirty="0">
                  <a:latin typeface="Times New Roman" panose="02020603050405020304" pitchFamily="18" charset="0"/>
                  <a:ea typeface="標楷體" panose="03000509000000000000" pitchFamily="65" charset="-120"/>
                </a:rPr>
                <a:t>語言開發的，它屬於一個開源的整合式開發環境（</a:t>
              </a:r>
              <a:r>
                <a:rPr lang="en-US" altLang="zh-TW" dirty="0">
                  <a:latin typeface="Times New Roman" panose="02020603050405020304" pitchFamily="18" charset="0"/>
                  <a:ea typeface="標楷體" panose="03000509000000000000" pitchFamily="65" charset="-120"/>
                </a:rPr>
                <a:t>Integrated Development Environment</a:t>
              </a:r>
              <a:r>
                <a:rPr lang="zh-TW" altLang="en-US" dirty="0">
                  <a:latin typeface="Times New Roman" panose="02020603050405020304" pitchFamily="18" charset="0"/>
                  <a:ea typeface="標楷體" panose="03000509000000000000" pitchFamily="65" charset="-120"/>
                </a:rPr>
                <a:t> </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 </a:t>
              </a:r>
              <a:r>
                <a:rPr lang="en-US" altLang="zh-TW" dirty="0">
                  <a:latin typeface="Times New Roman" panose="02020603050405020304" pitchFamily="18" charset="0"/>
                  <a:ea typeface="標楷體" panose="03000509000000000000" pitchFamily="65" charset="-120"/>
                </a:rPr>
                <a:t>IDE</a:t>
              </a:r>
              <a:r>
                <a:rPr lang="zh-TW" altLang="zh-TW" dirty="0">
                  <a:latin typeface="Times New Roman" panose="02020603050405020304" pitchFamily="18" charset="0"/>
                  <a:ea typeface="標楷體" panose="03000509000000000000" pitchFamily="65" charset="-120"/>
                </a:rPr>
                <a:t>）</a:t>
              </a:r>
              <a:r>
                <a:rPr lang="en-US" altLang="zh-TW" dirty="0">
                  <a:latin typeface="Times New Roman" panose="02020603050405020304" pitchFamily="18" charset="0"/>
                  <a:ea typeface="標楷體" panose="03000509000000000000" pitchFamily="65" charset="-120"/>
                </a:rPr>
                <a:t>(</a:t>
              </a:r>
              <a:r>
                <a:rPr lang="en-US" altLang="zh-TW" dirty="0" err="1">
                  <a:latin typeface="Times New Roman" panose="02020603050405020304" pitchFamily="18" charset="0"/>
                  <a:ea typeface="標楷體" panose="03000509000000000000" pitchFamily="65" charset="-120"/>
                </a:rPr>
                <a:t>Geyik</a:t>
              </a:r>
              <a:r>
                <a:rPr lang="en-US" altLang="zh-TW" dirty="0">
                  <a:latin typeface="Times New Roman" panose="02020603050405020304" pitchFamily="18" charset="0"/>
                  <a:ea typeface="標楷體" panose="03000509000000000000" pitchFamily="65" charset="-120"/>
                </a:rPr>
                <a:t> &amp; Kara, 2020)</a:t>
              </a:r>
              <a:r>
                <a:rPr lang="zh-TW"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grpSp>
          <p:nvGrpSpPr>
            <p:cNvPr id="57" name="群組 56">
              <a:extLst>
                <a:ext uri="{FF2B5EF4-FFF2-40B4-BE49-F238E27FC236}">
                  <a16:creationId xmlns:a16="http://schemas.microsoft.com/office/drawing/2014/main" id="{D91E764C-D197-4BAC-BFF4-F953E3BD6FA3}"/>
                </a:ext>
              </a:extLst>
            </p:cNvPr>
            <p:cNvGrpSpPr/>
            <p:nvPr/>
          </p:nvGrpSpPr>
          <p:grpSpPr>
            <a:xfrm>
              <a:off x="1097280" y="1826932"/>
              <a:ext cx="1775162" cy="722755"/>
              <a:chOff x="1889084" y="2510374"/>
              <a:chExt cx="3268893" cy="1297746"/>
            </a:xfrm>
          </p:grpSpPr>
          <p:sp>
            <p:nvSpPr>
              <p:cNvPr id="58" name="矩形: 圓角 57">
                <a:extLst>
                  <a:ext uri="{FF2B5EF4-FFF2-40B4-BE49-F238E27FC236}">
                    <a16:creationId xmlns:a16="http://schemas.microsoft.com/office/drawing/2014/main" id="{4C629745-50CF-4F3E-AE52-BA4342890E26}"/>
                  </a:ext>
                </a:extLst>
              </p:cNvPr>
              <p:cNvSpPr/>
              <p:nvPr/>
            </p:nvSpPr>
            <p:spPr>
              <a:xfrm>
                <a:off x="1889084" y="2582985"/>
                <a:ext cx="3268893" cy="1152525"/>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9" name="Picture 20" descr="File:Spyder logo.svg - 維基百科，自由的百科全書">
                <a:extLst>
                  <a:ext uri="{FF2B5EF4-FFF2-40B4-BE49-F238E27FC236}">
                    <a16:creationId xmlns:a16="http://schemas.microsoft.com/office/drawing/2014/main" id="{BD03F37F-4C48-49DB-A590-574F268D9F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5784" y="2510374"/>
                <a:ext cx="2595493" cy="129774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 name="群組 17">
            <a:extLst>
              <a:ext uri="{FF2B5EF4-FFF2-40B4-BE49-F238E27FC236}">
                <a16:creationId xmlns:a16="http://schemas.microsoft.com/office/drawing/2014/main" id="{9512689D-D7ED-4652-BEB2-46A527CB94F3}"/>
              </a:ext>
            </a:extLst>
          </p:cNvPr>
          <p:cNvGrpSpPr/>
          <p:nvPr/>
        </p:nvGrpSpPr>
        <p:grpSpPr>
          <a:xfrm>
            <a:off x="1097280" y="4224018"/>
            <a:ext cx="4689578" cy="2222820"/>
            <a:chOff x="1097280" y="4224018"/>
            <a:chExt cx="4689578" cy="2222820"/>
          </a:xfrm>
        </p:grpSpPr>
        <p:sp>
          <p:nvSpPr>
            <p:cNvPr id="29" name="矩形: 圓角 28">
              <a:extLst>
                <a:ext uri="{FF2B5EF4-FFF2-40B4-BE49-F238E27FC236}">
                  <a16:creationId xmlns:a16="http://schemas.microsoft.com/office/drawing/2014/main" id="{837DF32C-E536-4C5C-A689-5357CFAE864A}"/>
                </a:ext>
              </a:extLst>
            </p:cNvPr>
            <p:cNvSpPr/>
            <p:nvPr/>
          </p:nvSpPr>
          <p:spPr>
            <a:xfrm>
              <a:off x="1569887" y="4692763"/>
              <a:ext cx="4216971" cy="17540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endParaRPr lang="en-US" altLang="zh-TW" dirty="0">
                <a:latin typeface="Times New Roman" panose="02020603050405020304" pitchFamily="18" charset="0"/>
                <a:ea typeface="標楷體" panose="03000509000000000000" pitchFamily="65" charset="-120"/>
              </a:endParaRPr>
            </a:p>
            <a:p>
              <a:pPr algn="just"/>
              <a:r>
                <a:rPr lang="en-US" altLang="zh-TW" dirty="0">
                  <a:latin typeface="Times New Roman" panose="02020603050405020304" pitchFamily="18" charset="0"/>
                  <a:ea typeface="標楷體" panose="03000509000000000000" pitchFamily="65" charset="-120"/>
                </a:rPr>
                <a:t>Python</a:t>
              </a:r>
              <a:r>
                <a:rPr lang="zh-TW" altLang="zh-TW" dirty="0">
                  <a:latin typeface="Times New Roman" panose="02020603050405020304" pitchFamily="18" charset="0"/>
                  <a:ea typeface="標楷體" panose="03000509000000000000" pitchFamily="65" charset="-120"/>
                </a:rPr>
                <a:t>是一種被廣泛使用的通用高級編程語言</a:t>
              </a:r>
              <a:r>
                <a:rPr lang="zh-TW" altLang="en-US" dirty="0">
                  <a:latin typeface="Times New Roman" panose="02020603050405020304" pitchFamily="18" charset="0"/>
                  <a:ea typeface="標楷體" panose="03000509000000000000" pitchFamily="65" charset="-120"/>
                </a:rPr>
                <a:t>，</a:t>
              </a:r>
              <a:r>
                <a:rPr lang="zh-TW" altLang="zh-TW" dirty="0">
                  <a:latin typeface="Times New Roman" panose="02020603050405020304" pitchFamily="18" charset="0"/>
                  <a:ea typeface="標楷體" panose="03000509000000000000" pitchFamily="65" charset="-120"/>
                </a:rPr>
                <a:t>並且具有足夠的靈活性以及龐大而全面的函式庫</a:t>
              </a:r>
              <a:r>
                <a:rPr lang="en-US" altLang="zh-TW" dirty="0">
                  <a:latin typeface="Times New Roman" panose="02020603050405020304" pitchFamily="18" charset="0"/>
                  <a:ea typeface="標楷體" panose="03000509000000000000" pitchFamily="65" charset="-120"/>
                </a:rPr>
                <a:t>(Ari &amp; </a:t>
              </a:r>
              <a:r>
                <a:rPr lang="en-US" altLang="zh-TW" dirty="0" err="1">
                  <a:latin typeface="Times New Roman" panose="02020603050405020304" pitchFamily="18" charset="0"/>
                  <a:ea typeface="標楷體" panose="03000509000000000000" pitchFamily="65" charset="-120"/>
                </a:rPr>
                <a:t>Ustazhanov</a:t>
              </a:r>
              <a:r>
                <a:rPr lang="en-US" altLang="zh-TW" dirty="0">
                  <a:latin typeface="Times New Roman" panose="02020603050405020304" pitchFamily="18" charset="0"/>
                  <a:ea typeface="標楷體" panose="03000509000000000000" pitchFamily="65" charset="-120"/>
                </a:rPr>
                <a:t>, 2014)</a:t>
              </a:r>
              <a:r>
                <a:rPr lang="zh-TW" altLang="en-US" dirty="0">
                  <a:latin typeface="Times New Roman" panose="02020603050405020304" pitchFamily="18" charset="0"/>
                  <a:ea typeface="標楷體" panose="03000509000000000000" pitchFamily="65" charset="-120"/>
                </a:rPr>
                <a:t>。</a:t>
              </a:r>
            </a:p>
          </p:txBody>
        </p:sp>
        <p:grpSp>
          <p:nvGrpSpPr>
            <p:cNvPr id="17" name="群組 16">
              <a:extLst>
                <a:ext uri="{FF2B5EF4-FFF2-40B4-BE49-F238E27FC236}">
                  <a16:creationId xmlns:a16="http://schemas.microsoft.com/office/drawing/2014/main" id="{27C7EA1E-494A-4B50-8E8A-B96A0A8D905E}"/>
                </a:ext>
              </a:extLst>
            </p:cNvPr>
            <p:cNvGrpSpPr/>
            <p:nvPr/>
          </p:nvGrpSpPr>
          <p:grpSpPr>
            <a:xfrm>
              <a:off x="1097280" y="4224018"/>
              <a:ext cx="1775163" cy="718398"/>
              <a:chOff x="1097280" y="4224018"/>
              <a:chExt cx="1775163" cy="718398"/>
            </a:xfrm>
          </p:grpSpPr>
          <p:sp>
            <p:nvSpPr>
              <p:cNvPr id="70" name="矩形: 圓角 69">
                <a:extLst>
                  <a:ext uri="{FF2B5EF4-FFF2-40B4-BE49-F238E27FC236}">
                    <a16:creationId xmlns:a16="http://schemas.microsoft.com/office/drawing/2014/main" id="{D4DFEBAE-EBC2-44EE-A8CF-3FE93D0626DC}"/>
                  </a:ext>
                </a:extLst>
              </p:cNvPr>
              <p:cNvSpPr/>
              <p:nvPr/>
            </p:nvSpPr>
            <p:spPr>
              <a:xfrm>
                <a:off x="1097280" y="4262279"/>
                <a:ext cx="1775163" cy="641877"/>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1" name="Picture 18" descr="Python Logo, symbol, meaning, history, PNG, brand">
                <a:extLst>
                  <a:ext uri="{FF2B5EF4-FFF2-40B4-BE49-F238E27FC236}">
                    <a16:creationId xmlns:a16="http://schemas.microsoft.com/office/drawing/2014/main" id="{679046D6-E617-418D-8E33-F954CF05C75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6349"/>
              <a:stretch/>
            </p:blipFill>
            <p:spPr bwMode="auto">
              <a:xfrm>
                <a:off x="1401733" y="4224018"/>
                <a:ext cx="1166257" cy="718398"/>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6" name="群組 15">
            <a:extLst>
              <a:ext uri="{FF2B5EF4-FFF2-40B4-BE49-F238E27FC236}">
                <a16:creationId xmlns:a16="http://schemas.microsoft.com/office/drawing/2014/main" id="{A77BBB19-8E81-460E-893A-FBEAF43AF627}"/>
              </a:ext>
            </a:extLst>
          </p:cNvPr>
          <p:cNvGrpSpPr/>
          <p:nvPr/>
        </p:nvGrpSpPr>
        <p:grpSpPr>
          <a:xfrm>
            <a:off x="6611499" y="1886421"/>
            <a:ext cx="4598661" cy="2054849"/>
            <a:chOff x="6611499" y="1886421"/>
            <a:chExt cx="4598661" cy="2054849"/>
          </a:xfrm>
        </p:grpSpPr>
        <p:sp>
          <p:nvSpPr>
            <p:cNvPr id="34" name="矩形: 圓角 33">
              <a:extLst>
                <a:ext uri="{FF2B5EF4-FFF2-40B4-BE49-F238E27FC236}">
                  <a16:creationId xmlns:a16="http://schemas.microsoft.com/office/drawing/2014/main" id="{02E33AA1-C9B6-4D7C-8E4C-D986234E315C}"/>
                </a:ext>
              </a:extLst>
            </p:cNvPr>
            <p:cNvSpPr/>
            <p:nvPr/>
          </p:nvSpPr>
          <p:spPr>
            <a:xfrm>
              <a:off x="6993189" y="2187195"/>
              <a:ext cx="4216971" cy="17540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r>
                <a:rPr lang="zh-TW" altLang="en-US" dirty="0">
                  <a:latin typeface="Times New Roman" panose="02020603050405020304" pitchFamily="18" charset="0"/>
                  <a:ea typeface="標楷體" panose="03000509000000000000" pitchFamily="65" charset="-120"/>
                </a:rPr>
                <a:t>能夠運用高效的 </a:t>
              </a:r>
              <a:r>
                <a:rPr lang="en-US" altLang="zh-TW" dirty="0">
                  <a:latin typeface="Times New Roman" panose="02020603050405020304" pitchFamily="18" charset="0"/>
                  <a:ea typeface="標楷體" panose="03000509000000000000" pitchFamily="65" charset="-120"/>
                </a:rPr>
                <a:t>(Data Frame)</a:t>
              </a:r>
              <a:r>
                <a:rPr lang="zh-TW" altLang="en-US" dirty="0">
                  <a:latin typeface="Times New Roman" panose="02020603050405020304" pitchFamily="18" charset="0"/>
                  <a:ea typeface="標楷體" panose="03000509000000000000" pitchFamily="65" charset="-120"/>
                </a:rPr>
                <a:t>、讀取</a:t>
              </a:r>
              <a:r>
                <a:rPr lang="en-US" altLang="zh-TW" dirty="0">
                  <a:latin typeface="Times New Roman" panose="02020603050405020304" pitchFamily="18" charset="0"/>
                  <a:ea typeface="標楷體" panose="03000509000000000000" pitchFamily="65" charset="-120"/>
                </a:rPr>
                <a:t>csv</a:t>
              </a:r>
              <a:r>
                <a:rPr lang="zh-TW" altLang="en-US" dirty="0">
                  <a:latin typeface="Times New Roman" panose="02020603050405020304" pitchFamily="18" charset="0"/>
                  <a:ea typeface="標楷體" panose="03000509000000000000" pitchFamily="65" charset="-120"/>
                </a:rPr>
                <a:t>檔案與資料庫等二維資料。</a:t>
              </a:r>
            </a:p>
          </p:txBody>
        </p:sp>
        <p:grpSp>
          <p:nvGrpSpPr>
            <p:cNvPr id="72" name="群組 71">
              <a:extLst>
                <a:ext uri="{FF2B5EF4-FFF2-40B4-BE49-F238E27FC236}">
                  <a16:creationId xmlns:a16="http://schemas.microsoft.com/office/drawing/2014/main" id="{79C5E4B3-C670-4EFC-B301-1A7CF451003D}"/>
                </a:ext>
              </a:extLst>
            </p:cNvPr>
            <p:cNvGrpSpPr/>
            <p:nvPr/>
          </p:nvGrpSpPr>
          <p:grpSpPr>
            <a:xfrm>
              <a:off x="6611499" y="1886421"/>
              <a:ext cx="1775163" cy="641877"/>
              <a:chOff x="5803887" y="5277417"/>
              <a:chExt cx="3268893" cy="1152525"/>
            </a:xfrm>
          </p:grpSpPr>
          <p:sp>
            <p:nvSpPr>
              <p:cNvPr id="73" name="矩形: 圓角 72">
                <a:extLst>
                  <a:ext uri="{FF2B5EF4-FFF2-40B4-BE49-F238E27FC236}">
                    <a16:creationId xmlns:a16="http://schemas.microsoft.com/office/drawing/2014/main" id="{81C32344-1D79-49A2-9693-455527F0E37C}"/>
                  </a:ext>
                </a:extLst>
              </p:cNvPr>
              <p:cNvSpPr/>
              <p:nvPr/>
            </p:nvSpPr>
            <p:spPr>
              <a:xfrm>
                <a:off x="5803887" y="5277417"/>
                <a:ext cx="3268893" cy="1152525"/>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74" name="Picture 2" descr="upload.wikimedia.org/wikipedia/commons/thumb/e/...">
                <a:extLst>
                  <a:ext uri="{FF2B5EF4-FFF2-40B4-BE49-F238E27FC236}">
                    <a16:creationId xmlns:a16="http://schemas.microsoft.com/office/drawing/2014/main" id="{BFD7AE32-6C60-45AB-8D89-5CE62861E7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506" y="5322157"/>
                <a:ext cx="2635653" cy="1063047"/>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9" name="群組 18">
            <a:extLst>
              <a:ext uri="{FF2B5EF4-FFF2-40B4-BE49-F238E27FC236}">
                <a16:creationId xmlns:a16="http://schemas.microsoft.com/office/drawing/2014/main" id="{907A93C2-92C3-4F32-A4DC-D62B7447D171}"/>
              </a:ext>
            </a:extLst>
          </p:cNvPr>
          <p:cNvGrpSpPr/>
          <p:nvPr/>
        </p:nvGrpSpPr>
        <p:grpSpPr>
          <a:xfrm>
            <a:off x="6511673" y="4262279"/>
            <a:ext cx="4583047" cy="2093307"/>
            <a:chOff x="6511673" y="4262279"/>
            <a:chExt cx="4583047" cy="2093307"/>
          </a:xfrm>
        </p:grpSpPr>
        <p:sp>
          <p:nvSpPr>
            <p:cNvPr id="31" name="矩形: 圓角 30">
              <a:extLst>
                <a:ext uri="{FF2B5EF4-FFF2-40B4-BE49-F238E27FC236}">
                  <a16:creationId xmlns:a16="http://schemas.microsoft.com/office/drawing/2014/main" id="{032BD774-21FA-411C-ADB3-F2BEB7553E22}"/>
                </a:ext>
              </a:extLst>
            </p:cNvPr>
            <p:cNvSpPr/>
            <p:nvPr/>
          </p:nvSpPr>
          <p:spPr>
            <a:xfrm>
              <a:off x="6877749" y="4601511"/>
              <a:ext cx="4216971" cy="17540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endParaRPr lang="en-US" altLang="zh-TW" dirty="0">
                <a:latin typeface="Times New Roman" panose="02020603050405020304" pitchFamily="18" charset="0"/>
                <a:ea typeface="標楷體" panose="03000509000000000000" pitchFamily="65" charset="-120"/>
              </a:endParaRPr>
            </a:p>
            <a:p>
              <a:pPr algn="just"/>
              <a:r>
                <a:rPr lang="en-US" altLang="zh-TW" dirty="0" err="1">
                  <a:latin typeface="Times New Roman" panose="02020603050405020304" pitchFamily="18" charset="0"/>
                  <a:ea typeface="標楷體" panose="03000509000000000000" pitchFamily="65" charset="-120"/>
                </a:rPr>
                <a:t>Scikit</a:t>
              </a:r>
              <a:r>
                <a:rPr lang="en-US" altLang="zh-TW" dirty="0">
                  <a:latin typeface="Times New Roman" panose="02020603050405020304" pitchFamily="18" charset="0"/>
                  <a:ea typeface="標楷體" panose="03000509000000000000" pitchFamily="65" charset="-120"/>
                </a:rPr>
                <a:t>-learn</a:t>
              </a:r>
              <a:r>
                <a:rPr lang="zh-TW" altLang="zh-TW" dirty="0">
                  <a:latin typeface="Times New Roman" panose="02020603050405020304" pitchFamily="18" charset="0"/>
                  <a:ea typeface="標楷體" panose="03000509000000000000" pitchFamily="65" charset="-120"/>
                </a:rPr>
                <a:t>是一個開源</a:t>
              </a:r>
              <a:r>
                <a:rPr lang="en-US" altLang="zh-TW" dirty="0">
                  <a:latin typeface="Times New Roman" panose="02020603050405020304" pitchFamily="18" charset="0"/>
                  <a:ea typeface="標楷體" panose="03000509000000000000" pitchFamily="65" charset="-120"/>
                </a:rPr>
                <a:t>Python</a:t>
              </a:r>
              <a:r>
                <a:rPr lang="zh-TW" altLang="zh-TW" dirty="0">
                  <a:latin typeface="Times New Roman" panose="02020603050405020304" pitchFamily="18" charset="0"/>
                  <a:ea typeface="標楷體" panose="03000509000000000000" pitchFamily="65" charset="-120"/>
                </a:rPr>
                <a:t>的函式庫，可以通過執行時間、準確性、混淆矩陣、偽陰性率、偽陽性率、精確率、召回率等形式評估結果</a:t>
              </a:r>
              <a:r>
                <a:rPr lang="en-US" altLang="zh-TW" dirty="0">
                  <a:latin typeface="Times New Roman" panose="02020603050405020304" pitchFamily="18" charset="0"/>
                  <a:ea typeface="標楷體" panose="03000509000000000000" pitchFamily="65" charset="-120"/>
                </a:rPr>
                <a:t>(Susanto et al., 2020)</a:t>
              </a:r>
              <a:r>
                <a:rPr lang="zh-TW"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grpSp>
          <p:nvGrpSpPr>
            <p:cNvPr id="35" name="群組 34">
              <a:extLst>
                <a:ext uri="{FF2B5EF4-FFF2-40B4-BE49-F238E27FC236}">
                  <a16:creationId xmlns:a16="http://schemas.microsoft.com/office/drawing/2014/main" id="{BCF2E96D-F5F4-4C10-B03A-C628BEA0F6D0}"/>
                </a:ext>
              </a:extLst>
            </p:cNvPr>
            <p:cNvGrpSpPr/>
            <p:nvPr/>
          </p:nvGrpSpPr>
          <p:grpSpPr>
            <a:xfrm>
              <a:off x="6511673" y="4262279"/>
              <a:ext cx="1775163" cy="641877"/>
              <a:chOff x="6574249" y="528063"/>
              <a:chExt cx="3268893" cy="1152525"/>
            </a:xfrm>
          </p:grpSpPr>
          <p:sp>
            <p:nvSpPr>
              <p:cNvPr id="36" name="矩形: 圓角 35">
                <a:extLst>
                  <a:ext uri="{FF2B5EF4-FFF2-40B4-BE49-F238E27FC236}">
                    <a16:creationId xmlns:a16="http://schemas.microsoft.com/office/drawing/2014/main" id="{67A26D41-5D61-44F3-AA21-FBFE69DD04C1}"/>
                  </a:ext>
                </a:extLst>
              </p:cNvPr>
              <p:cNvSpPr/>
              <p:nvPr/>
            </p:nvSpPr>
            <p:spPr>
              <a:xfrm>
                <a:off x="6574249" y="528063"/>
                <a:ext cx="3268893" cy="1152525"/>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 name="Picture 2" descr="scikit-learn - Wikipedia">
                <a:extLst>
                  <a:ext uri="{FF2B5EF4-FFF2-40B4-BE49-F238E27FC236}">
                    <a16:creationId xmlns:a16="http://schemas.microsoft.com/office/drawing/2014/main" id="{D88789A4-F776-46DB-AE5E-869158EAC4A6}"/>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31243" y="685112"/>
                <a:ext cx="1554906" cy="838429"/>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606898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圓角 75">
            <a:extLst>
              <a:ext uri="{FF2B5EF4-FFF2-40B4-BE49-F238E27FC236}">
                <a16:creationId xmlns:a16="http://schemas.microsoft.com/office/drawing/2014/main" id="{501727BD-A639-4AD9-9CC4-9B3C39B293CB}"/>
              </a:ext>
            </a:extLst>
          </p:cNvPr>
          <p:cNvSpPr/>
          <p:nvPr/>
        </p:nvSpPr>
        <p:spPr>
          <a:xfrm>
            <a:off x="1569887" y="4692763"/>
            <a:ext cx="4216971" cy="17540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ltLang="zh-TW" dirty="0"/>
          </a:p>
          <a:p>
            <a:pPr algn="just"/>
            <a:endParaRPr lang="en-US" altLang="zh-TW" dirty="0">
              <a:latin typeface="Times New Roman" panose="02020603050405020304" pitchFamily="18" charset="0"/>
              <a:ea typeface="標楷體" panose="03000509000000000000" pitchFamily="65" charset="-120"/>
            </a:endParaRPr>
          </a:p>
          <a:p>
            <a:pPr algn="just"/>
            <a:r>
              <a:rPr lang="en-US" altLang="zh-TW" dirty="0">
                <a:latin typeface="Times New Roman" panose="02020603050405020304" pitchFamily="18" charset="0"/>
                <a:ea typeface="標楷體" panose="03000509000000000000" pitchFamily="65" charset="-120"/>
              </a:rPr>
              <a:t>Matplotlib</a:t>
            </a:r>
            <a:r>
              <a:rPr lang="zh-TW" altLang="zh-TW" dirty="0">
                <a:latin typeface="Times New Roman" panose="02020603050405020304" pitchFamily="18" charset="0"/>
                <a:ea typeface="標楷體" panose="03000509000000000000" pitchFamily="65" charset="-120"/>
              </a:rPr>
              <a:t>是</a:t>
            </a:r>
            <a:r>
              <a:rPr lang="en-US" altLang="zh-TW" dirty="0">
                <a:latin typeface="Times New Roman" panose="02020603050405020304" pitchFamily="18" charset="0"/>
                <a:ea typeface="標楷體" panose="03000509000000000000" pitchFamily="65" charset="-120"/>
              </a:rPr>
              <a:t>Python</a:t>
            </a:r>
            <a:r>
              <a:rPr lang="zh-TW" altLang="zh-TW" dirty="0">
                <a:latin typeface="Times New Roman" panose="02020603050405020304" pitchFamily="18" charset="0"/>
                <a:ea typeface="標楷體" panose="03000509000000000000" pitchFamily="65" charset="-120"/>
              </a:rPr>
              <a:t>中一個方便的繪圖</a:t>
            </a:r>
            <a:r>
              <a:rPr lang="zh-TW" altLang="en-US" dirty="0">
                <a:latin typeface="Times New Roman" panose="02020603050405020304" pitchFamily="18" charset="0"/>
                <a:ea typeface="標楷體" panose="03000509000000000000" pitchFamily="65" charset="-120"/>
              </a:rPr>
              <a:t>，</a:t>
            </a:r>
            <a:r>
              <a:rPr lang="zh-TW" altLang="zh-TW" dirty="0">
                <a:latin typeface="Times New Roman" panose="02020603050405020304" pitchFamily="18" charset="0"/>
                <a:ea typeface="標楷體" panose="03000509000000000000" pitchFamily="65" charset="-120"/>
              </a:rPr>
              <a:t>能夠生成各種圖表，例如長條圖、折線圖、柱狀圖、圓餅圖、散點圖、直方圖以及與功率譜有相關的應用圖</a:t>
            </a:r>
            <a:r>
              <a:rPr lang="en-US" altLang="zh-TW" dirty="0">
                <a:latin typeface="Times New Roman" panose="02020603050405020304" pitchFamily="18" charset="0"/>
                <a:ea typeface="標楷體" panose="03000509000000000000" pitchFamily="65" charset="-120"/>
              </a:rPr>
              <a:t>(</a:t>
            </a:r>
            <a:r>
              <a:rPr lang="en-US" altLang="zh-TW" dirty="0" err="1">
                <a:latin typeface="Times New Roman" panose="02020603050405020304" pitchFamily="18" charset="0"/>
                <a:ea typeface="標楷體" panose="03000509000000000000" pitchFamily="65" charset="-120"/>
              </a:rPr>
              <a:t>Ranjani</a:t>
            </a:r>
            <a:r>
              <a:rPr lang="en-US" altLang="zh-TW" dirty="0">
                <a:latin typeface="Times New Roman" panose="02020603050405020304" pitchFamily="18" charset="0"/>
                <a:ea typeface="標楷體" panose="03000509000000000000" pitchFamily="65" charset="-120"/>
              </a:rPr>
              <a:t> et al., 2019)</a:t>
            </a:r>
            <a:r>
              <a:rPr lang="zh-TW" altLang="zh-TW" dirty="0">
                <a:latin typeface="Times New Roman" panose="02020603050405020304" pitchFamily="18" charset="0"/>
                <a:ea typeface="標楷體" panose="03000509000000000000" pitchFamily="65" charset="-120"/>
              </a:rPr>
              <a:t>。</a:t>
            </a:r>
          </a:p>
          <a:p>
            <a:pPr algn="ctr"/>
            <a:endParaRPr lang="zh-TW" altLang="en-US" dirty="0"/>
          </a:p>
        </p:txBody>
      </p:sp>
      <p:sp>
        <p:nvSpPr>
          <p:cNvPr id="77" name="矩形: 圓角 76">
            <a:extLst>
              <a:ext uri="{FF2B5EF4-FFF2-40B4-BE49-F238E27FC236}">
                <a16:creationId xmlns:a16="http://schemas.microsoft.com/office/drawing/2014/main" id="{92DD84AF-B749-4DF1-A9C2-60003B164809}"/>
              </a:ext>
            </a:extLst>
          </p:cNvPr>
          <p:cNvSpPr/>
          <p:nvPr/>
        </p:nvSpPr>
        <p:spPr>
          <a:xfrm>
            <a:off x="6977575" y="2187195"/>
            <a:ext cx="4216971" cy="17540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endParaRPr lang="en-US" altLang="zh-TW" dirty="0">
              <a:latin typeface="Times New Roman" panose="02020603050405020304" pitchFamily="18" charset="0"/>
              <a:ea typeface="標楷體" panose="03000509000000000000" pitchFamily="65" charset="-120"/>
            </a:endParaRPr>
          </a:p>
          <a:p>
            <a:pPr algn="just"/>
            <a:r>
              <a:rPr lang="en-US" altLang="zh-TW" dirty="0">
                <a:latin typeface="Times New Roman" panose="02020603050405020304" pitchFamily="18" charset="0"/>
                <a:ea typeface="標楷體" panose="03000509000000000000" pitchFamily="65" charset="-120"/>
              </a:rPr>
              <a:t>NumPy</a:t>
            </a:r>
            <a:r>
              <a:rPr lang="zh-TW" altLang="zh-TW" dirty="0">
                <a:latin typeface="Times New Roman" panose="02020603050405020304" pitchFamily="18" charset="0"/>
                <a:ea typeface="標楷體" panose="03000509000000000000" pitchFamily="65" charset="-120"/>
              </a:rPr>
              <a:t>是一個開源的函式庫，並由許多合作者維護，它能夠通過簡潔的語法對電腦向量、矩陣和高維度陣列進行操作</a:t>
            </a:r>
            <a:r>
              <a:rPr lang="en-US" altLang="zh-TW" dirty="0">
                <a:latin typeface="Times New Roman" panose="02020603050405020304" pitchFamily="18" charset="0"/>
                <a:ea typeface="標楷體" panose="03000509000000000000" pitchFamily="65" charset="-120"/>
              </a:rPr>
              <a:t>(Wang et al., 2022)</a:t>
            </a:r>
            <a:endParaRPr lang="zh-TW" altLang="en-US" dirty="0">
              <a:latin typeface="Times New Roman" panose="02020603050405020304" pitchFamily="18" charset="0"/>
              <a:ea typeface="標楷體" panose="03000509000000000000" pitchFamily="65" charset="-120"/>
            </a:endParaRPr>
          </a:p>
        </p:txBody>
      </p:sp>
      <p:sp>
        <p:nvSpPr>
          <p:cNvPr id="78" name="矩形: 圓角 77">
            <a:extLst>
              <a:ext uri="{FF2B5EF4-FFF2-40B4-BE49-F238E27FC236}">
                <a16:creationId xmlns:a16="http://schemas.microsoft.com/office/drawing/2014/main" id="{96ABF1B1-BD10-4543-827C-2B1017E7BB8C}"/>
              </a:ext>
            </a:extLst>
          </p:cNvPr>
          <p:cNvSpPr/>
          <p:nvPr/>
        </p:nvSpPr>
        <p:spPr>
          <a:xfrm>
            <a:off x="6977575" y="4692763"/>
            <a:ext cx="4216971" cy="17540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endParaRPr lang="en-US" altLang="zh-TW" dirty="0">
              <a:latin typeface="Times New Roman" panose="02020603050405020304" pitchFamily="18" charset="0"/>
              <a:ea typeface="標楷體" panose="03000509000000000000" pitchFamily="65" charset="-120"/>
            </a:endParaRPr>
          </a:p>
          <a:p>
            <a:pPr algn="just"/>
            <a:r>
              <a:rPr lang="en-US" altLang="zh-TW" dirty="0">
                <a:latin typeface="Times New Roman" panose="02020603050405020304" pitchFamily="18" charset="0"/>
                <a:ea typeface="標楷體" panose="03000509000000000000" pitchFamily="65" charset="-120"/>
              </a:rPr>
              <a:t>Seaborn</a:t>
            </a:r>
            <a:r>
              <a:rPr lang="zh-TW" altLang="zh-TW" dirty="0">
                <a:latin typeface="Times New Roman" panose="02020603050405020304" pitchFamily="18" charset="0"/>
                <a:ea typeface="標楷體" panose="03000509000000000000" pitchFamily="65" charset="-120"/>
              </a:rPr>
              <a:t>是基於</a:t>
            </a:r>
            <a:r>
              <a:rPr lang="en-US" altLang="zh-TW" dirty="0">
                <a:latin typeface="Times New Roman" panose="02020603050405020304" pitchFamily="18" charset="0"/>
                <a:ea typeface="標楷體" panose="03000509000000000000" pitchFamily="65" charset="-120"/>
              </a:rPr>
              <a:t>Matplotlib</a:t>
            </a:r>
            <a:r>
              <a:rPr lang="zh-TW" altLang="zh-TW" dirty="0">
                <a:latin typeface="Times New Roman" panose="02020603050405020304" pitchFamily="18" charset="0"/>
                <a:ea typeface="標楷體" panose="03000509000000000000" pitchFamily="65" charset="-120"/>
              </a:rPr>
              <a:t>的</a:t>
            </a:r>
            <a:r>
              <a:rPr lang="en-US" altLang="zh-TW" dirty="0">
                <a:latin typeface="Times New Roman" panose="02020603050405020304" pitchFamily="18" charset="0"/>
                <a:ea typeface="標楷體" panose="03000509000000000000" pitchFamily="65" charset="-120"/>
              </a:rPr>
              <a:t>Python</a:t>
            </a:r>
            <a:r>
              <a:rPr lang="zh-TW" altLang="zh-TW" dirty="0">
                <a:latin typeface="Times New Roman" panose="02020603050405020304" pitchFamily="18" charset="0"/>
                <a:ea typeface="標楷體" panose="03000509000000000000" pitchFamily="65" charset="-120"/>
              </a:rPr>
              <a:t>數據可視化函式庫，它提供了一個高級框架，用來產生易於理解且訊息豐富的統計圖形</a:t>
            </a:r>
            <a:r>
              <a:rPr lang="en-US" altLang="zh-TW" dirty="0">
                <a:latin typeface="Times New Roman" panose="02020603050405020304" pitchFamily="18" charset="0"/>
                <a:ea typeface="標楷體" panose="03000509000000000000" pitchFamily="65" charset="-120"/>
              </a:rPr>
              <a:t>(</a:t>
            </a:r>
            <a:r>
              <a:rPr lang="en-US" altLang="zh-TW" dirty="0" err="1">
                <a:latin typeface="Times New Roman" panose="02020603050405020304" pitchFamily="18" charset="0"/>
                <a:ea typeface="標楷體" panose="03000509000000000000" pitchFamily="65" charset="-120"/>
              </a:rPr>
              <a:t>DSouza</a:t>
            </a:r>
            <a:r>
              <a:rPr lang="en-US" altLang="zh-TW" dirty="0">
                <a:latin typeface="Times New Roman" panose="02020603050405020304" pitchFamily="18" charset="0"/>
                <a:ea typeface="標楷體" panose="03000509000000000000" pitchFamily="65" charset="-120"/>
              </a:rPr>
              <a:t> &amp; </a:t>
            </a:r>
            <a:r>
              <a:rPr lang="en-US" altLang="zh-TW" dirty="0" err="1">
                <a:latin typeface="Times New Roman" panose="02020603050405020304" pitchFamily="18" charset="0"/>
                <a:ea typeface="標楷體" panose="03000509000000000000" pitchFamily="65" charset="-120"/>
              </a:rPr>
              <a:t>Velan</a:t>
            </a:r>
            <a:r>
              <a:rPr lang="en-US" altLang="zh-TW" dirty="0">
                <a:latin typeface="Times New Roman" panose="02020603050405020304" pitchFamily="18" charset="0"/>
                <a:ea typeface="標楷體" panose="03000509000000000000" pitchFamily="65" charset="-120"/>
              </a:rPr>
              <a:t> S., 2020)</a:t>
            </a:r>
            <a:r>
              <a:rPr lang="zh-TW" altLang="en-US" dirty="0">
                <a:latin typeface="Times New Roman" panose="02020603050405020304" pitchFamily="18" charset="0"/>
                <a:ea typeface="標楷體" panose="03000509000000000000" pitchFamily="65" charset="-120"/>
              </a:rPr>
              <a:t>。</a:t>
            </a:r>
          </a:p>
        </p:txBody>
      </p:sp>
      <p:sp>
        <p:nvSpPr>
          <p:cNvPr id="2" name="標題 1">
            <a:extLst>
              <a:ext uri="{FF2B5EF4-FFF2-40B4-BE49-F238E27FC236}">
                <a16:creationId xmlns:a16="http://schemas.microsoft.com/office/drawing/2014/main" id="{260CF526-A332-4CD5-98F6-84BD44D4671B}"/>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4.2</a:t>
            </a:r>
            <a:r>
              <a:rPr lang="zh-TW" altLang="en-US" dirty="0">
                <a:latin typeface="Times New Roman" panose="02020603050405020304" pitchFamily="18" charset="0"/>
                <a:cs typeface="Times New Roman" panose="02020603050405020304" pitchFamily="18" charset="0"/>
              </a:rPr>
              <a:t>軟體與開發環境</a:t>
            </a:r>
            <a:r>
              <a:rPr lang="en-US" altLang="zh-TW" dirty="0">
                <a:latin typeface="Times New Roman" panose="02020603050405020304" pitchFamily="18" charset="0"/>
                <a:cs typeface="Times New Roman" panose="02020603050405020304" pitchFamily="18" charset="0"/>
              </a:rPr>
              <a:t>(3/3)</a:t>
            </a:r>
            <a:endParaRPr lang="zh-TW" altLang="en-US" dirty="0"/>
          </a:p>
        </p:txBody>
      </p:sp>
      <p:sp>
        <p:nvSpPr>
          <p:cNvPr id="4" name="投影片編號版面配置區 3">
            <a:extLst>
              <a:ext uri="{FF2B5EF4-FFF2-40B4-BE49-F238E27FC236}">
                <a16:creationId xmlns:a16="http://schemas.microsoft.com/office/drawing/2014/main" id="{7293B4B4-A3BF-4AC9-86D9-523565FE40FF}"/>
              </a:ext>
            </a:extLst>
          </p:cNvPr>
          <p:cNvSpPr>
            <a:spLocks noGrp="1"/>
          </p:cNvSpPr>
          <p:nvPr>
            <p:ph type="sldNum" sz="quarter" idx="12"/>
          </p:nvPr>
        </p:nvSpPr>
        <p:spPr/>
        <p:txBody>
          <a:bodyPr/>
          <a:lstStyle/>
          <a:p>
            <a:fld id="{3A98EE3D-8CD1-4C3F-BD1C-C98C9596463C}" type="slidenum">
              <a:rPr lang="en-US" altLang="zh-TW" smtClean="0"/>
              <a:pPr/>
              <a:t>34</a:t>
            </a:fld>
            <a:endParaRPr lang="zh-TW" altLang="en-US" dirty="0"/>
          </a:p>
        </p:txBody>
      </p:sp>
      <p:grpSp>
        <p:nvGrpSpPr>
          <p:cNvPr id="30" name="群組 29">
            <a:extLst>
              <a:ext uri="{FF2B5EF4-FFF2-40B4-BE49-F238E27FC236}">
                <a16:creationId xmlns:a16="http://schemas.microsoft.com/office/drawing/2014/main" id="{32B0E293-6ADC-454C-BD4E-6EED9676F083}"/>
              </a:ext>
            </a:extLst>
          </p:cNvPr>
          <p:cNvGrpSpPr/>
          <p:nvPr/>
        </p:nvGrpSpPr>
        <p:grpSpPr>
          <a:xfrm>
            <a:off x="6405144" y="1816350"/>
            <a:ext cx="1775164" cy="646439"/>
            <a:chOff x="989809" y="6734183"/>
            <a:chExt cx="3268893" cy="1160717"/>
          </a:xfrm>
        </p:grpSpPr>
        <p:sp>
          <p:nvSpPr>
            <p:cNvPr id="41" name="矩形: 圓角 40">
              <a:extLst>
                <a:ext uri="{FF2B5EF4-FFF2-40B4-BE49-F238E27FC236}">
                  <a16:creationId xmlns:a16="http://schemas.microsoft.com/office/drawing/2014/main" id="{6AD21F49-F1B2-4184-94AE-2831396A4C8F}"/>
                </a:ext>
              </a:extLst>
            </p:cNvPr>
            <p:cNvSpPr/>
            <p:nvPr/>
          </p:nvSpPr>
          <p:spPr>
            <a:xfrm>
              <a:off x="989809" y="6738279"/>
              <a:ext cx="3268893" cy="1152525"/>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6" name="Picture 8" descr="NumPy - 維基百科，自由嘅百科全書">
              <a:extLst>
                <a:ext uri="{FF2B5EF4-FFF2-40B4-BE49-F238E27FC236}">
                  <a16:creationId xmlns:a16="http://schemas.microsoft.com/office/drawing/2014/main" id="{58B0708D-9AA2-4001-A2DB-5291CE3158C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4570" y="6734183"/>
              <a:ext cx="2579370" cy="116071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群組 59">
            <a:extLst>
              <a:ext uri="{FF2B5EF4-FFF2-40B4-BE49-F238E27FC236}">
                <a16:creationId xmlns:a16="http://schemas.microsoft.com/office/drawing/2014/main" id="{4B4B30EE-A1F1-4A5F-8885-FE70382AB104}"/>
              </a:ext>
            </a:extLst>
          </p:cNvPr>
          <p:cNvGrpSpPr/>
          <p:nvPr/>
        </p:nvGrpSpPr>
        <p:grpSpPr>
          <a:xfrm>
            <a:off x="1092106" y="4324017"/>
            <a:ext cx="1775163" cy="641877"/>
            <a:chOff x="5511899" y="2396245"/>
            <a:chExt cx="3268893" cy="1152525"/>
          </a:xfrm>
        </p:grpSpPr>
        <p:sp>
          <p:nvSpPr>
            <p:cNvPr id="61" name="矩形: 圓角 60">
              <a:extLst>
                <a:ext uri="{FF2B5EF4-FFF2-40B4-BE49-F238E27FC236}">
                  <a16:creationId xmlns:a16="http://schemas.microsoft.com/office/drawing/2014/main" id="{3552C4C1-2014-401A-93CF-1933C2F2FD59}"/>
                </a:ext>
              </a:extLst>
            </p:cNvPr>
            <p:cNvSpPr/>
            <p:nvPr/>
          </p:nvSpPr>
          <p:spPr>
            <a:xfrm>
              <a:off x="5511899" y="2396245"/>
              <a:ext cx="3268893" cy="1152525"/>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2" name="圖形 61">
              <a:extLst>
                <a:ext uri="{FF2B5EF4-FFF2-40B4-BE49-F238E27FC236}">
                  <a16:creationId xmlns:a16="http://schemas.microsoft.com/office/drawing/2014/main" id="{E228C90E-B809-4B29-9664-DBE28412642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47453" y="2612773"/>
              <a:ext cx="2997784" cy="719468"/>
            </a:xfrm>
            <a:prstGeom prst="rect">
              <a:avLst/>
            </a:prstGeom>
          </p:spPr>
        </p:pic>
      </p:grpSp>
      <p:grpSp>
        <p:nvGrpSpPr>
          <p:cNvPr id="51" name="群組 50">
            <a:extLst>
              <a:ext uri="{FF2B5EF4-FFF2-40B4-BE49-F238E27FC236}">
                <a16:creationId xmlns:a16="http://schemas.microsoft.com/office/drawing/2014/main" id="{5F524131-53CB-479D-A4E7-527F343A07E8}"/>
              </a:ext>
            </a:extLst>
          </p:cNvPr>
          <p:cNvGrpSpPr/>
          <p:nvPr/>
        </p:nvGrpSpPr>
        <p:grpSpPr>
          <a:xfrm>
            <a:off x="1092106" y="1748729"/>
            <a:ext cx="4694752" cy="2192541"/>
            <a:chOff x="1092106" y="1748729"/>
            <a:chExt cx="4694752" cy="2192541"/>
          </a:xfrm>
        </p:grpSpPr>
        <p:sp>
          <p:nvSpPr>
            <p:cNvPr id="75" name="矩形: 圓角 74">
              <a:extLst>
                <a:ext uri="{FF2B5EF4-FFF2-40B4-BE49-F238E27FC236}">
                  <a16:creationId xmlns:a16="http://schemas.microsoft.com/office/drawing/2014/main" id="{6FAC97A4-43EA-4B82-9978-25F0D4893041}"/>
                </a:ext>
              </a:extLst>
            </p:cNvPr>
            <p:cNvSpPr/>
            <p:nvPr/>
          </p:nvSpPr>
          <p:spPr>
            <a:xfrm>
              <a:off x="1569887" y="2187195"/>
              <a:ext cx="4216971" cy="17540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just"/>
              <a:endParaRPr lang="en-US" altLang="zh-TW" dirty="0">
                <a:latin typeface="Times New Roman" panose="02020603050405020304" pitchFamily="18" charset="0"/>
                <a:ea typeface="標楷體" panose="03000509000000000000" pitchFamily="65" charset="-120"/>
              </a:endParaRPr>
            </a:p>
            <a:p>
              <a:pPr algn="just"/>
              <a:r>
                <a:rPr lang="zh-TW" altLang="zh-TW" dirty="0">
                  <a:solidFill>
                    <a:schemeClr val="tx1"/>
                  </a:solidFill>
                  <a:latin typeface="Times New Roman" panose="02020603050405020304" pitchFamily="18" charset="0"/>
                  <a:ea typeface="標楷體" panose="03000509000000000000" pitchFamily="65" charset="-120"/>
                </a:rPr>
                <a:t>由</a:t>
              </a:r>
              <a:r>
                <a:rPr lang="en-US" altLang="zh-TW" dirty="0">
                  <a:solidFill>
                    <a:schemeClr val="tx1"/>
                  </a:solidFill>
                  <a:latin typeface="Times New Roman" panose="02020603050405020304" pitchFamily="18" charset="0"/>
                  <a:ea typeface="標楷體" panose="03000509000000000000" pitchFamily="65" charset="-120"/>
                </a:rPr>
                <a:t>Google</a:t>
              </a:r>
              <a:r>
                <a:rPr lang="zh-TW" altLang="zh-TW" dirty="0">
                  <a:solidFill>
                    <a:schemeClr val="tx1"/>
                  </a:solidFill>
                  <a:latin typeface="Times New Roman" panose="02020603050405020304" pitchFamily="18" charset="0"/>
                  <a:ea typeface="標楷體" panose="03000509000000000000" pitchFamily="65" charset="-120"/>
                </a:rPr>
                <a:t>開發</a:t>
              </a:r>
              <a:r>
                <a:rPr lang="zh-TW" altLang="en-US" dirty="0">
                  <a:solidFill>
                    <a:schemeClr val="tx1"/>
                  </a:solidFill>
                  <a:latin typeface="Times New Roman" panose="02020603050405020304" pitchFamily="18" charset="0"/>
                  <a:ea typeface="標楷體" panose="03000509000000000000" pitchFamily="65" charset="-120"/>
                </a:rPr>
                <a:t>的受歡迎</a:t>
              </a:r>
              <a:r>
                <a:rPr lang="zh-TW" altLang="zh-TW" dirty="0">
                  <a:solidFill>
                    <a:schemeClr val="tx1"/>
                  </a:solidFill>
                  <a:latin typeface="Times New Roman" panose="02020603050405020304" pitchFamily="18" charset="0"/>
                  <a:ea typeface="標楷體" panose="03000509000000000000" pitchFamily="65" charset="-120"/>
                </a:rPr>
                <a:t>的深度學習框架，該框架可以在單台機器上或多台機器上利用多個運算單元</a:t>
              </a:r>
              <a:r>
                <a:rPr lang="en-US" altLang="zh-TW" dirty="0">
                  <a:solidFill>
                    <a:schemeClr val="tx1"/>
                  </a:solidFill>
                  <a:latin typeface="Times New Roman" panose="02020603050405020304" pitchFamily="18" charset="0"/>
                  <a:ea typeface="標楷體" panose="03000509000000000000" pitchFamily="65" charset="-120"/>
                </a:rPr>
                <a:t>(CPU/GPU)</a:t>
              </a:r>
              <a:r>
                <a:rPr lang="zh-TW" altLang="zh-TW" dirty="0">
                  <a:solidFill>
                    <a:schemeClr val="tx1"/>
                  </a:solidFill>
                  <a:latin typeface="Times New Roman" panose="02020603050405020304" pitchFamily="18" charset="0"/>
                  <a:ea typeface="標楷體" panose="03000509000000000000" pitchFamily="65" charset="-120"/>
                </a:rPr>
                <a:t>，進行深度學習的訓練</a:t>
              </a:r>
              <a:r>
                <a:rPr lang="en-US" altLang="zh-TW" dirty="0">
                  <a:solidFill>
                    <a:schemeClr val="tx1"/>
                  </a:solidFill>
                </a:rPr>
                <a:t>(Surya &amp; </a:t>
              </a:r>
              <a:r>
                <a:rPr lang="en-US" altLang="zh-TW" dirty="0" err="1">
                  <a:solidFill>
                    <a:schemeClr val="tx1"/>
                  </a:solidFill>
                </a:rPr>
                <a:t>Kistijantoro</a:t>
              </a:r>
              <a:r>
                <a:rPr lang="en-US" altLang="zh-TW" dirty="0">
                  <a:solidFill>
                    <a:schemeClr val="tx1"/>
                  </a:solidFill>
                </a:rPr>
                <a:t>, 2019)</a:t>
              </a:r>
              <a:r>
                <a:rPr lang="zh-TW" altLang="zh-TW" dirty="0">
                  <a:solidFill>
                    <a:schemeClr val="tx1"/>
                  </a:solidFill>
                  <a:latin typeface="Times New Roman" panose="02020603050405020304" pitchFamily="18" charset="0"/>
                  <a:ea typeface="標楷體" panose="03000509000000000000" pitchFamily="65" charset="-120"/>
                </a:rPr>
                <a:t>。</a:t>
              </a:r>
              <a:endParaRPr lang="zh-TW" altLang="en-US" dirty="0">
                <a:solidFill>
                  <a:schemeClr val="tx1"/>
                </a:solidFill>
                <a:latin typeface="Times New Roman" panose="02020603050405020304" pitchFamily="18" charset="0"/>
                <a:ea typeface="標楷體" panose="03000509000000000000" pitchFamily="65" charset="-120"/>
              </a:endParaRPr>
            </a:p>
          </p:txBody>
        </p:sp>
        <p:grpSp>
          <p:nvGrpSpPr>
            <p:cNvPr id="63" name="群組 62">
              <a:extLst>
                <a:ext uri="{FF2B5EF4-FFF2-40B4-BE49-F238E27FC236}">
                  <a16:creationId xmlns:a16="http://schemas.microsoft.com/office/drawing/2014/main" id="{03805B44-CBFC-4DFA-9359-6D9A7C8CA91C}"/>
                </a:ext>
              </a:extLst>
            </p:cNvPr>
            <p:cNvGrpSpPr/>
            <p:nvPr/>
          </p:nvGrpSpPr>
          <p:grpSpPr>
            <a:xfrm>
              <a:off x="1092106" y="1748729"/>
              <a:ext cx="1775162" cy="781681"/>
              <a:chOff x="2033894" y="5043285"/>
              <a:chExt cx="3268893" cy="1403553"/>
            </a:xfrm>
          </p:grpSpPr>
          <p:sp>
            <p:nvSpPr>
              <p:cNvPr id="64" name="矩形: 圓角 63">
                <a:extLst>
                  <a:ext uri="{FF2B5EF4-FFF2-40B4-BE49-F238E27FC236}">
                    <a16:creationId xmlns:a16="http://schemas.microsoft.com/office/drawing/2014/main" id="{1C066D05-B720-44AC-B9A9-624FE99AE63C}"/>
                  </a:ext>
                </a:extLst>
              </p:cNvPr>
              <p:cNvSpPr/>
              <p:nvPr/>
            </p:nvSpPr>
            <p:spPr>
              <a:xfrm>
                <a:off x="2033894" y="5168799"/>
                <a:ext cx="3268893" cy="1152525"/>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5" name="Picture 6" descr="使用TensorFlow 建立實際工作環境等級的機器學習模型">
                <a:extLst>
                  <a:ext uri="{FF2B5EF4-FFF2-40B4-BE49-F238E27FC236}">
                    <a16:creationId xmlns:a16="http://schemas.microsoft.com/office/drawing/2014/main" id="{3B5B76B3-7E8F-4B38-AC28-14D02CA8EF66}"/>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20737" y="5043285"/>
                <a:ext cx="2495206" cy="1403553"/>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66" name="群組 65">
            <a:extLst>
              <a:ext uri="{FF2B5EF4-FFF2-40B4-BE49-F238E27FC236}">
                <a16:creationId xmlns:a16="http://schemas.microsoft.com/office/drawing/2014/main" id="{FB52CC24-C4B0-41E2-8950-CC950420E5CE}"/>
              </a:ext>
            </a:extLst>
          </p:cNvPr>
          <p:cNvGrpSpPr/>
          <p:nvPr/>
        </p:nvGrpSpPr>
        <p:grpSpPr>
          <a:xfrm>
            <a:off x="6405145" y="4324017"/>
            <a:ext cx="1775163" cy="641877"/>
            <a:chOff x="6820847" y="3873874"/>
            <a:chExt cx="3268893" cy="1152525"/>
          </a:xfrm>
        </p:grpSpPr>
        <p:sp>
          <p:nvSpPr>
            <p:cNvPr id="67" name="矩形: 圓角 66">
              <a:extLst>
                <a:ext uri="{FF2B5EF4-FFF2-40B4-BE49-F238E27FC236}">
                  <a16:creationId xmlns:a16="http://schemas.microsoft.com/office/drawing/2014/main" id="{C0BB67FE-991B-4C5D-8CA4-A87D27D14DDF}"/>
                </a:ext>
              </a:extLst>
            </p:cNvPr>
            <p:cNvSpPr/>
            <p:nvPr/>
          </p:nvSpPr>
          <p:spPr>
            <a:xfrm>
              <a:off x="6820847" y="3873874"/>
              <a:ext cx="3268893" cy="1152525"/>
            </a:xfrm>
            <a:prstGeom prst="round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8" name="Picture 16" descr="GitHub - mwaskom/seaborn: Statistical data visualization in Python">
              <a:extLst>
                <a:ext uri="{FF2B5EF4-FFF2-40B4-BE49-F238E27FC236}">
                  <a16:creationId xmlns:a16="http://schemas.microsoft.com/office/drawing/2014/main" id="{B43ABF4B-0BA5-4565-A931-6C719D783CE7}"/>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048992" y="4045868"/>
              <a:ext cx="2812602" cy="8085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62187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482C62-9A6E-474D-927D-2A149414F936}"/>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4.3</a:t>
            </a:r>
            <a:r>
              <a:rPr lang="zh-TW" altLang="en-US" dirty="0">
                <a:latin typeface="Times New Roman" panose="02020603050405020304" pitchFamily="18" charset="0"/>
                <a:cs typeface="Times New Roman" panose="02020603050405020304" pitchFamily="18" charset="0"/>
              </a:rPr>
              <a:t>電腦設備</a:t>
            </a:r>
          </a:p>
        </p:txBody>
      </p:sp>
      <p:graphicFrame>
        <p:nvGraphicFramePr>
          <p:cNvPr id="5" name="內容版面配置區 4">
            <a:extLst>
              <a:ext uri="{FF2B5EF4-FFF2-40B4-BE49-F238E27FC236}">
                <a16:creationId xmlns:a16="http://schemas.microsoft.com/office/drawing/2014/main" id="{CB4CF5B7-3485-4F7D-A14A-2F47E841C393}"/>
              </a:ext>
            </a:extLst>
          </p:cNvPr>
          <p:cNvGraphicFramePr>
            <a:graphicFrameLocks noGrp="1"/>
          </p:cNvGraphicFramePr>
          <p:nvPr>
            <p:ph idx="1"/>
            <p:extLst>
              <p:ext uri="{D42A27DB-BD31-4B8C-83A1-F6EECF244321}">
                <p14:modId xmlns:p14="http://schemas.microsoft.com/office/powerpoint/2010/main" val="143291093"/>
              </p:ext>
            </p:extLst>
          </p:nvPr>
        </p:nvGraphicFramePr>
        <p:xfrm>
          <a:off x="1222635" y="1945289"/>
          <a:ext cx="9746730" cy="4265010"/>
        </p:xfrm>
        <a:graphic>
          <a:graphicData uri="http://schemas.openxmlformats.org/drawingml/2006/table">
            <a:tbl>
              <a:tblPr firstRow="1" firstCol="1" bandRow="1">
                <a:tableStyleId>{0505E3EF-67EA-436B-97B2-0124C06EBD24}</a:tableStyleId>
              </a:tblPr>
              <a:tblGrid>
                <a:gridCol w="2991676">
                  <a:extLst>
                    <a:ext uri="{9D8B030D-6E8A-4147-A177-3AD203B41FA5}">
                      <a16:colId xmlns:a16="http://schemas.microsoft.com/office/drawing/2014/main" val="1342069291"/>
                    </a:ext>
                  </a:extLst>
                </a:gridCol>
                <a:gridCol w="6755054">
                  <a:extLst>
                    <a:ext uri="{9D8B030D-6E8A-4147-A177-3AD203B41FA5}">
                      <a16:colId xmlns:a16="http://schemas.microsoft.com/office/drawing/2014/main" val="1908544341"/>
                    </a:ext>
                  </a:extLst>
                </a:gridCol>
              </a:tblGrid>
              <a:tr h="710835">
                <a:tc>
                  <a:txBody>
                    <a:bodyPr/>
                    <a:lstStyle/>
                    <a:p>
                      <a:pPr algn="ctr" eaLnBrk="0" hangingPunct="0">
                        <a:lnSpc>
                          <a:spcPct val="100000"/>
                        </a:lnSpc>
                        <a:spcBef>
                          <a:spcPts val="0"/>
                        </a:spcBef>
                        <a:spcAft>
                          <a:spcPts val="0"/>
                        </a:spcAft>
                      </a:pPr>
                      <a:r>
                        <a:rPr lang="zh-TW" sz="2400" b="0" kern="100" baseline="0" dirty="0">
                          <a:solidFill>
                            <a:schemeClr val="tx1"/>
                          </a:solidFill>
                          <a:effectLst/>
                          <a:latin typeface="Times New Roman" panose="02020603050405020304" pitchFamily="18" charset="0"/>
                          <a:ea typeface="標楷體" panose="03000509000000000000" pitchFamily="65" charset="-120"/>
                        </a:rPr>
                        <a:t>電腦設備</a:t>
                      </a:r>
                      <a:endParaRPr lang="zh-TW" sz="2400" b="0" kern="10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eaLnBrk="0" hangingPunct="0">
                        <a:lnSpc>
                          <a:spcPct val="100000"/>
                        </a:lnSpc>
                        <a:spcBef>
                          <a:spcPts val="0"/>
                        </a:spcBef>
                        <a:spcAft>
                          <a:spcPts val="0"/>
                        </a:spcAft>
                      </a:pPr>
                      <a:r>
                        <a:rPr lang="zh-TW" sz="2400" b="0" kern="100" baseline="0">
                          <a:solidFill>
                            <a:schemeClr val="tx1"/>
                          </a:solidFill>
                          <a:effectLst/>
                          <a:latin typeface="Times New Roman" panose="02020603050405020304" pitchFamily="18" charset="0"/>
                          <a:ea typeface="標楷體" panose="03000509000000000000" pitchFamily="65" charset="-120"/>
                        </a:rPr>
                        <a:t>說明</a:t>
                      </a:r>
                      <a:endParaRPr lang="zh-TW" sz="2400" b="0" kern="10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811637583"/>
                  </a:ext>
                </a:extLst>
              </a:tr>
              <a:tr h="710835">
                <a:tc>
                  <a:txBody>
                    <a:bodyPr/>
                    <a:lstStyle/>
                    <a:p>
                      <a:pPr algn="ctr" eaLnBrk="0" hangingPunct="0">
                        <a:lnSpc>
                          <a:spcPct val="100000"/>
                        </a:lnSpc>
                        <a:spcBef>
                          <a:spcPts val="0"/>
                        </a:spcBef>
                        <a:spcAft>
                          <a:spcPts val="0"/>
                        </a:spcAft>
                      </a:pPr>
                      <a:r>
                        <a:rPr lang="zh-TW" sz="2400" b="0" kern="100" baseline="0" dirty="0">
                          <a:solidFill>
                            <a:schemeClr val="tx1"/>
                          </a:solidFill>
                          <a:effectLst/>
                          <a:latin typeface="Times New Roman" panose="02020603050405020304" pitchFamily="18" charset="0"/>
                          <a:ea typeface="標楷體" panose="03000509000000000000" pitchFamily="65" charset="-120"/>
                        </a:rPr>
                        <a:t>中央處理器</a:t>
                      </a:r>
                      <a:r>
                        <a:rPr lang="en-US" sz="2400" b="0" kern="100" baseline="0" dirty="0">
                          <a:solidFill>
                            <a:schemeClr val="tx1"/>
                          </a:solidFill>
                          <a:effectLst/>
                          <a:latin typeface="Times New Roman" panose="02020603050405020304" pitchFamily="18" charset="0"/>
                          <a:ea typeface="標楷體" panose="03000509000000000000" pitchFamily="65" charset="-120"/>
                        </a:rPr>
                        <a:t>(CPU)</a:t>
                      </a:r>
                      <a:endParaRPr lang="zh-TW" sz="2400" b="0" kern="10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eaLnBrk="0" hangingPunct="0">
                        <a:lnSpc>
                          <a:spcPct val="100000"/>
                        </a:lnSpc>
                        <a:spcBef>
                          <a:spcPts val="0"/>
                        </a:spcBef>
                        <a:spcAft>
                          <a:spcPts val="0"/>
                        </a:spcAft>
                      </a:pPr>
                      <a:r>
                        <a:rPr lang="zh-TW" sz="2400" b="0" kern="100" baseline="0" dirty="0">
                          <a:solidFill>
                            <a:schemeClr val="tx1"/>
                          </a:solidFill>
                          <a:effectLst/>
                          <a:latin typeface="Times New Roman" panose="02020603050405020304" pitchFamily="18" charset="0"/>
                          <a:ea typeface="標楷體" panose="03000509000000000000" pitchFamily="65" charset="-120"/>
                        </a:rPr>
                        <a:t>第</a:t>
                      </a:r>
                      <a:r>
                        <a:rPr lang="en-US" sz="2400" b="0" kern="100" baseline="0" dirty="0">
                          <a:solidFill>
                            <a:schemeClr val="tx1"/>
                          </a:solidFill>
                          <a:effectLst/>
                          <a:latin typeface="Times New Roman" panose="02020603050405020304" pitchFamily="18" charset="0"/>
                          <a:ea typeface="標楷體" panose="03000509000000000000" pitchFamily="65" charset="-120"/>
                        </a:rPr>
                        <a:t>10</a:t>
                      </a:r>
                      <a:r>
                        <a:rPr lang="zh-TW" sz="2400" b="0" kern="100" baseline="0" dirty="0">
                          <a:solidFill>
                            <a:schemeClr val="tx1"/>
                          </a:solidFill>
                          <a:effectLst/>
                          <a:latin typeface="Times New Roman" panose="02020603050405020304" pitchFamily="18" charset="0"/>
                          <a:ea typeface="標楷體" panose="03000509000000000000" pitchFamily="65" charset="-120"/>
                        </a:rPr>
                        <a:t>代</a:t>
                      </a:r>
                      <a:r>
                        <a:rPr lang="en-US" sz="2400" b="0" kern="100" baseline="0" dirty="0">
                          <a:solidFill>
                            <a:schemeClr val="tx1"/>
                          </a:solidFill>
                          <a:effectLst/>
                          <a:latin typeface="Times New Roman" panose="02020603050405020304" pitchFamily="18" charset="0"/>
                          <a:ea typeface="標楷體" panose="03000509000000000000" pitchFamily="65" charset="-120"/>
                        </a:rPr>
                        <a:t>Intel® Core</a:t>
                      </a:r>
                      <a:r>
                        <a:rPr lang="zh-TW" sz="2400" b="0" kern="100" baseline="0" dirty="0">
                          <a:solidFill>
                            <a:schemeClr val="tx1"/>
                          </a:solidFill>
                          <a:effectLst/>
                          <a:latin typeface="Times New Roman" panose="02020603050405020304" pitchFamily="18" charset="0"/>
                          <a:ea typeface="標楷體" panose="03000509000000000000" pitchFamily="65" charset="-120"/>
                        </a:rPr>
                        <a:t>™</a:t>
                      </a:r>
                      <a:r>
                        <a:rPr lang="en-US" sz="2400" b="0" kern="100" baseline="0" dirty="0">
                          <a:solidFill>
                            <a:schemeClr val="tx1"/>
                          </a:solidFill>
                          <a:effectLst/>
                          <a:latin typeface="Times New Roman" panose="02020603050405020304" pitchFamily="18" charset="0"/>
                          <a:ea typeface="標楷體" panose="03000509000000000000" pitchFamily="65" charset="-120"/>
                        </a:rPr>
                        <a:t> i7</a:t>
                      </a:r>
                      <a:r>
                        <a:rPr lang="zh-TW" sz="2400" b="0" kern="100" baseline="0" dirty="0">
                          <a:solidFill>
                            <a:schemeClr val="tx1"/>
                          </a:solidFill>
                          <a:effectLst/>
                          <a:latin typeface="Times New Roman" panose="02020603050405020304" pitchFamily="18" charset="0"/>
                          <a:ea typeface="標楷體" panose="03000509000000000000" pitchFamily="65" charset="-120"/>
                        </a:rPr>
                        <a:t>處理器</a:t>
                      </a:r>
                      <a:r>
                        <a:rPr lang="en-US" sz="2400" b="0" kern="100" baseline="0" dirty="0">
                          <a:solidFill>
                            <a:schemeClr val="tx1"/>
                          </a:solidFill>
                          <a:effectLst/>
                          <a:latin typeface="Times New Roman" panose="02020603050405020304" pitchFamily="18" charset="0"/>
                          <a:ea typeface="標楷體" panose="03000509000000000000" pitchFamily="65" charset="-120"/>
                        </a:rPr>
                        <a:t>(i7-10700F)</a:t>
                      </a:r>
                      <a:endParaRPr lang="zh-TW" sz="2400" b="0" kern="10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476725926"/>
                  </a:ext>
                </a:extLst>
              </a:tr>
              <a:tr h="710835">
                <a:tc>
                  <a:txBody>
                    <a:bodyPr/>
                    <a:lstStyle/>
                    <a:p>
                      <a:pPr algn="ctr" eaLnBrk="0" hangingPunct="0">
                        <a:lnSpc>
                          <a:spcPct val="100000"/>
                        </a:lnSpc>
                        <a:spcBef>
                          <a:spcPts val="0"/>
                        </a:spcBef>
                        <a:spcAft>
                          <a:spcPts val="0"/>
                        </a:spcAft>
                      </a:pPr>
                      <a:r>
                        <a:rPr lang="zh-TW" sz="2400" b="0" kern="100" baseline="0" dirty="0">
                          <a:solidFill>
                            <a:schemeClr val="tx1"/>
                          </a:solidFill>
                          <a:effectLst/>
                          <a:latin typeface="Times New Roman" panose="02020603050405020304" pitchFamily="18" charset="0"/>
                          <a:ea typeface="標楷體" panose="03000509000000000000" pitchFamily="65" charset="-120"/>
                        </a:rPr>
                        <a:t>圖形顯示卡</a:t>
                      </a:r>
                      <a:r>
                        <a:rPr lang="en-US" sz="2400" b="0" kern="100" baseline="0" dirty="0">
                          <a:solidFill>
                            <a:schemeClr val="tx1"/>
                          </a:solidFill>
                          <a:effectLst/>
                          <a:latin typeface="Times New Roman" panose="02020603050405020304" pitchFamily="18" charset="0"/>
                          <a:ea typeface="標楷體" panose="03000509000000000000" pitchFamily="65" charset="-120"/>
                        </a:rPr>
                        <a:t>(GPU)</a:t>
                      </a:r>
                      <a:endParaRPr lang="zh-TW" sz="2400" b="0" kern="10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eaLnBrk="0" hangingPunct="0">
                        <a:lnSpc>
                          <a:spcPct val="100000"/>
                        </a:lnSpc>
                        <a:spcBef>
                          <a:spcPts val="0"/>
                        </a:spcBef>
                        <a:spcAft>
                          <a:spcPts val="0"/>
                        </a:spcAft>
                      </a:pPr>
                      <a:r>
                        <a:rPr lang="en-US" sz="2400" b="0" kern="100" baseline="0" dirty="0">
                          <a:solidFill>
                            <a:schemeClr val="tx1"/>
                          </a:solidFill>
                          <a:effectLst/>
                          <a:latin typeface="Times New Roman" panose="02020603050405020304" pitchFamily="18" charset="0"/>
                          <a:ea typeface="標楷體" panose="03000509000000000000" pitchFamily="65" charset="-120"/>
                        </a:rPr>
                        <a:t>NVIDIA GeForce RTX 3060 12GB</a:t>
                      </a:r>
                      <a:endParaRPr lang="zh-TW" sz="2400" b="0" kern="10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1576251412"/>
                  </a:ext>
                </a:extLst>
              </a:tr>
              <a:tr h="710835">
                <a:tc>
                  <a:txBody>
                    <a:bodyPr/>
                    <a:lstStyle/>
                    <a:p>
                      <a:pPr algn="ctr" eaLnBrk="0" hangingPunct="0">
                        <a:lnSpc>
                          <a:spcPct val="100000"/>
                        </a:lnSpc>
                        <a:spcBef>
                          <a:spcPts val="0"/>
                        </a:spcBef>
                        <a:spcAft>
                          <a:spcPts val="0"/>
                        </a:spcAft>
                      </a:pPr>
                      <a:r>
                        <a:rPr lang="zh-TW" sz="2400" b="0" kern="100" baseline="0" dirty="0">
                          <a:solidFill>
                            <a:schemeClr val="tx1"/>
                          </a:solidFill>
                          <a:effectLst/>
                          <a:latin typeface="Times New Roman" panose="02020603050405020304" pitchFamily="18" charset="0"/>
                          <a:ea typeface="標楷體" panose="03000509000000000000" pitchFamily="65" charset="-120"/>
                        </a:rPr>
                        <a:t>記憶體</a:t>
                      </a:r>
                      <a:r>
                        <a:rPr lang="en-US" sz="2400" b="0" kern="100" baseline="0" dirty="0">
                          <a:solidFill>
                            <a:schemeClr val="tx1"/>
                          </a:solidFill>
                          <a:effectLst/>
                          <a:latin typeface="Times New Roman" panose="02020603050405020304" pitchFamily="18" charset="0"/>
                          <a:ea typeface="標楷體" panose="03000509000000000000" pitchFamily="65" charset="-120"/>
                        </a:rPr>
                        <a:t>(RAM)</a:t>
                      </a:r>
                      <a:endParaRPr lang="zh-TW" sz="2400" b="0" kern="10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eaLnBrk="0" hangingPunct="0">
                        <a:lnSpc>
                          <a:spcPct val="100000"/>
                        </a:lnSpc>
                        <a:spcBef>
                          <a:spcPts val="0"/>
                        </a:spcBef>
                        <a:spcAft>
                          <a:spcPts val="0"/>
                        </a:spcAft>
                      </a:pPr>
                      <a:r>
                        <a:rPr lang="en-US" sz="2400" b="0" kern="100" baseline="0" dirty="0">
                          <a:solidFill>
                            <a:schemeClr val="tx1"/>
                          </a:solidFill>
                          <a:effectLst/>
                          <a:latin typeface="Times New Roman" panose="02020603050405020304" pitchFamily="18" charset="0"/>
                          <a:ea typeface="標楷體" panose="03000509000000000000" pitchFamily="65" charset="-120"/>
                        </a:rPr>
                        <a:t>Micron Crucial </a:t>
                      </a:r>
                      <a:r>
                        <a:rPr lang="en-US" sz="2400" b="0" kern="100" baseline="0" dirty="0" err="1">
                          <a:solidFill>
                            <a:schemeClr val="tx1"/>
                          </a:solidFill>
                          <a:effectLst/>
                          <a:latin typeface="Times New Roman" panose="02020603050405020304" pitchFamily="18" charset="0"/>
                          <a:ea typeface="標楷體" panose="03000509000000000000" pitchFamily="65" charset="-120"/>
                        </a:rPr>
                        <a:t>Ballistix</a:t>
                      </a:r>
                      <a:r>
                        <a:rPr lang="en-US" sz="2400" b="0" kern="100" baseline="0" dirty="0">
                          <a:solidFill>
                            <a:schemeClr val="tx1"/>
                          </a:solidFill>
                          <a:effectLst/>
                          <a:latin typeface="Times New Roman" panose="02020603050405020304" pitchFamily="18" charset="0"/>
                          <a:ea typeface="標楷體" panose="03000509000000000000" pitchFamily="65" charset="-120"/>
                        </a:rPr>
                        <a:t> DDR4 16GB*2 </a:t>
                      </a:r>
                      <a:endParaRPr lang="zh-TW" sz="2400" b="0" kern="10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975126467"/>
                  </a:ext>
                </a:extLst>
              </a:tr>
              <a:tr h="710835">
                <a:tc>
                  <a:txBody>
                    <a:bodyPr/>
                    <a:lstStyle/>
                    <a:p>
                      <a:pPr algn="ctr" eaLnBrk="0" hangingPunct="0">
                        <a:lnSpc>
                          <a:spcPct val="100000"/>
                        </a:lnSpc>
                        <a:spcBef>
                          <a:spcPts val="0"/>
                        </a:spcBef>
                        <a:spcAft>
                          <a:spcPts val="0"/>
                        </a:spcAft>
                      </a:pPr>
                      <a:r>
                        <a:rPr lang="zh-TW" sz="2400" b="0" kern="100" baseline="0">
                          <a:solidFill>
                            <a:schemeClr val="tx1"/>
                          </a:solidFill>
                          <a:effectLst/>
                          <a:latin typeface="Times New Roman" panose="02020603050405020304" pitchFamily="18" charset="0"/>
                          <a:ea typeface="標楷體" panose="03000509000000000000" pitchFamily="65" charset="-120"/>
                        </a:rPr>
                        <a:t>作業系統</a:t>
                      </a:r>
                      <a:r>
                        <a:rPr lang="en-US" sz="2400" b="0" kern="100" baseline="0">
                          <a:solidFill>
                            <a:schemeClr val="tx1"/>
                          </a:solidFill>
                          <a:effectLst/>
                          <a:latin typeface="Times New Roman" panose="02020603050405020304" pitchFamily="18" charset="0"/>
                          <a:ea typeface="標楷體" panose="03000509000000000000" pitchFamily="65" charset="-120"/>
                        </a:rPr>
                        <a:t>(OS)</a:t>
                      </a:r>
                      <a:endParaRPr lang="zh-TW" sz="2400" b="0" kern="10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eaLnBrk="0" hangingPunct="0">
                        <a:lnSpc>
                          <a:spcPct val="100000"/>
                        </a:lnSpc>
                        <a:spcBef>
                          <a:spcPts val="0"/>
                        </a:spcBef>
                        <a:spcAft>
                          <a:spcPts val="0"/>
                        </a:spcAft>
                      </a:pPr>
                      <a:r>
                        <a:rPr lang="en-US" sz="2400" b="0" kern="100" baseline="0" dirty="0">
                          <a:solidFill>
                            <a:schemeClr val="tx1"/>
                          </a:solidFill>
                          <a:effectLst/>
                          <a:latin typeface="Times New Roman" panose="02020603050405020304" pitchFamily="18" charset="0"/>
                          <a:ea typeface="標楷體" panose="03000509000000000000" pitchFamily="65" charset="-120"/>
                        </a:rPr>
                        <a:t>Ubuntu 20.04.6 LTS 64</a:t>
                      </a:r>
                      <a:r>
                        <a:rPr lang="zh-TW" sz="2400" b="0" kern="100" baseline="0" dirty="0">
                          <a:solidFill>
                            <a:schemeClr val="tx1"/>
                          </a:solidFill>
                          <a:effectLst/>
                          <a:latin typeface="Times New Roman" panose="02020603050405020304" pitchFamily="18" charset="0"/>
                          <a:ea typeface="標楷體" panose="03000509000000000000" pitchFamily="65" charset="-120"/>
                        </a:rPr>
                        <a:t>位元</a:t>
                      </a:r>
                      <a:endParaRPr lang="zh-TW" sz="2400" b="0" kern="10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715773963"/>
                  </a:ext>
                </a:extLst>
              </a:tr>
              <a:tr h="710835">
                <a:tc>
                  <a:txBody>
                    <a:bodyPr/>
                    <a:lstStyle/>
                    <a:p>
                      <a:pPr algn="ctr" eaLnBrk="0" hangingPunct="0">
                        <a:lnSpc>
                          <a:spcPct val="100000"/>
                        </a:lnSpc>
                        <a:spcBef>
                          <a:spcPts val="0"/>
                        </a:spcBef>
                        <a:spcAft>
                          <a:spcPts val="0"/>
                        </a:spcAft>
                      </a:pPr>
                      <a:r>
                        <a:rPr lang="en-US" sz="2400" b="0" kern="100" baseline="0">
                          <a:solidFill>
                            <a:schemeClr val="tx1"/>
                          </a:solidFill>
                          <a:effectLst/>
                          <a:latin typeface="Times New Roman" panose="02020603050405020304" pitchFamily="18" charset="0"/>
                          <a:ea typeface="標楷體" panose="03000509000000000000" pitchFamily="65" charset="-120"/>
                        </a:rPr>
                        <a:t>CUDA</a:t>
                      </a:r>
                      <a:r>
                        <a:rPr lang="zh-TW" sz="2400" b="0" kern="100" baseline="0">
                          <a:solidFill>
                            <a:schemeClr val="tx1"/>
                          </a:solidFill>
                          <a:effectLst/>
                          <a:latin typeface="Times New Roman" panose="02020603050405020304" pitchFamily="18" charset="0"/>
                          <a:ea typeface="標楷體" panose="03000509000000000000" pitchFamily="65" charset="-120"/>
                        </a:rPr>
                        <a:t>版本</a:t>
                      </a:r>
                      <a:endParaRPr lang="zh-TW" sz="2400" b="0" kern="100" baseline="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tc>
                  <a:txBody>
                    <a:bodyPr/>
                    <a:lstStyle/>
                    <a:p>
                      <a:pPr algn="ctr" eaLnBrk="0" hangingPunct="0">
                        <a:lnSpc>
                          <a:spcPct val="100000"/>
                        </a:lnSpc>
                        <a:spcBef>
                          <a:spcPts val="0"/>
                        </a:spcBef>
                        <a:spcAft>
                          <a:spcPts val="0"/>
                        </a:spcAft>
                      </a:pPr>
                      <a:r>
                        <a:rPr lang="en-US" sz="2400" b="0" kern="100" baseline="0" dirty="0">
                          <a:solidFill>
                            <a:schemeClr val="tx1"/>
                          </a:solidFill>
                          <a:effectLst/>
                          <a:latin typeface="Times New Roman" panose="02020603050405020304" pitchFamily="18" charset="0"/>
                          <a:ea typeface="標楷體" panose="03000509000000000000" pitchFamily="65" charset="-120"/>
                        </a:rPr>
                        <a:t>11.7</a:t>
                      </a:r>
                      <a:endParaRPr lang="zh-TW" sz="2400" b="0" kern="100" baseline="0" dirty="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marL="68580" marR="68580" marT="0" marB="0" anchor="ctr"/>
                </a:tc>
                <a:extLst>
                  <a:ext uri="{0D108BD9-81ED-4DB2-BD59-A6C34878D82A}">
                    <a16:rowId xmlns:a16="http://schemas.microsoft.com/office/drawing/2014/main" val="266706474"/>
                  </a:ext>
                </a:extLst>
              </a:tr>
            </a:tbl>
          </a:graphicData>
        </a:graphic>
      </p:graphicFrame>
      <p:sp>
        <p:nvSpPr>
          <p:cNvPr id="4" name="投影片編號版面配置區 3">
            <a:extLst>
              <a:ext uri="{FF2B5EF4-FFF2-40B4-BE49-F238E27FC236}">
                <a16:creationId xmlns:a16="http://schemas.microsoft.com/office/drawing/2014/main" id="{85394C0B-BC16-4544-9374-B0C91F95423B}"/>
              </a:ext>
            </a:extLst>
          </p:cNvPr>
          <p:cNvSpPr>
            <a:spLocks noGrp="1"/>
          </p:cNvSpPr>
          <p:nvPr>
            <p:ph type="sldNum" sz="quarter" idx="12"/>
          </p:nvPr>
        </p:nvSpPr>
        <p:spPr/>
        <p:txBody>
          <a:bodyPr/>
          <a:lstStyle/>
          <a:p>
            <a:fld id="{3A98EE3D-8CD1-4C3F-BD1C-C98C9596463C}" type="slidenum">
              <a:rPr lang="en-US" altLang="zh-TW" smtClean="0"/>
              <a:pPr/>
              <a:t>35</a:t>
            </a:fld>
            <a:endParaRPr lang="zh-TW" altLang="en-US" dirty="0"/>
          </a:p>
        </p:txBody>
      </p:sp>
    </p:spTree>
    <p:extLst>
      <p:ext uri="{BB962C8B-B14F-4D97-AF65-F5344CB8AC3E}">
        <p14:creationId xmlns:p14="http://schemas.microsoft.com/office/powerpoint/2010/main" val="736605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DBBBE-E743-4F26-AF4D-0393AFF7C727}"/>
              </a:ext>
            </a:extLst>
          </p:cNvPr>
          <p:cNvSpPr>
            <a:spLocks noGrp="1"/>
          </p:cNvSpPr>
          <p:nvPr>
            <p:ph type="title"/>
          </p:nvPr>
        </p:nvSpPr>
        <p:spPr/>
        <p:txBody>
          <a:bodyPr>
            <a:normAutofit/>
          </a:bodyPr>
          <a:lstStyle/>
          <a:p>
            <a:r>
              <a:rPr lang="en-US" altLang="zh-TW" sz="4400" dirty="0">
                <a:latin typeface="Times New Roman" panose="02020603050405020304" pitchFamily="18" charset="0"/>
                <a:ea typeface="標楷體" panose="03000509000000000000" pitchFamily="65" charset="-120"/>
                <a:cs typeface="Times New Roman" panose="02020603050405020304" pitchFamily="18" charset="0"/>
              </a:rPr>
              <a:t>4.4</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衡量指標</a:t>
            </a:r>
          </a:p>
        </p:txBody>
      </p:sp>
      <p:sp>
        <p:nvSpPr>
          <p:cNvPr id="3" name="內容版面配置區 2">
            <a:extLst>
              <a:ext uri="{FF2B5EF4-FFF2-40B4-BE49-F238E27FC236}">
                <a16:creationId xmlns:a16="http://schemas.microsoft.com/office/drawing/2014/main" id="{1AC21752-E693-4AD0-95CF-E849DC184BB5}"/>
              </a:ext>
            </a:extLst>
          </p:cNvPr>
          <p:cNvSpPr>
            <a:spLocks noGrp="1"/>
          </p:cNvSpPr>
          <p:nvPr>
            <p:ph sz="half" idx="1"/>
          </p:nvPr>
        </p:nvSpPr>
        <p:spPr>
          <a:xfrm>
            <a:off x="973418" y="2120900"/>
            <a:ext cx="4639736" cy="3748193"/>
          </a:xfrm>
        </p:spPr>
        <p:txBody>
          <a:bodyPr/>
          <a:lstStyle/>
          <a:p>
            <a:pPr marL="0" indent="-457200">
              <a:spcBef>
                <a:spcPts val="0"/>
              </a:spcBef>
              <a:spcAft>
                <a:spcPts val="0"/>
              </a:spcAft>
              <a:buFont typeface="+mj-lt"/>
              <a:buAutoNum type="arabicPeriod"/>
            </a:pPr>
            <a:r>
              <a:rPr lang="zh-TW" altLang="zh-TW" sz="2400" dirty="0">
                <a:solidFill>
                  <a:schemeClr val="tx1"/>
                </a:solidFill>
                <a:latin typeface="標楷體" panose="03000509000000000000" pitchFamily="65" charset="-120"/>
                <a:ea typeface="標楷體" panose="03000509000000000000" pitchFamily="65" charset="-120"/>
              </a:rPr>
              <a:t>平均絕對誤差</a:t>
            </a:r>
            <a:r>
              <a:rPr lang="en-US" altLang="zh-TW" sz="2400" dirty="0">
                <a:solidFill>
                  <a:schemeClr val="tx1"/>
                </a:solidFill>
                <a:latin typeface="標楷體" panose="03000509000000000000" pitchFamily="65" charset="-120"/>
                <a:ea typeface="標楷體" panose="03000509000000000000" pitchFamily="65" charset="-120"/>
              </a:rPr>
              <a:t>(MAE)</a:t>
            </a:r>
          </a:p>
          <a:p>
            <a:pPr marL="0" indent="-457200">
              <a:lnSpc>
                <a:spcPct val="200000"/>
              </a:lnSpc>
              <a:spcBef>
                <a:spcPts val="0"/>
              </a:spcBef>
              <a:spcAft>
                <a:spcPts val="0"/>
              </a:spcAft>
              <a:buFont typeface="+mj-lt"/>
              <a:buAutoNum type="arabicPeriod"/>
            </a:pPr>
            <a:endParaRPr lang="en-US" altLang="zh-TW" sz="3200" dirty="0">
              <a:solidFill>
                <a:schemeClr val="tx1"/>
              </a:solidFill>
              <a:latin typeface="標楷體" panose="03000509000000000000" pitchFamily="65" charset="-120"/>
              <a:ea typeface="標楷體" panose="03000509000000000000" pitchFamily="65" charset="-120"/>
            </a:endParaRPr>
          </a:p>
          <a:p>
            <a:pPr marL="0" indent="-457200">
              <a:lnSpc>
                <a:spcPct val="200000"/>
              </a:lnSpc>
              <a:spcBef>
                <a:spcPts val="0"/>
              </a:spcBef>
              <a:spcAft>
                <a:spcPts val="0"/>
              </a:spcAft>
              <a:buFont typeface="+mj-lt"/>
              <a:buAutoNum type="arabicPeriod"/>
            </a:pPr>
            <a:r>
              <a:rPr lang="zh-TW" altLang="zh-TW" sz="2400" dirty="0">
                <a:solidFill>
                  <a:schemeClr val="tx1"/>
                </a:solidFill>
                <a:latin typeface="標楷體" panose="03000509000000000000" pitchFamily="65" charset="-120"/>
                <a:ea typeface="標楷體" panose="03000509000000000000" pitchFamily="65" charset="-120"/>
              </a:rPr>
              <a:t>均方誤差</a:t>
            </a:r>
            <a:r>
              <a:rPr lang="en-US" altLang="zh-TW" sz="2400" dirty="0">
                <a:solidFill>
                  <a:schemeClr val="tx1"/>
                </a:solidFill>
                <a:latin typeface="標楷體" panose="03000509000000000000" pitchFamily="65" charset="-120"/>
                <a:ea typeface="標楷體" panose="03000509000000000000" pitchFamily="65" charset="-120"/>
              </a:rPr>
              <a:t>(MSE)</a:t>
            </a:r>
          </a:p>
          <a:p>
            <a:pPr marL="0" indent="-457200">
              <a:lnSpc>
                <a:spcPct val="200000"/>
              </a:lnSpc>
              <a:spcBef>
                <a:spcPts val="0"/>
              </a:spcBef>
              <a:spcAft>
                <a:spcPts val="0"/>
              </a:spcAft>
              <a:buFont typeface="+mj-lt"/>
              <a:buAutoNum type="arabicPeriod"/>
            </a:pPr>
            <a:endParaRPr lang="en-US" altLang="zh-TW" sz="2400" dirty="0">
              <a:solidFill>
                <a:schemeClr val="tx1"/>
              </a:solidFill>
              <a:latin typeface="標楷體" panose="03000509000000000000" pitchFamily="65" charset="-120"/>
              <a:ea typeface="標楷體" panose="03000509000000000000" pitchFamily="65" charset="-120"/>
            </a:endParaRPr>
          </a:p>
          <a:p>
            <a:pPr marL="0" indent="0">
              <a:buNone/>
            </a:pPr>
            <a:endParaRPr lang="zh-TW" altLang="en-US" dirty="0"/>
          </a:p>
        </p:txBody>
      </p:sp>
      <mc:AlternateContent xmlns:mc="http://schemas.openxmlformats.org/markup-compatibility/2006" xmlns:a14="http://schemas.microsoft.com/office/drawing/2010/main">
        <mc:Choice Requires="a14">
          <p:sp>
            <p:nvSpPr>
              <p:cNvPr id="4" name="內容版面配置區 3">
                <a:extLst>
                  <a:ext uri="{FF2B5EF4-FFF2-40B4-BE49-F238E27FC236}">
                    <a16:creationId xmlns:a16="http://schemas.microsoft.com/office/drawing/2014/main" id="{D2728672-4F72-43FE-B329-91655180C2E6}"/>
                  </a:ext>
                </a:extLst>
              </p:cNvPr>
              <p:cNvSpPr>
                <a:spLocks noGrp="1"/>
              </p:cNvSpPr>
              <p:nvPr>
                <p:ph sz="half" idx="2"/>
              </p:nvPr>
            </p:nvSpPr>
            <p:spPr>
              <a:xfrm>
                <a:off x="6515944" y="2120900"/>
                <a:ext cx="4639736" cy="3748194"/>
              </a:xfrm>
            </p:spPr>
            <p:txBody>
              <a:bodyPr/>
              <a:lstStyle/>
              <a:p>
                <a:pPr marL="457200" indent="-457200">
                  <a:spcBef>
                    <a:spcPts val="0"/>
                  </a:spcBef>
                  <a:spcAft>
                    <a:spcPts val="0"/>
                  </a:spcAft>
                  <a:buFont typeface="+mj-lt"/>
                  <a:buAutoNum type="arabicPeriod" startAt="3"/>
                </a:pPr>
                <a:r>
                  <a:rPr lang="zh-TW" altLang="zh-TW" sz="2400" dirty="0">
                    <a:solidFill>
                      <a:schemeClr val="tx1"/>
                    </a:solidFill>
                    <a:latin typeface="標楷體" panose="03000509000000000000" pitchFamily="65" charset="-120"/>
                    <a:ea typeface="標楷體" panose="03000509000000000000" pitchFamily="65" charset="-120"/>
                  </a:rPr>
                  <a:t>均方根誤差</a:t>
                </a:r>
                <a:r>
                  <a:rPr lang="en-US" altLang="zh-TW" sz="2400" dirty="0">
                    <a:solidFill>
                      <a:schemeClr val="tx1"/>
                    </a:solidFill>
                    <a:latin typeface="標楷體" panose="03000509000000000000" pitchFamily="65" charset="-120"/>
                    <a:ea typeface="標楷體" panose="03000509000000000000" pitchFamily="65" charset="-120"/>
                  </a:rPr>
                  <a:t>(RMSE) </a:t>
                </a:r>
              </a:p>
              <a:p>
                <a:pPr marL="0" indent="-457200">
                  <a:lnSpc>
                    <a:spcPct val="200000"/>
                  </a:lnSpc>
                  <a:spcBef>
                    <a:spcPts val="0"/>
                  </a:spcBef>
                  <a:spcAft>
                    <a:spcPts val="0"/>
                  </a:spcAft>
                  <a:buFont typeface="+mj-lt"/>
                  <a:buAutoNum type="arabicPeriod" startAt="3"/>
                </a:pPr>
                <a:endParaRPr lang="en-US" altLang="zh-TW" sz="3200" dirty="0">
                  <a:solidFill>
                    <a:schemeClr val="tx1"/>
                  </a:solidFill>
                  <a:latin typeface="標楷體" panose="03000509000000000000" pitchFamily="65" charset="-120"/>
                  <a:ea typeface="標楷體" panose="03000509000000000000" pitchFamily="65" charset="-120"/>
                </a:endParaRPr>
              </a:p>
              <a:p>
                <a:pPr marL="0" indent="-457200">
                  <a:lnSpc>
                    <a:spcPct val="200000"/>
                  </a:lnSpc>
                  <a:spcBef>
                    <a:spcPts val="0"/>
                  </a:spcBef>
                  <a:spcAft>
                    <a:spcPts val="0"/>
                  </a:spcAft>
                  <a:buFont typeface="+mj-lt"/>
                  <a:buAutoNum type="arabicPeriod" startAt="3"/>
                </a:pPr>
                <a:r>
                  <a:rPr lang="en-US" altLang="zh-TW" sz="2400" dirty="0">
                    <a:solidFill>
                      <a:schemeClr val="tx1"/>
                    </a:solidFill>
                    <a:latin typeface="標楷體" panose="03000509000000000000" pitchFamily="65" charset="-120"/>
                    <a:ea typeface="標楷體" panose="03000509000000000000" pitchFamily="65" charset="-120"/>
                  </a:rPr>
                  <a:t>R</a:t>
                </a:r>
                <a:r>
                  <a:rPr lang="zh-TW" altLang="zh-TW" sz="2400" dirty="0">
                    <a:solidFill>
                      <a:schemeClr val="tx1"/>
                    </a:solidFill>
                    <a:latin typeface="標楷體" panose="03000509000000000000" pitchFamily="65" charset="-120"/>
                    <a:ea typeface="標楷體" panose="03000509000000000000" pitchFamily="65" charset="-120"/>
                  </a:rPr>
                  <a:t>平方</a:t>
                </a:r>
                <a:r>
                  <a:rPr lang="en-US" altLang="zh-TW" sz="2400" dirty="0">
                    <a:solidFill>
                      <a:schemeClr val="tx1"/>
                    </a:solidFill>
                    <a:latin typeface="標楷體" panose="03000509000000000000" pitchFamily="65" charset="-120"/>
                    <a:ea typeface="標楷體" panose="03000509000000000000" pitchFamily="65" charset="-120"/>
                  </a:rPr>
                  <a:t>(</a:t>
                </a:r>
                <a14:m>
                  <m:oMath xmlns:m="http://schemas.openxmlformats.org/officeDocument/2006/math">
                    <m:sSup>
                      <m:sSupPr>
                        <m:ctrlPr>
                          <a:rPr lang="zh-TW" altLang="zh-TW" sz="2400" i="1">
                            <a:solidFill>
                              <a:schemeClr val="tx1"/>
                            </a:solidFill>
                            <a:latin typeface="Cambria Math" panose="02040503050406030204" pitchFamily="18" charset="0"/>
                          </a:rPr>
                        </m:ctrlPr>
                      </m:sSupPr>
                      <m:e>
                        <m:r>
                          <m:rPr>
                            <m:nor/>
                          </m:rPr>
                          <a:rPr lang="en-US" altLang="zh-TW" sz="2400">
                            <a:solidFill>
                              <a:schemeClr val="tx1"/>
                            </a:solidFill>
                            <a:latin typeface="標楷體" panose="03000509000000000000" pitchFamily="65" charset="-120"/>
                            <a:ea typeface="標楷體" panose="03000509000000000000" pitchFamily="65" charset="-120"/>
                          </a:rPr>
                          <m:t>R</m:t>
                        </m:r>
                      </m:e>
                      <m:sup>
                        <m:r>
                          <m:rPr>
                            <m:nor/>
                          </m:rPr>
                          <a:rPr lang="en-US" altLang="zh-TW" sz="2400">
                            <a:solidFill>
                              <a:schemeClr val="tx1"/>
                            </a:solidFill>
                            <a:latin typeface="標楷體" panose="03000509000000000000" pitchFamily="65" charset="-120"/>
                            <a:ea typeface="標楷體" panose="03000509000000000000" pitchFamily="65" charset="-120"/>
                          </a:rPr>
                          <m:t>2</m:t>
                        </m:r>
                      </m:sup>
                    </m:sSup>
                  </m:oMath>
                </a14:m>
                <a:r>
                  <a:rPr lang="en-US" altLang="zh-TW" sz="2400" dirty="0">
                    <a:solidFill>
                      <a:schemeClr val="tx1"/>
                    </a:solidFill>
                    <a:latin typeface="標楷體" panose="03000509000000000000" pitchFamily="65" charset="-120"/>
                    <a:ea typeface="標楷體" panose="03000509000000000000" pitchFamily="65" charset="-120"/>
                  </a:rPr>
                  <a:t>)</a:t>
                </a:r>
              </a:p>
            </p:txBody>
          </p:sp>
        </mc:Choice>
        <mc:Fallback xmlns="">
          <p:sp>
            <p:nvSpPr>
              <p:cNvPr id="4" name="內容版面配置區 3">
                <a:extLst>
                  <a:ext uri="{FF2B5EF4-FFF2-40B4-BE49-F238E27FC236}">
                    <a16:creationId xmlns:a16="http://schemas.microsoft.com/office/drawing/2014/main" id="{D2728672-4F72-43FE-B329-91655180C2E6}"/>
                  </a:ext>
                </a:extLst>
              </p:cNvPr>
              <p:cNvSpPr>
                <a:spLocks noGrp="1" noRot="1" noChangeAspect="1" noMove="1" noResize="1" noEditPoints="1" noAdjustHandles="1" noChangeArrowheads="1" noChangeShapeType="1" noTextEdit="1"/>
              </p:cNvSpPr>
              <p:nvPr>
                <p:ph sz="half" idx="2"/>
              </p:nvPr>
            </p:nvSpPr>
            <p:spPr>
              <a:xfrm>
                <a:off x="6515944" y="2120900"/>
                <a:ext cx="4639736" cy="3748194"/>
              </a:xfrm>
              <a:blipFill>
                <a:blip r:embed="rId3"/>
                <a:stretch>
                  <a:fillRect l="-3417" t="-1301"/>
                </a:stretch>
              </a:blipFill>
            </p:spPr>
            <p:txBody>
              <a:bodyPr/>
              <a:lstStyle/>
              <a:p>
                <a:r>
                  <a:rPr lang="zh-TW" altLang="en-US">
                    <a:noFill/>
                  </a:rPr>
                  <a:t> </a:t>
                </a:r>
              </a:p>
            </p:txBody>
          </p:sp>
        </mc:Fallback>
      </mc:AlternateContent>
      <p:sp>
        <p:nvSpPr>
          <p:cNvPr id="5" name="投影片編號版面配置區 4">
            <a:extLst>
              <a:ext uri="{FF2B5EF4-FFF2-40B4-BE49-F238E27FC236}">
                <a16:creationId xmlns:a16="http://schemas.microsoft.com/office/drawing/2014/main" id="{38D64DB1-5B09-4275-9A1F-401A5CAF77A4}"/>
              </a:ext>
            </a:extLst>
          </p:cNvPr>
          <p:cNvSpPr>
            <a:spLocks noGrp="1"/>
          </p:cNvSpPr>
          <p:nvPr>
            <p:ph type="sldNum" sz="quarter" idx="12"/>
          </p:nvPr>
        </p:nvSpPr>
        <p:spPr/>
        <p:txBody>
          <a:bodyPr/>
          <a:lstStyle/>
          <a:p>
            <a:fld id="{3A98EE3D-8CD1-4C3F-BD1C-C98C9596463C}" type="slidenum">
              <a:rPr lang="en-US" altLang="zh-TW" noProof="0" smtClean="0"/>
              <a:pPr/>
              <a:t>36</a:t>
            </a:fld>
            <a:endParaRPr lang="zh-TW" altLang="en-US" noProof="0"/>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6D0DD13-6EFE-4A2B-BAF1-D2A66C9AB962}"/>
                  </a:ext>
                </a:extLst>
              </p:cNvPr>
              <p:cNvSpPr/>
              <p:nvPr/>
            </p:nvSpPr>
            <p:spPr>
              <a:xfrm>
                <a:off x="901790" y="2698749"/>
                <a:ext cx="3916850" cy="93262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000" i="1">
                          <a:latin typeface="Cambria Math" panose="02040503050406030204" pitchFamily="18" charset="0"/>
                        </a:rPr>
                        <m:t>𝑀𝐴𝐸</m:t>
                      </m:r>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1</m:t>
                          </m:r>
                        </m:num>
                        <m:den>
                          <m:r>
                            <a:rPr lang="zh-TW" altLang="en-US" sz="2000" i="1">
                              <a:latin typeface="Cambria Math" panose="02040503050406030204" pitchFamily="18" charset="0"/>
                            </a:rPr>
                            <m:t>𝑛</m:t>
                          </m:r>
                        </m:den>
                      </m:f>
                      <m:nary>
                        <m:naryPr>
                          <m:chr m:val="∑"/>
                          <m:limLoc m:val="undOvr"/>
                          <m:ctrlPr>
                            <a:rPr lang="zh-TW" altLang="en-US" sz="2000" i="1">
                              <a:latin typeface="Cambria Math" panose="02040503050406030204" pitchFamily="18" charset="0"/>
                            </a:rPr>
                          </m:ctrlPr>
                        </m:naryPr>
                        <m:sub>
                          <m:r>
                            <a:rPr lang="zh-TW" altLang="en-US" sz="2000" i="1">
                              <a:latin typeface="Cambria Math" panose="02040503050406030204" pitchFamily="18" charset="0"/>
                            </a:rPr>
                            <m:t>𝑖</m:t>
                          </m:r>
                          <m:r>
                            <a:rPr lang="zh-TW" altLang="en-US" sz="2000" i="0">
                              <a:latin typeface="Cambria Math" panose="02040503050406030204" pitchFamily="18" charset="0"/>
                            </a:rPr>
                            <m:t>=1</m:t>
                          </m:r>
                        </m:sub>
                        <m:sup>
                          <m:r>
                            <a:rPr lang="zh-TW" altLang="en-US" sz="2000" i="1">
                              <a:latin typeface="Cambria Math" panose="02040503050406030204" pitchFamily="18" charset="0"/>
                            </a:rPr>
                            <m:t>𝑛</m:t>
                          </m:r>
                        </m:sup>
                        <m:e>
                          <m:r>
                            <a:rPr lang="zh-TW" altLang="en-US" sz="2000" i="0">
                              <a:latin typeface="Cambria Math" panose="02040503050406030204" pitchFamily="18" charset="0"/>
                            </a:rPr>
                            <m:t>|</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𝑦</m:t>
                              </m:r>
                            </m:e>
                            <m:sub>
                              <m:r>
                                <a:rPr lang="zh-TW" altLang="en-US" sz="2000" i="1">
                                  <a:latin typeface="Cambria Math" panose="02040503050406030204" pitchFamily="18" charset="0"/>
                                </a:rPr>
                                <m:t>𝑖</m:t>
                              </m:r>
                            </m:sub>
                          </m:sSub>
                          <m:r>
                            <a:rPr lang="zh-TW" altLang="en-US" sz="2000" i="0">
                              <a:latin typeface="Cambria Math" panose="02040503050406030204" pitchFamily="18" charset="0"/>
                            </a:rPr>
                            <m:t>−</m:t>
                          </m:r>
                          <m:sSubSup>
                            <m:sSubSupPr>
                              <m:ctrlPr>
                                <a:rPr lang="zh-TW" altLang="en-US" sz="2000" i="1">
                                  <a:latin typeface="Cambria Math" panose="02040503050406030204" pitchFamily="18" charset="0"/>
                                </a:rPr>
                              </m:ctrlPr>
                            </m:sSubSupPr>
                            <m:e>
                              <m:r>
                                <a:rPr lang="zh-TW" altLang="en-US" sz="2000" i="1">
                                  <a:latin typeface="Cambria Math" panose="02040503050406030204" pitchFamily="18" charset="0"/>
                                </a:rPr>
                                <m:t>𝑦</m:t>
                              </m:r>
                            </m:e>
                            <m:sub>
                              <m:r>
                                <a:rPr lang="zh-TW" altLang="en-US" sz="2000" i="1">
                                  <a:latin typeface="Cambria Math" panose="02040503050406030204" pitchFamily="18" charset="0"/>
                                </a:rPr>
                                <m:t>𝑖</m:t>
                              </m:r>
                            </m:sub>
                            <m:sup>
                              <m:r>
                                <a:rPr lang="zh-TW" altLang="en-US" sz="2000" i="0">
                                  <a:latin typeface="Cambria Math" panose="02040503050406030204" pitchFamily="18" charset="0"/>
                                </a:rPr>
                                <m:t>~</m:t>
                              </m:r>
                            </m:sup>
                          </m:sSubSup>
                          <m:r>
                            <a:rPr lang="zh-TW" altLang="en-US" sz="2000" i="0">
                              <a:latin typeface="Cambria Math" panose="02040503050406030204" pitchFamily="18" charset="0"/>
                            </a:rPr>
                            <m:t>|</m:t>
                          </m:r>
                        </m:e>
                      </m:nary>
                    </m:oMath>
                  </m:oMathPara>
                </a14:m>
                <a:endParaRPr lang="zh-TW" altLang="en-US" sz="2000" dirty="0"/>
              </a:p>
            </p:txBody>
          </p:sp>
        </mc:Choice>
        <mc:Fallback xmlns="">
          <p:sp>
            <p:nvSpPr>
              <p:cNvPr id="13" name="矩形 12">
                <a:extLst>
                  <a:ext uri="{FF2B5EF4-FFF2-40B4-BE49-F238E27FC236}">
                    <a16:creationId xmlns:a16="http://schemas.microsoft.com/office/drawing/2014/main" id="{16D0DD13-6EFE-4A2B-BAF1-D2A66C9AB962}"/>
                  </a:ext>
                </a:extLst>
              </p:cNvPr>
              <p:cNvSpPr>
                <a:spLocks noRot="1" noChangeAspect="1" noMove="1" noResize="1" noEditPoints="1" noAdjustHandles="1" noChangeArrowheads="1" noChangeShapeType="1" noTextEdit="1"/>
              </p:cNvSpPr>
              <p:nvPr/>
            </p:nvSpPr>
            <p:spPr>
              <a:xfrm>
                <a:off x="901790" y="2698749"/>
                <a:ext cx="3916850" cy="932628"/>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0B6FB8AF-4188-4FCD-B7DA-0855E1D2E0E3}"/>
                  </a:ext>
                </a:extLst>
              </p:cNvPr>
              <p:cNvSpPr/>
              <p:nvPr/>
            </p:nvSpPr>
            <p:spPr>
              <a:xfrm>
                <a:off x="7476202" y="4424211"/>
                <a:ext cx="2174313" cy="6706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TW" altLang="en-US" sz="2000" i="1">
                              <a:latin typeface="Cambria Math" panose="02040503050406030204" pitchFamily="18" charset="0"/>
                            </a:rPr>
                          </m:ctrlPr>
                        </m:sSupPr>
                        <m:e>
                          <m:r>
                            <a:rPr lang="zh-TW" altLang="en-US" sz="2000" i="1">
                              <a:latin typeface="Cambria Math" panose="02040503050406030204" pitchFamily="18" charset="0"/>
                            </a:rPr>
                            <m:t>𝑅</m:t>
                          </m:r>
                        </m:e>
                        <m:sup>
                          <m:r>
                            <a:rPr lang="zh-TW" altLang="en-US" sz="2000" i="0">
                              <a:latin typeface="Cambria Math" panose="02040503050406030204" pitchFamily="18" charset="0"/>
                            </a:rPr>
                            <m:t>2</m:t>
                          </m:r>
                        </m:sup>
                      </m:sSup>
                      <m:r>
                        <a:rPr lang="zh-TW" altLang="en-US" sz="2000" i="0">
                          <a:latin typeface="Cambria Math" panose="02040503050406030204" pitchFamily="18" charset="0"/>
                        </a:rPr>
                        <m:t>=1−</m:t>
                      </m:r>
                      <m:f>
                        <m:fPr>
                          <m:ctrlPr>
                            <a:rPr lang="zh-TW" altLang="en-US" sz="2000" i="1">
                              <a:latin typeface="Cambria Math" panose="02040503050406030204" pitchFamily="18" charset="0"/>
                            </a:rPr>
                          </m:ctrlPr>
                        </m:fPr>
                        <m:num>
                          <m:r>
                            <a:rPr lang="zh-TW" altLang="en-US" sz="2000" i="1">
                              <a:latin typeface="Cambria Math" panose="02040503050406030204" pitchFamily="18" charset="0"/>
                            </a:rPr>
                            <m:t>𝑆𝑆𝐸</m:t>
                          </m:r>
                        </m:num>
                        <m:den>
                          <m:r>
                            <a:rPr lang="zh-TW" altLang="en-US" sz="2000" i="1">
                              <a:latin typeface="Cambria Math" panose="02040503050406030204" pitchFamily="18" charset="0"/>
                            </a:rPr>
                            <m:t>𝑆𝑆𝑇</m:t>
                          </m:r>
                        </m:den>
                      </m:f>
                    </m:oMath>
                  </m:oMathPara>
                </a14:m>
                <a:endParaRPr lang="zh-TW" altLang="en-US" sz="2000" dirty="0"/>
              </a:p>
            </p:txBody>
          </p:sp>
        </mc:Choice>
        <mc:Fallback xmlns="">
          <p:sp>
            <p:nvSpPr>
              <p:cNvPr id="14" name="矩形 13">
                <a:extLst>
                  <a:ext uri="{FF2B5EF4-FFF2-40B4-BE49-F238E27FC236}">
                    <a16:creationId xmlns:a16="http://schemas.microsoft.com/office/drawing/2014/main" id="{0B6FB8AF-4188-4FCD-B7DA-0855E1D2E0E3}"/>
                  </a:ext>
                </a:extLst>
              </p:cNvPr>
              <p:cNvSpPr>
                <a:spLocks noRot="1" noChangeAspect="1" noMove="1" noResize="1" noEditPoints="1" noAdjustHandles="1" noChangeArrowheads="1" noChangeShapeType="1" noTextEdit="1"/>
              </p:cNvSpPr>
              <p:nvPr/>
            </p:nvSpPr>
            <p:spPr>
              <a:xfrm>
                <a:off x="7476202" y="4424211"/>
                <a:ext cx="2174313" cy="670633"/>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D936D0A-0D59-4BBE-A014-890E280A7A42}"/>
                  </a:ext>
                </a:extLst>
              </p:cNvPr>
              <p:cNvSpPr/>
              <p:nvPr/>
            </p:nvSpPr>
            <p:spPr>
              <a:xfrm>
                <a:off x="6332703" y="5186281"/>
                <a:ext cx="2488566" cy="932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000" i="1">
                          <a:latin typeface="Cambria Math" panose="02040503050406030204" pitchFamily="18" charset="0"/>
                        </a:rPr>
                        <m:t>𝑆𝑆𝐸</m:t>
                      </m:r>
                      <m:r>
                        <a:rPr lang="zh-TW" altLang="en-US" sz="2000" i="0">
                          <a:latin typeface="Cambria Math" panose="02040503050406030204" pitchFamily="18" charset="0"/>
                        </a:rPr>
                        <m:t>=</m:t>
                      </m:r>
                      <m:nary>
                        <m:naryPr>
                          <m:chr m:val="∑"/>
                          <m:limLoc m:val="undOvr"/>
                          <m:ctrlPr>
                            <a:rPr lang="zh-TW" altLang="en-US" sz="2000" i="1">
                              <a:latin typeface="Cambria Math" panose="02040503050406030204" pitchFamily="18" charset="0"/>
                            </a:rPr>
                          </m:ctrlPr>
                        </m:naryPr>
                        <m:sub>
                          <m:r>
                            <a:rPr lang="zh-TW" altLang="en-US" sz="2000" i="1">
                              <a:latin typeface="Cambria Math" panose="02040503050406030204" pitchFamily="18" charset="0"/>
                            </a:rPr>
                            <m:t>𝑖</m:t>
                          </m:r>
                          <m:r>
                            <a:rPr lang="zh-TW" altLang="en-US" sz="2000" i="0">
                              <a:latin typeface="Cambria Math" panose="02040503050406030204" pitchFamily="18" charset="0"/>
                            </a:rPr>
                            <m:t>=1</m:t>
                          </m:r>
                        </m:sub>
                        <m:sup>
                          <m:r>
                            <a:rPr lang="zh-TW" altLang="en-US" sz="2000" i="1">
                              <a:latin typeface="Cambria Math" panose="02040503050406030204" pitchFamily="18" charset="0"/>
                            </a:rPr>
                            <m:t>𝑛</m:t>
                          </m:r>
                        </m:sup>
                        <m:e>
                          <m:sSup>
                            <m:sSupPr>
                              <m:ctrlPr>
                                <a:rPr lang="zh-TW" altLang="en-US" sz="2000" i="1">
                                  <a:latin typeface="Cambria Math" panose="02040503050406030204" pitchFamily="18" charset="0"/>
                                </a:rPr>
                              </m:ctrlPr>
                            </m:sSupPr>
                            <m:e>
                              <m:r>
                                <a:rPr lang="en-US" altLang="zh-TW" sz="2000" i="1">
                                  <a:latin typeface="Cambria Math" panose="02040503050406030204" pitchFamily="18" charset="0"/>
                                </a:rPr>
                                <m:t>(</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𝑦</m:t>
                                  </m:r>
                                </m:e>
                                <m:sub>
                                  <m:r>
                                    <a:rPr lang="zh-TW" altLang="en-US" sz="2000" i="1">
                                      <a:latin typeface="Cambria Math" panose="02040503050406030204" pitchFamily="18" charset="0"/>
                                    </a:rPr>
                                    <m:t>𝑖</m:t>
                                  </m:r>
                                </m:sub>
                              </m:sSub>
                              <m:r>
                                <a:rPr lang="zh-TW" altLang="en-US" sz="2000">
                                  <a:latin typeface="Cambria Math" panose="02040503050406030204" pitchFamily="18" charset="0"/>
                                </a:rPr>
                                <m:t>−</m:t>
                              </m:r>
                              <m:sSubSup>
                                <m:sSubSupPr>
                                  <m:ctrlPr>
                                    <a:rPr lang="zh-TW" altLang="en-US" sz="2000" i="1">
                                      <a:latin typeface="Cambria Math" panose="02040503050406030204" pitchFamily="18" charset="0"/>
                                    </a:rPr>
                                  </m:ctrlPr>
                                </m:sSubSupPr>
                                <m:e>
                                  <m:r>
                                    <a:rPr lang="zh-TW" altLang="en-US" sz="2000" i="1">
                                      <a:latin typeface="Cambria Math" panose="02040503050406030204" pitchFamily="18" charset="0"/>
                                    </a:rPr>
                                    <m:t>𝑦</m:t>
                                  </m:r>
                                </m:e>
                                <m:sub>
                                  <m:r>
                                    <a:rPr lang="zh-TW" altLang="en-US" sz="2000" i="1">
                                      <a:latin typeface="Cambria Math" panose="02040503050406030204" pitchFamily="18" charset="0"/>
                                    </a:rPr>
                                    <m:t>𝑖</m:t>
                                  </m:r>
                                </m:sub>
                                <m:sup>
                                  <m:r>
                                    <m:rPr>
                                      <m:lit/>
                                    </m:rPr>
                                    <a:rPr lang="zh-TW" altLang="en-US" sz="2000">
                                      <a:latin typeface="Cambria Math" panose="02040503050406030204" pitchFamily="18" charset="0"/>
                                    </a:rPr>
                                    <m:t>^</m:t>
                                  </m:r>
                                </m:sup>
                              </m:sSubSup>
                              <m:r>
                                <a:rPr lang="en-US" altLang="zh-TW" sz="2000" i="1">
                                  <a:latin typeface="Cambria Math" panose="02040503050406030204" pitchFamily="18" charset="0"/>
                                </a:rPr>
                                <m:t>)</m:t>
                              </m:r>
                            </m:e>
                            <m:sup>
                              <m:r>
                                <a:rPr lang="zh-TW" altLang="en-US" sz="2000">
                                  <a:latin typeface="Cambria Math" panose="02040503050406030204" pitchFamily="18" charset="0"/>
                                </a:rPr>
                                <m:t>2</m:t>
                              </m:r>
                            </m:sup>
                          </m:sSup>
                        </m:e>
                      </m:nary>
                    </m:oMath>
                  </m:oMathPara>
                </a14:m>
                <a:endParaRPr lang="zh-TW" altLang="en-US" sz="2000" dirty="0"/>
              </a:p>
            </p:txBody>
          </p:sp>
        </mc:Choice>
        <mc:Fallback xmlns="">
          <p:sp>
            <p:nvSpPr>
              <p:cNvPr id="15" name="矩形 14">
                <a:extLst>
                  <a:ext uri="{FF2B5EF4-FFF2-40B4-BE49-F238E27FC236}">
                    <a16:creationId xmlns:a16="http://schemas.microsoft.com/office/drawing/2014/main" id="{0D936D0A-0D59-4BBE-A014-890E280A7A42}"/>
                  </a:ext>
                </a:extLst>
              </p:cNvPr>
              <p:cNvSpPr>
                <a:spLocks noRot="1" noChangeAspect="1" noMove="1" noResize="1" noEditPoints="1" noAdjustHandles="1" noChangeArrowheads="1" noChangeShapeType="1" noTextEdit="1"/>
              </p:cNvSpPr>
              <p:nvPr/>
            </p:nvSpPr>
            <p:spPr>
              <a:xfrm>
                <a:off x="6332703" y="5186281"/>
                <a:ext cx="2488566" cy="932628"/>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0E3ADF5F-CDFA-4481-B976-657678F5D02E}"/>
                  </a:ext>
                </a:extLst>
              </p:cNvPr>
              <p:cNvSpPr/>
              <p:nvPr/>
            </p:nvSpPr>
            <p:spPr>
              <a:xfrm>
                <a:off x="8761435" y="5186281"/>
                <a:ext cx="2394245" cy="932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000" i="1">
                          <a:latin typeface="Cambria Math" panose="02040503050406030204" pitchFamily="18" charset="0"/>
                        </a:rPr>
                        <m:t>𝑆𝑆𝑇</m:t>
                      </m:r>
                      <m:r>
                        <a:rPr lang="zh-TW" altLang="en-US" sz="2000" i="0">
                          <a:latin typeface="Cambria Math" panose="02040503050406030204" pitchFamily="18" charset="0"/>
                        </a:rPr>
                        <m:t>=</m:t>
                      </m:r>
                      <m:nary>
                        <m:naryPr>
                          <m:chr m:val="∑"/>
                          <m:limLoc m:val="undOvr"/>
                          <m:ctrlPr>
                            <a:rPr lang="zh-TW" altLang="en-US" sz="2000" i="1">
                              <a:latin typeface="Cambria Math" panose="02040503050406030204" pitchFamily="18" charset="0"/>
                            </a:rPr>
                          </m:ctrlPr>
                        </m:naryPr>
                        <m:sub>
                          <m:r>
                            <a:rPr lang="zh-TW" altLang="en-US" sz="2000" i="1">
                              <a:latin typeface="Cambria Math" panose="02040503050406030204" pitchFamily="18" charset="0"/>
                            </a:rPr>
                            <m:t>𝑖</m:t>
                          </m:r>
                          <m:r>
                            <a:rPr lang="zh-TW" altLang="en-US" sz="2000" i="0">
                              <a:latin typeface="Cambria Math" panose="02040503050406030204" pitchFamily="18" charset="0"/>
                            </a:rPr>
                            <m:t>=1</m:t>
                          </m:r>
                        </m:sub>
                        <m:sup>
                          <m:r>
                            <a:rPr lang="zh-TW" altLang="en-US" sz="2000" i="1">
                              <a:latin typeface="Cambria Math" panose="02040503050406030204" pitchFamily="18" charset="0"/>
                            </a:rPr>
                            <m:t>𝑛</m:t>
                          </m:r>
                        </m:sup>
                        <m:e>
                          <m:sSup>
                            <m:sSupPr>
                              <m:ctrlPr>
                                <a:rPr lang="en-US" altLang="zh-TW" sz="2000" i="1" smtClean="0">
                                  <a:latin typeface="Cambria Math" panose="02040503050406030204" pitchFamily="18" charset="0"/>
                                </a:rPr>
                              </m:ctrlPr>
                            </m:sSupPr>
                            <m:e>
                              <m:sSub>
                                <m:sSubPr>
                                  <m:ctrlPr>
                                    <a:rPr lang="zh-TW" altLang="en-US" sz="2000" i="1">
                                      <a:latin typeface="Cambria Math" panose="02040503050406030204" pitchFamily="18" charset="0"/>
                                    </a:rPr>
                                  </m:ctrlPr>
                                </m:sSubPr>
                                <m:e>
                                  <m:r>
                                    <a:rPr lang="en-US" altLang="zh-TW" sz="2000" i="1" smtClean="0">
                                      <a:latin typeface="Cambria Math" panose="02040503050406030204" pitchFamily="18" charset="0"/>
                                    </a:rPr>
                                    <m:t>(</m:t>
                                  </m:r>
                                  <m:r>
                                    <a:rPr lang="zh-TW" altLang="en-US" sz="2000" i="1">
                                      <a:latin typeface="Cambria Math" panose="02040503050406030204" pitchFamily="18" charset="0"/>
                                    </a:rPr>
                                    <m:t>𝑦</m:t>
                                  </m:r>
                                </m:e>
                                <m:sub>
                                  <m:r>
                                    <a:rPr lang="zh-TW" altLang="en-US" sz="2000" i="1">
                                      <a:latin typeface="Cambria Math" panose="02040503050406030204" pitchFamily="18" charset="0"/>
                                    </a:rPr>
                                    <m:t>𝑖</m:t>
                                  </m:r>
                                </m:sub>
                              </m:sSub>
                              <m:r>
                                <a:rPr lang="zh-TW" altLang="en-US" sz="2000">
                                  <a:latin typeface="Cambria Math" panose="02040503050406030204" pitchFamily="18" charset="0"/>
                                </a:rPr>
                                <m:t>−</m:t>
                              </m:r>
                              <m:sSubSup>
                                <m:sSubSupPr>
                                  <m:ctrlPr>
                                    <a:rPr lang="zh-TW" altLang="en-US" sz="2000" i="1">
                                      <a:latin typeface="Cambria Math" panose="02040503050406030204" pitchFamily="18" charset="0"/>
                                    </a:rPr>
                                  </m:ctrlPr>
                                </m:sSubSupPr>
                                <m:e>
                                  <m:r>
                                    <a:rPr lang="zh-TW" altLang="en-US" sz="2000" i="1">
                                      <a:latin typeface="Cambria Math" panose="02040503050406030204" pitchFamily="18" charset="0"/>
                                    </a:rPr>
                                    <m:t>𝑦</m:t>
                                  </m:r>
                                </m:e>
                                <m:sub>
                                  <m:r>
                                    <a:rPr lang="zh-TW" altLang="en-US" sz="2000" i="1">
                                      <a:latin typeface="Cambria Math" panose="02040503050406030204" pitchFamily="18" charset="0"/>
                                    </a:rPr>
                                    <m:t>𝑖</m:t>
                                  </m:r>
                                </m:sub>
                                <m:sup>
                                  <m:r>
                                    <a:rPr lang="zh-TW" altLang="en-US" sz="2000">
                                      <a:latin typeface="Cambria Math" panose="02040503050406030204" pitchFamily="18" charset="0"/>
                                    </a:rPr>
                                    <m:t>−</m:t>
                                  </m:r>
                                </m:sup>
                              </m:sSubSup>
                              <m:r>
                                <a:rPr lang="en-US" altLang="zh-TW" sz="2000" i="1">
                                  <a:latin typeface="Cambria Math" panose="02040503050406030204" pitchFamily="18" charset="0"/>
                                </a:rPr>
                                <m:t>)</m:t>
                              </m:r>
                            </m:e>
                            <m:sup>
                              <m:r>
                                <a:rPr lang="en-US" altLang="zh-TW" sz="2000" i="1">
                                  <a:latin typeface="Cambria Math" panose="02040503050406030204" pitchFamily="18" charset="0"/>
                                </a:rPr>
                                <m:t>2</m:t>
                              </m:r>
                            </m:sup>
                          </m:sSup>
                        </m:e>
                      </m:nary>
                    </m:oMath>
                  </m:oMathPara>
                </a14:m>
                <a:endParaRPr lang="zh-TW" altLang="en-US" sz="2000" dirty="0"/>
              </a:p>
            </p:txBody>
          </p:sp>
        </mc:Choice>
        <mc:Fallback xmlns="">
          <p:sp>
            <p:nvSpPr>
              <p:cNvPr id="16" name="矩形 15">
                <a:extLst>
                  <a:ext uri="{FF2B5EF4-FFF2-40B4-BE49-F238E27FC236}">
                    <a16:creationId xmlns:a16="http://schemas.microsoft.com/office/drawing/2014/main" id="{0E3ADF5F-CDFA-4481-B976-657678F5D02E}"/>
                  </a:ext>
                </a:extLst>
              </p:cNvPr>
              <p:cNvSpPr>
                <a:spLocks noRot="1" noChangeAspect="1" noMove="1" noResize="1" noEditPoints="1" noAdjustHandles="1" noChangeArrowheads="1" noChangeShapeType="1" noTextEdit="1"/>
              </p:cNvSpPr>
              <p:nvPr/>
            </p:nvSpPr>
            <p:spPr>
              <a:xfrm>
                <a:off x="8761435" y="5186281"/>
                <a:ext cx="2394245" cy="932628"/>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970CF190-FF15-490C-B2A6-E64EA54C6CC2}"/>
                  </a:ext>
                </a:extLst>
              </p:cNvPr>
              <p:cNvSpPr/>
              <p:nvPr/>
            </p:nvSpPr>
            <p:spPr>
              <a:xfrm>
                <a:off x="1097280" y="4628530"/>
                <a:ext cx="2793778" cy="9326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000" i="1">
                          <a:latin typeface="Cambria Math" panose="02040503050406030204" pitchFamily="18" charset="0"/>
                        </a:rPr>
                        <m:t>𝑀𝑆𝐸</m:t>
                      </m:r>
                      <m:r>
                        <a:rPr lang="zh-TW" altLang="en-US" sz="2000" i="0">
                          <a:latin typeface="Cambria Math" panose="02040503050406030204" pitchFamily="18" charset="0"/>
                        </a:rPr>
                        <m:t>=</m:t>
                      </m:r>
                      <m:f>
                        <m:fPr>
                          <m:ctrlPr>
                            <a:rPr lang="zh-TW" altLang="en-US" sz="2000" i="1">
                              <a:latin typeface="Cambria Math" panose="02040503050406030204" pitchFamily="18" charset="0"/>
                            </a:rPr>
                          </m:ctrlPr>
                        </m:fPr>
                        <m:num>
                          <m:r>
                            <a:rPr lang="zh-TW" altLang="en-US" sz="2000" i="0">
                              <a:latin typeface="Cambria Math" panose="02040503050406030204" pitchFamily="18" charset="0"/>
                            </a:rPr>
                            <m:t>1</m:t>
                          </m:r>
                        </m:num>
                        <m:den>
                          <m:r>
                            <a:rPr lang="zh-TW" altLang="en-US" sz="2000" i="1">
                              <a:latin typeface="Cambria Math" panose="02040503050406030204" pitchFamily="18" charset="0"/>
                            </a:rPr>
                            <m:t>𝑛</m:t>
                          </m:r>
                        </m:den>
                      </m:f>
                      <m:nary>
                        <m:naryPr>
                          <m:chr m:val="∑"/>
                          <m:limLoc m:val="undOvr"/>
                          <m:ctrlPr>
                            <a:rPr lang="zh-TW" altLang="en-US" sz="2000" i="1">
                              <a:latin typeface="Cambria Math" panose="02040503050406030204" pitchFamily="18" charset="0"/>
                            </a:rPr>
                          </m:ctrlPr>
                        </m:naryPr>
                        <m:sub>
                          <m:r>
                            <a:rPr lang="zh-TW" altLang="en-US" sz="2000" i="1">
                              <a:latin typeface="Cambria Math" panose="02040503050406030204" pitchFamily="18" charset="0"/>
                            </a:rPr>
                            <m:t>𝑖</m:t>
                          </m:r>
                          <m:r>
                            <a:rPr lang="zh-TW" altLang="en-US" sz="2000" i="0">
                              <a:latin typeface="Cambria Math" panose="02040503050406030204" pitchFamily="18" charset="0"/>
                            </a:rPr>
                            <m:t>=1</m:t>
                          </m:r>
                        </m:sub>
                        <m:sup>
                          <m:r>
                            <a:rPr lang="zh-TW" altLang="en-US" sz="2000" i="1">
                              <a:latin typeface="Cambria Math" panose="02040503050406030204" pitchFamily="18" charset="0"/>
                            </a:rPr>
                            <m:t>𝑛</m:t>
                          </m:r>
                        </m:sup>
                        <m:e>
                          <m:sSup>
                            <m:sSupPr>
                              <m:ctrlPr>
                                <a:rPr lang="en-US" altLang="zh-TW" sz="2000" i="1" smtClean="0">
                                  <a:latin typeface="Cambria Math" panose="02040503050406030204" pitchFamily="18" charset="0"/>
                                </a:rPr>
                              </m:ctrlPr>
                            </m:sSupPr>
                            <m:e>
                              <m:r>
                                <a:rPr lang="en-US" altLang="zh-TW" sz="2000" i="1">
                                  <a:latin typeface="Cambria Math" panose="02040503050406030204" pitchFamily="18" charset="0"/>
                                </a:rPr>
                                <m:t>(</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𝑦</m:t>
                                  </m:r>
                                </m:e>
                                <m:sub>
                                  <m:r>
                                    <a:rPr lang="zh-TW" altLang="en-US" sz="2000" i="1">
                                      <a:latin typeface="Cambria Math" panose="02040503050406030204" pitchFamily="18" charset="0"/>
                                    </a:rPr>
                                    <m:t>𝑖</m:t>
                                  </m:r>
                                </m:sub>
                              </m:sSub>
                              <m:r>
                                <a:rPr lang="zh-TW" altLang="en-US" sz="2000">
                                  <a:latin typeface="Cambria Math" panose="02040503050406030204" pitchFamily="18" charset="0"/>
                                </a:rPr>
                                <m:t>−</m:t>
                              </m:r>
                              <m:sSubSup>
                                <m:sSubSupPr>
                                  <m:ctrlPr>
                                    <a:rPr lang="zh-TW" altLang="en-US" sz="2000" i="1">
                                      <a:latin typeface="Cambria Math" panose="02040503050406030204" pitchFamily="18" charset="0"/>
                                    </a:rPr>
                                  </m:ctrlPr>
                                </m:sSubSupPr>
                                <m:e>
                                  <m:r>
                                    <a:rPr lang="zh-TW" altLang="en-US" sz="2000" i="1">
                                      <a:latin typeface="Cambria Math" panose="02040503050406030204" pitchFamily="18" charset="0"/>
                                    </a:rPr>
                                    <m:t>𝑦</m:t>
                                  </m:r>
                                </m:e>
                                <m:sub>
                                  <m:r>
                                    <a:rPr lang="zh-TW" altLang="en-US" sz="2000" i="1">
                                      <a:latin typeface="Cambria Math" panose="02040503050406030204" pitchFamily="18" charset="0"/>
                                    </a:rPr>
                                    <m:t>𝑖</m:t>
                                  </m:r>
                                </m:sub>
                                <m:sup>
                                  <m:r>
                                    <a:rPr lang="zh-TW" altLang="en-US" sz="2000">
                                      <a:latin typeface="Cambria Math" panose="02040503050406030204" pitchFamily="18" charset="0"/>
                                    </a:rPr>
                                    <m:t>~</m:t>
                                  </m:r>
                                </m:sup>
                              </m:sSubSup>
                              <m:r>
                                <a:rPr lang="en-US" altLang="zh-TW" sz="2000" i="1" smtClean="0">
                                  <a:latin typeface="Cambria Math" panose="02040503050406030204" pitchFamily="18" charset="0"/>
                                </a:rPr>
                                <m:t>)</m:t>
                              </m:r>
                            </m:e>
                            <m:sup>
                              <m:r>
                                <a:rPr lang="en-US" altLang="zh-TW" sz="2000" i="1">
                                  <a:latin typeface="Cambria Math" panose="02040503050406030204" pitchFamily="18" charset="0"/>
                                </a:rPr>
                                <m:t>2</m:t>
                              </m:r>
                            </m:sup>
                          </m:sSup>
                        </m:e>
                      </m:nary>
                    </m:oMath>
                  </m:oMathPara>
                </a14:m>
                <a:endParaRPr lang="zh-TW" altLang="en-US" sz="2000" dirty="0"/>
              </a:p>
            </p:txBody>
          </p:sp>
        </mc:Choice>
        <mc:Fallback xmlns="">
          <p:sp>
            <p:nvSpPr>
              <p:cNvPr id="17" name="矩形 16">
                <a:extLst>
                  <a:ext uri="{FF2B5EF4-FFF2-40B4-BE49-F238E27FC236}">
                    <a16:creationId xmlns:a16="http://schemas.microsoft.com/office/drawing/2014/main" id="{970CF190-FF15-490C-B2A6-E64EA54C6CC2}"/>
                  </a:ext>
                </a:extLst>
              </p:cNvPr>
              <p:cNvSpPr>
                <a:spLocks noRot="1" noChangeAspect="1" noMove="1" noResize="1" noEditPoints="1" noAdjustHandles="1" noChangeArrowheads="1" noChangeShapeType="1" noTextEdit="1"/>
              </p:cNvSpPr>
              <p:nvPr/>
            </p:nvSpPr>
            <p:spPr>
              <a:xfrm>
                <a:off x="1097280" y="4628530"/>
                <a:ext cx="2793778" cy="932628"/>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7A44229C-66F3-459F-84E0-DDF55540B2D0}"/>
                  </a:ext>
                </a:extLst>
              </p:cNvPr>
              <p:cNvSpPr/>
              <p:nvPr/>
            </p:nvSpPr>
            <p:spPr>
              <a:xfrm>
                <a:off x="6744822" y="2520207"/>
                <a:ext cx="4181979" cy="12897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000" i="1" smtClean="0">
                          <a:latin typeface="Cambria Math" panose="02040503050406030204" pitchFamily="18" charset="0"/>
                        </a:rPr>
                        <m:t>𝑅𝑀𝑆𝐸</m:t>
                      </m:r>
                      <m:r>
                        <a:rPr lang="zh-TW" altLang="en-US" sz="2000" i="0">
                          <a:latin typeface="Cambria Math" panose="02040503050406030204" pitchFamily="18" charset="0"/>
                        </a:rPr>
                        <m:t>=</m:t>
                      </m:r>
                      <m:rad>
                        <m:radPr>
                          <m:degHide m:val="on"/>
                          <m:ctrlPr>
                            <a:rPr lang="zh-TW" altLang="en-US" sz="2000" i="1">
                              <a:latin typeface="Cambria Math" panose="02040503050406030204" pitchFamily="18" charset="0"/>
                            </a:rPr>
                          </m:ctrlPr>
                        </m:radPr>
                        <m:deg/>
                        <m:e>
                          <m:r>
                            <a:rPr lang="zh-TW" altLang="en-US" sz="2000" i="1">
                              <a:latin typeface="Cambria Math" panose="02040503050406030204" pitchFamily="18" charset="0"/>
                            </a:rPr>
                            <m:t>𝑀𝑆𝐸</m:t>
                          </m:r>
                        </m:e>
                      </m:rad>
                      <m:r>
                        <a:rPr lang="zh-TW" altLang="en-US" sz="2000" i="0">
                          <a:latin typeface="Cambria Math" panose="02040503050406030204" pitchFamily="18" charset="0"/>
                        </a:rPr>
                        <m:t>=</m:t>
                      </m:r>
                      <m:rad>
                        <m:radPr>
                          <m:degHide m:val="on"/>
                          <m:ctrlPr>
                            <a:rPr lang="zh-TW" altLang="en-US" sz="2000" i="1">
                              <a:latin typeface="Cambria Math" panose="02040503050406030204" pitchFamily="18" charset="0"/>
                            </a:rPr>
                          </m:ctrlPr>
                        </m:radPr>
                        <m:deg/>
                        <m:e>
                          <m:f>
                            <m:fPr>
                              <m:ctrlPr>
                                <a:rPr lang="zh-TW" altLang="en-US" sz="2000" i="1">
                                  <a:latin typeface="Cambria Math" panose="02040503050406030204" pitchFamily="18" charset="0"/>
                                </a:rPr>
                              </m:ctrlPr>
                            </m:fPr>
                            <m:num>
                              <m:r>
                                <a:rPr lang="zh-TW" altLang="en-US" sz="2000" i="0">
                                  <a:latin typeface="Cambria Math" panose="02040503050406030204" pitchFamily="18" charset="0"/>
                                </a:rPr>
                                <m:t>1</m:t>
                              </m:r>
                            </m:num>
                            <m:den>
                              <m:r>
                                <a:rPr lang="zh-TW" altLang="en-US" sz="2000" i="1">
                                  <a:latin typeface="Cambria Math" panose="02040503050406030204" pitchFamily="18" charset="0"/>
                                </a:rPr>
                                <m:t>𝑛</m:t>
                              </m:r>
                            </m:den>
                          </m:f>
                          <m:nary>
                            <m:naryPr>
                              <m:chr m:val="∑"/>
                              <m:ctrlPr>
                                <a:rPr lang="zh-TW" altLang="en-US" sz="2000" i="1" smtClean="0">
                                  <a:latin typeface="Cambria Math" panose="02040503050406030204" pitchFamily="18" charset="0"/>
                                </a:rPr>
                              </m:ctrlPr>
                            </m:naryPr>
                            <m:sub>
                              <m:r>
                                <m:rPr>
                                  <m:brk m:alnAt="23"/>
                                </m:rPr>
                                <a:rPr lang="en-US" altLang="zh-TW" sz="2000" b="0" i="1" smtClean="0">
                                  <a:latin typeface="Cambria Math" panose="02040503050406030204" pitchFamily="18" charset="0"/>
                                </a:rPr>
                                <m:t>1</m:t>
                              </m:r>
                            </m:sub>
                            <m:sup>
                              <m:r>
                                <a:rPr lang="en-US" altLang="zh-TW" sz="2000" b="0" i="1" smtClean="0">
                                  <a:latin typeface="Cambria Math" panose="02040503050406030204" pitchFamily="18" charset="0"/>
                                </a:rPr>
                                <m:t>𝑛</m:t>
                              </m:r>
                            </m:sup>
                            <m:e>
                              <m:sSup>
                                <m:sSupPr>
                                  <m:ctrlPr>
                                    <a:rPr lang="en-US" altLang="zh-TW" sz="2000" i="1" smtClean="0">
                                      <a:latin typeface="Cambria Math" panose="02040503050406030204" pitchFamily="18" charset="0"/>
                                    </a:rPr>
                                  </m:ctrlPr>
                                </m:sSupPr>
                                <m:e>
                                  <m:r>
                                    <a:rPr lang="en-US" altLang="zh-TW" sz="2000" b="0" i="1" smtClean="0">
                                      <a:latin typeface="Cambria Math" panose="02040503050406030204" pitchFamily="18" charset="0"/>
                                    </a:rPr>
                                    <m:t>(</m:t>
                                  </m:r>
                                  <m:sSub>
                                    <m:sSubPr>
                                      <m:ctrlPr>
                                        <a:rPr lang="zh-TW" altLang="en-US" sz="2000" i="1">
                                          <a:latin typeface="Cambria Math" panose="02040503050406030204" pitchFamily="18" charset="0"/>
                                        </a:rPr>
                                      </m:ctrlPr>
                                    </m:sSubPr>
                                    <m:e>
                                      <m:r>
                                        <a:rPr lang="zh-TW" altLang="en-US" sz="2000" i="1">
                                          <a:latin typeface="Cambria Math" panose="02040503050406030204" pitchFamily="18" charset="0"/>
                                        </a:rPr>
                                        <m:t>𝑦</m:t>
                                      </m:r>
                                    </m:e>
                                    <m:sub>
                                      <m:r>
                                        <a:rPr lang="zh-TW" altLang="en-US" sz="2000" i="1">
                                          <a:latin typeface="Cambria Math" panose="02040503050406030204" pitchFamily="18" charset="0"/>
                                        </a:rPr>
                                        <m:t>𝑖</m:t>
                                      </m:r>
                                    </m:sub>
                                  </m:sSub>
                                  <m:r>
                                    <a:rPr lang="zh-TW" altLang="en-US" sz="2000">
                                      <a:latin typeface="Cambria Math" panose="02040503050406030204" pitchFamily="18" charset="0"/>
                                    </a:rPr>
                                    <m:t>−</m:t>
                                  </m:r>
                                  <m:sSubSup>
                                    <m:sSubSupPr>
                                      <m:ctrlPr>
                                        <a:rPr lang="zh-TW" altLang="en-US" sz="2000" i="1">
                                          <a:latin typeface="Cambria Math" panose="02040503050406030204" pitchFamily="18" charset="0"/>
                                        </a:rPr>
                                      </m:ctrlPr>
                                    </m:sSubSupPr>
                                    <m:e>
                                      <m:r>
                                        <a:rPr lang="zh-TW" altLang="en-US" sz="2000" i="1">
                                          <a:latin typeface="Cambria Math" panose="02040503050406030204" pitchFamily="18" charset="0"/>
                                        </a:rPr>
                                        <m:t>𝑦</m:t>
                                      </m:r>
                                    </m:e>
                                    <m:sub>
                                      <m:r>
                                        <a:rPr lang="zh-TW" altLang="en-US" sz="2000" i="1">
                                          <a:latin typeface="Cambria Math" panose="02040503050406030204" pitchFamily="18" charset="0"/>
                                        </a:rPr>
                                        <m:t>𝑖</m:t>
                                      </m:r>
                                    </m:sub>
                                    <m:sup>
                                      <m:r>
                                        <a:rPr lang="zh-TW" altLang="en-US" sz="2000">
                                          <a:latin typeface="Cambria Math" panose="02040503050406030204" pitchFamily="18" charset="0"/>
                                        </a:rPr>
                                        <m:t>~</m:t>
                                      </m:r>
                                    </m:sup>
                                  </m:sSubSup>
                                  <m:r>
                                    <a:rPr lang="en-US" altLang="zh-TW" sz="2000" b="0" i="1" smtClean="0">
                                      <a:latin typeface="Cambria Math" panose="02040503050406030204" pitchFamily="18" charset="0"/>
                                    </a:rPr>
                                    <m:t>)</m:t>
                                  </m:r>
                                </m:e>
                                <m:sup>
                                  <m:r>
                                    <a:rPr lang="en-US" altLang="zh-TW" sz="2000" b="0" i="1" smtClean="0">
                                      <a:latin typeface="Cambria Math" panose="02040503050406030204" pitchFamily="18" charset="0"/>
                                    </a:rPr>
                                    <m:t>2</m:t>
                                  </m:r>
                                </m:sup>
                              </m:sSup>
                            </m:e>
                          </m:nary>
                        </m:e>
                      </m:rad>
                    </m:oMath>
                  </m:oMathPara>
                </a14:m>
                <a:endParaRPr lang="zh-TW" altLang="en-US" sz="2000" dirty="0"/>
              </a:p>
            </p:txBody>
          </p:sp>
        </mc:Choice>
        <mc:Fallback xmlns="">
          <p:sp>
            <p:nvSpPr>
              <p:cNvPr id="18" name="矩形 17">
                <a:extLst>
                  <a:ext uri="{FF2B5EF4-FFF2-40B4-BE49-F238E27FC236}">
                    <a16:creationId xmlns:a16="http://schemas.microsoft.com/office/drawing/2014/main" id="{7A44229C-66F3-459F-84E0-DDF55540B2D0}"/>
                  </a:ext>
                </a:extLst>
              </p:cNvPr>
              <p:cNvSpPr>
                <a:spLocks noRot="1" noChangeAspect="1" noMove="1" noResize="1" noEditPoints="1" noAdjustHandles="1" noChangeArrowheads="1" noChangeShapeType="1" noTextEdit="1"/>
              </p:cNvSpPr>
              <p:nvPr/>
            </p:nvSpPr>
            <p:spPr>
              <a:xfrm>
                <a:off x="6744822" y="2520207"/>
                <a:ext cx="4181979" cy="1289712"/>
              </a:xfrm>
              <a:prstGeom prst="rect">
                <a:avLst/>
              </a:prstGeom>
              <a:blipFill>
                <a:blip r:embed="rId9"/>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69117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a:xfrm>
            <a:off x="1097280" y="286603"/>
            <a:ext cx="10404438" cy="1450757"/>
          </a:xfrm>
        </p:spPr>
        <p:txBody>
          <a:bodyPr/>
          <a:lstStyle/>
          <a:p>
            <a:r>
              <a:rPr lang="en-US" altLang="zh-TW" dirty="0">
                <a:latin typeface="Times New Roman" panose="02020603050405020304" pitchFamily="18" charset="0"/>
                <a:cs typeface="Times New Roman" panose="02020603050405020304" pitchFamily="18" charset="0"/>
              </a:rPr>
              <a:t>4.5</a:t>
            </a:r>
            <a:r>
              <a:rPr lang="zh-TW" altLang="en-US" dirty="0">
                <a:latin typeface="Times New Roman" panose="02020603050405020304" pitchFamily="18" charset="0"/>
                <a:cs typeface="Times New Roman" panose="02020603050405020304" pitchFamily="18" charset="0"/>
              </a:rPr>
              <a:t>實驗一：四種模型之預測結果比較</a:t>
            </a:r>
            <a:r>
              <a:rPr lang="en-US" altLang="zh-TW" dirty="0">
                <a:latin typeface="Times New Roman" panose="02020603050405020304" pitchFamily="18" charset="0"/>
                <a:cs typeface="Times New Roman" panose="02020603050405020304" pitchFamily="18" charset="0"/>
              </a:rPr>
              <a:t>(1/7)</a:t>
            </a:r>
            <a:endParaRPr lang="zh-TW" altLang="en-US" dirty="0">
              <a:latin typeface="Times New Roman" panose="02020603050405020304" pitchFamily="18" charset="0"/>
              <a:cs typeface="Times New Roman" panose="02020603050405020304" pitchFamily="18" charset="0"/>
            </a:endParaRPr>
          </a:p>
        </p:txBody>
      </p:sp>
      <p:graphicFrame>
        <p:nvGraphicFramePr>
          <p:cNvPr id="5" name="內容版面配置區 4">
            <a:extLst>
              <a:ext uri="{FF2B5EF4-FFF2-40B4-BE49-F238E27FC236}">
                <a16:creationId xmlns:a16="http://schemas.microsoft.com/office/drawing/2014/main" id="{2E00100F-07B9-4DF9-8E15-7DFAC5BEC7D0}"/>
              </a:ext>
            </a:extLst>
          </p:cNvPr>
          <p:cNvGraphicFramePr>
            <a:graphicFrameLocks noGrp="1"/>
          </p:cNvGraphicFramePr>
          <p:nvPr>
            <p:ph idx="1"/>
            <p:extLst>
              <p:ext uri="{D42A27DB-BD31-4B8C-83A1-F6EECF244321}">
                <p14:modId xmlns:p14="http://schemas.microsoft.com/office/powerpoint/2010/main" val="747351670"/>
              </p:ext>
            </p:extLst>
          </p:nvPr>
        </p:nvGraphicFramePr>
        <p:xfrm>
          <a:off x="1097280" y="2620108"/>
          <a:ext cx="10058400" cy="3675587"/>
        </p:xfrm>
        <a:graphic>
          <a:graphicData uri="http://schemas.openxmlformats.org/drawingml/2006/table">
            <a:tbl>
              <a:tblPr firstRow="1" firstCol="1" bandRow="1">
                <a:tableStyleId>{0505E3EF-67EA-436B-97B2-0124C06EBD24}</a:tableStyleId>
              </a:tblPr>
              <a:tblGrid>
                <a:gridCol w="1834653">
                  <a:extLst>
                    <a:ext uri="{9D8B030D-6E8A-4147-A177-3AD203B41FA5}">
                      <a16:colId xmlns:a16="http://schemas.microsoft.com/office/drawing/2014/main" val="1433415581"/>
                    </a:ext>
                  </a:extLst>
                </a:gridCol>
                <a:gridCol w="3206108">
                  <a:extLst>
                    <a:ext uri="{9D8B030D-6E8A-4147-A177-3AD203B41FA5}">
                      <a16:colId xmlns:a16="http://schemas.microsoft.com/office/drawing/2014/main" val="851078608"/>
                    </a:ext>
                  </a:extLst>
                </a:gridCol>
                <a:gridCol w="2827283">
                  <a:extLst>
                    <a:ext uri="{9D8B030D-6E8A-4147-A177-3AD203B41FA5}">
                      <a16:colId xmlns:a16="http://schemas.microsoft.com/office/drawing/2014/main" val="2603208686"/>
                    </a:ext>
                  </a:extLst>
                </a:gridCol>
                <a:gridCol w="2190356">
                  <a:extLst>
                    <a:ext uri="{9D8B030D-6E8A-4147-A177-3AD203B41FA5}">
                      <a16:colId xmlns:a16="http://schemas.microsoft.com/office/drawing/2014/main" val="834820964"/>
                    </a:ext>
                  </a:extLst>
                </a:gridCol>
              </a:tblGrid>
              <a:tr h="734467">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20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110070908"/>
                  </a:ext>
                </a:extLst>
              </a:tr>
              <a:tr h="73528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RNN</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39624406"/>
                  </a:ext>
                </a:extLst>
              </a:tr>
              <a:tr h="73528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858599996"/>
                  </a:ext>
                </a:extLst>
              </a:tr>
              <a:tr h="73528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Bi-LSTM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261926686"/>
                  </a:ext>
                </a:extLst>
              </a:tr>
              <a:tr h="73528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004707254"/>
                  </a:ext>
                </a:extLst>
              </a:tr>
            </a:tbl>
          </a:graphicData>
        </a:graphic>
      </p:graphicFrame>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37</a:t>
            </a:fld>
            <a:endParaRPr lang="zh-TW" altLang="en-US" dirty="0"/>
          </a:p>
        </p:txBody>
      </p:sp>
      <p:sp>
        <p:nvSpPr>
          <p:cNvPr id="6" name="矩形 5">
            <a:extLst>
              <a:ext uri="{FF2B5EF4-FFF2-40B4-BE49-F238E27FC236}">
                <a16:creationId xmlns:a16="http://schemas.microsoft.com/office/drawing/2014/main" id="{914E3C1E-2D53-4C70-84DC-4AC2138A82B9}"/>
              </a:ext>
            </a:extLst>
          </p:cNvPr>
          <p:cNvSpPr/>
          <p:nvPr/>
        </p:nvSpPr>
        <p:spPr>
          <a:xfrm>
            <a:off x="4826802" y="2012923"/>
            <a:ext cx="2544286" cy="587148"/>
          </a:xfrm>
          <a:prstGeom prst="rect">
            <a:avLst/>
          </a:prstGeom>
        </p:spPr>
        <p:txBody>
          <a:bodyPr wrap="none">
            <a:spAutoFit/>
          </a:bodyPr>
          <a:lstStyle/>
          <a:p>
            <a:pPr algn="ctr">
              <a:lnSpc>
                <a:spcPct val="150000"/>
              </a:lnSpc>
              <a:spcBef>
                <a:spcPts val="600"/>
              </a:spcBef>
              <a:spcAft>
                <a:spcPts val="0"/>
              </a:spcAft>
            </a:pP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模型參數設定</a:t>
            </a: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一</a:t>
            </a: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8860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a:xfrm>
            <a:off x="1097280" y="286603"/>
            <a:ext cx="10440296" cy="1450757"/>
          </a:xfrm>
        </p:spPr>
        <p:txBody>
          <a:bodyPr/>
          <a:lstStyle/>
          <a:p>
            <a:r>
              <a:rPr lang="en-US" altLang="zh-TW" dirty="0">
                <a:latin typeface="Times New Roman" panose="02020603050405020304" pitchFamily="18" charset="0"/>
                <a:cs typeface="Times New Roman" panose="02020603050405020304" pitchFamily="18" charset="0"/>
              </a:rPr>
              <a:t>4.5</a:t>
            </a:r>
            <a:r>
              <a:rPr lang="zh-TW" altLang="en-US" dirty="0">
                <a:latin typeface="Times New Roman" panose="02020603050405020304" pitchFamily="18" charset="0"/>
                <a:cs typeface="Times New Roman" panose="02020603050405020304" pitchFamily="18" charset="0"/>
              </a:rPr>
              <a:t>實驗一：四種模型之預測結果比較</a:t>
            </a:r>
            <a:r>
              <a:rPr lang="en-US" altLang="zh-TW" dirty="0">
                <a:latin typeface="Times New Roman" panose="02020603050405020304" pitchFamily="18" charset="0"/>
                <a:cs typeface="Times New Roman" panose="02020603050405020304" pitchFamily="18" charset="0"/>
              </a:rPr>
              <a:t>(2/7)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38</a:t>
            </a:fld>
            <a:endParaRPr lang="zh-TW" altLang="en-US" dirty="0"/>
          </a:p>
        </p:txBody>
      </p:sp>
      <p:sp>
        <p:nvSpPr>
          <p:cNvPr id="6" name="矩形 5">
            <a:extLst>
              <a:ext uri="{FF2B5EF4-FFF2-40B4-BE49-F238E27FC236}">
                <a16:creationId xmlns:a16="http://schemas.microsoft.com/office/drawing/2014/main" id="{914E3C1E-2D53-4C70-84DC-4AC2138A82B9}"/>
              </a:ext>
            </a:extLst>
          </p:cNvPr>
          <p:cNvSpPr/>
          <p:nvPr/>
        </p:nvSpPr>
        <p:spPr>
          <a:xfrm>
            <a:off x="4826802" y="2065476"/>
            <a:ext cx="2544287" cy="587148"/>
          </a:xfrm>
          <a:prstGeom prst="rect">
            <a:avLst/>
          </a:prstGeom>
        </p:spPr>
        <p:txBody>
          <a:bodyPr wrap="none">
            <a:spAutoFit/>
          </a:bodyPr>
          <a:lstStyle/>
          <a:p>
            <a:pPr algn="ctr">
              <a:lnSpc>
                <a:spcPct val="150000"/>
              </a:lnSpc>
              <a:spcBef>
                <a:spcPts val="600"/>
              </a:spcBef>
              <a:spcAft>
                <a:spcPts val="0"/>
              </a:spcAft>
            </a:pP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模型參數設定</a:t>
            </a: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二</a:t>
            </a: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p:txBody>
      </p:sp>
      <p:graphicFrame>
        <p:nvGraphicFramePr>
          <p:cNvPr id="8" name="內容版面配置區 7">
            <a:extLst>
              <a:ext uri="{FF2B5EF4-FFF2-40B4-BE49-F238E27FC236}">
                <a16:creationId xmlns:a16="http://schemas.microsoft.com/office/drawing/2014/main" id="{8B0F2360-9166-4A6A-8E2D-FCFF958651E9}"/>
              </a:ext>
            </a:extLst>
          </p:cNvPr>
          <p:cNvGraphicFramePr>
            <a:graphicFrameLocks noGrp="1"/>
          </p:cNvGraphicFramePr>
          <p:nvPr>
            <p:ph idx="1"/>
            <p:extLst>
              <p:ext uri="{D42A27DB-BD31-4B8C-83A1-F6EECF244321}">
                <p14:modId xmlns:p14="http://schemas.microsoft.com/office/powerpoint/2010/main" val="206973437"/>
              </p:ext>
            </p:extLst>
          </p:nvPr>
        </p:nvGraphicFramePr>
        <p:xfrm>
          <a:off x="1097280" y="2673644"/>
          <a:ext cx="10058400" cy="3773195"/>
        </p:xfrm>
        <a:graphic>
          <a:graphicData uri="http://schemas.openxmlformats.org/drawingml/2006/table">
            <a:tbl>
              <a:tblPr firstRow="1" firstCol="1" bandRow="1">
                <a:tableStyleId>{0505E3EF-67EA-436B-97B2-0124C06EBD24}</a:tableStyleId>
              </a:tblPr>
              <a:tblGrid>
                <a:gridCol w="1599606">
                  <a:extLst>
                    <a:ext uri="{9D8B030D-6E8A-4147-A177-3AD203B41FA5}">
                      <a16:colId xmlns:a16="http://schemas.microsoft.com/office/drawing/2014/main" val="2861162289"/>
                    </a:ext>
                  </a:extLst>
                </a:gridCol>
                <a:gridCol w="2569429">
                  <a:extLst>
                    <a:ext uri="{9D8B030D-6E8A-4147-A177-3AD203B41FA5}">
                      <a16:colId xmlns:a16="http://schemas.microsoft.com/office/drawing/2014/main" val="4177893772"/>
                    </a:ext>
                  </a:extLst>
                </a:gridCol>
                <a:gridCol w="2173049">
                  <a:extLst>
                    <a:ext uri="{9D8B030D-6E8A-4147-A177-3AD203B41FA5}">
                      <a16:colId xmlns:a16="http://schemas.microsoft.com/office/drawing/2014/main" val="1710851411"/>
                    </a:ext>
                  </a:extLst>
                </a:gridCol>
                <a:gridCol w="1857152">
                  <a:extLst>
                    <a:ext uri="{9D8B030D-6E8A-4147-A177-3AD203B41FA5}">
                      <a16:colId xmlns:a16="http://schemas.microsoft.com/office/drawing/2014/main" val="1307127391"/>
                    </a:ext>
                  </a:extLst>
                </a:gridCol>
                <a:gridCol w="1859164">
                  <a:extLst>
                    <a:ext uri="{9D8B030D-6E8A-4147-A177-3AD203B41FA5}">
                      <a16:colId xmlns:a16="http://schemas.microsoft.com/office/drawing/2014/main" val="1229422048"/>
                    </a:ext>
                  </a:extLst>
                </a:gridCol>
              </a:tblGrid>
              <a:tr h="754639">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模型 </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20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860327968"/>
                  </a:ext>
                </a:extLst>
              </a:tr>
              <a:tr h="754639">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RNN</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728843306"/>
                  </a:ext>
                </a:extLst>
              </a:tr>
              <a:tr h="754639">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44737586"/>
                  </a:ext>
                </a:extLst>
              </a:tr>
              <a:tr h="754639">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Bi-LSTM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067334112"/>
                  </a:ext>
                </a:extLst>
              </a:tr>
              <a:tr h="754639">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30321698"/>
                  </a:ext>
                </a:extLst>
              </a:tr>
            </a:tbl>
          </a:graphicData>
        </a:graphic>
      </p:graphicFrame>
    </p:spTree>
    <p:extLst>
      <p:ext uri="{BB962C8B-B14F-4D97-AF65-F5344CB8AC3E}">
        <p14:creationId xmlns:p14="http://schemas.microsoft.com/office/powerpoint/2010/main" val="30694855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a:xfrm>
            <a:off x="1097280" y="286603"/>
            <a:ext cx="10404438" cy="1450757"/>
          </a:xfrm>
        </p:spPr>
        <p:txBody>
          <a:bodyPr/>
          <a:lstStyle/>
          <a:p>
            <a:r>
              <a:rPr lang="en-US" altLang="zh-TW" dirty="0">
                <a:latin typeface="Times New Roman" panose="02020603050405020304" pitchFamily="18" charset="0"/>
                <a:cs typeface="Times New Roman" panose="02020603050405020304" pitchFamily="18" charset="0"/>
              </a:rPr>
              <a:t>4.5</a:t>
            </a:r>
            <a:r>
              <a:rPr lang="zh-TW" altLang="en-US" dirty="0">
                <a:latin typeface="Times New Roman" panose="02020603050405020304" pitchFamily="18" charset="0"/>
                <a:cs typeface="Times New Roman" panose="02020603050405020304" pitchFamily="18" charset="0"/>
              </a:rPr>
              <a:t>實驗一：四種模型之預測結果比較</a:t>
            </a:r>
            <a:r>
              <a:rPr lang="en-US" altLang="zh-TW" dirty="0">
                <a:latin typeface="Times New Roman" panose="02020603050405020304" pitchFamily="18" charset="0"/>
                <a:cs typeface="Times New Roman" panose="02020603050405020304" pitchFamily="18" charset="0"/>
              </a:rPr>
              <a:t>(3/7)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39</a:t>
            </a:fld>
            <a:endParaRPr lang="zh-TW" altLang="en-US" dirty="0"/>
          </a:p>
        </p:txBody>
      </p:sp>
      <p:sp>
        <p:nvSpPr>
          <p:cNvPr id="6" name="矩形 5">
            <a:extLst>
              <a:ext uri="{FF2B5EF4-FFF2-40B4-BE49-F238E27FC236}">
                <a16:creationId xmlns:a16="http://schemas.microsoft.com/office/drawing/2014/main" id="{914E3C1E-2D53-4C70-84DC-4AC2138A82B9}"/>
              </a:ext>
            </a:extLst>
          </p:cNvPr>
          <p:cNvSpPr/>
          <p:nvPr/>
        </p:nvSpPr>
        <p:spPr>
          <a:xfrm>
            <a:off x="4826802" y="2086503"/>
            <a:ext cx="2544286" cy="587148"/>
          </a:xfrm>
          <a:prstGeom prst="rect">
            <a:avLst/>
          </a:prstGeom>
        </p:spPr>
        <p:txBody>
          <a:bodyPr wrap="none">
            <a:spAutoFit/>
          </a:bodyPr>
          <a:lstStyle/>
          <a:p>
            <a:pPr algn="ctr">
              <a:lnSpc>
                <a:spcPct val="150000"/>
              </a:lnSpc>
              <a:spcBef>
                <a:spcPts val="600"/>
              </a:spcBef>
              <a:spcAft>
                <a:spcPts val="0"/>
              </a:spcAft>
            </a:pP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模型參數設定</a:t>
            </a: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rPr>
              <a:t>三</a:t>
            </a:r>
            <a:r>
              <a:rPr lang="en-US" altLang="zh-TW" sz="2400" kern="1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zh-TW" sz="1600" kern="100" dirty="0">
              <a:latin typeface="Calibri" panose="020F0502020204030204" pitchFamily="34" charset="0"/>
              <a:cs typeface="Times New Roman" panose="02020603050405020304" pitchFamily="18" charset="0"/>
            </a:endParaRPr>
          </a:p>
        </p:txBody>
      </p:sp>
      <p:graphicFrame>
        <p:nvGraphicFramePr>
          <p:cNvPr id="8" name="內容版面配置區 7">
            <a:extLst>
              <a:ext uri="{FF2B5EF4-FFF2-40B4-BE49-F238E27FC236}">
                <a16:creationId xmlns:a16="http://schemas.microsoft.com/office/drawing/2014/main" id="{D4737AF4-E9CB-4376-8770-EEA2F30CEC6A}"/>
              </a:ext>
            </a:extLst>
          </p:cNvPr>
          <p:cNvGraphicFramePr>
            <a:graphicFrameLocks noGrp="1"/>
          </p:cNvGraphicFramePr>
          <p:nvPr>
            <p:ph idx="1"/>
            <p:extLst>
              <p:ext uri="{D42A27DB-BD31-4B8C-83A1-F6EECF244321}">
                <p14:modId xmlns:p14="http://schemas.microsoft.com/office/powerpoint/2010/main" val="1574921066"/>
              </p:ext>
            </p:extLst>
          </p:nvPr>
        </p:nvGraphicFramePr>
        <p:xfrm>
          <a:off x="1097280" y="2694670"/>
          <a:ext cx="10058400" cy="3752165"/>
        </p:xfrm>
        <a:graphic>
          <a:graphicData uri="http://schemas.openxmlformats.org/drawingml/2006/table">
            <a:tbl>
              <a:tblPr firstRow="1" firstCol="1" bandRow="1">
                <a:tableStyleId>{0505E3EF-67EA-436B-97B2-0124C06EBD24}</a:tableStyleId>
              </a:tblPr>
              <a:tblGrid>
                <a:gridCol w="1599606">
                  <a:extLst>
                    <a:ext uri="{9D8B030D-6E8A-4147-A177-3AD203B41FA5}">
                      <a16:colId xmlns:a16="http://schemas.microsoft.com/office/drawing/2014/main" val="2488456193"/>
                    </a:ext>
                  </a:extLst>
                </a:gridCol>
                <a:gridCol w="2569429">
                  <a:extLst>
                    <a:ext uri="{9D8B030D-6E8A-4147-A177-3AD203B41FA5}">
                      <a16:colId xmlns:a16="http://schemas.microsoft.com/office/drawing/2014/main" val="116635153"/>
                    </a:ext>
                  </a:extLst>
                </a:gridCol>
                <a:gridCol w="2173049">
                  <a:extLst>
                    <a:ext uri="{9D8B030D-6E8A-4147-A177-3AD203B41FA5}">
                      <a16:colId xmlns:a16="http://schemas.microsoft.com/office/drawing/2014/main" val="1709731270"/>
                    </a:ext>
                  </a:extLst>
                </a:gridCol>
                <a:gridCol w="1857152">
                  <a:extLst>
                    <a:ext uri="{9D8B030D-6E8A-4147-A177-3AD203B41FA5}">
                      <a16:colId xmlns:a16="http://schemas.microsoft.com/office/drawing/2014/main" val="1503510995"/>
                    </a:ext>
                  </a:extLst>
                </a:gridCol>
                <a:gridCol w="1859164">
                  <a:extLst>
                    <a:ext uri="{9D8B030D-6E8A-4147-A177-3AD203B41FA5}">
                      <a16:colId xmlns:a16="http://schemas.microsoft.com/office/drawing/2014/main" val="875714850"/>
                    </a:ext>
                  </a:extLst>
                </a:gridCol>
              </a:tblGrid>
              <a:tr h="750433">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2000" b="0" kern="100" baseline="0" dirty="0" err="1">
                          <a:solidFill>
                            <a:schemeClr val="dk1"/>
                          </a:solidFill>
                          <a:effectLst/>
                          <a:latin typeface="Times New Roman" panose="02020603050405020304" pitchFamily="18" charset="0"/>
                          <a:ea typeface="標楷體" panose="03000509000000000000" pitchFamily="65" charset="-120"/>
                          <a:cs typeface="+mn-cs"/>
                        </a:rPr>
                        <a:t>Dorpout</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20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38673942"/>
                  </a:ext>
                </a:extLst>
              </a:tr>
              <a:tr h="750433">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0.2</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3599056"/>
                  </a:ext>
                </a:extLst>
              </a:tr>
              <a:tr h="750433">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952347411"/>
                  </a:ext>
                </a:extLst>
              </a:tr>
              <a:tr h="750433">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Bi-LSTM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614230715"/>
                  </a:ext>
                </a:extLst>
              </a:tr>
              <a:tr h="750433">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670672106"/>
                  </a:ext>
                </a:extLst>
              </a:tr>
            </a:tbl>
          </a:graphicData>
        </a:graphic>
      </p:graphicFrame>
    </p:spTree>
    <p:extLst>
      <p:ext uri="{BB962C8B-B14F-4D97-AF65-F5344CB8AC3E}">
        <p14:creationId xmlns:p14="http://schemas.microsoft.com/office/powerpoint/2010/main" val="1970341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08D1CE-5578-4990-BB37-24CD028F4FB1}"/>
              </a:ext>
            </a:extLst>
          </p:cNvPr>
          <p:cNvSpPr>
            <a:spLocks noGrp="1"/>
          </p:cNvSpPr>
          <p:nvPr>
            <p:ph type="title"/>
          </p:nvPr>
        </p:nvSpPr>
        <p:spPr/>
        <p:txBody>
          <a:bodyPr/>
          <a:lstStyle/>
          <a:p>
            <a:r>
              <a:rPr lang="zh-TW" altLang="en-US" dirty="0">
                <a:latin typeface="Times New Roman" panose="02020603050405020304" pitchFamily="18" charset="0"/>
              </a:rPr>
              <a:t>論文計劃書建議</a:t>
            </a:r>
            <a:r>
              <a:rPr lang="en-US" altLang="zh-TW" dirty="0">
                <a:latin typeface="Times New Roman" panose="02020603050405020304" pitchFamily="18" charset="0"/>
              </a:rPr>
              <a:t>-</a:t>
            </a:r>
            <a:r>
              <a:rPr lang="zh-TW" altLang="en-US" dirty="0">
                <a:latin typeface="Times New Roman" panose="02020603050405020304" pitchFamily="18" charset="0"/>
              </a:rPr>
              <a:t>連老師</a:t>
            </a:r>
          </a:p>
        </p:txBody>
      </p:sp>
      <p:sp>
        <p:nvSpPr>
          <p:cNvPr id="3" name="內容版面配置區 2">
            <a:extLst>
              <a:ext uri="{FF2B5EF4-FFF2-40B4-BE49-F238E27FC236}">
                <a16:creationId xmlns:a16="http://schemas.microsoft.com/office/drawing/2014/main" id="{D7CC011D-58C2-4848-8F92-2742F32AB419}"/>
              </a:ext>
            </a:extLst>
          </p:cNvPr>
          <p:cNvSpPr>
            <a:spLocks noGrp="1"/>
          </p:cNvSpPr>
          <p:nvPr>
            <p:ph idx="1"/>
          </p:nvPr>
        </p:nvSpPr>
        <p:spPr/>
        <p:txBody>
          <a:bodyPr/>
          <a:lstStyle/>
          <a:p>
            <a:pPr marL="457200" lvl="0" indent="-457200">
              <a:buFont typeface="+mj-lt"/>
              <a:buAutoNum type="arabicPeriod"/>
            </a:pPr>
            <a:r>
              <a:rPr lang="zh-TW" altLang="zh-TW" dirty="0">
                <a:latin typeface="Times New Roman" panose="02020603050405020304" pitchFamily="18" charset="0"/>
              </a:rPr>
              <a:t>研究目標清楚明確</a:t>
            </a:r>
            <a:r>
              <a:rPr lang="en-US" altLang="zh-TW" dirty="0">
                <a:latin typeface="Times New Roman" panose="02020603050405020304" pitchFamily="18" charset="0"/>
              </a:rPr>
              <a:t>,</a:t>
            </a:r>
            <a:r>
              <a:rPr lang="zh-TW" altLang="zh-TW" dirty="0">
                <a:latin typeface="Times New Roman" panose="02020603050405020304" pitchFamily="18" charset="0"/>
              </a:rPr>
              <a:t>值得肯定。</a:t>
            </a:r>
            <a:r>
              <a:rPr lang="en-US" altLang="zh-TW" dirty="0">
                <a:latin typeface="Times New Roman" panose="02020603050405020304" pitchFamily="18" charset="0"/>
              </a:rPr>
              <a:t> </a:t>
            </a:r>
            <a:endParaRPr lang="zh-TW" altLang="zh-TW" dirty="0">
              <a:latin typeface="Times New Roman" panose="02020603050405020304" pitchFamily="18" charset="0"/>
            </a:endParaRPr>
          </a:p>
          <a:p>
            <a:pPr marL="457200" indent="-457200">
              <a:buFont typeface="+mj-lt"/>
              <a:buAutoNum type="arabicPeriod"/>
            </a:pPr>
            <a:r>
              <a:rPr lang="zh-TW" altLang="zh-TW" dirty="0">
                <a:latin typeface="Times New Roman" panose="02020603050405020304" pitchFamily="18" charset="0"/>
              </a:rPr>
              <a:t>文獻探討建議可增加過去跟本研究主題相關的文獻整理</a:t>
            </a:r>
            <a:r>
              <a:rPr lang="en-US" altLang="zh-TW" dirty="0">
                <a:latin typeface="Times New Roman" panose="02020603050405020304" pitchFamily="18" charset="0"/>
              </a:rPr>
              <a:t>,</a:t>
            </a:r>
            <a:r>
              <a:rPr lang="zh-TW" altLang="zh-TW" dirty="0">
                <a:latin typeface="Times New Roman" panose="02020603050405020304" pitchFamily="18" charset="0"/>
              </a:rPr>
              <a:t>而不只是著眼於方法的回顧。</a:t>
            </a:r>
            <a:r>
              <a:rPr lang="en-US" altLang="zh-TW" dirty="0">
                <a:latin typeface="Times New Roman" panose="02020603050405020304" pitchFamily="18" charset="0"/>
              </a:rPr>
              <a:t>(</a:t>
            </a:r>
            <a:r>
              <a:rPr lang="zh-TW" altLang="en-US" dirty="0">
                <a:latin typeface="Times New Roman" panose="02020603050405020304" pitchFamily="18" charset="0"/>
              </a:rPr>
              <a:t>論文第</a:t>
            </a:r>
            <a:r>
              <a:rPr lang="en-US" altLang="zh-TW" dirty="0">
                <a:latin typeface="Times New Roman" panose="02020603050405020304" pitchFamily="18" charset="0"/>
              </a:rPr>
              <a:t>10</a:t>
            </a:r>
            <a:r>
              <a:rPr lang="zh-TW" altLang="en-US" dirty="0">
                <a:latin typeface="Times New Roman" panose="02020603050405020304" pitchFamily="18" charset="0"/>
              </a:rPr>
              <a:t>、</a:t>
            </a:r>
            <a:r>
              <a:rPr lang="en-US" altLang="zh-TW" dirty="0">
                <a:latin typeface="Times New Roman" panose="02020603050405020304" pitchFamily="18" charset="0"/>
              </a:rPr>
              <a:t>12</a:t>
            </a:r>
            <a:r>
              <a:rPr lang="zh-TW" altLang="en-US" dirty="0">
                <a:latin typeface="Times New Roman" panose="02020603050405020304" pitchFamily="18" charset="0"/>
              </a:rPr>
              <a:t>、</a:t>
            </a:r>
            <a:r>
              <a:rPr lang="en-US" altLang="zh-TW" dirty="0">
                <a:latin typeface="Times New Roman" panose="02020603050405020304" pitchFamily="18" charset="0"/>
              </a:rPr>
              <a:t>13</a:t>
            </a:r>
            <a:r>
              <a:rPr lang="zh-TW" altLang="en-US" dirty="0">
                <a:latin typeface="Times New Roman" panose="02020603050405020304" pitchFamily="18" charset="0"/>
              </a:rPr>
              <a:t>、</a:t>
            </a:r>
            <a:r>
              <a:rPr lang="en-US" altLang="zh-TW" dirty="0">
                <a:latin typeface="Times New Roman" panose="02020603050405020304" pitchFamily="18" charset="0"/>
              </a:rPr>
              <a:t>16</a:t>
            </a:r>
            <a:r>
              <a:rPr lang="zh-TW" altLang="en-US" dirty="0">
                <a:latin typeface="Times New Roman" panose="02020603050405020304" pitchFamily="18" charset="0"/>
              </a:rPr>
              <a:t>、</a:t>
            </a:r>
            <a:r>
              <a:rPr lang="en-US" altLang="zh-TW" dirty="0">
                <a:latin typeface="Times New Roman" panose="02020603050405020304" pitchFamily="18" charset="0"/>
              </a:rPr>
              <a:t>18</a:t>
            </a:r>
            <a:r>
              <a:rPr lang="zh-TW" altLang="en-US" dirty="0">
                <a:latin typeface="Times New Roman" panose="02020603050405020304" pitchFamily="18" charset="0"/>
              </a:rPr>
              <a:t>、</a:t>
            </a:r>
            <a:r>
              <a:rPr lang="en-US" altLang="zh-TW" dirty="0">
                <a:latin typeface="Times New Roman" panose="02020603050405020304" pitchFamily="18" charset="0"/>
              </a:rPr>
              <a:t>49</a:t>
            </a:r>
            <a:r>
              <a:rPr lang="zh-TW" altLang="en-US" dirty="0">
                <a:latin typeface="Times New Roman" panose="02020603050405020304" pitchFamily="18" charset="0"/>
              </a:rPr>
              <a:t>頁</a:t>
            </a:r>
            <a:r>
              <a:rPr lang="en-US" altLang="zh-TW" dirty="0">
                <a:latin typeface="Times New Roman" panose="02020603050405020304" pitchFamily="18" charset="0"/>
              </a:rPr>
              <a:t>)</a:t>
            </a:r>
            <a:endParaRPr lang="zh-TW" altLang="zh-TW" dirty="0">
              <a:latin typeface="Times New Roman" panose="02020603050405020304" pitchFamily="18" charset="0"/>
            </a:endParaRPr>
          </a:p>
          <a:p>
            <a:pPr marL="457200" indent="-457200">
              <a:buFont typeface="+mj-lt"/>
              <a:buAutoNum type="arabicPeriod"/>
            </a:pPr>
            <a:r>
              <a:rPr lang="zh-TW" altLang="zh-TW" dirty="0">
                <a:latin typeface="Times New Roman" panose="02020603050405020304" pitchFamily="18" charset="0"/>
              </a:rPr>
              <a:t>研究計畫書中</a:t>
            </a:r>
            <a:r>
              <a:rPr lang="en-US" altLang="zh-TW" dirty="0">
                <a:latin typeface="Times New Roman" panose="02020603050405020304" pitchFamily="18" charset="0"/>
              </a:rPr>
              <a:t>,</a:t>
            </a:r>
            <a:r>
              <a:rPr lang="zh-TW" altLang="zh-TW" dirty="0">
                <a:latin typeface="Times New Roman" panose="02020603050405020304" pitchFamily="18" charset="0"/>
              </a:rPr>
              <a:t>對於現有的資料集細節說明較少</a:t>
            </a:r>
            <a:r>
              <a:rPr lang="en-US" altLang="zh-TW" dirty="0">
                <a:latin typeface="Times New Roman" panose="02020603050405020304" pitchFamily="18" charset="0"/>
              </a:rPr>
              <a:t>,</a:t>
            </a:r>
            <a:r>
              <a:rPr lang="zh-TW" altLang="zh-TW" dirty="0">
                <a:latin typeface="Times New Roman" panose="02020603050405020304" pitchFamily="18" charset="0"/>
              </a:rPr>
              <a:t>建議未來論文對於本研究所使用 的資料集</a:t>
            </a:r>
            <a:r>
              <a:rPr lang="en-US" altLang="zh-TW" dirty="0">
                <a:latin typeface="Times New Roman" panose="02020603050405020304" pitchFamily="18" charset="0"/>
              </a:rPr>
              <a:t>,</a:t>
            </a:r>
            <a:r>
              <a:rPr lang="zh-TW" altLang="zh-TW" dirty="0">
                <a:latin typeface="Times New Roman" panose="02020603050405020304" pitchFamily="18" charset="0"/>
              </a:rPr>
              <a:t>應多做說明</a:t>
            </a:r>
            <a:r>
              <a:rPr lang="en-US" altLang="zh-TW" dirty="0">
                <a:latin typeface="Times New Roman" panose="02020603050405020304" pitchFamily="18" charset="0"/>
              </a:rPr>
              <a:t>,</a:t>
            </a:r>
            <a:r>
              <a:rPr lang="zh-TW" altLang="zh-TW" dirty="0">
                <a:latin typeface="Times New Roman" panose="02020603050405020304" pitchFamily="18" charset="0"/>
              </a:rPr>
              <a:t>以確保研究結果的可應用範疇與相關的限制。</a:t>
            </a:r>
            <a:r>
              <a:rPr lang="en-US" altLang="zh-TW" dirty="0">
                <a:latin typeface="Times New Roman" panose="02020603050405020304" pitchFamily="18" charset="0"/>
              </a:rPr>
              <a:t>(</a:t>
            </a:r>
            <a:r>
              <a:rPr lang="zh-TW" altLang="en-US" dirty="0">
                <a:latin typeface="Times New Roman" panose="02020603050405020304" pitchFamily="18" charset="0"/>
              </a:rPr>
              <a:t>論文第</a:t>
            </a:r>
            <a:r>
              <a:rPr lang="en-US" altLang="zh-TW" dirty="0">
                <a:latin typeface="Times New Roman" panose="02020603050405020304" pitchFamily="18" charset="0"/>
              </a:rPr>
              <a:t>34-39</a:t>
            </a:r>
            <a:r>
              <a:rPr lang="zh-TW" altLang="en-US" dirty="0">
                <a:latin typeface="Times New Roman" panose="02020603050405020304" pitchFamily="18" charset="0"/>
              </a:rPr>
              <a:t>頁</a:t>
            </a:r>
            <a:r>
              <a:rPr lang="en-US" altLang="zh-TW" dirty="0">
                <a:latin typeface="Times New Roman" panose="02020603050405020304" pitchFamily="18" charset="0"/>
              </a:rPr>
              <a:t>)</a:t>
            </a:r>
            <a:endParaRPr lang="zh-TW" altLang="zh-TW" dirty="0">
              <a:latin typeface="Times New Roman" panose="02020603050405020304" pitchFamily="18" charset="0"/>
            </a:endParaRPr>
          </a:p>
          <a:p>
            <a:pPr marL="457200" indent="-457200">
              <a:buFont typeface="+mj-lt"/>
              <a:buAutoNum type="arabicPeriod"/>
            </a:pPr>
            <a:r>
              <a:rPr lang="zh-TW" altLang="zh-TW" dirty="0">
                <a:latin typeface="Times New Roman" panose="02020603050405020304" pitchFamily="18" charset="0"/>
              </a:rPr>
              <a:t>整體而言</a:t>
            </a:r>
            <a:r>
              <a:rPr lang="en-US" altLang="zh-TW" dirty="0">
                <a:latin typeface="Times New Roman" panose="02020603050405020304" pitchFamily="18" charset="0"/>
              </a:rPr>
              <a:t>,</a:t>
            </a:r>
            <a:r>
              <a:rPr lang="zh-TW" altLang="zh-TW" dirty="0">
                <a:latin typeface="Times New Roman" panose="02020603050405020304" pitchFamily="18" charset="0"/>
              </a:rPr>
              <a:t>研究可能性高</a:t>
            </a:r>
            <a:r>
              <a:rPr lang="en-US" altLang="zh-TW" dirty="0">
                <a:latin typeface="Times New Roman" panose="02020603050405020304" pitchFamily="18" charset="0"/>
              </a:rPr>
              <a:t>,</a:t>
            </a:r>
            <a:r>
              <a:rPr lang="zh-TW" altLang="zh-TW" dirty="0">
                <a:latin typeface="Times New Roman" panose="02020603050405020304" pitchFamily="18" charset="0"/>
              </a:rPr>
              <a:t>計畫書內容完整</a:t>
            </a:r>
            <a:r>
              <a:rPr lang="en-US" altLang="zh-TW" dirty="0">
                <a:latin typeface="Times New Roman" panose="02020603050405020304" pitchFamily="18" charset="0"/>
              </a:rPr>
              <a:t>,</a:t>
            </a:r>
            <a:r>
              <a:rPr lang="zh-TW" altLang="zh-TW" dirty="0">
                <a:latin typeface="Times New Roman" panose="02020603050405020304" pitchFamily="18" charset="0"/>
              </a:rPr>
              <a:t>值得肯定。</a:t>
            </a:r>
            <a:endParaRPr lang="zh-TW" altLang="en-US" dirty="0">
              <a:latin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3FBD1D48-60B4-4CF6-8CE6-1E97C2DFDD62}"/>
              </a:ext>
            </a:extLst>
          </p:cNvPr>
          <p:cNvSpPr>
            <a:spLocks noGrp="1"/>
          </p:cNvSpPr>
          <p:nvPr>
            <p:ph type="sldNum" sz="quarter" idx="12"/>
          </p:nvPr>
        </p:nvSpPr>
        <p:spPr/>
        <p:txBody>
          <a:bodyPr/>
          <a:lstStyle/>
          <a:p>
            <a:fld id="{3A98EE3D-8CD1-4C3F-BD1C-C98C9596463C}" type="slidenum">
              <a:rPr lang="en-US" altLang="zh-TW" smtClean="0"/>
              <a:pPr/>
              <a:t>4</a:t>
            </a:fld>
            <a:endParaRPr lang="zh-TW" altLang="en-US" dirty="0"/>
          </a:p>
        </p:txBody>
      </p:sp>
    </p:spTree>
    <p:extLst>
      <p:ext uri="{BB962C8B-B14F-4D97-AF65-F5344CB8AC3E}">
        <p14:creationId xmlns:p14="http://schemas.microsoft.com/office/powerpoint/2010/main" val="200044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a:xfrm>
            <a:off x="1097280" y="286603"/>
            <a:ext cx="10512014" cy="1450757"/>
          </a:xfrm>
        </p:spPr>
        <p:txBody>
          <a:bodyPr/>
          <a:lstStyle/>
          <a:p>
            <a:r>
              <a:rPr lang="en-US" altLang="zh-TW" dirty="0">
                <a:latin typeface="Times New Roman" panose="02020603050405020304" pitchFamily="18" charset="0"/>
                <a:cs typeface="Times New Roman" panose="02020603050405020304" pitchFamily="18" charset="0"/>
              </a:rPr>
              <a:t>4.5</a:t>
            </a:r>
            <a:r>
              <a:rPr lang="zh-TW" altLang="en-US" dirty="0">
                <a:latin typeface="Times New Roman" panose="02020603050405020304" pitchFamily="18" charset="0"/>
                <a:cs typeface="Times New Roman" panose="02020603050405020304" pitchFamily="18" charset="0"/>
              </a:rPr>
              <a:t>實驗一：四種模型之預測結果比較</a:t>
            </a:r>
            <a:r>
              <a:rPr lang="en-US" altLang="zh-TW" dirty="0">
                <a:latin typeface="Times New Roman" panose="02020603050405020304" pitchFamily="18" charset="0"/>
                <a:cs typeface="Times New Roman" panose="02020603050405020304" pitchFamily="18" charset="0"/>
              </a:rPr>
              <a:t>(4/7)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40</a:t>
            </a:fld>
            <a:endParaRPr lang="zh-TW" altLang="en-US" dirty="0"/>
          </a:p>
        </p:txBody>
      </p:sp>
      <mc:AlternateContent xmlns:mc="http://schemas.openxmlformats.org/markup-compatibility/2006" xmlns:a14="http://schemas.microsoft.com/office/drawing/2010/main">
        <mc:Choice Requires="a14">
          <p:graphicFrame>
            <p:nvGraphicFramePr>
              <p:cNvPr id="9" name="內容版面配置區 11">
                <a:extLst>
                  <a:ext uri="{FF2B5EF4-FFF2-40B4-BE49-F238E27FC236}">
                    <a16:creationId xmlns:a16="http://schemas.microsoft.com/office/drawing/2014/main" id="{07ABD63F-0ADA-4E5F-AF85-3050EB9088A9}"/>
                  </a:ext>
                </a:extLst>
              </p:cNvPr>
              <p:cNvGraphicFramePr>
                <a:graphicFrameLocks/>
              </p:cNvGraphicFramePr>
              <p:nvPr>
                <p:extLst/>
              </p:nvPr>
            </p:nvGraphicFramePr>
            <p:xfrm>
              <a:off x="1097280" y="1965524"/>
              <a:ext cx="9781255" cy="4373132"/>
            </p:xfrm>
            <a:graphic>
              <a:graphicData uri="http://schemas.openxmlformats.org/drawingml/2006/table">
                <a:tbl>
                  <a:tblPr firstRow="1" firstCol="1" bandRow="1">
                    <a:tableStyleId>{0505E3EF-67EA-436B-97B2-0124C06EBD24}</a:tableStyleId>
                  </a:tblPr>
                  <a:tblGrid>
                    <a:gridCol w="2382767">
                      <a:extLst>
                        <a:ext uri="{9D8B030D-6E8A-4147-A177-3AD203B41FA5}">
                          <a16:colId xmlns:a16="http://schemas.microsoft.com/office/drawing/2014/main" val="596796211"/>
                        </a:ext>
                      </a:extLst>
                    </a:gridCol>
                    <a:gridCol w="745724">
                      <a:extLst>
                        <a:ext uri="{9D8B030D-6E8A-4147-A177-3AD203B41FA5}">
                          <a16:colId xmlns:a16="http://schemas.microsoft.com/office/drawing/2014/main" val="2596592652"/>
                        </a:ext>
                      </a:extLst>
                    </a:gridCol>
                    <a:gridCol w="1663191">
                      <a:extLst>
                        <a:ext uri="{9D8B030D-6E8A-4147-A177-3AD203B41FA5}">
                          <a16:colId xmlns:a16="http://schemas.microsoft.com/office/drawing/2014/main" val="3482911744"/>
                        </a:ext>
                      </a:extLst>
                    </a:gridCol>
                    <a:gridCol w="1663191">
                      <a:extLst>
                        <a:ext uri="{9D8B030D-6E8A-4147-A177-3AD203B41FA5}">
                          <a16:colId xmlns:a16="http://schemas.microsoft.com/office/drawing/2014/main" val="3694029126"/>
                        </a:ext>
                      </a:extLst>
                    </a:gridCol>
                    <a:gridCol w="1663191">
                      <a:extLst>
                        <a:ext uri="{9D8B030D-6E8A-4147-A177-3AD203B41FA5}">
                          <a16:colId xmlns:a16="http://schemas.microsoft.com/office/drawing/2014/main" val="4017421348"/>
                        </a:ext>
                      </a:extLst>
                    </a:gridCol>
                    <a:gridCol w="1663191">
                      <a:extLst>
                        <a:ext uri="{9D8B030D-6E8A-4147-A177-3AD203B41FA5}">
                          <a16:colId xmlns:a16="http://schemas.microsoft.com/office/drawing/2014/main" val="2699556620"/>
                        </a:ext>
                      </a:extLst>
                    </a:gridCol>
                  </a:tblGrid>
                  <a:tr h="377389">
                    <a:tc rowSpan="2">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4">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模型</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259178528"/>
                      </a:ext>
                    </a:extLst>
                  </a:tr>
                  <a:tr h="377389">
                    <a:tc v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RNN</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Bi-LSTM</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644258164"/>
                      </a:ext>
                    </a:extLst>
                  </a:tr>
                  <a:tr h="804283">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224228702"/>
                      </a:ext>
                    </a:extLst>
                  </a:tr>
                  <a:tr h="804283">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7768221"/>
                      </a:ext>
                    </a:extLst>
                  </a:tr>
                  <a:tr h="377389">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輸出層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22676321"/>
                      </a:ext>
                    </a:extLst>
                  </a:tr>
                  <a:tr h="376530">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MAE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0.201</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0.196</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0.197</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18182517"/>
                      </a:ext>
                    </a:extLst>
                  </a:tr>
                  <a:tr h="37653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0.284</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0.279</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0.279</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0.281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561682746"/>
                      </a:ext>
                    </a:extLst>
                  </a:tr>
                  <a:tr h="37653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0.533</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0.528</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0.529</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0.530</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690284022"/>
                      </a:ext>
                    </a:extLst>
                  </a:tr>
                  <a:tr h="502809">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2000" b="0" i="1" kern="100" baseline="0">
                                        <a:solidFill>
                                          <a:schemeClr val="dk1"/>
                                        </a:solidFill>
                                        <a:effectLst/>
                                        <a:latin typeface="Cambria Math" panose="02040503050406030204" pitchFamily="18" charset="0"/>
                                        <a:cs typeface="+mn-cs"/>
                                      </a:rPr>
                                    </m:ctrlPr>
                                  </m:sSupPr>
                                  <m:e>
                                    <m:r>
                                      <m:rPr>
                                        <m:nor/>
                                      </m:rPr>
                                      <a:rPr lang="en-US" sz="20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20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250744094"/>
                      </a:ext>
                    </a:extLst>
                  </a:tr>
                </a:tbl>
              </a:graphicData>
            </a:graphic>
          </p:graphicFrame>
        </mc:Choice>
        <mc:Fallback xmlns="">
          <p:graphicFrame>
            <p:nvGraphicFramePr>
              <p:cNvPr id="9" name="內容版面配置區 11">
                <a:extLst>
                  <a:ext uri="{FF2B5EF4-FFF2-40B4-BE49-F238E27FC236}">
                    <a16:creationId xmlns:a16="http://schemas.microsoft.com/office/drawing/2014/main" id="{07ABD63F-0ADA-4E5F-AF85-3050EB9088A9}"/>
                  </a:ext>
                </a:extLst>
              </p:cNvPr>
              <p:cNvGraphicFramePr>
                <a:graphicFrameLocks/>
              </p:cNvGraphicFramePr>
              <p:nvPr>
                <p:extLst/>
              </p:nvPr>
            </p:nvGraphicFramePr>
            <p:xfrm>
              <a:off x="1097280" y="1965524"/>
              <a:ext cx="9781255" cy="4373132"/>
            </p:xfrm>
            <a:graphic>
              <a:graphicData uri="http://schemas.openxmlformats.org/drawingml/2006/table">
                <a:tbl>
                  <a:tblPr firstRow="1" firstCol="1" bandRow="1">
                    <a:tableStyleId>{0505E3EF-67EA-436B-97B2-0124C06EBD24}</a:tableStyleId>
                  </a:tblPr>
                  <a:tblGrid>
                    <a:gridCol w="2382767">
                      <a:extLst>
                        <a:ext uri="{9D8B030D-6E8A-4147-A177-3AD203B41FA5}">
                          <a16:colId xmlns:a16="http://schemas.microsoft.com/office/drawing/2014/main" val="596796211"/>
                        </a:ext>
                      </a:extLst>
                    </a:gridCol>
                    <a:gridCol w="745724">
                      <a:extLst>
                        <a:ext uri="{9D8B030D-6E8A-4147-A177-3AD203B41FA5}">
                          <a16:colId xmlns:a16="http://schemas.microsoft.com/office/drawing/2014/main" val="2596592652"/>
                        </a:ext>
                      </a:extLst>
                    </a:gridCol>
                    <a:gridCol w="1663191">
                      <a:extLst>
                        <a:ext uri="{9D8B030D-6E8A-4147-A177-3AD203B41FA5}">
                          <a16:colId xmlns:a16="http://schemas.microsoft.com/office/drawing/2014/main" val="3482911744"/>
                        </a:ext>
                      </a:extLst>
                    </a:gridCol>
                    <a:gridCol w="1663191">
                      <a:extLst>
                        <a:ext uri="{9D8B030D-6E8A-4147-A177-3AD203B41FA5}">
                          <a16:colId xmlns:a16="http://schemas.microsoft.com/office/drawing/2014/main" val="3694029126"/>
                        </a:ext>
                      </a:extLst>
                    </a:gridCol>
                    <a:gridCol w="1663191">
                      <a:extLst>
                        <a:ext uri="{9D8B030D-6E8A-4147-A177-3AD203B41FA5}">
                          <a16:colId xmlns:a16="http://schemas.microsoft.com/office/drawing/2014/main" val="4017421348"/>
                        </a:ext>
                      </a:extLst>
                    </a:gridCol>
                    <a:gridCol w="1663191">
                      <a:extLst>
                        <a:ext uri="{9D8B030D-6E8A-4147-A177-3AD203B41FA5}">
                          <a16:colId xmlns:a16="http://schemas.microsoft.com/office/drawing/2014/main" val="2699556620"/>
                        </a:ext>
                      </a:extLst>
                    </a:gridCol>
                  </a:tblGrid>
                  <a:tr h="377389">
                    <a:tc rowSpan="2">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4">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模型</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259178528"/>
                      </a:ext>
                    </a:extLst>
                  </a:tr>
                  <a:tr h="377389">
                    <a:tc v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RNN</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Bi-LSTM</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644258164"/>
                      </a:ext>
                    </a:extLst>
                  </a:tr>
                  <a:tr h="804283">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224228702"/>
                      </a:ext>
                    </a:extLst>
                  </a:tr>
                  <a:tr h="804283">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7768221"/>
                      </a:ext>
                    </a:extLst>
                  </a:tr>
                  <a:tr h="377389">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輸出層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22676321"/>
                      </a:ext>
                    </a:extLst>
                  </a:tr>
                  <a:tr h="376530">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MAE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0.201</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0.196</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0.197</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18182517"/>
                      </a:ext>
                    </a:extLst>
                  </a:tr>
                  <a:tr h="37653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0.284</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0.279</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0.279</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0.281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561682746"/>
                      </a:ext>
                    </a:extLst>
                  </a:tr>
                  <a:tr h="37653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0.533</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0.528</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0.529</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0.530</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690284022"/>
                      </a:ext>
                    </a:extLst>
                  </a:tr>
                  <a:tr h="502809">
                    <a:tc>
                      <a:txBody>
                        <a:bodyPr/>
                        <a:lstStyle/>
                        <a:p>
                          <a:endParaRPr lang="zh-TW"/>
                        </a:p>
                      </a:txBody>
                      <a:tcPr marL="68580" marR="68580" marT="0" marB="0" anchor="ctr">
                        <a:blipFill>
                          <a:blip r:embed="rId3"/>
                          <a:stretch>
                            <a:fillRect l="-512" t="-773494" r="-310997" b="-10843"/>
                          </a:stretch>
                        </a:blipFill>
                      </a:tcP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250744094"/>
                      </a:ext>
                    </a:extLst>
                  </a:tr>
                </a:tbl>
              </a:graphicData>
            </a:graphic>
          </p:graphicFrame>
        </mc:Fallback>
      </mc:AlternateContent>
      <p:sp>
        <p:nvSpPr>
          <p:cNvPr id="5" name="文字方塊 4">
            <a:extLst>
              <a:ext uri="{FF2B5EF4-FFF2-40B4-BE49-F238E27FC236}">
                <a16:creationId xmlns:a16="http://schemas.microsoft.com/office/drawing/2014/main" id="{8F634C6D-0F7B-47AF-A97E-CA3537537DCE}"/>
              </a:ext>
            </a:extLst>
          </p:cNvPr>
          <p:cNvSpPr txBox="1"/>
          <p:nvPr/>
        </p:nvSpPr>
        <p:spPr>
          <a:xfrm>
            <a:off x="4818438" y="6373822"/>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一</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194243968"/>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a:xfrm>
            <a:off x="1097280" y="286603"/>
            <a:ext cx="10538908" cy="1450757"/>
          </a:xfrm>
        </p:spPr>
        <p:txBody>
          <a:bodyPr/>
          <a:lstStyle/>
          <a:p>
            <a:r>
              <a:rPr lang="en-US" altLang="zh-TW" dirty="0">
                <a:latin typeface="Times New Roman" panose="02020603050405020304" pitchFamily="18" charset="0"/>
                <a:cs typeface="Times New Roman" panose="02020603050405020304" pitchFamily="18" charset="0"/>
              </a:rPr>
              <a:t>4.5</a:t>
            </a:r>
            <a:r>
              <a:rPr lang="zh-TW" altLang="en-US" dirty="0">
                <a:latin typeface="Times New Roman" panose="02020603050405020304" pitchFamily="18" charset="0"/>
                <a:cs typeface="Times New Roman" panose="02020603050405020304" pitchFamily="18" charset="0"/>
              </a:rPr>
              <a:t>實驗一：四種模型之預測結果比較</a:t>
            </a:r>
            <a:r>
              <a:rPr lang="en-US" altLang="zh-TW" dirty="0">
                <a:latin typeface="Times New Roman" panose="02020603050405020304" pitchFamily="18" charset="0"/>
                <a:cs typeface="Times New Roman" panose="02020603050405020304" pitchFamily="18" charset="0"/>
              </a:rPr>
              <a:t>(5/7)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41</a:t>
            </a:fld>
            <a:endParaRPr lang="zh-TW" altLang="en-US" dirty="0"/>
          </a:p>
        </p:txBody>
      </p:sp>
      <mc:AlternateContent xmlns:mc="http://schemas.openxmlformats.org/markup-compatibility/2006" xmlns:a14="http://schemas.microsoft.com/office/drawing/2010/main">
        <mc:Choice Requires="a14">
          <p:graphicFrame>
            <p:nvGraphicFramePr>
              <p:cNvPr id="9" name="內容版面配置區 6">
                <a:extLst>
                  <a:ext uri="{FF2B5EF4-FFF2-40B4-BE49-F238E27FC236}">
                    <a16:creationId xmlns:a16="http://schemas.microsoft.com/office/drawing/2014/main" id="{65FD4CD8-125A-476B-875D-A9112F3FB342}"/>
                  </a:ext>
                </a:extLst>
              </p:cNvPr>
              <p:cNvGraphicFramePr>
                <a:graphicFrameLocks/>
              </p:cNvGraphicFramePr>
              <p:nvPr>
                <p:extLst/>
              </p:nvPr>
            </p:nvGraphicFramePr>
            <p:xfrm>
              <a:off x="1148946" y="1918085"/>
              <a:ext cx="9894109" cy="4307443"/>
            </p:xfrm>
            <a:graphic>
              <a:graphicData uri="http://schemas.openxmlformats.org/drawingml/2006/table">
                <a:tbl>
                  <a:tblPr firstRow="1" firstCol="1" bandRow="1">
                    <a:tableStyleId>{0505E3EF-67EA-436B-97B2-0124C06EBD24}</a:tableStyleId>
                  </a:tblPr>
                  <a:tblGrid>
                    <a:gridCol w="2091404">
                      <a:extLst>
                        <a:ext uri="{9D8B030D-6E8A-4147-A177-3AD203B41FA5}">
                          <a16:colId xmlns:a16="http://schemas.microsoft.com/office/drawing/2014/main" val="736828272"/>
                        </a:ext>
                      </a:extLst>
                    </a:gridCol>
                    <a:gridCol w="710213">
                      <a:extLst>
                        <a:ext uri="{9D8B030D-6E8A-4147-A177-3AD203B41FA5}">
                          <a16:colId xmlns:a16="http://schemas.microsoft.com/office/drawing/2014/main" val="1591887362"/>
                        </a:ext>
                      </a:extLst>
                    </a:gridCol>
                    <a:gridCol w="1773123">
                      <a:extLst>
                        <a:ext uri="{9D8B030D-6E8A-4147-A177-3AD203B41FA5}">
                          <a16:colId xmlns:a16="http://schemas.microsoft.com/office/drawing/2014/main" val="1972522186"/>
                        </a:ext>
                      </a:extLst>
                    </a:gridCol>
                    <a:gridCol w="1773123">
                      <a:extLst>
                        <a:ext uri="{9D8B030D-6E8A-4147-A177-3AD203B41FA5}">
                          <a16:colId xmlns:a16="http://schemas.microsoft.com/office/drawing/2014/main" val="1377013617"/>
                        </a:ext>
                      </a:extLst>
                    </a:gridCol>
                    <a:gridCol w="1773123">
                      <a:extLst>
                        <a:ext uri="{9D8B030D-6E8A-4147-A177-3AD203B41FA5}">
                          <a16:colId xmlns:a16="http://schemas.microsoft.com/office/drawing/2014/main" val="1904318426"/>
                        </a:ext>
                      </a:extLst>
                    </a:gridCol>
                    <a:gridCol w="1773123">
                      <a:extLst>
                        <a:ext uri="{9D8B030D-6E8A-4147-A177-3AD203B41FA5}">
                          <a16:colId xmlns:a16="http://schemas.microsoft.com/office/drawing/2014/main" val="623354277"/>
                        </a:ext>
                      </a:extLst>
                    </a:gridCol>
                  </a:tblGrid>
                  <a:tr h="319587">
                    <a:tc rowSpan="2">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參數</a:t>
                          </a:r>
                        </a:p>
                      </a:txBody>
                      <a:tcPr marL="68580" marR="68580" marT="0" marB="0" anchor="ctr"/>
                    </a:tc>
                    <a:tc rowSpan="2">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4">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模型</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094334108"/>
                      </a:ext>
                    </a:extLst>
                  </a:tr>
                  <a:tr h="319587">
                    <a:tc v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RNN</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LSTM</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99613318"/>
                      </a:ext>
                    </a:extLst>
                  </a:tr>
                  <a:tr h="832999">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256</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032504464"/>
                      </a:ext>
                    </a:extLst>
                  </a:tr>
                  <a:tr h="832999">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95450306"/>
                      </a:ext>
                    </a:extLst>
                  </a:tr>
                  <a:tr h="319587">
                    <a:tc>
                      <a:txBody>
                        <a:bodyPr/>
                        <a:lstStyle/>
                        <a:p>
                          <a:pPr marL="0" algn="ctr" defTabSz="914400" rtl="0" eaLnBrk="0" latinLnBrk="0" hangingPunct="0">
                            <a:lnSpc>
                              <a:spcPct val="100000"/>
                            </a:lnSpc>
                            <a:spcBef>
                              <a:spcPts val="0"/>
                            </a:spcBef>
                            <a:spcAft>
                              <a:spcPts val="0"/>
                            </a:spcAft>
                          </a:pPr>
                          <a:r>
                            <a:rPr lang="zh-TW" altLang="en-US" sz="20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3824749"/>
                      </a:ext>
                    </a:extLst>
                  </a:tr>
                  <a:tr h="319587">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輸出層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670103853"/>
                      </a:ext>
                    </a:extLst>
                  </a:tr>
                  <a:tr h="319587">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MAE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0.208</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0.196</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0.200</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0.207</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79313574"/>
                      </a:ext>
                    </a:extLst>
                  </a:tr>
                  <a:tr h="319587">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0.285</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0.281</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0.282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199199217"/>
                      </a:ext>
                    </a:extLst>
                  </a:tr>
                  <a:tr h="319587">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0.534</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0.530</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0.531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707799439"/>
                      </a:ext>
                    </a:extLst>
                  </a:tr>
                  <a:tr h="404336">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2000" b="0" i="1" kern="100" baseline="0">
                                        <a:solidFill>
                                          <a:schemeClr val="dk1"/>
                                        </a:solidFill>
                                        <a:effectLst/>
                                        <a:latin typeface="Cambria Math" panose="02040503050406030204" pitchFamily="18" charset="0"/>
                                        <a:cs typeface="+mn-cs"/>
                                      </a:rPr>
                                    </m:ctrlPr>
                                  </m:sSupPr>
                                  <m:e>
                                    <m:r>
                                      <m:rPr>
                                        <m:nor/>
                                      </m:rPr>
                                      <a:rPr lang="en-US" sz="20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20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889593222"/>
                      </a:ext>
                    </a:extLst>
                  </a:tr>
                </a:tbl>
              </a:graphicData>
            </a:graphic>
          </p:graphicFrame>
        </mc:Choice>
        <mc:Fallback xmlns="">
          <p:graphicFrame>
            <p:nvGraphicFramePr>
              <p:cNvPr id="9" name="內容版面配置區 6">
                <a:extLst>
                  <a:ext uri="{FF2B5EF4-FFF2-40B4-BE49-F238E27FC236}">
                    <a16:creationId xmlns:a16="http://schemas.microsoft.com/office/drawing/2014/main" id="{65FD4CD8-125A-476B-875D-A9112F3FB342}"/>
                  </a:ext>
                </a:extLst>
              </p:cNvPr>
              <p:cNvGraphicFramePr>
                <a:graphicFrameLocks/>
              </p:cNvGraphicFramePr>
              <p:nvPr>
                <p:extLst/>
              </p:nvPr>
            </p:nvGraphicFramePr>
            <p:xfrm>
              <a:off x="1148946" y="1918085"/>
              <a:ext cx="9894109" cy="4307443"/>
            </p:xfrm>
            <a:graphic>
              <a:graphicData uri="http://schemas.openxmlformats.org/drawingml/2006/table">
                <a:tbl>
                  <a:tblPr firstRow="1" firstCol="1" bandRow="1">
                    <a:tableStyleId>{0505E3EF-67EA-436B-97B2-0124C06EBD24}</a:tableStyleId>
                  </a:tblPr>
                  <a:tblGrid>
                    <a:gridCol w="2091404">
                      <a:extLst>
                        <a:ext uri="{9D8B030D-6E8A-4147-A177-3AD203B41FA5}">
                          <a16:colId xmlns:a16="http://schemas.microsoft.com/office/drawing/2014/main" val="736828272"/>
                        </a:ext>
                      </a:extLst>
                    </a:gridCol>
                    <a:gridCol w="710213">
                      <a:extLst>
                        <a:ext uri="{9D8B030D-6E8A-4147-A177-3AD203B41FA5}">
                          <a16:colId xmlns:a16="http://schemas.microsoft.com/office/drawing/2014/main" val="1591887362"/>
                        </a:ext>
                      </a:extLst>
                    </a:gridCol>
                    <a:gridCol w="1773123">
                      <a:extLst>
                        <a:ext uri="{9D8B030D-6E8A-4147-A177-3AD203B41FA5}">
                          <a16:colId xmlns:a16="http://schemas.microsoft.com/office/drawing/2014/main" val="1972522186"/>
                        </a:ext>
                      </a:extLst>
                    </a:gridCol>
                    <a:gridCol w="1773123">
                      <a:extLst>
                        <a:ext uri="{9D8B030D-6E8A-4147-A177-3AD203B41FA5}">
                          <a16:colId xmlns:a16="http://schemas.microsoft.com/office/drawing/2014/main" val="1377013617"/>
                        </a:ext>
                      </a:extLst>
                    </a:gridCol>
                    <a:gridCol w="1773123">
                      <a:extLst>
                        <a:ext uri="{9D8B030D-6E8A-4147-A177-3AD203B41FA5}">
                          <a16:colId xmlns:a16="http://schemas.microsoft.com/office/drawing/2014/main" val="1904318426"/>
                        </a:ext>
                      </a:extLst>
                    </a:gridCol>
                    <a:gridCol w="1773123">
                      <a:extLst>
                        <a:ext uri="{9D8B030D-6E8A-4147-A177-3AD203B41FA5}">
                          <a16:colId xmlns:a16="http://schemas.microsoft.com/office/drawing/2014/main" val="623354277"/>
                        </a:ext>
                      </a:extLst>
                    </a:gridCol>
                  </a:tblGrid>
                  <a:tr h="319587">
                    <a:tc rowSpan="2">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參數</a:t>
                          </a:r>
                        </a:p>
                      </a:txBody>
                      <a:tcPr marL="68580" marR="68580" marT="0" marB="0" anchor="ctr"/>
                    </a:tc>
                    <a:tc rowSpan="2">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4">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模型</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094334108"/>
                      </a:ext>
                    </a:extLst>
                  </a:tr>
                  <a:tr h="319587">
                    <a:tc v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RNN</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LSTM</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99613318"/>
                      </a:ext>
                    </a:extLst>
                  </a:tr>
                  <a:tr h="832999">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256</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032504464"/>
                      </a:ext>
                    </a:extLst>
                  </a:tr>
                  <a:tr h="832999">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95450306"/>
                      </a:ext>
                    </a:extLst>
                  </a:tr>
                  <a:tr h="319587">
                    <a:tc>
                      <a:txBody>
                        <a:bodyPr/>
                        <a:lstStyle/>
                        <a:p>
                          <a:pPr marL="0" algn="ctr" defTabSz="914400" rtl="0" eaLnBrk="0" latinLnBrk="0" hangingPunct="0">
                            <a:lnSpc>
                              <a:spcPct val="100000"/>
                            </a:lnSpc>
                            <a:spcBef>
                              <a:spcPts val="0"/>
                            </a:spcBef>
                            <a:spcAft>
                              <a:spcPts val="0"/>
                            </a:spcAft>
                          </a:pPr>
                          <a:r>
                            <a:rPr lang="zh-TW" altLang="en-US" sz="20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3824749"/>
                      </a:ext>
                    </a:extLst>
                  </a:tr>
                  <a:tr h="319587">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輸出層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670103853"/>
                      </a:ext>
                    </a:extLst>
                  </a:tr>
                  <a:tr h="319587">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MAE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0.208</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0.196</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0.200</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0.207</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79313574"/>
                      </a:ext>
                    </a:extLst>
                  </a:tr>
                  <a:tr h="319587">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0.285</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0.281</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0.282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199199217"/>
                      </a:ext>
                    </a:extLst>
                  </a:tr>
                  <a:tr h="319587">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0.534</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0.530</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0.531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707799439"/>
                      </a:ext>
                    </a:extLst>
                  </a:tr>
                  <a:tr h="404336">
                    <a:tc>
                      <a:txBody>
                        <a:bodyPr/>
                        <a:lstStyle/>
                        <a:p>
                          <a:endParaRPr lang="zh-TW"/>
                        </a:p>
                      </a:txBody>
                      <a:tcPr marL="68580" marR="68580" marT="0" marB="0" anchor="ctr">
                        <a:blipFill>
                          <a:blip r:embed="rId3"/>
                          <a:stretch>
                            <a:fillRect l="-292" t="-989394" r="-374052" b="-25758"/>
                          </a:stretch>
                        </a:blipFill>
                      </a:tcP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889593222"/>
                      </a:ext>
                    </a:extLst>
                  </a:tr>
                </a:tbl>
              </a:graphicData>
            </a:graphic>
          </p:graphicFrame>
        </mc:Fallback>
      </mc:AlternateContent>
      <p:sp>
        <p:nvSpPr>
          <p:cNvPr id="6" name="文字方塊 5">
            <a:extLst>
              <a:ext uri="{FF2B5EF4-FFF2-40B4-BE49-F238E27FC236}">
                <a16:creationId xmlns:a16="http://schemas.microsoft.com/office/drawing/2014/main" id="{2B06C8B0-DBA5-4AA1-AA0D-701C1C8F18A6}"/>
              </a:ext>
            </a:extLst>
          </p:cNvPr>
          <p:cNvSpPr txBox="1"/>
          <p:nvPr/>
        </p:nvSpPr>
        <p:spPr>
          <a:xfrm>
            <a:off x="4926531" y="6225525"/>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二</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436438607"/>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a:xfrm>
            <a:off x="1097279" y="286603"/>
            <a:ext cx="10610627" cy="1450757"/>
          </a:xfrm>
        </p:spPr>
        <p:txBody>
          <a:bodyPr/>
          <a:lstStyle/>
          <a:p>
            <a:r>
              <a:rPr lang="en-US" altLang="zh-TW" dirty="0">
                <a:latin typeface="Times New Roman" panose="02020603050405020304" pitchFamily="18" charset="0"/>
                <a:cs typeface="Times New Roman" panose="02020603050405020304" pitchFamily="18" charset="0"/>
              </a:rPr>
              <a:t>4.5</a:t>
            </a:r>
            <a:r>
              <a:rPr lang="zh-TW" altLang="en-US" dirty="0">
                <a:latin typeface="Times New Roman" panose="02020603050405020304" pitchFamily="18" charset="0"/>
                <a:cs typeface="Times New Roman" panose="02020603050405020304" pitchFamily="18" charset="0"/>
              </a:rPr>
              <a:t>實驗一：四種模型之預測結果比較</a:t>
            </a:r>
            <a:r>
              <a:rPr lang="en-US" altLang="zh-TW" dirty="0">
                <a:latin typeface="Times New Roman" panose="02020603050405020304" pitchFamily="18" charset="0"/>
                <a:cs typeface="Times New Roman" panose="02020603050405020304" pitchFamily="18" charset="0"/>
              </a:rPr>
              <a:t>(6/7)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42</a:t>
            </a:fld>
            <a:endParaRPr lang="zh-TW" altLang="en-US" dirty="0"/>
          </a:p>
        </p:txBody>
      </p:sp>
      <mc:AlternateContent xmlns:mc="http://schemas.openxmlformats.org/markup-compatibility/2006" xmlns:a14="http://schemas.microsoft.com/office/drawing/2010/main">
        <mc:Choice Requires="a14">
          <p:graphicFrame>
            <p:nvGraphicFramePr>
              <p:cNvPr id="9" name="內容版面配置區 4">
                <a:extLst>
                  <a:ext uri="{FF2B5EF4-FFF2-40B4-BE49-F238E27FC236}">
                    <a16:creationId xmlns:a16="http://schemas.microsoft.com/office/drawing/2014/main" id="{114620B1-E97C-473F-998C-46E528D22E74}"/>
                  </a:ext>
                </a:extLst>
              </p:cNvPr>
              <p:cNvGraphicFramePr>
                <a:graphicFrameLocks/>
              </p:cNvGraphicFramePr>
              <p:nvPr>
                <p:extLst/>
              </p:nvPr>
            </p:nvGraphicFramePr>
            <p:xfrm>
              <a:off x="1195948" y="1906347"/>
              <a:ext cx="9800104" cy="4346922"/>
            </p:xfrm>
            <a:graphic>
              <a:graphicData uri="http://schemas.openxmlformats.org/drawingml/2006/table">
                <a:tbl>
                  <a:tblPr firstRow="1" firstCol="1" bandRow="1">
                    <a:tableStyleId>{0505E3EF-67EA-436B-97B2-0124C06EBD24}</a:tableStyleId>
                  </a:tblPr>
                  <a:tblGrid>
                    <a:gridCol w="2044402">
                      <a:extLst>
                        <a:ext uri="{9D8B030D-6E8A-4147-A177-3AD203B41FA5}">
                          <a16:colId xmlns:a16="http://schemas.microsoft.com/office/drawing/2014/main" val="37643558"/>
                        </a:ext>
                      </a:extLst>
                    </a:gridCol>
                    <a:gridCol w="843378">
                      <a:extLst>
                        <a:ext uri="{9D8B030D-6E8A-4147-A177-3AD203B41FA5}">
                          <a16:colId xmlns:a16="http://schemas.microsoft.com/office/drawing/2014/main" val="4165441515"/>
                        </a:ext>
                      </a:extLst>
                    </a:gridCol>
                    <a:gridCol w="1728081">
                      <a:extLst>
                        <a:ext uri="{9D8B030D-6E8A-4147-A177-3AD203B41FA5}">
                          <a16:colId xmlns:a16="http://schemas.microsoft.com/office/drawing/2014/main" val="3280651248"/>
                        </a:ext>
                      </a:extLst>
                    </a:gridCol>
                    <a:gridCol w="1728081">
                      <a:extLst>
                        <a:ext uri="{9D8B030D-6E8A-4147-A177-3AD203B41FA5}">
                          <a16:colId xmlns:a16="http://schemas.microsoft.com/office/drawing/2014/main" val="2116652292"/>
                        </a:ext>
                      </a:extLst>
                    </a:gridCol>
                    <a:gridCol w="1728081">
                      <a:extLst>
                        <a:ext uri="{9D8B030D-6E8A-4147-A177-3AD203B41FA5}">
                          <a16:colId xmlns:a16="http://schemas.microsoft.com/office/drawing/2014/main" val="705894179"/>
                        </a:ext>
                      </a:extLst>
                    </a:gridCol>
                    <a:gridCol w="1728081">
                      <a:extLst>
                        <a:ext uri="{9D8B030D-6E8A-4147-A177-3AD203B41FA5}">
                          <a16:colId xmlns:a16="http://schemas.microsoft.com/office/drawing/2014/main" val="4283499997"/>
                        </a:ext>
                      </a:extLst>
                    </a:gridCol>
                  </a:tblGrid>
                  <a:tr h="345326">
                    <a:tc rowSpan="2">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4">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330170907"/>
                      </a:ext>
                    </a:extLst>
                  </a:tr>
                  <a:tr h="345326">
                    <a:tc v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RNN</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Bi-LSTM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Stack LSTM</a:t>
                          </a:r>
                          <a:endParaRPr lang="zh-TW" altLang="en-US" sz="20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04545893"/>
                      </a:ext>
                    </a:extLst>
                  </a:tr>
                  <a:tr h="735953">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09120646"/>
                      </a:ext>
                    </a:extLst>
                  </a:tr>
                  <a:tr h="735953">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79004869"/>
                      </a:ext>
                    </a:extLst>
                  </a:tr>
                  <a:tr h="345326">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2000" b="0" kern="100" baseline="0" dirty="0" err="1">
                              <a:solidFill>
                                <a:schemeClr val="dk1"/>
                              </a:solidFill>
                              <a:effectLst/>
                              <a:latin typeface="Times New Roman" panose="02020603050405020304" pitchFamily="18" charset="0"/>
                              <a:ea typeface="標楷體" panose="03000509000000000000" pitchFamily="65" charset="-120"/>
                              <a:cs typeface="+mn-cs"/>
                            </a:rPr>
                            <a:t>Dorpout</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015538006"/>
                      </a:ext>
                    </a:extLst>
                  </a:tr>
                  <a:tr h="345326">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輸出層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19663081"/>
                      </a:ext>
                    </a:extLst>
                  </a:tr>
                  <a:tr h="344540">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MAE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0.264</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0.275</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0.271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0.183</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315858157"/>
                      </a:ext>
                    </a:extLst>
                  </a:tr>
                  <a:tr h="34454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0.296</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0.274</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0.274</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0.267</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85224558"/>
                      </a:ext>
                    </a:extLst>
                  </a:tr>
                  <a:tr h="34454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0.544</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0.524</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0.523</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0.517</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626361670"/>
                      </a:ext>
                    </a:extLst>
                  </a:tr>
                  <a:tr h="460092">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2000" b="0" i="1" kern="100" baseline="0">
                                        <a:solidFill>
                                          <a:schemeClr val="dk1"/>
                                        </a:solidFill>
                                        <a:effectLst/>
                                        <a:latin typeface="Cambria Math" panose="02040503050406030204" pitchFamily="18" charset="0"/>
                                        <a:cs typeface="+mn-cs"/>
                                      </a:rPr>
                                    </m:ctrlPr>
                                  </m:sSupPr>
                                  <m:e>
                                    <m:r>
                                      <m:rPr>
                                        <m:nor/>
                                      </m:rPr>
                                      <a:rPr lang="en-US" sz="20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20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0.966</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0.969</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0.969</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0.970</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15916016"/>
                      </a:ext>
                    </a:extLst>
                  </a:tr>
                </a:tbl>
              </a:graphicData>
            </a:graphic>
          </p:graphicFrame>
        </mc:Choice>
        <mc:Fallback xmlns="">
          <p:graphicFrame>
            <p:nvGraphicFramePr>
              <p:cNvPr id="9" name="內容版面配置區 4">
                <a:extLst>
                  <a:ext uri="{FF2B5EF4-FFF2-40B4-BE49-F238E27FC236}">
                    <a16:creationId xmlns:a16="http://schemas.microsoft.com/office/drawing/2014/main" id="{114620B1-E97C-473F-998C-46E528D22E74}"/>
                  </a:ext>
                </a:extLst>
              </p:cNvPr>
              <p:cNvGraphicFramePr>
                <a:graphicFrameLocks/>
              </p:cNvGraphicFramePr>
              <p:nvPr>
                <p:extLst/>
              </p:nvPr>
            </p:nvGraphicFramePr>
            <p:xfrm>
              <a:off x="1195948" y="1906347"/>
              <a:ext cx="9800104" cy="4346922"/>
            </p:xfrm>
            <a:graphic>
              <a:graphicData uri="http://schemas.openxmlformats.org/drawingml/2006/table">
                <a:tbl>
                  <a:tblPr firstRow="1" firstCol="1" bandRow="1">
                    <a:tableStyleId>{0505E3EF-67EA-436B-97B2-0124C06EBD24}</a:tableStyleId>
                  </a:tblPr>
                  <a:tblGrid>
                    <a:gridCol w="2044402">
                      <a:extLst>
                        <a:ext uri="{9D8B030D-6E8A-4147-A177-3AD203B41FA5}">
                          <a16:colId xmlns:a16="http://schemas.microsoft.com/office/drawing/2014/main" val="37643558"/>
                        </a:ext>
                      </a:extLst>
                    </a:gridCol>
                    <a:gridCol w="843378">
                      <a:extLst>
                        <a:ext uri="{9D8B030D-6E8A-4147-A177-3AD203B41FA5}">
                          <a16:colId xmlns:a16="http://schemas.microsoft.com/office/drawing/2014/main" val="4165441515"/>
                        </a:ext>
                      </a:extLst>
                    </a:gridCol>
                    <a:gridCol w="1728081">
                      <a:extLst>
                        <a:ext uri="{9D8B030D-6E8A-4147-A177-3AD203B41FA5}">
                          <a16:colId xmlns:a16="http://schemas.microsoft.com/office/drawing/2014/main" val="3280651248"/>
                        </a:ext>
                      </a:extLst>
                    </a:gridCol>
                    <a:gridCol w="1728081">
                      <a:extLst>
                        <a:ext uri="{9D8B030D-6E8A-4147-A177-3AD203B41FA5}">
                          <a16:colId xmlns:a16="http://schemas.microsoft.com/office/drawing/2014/main" val="2116652292"/>
                        </a:ext>
                      </a:extLst>
                    </a:gridCol>
                    <a:gridCol w="1728081">
                      <a:extLst>
                        <a:ext uri="{9D8B030D-6E8A-4147-A177-3AD203B41FA5}">
                          <a16:colId xmlns:a16="http://schemas.microsoft.com/office/drawing/2014/main" val="705894179"/>
                        </a:ext>
                      </a:extLst>
                    </a:gridCol>
                    <a:gridCol w="1728081">
                      <a:extLst>
                        <a:ext uri="{9D8B030D-6E8A-4147-A177-3AD203B41FA5}">
                          <a16:colId xmlns:a16="http://schemas.microsoft.com/office/drawing/2014/main" val="4283499997"/>
                        </a:ext>
                      </a:extLst>
                    </a:gridCol>
                  </a:tblGrid>
                  <a:tr h="345326">
                    <a:tc rowSpan="2">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4">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330170907"/>
                      </a:ext>
                    </a:extLst>
                  </a:tr>
                  <a:tr h="345326">
                    <a:tc v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RNN</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Bi-LSTM</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Stack LSTM</a:t>
                          </a:r>
                          <a:endParaRPr lang="zh-TW" altLang="en-US" sz="20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04545893"/>
                      </a:ext>
                    </a:extLst>
                  </a:tr>
                  <a:tr h="735953">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09120646"/>
                      </a:ext>
                    </a:extLst>
                  </a:tr>
                  <a:tr h="735953">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79004869"/>
                      </a:ext>
                    </a:extLst>
                  </a:tr>
                  <a:tr h="345326">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en-US" sz="2000" b="0" kern="100" baseline="0" dirty="0" err="1">
                              <a:solidFill>
                                <a:schemeClr val="dk1"/>
                              </a:solidFill>
                              <a:effectLst/>
                              <a:latin typeface="Times New Roman" panose="02020603050405020304" pitchFamily="18" charset="0"/>
                              <a:ea typeface="標楷體" panose="03000509000000000000" pitchFamily="65" charset="-120"/>
                              <a:cs typeface="+mn-cs"/>
                            </a:rPr>
                            <a:t>Dorpout</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015538006"/>
                      </a:ext>
                    </a:extLst>
                  </a:tr>
                  <a:tr h="345326">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輸出層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19663081"/>
                      </a:ext>
                    </a:extLst>
                  </a:tr>
                  <a:tr h="344540">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MAE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0.264</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0.275</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0.271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0.183</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315858157"/>
                      </a:ext>
                    </a:extLst>
                  </a:tr>
                  <a:tr h="34454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0.296</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0.274</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0.274</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0.267</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85224558"/>
                      </a:ext>
                    </a:extLst>
                  </a:tr>
                  <a:tr h="344540">
                    <a:tc>
                      <a:txBody>
                        <a:bodyPr/>
                        <a:lstStyle/>
                        <a:p>
                          <a:pPr marL="0" algn="ctr" defTabSz="914400" rtl="0" eaLnBrk="0" latinLnBrk="0" hangingPunct="0">
                            <a:lnSpc>
                              <a:spcPct val="100000"/>
                            </a:lnSpc>
                            <a:spcBef>
                              <a:spcPts val="0"/>
                            </a:spcBef>
                            <a:spcAft>
                              <a:spcPts val="0"/>
                            </a:spcAft>
                          </a:pPr>
                          <a:r>
                            <a:rPr lang="en-US" sz="20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0.544</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0.524</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0.523</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0.517</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626361670"/>
                      </a:ext>
                    </a:extLst>
                  </a:tr>
                  <a:tr h="460092">
                    <a:tc>
                      <a:txBody>
                        <a:bodyPr/>
                        <a:lstStyle/>
                        <a:p>
                          <a:endParaRPr lang="zh-TW"/>
                        </a:p>
                      </a:txBody>
                      <a:tcPr marL="68580" marR="68580" marT="0" marB="0" anchor="ctr">
                        <a:blipFill>
                          <a:blip r:embed="rId3"/>
                          <a:stretch>
                            <a:fillRect l="-299" t="-851316" r="-380597" b="-17105"/>
                          </a:stretch>
                        </a:blipFill>
                      </a:tcPr>
                    </a:tc>
                    <a:tc>
                      <a:txBody>
                        <a:bodyPr/>
                        <a:lstStyle/>
                        <a:p>
                          <a:pPr marL="0" algn="ctr" defTabSz="914400" rtl="0" eaLnBrk="0" latinLnBrk="0" hangingPunct="0">
                            <a:lnSpc>
                              <a:spcPct val="100000"/>
                            </a:lnSpc>
                            <a:spcBef>
                              <a:spcPts val="0"/>
                            </a:spcBef>
                            <a:spcAft>
                              <a:spcPts val="0"/>
                            </a:spcAft>
                          </a:pPr>
                          <a:r>
                            <a:rPr kumimoji="0" lang="en-US" altLang="zh-TW" sz="20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0.966</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0.969</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0.969</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0.970</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15916016"/>
                      </a:ext>
                    </a:extLst>
                  </a:tr>
                </a:tbl>
              </a:graphicData>
            </a:graphic>
          </p:graphicFrame>
        </mc:Fallback>
      </mc:AlternateContent>
      <p:sp>
        <p:nvSpPr>
          <p:cNvPr id="5" name="文字方塊 4">
            <a:extLst>
              <a:ext uri="{FF2B5EF4-FFF2-40B4-BE49-F238E27FC236}">
                <a16:creationId xmlns:a16="http://schemas.microsoft.com/office/drawing/2014/main" id="{61B943D2-9865-4F2F-A8C0-F45667059CD5}"/>
              </a:ext>
            </a:extLst>
          </p:cNvPr>
          <p:cNvSpPr txBox="1"/>
          <p:nvPr/>
        </p:nvSpPr>
        <p:spPr>
          <a:xfrm>
            <a:off x="4926531" y="6288781"/>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三</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63859300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a:xfrm>
            <a:off x="1097279" y="286603"/>
            <a:ext cx="10655450" cy="1450757"/>
          </a:xfrm>
        </p:spPr>
        <p:txBody>
          <a:bodyPr/>
          <a:lstStyle/>
          <a:p>
            <a:r>
              <a:rPr lang="en-US" altLang="zh-TW" dirty="0">
                <a:latin typeface="Times New Roman" panose="02020603050405020304" pitchFamily="18" charset="0"/>
                <a:cs typeface="Times New Roman" panose="02020603050405020304" pitchFamily="18" charset="0"/>
              </a:rPr>
              <a:t>4.5</a:t>
            </a:r>
            <a:r>
              <a:rPr lang="zh-TW" altLang="en-US" dirty="0">
                <a:latin typeface="Times New Roman" panose="02020603050405020304" pitchFamily="18" charset="0"/>
                <a:cs typeface="Times New Roman" panose="02020603050405020304" pitchFamily="18" charset="0"/>
              </a:rPr>
              <a:t>實驗一：四種模型之預測結果比較</a:t>
            </a:r>
            <a:r>
              <a:rPr lang="en-US" altLang="zh-TW">
                <a:latin typeface="Times New Roman" panose="02020603050405020304" pitchFamily="18" charset="0"/>
                <a:cs typeface="Times New Roman" panose="02020603050405020304" pitchFamily="18" charset="0"/>
              </a:rPr>
              <a:t>(7/7)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43</a:t>
            </a:fld>
            <a:endParaRPr lang="zh-TW" altLang="en-US" dirty="0"/>
          </a:p>
        </p:txBody>
      </p:sp>
      <mc:AlternateContent xmlns:mc="http://schemas.openxmlformats.org/markup-compatibility/2006" xmlns:a14="http://schemas.microsoft.com/office/drawing/2010/main">
        <mc:Choice Requires="a14">
          <p:graphicFrame>
            <p:nvGraphicFramePr>
              <p:cNvPr id="7" name="內容版面配置區 6">
                <a:extLst>
                  <a:ext uri="{FF2B5EF4-FFF2-40B4-BE49-F238E27FC236}">
                    <a16:creationId xmlns:a16="http://schemas.microsoft.com/office/drawing/2014/main" id="{1D3D5722-B955-436E-9F02-7CD1BF4E67B7}"/>
                  </a:ext>
                </a:extLst>
              </p:cNvPr>
              <p:cNvGraphicFramePr>
                <a:graphicFrameLocks noGrp="1"/>
              </p:cNvGraphicFramePr>
              <p:nvPr>
                <p:ph idx="1"/>
                <p:extLst/>
              </p:nvPr>
            </p:nvGraphicFramePr>
            <p:xfrm>
              <a:off x="1529714" y="2688256"/>
              <a:ext cx="9132572" cy="2807685"/>
            </p:xfrm>
            <a:graphic>
              <a:graphicData uri="http://schemas.openxmlformats.org/drawingml/2006/table">
                <a:tbl>
                  <a:tblPr firstRow="1" firstCol="1" bandRow="1">
                    <a:tableStyleId>{0505E3EF-67EA-436B-97B2-0124C06EBD24}</a:tableStyleId>
                  </a:tblPr>
                  <a:tblGrid>
                    <a:gridCol w="1520658">
                      <a:extLst>
                        <a:ext uri="{9D8B030D-6E8A-4147-A177-3AD203B41FA5}">
                          <a16:colId xmlns:a16="http://schemas.microsoft.com/office/drawing/2014/main" val="629330619"/>
                        </a:ext>
                      </a:extLst>
                    </a:gridCol>
                    <a:gridCol w="1673694">
                      <a:extLst>
                        <a:ext uri="{9D8B030D-6E8A-4147-A177-3AD203B41FA5}">
                          <a16:colId xmlns:a16="http://schemas.microsoft.com/office/drawing/2014/main" val="552837877"/>
                        </a:ext>
                      </a:extLst>
                    </a:gridCol>
                    <a:gridCol w="1369778">
                      <a:extLst>
                        <a:ext uri="{9D8B030D-6E8A-4147-A177-3AD203B41FA5}">
                          <a16:colId xmlns:a16="http://schemas.microsoft.com/office/drawing/2014/main" val="2094650275"/>
                        </a:ext>
                      </a:extLst>
                    </a:gridCol>
                    <a:gridCol w="1522814">
                      <a:extLst>
                        <a:ext uri="{9D8B030D-6E8A-4147-A177-3AD203B41FA5}">
                          <a16:colId xmlns:a16="http://schemas.microsoft.com/office/drawing/2014/main" val="1478746753"/>
                        </a:ext>
                      </a:extLst>
                    </a:gridCol>
                    <a:gridCol w="1522814">
                      <a:extLst>
                        <a:ext uri="{9D8B030D-6E8A-4147-A177-3AD203B41FA5}">
                          <a16:colId xmlns:a16="http://schemas.microsoft.com/office/drawing/2014/main" val="2146833296"/>
                        </a:ext>
                      </a:extLst>
                    </a:gridCol>
                    <a:gridCol w="1522814">
                      <a:extLst>
                        <a:ext uri="{9D8B030D-6E8A-4147-A177-3AD203B41FA5}">
                          <a16:colId xmlns:a16="http://schemas.microsoft.com/office/drawing/2014/main" val="1697565376"/>
                        </a:ext>
                      </a:extLst>
                    </a:gridCol>
                  </a:tblGrid>
                  <a:tr h="863598">
                    <a:tc>
                      <a:txBody>
                        <a:bodyPr/>
                        <a:lstStyle/>
                        <a:p>
                          <a:pPr marL="0" algn="ctr" defTabSz="914400" rtl="0" eaLnBrk="0" latinLnBrk="0" hangingPunct="0">
                            <a:lnSpc>
                              <a:spcPct val="150000"/>
                            </a:lnSpc>
                            <a:spcBef>
                              <a:spcPts val="5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參數設定</a:t>
                          </a: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MAE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MSE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RMSE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14:m>
                            <m:oMathPara xmlns:m="http://schemas.openxmlformats.org/officeDocument/2006/math">
                              <m:oMathParaPr>
                                <m:jc m:val="centerGroup"/>
                              </m:oMathParaPr>
                              <m:oMath xmlns:m="http://schemas.openxmlformats.org/officeDocument/2006/math">
                                <m:sSup>
                                  <m:sSupPr>
                                    <m:ctrlPr>
                                      <a:rPr lang="zh-TW" altLang="en-US" sz="2000" b="0" i="1" kern="100" baseline="0">
                                        <a:solidFill>
                                          <a:schemeClr val="dk1"/>
                                        </a:solidFill>
                                        <a:effectLst/>
                                        <a:latin typeface="Cambria Math" panose="02040503050406030204" pitchFamily="18" charset="0"/>
                                        <a:cs typeface="+mn-cs"/>
                                      </a:rPr>
                                    </m:ctrlPr>
                                  </m:sSupPr>
                                  <m:e>
                                    <m:r>
                                      <m:rPr>
                                        <m:nor/>
                                      </m:rPr>
                                      <a:rPr lang="en-US" sz="20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20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20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133692138"/>
                      </a:ext>
                    </a:extLst>
                  </a:tr>
                  <a:tr h="648029">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a:t>
                          </a:r>
                          <a:r>
                            <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一</a:t>
                          </a: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Bi-LSTM</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0.192</a:t>
                          </a:r>
                          <a:r>
                            <a:rPr lang="en-US" altLang="zh-TW"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0.279</a:t>
                          </a:r>
                          <a:r>
                            <a:rPr lang="en-US" altLang="zh-TW"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0.529</a:t>
                          </a:r>
                          <a:r>
                            <a:rPr lang="en-US" altLang="zh-TW"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r>
                            <a:rPr lang="en-US" altLang="zh-TW"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93379777"/>
                      </a:ext>
                    </a:extLst>
                  </a:tr>
                  <a:tr h="648029">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二</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0.196</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0.281</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0.53</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0%</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0.968</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908916796"/>
                      </a:ext>
                    </a:extLst>
                  </a:tr>
                  <a:tr h="648029">
                    <a:tc>
                      <a:txBody>
                        <a:bodyPr/>
                        <a:lstStyle/>
                        <a:p>
                          <a:pPr marL="0" algn="ctr" defTabSz="914400" rtl="0" eaLnBrk="0" latinLnBrk="0" hangingPunct="0">
                            <a:lnSpc>
                              <a:spcPct val="150000"/>
                            </a:lnSpc>
                            <a:spcBef>
                              <a:spcPts val="50"/>
                            </a:spcBef>
                            <a:spcAft>
                              <a:spcPts val="0"/>
                            </a:spcAft>
                          </a:pPr>
                          <a:r>
                            <a:rPr lang="en-US" sz="20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zh-TW" altLang="en-US" sz="20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三</a:t>
                          </a:r>
                          <a:r>
                            <a:rPr lang="en-US" sz="20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endParaRPr lang="zh-TW" altLang="en-US" sz="20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Stack LSTM</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0.183</a:t>
                          </a:r>
                          <a:r>
                            <a:rPr lang="en-US" altLang="zh-TW"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0.267</a:t>
                          </a:r>
                          <a:r>
                            <a:rPr lang="en-US" altLang="zh-TW"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0.517</a:t>
                          </a:r>
                          <a:r>
                            <a:rPr lang="en-US" altLang="zh-TW"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0.97</a:t>
                          </a:r>
                          <a:r>
                            <a:rPr lang="en-US" altLang="zh-TW"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13988339"/>
                      </a:ext>
                    </a:extLst>
                  </a:tr>
                </a:tbl>
              </a:graphicData>
            </a:graphic>
          </p:graphicFrame>
        </mc:Choice>
        <mc:Fallback xmlns="">
          <p:graphicFrame>
            <p:nvGraphicFramePr>
              <p:cNvPr id="7" name="內容版面配置區 6">
                <a:extLst>
                  <a:ext uri="{FF2B5EF4-FFF2-40B4-BE49-F238E27FC236}">
                    <a16:creationId xmlns:a16="http://schemas.microsoft.com/office/drawing/2014/main" id="{1D3D5722-B955-436E-9F02-7CD1BF4E67B7}"/>
                  </a:ext>
                </a:extLst>
              </p:cNvPr>
              <p:cNvGraphicFramePr>
                <a:graphicFrameLocks noGrp="1"/>
              </p:cNvGraphicFramePr>
              <p:nvPr>
                <p:ph idx="1"/>
                <p:extLst/>
              </p:nvPr>
            </p:nvGraphicFramePr>
            <p:xfrm>
              <a:off x="1529714" y="2688256"/>
              <a:ext cx="9132572" cy="2807685"/>
            </p:xfrm>
            <a:graphic>
              <a:graphicData uri="http://schemas.openxmlformats.org/drawingml/2006/table">
                <a:tbl>
                  <a:tblPr firstRow="1" firstCol="1" bandRow="1">
                    <a:tableStyleId>{0505E3EF-67EA-436B-97B2-0124C06EBD24}</a:tableStyleId>
                  </a:tblPr>
                  <a:tblGrid>
                    <a:gridCol w="1520658">
                      <a:extLst>
                        <a:ext uri="{9D8B030D-6E8A-4147-A177-3AD203B41FA5}">
                          <a16:colId xmlns:a16="http://schemas.microsoft.com/office/drawing/2014/main" val="629330619"/>
                        </a:ext>
                      </a:extLst>
                    </a:gridCol>
                    <a:gridCol w="1673694">
                      <a:extLst>
                        <a:ext uri="{9D8B030D-6E8A-4147-A177-3AD203B41FA5}">
                          <a16:colId xmlns:a16="http://schemas.microsoft.com/office/drawing/2014/main" val="552837877"/>
                        </a:ext>
                      </a:extLst>
                    </a:gridCol>
                    <a:gridCol w="1369778">
                      <a:extLst>
                        <a:ext uri="{9D8B030D-6E8A-4147-A177-3AD203B41FA5}">
                          <a16:colId xmlns:a16="http://schemas.microsoft.com/office/drawing/2014/main" val="2094650275"/>
                        </a:ext>
                      </a:extLst>
                    </a:gridCol>
                    <a:gridCol w="1522814">
                      <a:extLst>
                        <a:ext uri="{9D8B030D-6E8A-4147-A177-3AD203B41FA5}">
                          <a16:colId xmlns:a16="http://schemas.microsoft.com/office/drawing/2014/main" val="1478746753"/>
                        </a:ext>
                      </a:extLst>
                    </a:gridCol>
                    <a:gridCol w="1522814">
                      <a:extLst>
                        <a:ext uri="{9D8B030D-6E8A-4147-A177-3AD203B41FA5}">
                          <a16:colId xmlns:a16="http://schemas.microsoft.com/office/drawing/2014/main" val="2146833296"/>
                        </a:ext>
                      </a:extLst>
                    </a:gridCol>
                    <a:gridCol w="1522814">
                      <a:extLst>
                        <a:ext uri="{9D8B030D-6E8A-4147-A177-3AD203B41FA5}">
                          <a16:colId xmlns:a16="http://schemas.microsoft.com/office/drawing/2014/main" val="1697565376"/>
                        </a:ext>
                      </a:extLst>
                    </a:gridCol>
                  </a:tblGrid>
                  <a:tr h="863598">
                    <a:tc>
                      <a:txBody>
                        <a:bodyPr/>
                        <a:lstStyle/>
                        <a:p>
                          <a:pPr marL="0" algn="ctr" defTabSz="914400" rtl="0" eaLnBrk="0" latinLnBrk="0" hangingPunct="0">
                            <a:lnSpc>
                              <a:spcPct val="150000"/>
                            </a:lnSpc>
                            <a:spcBef>
                              <a:spcPts val="5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參數設定</a:t>
                          </a: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MAE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MSE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RMSE</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endParaRPr lang="zh-TW"/>
                        </a:p>
                      </a:txBody>
                      <a:tcPr marL="68580" marR="68580" marT="0" marB="0" anchor="ctr">
                        <a:blipFill>
                          <a:blip r:embed="rId3"/>
                          <a:stretch>
                            <a:fillRect l="-500400" t="-704" r="-800" b="-228873"/>
                          </a:stretch>
                        </a:blipFill>
                      </a:tcPr>
                    </a:tc>
                    <a:extLst>
                      <a:ext uri="{0D108BD9-81ED-4DB2-BD59-A6C34878D82A}">
                        <a16:rowId xmlns:a16="http://schemas.microsoft.com/office/drawing/2014/main" val="1133692138"/>
                      </a:ext>
                    </a:extLst>
                  </a:tr>
                  <a:tr h="648029">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a:t>
                          </a:r>
                          <a:r>
                            <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一</a:t>
                          </a: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Bi-LSTM</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0.192</a:t>
                          </a:r>
                          <a:r>
                            <a:rPr lang="en-US" altLang="zh-TW"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0.279</a:t>
                          </a:r>
                          <a:r>
                            <a:rPr lang="en-US" altLang="zh-TW"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0.529</a:t>
                          </a:r>
                          <a:r>
                            <a:rPr lang="en-US" altLang="zh-TW"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r>
                            <a:rPr lang="en-US" altLang="zh-TW"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93379777"/>
                      </a:ext>
                    </a:extLst>
                  </a:tr>
                  <a:tr h="648029">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二</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0.196</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0.281</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0.53</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0%</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0.968</a:t>
                          </a:r>
                          <a:r>
                            <a:rPr lang="en-US" altLang="zh-TW" sz="20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908916796"/>
                      </a:ext>
                    </a:extLst>
                  </a:tr>
                  <a:tr h="648029">
                    <a:tc>
                      <a:txBody>
                        <a:bodyPr/>
                        <a:lstStyle/>
                        <a:p>
                          <a:pPr marL="0" algn="ctr" defTabSz="914400" rtl="0" eaLnBrk="0" latinLnBrk="0" hangingPunct="0">
                            <a:lnSpc>
                              <a:spcPct val="150000"/>
                            </a:lnSpc>
                            <a:spcBef>
                              <a:spcPts val="50"/>
                            </a:spcBef>
                            <a:spcAft>
                              <a:spcPts val="0"/>
                            </a:spcAft>
                          </a:pPr>
                          <a:r>
                            <a:rPr lang="en-US" sz="20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r>
                            <a:rPr lang="zh-TW" altLang="en-US" sz="20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三</a:t>
                          </a:r>
                          <a:r>
                            <a:rPr lang="en-US" sz="20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endParaRPr lang="zh-TW" altLang="en-US" sz="20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Stack LSTM</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0.183</a:t>
                          </a:r>
                          <a:r>
                            <a:rPr lang="en-US" altLang="zh-TW"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0.267</a:t>
                          </a:r>
                          <a:r>
                            <a:rPr lang="en-US" altLang="zh-TW"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0.517</a:t>
                          </a:r>
                          <a:r>
                            <a:rPr lang="en-US" altLang="zh-TW"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50000"/>
                            </a:lnSpc>
                            <a:spcBef>
                              <a:spcPts val="50"/>
                            </a:spcBef>
                            <a:spcAft>
                              <a:spcPts val="0"/>
                            </a:spcAft>
                          </a:pPr>
                          <a:r>
                            <a:rPr 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0.97</a:t>
                          </a:r>
                          <a:r>
                            <a:rPr lang="en-US" altLang="zh-TW"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a:t>
                          </a:r>
                          <a:endParaRPr lang="zh-TW" altLang="en-US" sz="20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13988339"/>
                      </a:ext>
                    </a:extLst>
                  </a:tr>
                </a:tbl>
              </a:graphicData>
            </a:graphic>
          </p:graphicFrame>
        </mc:Fallback>
      </mc:AlternateContent>
      <p:sp>
        <p:nvSpPr>
          <p:cNvPr id="9" name="矩形 8">
            <a:extLst>
              <a:ext uri="{FF2B5EF4-FFF2-40B4-BE49-F238E27FC236}">
                <a16:creationId xmlns:a16="http://schemas.microsoft.com/office/drawing/2014/main" id="{7AFF5B1D-2DC9-44D2-8263-CA78357934B7}"/>
              </a:ext>
            </a:extLst>
          </p:cNvPr>
          <p:cNvSpPr/>
          <p:nvPr/>
        </p:nvSpPr>
        <p:spPr>
          <a:xfrm>
            <a:off x="4003119" y="2028142"/>
            <a:ext cx="4185761" cy="581121"/>
          </a:xfrm>
          <a:prstGeom prst="rect">
            <a:avLst/>
          </a:prstGeom>
        </p:spPr>
        <p:txBody>
          <a:bodyPr wrap="none">
            <a:spAutoFit/>
          </a:bodyPr>
          <a:lstStyle/>
          <a:p>
            <a:pPr algn="ctr">
              <a:lnSpc>
                <a:spcPct val="150000"/>
              </a:lnSpc>
              <a:spcBef>
                <a:spcPts val="600"/>
              </a:spcBef>
            </a:pP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三種參數設定之最佳實驗結果</a:t>
            </a:r>
            <a:endPar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3066120667"/>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4.6</a:t>
            </a:r>
            <a:r>
              <a:rPr lang="zh-TW" altLang="en-US" dirty="0">
                <a:latin typeface="Times New Roman" panose="02020603050405020304" pitchFamily="18" charset="0"/>
                <a:cs typeface="Times New Roman" panose="02020603050405020304" pitchFamily="18" charset="0"/>
              </a:rPr>
              <a:t>實驗二</a:t>
            </a:r>
            <a:r>
              <a:rPr lang="zh-TW" altLang="zh-TW" dirty="0"/>
              <a:t>：四種模型之最佳配置</a:t>
            </a:r>
            <a:r>
              <a:rPr lang="en-US" altLang="zh-TW" dirty="0"/>
              <a:t>(1/7)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44</a:t>
            </a:fld>
            <a:endParaRPr lang="zh-TW" altLang="en-US" dirty="0"/>
          </a:p>
        </p:txBody>
      </p:sp>
      <p:graphicFrame>
        <p:nvGraphicFramePr>
          <p:cNvPr id="8" name="內容版面配置區 7">
            <a:extLst>
              <a:ext uri="{FF2B5EF4-FFF2-40B4-BE49-F238E27FC236}">
                <a16:creationId xmlns:a16="http://schemas.microsoft.com/office/drawing/2014/main" id="{818F4701-1E6F-4084-BD38-F9571CDCDC2D}"/>
              </a:ext>
            </a:extLst>
          </p:cNvPr>
          <p:cNvGraphicFramePr>
            <a:graphicFrameLocks noGrp="1"/>
          </p:cNvGraphicFramePr>
          <p:nvPr>
            <p:ph idx="1"/>
            <p:extLst>
              <p:ext uri="{D42A27DB-BD31-4B8C-83A1-F6EECF244321}">
                <p14:modId xmlns:p14="http://schemas.microsoft.com/office/powerpoint/2010/main" val="6601518"/>
              </p:ext>
            </p:extLst>
          </p:nvPr>
        </p:nvGraphicFramePr>
        <p:xfrm>
          <a:off x="941424" y="2383010"/>
          <a:ext cx="10309153" cy="4004095"/>
        </p:xfrm>
        <a:graphic>
          <a:graphicData uri="http://schemas.openxmlformats.org/drawingml/2006/table">
            <a:tbl>
              <a:tblPr firstRow="1" firstCol="1" bandRow="1">
                <a:tableStyleId>{0505E3EF-67EA-436B-97B2-0124C06EBD24}</a:tableStyleId>
              </a:tblPr>
              <a:tblGrid>
                <a:gridCol w="2666742">
                  <a:extLst>
                    <a:ext uri="{9D8B030D-6E8A-4147-A177-3AD203B41FA5}">
                      <a16:colId xmlns:a16="http://schemas.microsoft.com/office/drawing/2014/main" val="3046639379"/>
                    </a:ext>
                  </a:extLst>
                </a:gridCol>
                <a:gridCol w="1425999">
                  <a:extLst>
                    <a:ext uri="{9D8B030D-6E8A-4147-A177-3AD203B41FA5}">
                      <a16:colId xmlns:a16="http://schemas.microsoft.com/office/drawing/2014/main" val="2027418840"/>
                    </a:ext>
                  </a:extLst>
                </a:gridCol>
                <a:gridCol w="1849320">
                  <a:extLst>
                    <a:ext uri="{9D8B030D-6E8A-4147-A177-3AD203B41FA5}">
                      <a16:colId xmlns:a16="http://schemas.microsoft.com/office/drawing/2014/main" val="4086890299"/>
                    </a:ext>
                  </a:extLst>
                </a:gridCol>
                <a:gridCol w="2183546">
                  <a:extLst>
                    <a:ext uri="{9D8B030D-6E8A-4147-A177-3AD203B41FA5}">
                      <a16:colId xmlns:a16="http://schemas.microsoft.com/office/drawing/2014/main" val="3358738807"/>
                    </a:ext>
                  </a:extLst>
                </a:gridCol>
                <a:gridCol w="2183546">
                  <a:extLst>
                    <a:ext uri="{9D8B030D-6E8A-4147-A177-3AD203B41FA5}">
                      <a16:colId xmlns:a16="http://schemas.microsoft.com/office/drawing/2014/main" val="3129262391"/>
                    </a:ext>
                  </a:extLst>
                </a:gridCol>
              </a:tblGrid>
              <a:tr h="800819">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547796569"/>
                  </a:ext>
                </a:extLst>
              </a:tr>
              <a:tr h="800819">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4">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以倍數設定，從</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512</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098085884"/>
                  </a:ext>
                </a:extLst>
              </a:tr>
              <a:tr h="800819">
                <a:tc>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1" latinLnBrk="0" hangingPunct="1">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1" latinLnBrk="0" hangingPunct="1">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1" latinLnBrk="0" hangingPunct="1">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1" latinLnBrk="0" hangingPunct="1">
                        <a:lnSpc>
                          <a:spcPct val="100000"/>
                        </a:lnSpc>
                        <a:spcBef>
                          <a:spcPts val="0"/>
                        </a:spcBef>
                        <a:spcAft>
                          <a:spcPts val="0"/>
                        </a:spcAft>
                      </a:pP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643035942"/>
                  </a:ext>
                </a:extLst>
              </a:tr>
              <a:tr h="800819">
                <a:tc>
                  <a:txBody>
                    <a:bodyPr/>
                    <a:lstStyle/>
                    <a:p>
                      <a:pPr marL="0" algn="ctr" defTabSz="914400" rtl="0" eaLnBrk="0" latinLnBrk="0" hangingPunct="0">
                        <a:lnSpc>
                          <a:spcPct val="100000"/>
                        </a:lnSpc>
                        <a:spcBef>
                          <a:spcPts val="0"/>
                        </a:spcBef>
                        <a:spcAft>
                          <a:spcPts val="0"/>
                        </a:spcAft>
                      </a:pPr>
                      <a:r>
                        <a:rPr lang="zh-TW" altLang="en-US" sz="20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gridSpan="4">
                  <a:txBody>
                    <a:bodyPr/>
                    <a:lstStyle/>
                    <a:p>
                      <a:pPr marL="0" algn="ctr"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以每次增加</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50</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設定，從</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50</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至</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200</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94061575"/>
                  </a:ext>
                </a:extLst>
              </a:tr>
              <a:tr h="800819">
                <a:tc>
                  <a:txBody>
                    <a:bodyPr/>
                    <a:lstStyle/>
                    <a:p>
                      <a:pPr marL="0" algn="ctr" defTabSz="914400" rtl="0" eaLnBrk="0" latinLnBrk="0" hangingPunct="0">
                        <a:lnSpc>
                          <a:spcPct val="100000"/>
                        </a:lnSpc>
                        <a:spcBef>
                          <a:spcPts val="0"/>
                        </a:spcBef>
                        <a:spcAft>
                          <a:spcPts val="0"/>
                        </a:spcAft>
                      </a:pPr>
                      <a:r>
                        <a:rPr lang="zh-TW" altLang="en-US" sz="20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gridSpan="4">
                  <a:txBody>
                    <a:bodyPr/>
                    <a:lstStyle/>
                    <a:p>
                      <a:pPr marL="0" algn="just" defTabSz="914400" rtl="0" eaLnBrk="0" latinLnBrk="0" hangingPunct="0">
                        <a:lnSpc>
                          <a:spcPct val="100000"/>
                        </a:lnSpc>
                        <a:spcBef>
                          <a:spcPts val="0"/>
                        </a:spcBef>
                        <a:spcAft>
                          <a:spcPts val="0"/>
                        </a:spcAft>
                      </a:pP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首次為</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500</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，之後以</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1000</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開始，每次增加</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1000</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，直至批次大小為</a:t>
                      </a:r>
                      <a:r>
                        <a:rPr lang="en-US" sz="2000" b="0" kern="100" baseline="0" dirty="0">
                          <a:solidFill>
                            <a:schemeClr val="dk1"/>
                          </a:solidFill>
                          <a:effectLst/>
                          <a:latin typeface="Times New Roman" panose="02020603050405020304" pitchFamily="18" charset="0"/>
                          <a:ea typeface="標楷體" panose="03000509000000000000" pitchFamily="65" charset="-120"/>
                          <a:cs typeface="+mn-cs"/>
                        </a:rPr>
                        <a:t>5000</a:t>
                      </a:r>
                      <a:r>
                        <a:rPr lang="zh-TW" altLang="en-US" sz="2000" b="0" kern="100" baseline="0" dirty="0">
                          <a:solidFill>
                            <a:schemeClr val="dk1"/>
                          </a:solidFill>
                          <a:effectLst/>
                          <a:latin typeface="Times New Roman" panose="02020603050405020304" pitchFamily="18" charset="0"/>
                          <a:ea typeface="標楷體" panose="03000509000000000000" pitchFamily="65" charset="-120"/>
                          <a:cs typeface="+mn-cs"/>
                        </a:rPr>
                        <a:t>時，結束更改批次大小。</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914752196"/>
                  </a:ext>
                </a:extLst>
              </a:tr>
            </a:tbl>
          </a:graphicData>
        </a:graphic>
      </p:graphicFrame>
      <p:sp>
        <p:nvSpPr>
          <p:cNvPr id="9" name="矩形 8">
            <a:extLst>
              <a:ext uri="{FF2B5EF4-FFF2-40B4-BE49-F238E27FC236}">
                <a16:creationId xmlns:a16="http://schemas.microsoft.com/office/drawing/2014/main" id="{4A59677E-B1B0-4EFC-8E59-26437E40FB63}"/>
              </a:ext>
            </a:extLst>
          </p:cNvPr>
          <p:cNvSpPr/>
          <p:nvPr/>
        </p:nvSpPr>
        <p:spPr>
          <a:xfrm>
            <a:off x="5082304" y="1744172"/>
            <a:ext cx="2339103" cy="581121"/>
          </a:xfrm>
          <a:prstGeom prst="rect">
            <a:avLst/>
          </a:prstGeom>
        </p:spPr>
        <p:txBody>
          <a:bodyPr wrap="none">
            <a:spAutoFit/>
          </a:bodyPr>
          <a:lstStyle/>
          <a:p>
            <a:pPr algn="ctr">
              <a:lnSpc>
                <a:spcPct val="150000"/>
              </a:lnSpc>
              <a:spcBef>
                <a:spcPts val="600"/>
              </a:spcBef>
            </a:pPr>
            <a:r>
              <a:rPr lang="zh-TW" altLang="zh-TW" sz="2400" kern="100" dirty="0">
                <a:latin typeface="Times New Roman" panose="02020603050405020304" pitchFamily="18" charset="0"/>
                <a:ea typeface="標楷體" panose="03000509000000000000" pitchFamily="65" charset="-120"/>
                <a:cs typeface="Times New Roman" panose="02020603050405020304" pitchFamily="18" charset="0"/>
              </a:rPr>
              <a:t>模型超參數設定</a:t>
            </a:r>
            <a:endParaRPr lang="zh-TW" altLang="en-US" sz="24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048174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4.6</a:t>
            </a:r>
            <a:r>
              <a:rPr lang="zh-TW" altLang="en-US" dirty="0">
                <a:latin typeface="Times New Roman" panose="02020603050405020304" pitchFamily="18" charset="0"/>
                <a:cs typeface="Times New Roman" panose="02020603050405020304" pitchFamily="18" charset="0"/>
              </a:rPr>
              <a:t>實驗二</a:t>
            </a:r>
            <a:r>
              <a:rPr lang="zh-TW" altLang="zh-TW" dirty="0"/>
              <a:t>：四種模型之最佳配置</a:t>
            </a:r>
            <a:r>
              <a:rPr lang="en-US" altLang="zh-TW" dirty="0"/>
              <a:t>(2/7)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45</a:t>
            </a:fld>
            <a:endParaRPr lang="zh-TW" altLang="en-US" dirty="0"/>
          </a:p>
        </p:txBody>
      </p:sp>
      <mc:AlternateContent xmlns:mc="http://schemas.openxmlformats.org/markup-compatibility/2006" xmlns:a14="http://schemas.microsoft.com/office/drawing/2010/main">
        <mc:Choice Requires="a14">
          <p:graphicFrame>
            <p:nvGraphicFramePr>
              <p:cNvPr id="11" name="內容版面配置區 10">
                <a:extLst>
                  <a:ext uri="{FF2B5EF4-FFF2-40B4-BE49-F238E27FC236}">
                    <a16:creationId xmlns:a16="http://schemas.microsoft.com/office/drawing/2014/main" id="{51C1FC58-61AF-40AB-93B3-4AAFFC337ED3}"/>
                  </a:ext>
                </a:extLst>
              </p:cNvPr>
              <p:cNvGraphicFramePr>
                <a:graphicFrameLocks noGrp="1"/>
              </p:cNvGraphicFramePr>
              <p:nvPr>
                <p:ph idx="1"/>
                <p:extLst/>
              </p:nvPr>
            </p:nvGraphicFramePr>
            <p:xfrm>
              <a:off x="393700" y="1835674"/>
              <a:ext cx="5380992" cy="4611164"/>
            </p:xfrm>
            <a:graphic>
              <a:graphicData uri="http://schemas.openxmlformats.org/drawingml/2006/table">
                <a:tbl>
                  <a:tblPr firstRow="1" firstCol="1" bandRow="1">
                    <a:tableStyleId>{0505E3EF-67EA-436B-97B2-0124C06EBD24}</a:tableStyleId>
                  </a:tblPr>
                  <a:tblGrid>
                    <a:gridCol w="1003392">
                      <a:extLst>
                        <a:ext uri="{9D8B030D-6E8A-4147-A177-3AD203B41FA5}">
                          <a16:colId xmlns:a16="http://schemas.microsoft.com/office/drawing/2014/main" val="2888721925"/>
                        </a:ext>
                      </a:extLst>
                    </a:gridCol>
                    <a:gridCol w="729600">
                      <a:extLst>
                        <a:ext uri="{9D8B030D-6E8A-4147-A177-3AD203B41FA5}">
                          <a16:colId xmlns:a16="http://schemas.microsoft.com/office/drawing/2014/main" val="3943789319"/>
                        </a:ext>
                      </a:extLst>
                    </a:gridCol>
                    <a:gridCol w="729600">
                      <a:extLst>
                        <a:ext uri="{9D8B030D-6E8A-4147-A177-3AD203B41FA5}">
                          <a16:colId xmlns:a16="http://schemas.microsoft.com/office/drawing/2014/main" val="3658292443"/>
                        </a:ext>
                      </a:extLst>
                    </a:gridCol>
                    <a:gridCol w="729600">
                      <a:extLst>
                        <a:ext uri="{9D8B030D-6E8A-4147-A177-3AD203B41FA5}">
                          <a16:colId xmlns:a16="http://schemas.microsoft.com/office/drawing/2014/main" val="2208471254"/>
                        </a:ext>
                      </a:extLst>
                    </a:gridCol>
                    <a:gridCol w="729600">
                      <a:extLst>
                        <a:ext uri="{9D8B030D-6E8A-4147-A177-3AD203B41FA5}">
                          <a16:colId xmlns:a16="http://schemas.microsoft.com/office/drawing/2014/main" val="4184124710"/>
                        </a:ext>
                      </a:extLst>
                    </a:gridCol>
                    <a:gridCol w="729600">
                      <a:extLst>
                        <a:ext uri="{9D8B030D-6E8A-4147-A177-3AD203B41FA5}">
                          <a16:colId xmlns:a16="http://schemas.microsoft.com/office/drawing/2014/main" val="2770604861"/>
                        </a:ext>
                      </a:extLst>
                    </a:gridCol>
                    <a:gridCol w="729600">
                      <a:extLst>
                        <a:ext uri="{9D8B030D-6E8A-4147-A177-3AD203B41FA5}">
                          <a16:colId xmlns:a16="http://schemas.microsoft.com/office/drawing/2014/main" val="2150933053"/>
                        </a:ext>
                      </a:extLst>
                    </a:gridCol>
                  </a:tblGrid>
                  <a:tr h="378716">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endPar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672292908"/>
                      </a:ext>
                    </a:extLst>
                  </a:tr>
                  <a:tr h="378716">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398357881"/>
                      </a:ext>
                    </a:extLst>
                  </a:tr>
                  <a:tr h="757432">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86787526"/>
                      </a:ext>
                    </a:extLst>
                  </a:tr>
                  <a:tr h="757432">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208573318"/>
                      </a:ext>
                    </a:extLst>
                  </a:tr>
                  <a:tr h="37871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179529957"/>
                      </a:ext>
                    </a:extLst>
                  </a:tr>
                  <a:tr h="37871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3000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784816038"/>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0.201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0.208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0.211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0.253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0.251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818714451"/>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0.291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672835173"/>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0.533</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558126811"/>
                      </a:ext>
                    </a:extLst>
                  </a:tr>
                  <a:tr h="445288">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954728702"/>
                      </a:ext>
                    </a:extLst>
                  </a:tr>
                </a:tbl>
              </a:graphicData>
            </a:graphic>
          </p:graphicFrame>
        </mc:Choice>
        <mc:Fallback xmlns="">
          <p:graphicFrame>
            <p:nvGraphicFramePr>
              <p:cNvPr id="11" name="內容版面配置區 10">
                <a:extLst>
                  <a:ext uri="{FF2B5EF4-FFF2-40B4-BE49-F238E27FC236}">
                    <a16:creationId xmlns:a16="http://schemas.microsoft.com/office/drawing/2014/main" id="{51C1FC58-61AF-40AB-93B3-4AAFFC337ED3}"/>
                  </a:ext>
                </a:extLst>
              </p:cNvPr>
              <p:cNvGraphicFramePr>
                <a:graphicFrameLocks noGrp="1"/>
              </p:cNvGraphicFramePr>
              <p:nvPr>
                <p:ph idx="1"/>
                <p:extLst/>
              </p:nvPr>
            </p:nvGraphicFramePr>
            <p:xfrm>
              <a:off x="393700" y="1835674"/>
              <a:ext cx="5380992" cy="4611164"/>
            </p:xfrm>
            <a:graphic>
              <a:graphicData uri="http://schemas.openxmlformats.org/drawingml/2006/table">
                <a:tbl>
                  <a:tblPr firstRow="1" firstCol="1" bandRow="1">
                    <a:tableStyleId>{0505E3EF-67EA-436B-97B2-0124C06EBD24}</a:tableStyleId>
                  </a:tblPr>
                  <a:tblGrid>
                    <a:gridCol w="1003392">
                      <a:extLst>
                        <a:ext uri="{9D8B030D-6E8A-4147-A177-3AD203B41FA5}">
                          <a16:colId xmlns:a16="http://schemas.microsoft.com/office/drawing/2014/main" val="2888721925"/>
                        </a:ext>
                      </a:extLst>
                    </a:gridCol>
                    <a:gridCol w="729600">
                      <a:extLst>
                        <a:ext uri="{9D8B030D-6E8A-4147-A177-3AD203B41FA5}">
                          <a16:colId xmlns:a16="http://schemas.microsoft.com/office/drawing/2014/main" val="3943789319"/>
                        </a:ext>
                      </a:extLst>
                    </a:gridCol>
                    <a:gridCol w="729600">
                      <a:extLst>
                        <a:ext uri="{9D8B030D-6E8A-4147-A177-3AD203B41FA5}">
                          <a16:colId xmlns:a16="http://schemas.microsoft.com/office/drawing/2014/main" val="3658292443"/>
                        </a:ext>
                      </a:extLst>
                    </a:gridCol>
                    <a:gridCol w="729600">
                      <a:extLst>
                        <a:ext uri="{9D8B030D-6E8A-4147-A177-3AD203B41FA5}">
                          <a16:colId xmlns:a16="http://schemas.microsoft.com/office/drawing/2014/main" val="2208471254"/>
                        </a:ext>
                      </a:extLst>
                    </a:gridCol>
                    <a:gridCol w="729600">
                      <a:extLst>
                        <a:ext uri="{9D8B030D-6E8A-4147-A177-3AD203B41FA5}">
                          <a16:colId xmlns:a16="http://schemas.microsoft.com/office/drawing/2014/main" val="4184124710"/>
                        </a:ext>
                      </a:extLst>
                    </a:gridCol>
                    <a:gridCol w="729600">
                      <a:extLst>
                        <a:ext uri="{9D8B030D-6E8A-4147-A177-3AD203B41FA5}">
                          <a16:colId xmlns:a16="http://schemas.microsoft.com/office/drawing/2014/main" val="2770604861"/>
                        </a:ext>
                      </a:extLst>
                    </a:gridCol>
                    <a:gridCol w="729600">
                      <a:extLst>
                        <a:ext uri="{9D8B030D-6E8A-4147-A177-3AD203B41FA5}">
                          <a16:colId xmlns:a16="http://schemas.microsoft.com/office/drawing/2014/main" val="2150933053"/>
                        </a:ext>
                      </a:extLst>
                    </a:gridCol>
                  </a:tblGrid>
                  <a:tr h="378716">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endPar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672292908"/>
                      </a:ext>
                    </a:extLst>
                  </a:tr>
                  <a:tr h="378716">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398357881"/>
                      </a:ext>
                    </a:extLst>
                  </a:tr>
                  <a:tr h="757432">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86787526"/>
                      </a:ext>
                    </a:extLst>
                  </a:tr>
                  <a:tr h="757432">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208573318"/>
                      </a:ext>
                    </a:extLst>
                  </a:tr>
                  <a:tr h="37871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179529957"/>
                      </a:ext>
                    </a:extLst>
                  </a:tr>
                  <a:tr h="37871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3000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784816038"/>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0.201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0.208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0.211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0.253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0.251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818714451"/>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0.291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672835173"/>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0.533</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558126811"/>
                      </a:ext>
                    </a:extLst>
                  </a:tr>
                  <a:tr h="445288">
                    <a:tc>
                      <a:txBody>
                        <a:bodyPr/>
                        <a:lstStyle/>
                        <a:p>
                          <a:endParaRPr lang="zh-TW"/>
                        </a:p>
                      </a:txBody>
                      <a:tcPr marL="68580" marR="68580" marT="0" marB="0" anchor="ctr">
                        <a:blipFill>
                          <a:blip r:embed="rId3"/>
                          <a:stretch>
                            <a:fillRect l="-606" t="-938356" r="-436970" b="-5479"/>
                          </a:stretch>
                        </a:blipFill>
                      </a:tcP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9547287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1FD3EC88-3398-4DEC-B787-3BF81D19CC46}"/>
                  </a:ext>
                </a:extLst>
              </p:cNvPr>
              <p:cNvGraphicFramePr>
                <a:graphicFrameLocks noGrp="1"/>
              </p:cNvGraphicFramePr>
              <p:nvPr>
                <p:extLst/>
              </p:nvPr>
            </p:nvGraphicFramePr>
            <p:xfrm>
              <a:off x="6126480" y="1835674"/>
              <a:ext cx="5380992" cy="4611165"/>
            </p:xfrm>
            <a:graphic>
              <a:graphicData uri="http://schemas.openxmlformats.org/drawingml/2006/table">
                <a:tbl>
                  <a:tblPr firstRow="1" firstCol="1" bandRow="1">
                    <a:tableStyleId>{0505E3EF-67EA-436B-97B2-0124C06EBD24}</a:tableStyleId>
                  </a:tblPr>
                  <a:tblGrid>
                    <a:gridCol w="1144332">
                      <a:extLst>
                        <a:ext uri="{9D8B030D-6E8A-4147-A177-3AD203B41FA5}">
                          <a16:colId xmlns:a16="http://schemas.microsoft.com/office/drawing/2014/main" val="2357371761"/>
                        </a:ext>
                      </a:extLst>
                    </a:gridCol>
                    <a:gridCol w="648070">
                      <a:extLst>
                        <a:ext uri="{9D8B030D-6E8A-4147-A177-3AD203B41FA5}">
                          <a16:colId xmlns:a16="http://schemas.microsoft.com/office/drawing/2014/main" val="1380631177"/>
                        </a:ext>
                      </a:extLst>
                    </a:gridCol>
                    <a:gridCol w="717718">
                      <a:extLst>
                        <a:ext uri="{9D8B030D-6E8A-4147-A177-3AD203B41FA5}">
                          <a16:colId xmlns:a16="http://schemas.microsoft.com/office/drawing/2014/main" val="2278752146"/>
                        </a:ext>
                      </a:extLst>
                    </a:gridCol>
                    <a:gridCol w="717718">
                      <a:extLst>
                        <a:ext uri="{9D8B030D-6E8A-4147-A177-3AD203B41FA5}">
                          <a16:colId xmlns:a16="http://schemas.microsoft.com/office/drawing/2014/main" val="1080226212"/>
                        </a:ext>
                      </a:extLst>
                    </a:gridCol>
                    <a:gridCol w="717718">
                      <a:extLst>
                        <a:ext uri="{9D8B030D-6E8A-4147-A177-3AD203B41FA5}">
                          <a16:colId xmlns:a16="http://schemas.microsoft.com/office/drawing/2014/main" val="205761090"/>
                        </a:ext>
                      </a:extLst>
                    </a:gridCol>
                    <a:gridCol w="717718">
                      <a:extLst>
                        <a:ext uri="{9D8B030D-6E8A-4147-A177-3AD203B41FA5}">
                          <a16:colId xmlns:a16="http://schemas.microsoft.com/office/drawing/2014/main" val="2126092087"/>
                        </a:ext>
                      </a:extLst>
                    </a:gridCol>
                    <a:gridCol w="717718">
                      <a:extLst>
                        <a:ext uri="{9D8B030D-6E8A-4147-A177-3AD203B41FA5}">
                          <a16:colId xmlns:a16="http://schemas.microsoft.com/office/drawing/2014/main" val="1114452854"/>
                        </a:ext>
                      </a:extLst>
                    </a:gridCol>
                  </a:tblGrid>
                  <a:tr h="378716">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endPar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4175829464"/>
                      </a:ext>
                    </a:extLst>
                  </a:tr>
                  <a:tr h="378716">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625639804"/>
                      </a:ext>
                    </a:extLst>
                  </a:tr>
                  <a:tr h="757433">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891791720"/>
                      </a:ext>
                    </a:extLst>
                  </a:tr>
                  <a:tr h="757433">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933907979"/>
                      </a:ext>
                    </a:extLst>
                  </a:tr>
                  <a:tr h="37871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045576185"/>
                      </a:ext>
                    </a:extLst>
                  </a:tr>
                  <a:tr h="37871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00967362"/>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0.196</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0.193</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0.193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0.285</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191446593"/>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289441687"/>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821519680"/>
                      </a:ext>
                    </a:extLst>
                  </a:tr>
                  <a:tr h="445287">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72740489"/>
                      </a:ext>
                    </a:extLst>
                  </a:tr>
                </a:tbl>
              </a:graphicData>
            </a:graphic>
          </p:graphicFrame>
        </mc:Choice>
        <mc:Fallback xmlns="">
          <p:graphicFrame>
            <p:nvGraphicFramePr>
              <p:cNvPr id="13" name="表格 12">
                <a:extLst>
                  <a:ext uri="{FF2B5EF4-FFF2-40B4-BE49-F238E27FC236}">
                    <a16:creationId xmlns:a16="http://schemas.microsoft.com/office/drawing/2014/main" id="{1FD3EC88-3398-4DEC-B787-3BF81D19CC46}"/>
                  </a:ext>
                </a:extLst>
              </p:cNvPr>
              <p:cNvGraphicFramePr>
                <a:graphicFrameLocks noGrp="1"/>
              </p:cNvGraphicFramePr>
              <p:nvPr>
                <p:extLst/>
              </p:nvPr>
            </p:nvGraphicFramePr>
            <p:xfrm>
              <a:off x="6126480" y="1835674"/>
              <a:ext cx="5380992" cy="4611165"/>
            </p:xfrm>
            <a:graphic>
              <a:graphicData uri="http://schemas.openxmlformats.org/drawingml/2006/table">
                <a:tbl>
                  <a:tblPr firstRow="1" firstCol="1" bandRow="1">
                    <a:tableStyleId>{0505E3EF-67EA-436B-97B2-0124C06EBD24}</a:tableStyleId>
                  </a:tblPr>
                  <a:tblGrid>
                    <a:gridCol w="1144332">
                      <a:extLst>
                        <a:ext uri="{9D8B030D-6E8A-4147-A177-3AD203B41FA5}">
                          <a16:colId xmlns:a16="http://schemas.microsoft.com/office/drawing/2014/main" val="2357371761"/>
                        </a:ext>
                      </a:extLst>
                    </a:gridCol>
                    <a:gridCol w="648070">
                      <a:extLst>
                        <a:ext uri="{9D8B030D-6E8A-4147-A177-3AD203B41FA5}">
                          <a16:colId xmlns:a16="http://schemas.microsoft.com/office/drawing/2014/main" val="1380631177"/>
                        </a:ext>
                      </a:extLst>
                    </a:gridCol>
                    <a:gridCol w="717718">
                      <a:extLst>
                        <a:ext uri="{9D8B030D-6E8A-4147-A177-3AD203B41FA5}">
                          <a16:colId xmlns:a16="http://schemas.microsoft.com/office/drawing/2014/main" val="2278752146"/>
                        </a:ext>
                      </a:extLst>
                    </a:gridCol>
                    <a:gridCol w="717718">
                      <a:extLst>
                        <a:ext uri="{9D8B030D-6E8A-4147-A177-3AD203B41FA5}">
                          <a16:colId xmlns:a16="http://schemas.microsoft.com/office/drawing/2014/main" val="1080226212"/>
                        </a:ext>
                      </a:extLst>
                    </a:gridCol>
                    <a:gridCol w="717718">
                      <a:extLst>
                        <a:ext uri="{9D8B030D-6E8A-4147-A177-3AD203B41FA5}">
                          <a16:colId xmlns:a16="http://schemas.microsoft.com/office/drawing/2014/main" val="205761090"/>
                        </a:ext>
                      </a:extLst>
                    </a:gridCol>
                    <a:gridCol w="717718">
                      <a:extLst>
                        <a:ext uri="{9D8B030D-6E8A-4147-A177-3AD203B41FA5}">
                          <a16:colId xmlns:a16="http://schemas.microsoft.com/office/drawing/2014/main" val="2126092087"/>
                        </a:ext>
                      </a:extLst>
                    </a:gridCol>
                    <a:gridCol w="717718">
                      <a:extLst>
                        <a:ext uri="{9D8B030D-6E8A-4147-A177-3AD203B41FA5}">
                          <a16:colId xmlns:a16="http://schemas.microsoft.com/office/drawing/2014/main" val="1114452854"/>
                        </a:ext>
                      </a:extLst>
                    </a:gridCol>
                  </a:tblGrid>
                  <a:tr h="378716">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endPar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4175829464"/>
                      </a:ext>
                    </a:extLst>
                  </a:tr>
                  <a:tr h="378716">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625639804"/>
                      </a:ext>
                    </a:extLst>
                  </a:tr>
                  <a:tr h="757433">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891791720"/>
                      </a:ext>
                    </a:extLst>
                  </a:tr>
                  <a:tr h="757433">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933907979"/>
                      </a:ext>
                    </a:extLst>
                  </a:tr>
                  <a:tr h="37871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045576185"/>
                      </a:ext>
                    </a:extLst>
                  </a:tr>
                  <a:tr h="37871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00967362"/>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0.196</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0.193</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0.193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0.285</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191446593"/>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289441687"/>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821519680"/>
                      </a:ext>
                    </a:extLst>
                  </a:tr>
                  <a:tr h="445287">
                    <a:tc>
                      <a:txBody>
                        <a:bodyPr/>
                        <a:lstStyle/>
                        <a:p>
                          <a:endParaRPr lang="zh-TW"/>
                        </a:p>
                      </a:txBody>
                      <a:tcPr marL="68580" marR="68580" marT="0" marB="0" anchor="ctr">
                        <a:blipFill>
                          <a:blip r:embed="rId4"/>
                          <a:stretch>
                            <a:fillRect l="-1064" t="-938356" r="-370745" b="-5479"/>
                          </a:stretch>
                        </a:blipFill>
                      </a:tcP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72740489"/>
                      </a:ext>
                    </a:extLst>
                  </a:tr>
                </a:tbl>
              </a:graphicData>
            </a:graphic>
          </p:graphicFrame>
        </mc:Fallback>
      </mc:AlternateContent>
      <p:sp>
        <p:nvSpPr>
          <p:cNvPr id="3" name="文字方塊 2">
            <a:extLst>
              <a:ext uri="{FF2B5EF4-FFF2-40B4-BE49-F238E27FC236}">
                <a16:creationId xmlns:a16="http://schemas.microsoft.com/office/drawing/2014/main" id="{54F7FB4A-3F0D-492A-B8DC-1A7594111120}"/>
              </a:ext>
            </a:extLst>
          </p:cNvPr>
          <p:cNvSpPr txBox="1"/>
          <p:nvPr/>
        </p:nvSpPr>
        <p:spPr>
          <a:xfrm>
            <a:off x="1914725" y="6471480"/>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超參數設定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一</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9C751B7F-5C9E-45B8-9F26-E6C94004E20B}"/>
              </a:ext>
            </a:extLst>
          </p:cNvPr>
          <p:cNvSpPr txBox="1"/>
          <p:nvPr/>
        </p:nvSpPr>
        <p:spPr>
          <a:xfrm>
            <a:off x="7647505" y="6471480"/>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超參數設定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一</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23789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3A4F18C7-E477-4AD2-BD95-D074BC79F679}"/>
                  </a:ext>
                </a:extLst>
              </p:cNvPr>
              <p:cNvGraphicFramePr>
                <a:graphicFrameLocks noGrp="1"/>
              </p:cNvGraphicFramePr>
              <p:nvPr>
                <p:extLst/>
              </p:nvPr>
            </p:nvGraphicFramePr>
            <p:xfrm>
              <a:off x="6295695" y="1874273"/>
              <a:ext cx="5380988" cy="4611162"/>
            </p:xfrm>
            <a:graphic>
              <a:graphicData uri="http://schemas.openxmlformats.org/drawingml/2006/table">
                <a:tbl>
                  <a:tblPr firstRow="1" firstCol="1" bandRow="1">
                    <a:tableStyleId>{0505E3EF-67EA-436B-97B2-0124C06EBD24}</a:tableStyleId>
                  </a:tblPr>
                  <a:tblGrid>
                    <a:gridCol w="1161548">
                      <a:extLst>
                        <a:ext uri="{9D8B030D-6E8A-4147-A177-3AD203B41FA5}">
                          <a16:colId xmlns:a16="http://schemas.microsoft.com/office/drawing/2014/main" val="3870281040"/>
                        </a:ext>
                      </a:extLst>
                    </a:gridCol>
                    <a:gridCol w="749790">
                      <a:extLst>
                        <a:ext uri="{9D8B030D-6E8A-4147-A177-3AD203B41FA5}">
                          <a16:colId xmlns:a16="http://schemas.microsoft.com/office/drawing/2014/main" val="3258640260"/>
                        </a:ext>
                      </a:extLst>
                    </a:gridCol>
                    <a:gridCol w="693930">
                      <a:extLst>
                        <a:ext uri="{9D8B030D-6E8A-4147-A177-3AD203B41FA5}">
                          <a16:colId xmlns:a16="http://schemas.microsoft.com/office/drawing/2014/main" val="2538957726"/>
                        </a:ext>
                      </a:extLst>
                    </a:gridCol>
                    <a:gridCol w="693930">
                      <a:extLst>
                        <a:ext uri="{9D8B030D-6E8A-4147-A177-3AD203B41FA5}">
                          <a16:colId xmlns:a16="http://schemas.microsoft.com/office/drawing/2014/main" val="2242967786"/>
                        </a:ext>
                      </a:extLst>
                    </a:gridCol>
                    <a:gridCol w="693930">
                      <a:extLst>
                        <a:ext uri="{9D8B030D-6E8A-4147-A177-3AD203B41FA5}">
                          <a16:colId xmlns:a16="http://schemas.microsoft.com/office/drawing/2014/main" val="3404790265"/>
                        </a:ext>
                      </a:extLst>
                    </a:gridCol>
                    <a:gridCol w="693930">
                      <a:extLst>
                        <a:ext uri="{9D8B030D-6E8A-4147-A177-3AD203B41FA5}">
                          <a16:colId xmlns:a16="http://schemas.microsoft.com/office/drawing/2014/main" val="1186310192"/>
                        </a:ext>
                      </a:extLst>
                    </a:gridCol>
                    <a:gridCol w="693930">
                      <a:extLst>
                        <a:ext uri="{9D8B030D-6E8A-4147-A177-3AD203B41FA5}">
                          <a16:colId xmlns:a16="http://schemas.microsoft.com/office/drawing/2014/main" val="3128439123"/>
                        </a:ext>
                      </a:extLst>
                    </a:gridCol>
                  </a:tblGrid>
                  <a:tr h="325284">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099068036"/>
                      </a:ext>
                    </a:extLst>
                  </a:tr>
                  <a:tr h="325284">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952060410"/>
                      </a:ext>
                    </a:extLst>
                  </a:tr>
                  <a:tr h="650570">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598757445"/>
                      </a:ext>
                    </a:extLst>
                  </a:tr>
                  <a:tr h="650570">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(LSTM#2)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80964300"/>
                      </a:ext>
                    </a:extLst>
                  </a:tr>
                  <a:tr h="650570">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611219871"/>
                      </a:ext>
                    </a:extLst>
                  </a:tr>
                  <a:tr h="325284">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150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264172889"/>
                      </a:ext>
                    </a:extLst>
                  </a:tr>
                  <a:tr h="325284">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4000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467102781"/>
                      </a:ext>
                    </a:extLst>
                  </a:tr>
                  <a:tr h="32528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0.201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0.197</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0.205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0.208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11589017"/>
                      </a:ext>
                    </a:extLst>
                  </a:tr>
                  <a:tr h="32528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98150302"/>
                      </a:ext>
                    </a:extLst>
                  </a:tr>
                  <a:tr h="32528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79207962"/>
                      </a:ext>
                    </a:extLst>
                  </a:tr>
                  <a:tr h="382464">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280669892"/>
                      </a:ext>
                    </a:extLst>
                  </a:tr>
                </a:tbl>
              </a:graphicData>
            </a:graphic>
          </p:graphicFrame>
        </mc:Choice>
        <mc:Fallback xmlns="">
          <p:graphicFrame>
            <p:nvGraphicFramePr>
              <p:cNvPr id="7" name="表格 6">
                <a:extLst>
                  <a:ext uri="{FF2B5EF4-FFF2-40B4-BE49-F238E27FC236}">
                    <a16:creationId xmlns:a16="http://schemas.microsoft.com/office/drawing/2014/main" id="{3A4F18C7-E477-4AD2-BD95-D074BC79F679}"/>
                  </a:ext>
                </a:extLst>
              </p:cNvPr>
              <p:cNvGraphicFramePr>
                <a:graphicFrameLocks noGrp="1"/>
              </p:cNvGraphicFramePr>
              <p:nvPr>
                <p:extLst/>
              </p:nvPr>
            </p:nvGraphicFramePr>
            <p:xfrm>
              <a:off x="6295695" y="1874273"/>
              <a:ext cx="5380988" cy="4611162"/>
            </p:xfrm>
            <a:graphic>
              <a:graphicData uri="http://schemas.openxmlformats.org/drawingml/2006/table">
                <a:tbl>
                  <a:tblPr firstRow="1" firstCol="1" bandRow="1">
                    <a:tableStyleId>{0505E3EF-67EA-436B-97B2-0124C06EBD24}</a:tableStyleId>
                  </a:tblPr>
                  <a:tblGrid>
                    <a:gridCol w="1161548">
                      <a:extLst>
                        <a:ext uri="{9D8B030D-6E8A-4147-A177-3AD203B41FA5}">
                          <a16:colId xmlns:a16="http://schemas.microsoft.com/office/drawing/2014/main" val="3870281040"/>
                        </a:ext>
                      </a:extLst>
                    </a:gridCol>
                    <a:gridCol w="749790">
                      <a:extLst>
                        <a:ext uri="{9D8B030D-6E8A-4147-A177-3AD203B41FA5}">
                          <a16:colId xmlns:a16="http://schemas.microsoft.com/office/drawing/2014/main" val="3258640260"/>
                        </a:ext>
                      </a:extLst>
                    </a:gridCol>
                    <a:gridCol w="693930">
                      <a:extLst>
                        <a:ext uri="{9D8B030D-6E8A-4147-A177-3AD203B41FA5}">
                          <a16:colId xmlns:a16="http://schemas.microsoft.com/office/drawing/2014/main" val="2538957726"/>
                        </a:ext>
                      </a:extLst>
                    </a:gridCol>
                    <a:gridCol w="693930">
                      <a:extLst>
                        <a:ext uri="{9D8B030D-6E8A-4147-A177-3AD203B41FA5}">
                          <a16:colId xmlns:a16="http://schemas.microsoft.com/office/drawing/2014/main" val="2242967786"/>
                        </a:ext>
                      </a:extLst>
                    </a:gridCol>
                    <a:gridCol w="693930">
                      <a:extLst>
                        <a:ext uri="{9D8B030D-6E8A-4147-A177-3AD203B41FA5}">
                          <a16:colId xmlns:a16="http://schemas.microsoft.com/office/drawing/2014/main" val="3404790265"/>
                        </a:ext>
                      </a:extLst>
                    </a:gridCol>
                    <a:gridCol w="693930">
                      <a:extLst>
                        <a:ext uri="{9D8B030D-6E8A-4147-A177-3AD203B41FA5}">
                          <a16:colId xmlns:a16="http://schemas.microsoft.com/office/drawing/2014/main" val="1186310192"/>
                        </a:ext>
                      </a:extLst>
                    </a:gridCol>
                    <a:gridCol w="693930">
                      <a:extLst>
                        <a:ext uri="{9D8B030D-6E8A-4147-A177-3AD203B41FA5}">
                          <a16:colId xmlns:a16="http://schemas.microsoft.com/office/drawing/2014/main" val="3128439123"/>
                        </a:ext>
                      </a:extLst>
                    </a:gridCol>
                  </a:tblGrid>
                  <a:tr h="325284">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099068036"/>
                      </a:ext>
                    </a:extLst>
                  </a:tr>
                  <a:tr h="325284">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952060410"/>
                      </a:ext>
                    </a:extLst>
                  </a:tr>
                  <a:tr h="650570">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598757445"/>
                      </a:ext>
                    </a:extLst>
                  </a:tr>
                  <a:tr h="650570">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(LSTM#2)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80964300"/>
                      </a:ext>
                    </a:extLst>
                  </a:tr>
                  <a:tr h="650570">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611219871"/>
                      </a:ext>
                    </a:extLst>
                  </a:tr>
                  <a:tr h="325284">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150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264172889"/>
                      </a:ext>
                    </a:extLst>
                  </a:tr>
                  <a:tr h="325284">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4000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467102781"/>
                      </a:ext>
                    </a:extLst>
                  </a:tr>
                  <a:tr h="32528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0.201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0.197</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0.205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0.208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11589017"/>
                      </a:ext>
                    </a:extLst>
                  </a:tr>
                  <a:tr h="32528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98150302"/>
                      </a:ext>
                    </a:extLst>
                  </a:tr>
                  <a:tr h="32528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79207962"/>
                      </a:ext>
                    </a:extLst>
                  </a:tr>
                  <a:tr h="382464">
                    <a:tc>
                      <a:txBody>
                        <a:bodyPr/>
                        <a:lstStyle/>
                        <a:p>
                          <a:endParaRPr lang="zh-TW"/>
                        </a:p>
                      </a:txBody>
                      <a:tcPr marL="68580" marR="68580" marT="0" marB="0" anchor="ctr">
                        <a:blipFill>
                          <a:blip r:embed="rId3"/>
                          <a:stretch>
                            <a:fillRect l="-524" t="-1106349" r="-363874" b="-14286"/>
                          </a:stretch>
                        </a:blipFill>
                      </a:tcP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28066989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內容版面配置區 9">
                <a:extLst>
                  <a:ext uri="{FF2B5EF4-FFF2-40B4-BE49-F238E27FC236}">
                    <a16:creationId xmlns:a16="http://schemas.microsoft.com/office/drawing/2014/main" id="{2812FF10-A2D8-4AA3-9AD9-CA3BD69E8DB4}"/>
                  </a:ext>
                </a:extLst>
              </p:cNvPr>
              <p:cNvGraphicFramePr>
                <a:graphicFrameLocks/>
              </p:cNvGraphicFramePr>
              <p:nvPr>
                <p:extLst/>
              </p:nvPr>
            </p:nvGraphicFramePr>
            <p:xfrm>
              <a:off x="515315" y="1874274"/>
              <a:ext cx="5380991" cy="4611164"/>
            </p:xfrm>
            <a:graphic>
              <a:graphicData uri="http://schemas.openxmlformats.org/drawingml/2006/table">
                <a:tbl>
                  <a:tblPr firstRow="1" firstCol="1" bandRow="1">
                    <a:tableStyleId>{0505E3EF-67EA-436B-97B2-0124C06EBD24}</a:tableStyleId>
                  </a:tblPr>
                  <a:tblGrid>
                    <a:gridCol w="1215831">
                      <a:extLst>
                        <a:ext uri="{9D8B030D-6E8A-4147-A177-3AD203B41FA5}">
                          <a16:colId xmlns:a16="http://schemas.microsoft.com/office/drawing/2014/main" val="173059009"/>
                        </a:ext>
                      </a:extLst>
                    </a:gridCol>
                    <a:gridCol w="648070">
                      <a:extLst>
                        <a:ext uri="{9D8B030D-6E8A-4147-A177-3AD203B41FA5}">
                          <a16:colId xmlns:a16="http://schemas.microsoft.com/office/drawing/2014/main" val="1775689422"/>
                        </a:ext>
                      </a:extLst>
                    </a:gridCol>
                    <a:gridCol w="703418">
                      <a:extLst>
                        <a:ext uri="{9D8B030D-6E8A-4147-A177-3AD203B41FA5}">
                          <a16:colId xmlns:a16="http://schemas.microsoft.com/office/drawing/2014/main" val="1468660867"/>
                        </a:ext>
                      </a:extLst>
                    </a:gridCol>
                    <a:gridCol w="703418">
                      <a:extLst>
                        <a:ext uri="{9D8B030D-6E8A-4147-A177-3AD203B41FA5}">
                          <a16:colId xmlns:a16="http://schemas.microsoft.com/office/drawing/2014/main" val="639828281"/>
                        </a:ext>
                      </a:extLst>
                    </a:gridCol>
                    <a:gridCol w="703418">
                      <a:extLst>
                        <a:ext uri="{9D8B030D-6E8A-4147-A177-3AD203B41FA5}">
                          <a16:colId xmlns:a16="http://schemas.microsoft.com/office/drawing/2014/main" val="2902707884"/>
                        </a:ext>
                      </a:extLst>
                    </a:gridCol>
                    <a:gridCol w="703418">
                      <a:extLst>
                        <a:ext uri="{9D8B030D-6E8A-4147-A177-3AD203B41FA5}">
                          <a16:colId xmlns:a16="http://schemas.microsoft.com/office/drawing/2014/main" val="2850431129"/>
                        </a:ext>
                      </a:extLst>
                    </a:gridCol>
                    <a:gridCol w="703418">
                      <a:extLst>
                        <a:ext uri="{9D8B030D-6E8A-4147-A177-3AD203B41FA5}">
                          <a16:colId xmlns:a16="http://schemas.microsoft.com/office/drawing/2014/main" val="606362643"/>
                        </a:ext>
                      </a:extLst>
                    </a:gridCol>
                  </a:tblGrid>
                  <a:tr h="378716">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470516"/>
                      </a:ext>
                    </a:extLst>
                  </a:tr>
                  <a:tr h="378716">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252492181"/>
                      </a:ext>
                    </a:extLst>
                  </a:tr>
                  <a:tr h="757432">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89280551"/>
                      </a:ext>
                    </a:extLst>
                  </a:tr>
                  <a:tr h="757432">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4794412"/>
                      </a:ext>
                    </a:extLst>
                  </a:tr>
                  <a:tr h="37871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63932742"/>
                      </a:ext>
                    </a:extLst>
                  </a:tr>
                  <a:tr h="37871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35241741"/>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0.192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0.194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0.199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0.208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575676408"/>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791544547"/>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0.535</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061826535"/>
                      </a:ext>
                    </a:extLst>
                  </a:tr>
                  <a:tr h="445288">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36928065"/>
                      </a:ext>
                    </a:extLst>
                  </a:tr>
                </a:tbl>
              </a:graphicData>
            </a:graphic>
          </p:graphicFrame>
        </mc:Choice>
        <mc:Fallback xmlns="">
          <p:graphicFrame>
            <p:nvGraphicFramePr>
              <p:cNvPr id="6" name="內容版面配置區 9">
                <a:extLst>
                  <a:ext uri="{FF2B5EF4-FFF2-40B4-BE49-F238E27FC236}">
                    <a16:creationId xmlns:a16="http://schemas.microsoft.com/office/drawing/2014/main" id="{2812FF10-A2D8-4AA3-9AD9-CA3BD69E8DB4}"/>
                  </a:ext>
                </a:extLst>
              </p:cNvPr>
              <p:cNvGraphicFramePr>
                <a:graphicFrameLocks/>
              </p:cNvGraphicFramePr>
              <p:nvPr>
                <p:extLst/>
              </p:nvPr>
            </p:nvGraphicFramePr>
            <p:xfrm>
              <a:off x="515315" y="1874274"/>
              <a:ext cx="5380991" cy="4611164"/>
            </p:xfrm>
            <a:graphic>
              <a:graphicData uri="http://schemas.openxmlformats.org/drawingml/2006/table">
                <a:tbl>
                  <a:tblPr firstRow="1" firstCol="1" bandRow="1">
                    <a:tableStyleId>{0505E3EF-67EA-436B-97B2-0124C06EBD24}</a:tableStyleId>
                  </a:tblPr>
                  <a:tblGrid>
                    <a:gridCol w="1215831">
                      <a:extLst>
                        <a:ext uri="{9D8B030D-6E8A-4147-A177-3AD203B41FA5}">
                          <a16:colId xmlns:a16="http://schemas.microsoft.com/office/drawing/2014/main" val="173059009"/>
                        </a:ext>
                      </a:extLst>
                    </a:gridCol>
                    <a:gridCol w="648070">
                      <a:extLst>
                        <a:ext uri="{9D8B030D-6E8A-4147-A177-3AD203B41FA5}">
                          <a16:colId xmlns:a16="http://schemas.microsoft.com/office/drawing/2014/main" val="1775689422"/>
                        </a:ext>
                      </a:extLst>
                    </a:gridCol>
                    <a:gridCol w="703418">
                      <a:extLst>
                        <a:ext uri="{9D8B030D-6E8A-4147-A177-3AD203B41FA5}">
                          <a16:colId xmlns:a16="http://schemas.microsoft.com/office/drawing/2014/main" val="1468660867"/>
                        </a:ext>
                      </a:extLst>
                    </a:gridCol>
                    <a:gridCol w="703418">
                      <a:extLst>
                        <a:ext uri="{9D8B030D-6E8A-4147-A177-3AD203B41FA5}">
                          <a16:colId xmlns:a16="http://schemas.microsoft.com/office/drawing/2014/main" val="639828281"/>
                        </a:ext>
                      </a:extLst>
                    </a:gridCol>
                    <a:gridCol w="703418">
                      <a:extLst>
                        <a:ext uri="{9D8B030D-6E8A-4147-A177-3AD203B41FA5}">
                          <a16:colId xmlns:a16="http://schemas.microsoft.com/office/drawing/2014/main" val="2902707884"/>
                        </a:ext>
                      </a:extLst>
                    </a:gridCol>
                    <a:gridCol w="703418">
                      <a:extLst>
                        <a:ext uri="{9D8B030D-6E8A-4147-A177-3AD203B41FA5}">
                          <a16:colId xmlns:a16="http://schemas.microsoft.com/office/drawing/2014/main" val="2850431129"/>
                        </a:ext>
                      </a:extLst>
                    </a:gridCol>
                    <a:gridCol w="703418">
                      <a:extLst>
                        <a:ext uri="{9D8B030D-6E8A-4147-A177-3AD203B41FA5}">
                          <a16:colId xmlns:a16="http://schemas.microsoft.com/office/drawing/2014/main" val="606362643"/>
                        </a:ext>
                      </a:extLst>
                    </a:gridCol>
                  </a:tblGrid>
                  <a:tr h="378716">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470516"/>
                      </a:ext>
                    </a:extLst>
                  </a:tr>
                  <a:tr h="378716">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252492181"/>
                      </a:ext>
                    </a:extLst>
                  </a:tr>
                  <a:tr h="757432">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89280551"/>
                      </a:ext>
                    </a:extLst>
                  </a:tr>
                  <a:tr h="757432">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4794412"/>
                      </a:ext>
                    </a:extLst>
                  </a:tr>
                  <a:tr h="37871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63932742"/>
                      </a:ext>
                    </a:extLst>
                  </a:tr>
                  <a:tr h="37871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35241741"/>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0.192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0.194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0.199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0.208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575676408"/>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791544547"/>
                      </a:ext>
                    </a:extLst>
                  </a:tr>
                  <a:tr h="3787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0.535</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061826535"/>
                      </a:ext>
                    </a:extLst>
                  </a:tr>
                  <a:tr h="445288">
                    <a:tc>
                      <a:txBody>
                        <a:bodyPr/>
                        <a:lstStyle/>
                        <a:p>
                          <a:endParaRPr lang="zh-TW"/>
                        </a:p>
                      </a:txBody>
                      <a:tcPr marL="68580" marR="68580" marT="0" marB="0" anchor="ctr">
                        <a:blipFill>
                          <a:blip r:embed="rId4"/>
                          <a:stretch>
                            <a:fillRect l="-500" t="-938356" r="-343000" b="-5479"/>
                          </a:stretch>
                        </a:blipFill>
                      </a:tcP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36928065"/>
                      </a:ext>
                    </a:extLst>
                  </a:tr>
                </a:tbl>
              </a:graphicData>
            </a:graphic>
          </p:graphicFrame>
        </mc:Fallback>
      </mc:AlternateContent>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4.6</a:t>
            </a:r>
            <a:r>
              <a:rPr lang="zh-TW" altLang="en-US" dirty="0">
                <a:latin typeface="Times New Roman" panose="02020603050405020304" pitchFamily="18" charset="0"/>
                <a:cs typeface="Times New Roman" panose="02020603050405020304" pitchFamily="18" charset="0"/>
              </a:rPr>
              <a:t>實驗二</a:t>
            </a:r>
            <a:r>
              <a:rPr lang="zh-TW" altLang="zh-TW" dirty="0"/>
              <a:t>：四種模型之最佳配置</a:t>
            </a:r>
            <a:r>
              <a:rPr lang="en-US" altLang="zh-TW" dirty="0"/>
              <a:t>(3/7)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46</a:t>
            </a:fld>
            <a:endParaRPr lang="zh-TW" altLang="en-US" dirty="0"/>
          </a:p>
        </p:txBody>
      </p:sp>
      <p:sp>
        <p:nvSpPr>
          <p:cNvPr id="8" name="文字方塊 7">
            <a:extLst>
              <a:ext uri="{FF2B5EF4-FFF2-40B4-BE49-F238E27FC236}">
                <a16:creationId xmlns:a16="http://schemas.microsoft.com/office/drawing/2014/main" id="{50A52392-93EA-40BF-A5C7-ABD0BABF9AB0}"/>
              </a:ext>
            </a:extLst>
          </p:cNvPr>
          <p:cNvSpPr txBox="1"/>
          <p:nvPr/>
        </p:nvSpPr>
        <p:spPr>
          <a:xfrm>
            <a:off x="2036342" y="6471480"/>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超參數設定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一</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
        <p:nvSpPr>
          <p:cNvPr id="10" name="文字方塊 9">
            <a:extLst>
              <a:ext uri="{FF2B5EF4-FFF2-40B4-BE49-F238E27FC236}">
                <a16:creationId xmlns:a16="http://schemas.microsoft.com/office/drawing/2014/main" id="{CEB7ED29-CA84-4A3D-895F-E26B2E16EF80}"/>
              </a:ext>
            </a:extLst>
          </p:cNvPr>
          <p:cNvSpPr txBox="1"/>
          <p:nvPr/>
        </p:nvSpPr>
        <p:spPr>
          <a:xfrm>
            <a:off x="7816719" y="6471480"/>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超參數設定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一</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255560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4.6</a:t>
            </a:r>
            <a:r>
              <a:rPr lang="zh-TW" altLang="en-US" dirty="0">
                <a:latin typeface="Times New Roman" panose="02020603050405020304" pitchFamily="18" charset="0"/>
                <a:cs typeface="Times New Roman" panose="02020603050405020304" pitchFamily="18" charset="0"/>
              </a:rPr>
              <a:t>實驗二</a:t>
            </a:r>
            <a:r>
              <a:rPr lang="zh-TW" altLang="zh-TW" dirty="0"/>
              <a:t>：四種模型之最佳配置</a:t>
            </a:r>
            <a:r>
              <a:rPr lang="en-US" altLang="zh-TW" dirty="0"/>
              <a:t>(4/7)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47</a:t>
            </a:fld>
            <a:endParaRPr lang="zh-TW" altLang="en-US" dirty="0"/>
          </a:p>
        </p:txBody>
      </p:sp>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7B7FFD67-4C4B-4901-A5A5-41525A99ECC8}"/>
                  </a:ext>
                </a:extLst>
              </p:cNvPr>
              <p:cNvGraphicFramePr>
                <a:graphicFrameLocks noGrp="1"/>
              </p:cNvGraphicFramePr>
              <p:nvPr>
                <p:extLst/>
              </p:nvPr>
            </p:nvGraphicFramePr>
            <p:xfrm>
              <a:off x="6283519" y="1835673"/>
              <a:ext cx="5380990" cy="4611166"/>
            </p:xfrm>
            <a:graphic>
              <a:graphicData uri="http://schemas.openxmlformats.org/drawingml/2006/table">
                <a:tbl>
                  <a:tblPr firstRow="1" firstCol="1" bandRow="1">
                    <a:tableStyleId>{0505E3EF-67EA-436B-97B2-0124C06EBD24}</a:tableStyleId>
                  </a:tblPr>
                  <a:tblGrid>
                    <a:gridCol w="1155968">
                      <a:extLst>
                        <a:ext uri="{9D8B030D-6E8A-4147-A177-3AD203B41FA5}">
                          <a16:colId xmlns:a16="http://schemas.microsoft.com/office/drawing/2014/main" val="2007168504"/>
                        </a:ext>
                      </a:extLst>
                    </a:gridCol>
                    <a:gridCol w="753652">
                      <a:extLst>
                        <a:ext uri="{9D8B030D-6E8A-4147-A177-3AD203B41FA5}">
                          <a16:colId xmlns:a16="http://schemas.microsoft.com/office/drawing/2014/main" val="3767330210"/>
                        </a:ext>
                      </a:extLst>
                    </a:gridCol>
                    <a:gridCol w="694274">
                      <a:extLst>
                        <a:ext uri="{9D8B030D-6E8A-4147-A177-3AD203B41FA5}">
                          <a16:colId xmlns:a16="http://schemas.microsoft.com/office/drawing/2014/main" val="3316998353"/>
                        </a:ext>
                      </a:extLst>
                    </a:gridCol>
                    <a:gridCol w="694274">
                      <a:extLst>
                        <a:ext uri="{9D8B030D-6E8A-4147-A177-3AD203B41FA5}">
                          <a16:colId xmlns:a16="http://schemas.microsoft.com/office/drawing/2014/main" val="1467125598"/>
                        </a:ext>
                      </a:extLst>
                    </a:gridCol>
                    <a:gridCol w="694274">
                      <a:extLst>
                        <a:ext uri="{9D8B030D-6E8A-4147-A177-3AD203B41FA5}">
                          <a16:colId xmlns:a16="http://schemas.microsoft.com/office/drawing/2014/main" val="3483470944"/>
                        </a:ext>
                      </a:extLst>
                    </a:gridCol>
                    <a:gridCol w="694274">
                      <a:extLst>
                        <a:ext uri="{9D8B030D-6E8A-4147-A177-3AD203B41FA5}">
                          <a16:colId xmlns:a16="http://schemas.microsoft.com/office/drawing/2014/main" val="1750854694"/>
                        </a:ext>
                      </a:extLst>
                    </a:gridCol>
                    <a:gridCol w="694274">
                      <a:extLst>
                        <a:ext uri="{9D8B030D-6E8A-4147-A177-3AD203B41FA5}">
                          <a16:colId xmlns:a16="http://schemas.microsoft.com/office/drawing/2014/main" val="638206106"/>
                        </a:ext>
                      </a:extLst>
                    </a:gridCol>
                  </a:tblGrid>
                  <a:tr h="325285">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177226516"/>
                      </a:ext>
                    </a:extLst>
                  </a:tr>
                  <a:tr h="325285">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161904731"/>
                      </a:ext>
                    </a:extLst>
                  </a:tr>
                  <a:tr h="650569">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111383387"/>
                      </a:ext>
                    </a:extLst>
                  </a:tr>
                  <a:tr h="650569">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269842521"/>
                      </a:ext>
                    </a:extLst>
                  </a:tr>
                  <a:tr h="650569">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822073381"/>
                      </a:ext>
                    </a:extLst>
                  </a:tr>
                  <a:tr h="325285">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97673888"/>
                      </a:ext>
                    </a:extLst>
                  </a:tr>
                  <a:tr h="325285">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3870959"/>
                      </a:ext>
                    </a:extLst>
                  </a:tr>
                  <a:tr h="325285">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0.196</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0.202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0.206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0.210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0.220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626044090"/>
                      </a:ext>
                    </a:extLst>
                  </a:tr>
                  <a:tr h="325285">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0.284</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14854861"/>
                      </a:ext>
                    </a:extLst>
                  </a:tr>
                  <a:tr h="325285">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0.533</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269769478"/>
                      </a:ext>
                    </a:extLst>
                  </a:tr>
                  <a:tr h="382464">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237600152"/>
                      </a:ext>
                    </a:extLst>
                  </a:tr>
                </a:tbl>
              </a:graphicData>
            </a:graphic>
          </p:graphicFrame>
        </mc:Choice>
        <mc:Fallback xmlns="">
          <p:graphicFrame>
            <p:nvGraphicFramePr>
              <p:cNvPr id="7" name="表格 6">
                <a:extLst>
                  <a:ext uri="{FF2B5EF4-FFF2-40B4-BE49-F238E27FC236}">
                    <a16:creationId xmlns:a16="http://schemas.microsoft.com/office/drawing/2014/main" id="{7B7FFD67-4C4B-4901-A5A5-41525A99ECC8}"/>
                  </a:ext>
                </a:extLst>
              </p:cNvPr>
              <p:cNvGraphicFramePr>
                <a:graphicFrameLocks noGrp="1"/>
              </p:cNvGraphicFramePr>
              <p:nvPr>
                <p:extLst/>
              </p:nvPr>
            </p:nvGraphicFramePr>
            <p:xfrm>
              <a:off x="6283519" y="1835673"/>
              <a:ext cx="5380990" cy="4611166"/>
            </p:xfrm>
            <a:graphic>
              <a:graphicData uri="http://schemas.openxmlformats.org/drawingml/2006/table">
                <a:tbl>
                  <a:tblPr firstRow="1" firstCol="1" bandRow="1">
                    <a:tableStyleId>{0505E3EF-67EA-436B-97B2-0124C06EBD24}</a:tableStyleId>
                  </a:tblPr>
                  <a:tblGrid>
                    <a:gridCol w="1155968">
                      <a:extLst>
                        <a:ext uri="{9D8B030D-6E8A-4147-A177-3AD203B41FA5}">
                          <a16:colId xmlns:a16="http://schemas.microsoft.com/office/drawing/2014/main" val="2007168504"/>
                        </a:ext>
                      </a:extLst>
                    </a:gridCol>
                    <a:gridCol w="753652">
                      <a:extLst>
                        <a:ext uri="{9D8B030D-6E8A-4147-A177-3AD203B41FA5}">
                          <a16:colId xmlns:a16="http://schemas.microsoft.com/office/drawing/2014/main" val="3767330210"/>
                        </a:ext>
                      </a:extLst>
                    </a:gridCol>
                    <a:gridCol w="694274">
                      <a:extLst>
                        <a:ext uri="{9D8B030D-6E8A-4147-A177-3AD203B41FA5}">
                          <a16:colId xmlns:a16="http://schemas.microsoft.com/office/drawing/2014/main" val="3316998353"/>
                        </a:ext>
                      </a:extLst>
                    </a:gridCol>
                    <a:gridCol w="694274">
                      <a:extLst>
                        <a:ext uri="{9D8B030D-6E8A-4147-A177-3AD203B41FA5}">
                          <a16:colId xmlns:a16="http://schemas.microsoft.com/office/drawing/2014/main" val="1467125598"/>
                        </a:ext>
                      </a:extLst>
                    </a:gridCol>
                    <a:gridCol w="694274">
                      <a:extLst>
                        <a:ext uri="{9D8B030D-6E8A-4147-A177-3AD203B41FA5}">
                          <a16:colId xmlns:a16="http://schemas.microsoft.com/office/drawing/2014/main" val="3483470944"/>
                        </a:ext>
                      </a:extLst>
                    </a:gridCol>
                    <a:gridCol w="694274">
                      <a:extLst>
                        <a:ext uri="{9D8B030D-6E8A-4147-A177-3AD203B41FA5}">
                          <a16:colId xmlns:a16="http://schemas.microsoft.com/office/drawing/2014/main" val="1750854694"/>
                        </a:ext>
                      </a:extLst>
                    </a:gridCol>
                    <a:gridCol w="694274">
                      <a:extLst>
                        <a:ext uri="{9D8B030D-6E8A-4147-A177-3AD203B41FA5}">
                          <a16:colId xmlns:a16="http://schemas.microsoft.com/office/drawing/2014/main" val="638206106"/>
                        </a:ext>
                      </a:extLst>
                    </a:gridCol>
                  </a:tblGrid>
                  <a:tr h="325285">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177226516"/>
                      </a:ext>
                    </a:extLst>
                  </a:tr>
                  <a:tr h="325285">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161904731"/>
                      </a:ext>
                    </a:extLst>
                  </a:tr>
                  <a:tr h="650569">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111383387"/>
                      </a:ext>
                    </a:extLst>
                  </a:tr>
                  <a:tr h="650569">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269842521"/>
                      </a:ext>
                    </a:extLst>
                  </a:tr>
                  <a:tr h="650569">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822073381"/>
                      </a:ext>
                    </a:extLst>
                  </a:tr>
                  <a:tr h="325285">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97673888"/>
                      </a:ext>
                    </a:extLst>
                  </a:tr>
                  <a:tr h="325285">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3870959"/>
                      </a:ext>
                    </a:extLst>
                  </a:tr>
                  <a:tr h="325285">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0.196</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0.202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0.206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0.210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0.220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626044090"/>
                      </a:ext>
                    </a:extLst>
                  </a:tr>
                  <a:tr h="325285">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0.284</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14854861"/>
                      </a:ext>
                    </a:extLst>
                  </a:tr>
                  <a:tr h="325285">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0.533</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269769478"/>
                      </a:ext>
                    </a:extLst>
                  </a:tr>
                  <a:tr h="382464">
                    <a:tc>
                      <a:txBody>
                        <a:bodyPr/>
                        <a:lstStyle/>
                        <a:p>
                          <a:endParaRPr lang="zh-TW"/>
                        </a:p>
                      </a:txBody>
                      <a:tcPr marL="68580" marR="68580" marT="0" marB="0" anchor="ctr">
                        <a:blipFill>
                          <a:blip r:embed="rId3"/>
                          <a:stretch>
                            <a:fillRect l="-526" t="-1107937" r="-366316" b="-14286"/>
                          </a:stretch>
                        </a:blipFill>
                      </a:tcP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23760015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內容版面配置區 5">
                <a:extLst>
                  <a:ext uri="{FF2B5EF4-FFF2-40B4-BE49-F238E27FC236}">
                    <a16:creationId xmlns:a16="http://schemas.microsoft.com/office/drawing/2014/main" id="{4145AD49-4D1C-44AA-9C9A-4063F56A48CF}"/>
                  </a:ext>
                </a:extLst>
              </p:cNvPr>
              <p:cNvGraphicFramePr>
                <a:graphicFrameLocks noGrp="1"/>
              </p:cNvGraphicFramePr>
              <p:nvPr>
                <p:ph idx="1"/>
                <p:extLst/>
              </p:nvPr>
            </p:nvGraphicFramePr>
            <p:xfrm>
              <a:off x="527491" y="1835673"/>
              <a:ext cx="5380988" cy="4611166"/>
            </p:xfrm>
            <a:graphic>
              <a:graphicData uri="http://schemas.openxmlformats.org/drawingml/2006/table">
                <a:tbl>
                  <a:tblPr firstRow="1" firstCol="1" bandRow="1">
                    <a:tableStyleId>{0505E3EF-67EA-436B-97B2-0124C06EBD24}</a:tableStyleId>
                  </a:tblPr>
                  <a:tblGrid>
                    <a:gridCol w="1168144">
                      <a:extLst>
                        <a:ext uri="{9D8B030D-6E8A-4147-A177-3AD203B41FA5}">
                          <a16:colId xmlns:a16="http://schemas.microsoft.com/office/drawing/2014/main" val="4277710261"/>
                        </a:ext>
                      </a:extLst>
                    </a:gridCol>
                    <a:gridCol w="743194">
                      <a:extLst>
                        <a:ext uri="{9D8B030D-6E8A-4147-A177-3AD203B41FA5}">
                          <a16:colId xmlns:a16="http://schemas.microsoft.com/office/drawing/2014/main" val="230244728"/>
                        </a:ext>
                      </a:extLst>
                    </a:gridCol>
                    <a:gridCol w="693930">
                      <a:extLst>
                        <a:ext uri="{9D8B030D-6E8A-4147-A177-3AD203B41FA5}">
                          <a16:colId xmlns:a16="http://schemas.microsoft.com/office/drawing/2014/main" val="1381337068"/>
                        </a:ext>
                      </a:extLst>
                    </a:gridCol>
                    <a:gridCol w="693930">
                      <a:extLst>
                        <a:ext uri="{9D8B030D-6E8A-4147-A177-3AD203B41FA5}">
                          <a16:colId xmlns:a16="http://schemas.microsoft.com/office/drawing/2014/main" val="3105922110"/>
                        </a:ext>
                      </a:extLst>
                    </a:gridCol>
                    <a:gridCol w="693930">
                      <a:extLst>
                        <a:ext uri="{9D8B030D-6E8A-4147-A177-3AD203B41FA5}">
                          <a16:colId xmlns:a16="http://schemas.microsoft.com/office/drawing/2014/main" val="372571566"/>
                        </a:ext>
                      </a:extLst>
                    </a:gridCol>
                    <a:gridCol w="693930">
                      <a:extLst>
                        <a:ext uri="{9D8B030D-6E8A-4147-A177-3AD203B41FA5}">
                          <a16:colId xmlns:a16="http://schemas.microsoft.com/office/drawing/2014/main" val="1158852461"/>
                        </a:ext>
                      </a:extLst>
                    </a:gridCol>
                    <a:gridCol w="693930">
                      <a:extLst>
                        <a:ext uri="{9D8B030D-6E8A-4147-A177-3AD203B41FA5}">
                          <a16:colId xmlns:a16="http://schemas.microsoft.com/office/drawing/2014/main" val="4215855306"/>
                        </a:ext>
                      </a:extLst>
                    </a:gridCol>
                  </a:tblGrid>
                  <a:tr h="325285">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64270289"/>
                      </a:ext>
                    </a:extLst>
                  </a:tr>
                  <a:tr h="325285">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254438200"/>
                      </a:ext>
                    </a:extLst>
                  </a:tr>
                  <a:tr h="650569">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512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52242262"/>
                      </a:ext>
                    </a:extLst>
                  </a:tr>
                  <a:tr h="650569">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800588609"/>
                      </a:ext>
                    </a:extLst>
                  </a:tr>
                  <a:tr h="650569">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153428935"/>
                      </a:ext>
                    </a:extLst>
                  </a:tr>
                  <a:tr h="325285">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150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150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689770526"/>
                      </a:ext>
                    </a:extLst>
                  </a:tr>
                  <a:tr h="325285">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392434027"/>
                      </a:ext>
                    </a:extLst>
                  </a:tr>
                  <a:tr h="325285">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0.218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0.215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0.215</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0.208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0.210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93648933"/>
                      </a:ext>
                    </a:extLst>
                  </a:tr>
                  <a:tr h="325285">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0.290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0.285</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742650695"/>
                      </a:ext>
                    </a:extLst>
                  </a:tr>
                  <a:tr h="325285">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0.535</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499702387"/>
                      </a:ext>
                    </a:extLst>
                  </a:tr>
                  <a:tr h="382464">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41073358"/>
                      </a:ext>
                    </a:extLst>
                  </a:tr>
                </a:tbl>
              </a:graphicData>
            </a:graphic>
          </p:graphicFrame>
        </mc:Choice>
        <mc:Fallback xmlns="">
          <p:graphicFrame>
            <p:nvGraphicFramePr>
              <p:cNvPr id="6" name="內容版面配置區 5">
                <a:extLst>
                  <a:ext uri="{FF2B5EF4-FFF2-40B4-BE49-F238E27FC236}">
                    <a16:creationId xmlns:a16="http://schemas.microsoft.com/office/drawing/2014/main" id="{4145AD49-4D1C-44AA-9C9A-4063F56A48CF}"/>
                  </a:ext>
                </a:extLst>
              </p:cNvPr>
              <p:cNvGraphicFramePr>
                <a:graphicFrameLocks noGrp="1"/>
              </p:cNvGraphicFramePr>
              <p:nvPr>
                <p:ph idx="1"/>
                <p:extLst/>
              </p:nvPr>
            </p:nvGraphicFramePr>
            <p:xfrm>
              <a:off x="527491" y="1835673"/>
              <a:ext cx="5380988" cy="4611166"/>
            </p:xfrm>
            <a:graphic>
              <a:graphicData uri="http://schemas.openxmlformats.org/drawingml/2006/table">
                <a:tbl>
                  <a:tblPr firstRow="1" firstCol="1" bandRow="1">
                    <a:tableStyleId>{0505E3EF-67EA-436B-97B2-0124C06EBD24}</a:tableStyleId>
                  </a:tblPr>
                  <a:tblGrid>
                    <a:gridCol w="1168144">
                      <a:extLst>
                        <a:ext uri="{9D8B030D-6E8A-4147-A177-3AD203B41FA5}">
                          <a16:colId xmlns:a16="http://schemas.microsoft.com/office/drawing/2014/main" val="4277710261"/>
                        </a:ext>
                      </a:extLst>
                    </a:gridCol>
                    <a:gridCol w="743194">
                      <a:extLst>
                        <a:ext uri="{9D8B030D-6E8A-4147-A177-3AD203B41FA5}">
                          <a16:colId xmlns:a16="http://schemas.microsoft.com/office/drawing/2014/main" val="230244728"/>
                        </a:ext>
                      </a:extLst>
                    </a:gridCol>
                    <a:gridCol w="693930">
                      <a:extLst>
                        <a:ext uri="{9D8B030D-6E8A-4147-A177-3AD203B41FA5}">
                          <a16:colId xmlns:a16="http://schemas.microsoft.com/office/drawing/2014/main" val="1381337068"/>
                        </a:ext>
                      </a:extLst>
                    </a:gridCol>
                    <a:gridCol w="693930">
                      <a:extLst>
                        <a:ext uri="{9D8B030D-6E8A-4147-A177-3AD203B41FA5}">
                          <a16:colId xmlns:a16="http://schemas.microsoft.com/office/drawing/2014/main" val="3105922110"/>
                        </a:ext>
                      </a:extLst>
                    </a:gridCol>
                    <a:gridCol w="693930">
                      <a:extLst>
                        <a:ext uri="{9D8B030D-6E8A-4147-A177-3AD203B41FA5}">
                          <a16:colId xmlns:a16="http://schemas.microsoft.com/office/drawing/2014/main" val="372571566"/>
                        </a:ext>
                      </a:extLst>
                    </a:gridCol>
                    <a:gridCol w="693930">
                      <a:extLst>
                        <a:ext uri="{9D8B030D-6E8A-4147-A177-3AD203B41FA5}">
                          <a16:colId xmlns:a16="http://schemas.microsoft.com/office/drawing/2014/main" val="1158852461"/>
                        </a:ext>
                      </a:extLst>
                    </a:gridCol>
                    <a:gridCol w="693930">
                      <a:extLst>
                        <a:ext uri="{9D8B030D-6E8A-4147-A177-3AD203B41FA5}">
                          <a16:colId xmlns:a16="http://schemas.microsoft.com/office/drawing/2014/main" val="4215855306"/>
                        </a:ext>
                      </a:extLst>
                    </a:gridCol>
                  </a:tblGrid>
                  <a:tr h="325285">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064270289"/>
                      </a:ext>
                    </a:extLst>
                  </a:tr>
                  <a:tr h="325285">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254438200"/>
                      </a:ext>
                    </a:extLst>
                  </a:tr>
                  <a:tr h="650569">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512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52242262"/>
                      </a:ext>
                    </a:extLst>
                  </a:tr>
                  <a:tr h="650569">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800588609"/>
                      </a:ext>
                    </a:extLst>
                  </a:tr>
                  <a:tr h="650569">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153428935"/>
                      </a:ext>
                    </a:extLst>
                  </a:tr>
                  <a:tr h="325285">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150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150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689770526"/>
                      </a:ext>
                    </a:extLst>
                  </a:tr>
                  <a:tr h="325285">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392434027"/>
                      </a:ext>
                    </a:extLst>
                  </a:tr>
                  <a:tr h="325285">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0.218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0.215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0.215</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0.208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0.210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93648933"/>
                      </a:ext>
                    </a:extLst>
                  </a:tr>
                  <a:tr h="325285">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0.290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0.285</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742650695"/>
                      </a:ext>
                    </a:extLst>
                  </a:tr>
                  <a:tr h="325285">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0.535</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499702387"/>
                      </a:ext>
                    </a:extLst>
                  </a:tr>
                  <a:tr h="382464">
                    <a:tc>
                      <a:txBody>
                        <a:bodyPr/>
                        <a:lstStyle/>
                        <a:p>
                          <a:endParaRPr lang="zh-TW"/>
                        </a:p>
                      </a:txBody>
                      <a:tcPr marL="68580" marR="68580" marT="0" marB="0" anchor="ctr">
                        <a:blipFill>
                          <a:blip r:embed="rId4"/>
                          <a:stretch>
                            <a:fillRect l="-521" t="-1107937" r="-361458" b="-14286"/>
                          </a:stretch>
                        </a:blipFill>
                      </a:tcP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41073358"/>
                      </a:ext>
                    </a:extLst>
                  </a:tr>
                </a:tbl>
              </a:graphicData>
            </a:graphic>
          </p:graphicFrame>
        </mc:Fallback>
      </mc:AlternateContent>
      <p:sp>
        <p:nvSpPr>
          <p:cNvPr id="8" name="文字方塊 7">
            <a:extLst>
              <a:ext uri="{FF2B5EF4-FFF2-40B4-BE49-F238E27FC236}">
                <a16:creationId xmlns:a16="http://schemas.microsoft.com/office/drawing/2014/main" id="{F309CA43-EE83-4433-B418-DEEB1E95ECBA}"/>
              </a:ext>
            </a:extLst>
          </p:cNvPr>
          <p:cNvSpPr txBox="1"/>
          <p:nvPr/>
        </p:nvSpPr>
        <p:spPr>
          <a:xfrm>
            <a:off x="2036342" y="6471480"/>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超參數設定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二</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
        <p:nvSpPr>
          <p:cNvPr id="9" name="文字方塊 8">
            <a:extLst>
              <a:ext uri="{FF2B5EF4-FFF2-40B4-BE49-F238E27FC236}">
                <a16:creationId xmlns:a16="http://schemas.microsoft.com/office/drawing/2014/main" id="{FC9E05C7-84AE-4DC8-B5EF-D84D8AF686BF}"/>
              </a:ext>
            </a:extLst>
          </p:cNvPr>
          <p:cNvSpPr txBox="1"/>
          <p:nvPr/>
        </p:nvSpPr>
        <p:spPr>
          <a:xfrm>
            <a:off x="7816719" y="6471480"/>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超參數設定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二</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067958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內容版面配置區 4">
                <a:extLst>
                  <a:ext uri="{FF2B5EF4-FFF2-40B4-BE49-F238E27FC236}">
                    <a16:creationId xmlns:a16="http://schemas.microsoft.com/office/drawing/2014/main" id="{165D7BAA-E61B-4A84-A161-B523ED744FBF}"/>
                  </a:ext>
                </a:extLst>
              </p:cNvPr>
              <p:cNvGraphicFramePr>
                <a:graphicFrameLocks/>
              </p:cNvGraphicFramePr>
              <p:nvPr>
                <p:extLst/>
              </p:nvPr>
            </p:nvGraphicFramePr>
            <p:xfrm>
              <a:off x="493412" y="1878272"/>
              <a:ext cx="5380990" cy="4611162"/>
            </p:xfrm>
            <a:graphic>
              <a:graphicData uri="http://schemas.openxmlformats.org/drawingml/2006/table">
                <a:tbl>
                  <a:tblPr firstRow="1" firstCol="1" bandRow="1">
                    <a:tableStyleId>{0505E3EF-67EA-436B-97B2-0124C06EBD24}</a:tableStyleId>
                  </a:tblPr>
                  <a:tblGrid>
                    <a:gridCol w="1246611">
                      <a:extLst>
                        <a:ext uri="{9D8B030D-6E8A-4147-A177-3AD203B41FA5}">
                          <a16:colId xmlns:a16="http://schemas.microsoft.com/office/drawing/2014/main" val="3124780339"/>
                        </a:ext>
                      </a:extLst>
                    </a:gridCol>
                    <a:gridCol w="663009">
                      <a:extLst>
                        <a:ext uri="{9D8B030D-6E8A-4147-A177-3AD203B41FA5}">
                          <a16:colId xmlns:a16="http://schemas.microsoft.com/office/drawing/2014/main" val="3084896391"/>
                        </a:ext>
                      </a:extLst>
                    </a:gridCol>
                    <a:gridCol w="694274">
                      <a:extLst>
                        <a:ext uri="{9D8B030D-6E8A-4147-A177-3AD203B41FA5}">
                          <a16:colId xmlns:a16="http://schemas.microsoft.com/office/drawing/2014/main" val="4152373460"/>
                        </a:ext>
                      </a:extLst>
                    </a:gridCol>
                    <a:gridCol w="694274">
                      <a:extLst>
                        <a:ext uri="{9D8B030D-6E8A-4147-A177-3AD203B41FA5}">
                          <a16:colId xmlns:a16="http://schemas.microsoft.com/office/drawing/2014/main" val="2768516846"/>
                        </a:ext>
                      </a:extLst>
                    </a:gridCol>
                    <a:gridCol w="694274">
                      <a:extLst>
                        <a:ext uri="{9D8B030D-6E8A-4147-A177-3AD203B41FA5}">
                          <a16:colId xmlns:a16="http://schemas.microsoft.com/office/drawing/2014/main" val="3304395428"/>
                        </a:ext>
                      </a:extLst>
                    </a:gridCol>
                    <a:gridCol w="694274">
                      <a:extLst>
                        <a:ext uri="{9D8B030D-6E8A-4147-A177-3AD203B41FA5}">
                          <a16:colId xmlns:a16="http://schemas.microsoft.com/office/drawing/2014/main" val="1698916820"/>
                        </a:ext>
                      </a:extLst>
                    </a:gridCol>
                    <a:gridCol w="694274">
                      <a:extLst>
                        <a:ext uri="{9D8B030D-6E8A-4147-A177-3AD203B41FA5}">
                          <a16:colId xmlns:a16="http://schemas.microsoft.com/office/drawing/2014/main" val="1204711243"/>
                        </a:ext>
                      </a:extLst>
                    </a:gridCol>
                  </a:tblGrid>
                  <a:tr h="325284">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58496412"/>
                      </a:ext>
                    </a:extLst>
                  </a:tr>
                  <a:tr h="325284">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743373000"/>
                      </a:ext>
                    </a:extLst>
                  </a:tr>
                  <a:tr h="650570">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15221572"/>
                      </a:ext>
                    </a:extLst>
                  </a:tr>
                  <a:tr h="650570">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622829070"/>
                      </a:ext>
                    </a:extLst>
                  </a:tr>
                  <a:tr h="650570">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76568357"/>
                      </a:ext>
                    </a:extLst>
                  </a:tr>
                  <a:tr h="325284">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846571169"/>
                      </a:ext>
                    </a:extLst>
                  </a:tr>
                  <a:tr h="325284">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72653211"/>
                      </a:ext>
                    </a:extLst>
                  </a:tr>
                  <a:tr h="32528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0.203</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0.209</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0.212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0.213</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23281227"/>
                      </a:ext>
                    </a:extLst>
                  </a:tr>
                  <a:tr h="32528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0.284</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0.287</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33657262"/>
                      </a:ext>
                    </a:extLst>
                  </a:tr>
                  <a:tr h="32528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0.533</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0.535</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530468330"/>
                      </a:ext>
                    </a:extLst>
                  </a:tr>
                  <a:tr h="382464">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100575662"/>
                      </a:ext>
                    </a:extLst>
                  </a:tr>
                </a:tbl>
              </a:graphicData>
            </a:graphic>
          </p:graphicFrame>
        </mc:Choice>
        <mc:Fallback xmlns="">
          <p:graphicFrame>
            <p:nvGraphicFramePr>
              <p:cNvPr id="8" name="內容版面配置區 4">
                <a:extLst>
                  <a:ext uri="{FF2B5EF4-FFF2-40B4-BE49-F238E27FC236}">
                    <a16:creationId xmlns:a16="http://schemas.microsoft.com/office/drawing/2014/main" id="{165D7BAA-E61B-4A84-A161-B523ED744FBF}"/>
                  </a:ext>
                </a:extLst>
              </p:cNvPr>
              <p:cNvGraphicFramePr>
                <a:graphicFrameLocks/>
              </p:cNvGraphicFramePr>
              <p:nvPr>
                <p:extLst/>
              </p:nvPr>
            </p:nvGraphicFramePr>
            <p:xfrm>
              <a:off x="493412" y="1878272"/>
              <a:ext cx="5380990" cy="4611162"/>
            </p:xfrm>
            <a:graphic>
              <a:graphicData uri="http://schemas.openxmlformats.org/drawingml/2006/table">
                <a:tbl>
                  <a:tblPr firstRow="1" firstCol="1" bandRow="1">
                    <a:tableStyleId>{0505E3EF-67EA-436B-97B2-0124C06EBD24}</a:tableStyleId>
                  </a:tblPr>
                  <a:tblGrid>
                    <a:gridCol w="1246611">
                      <a:extLst>
                        <a:ext uri="{9D8B030D-6E8A-4147-A177-3AD203B41FA5}">
                          <a16:colId xmlns:a16="http://schemas.microsoft.com/office/drawing/2014/main" val="3124780339"/>
                        </a:ext>
                      </a:extLst>
                    </a:gridCol>
                    <a:gridCol w="663009">
                      <a:extLst>
                        <a:ext uri="{9D8B030D-6E8A-4147-A177-3AD203B41FA5}">
                          <a16:colId xmlns:a16="http://schemas.microsoft.com/office/drawing/2014/main" val="3084896391"/>
                        </a:ext>
                      </a:extLst>
                    </a:gridCol>
                    <a:gridCol w="694274">
                      <a:extLst>
                        <a:ext uri="{9D8B030D-6E8A-4147-A177-3AD203B41FA5}">
                          <a16:colId xmlns:a16="http://schemas.microsoft.com/office/drawing/2014/main" val="4152373460"/>
                        </a:ext>
                      </a:extLst>
                    </a:gridCol>
                    <a:gridCol w="694274">
                      <a:extLst>
                        <a:ext uri="{9D8B030D-6E8A-4147-A177-3AD203B41FA5}">
                          <a16:colId xmlns:a16="http://schemas.microsoft.com/office/drawing/2014/main" val="2768516846"/>
                        </a:ext>
                      </a:extLst>
                    </a:gridCol>
                    <a:gridCol w="694274">
                      <a:extLst>
                        <a:ext uri="{9D8B030D-6E8A-4147-A177-3AD203B41FA5}">
                          <a16:colId xmlns:a16="http://schemas.microsoft.com/office/drawing/2014/main" val="3304395428"/>
                        </a:ext>
                      </a:extLst>
                    </a:gridCol>
                    <a:gridCol w="694274">
                      <a:extLst>
                        <a:ext uri="{9D8B030D-6E8A-4147-A177-3AD203B41FA5}">
                          <a16:colId xmlns:a16="http://schemas.microsoft.com/office/drawing/2014/main" val="1698916820"/>
                        </a:ext>
                      </a:extLst>
                    </a:gridCol>
                    <a:gridCol w="694274">
                      <a:extLst>
                        <a:ext uri="{9D8B030D-6E8A-4147-A177-3AD203B41FA5}">
                          <a16:colId xmlns:a16="http://schemas.microsoft.com/office/drawing/2014/main" val="1204711243"/>
                        </a:ext>
                      </a:extLst>
                    </a:gridCol>
                  </a:tblGrid>
                  <a:tr h="325284">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658496412"/>
                      </a:ext>
                    </a:extLst>
                  </a:tr>
                  <a:tr h="325284">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743373000"/>
                      </a:ext>
                    </a:extLst>
                  </a:tr>
                  <a:tr h="650570">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15221572"/>
                      </a:ext>
                    </a:extLst>
                  </a:tr>
                  <a:tr h="650570">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622829070"/>
                      </a:ext>
                    </a:extLst>
                  </a:tr>
                  <a:tr h="650570">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76568357"/>
                      </a:ext>
                    </a:extLst>
                  </a:tr>
                  <a:tr h="325284">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846571169"/>
                      </a:ext>
                    </a:extLst>
                  </a:tr>
                  <a:tr h="325284">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72653211"/>
                      </a:ext>
                    </a:extLst>
                  </a:tr>
                  <a:tr h="32528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0.203</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0.209</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0.212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0.213</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23281227"/>
                      </a:ext>
                    </a:extLst>
                  </a:tr>
                  <a:tr h="32528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0.284</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0.287</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733657262"/>
                      </a:ext>
                    </a:extLst>
                  </a:tr>
                  <a:tr h="32528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0.533</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0.535</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530468330"/>
                      </a:ext>
                    </a:extLst>
                  </a:tr>
                  <a:tr h="382464">
                    <a:tc>
                      <a:txBody>
                        <a:bodyPr/>
                        <a:lstStyle/>
                        <a:p>
                          <a:endParaRPr lang="zh-TW"/>
                        </a:p>
                      </a:txBody>
                      <a:tcPr marL="68580" marR="68580" marT="0" marB="0" anchor="ctr">
                        <a:blipFill>
                          <a:blip r:embed="rId3"/>
                          <a:stretch>
                            <a:fillRect l="-488" t="-1107937" r="-332195" b="-14286"/>
                          </a:stretch>
                        </a:blipFill>
                      </a:tcP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1005756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4D421857-5AF1-4898-95C8-026CB4238B5F}"/>
                  </a:ext>
                </a:extLst>
              </p:cNvPr>
              <p:cNvGraphicFramePr>
                <a:graphicFrameLocks noGrp="1"/>
              </p:cNvGraphicFramePr>
              <p:nvPr>
                <p:extLst/>
              </p:nvPr>
            </p:nvGraphicFramePr>
            <p:xfrm>
              <a:off x="6317596" y="1878267"/>
              <a:ext cx="5380990" cy="4611165"/>
            </p:xfrm>
            <a:graphic>
              <a:graphicData uri="http://schemas.openxmlformats.org/drawingml/2006/table">
                <a:tbl>
                  <a:tblPr firstRow="1" firstCol="1" bandRow="1">
                    <a:tableStyleId>{0505E3EF-67EA-436B-97B2-0124C06EBD24}</a:tableStyleId>
                  </a:tblPr>
                  <a:tblGrid>
                    <a:gridCol w="1184035">
                      <a:extLst>
                        <a:ext uri="{9D8B030D-6E8A-4147-A177-3AD203B41FA5}">
                          <a16:colId xmlns:a16="http://schemas.microsoft.com/office/drawing/2014/main" val="3949410109"/>
                        </a:ext>
                      </a:extLst>
                    </a:gridCol>
                    <a:gridCol w="727305">
                      <a:extLst>
                        <a:ext uri="{9D8B030D-6E8A-4147-A177-3AD203B41FA5}">
                          <a16:colId xmlns:a16="http://schemas.microsoft.com/office/drawing/2014/main" val="1287286800"/>
                        </a:ext>
                      </a:extLst>
                    </a:gridCol>
                    <a:gridCol w="693930">
                      <a:extLst>
                        <a:ext uri="{9D8B030D-6E8A-4147-A177-3AD203B41FA5}">
                          <a16:colId xmlns:a16="http://schemas.microsoft.com/office/drawing/2014/main" val="2054429330"/>
                        </a:ext>
                      </a:extLst>
                    </a:gridCol>
                    <a:gridCol w="693930">
                      <a:extLst>
                        <a:ext uri="{9D8B030D-6E8A-4147-A177-3AD203B41FA5}">
                          <a16:colId xmlns:a16="http://schemas.microsoft.com/office/drawing/2014/main" val="3633123681"/>
                        </a:ext>
                      </a:extLst>
                    </a:gridCol>
                    <a:gridCol w="693930">
                      <a:extLst>
                        <a:ext uri="{9D8B030D-6E8A-4147-A177-3AD203B41FA5}">
                          <a16:colId xmlns:a16="http://schemas.microsoft.com/office/drawing/2014/main" val="4064153384"/>
                        </a:ext>
                      </a:extLst>
                    </a:gridCol>
                    <a:gridCol w="693930">
                      <a:extLst>
                        <a:ext uri="{9D8B030D-6E8A-4147-A177-3AD203B41FA5}">
                          <a16:colId xmlns:a16="http://schemas.microsoft.com/office/drawing/2014/main" val="2336866403"/>
                        </a:ext>
                      </a:extLst>
                    </a:gridCol>
                    <a:gridCol w="693930">
                      <a:extLst>
                        <a:ext uri="{9D8B030D-6E8A-4147-A177-3AD203B41FA5}">
                          <a16:colId xmlns:a16="http://schemas.microsoft.com/office/drawing/2014/main" val="2114306840"/>
                        </a:ext>
                      </a:extLst>
                    </a:gridCol>
                  </a:tblGrid>
                  <a:tr h="273662">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31716955"/>
                      </a:ext>
                    </a:extLst>
                  </a:tr>
                  <a:tr h="273662">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948736880"/>
                      </a:ext>
                    </a:extLst>
                  </a:tr>
                  <a:tr h="58318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(LSTM#1)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961473152"/>
                      </a:ext>
                    </a:extLst>
                  </a:tr>
                  <a:tr h="58318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(LSTM#2)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88829001"/>
                      </a:ext>
                    </a:extLst>
                  </a:tr>
                  <a:tr h="58318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114156975"/>
                      </a:ext>
                    </a:extLst>
                  </a:tr>
                  <a:tr h="58318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424590538"/>
                      </a:ext>
                    </a:extLst>
                  </a:tr>
                  <a:tr h="273662">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72082126"/>
                      </a:ext>
                    </a:extLst>
                  </a:tr>
                  <a:tr h="273662">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137115016"/>
                      </a:ext>
                    </a:extLst>
                  </a:tr>
                  <a:tr h="2730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0.207</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0.211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0.217</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0.217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0.218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592735665"/>
                      </a:ext>
                    </a:extLst>
                  </a:tr>
                  <a:tr h="2730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0.287</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61750313"/>
                      </a:ext>
                    </a:extLst>
                  </a:tr>
                  <a:tr h="2730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0.535</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0.535</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728190028"/>
                      </a:ext>
                    </a:extLst>
                  </a:tr>
                  <a:tr h="364721">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601190984"/>
                      </a:ext>
                    </a:extLst>
                  </a:tr>
                </a:tbl>
              </a:graphicData>
            </a:graphic>
          </p:graphicFrame>
        </mc:Choice>
        <mc:Fallback xmlns="">
          <p:graphicFrame>
            <p:nvGraphicFramePr>
              <p:cNvPr id="7" name="表格 6">
                <a:extLst>
                  <a:ext uri="{FF2B5EF4-FFF2-40B4-BE49-F238E27FC236}">
                    <a16:creationId xmlns:a16="http://schemas.microsoft.com/office/drawing/2014/main" id="{4D421857-5AF1-4898-95C8-026CB4238B5F}"/>
                  </a:ext>
                </a:extLst>
              </p:cNvPr>
              <p:cNvGraphicFramePr>
                <a:graphicFrameLocks noGrp="1"/>
              </p:cNvGraphicFramePr>
              <p:nvPr>
                <p:extLst/>
              </p:nvPr>
            </p:nvGraphicFramePr>
            <p:xfrm>
              <a:off x="6317596" y="1878267"/>
              <a:ext cx="5380990" cy="4611165"/>
            </p:xfrm>
            <a:graphic>
              <a:graphicData uri="http://schemas.openxmlformats.org/drawingml/2006/table">
                <a:tbl>
                  <a:tblPr firstRow="1" firstCol="1" bandRow="1">
                    <a:tableStyleId>{0505E3EF-67EA-436B-97B2-0124C06EBD24}</a:tableStyleId>
                  </a:tblPr>
                  <a:tblGrid>
                    <a:gridCol w="1184035">
                      <a:extLst>
                        <a:ext uri="{9D8B030D-6E8A-4147-A177-3AD203B41FA5}">
                          <a16:colId xmlns:a16="http://schemas.microsoft.com/office/drawing/2014/main" val="3949410109"/>
                        </a:ext>
                      </a:extLst>
                    </a:gridCol>
                    <a:gridCol w="727305">
                      <a:extLst>
                        <a:ext uri="{9D8B030D-6E8A-4147-A177-3AD203B41FA5}">
                          <a16:colId xmlns:a16="http://schemas.microsoft.com/office/drawing/2014/main" val="1287286800"/>
                        </a:ext>
                      </a:extLst>
                    </a:gridCol>
                    <a:gridCol w="693930">
                      <a:extLst>
                        <a:ext uri="{9D8B030D-6E8A-4147-A177-3AD203B41FA5}">
                          <a16:colId xmlns:a16="http://schemas.microsoft.com/office/drawing/2014/main" val="2054429330"/>
                        </a:ext>
                      </a:extLst>
                    </a:gridCol>
                    <a:gridCol w="693930">
                      <a:extLst>
                        <a:ext uri="{9D8B030D-6E8A-4147-A177-3AD203B41FA5}">
                          <a16:colId xmlns:a16="http://schemas.microsoft.com/office/drawing/2014/main" val="3633123681"/>
                        </a:ext>
                      </a:extLst>
                    </a:gridCol>
                    <a:gridCol w="693930">
                      <a:extLst>
                        <a:ext uri="{9D8B030D-6E8A-4147-A177-3AD203B41FA5}">
                          <a16:colId xmlns:a16="http://schemas.microsoft.com/office/drawing/2014/main" val="4064153384"/>
                        </a:ext>
                      </a:extLst>
                    </a:gridCol>
                    <a:gridCol w="693930">
                      <a:extLst>
                        <a:ext uri="{9D8B030D-6E8A-4147-A177-3AD203B41FA5}">
                          <a16:colId xmlns:a16="http://schemas.microsoft.com/office/drawing/2014/main" val="2336866403"/>
                        </a:ext>
                      </a:extLst>
                    </a:gridCol>
                    <a:gridCol w="693930">
                      <a:extLst>
                        <a:ext uri="{9D8B030D-6E8A-4147-A177-3AD203B41FA5}">
                          <a16:colId xmlns:a16="http://schemas.microsoft.com/office/drawing/2014/main" val="2114306840"/>
                        </a:ext>
                      </a:extLst>
                    </a:gridCol>
                  </a:tblGrid>
                  <a:tr h="273662">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31716955"/>
                      </a:ext>
                    </a:extLst>
                  </a:tr>
                  <a:tr h="273662">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948736880"/>
                      </a:ext>
                    </a:extLst>
                  </a:tr>
                  <a:tr h="58318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(LSTM#1)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961473152"/>
                      </a:ext>
                    </a:extLst>
                  </a:tr>
                  <a:tr h="58318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(LSTM#2)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88829001"/>
                      </a:ext>
                    </a:extLst>
                  </a:tr>
                  <a:tr h="58318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114156975"/>
                      </a:ext>
                    </a:extLst>
                  </a:tr>
                  <a:tr h="58318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424590538"/>
                      </a:ext>
                    </a:extLst>
                  </a:tr>
                  <a:tr h="273662">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72082126"/>
                      </a:ext>
                    </a:extLst>
                  </a:tr>
                  <a:tr h="273662">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137115016"/>
                      </a:ext>
                    </a:extLst>
                  </a:tr>
                  <a:tr h="2730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0.207</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0.211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0.217</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0.217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0.218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592735665"/>
                      </a:ext>
                    </a:extLst>
                  </a:tr>
                  <a:tr h="2730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0.287</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61750313"/>
                      </a:ext>
                    </a:extLst>
                  </a:tr>
                  <a:tr h="273016">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0.535</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0.535</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728190028"/>
                      </a:ext>
                    </a:extLst>
                  </a:tr>
                  <a:tr h="364721">
                    <a:tc>
                      <a:txBody>
                        <a:bodyPr/>
                        <a:lstStyle/>
                        <a:p>
                          <a:endParaRPr lang="zh-TW"/>
                        </a:p>
                      </a:txBody>
                      <a:tcPr marL="68580" marR="68580" marT="0" marB="0" anchor="ctr">
                        <a:blipFill>
                          <a:blip r:embed="rId4"/>
                          <a:stretch>
                            <a:fillRect l="-513" t="-1175000" r="-354359" b="-16667"/>
                          </a:stretch>
                        </a:blipFill>
                      </a:tcP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601190984"/>
                      </a:ext>
                    </a:extLst>
                  </a:tr>
                </a:tbl>
              </a:graphicData>
            </a:graphic>
          </p:graphicFrame>
        </mc:Fallback>
      </mc:AlternateContent>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4.6</a:t>
            </a:r>
            <a:r>
              <a:rPr lang="zh-TW" altLang="en-US" dirty="0">
                <a:latin typeface="Times New Roman" panose="02020603050405020304" pitchFamily="18" charset="0"/>
                <a:cs typeface="Times New Roman" panose="02020603050405020304" pitchFamily="18" charset="0"/>
              </a:rPr>
              <a:t>實驗二</a:t>
            </a:r>
            <a:r>
              <a:rPr lang="zh-TW" altLang="zh-TW" dirty="0"/>
              <a:t>：四種模型之最佳配置</a:t>
            </a:r>
            <a:r>
              <a:rPr lang="en-US" altLang="zh-TW" dirty="0"/>
              <a:t>(5/7)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48</a:t>
            </a:fld>
            <a:endParaRPr lang="zh-TW" altLang="en-US" dirty="0"/>
          </a:p>
        </p:txBody>
      </p:sp>
      <p:sp>
        <p:nvSpPr>
          <p:cNvPr id="6" name="文字方塊 5">
            <a:extLst>
              <a:ext uri="{FF2B5EF4-FFF2-40B4-BE49-F238E27FC236}">
                <a16:creationId xmlns:a16="http://schemas.microsoft.com/office/drawing/2014/main" id="{18BB259C-B8BC-4EC9-8C5F-FA94CD736A7E}"/>
              </a:ext>
            </a:extLst>
          </p:cNvPr>
          <p:cNvSpPr txBox="1"/>
          <p:nvPr/>
        </p:nvSpPr>
        <p:spPr>
          <a:xfrm>
            <a:off x="2036342" y="6471480"/>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超參數設定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二</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
        <p:nvSpPr>
          <p:cNvPr id="9" name="文字方塊 8">
            <a:extLst>
              <a:ext uri="{FF2B5EF4-FFF2-40B4-BE49-F238E27FC236}">
                <a16:creationId xmlns:a16="http://schemas.microsoft.com/office/drawing/2014/main" id="{3444D52A-26A3-4E80-994C-2358D6449F33}"/>
              </a:ext>
            </a:extLst>
          </p:cNvPr>
          <p:cNvSpPr txBox="1"/>
          <p:nvPr/>
        </p:nvSpPr>
        <p:spPr>
          <a:xfrm>
            <a:off x="7816719" y="6471480"/>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超參數設定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二</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7059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p:txBody>
          <a:bodyPr>
            <a:normAutofit/>
          </a:bodyPr>
          <a:lstStyle/>
          <a:p>
            <a:r>
              <a:rPr lang="en-US" altLang="zh-TW" dirty="0">
                <a:latin typeface="Times New Roman" panose="02020603050405020304" pitchFamily="18" charset="0"/>
                <a:cs typeface="Times New Roman" panose="02020603050405020304" pitchFamily="18" charset="0"/>
              </a:rPr>
              <a:t>4.6</a:t>
            </a:r>
            <a:r>
              <a:rPr lang="zh-TW" altLang="en-US" dirty="0">
                <a:latin typeface="Times New Roman" panose="02020603050405020304" pitchFamily="18" charset="0"/>
                <a:cs typeface="Times New Roman" panose="02020603050405020304" pitchFamily="18" charset="0"/>
              </a:rPr>
              <a:t>實驗二</a:t>
            </a:r>
            <a:r>
              <a:rPr lang="zh-TW" altLang="zh-TW" dirty="0"/>
              <a:t>：四種模型之最佳配置</a:t>
            </a:r>
            <a:r>
              <a:rPr lang="en-US" altLang="zh-TW" dirty="0"/>
              <a:t>(6/7)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49</a:t>
            </a:fld>
            <a:endParaRPr lang="zh-TW" altLang="en-US" dirty="0"/>
          </a:p>
        </p:txBody>
      </p:sp>
      <mc:AlternateContent xmlns:mc="http://schemas.openxmlformats.org/markup-compatibility/2006" xmlns:a14="http://schemas.microsoft.com/office/drawing/2010/main">
        <mc:Choice Requires="a14">
          <p:graphicFrame>
            <p:nvGraphicFramePr>
              <p:cNvPr id="5" name="內容版面配置區 4">
                <a:extLst>
                  <a:ext uri="{FF2B5EF4-FFF2-40B4-BE49-F238E27FC236}">
                    <a16:creationId xmlns:a16="http://schemas.microsoft.com/office/drawing/2014/main" id="{D104642F-B518-42D5-B5CA-6C5F7DBF04A3}"/>
                  </a:ext>
                </a:extLst>
              </p:cNvPr>
              <p:cNvGraphicFramePr>
                <a:graphicFrameLocks noGrp="1"/>
              </p:cNvGraphicFramePr>
              <p:nvPr>
                <p:ph idx="1"/>
                <p:extLst/>
              </p:nvPr>
            </p:nvGraphicFramePr>
            <p:xfrm>
              <a:off x="493264" y="1839311"/>
              <a:ext cx="5380988" cy="4607522"/>
            </p:xfrm>
            <a:graphic>
              <a:graphicData uri="http://schemas.openxmlformats.org/drawingml/2006/table">
                <a:tbl>
                  <a:tblPr firstRow="1" firstCol="1" bandRow="1">
                    <a:tableStyleId>{0505E3EF-67EA-436B-97B2-0124C06EBD24}</a:tableStyleId>
                  </a:tblPr>
                  <a:tblGrid>
                    <a:gridCol w="1362169">
                      <a:extLst>
                        <a:ext uri="{9D8B030D-6E8A-4147-A177-3AD203B41FA5}">
                          <a16:colId xmlns:a16="http://schemas.microsoft.com/office/drawing/2014/main" val="3336247889"/>
                        </a:ext>
                      </a:extLst>
                    </a:gridCol>
                    <a:gridCol w="667809">
                      <a:extLst>
                        <a:ext uri="{9D8B030D-6E8A-4147-A177-3AD203B41FA5}">
                          <a16:colId xmlns:a16="http://schemas.microsoft.com/office/drawing/2014/main" val="76905684"/>
                        </a:ext>
                      </a:extLst>
                    </a:gridCol>
                    <a:gridCol w="670202">
                      <a:extLst>
                        <a:ext uri="{9D8B030D-6E8A-4147-A177-3AD203B41FA5}">
                          <a16:colId xmlns:a16="http://schemas.microsoft.com/office/drawing/2014/main" val="1074944854"/>
                        </a:ext>
                      </a:extLst>
                    </a:gridCol>
                    <a:gridCol w="670202">
                      <a:extLst>
                        <a:ext uri="{9D8B030D-6E8A-4147-A177-3AD203B41FA5}">
                          <a16:colId xmlns:a16="http://schemas.microsoft.com/office/drawing/2014/main" val="203536688"/>
                        </a:ext>
                      </a:extLst>
                    </a:gridCol>
                    <a:gridCol w="670202">
                      <a:extLst>
                        <a:ext uri="{9D8B030D-6E8A-4147-A177-3AD203B41FA5}">
                          <a16:colId xmlns:a16="http://schemas.microsoft.com/office/drawing/2014/main" val="1899803110"/>
                        </a:ext>
                      </a:extLst>
                    </a:gridCol>
                    <a:gridCol w="670202">
                      <a:extLst>
                        <a:ext uri="{9D8B030D-6E8A-4147-A177-3AD203B41FA5}">
                          <a16:colId xmlns:a16="http://schemas.microsoft.com/office/drawing/2014/main" val="3351643475"/>
                        </a:ext>
                      </a:extLst>
                    </a:gridCol>
                    <a:gridCol w="670202">
                      <a:extLst>
                        <a:ext uri="{9D8B030D-6E8A-4147-A177-3AD203B41FA5}">
                          <a16:colId xmlns:a16="http://schemas.microsoft.com/office/drawing/2014/main" val="706790809"/>
                        </a:ext>
                      </a:extLst>
                    </a:gridCol>
                  </a:tblGrid>
                  <a:tr h="325027">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833061515"/>
                      </a:ext>
                    </a:extLst>
                  </a:tr>
                  <a:tr h="325027">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852678482"/>
                      </a:ext>
                    </a:extLst>
                  </a:tr>
                  <a:tr h="65005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89375538"/>
                      </a:ext>
                    </a:extLst>
                  </a:tr>
                  <a:tr h="65005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(Dropout)</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130827915"/>
                      </a:ext>
                    </a:extLst>
                  </a:tr>
                  <a:tr h="65005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990044825"/>
                      </a:ext>
                    </a:extLst>
                  </a:tr>
                  <a:tr h="32502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810269669"/>
                      </a:ext>
                    </a:extLst>
                  </a:tr>
                  <a:tr h="32502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4000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32088"/>
                      </a:ext>
                    </a:extLst>
                  </a:tr>
                  <a:tr h="325027">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0.264</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0.294</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0.259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020045308"/>
                      </a:ext>
                    </a:extLst>
                  </a:tr>
                  <a:tr h="325027">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0.296</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0.302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0.322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0.326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0.326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563285418"/>
                      </a:ext>
                    </a:extLst>
                  </a:tr>
                  <a:tr h="325027">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0.544</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0.550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0.571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0.571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398236860"/>
                      </a:ext>
                    </a:extLst>
                  </a:tr>
                  <a:tr h="382162">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0.966</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0.963</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0.963</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244891146"/>
                      </a:ext>
                    </a:extLst>
                  </a:tr>
                </a:tbl>
              </a:graphicData>
            </a:graphic>
          </p:graphicFrame>
        </mc:Choice>
        <mc:Fallback xmlns="">
          <p:graphicFrame>
            <p:nvGraphicFramePr>
              <p:cNvPr id="5" name="內容版面配置區 4">
                <a:extLst>
                  <a:ext uri="{FF2B5EF4-FFF2-40B4-BE49-F238E27FC236}">
                    <a16:creationId xmlns:a16="http://schemas.microsoft.com/office/drawing/2014/main" id="{D104642F-B518-42D5-B5CA-6C5F7DBF04A3}"/>
                  </a:ext>
                </a:extLst>
              </p:cNvPr>
              <p:cNvGraphicFramePr>
                <a:graphicFrameLocks noGrp="1"/>
              </p:cNvGraphicFramePr>
              <p:nvPr>
                <p:ph idx="1"/>
                <p:extLst/>
              </p:nvPr>
            </p:nvGraphicFramePr>
            <p:xfrm>
              <a:off x="493264" y="1839311"/>
              <a:ext cx="5380988" cy="4607522"/>
            </p:xfrm>
            <a:graphic>
              <a:graphicData uri="http://schemas.openxmlformats.org/drawingml/2006/table">
                <a:tbl>
                  <a:tblPr firstRow="1" firstCol="1" bandRow="1">
                    <a:tableStyleId>{0505E3EF-67EA-436B-97B2-0124C06EBD24}</a:tableStyleId>
                  </a:tblPr>
                  <a:tblGrid>
                    <a:gridCol w="1362169">
                      <a:extLst>
                        <a:ext uri="{9D8B030D-6E8A-4147-A177-3AD203B41FA5}">
                          <a16:colId xmlns:a16="http://schemas.microsoft.com/office/drawing/2014/main" val="3336247889"/>
                        </a:ext>
                      </a:extLst>
                    </a:gridCol>
                    <a:gridCol w="667809">
                      <a:extLst>
                        <a:ext uri="{9D8B030D-6E8A-4147-A177-3AD203B41FA5}">
                          <a16:colId xmlns:a16="http://schemas.microsoft.com/office/drawing/2014/main" val="76905684"/>
                        </a:ext>
                      </a:extLst>
                    </a:gridCol>
                    <a:gridCol w="670202">
                      <a:extLst>
                        <a:ext uri="{9D8B030D-6E8A-4147-A177-3AD203B41FA5}">
                          <a16:colId xmlns:a16="http://schemas.microsoft.com/office/drawing/2014/main" val="1074944854"/>
                        </a:ext>
                      </a:extLst>
                    </a:gridCol>
                    <a:gridCol w="670202">
                      <a:extLst>
                        <a:ext uri="{9D8B030D-6E8A-4147-A177-3AD203B41FA5}">
                          <a16:colId xmlns:a16="http://schemas.microsoft.com/office/drawing/2014/main" val="203536688"/>
                        </a:ext>
                      </a:extLst>
                    </a:gridCol>
                    <a:gridCol w="670202">
                      <a:extLst>
                        <a:ext uri="{9D8B030D-6E8A-4147-A177-3AD203B41FA5}">
                          <a16:colId xmlns:a16="http://schemas.microsoft.com/office/drawing/2014/main" val="1899803110"/>
                        </a:ext>
                      </a:extLst>
                    </a:gridCol>
                    <a:gridCol w="670202">
                      <a:extLst>
                        <a:ext uri="{9D8B030D-6E8A-4147-A177-3AD203B41FA5}">
                          <a16:colId xmlns:a16="http://schemas.microsoft.com/office/drawing/2014/main" val="3351643475"/>
                        </a:ext>
                      </a:extLst>
                    </a:gridCol>
                    <a:gridCol w="670202">
                      <a:extLst>
                        <a:ext uri="{9D8B030D-6E8A-4147-A177-3AD203B41FA5}">
                          <a16:colId xmlns:a16="http://schemas.microsoft.com/office/drawing/2014/main" val="706790809"/>
                        </a:ext>
                      </a:extLst>
                    </a:gridCol>
                  </a:tblGrid>
                  <a:tr h="325027">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833061515"/>
                      </a:ext>
                    </a:extLst>
                  </a:tr>
                  <a:tr h="325027">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852678482"/>
                      </a:ext>
                    </a:extLst>
                  </a:tr>
                  <a:tr h="65005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89375538"/>
                      </a:ext>
                    </a:extLst>
                  </a:tr>
                  <a:tr h="65005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(Dropout)</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130827915"/>
                      </a:ext>
                    </a:extLst>
                  </a:tr>
                  <a:tr h="65005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990044825"/>
                      </a:ext>
                    </a:extLst>
                  </a:tr>
                  <a:tr h="32502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810269669"/>
                      </a:ext>
                    </a:extLst>
                  </a:tr>
                  <a:tr h="32502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4000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32088"/>
                      </a:ext>
                    </a:extLst>
                  </a:tr>
                  <a:tr h="325027">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0.264</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0.294</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0.259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020045308"/>
                      </a:ext>
                    </a:extLst>
                  </a:tr>
                  <a:tr h="325027">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0.296</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0.302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0.322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0.326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0.326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563285418"/>
                      </a:ext>
                    </a:extLst>
                  </a:tr>
                  <a:tr h="325027">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0.544</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0.550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0.571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0.571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398236860"/>
                      </a:ext>
                    </a:extLst>
                  </a:tr>
                  <a:tr h="382162">
                    <a:tc>
                      <a:txBody>
                        <a:bodyPr/>
                        <a:lstStyle/>
                        <a:p>
                          <a:endParaRPr lang="zh-TW"/>
                        </a:p>
                      </a:txBody>
                      <a:tcPr marL="68580" marR="68580" marT="0" marB="0" anchor="ctr">
                        <a:blipFill>
                          <a:blip r:embed="rId3"/>
                          <a:stretch>
                            <a:fillRect l="-446" t="-1106349" r="-295536" b="-14286"/>
                          </a:stretch>
                        </a:blipFill>
                      </a:tcP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0.966</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0.963</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0.963</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24489114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66924EA5-4EF9-4AEF-BA4E-3E26AD2CDBB6}"/>
                  </a:ext>
                </a:extLst>
              </p:cNvPr>
              <p:cNvGraphicFramePr>
                <a:graphicFrameLocks noGrp="1"/>
              </p:cNvGraphicFramePr>
              <p:nvPr>
                <p:extLst/>
              </p:nvPr>
            </p:nvGraphicFramePr>
            <p:xfrm>
              <a:off x="6233666" y="1839310"/>
              <a:ext cx="5380988" cy="4607520"/>
            </p:xfrm>
            <a:graphic>
              <a:graphicData uri="http://schemas.openxmlformats.org/drawingml/2006/table">
                <a:tbl>
                  <a:tblPr firstRow="1" firstCol="1" bandRow="1">
                    <a:tableStyleId>{0505E3EF-67EA-436B-97B2-0124C06EBD24}</a:tableStyleId>
                  </a:tblPr>
                  <a:tblGrid>
                    <a:gridCol w="1401130">
                      <a:extLst>
                        <a:ext uri="{9D8B030D-6E8A-4147-A177-3AD203B41FA5}">
                          <a16:colId xmlns:a16="http://schemas.microsoft.com/office/drawing/2014/main" val="1447374781"/>
                        </a:ext>
                      </a:extLst>
                    </a:gridCol>
                    <a:gridCol w="628848">
                      <a:extLst>
                        <a:ext uri="{9D8B030D-6E8A-4147-A177-3AD203B41FA5}">
                          <a16:colId xmlns:a16="http://schemas.microsoft.com/office/drawing/2014/main" val="758587976"/>
                        </a:ext>
                      </a:extLst>
                    </a:gridCol>
                    <a:gridCol w="670202">
                      <a:extLst>
                        <a:ext uri="{9D8B030D-6E8A-4147-A177-3AD203B41FA5}">
                          <a16:colId xmlns:a16="http://schemas.microsoft.com/office/drawing/2014/main" val="2764863843"/>
                        </a:ext>
                      </a:extLst>
                    </a:gridCol>
                    <a:gridCol w="670202">
                      <a:extLst>
                        <a:ext uri="{9D8B030D-6E8A-4147-A177-3AD203B41FA5}">
                          <a16:colId xmlns:a16="http://schemas.microsoft.com/office/drawing/2014/main" val="1969032904"/>
                        </a:ext>
                      </a:extLst>
                    </a:gridCol>
                    <a:gridCol w="670202">
                      <a:extLst>
                        <a:ext uri="{9D8B030D-6E8A-4147-A177-3AD203B41FA5}">
                          <a16:colId xmlns:a16="http://schemas.microsoft.com/office/drawing/2014/main" val="392427163"/>
                        </a:ext>
                      </a:extLst>
                    </a:gridCol>
                    <a:gridCol w="670202">
                      <a:extLst>
                        <a:ext uri="{9D8B030D-6E8A-4147-A177-3AD203B41FA5}">
                          <a16:colId xmlns:a16="http://schemas.microsoft.com/office/drawing/2014/main" val="4109542308"/>
                        </a:ext>
                      </a:extLst>
                    </a:gridCol>
                    <a:gridCol w="670202">
                      <a:extLst>
                        <a:ext uri="{9D8B030D-6E8A-4147-A177-3AD203B41FA5}">
                          <a16:colId xmlns:a16="http://schemas.microsoft.com/office/drawing/2014/main" val="2260473454"/>
                        </a:ext>
                      </a:extLst>
                    </a:gridCol>
                  </a:tblGrid>
                  <a:tr h="325027">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725711610"/>
                      </a:ext>
                    </a:extLst>
                  </a:tr>
                  <a:tr h="325027">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530816290"/>
                      </a:ext>
                    </a:extLst>
                  </a:tr>
                  <a:tr h="650056">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802046301"/>
                      </a:ext>
                    </a:extLst>
                  </a:tr>
                  <a:tr h="65005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(Dropout)</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61828452"/>
                      </a:ext>
                    </a:extLst>
                  </a:tr>
                  <a:tr h="650056">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38594763"/>
                      </a:ext>
                    </a:extLst>
                  </a:tr>
                  <a:tr h="32502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642359014"/>
                      </a:ext>
                    </a:extLst>
                  </a:tr>
                  <a:tr h="32502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150348394"/>
                      </a:ext>
                    </a:extLst>
                  </a:tr>
                  <a:tr h="325027">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0.275</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0.276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0.285</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358166195"/>
                      </a:ext>
                    </a:extLst>
                  </a:tr>
                  <a:tr h="325027">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0.274</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0.278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527995984"/>
                      </a:ext>
                    </a:extLst>
                  </a:tr>
                  <a:tr h="325027">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0.524</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247388301"/>
                      </a:ext>
                    </a:extLst>
                  </a:tr>
                  <a:tr h="382163">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437580681"/>
                      </a:ext>
                    </a:extLst>
                  </a:tr>
                </a:tbl>
              </a:graphicData>
            </a:graphic>
          </p:graphicFrame>
        </mc:Choice>
        <mc:Fallback xmlns="">
          <p:graphicFrame>
            <p:nvGraphicFramePr>
              <p:cNvPr id="6" name="表格 5">
                <a:extLst>
                  <a:ext uri="{FF2B5EF4-FFF2-40B4-BE49-F238E27FC236}">
                    <a16:creationId xmlns:a16="http://schemas.microsoft.com/office/drawing/2014/main" id="{66924EA5-4EF9-4AEF-BA4E-3E26AD2CDBB6}"/>
                  </a:ext>
                </a:extLst>
              </p:cNvPr>
              <p:cNvGraphicFramePr>
                <a:graphicFrameLocks noGrp="1"/>
              </p:cNvGraphicFramePr>
              <p:nvPr>
                <p:extLst/>
              </p:nvPr>
            </p:nvGraphicFramePr>
            <p:xfrm>
              <a:off x="6233666" y="1839310"/>
              <a:ext cx="5380988" cy="4607520"/>
            </p:xfrm>
            <a:graphic>
              <a:graphicData uri="http://schemas.openxmlformats.org/drawingml/2006/table">
                <a:tbl>
                  <a:tblPr firstRow="1" firstCol="1" bandRow="1">
                    <a:tableStyleId>{0505E3EF-67EA-436B-97B2-0124C06EBD24}</a:tableStyleId>
                  </a:tblPr>
                  <a:tblGrid>
                    <a:gridCol w="1401130">
                      <a:extLst>
                        <a:ext uri="{9D8B030D-6E8A-4147-A177-3AD203B41FA5}">
                          <a16:colId xmlns:a16="http://schemas.microsoft.com/office/drawing/2014/main" val="1447374781"/>
                        </a:ext>
                      </a:extLst>
                    </a:gridCol>
                    <a:gridCol w="628848">
                      <a:extLst>
                        <a:ext uri="{9D8B030D-6E8A-4147-A177-3AD203B41FA5}">
                          <a16:colId xmlns:a16="http://schemas.microsoft.com/office/drawing/2014/main" val="758587976"/>
                        </a:ext>
                      </a:extLst>
                    </a:gridCol>
                    <a:gridCol w="670202">
                      <a:extLst>
                        <a:ext uri="{9D8B030D-6E8A-4147-A177-3AD203B41FA5}">
                          <a16:colId xmlns:a16="http://schemas.microsoft.com/office/drawing/2014/main" val="2764863843"/>
                        </a:ext>
                      </a:extLst>
                    </a:gridCol>
                    <a:gridCol w="670202">
                      <a:extLst>
                        <a:ext uri="{9D8B030D-6E8A-4147-A177-3AD203B41FA5}">
                          <a16:colId xmlns:a16="http://schemas.microsoft.com/office/drawing/2014/main" val="1969032904"/>
                        </a:ext>
                      </a:extLst>
                    </a:gridCol>
                    <a:gridCol w="670202">
                      <a:extLst>
                        <a:ext uri="{9D8B030D-6E8A-4147-A177-3AD203B41FA5}">
                          <a16:colId xmlns:a16="http://schemas.microsoft.com/office/drawing/2014/main" val="392427163"/>
                        </a:ext>
                      </a:extLst>
                    </a:gridCol>
                    <a:gridCol w="670202">
                      <a:extLst>
                        <a:ext uri="{9D8B030D-6E8A-4147-A177-3AD203B41FA5}">
                          <a16:colId xmlns:a16="http://schemas.microsoft.com/office/drawing/2014/main" val="4109542308"/>
                        </a:ext>
                      </a:extLst>
                    </a:gridCol>
                    <a:gridCol w="670202">
                      <a:extLst>
                        <a:ext uri="{9D8B030D-6E8A-4147-A177-3AD203B41FA5}">
                          <a16:colId xmlns:a16="http://schemas.microsoft.com/office/drawing/2014/main" val="2260473454"/>
                        </a:ext>
                      </a:extLst>
                    </a:gridCol>
                  </a:tblGrid>
                  <a:tr h="325027">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725711610"/>
                      </a:ext>
                    </a:extLst>
                  </a:tr>
                  <a:tr h="325027">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530816290"/>
                      </a:ext>
                    </a:extLst>
                  </a:tr>
                  <a:tr h="650056">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802046301"/>
                      </a:ext>
                    </a:extLst>
                  </a:tr>
                  <a:tr h="65005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(Dropout)</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61828452"/>
                      </a:ext>
                    </a:extLst>
                  </a:tr>
                  <a:tr h="650056">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38594763"/>
                      </a:ext>
                    </a:extLst>
                  </a:tr>
                  <a:tr h="32502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642359014"/>
                      </a:ext>
                    </a:extLst>
                  </a:tr>
                  <a:tr h="32502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150348394"/>
                      </a:ext>
                    </a:extLst>
                  </a:tr>
                  <a:tr h="325027">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0.275</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0.276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0.285</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358166195"/>
                      </a:ext>
                    </a:extLst>
                  </a:tr>
                  <a:tr h="325027">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0.274</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0.278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0.289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527995984"/>
                      </a:ext>
                    </a:extLst>
                  </a:tr>
                  <a:tr h="325027">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0.524</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0.538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247388301"/>
                      </a:ext>
                    </a:extLst>
                  </a:tr>
                  <a:tr h="382163">
                    <a:tc>
                      <a:txBody>
                        <a:bodyPr/>
                        <a:lstStyle/>
                        <a:p>
                          <a:endParaRPr lang="zh-TW"/>
                        </a:p>
                      </a:txBody>
                      <a:tcPr marL="68580" marR="68580" marT="0" marB="0" anchor="ctr">
                        <a:blipFill>
                          <a:blip r:embed="rId4"/>
                          <a:stretch>
                            <a:fillRect l="-435" t="-1106349" r="-285217" b="-14286"/>
                          </a:stretch>
                        </a:blipFill>
                      </a:tcP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437580681"/>
                      </a:ext>
                    </a:extLst>
                  </a:tr>
                </a:tbl>
              </a:graphicData>
            </a:graphic>
          </p:graphicFrame>
        </mc:Fallback>
      </mc:AlternateContent>
      <p:sp>
        <p:nvSpPr>
          <p:cNvPr id="7" name="文字方塊 6">
            <a:extLst>
              <a:ext uri="{FF2B5EF4-FFF2-40B4-BE49-F238E27FC236}">
                <a16:creationId xmlns:a16="http://schemas.microsoft.com/office/drawing/2014/main" id="{AB43A076-836A-4A13-93D2-4577A8CEA000}"/>
              </a:ext>
            </a:extLst>
          </p:cNvPr>
          <p:cNvSpPr txBox="1"/>
          <p:nvPr/>
        </p:nvSpPr>
        <p:spPr>
          <a:xfrm>
            <a:off x="2036342" y="6471480"/>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超參數設定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三</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
        <p:nvSpPr>
          <p:cNvPr id="8" name="文字方塊 7">
            <a:extLst>
              <a:ext uri="{FF2B5EF4-FFF2-40B4-BE49-F238E27FC236}">
                <a16:creationId xmlns:a16="http://schemas.microsoft.com/office/drawing/2014/main" id="{AF73484F-0E2E-4689-A1AC-0EA52D56BA27}"/>
              </a:ext>
            </a:extLst>
          </p:cNvPr>
          <p:cNvSpPr txBox="1"/>
          <p:nvPr/>
        </p:nvSpPr>
        <p:spPr>
          <a:xfrm>
            <a:off x="7816719" y="6471480"/>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超參數設定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三</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96209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10A5C30F-185D-413F-9005-B41DD0FA0924}"/>
              </a:ext>
            </a:extLst>
          </p:cNvPr>
          <p:cNvSpPr>
            <a:spLocks noGrp="1"/>
          </p:cNvSpPr>
          <p:nvPr>
            <p:ph type="title"/>
          </p:nvPr>
        </p:nvSpPr>
        <p:spPr/>
        <p:txBody>
          <a:bodyPr rtlCol="0">
            <a:normAutofit/>
          </a:bodyPr>
          <a:lstStyle/>
          <a:p>
            <a:pPr algn="ctr" rtl="0"/>
            <a:r>
              <a:rPr lang="zh-TW" altLang="en-US" sz="8000" dirty="0">
                <a:solidFill>
                  <a:schemeClr val="bg1"/>
                </a:solidFill>
                <a:latin typeface="Times New Roman" panose="02020603050405020304" pitchFamily="18" charset="0"/>
                <a:ea typeface="標楷體" panose="03000509000000000000" pitchFamily="65" charset="-120"/>
              </a:rPr>
              <a:t>目錄</a:t>
            </a:r>
          </a:p>
        </p:txBody>
      </p:sp>
      <p:sp>
        <p:nvSpPr>
          <p:cNvPr id="10" name="內容版面配置區 9">
            <a:extLst>
              <a:ext uri="{FF2B5EF4-FFF2-40B4-BE49-F238E27FC236}">
                <a16:creationId xmlns:a16="http://schemas.microsoft.com/office/drawing/2014/main" id="{40FC70B0-5D08-4BDC-852E-3FD7214DA9BD}"/>
              </a:ext>
            </a:extLst>
          </p:cNvPr>
          <p:cNvSpPr>
            <a:spLocks noGrp="1"/>
          </p:cNvSpPr>
          <p:nvPr>
            <p:ph idx="1"/>
          </p:nvPr>
        </p:nvSpPr>
        <p:spPr>
          <a:xfrm>
            <a:off x="6127267" y="998246"/>
            <a:ext cx="2375666" cy="933915"/>
          </a:xfrm>
        </p:spPr>
        <p:txBody>
          <a:bodyPr numCol="2" rtlCol="0">
            <a:normAutofit/>
          </a:bodyPr>
          <a:lstStyle/>
          <a:p>
            <a:pPr marL="0" indent="0">
              <a:spcBef>
                <a:spcPts val="0"/>
              </a:spcBef>
              <a:spcAft>
                <a:spcPts val="0"/>
              </a:spcAft>
              <a:buNone/>
            </a:pP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緒論</a:t>
            </a:r>
            <a:endParaRPr lang="en-US" altLang="zh-TW"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8" name="矩形 27" descr="橫條圖">
            <a:extLst>
              <a:ext uri="{FF2B5EF4-FFF2-40B4-BE49-F238E27FC236}">
                <a16:creationId xmlns:a16="http://schemas.microsoft.com/office/drawing/2014/main" id="{7810A56D-FB7B-429D-835B-7A0CD7BCB96A}"/>
              </a:ext>
            </a:extLst>
          </p:cNvPr>
          <p:cNvSpPr/>
          <p:nvPr/>
        </p:nvSpPr>
        <p:spPr>
          <a:xfrm>
            <a:off x="5448295" y="2862912"/>
            <a:ext cx="499424" cy="49942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332956"/>
              <a:satOff val="-147"/>
              <a:lumOff val="392"/>
              <a:alphaOff val="0"/>
            </a:schemeClr>
          </a:effectRef>
          <a:fontRef idx="minor">
            <a:schemeClr val="lt1"/>
          </a:fontRef>
        </p:style>
        <p:txBody>
          <a:bodyPr/>
          <a:lstStyle/>
          <a:p>
            <a:endParaRPr lang="zh-TW" altLang="en-US" dirty="0"/>
          </a:p>
        </p:txBody>
      </p:sp>
      <p:sp>
        <p:nvSpPr>
          <p:cNvPr id="31" name="矩形 30" descr="說明">
            <a:extLst>
              <a:ext uri="{FF2B5EF4-FFF2-40B4-BE49-F238E27FC236}">
                <a16:creationId xmlns:a16="http://schemas.microsoft.com/office/drawing/2014/main" id="{B15A1DA1-0781-4F05-ADA9-ADBE27A12E44}"/>
              </a:ext>
            </a:extLst>
          </p:cNvPr>
          <p:cNvSpPr/>
          <p:nvPr/>
        </p:nvSpPr>
        <p:spPr>
          <a:xfrm>
            <a:off x="5448295" y="3660178"/>
            <a:ext cx="499424" cy="49942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sp>
      <p:sp>
        <p:nvSpPr>
          <p:cNvPr id="9" name="手繪多邊形：圖案 8" descr="計劃">
            <a:extLst>
              <a:ext uri="{FF2B5EF4-FFF2-40B4-BE49-F238E27FC236}">
                <a16:creationId xmlns:a16="http://schemas.microsoft.com/office/drawing/2014/main" id="{6CC196FF-BB63-4304-A8D3-EB9E0EE7D30F}"/>
              </a:ext>
            </a:extLst>
          </p:cNvPr>
          <p:cNvSpPr/>
          <p:nvPr/>
        </p:nvSpPr>
        <p:spPr>
          <a:xfrm>
            <a:off x="5475647" y="4511066"/>
            <a:ext cx="377799" cy="555418"/>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rgbClr val="2683C6"/>
          </a:solidFill>
          <a:ln cap="flat">
            <a:noFill/>
            <a:prstDash val="solid"/>
          </a:ln>
        </p:spPr>
        <p:txBody>
          <a:bodyPr vert="horz" wrap="none" lIns="90000" tIns="45000" rIns="90000" bIns="45000" rtlCol="0" anchor="ctr" anchorCtr="1" compatLnSpc="0"/>
          <a:lstStyle/>
          <a:p>
            <a:pPr marL="0" marR="0" lvl="0" indent="0" rtl="0" hangingPunct="0">
              <a:lnSpc>
                <a:spcPct val="100000"/>
              </a:lnSpc>
              <a:spcBef>
                <a:spcPts val="0"/>
              </a:spcBef>
              <a:spcAft>
                <a:spcPts val="0"/>
              </a:spcAft>
              <a:buNone/>
              <a:tabLst/>
            </a:pPr>
            <a:endParaRPr lang="zh-TW" altLang="en-US" sz="1800" b="0" i="0" u="none" strike="noStrike" kern="1200">
              <a:ln>
                <a:noFill/>
              </a:ln>
              <a:latin typeface="Microsoft JhengHei UI" panose="020B0604030504040204" pitchFamily="34" charset="-120"/>
              <a:ea typeface="Microsoft JhengHei UI" panose="020B0604030504040204" pitchFamily="34" charset="-120"/>
              <a:cs typeface="Lucida Sans" pitchFamily="2"/>
            </a:endParaRPr>
          </a:p>
        </p:txBody>
      </p:sp>
      <p:sp>
        <p:nvSpPr>
          <p:cNvPr id="11" name="矩形 10" descr="使用者">
            <a:extLst>
              <a:ext uri="{FF2B5EF4-FFF2-40B4-BE49-F238E27FC236}">
                <a16:creationId xmlns:a16="http://schemas.microsoft.com/office/drawing/2014/main" id="{32BD5EB3-3914-498C-AE9F-23911E4AF727}"/>
              </a:ext>
            </a:extLst>
          </p:cNvPr>
          <p:cNvSpPr/>
          <p:nvPr/>
        </p:nvSpPr>
        <p:spPr>
          <a:xfrm>
            <a:off x="5448295" y="1151871"/>
            <a:ext cx="626665" cy="626665"/>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zh-TW" altLang="en-US" dirty="0"/>
          </a:p>
        </p:txBody>
      </p:sp>
      <p:sp>
        <p:nvSpPr>
          <p:cNvPr id="3" name="投影片編號版面配置區 2">
            <a:extLst>
              <a:ext uri="{FF2B5EF4-FFF2-40B4-BE49-F238E27FC236}">
                <a16:creationId xmlns:a16="http://schemas.microsoft.com/office/drawing/2014/main" id="{66E77558-D150-496C-A6B8-491C53C57931}"/>
              </a:ext>
            </a:extLst>
          </p:cNvPr>
          <p:cNvSpPr>
            <a:spLocks noGrp="1"/>
          </p:cNvSpPr>
          <p:nvPr>
            <p:ph type="sldNum" sz="quarter" idx="12"/>
          </p:nvPr>
        </p:nvSpPr>
        <p:spPr/>
        <p:txBody>
          <a:bodyPr/>
          <a:lstStyle/>
          <a:p>
            <a:fld id="{3A98EE3D-8CD1-4C3F-BD1C-C98C9596463C}" type="slidenum">
              <a:rPr lang="en-US" altLang="zh-TW" noProof="0" smtClean="0"/>
              <a:pPr/>
              <a:t>5</a:t>
            </a:fld>
            <a:endParaRPr lang="zh-TW" altLang="en-US" noProof="0"/>
          </a:p>
        </p:txBody>
      </p:sp>
      <p:sp>
        <p:nvSpPr>
          <p:cNvPr id="18" name="內容版面配置區 9">
            <a:extLst>
              <a:ext uri="{FF2B5EF4-FFF2-40B4-BE49-F238E27FC236}">
                <a16:creationId xmlns:a16="http://schemas.microsoft.com/office/drawing/2014/main" id="{728A5860-0D26-4E31-B100-EDB19436BC3E}"/>
              </a:ext>
            </a:extLst>
          </p:cNvPr>
          <p:cNvSpPr txBox="1">
            <a:spLocks/>
          </p:cNvSpPr>
          <p:nvPr/>
        </p:nvSpPr>
        <p:spPr>
          <a:xfrm>
            <a:off x="6117040" y="2699164"/>
            <a:ext cx="7426240" cy="736306"/>
          </a:xfrm>
          <a:prstGeom prst="rect">
            <a:avLst/>
          </a:prstGeom>
        </p:spPr>
        <p:txBody>
          <a:bodyPr vert="horz" lIns="0" tIns="45720" rIns="0" bIns="45720" numCol="2" rtlCol="0" anchor="ctr">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研究架構與方法</a:t>
            </a:r>
            <a:endParaRPr lang="en-US" altLang="zh-TW"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9" name="內容版面配置區 9">
            <a:extLst>
              <a:ext uri="{FF2B5EF4-FFF2-40B4-BE49-F238E27FC236}">
                <a16:creationId xmlns:a16="http://schemas.microsoft.com/office/drawing/2014/main" id="{72062A85-0538-48CE-806C-14EB91A93E0E}"/>
              </a:ext>
            </a:extLst>
          </p:cNvPr>
          <p:cNvSpPr txBox="1">
            <a:spLocks/>
          </p:cNvSpPr>
          <p:nvPr/>
        </p:nvSpPr>
        <p:spPr>
          <a:xfrm>
            <a:off x="6126146" y="3496429"/>
            <a:ext cx="7285054" cy="826923"/>
          </a:xfrm>
          <a:prstGeom prst="rect">
            <a:avLst/>
          </a:prstGeom>
        </p:spPr>
        <p:txBody>
          <a:bodyPr vert="horz" lIns="0" tIns="45720" rIns="0" bIns="45720" numCol="2" rtlCol="0" anchor="ctr">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研究結果與分析</a:t>
            </a:r>
            <a:endParaRPr lang="en-US" altLang="zh-TW"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0" name="內容版面配置區 9">
            <a:extLst>
              <a:ext uri="{FF2B5EF4-FFF2-40B4-BE49-F238E27FC236}">
                <a16:creationId xmlns:a16="http://schemas.microsoft.com/office/drawing/2014/main" id="{02D65417-E8CB-4D7D-B768-80794CE3BDAD}"/>
              </a:ext>
            </a:extLst>
          </p:cNvPr>
          <p:cNvSpPr txBox="1">
            <a:spLocks/>
          </p:cNvSpPr>
          <p:nvPr/>
        </p:nvSpPr>
        <p:spPr>
          <a:xfrm>
            <a:off x="6074960" y="4375314"/>
            <a:ext cx="5558240" cy="826922"/>
          </a:xfrm>
          <a:prstGeom prst="rect">
            <a:avLst/>
          </a:prstGeom>
        </p:spPr>
        <p:txBody>
          <a:bodyPr vert="horz" lIns="0" tIns="45720" rIns="0" bIns="45720" numCol="2" rtlCol="0" anchor="ctr">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結論與建議</a:t>
            </a:r>
            <a:endParaRPr lang="en-US" altLang="zh-TW"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2" name="矩形 11" descr="群組">
            <a:extLst>
              <a:ext uri="{FF2B5EF4-FFF2-40B4-BE49-F238E27FC236}">
                <a16:creationId xmlns:a16="http://schemas.microsoft.com/office/drawing/2014/main" id="{2F87F242-DE57-405F-8713-A7B71C61182E}"/>
              </a:ext>
            </a:extLst>
          </p:cNvPr>
          <p:cNvSpPr>
            <a:spLocks noChangeAspect="1"/>
          </p:cNvSpPr>
          <p:nvPr/>
        </p:nvSpPr>
        <p:spPr>
          <a:xfrm>
            <a:off x="5326455" y="1894960"/>
            <a:ext cx="811976" cy="811976"/>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2">
              <a:hueOff val="-998868"/>
              <a:satOff val="-440"/>
              <a:lumOff val="1177"/>
              <a:alphaOff val="0"/>
            </a:schemeClr>
          </a:effectRef>
          <a:fontRef idx="minor">
            <a:schemeClr val="lt1"/>
          </a:fontRef>
        </p:style>
      </p:sp>
      <p:sp>
        <p:nvSpPr>
          <p:cNvPr id="14" name="內容版面配置區 9">
            <a:extLst>
              <a:ext uri="{FF2B5EF4-FFF2-40B4-BE49-F238E27FC236}">
                <a16:creationId xmlns:a16="http://schemas.microsoft.com/office/drawing/2014/main" id="{CBAE5630-E02D-44A4-AF5F-AD097E8ED145}"/>
              </a:ext>
            </a:extLst>
          </p:cNvPr>
          <p:cNvSpPr txBox="1">
            <a:spLocks/>
          </p:cNvSpPr>
          <p:nvPr/>
        </p:nvSpPr>
        <p:spPr>
          <a:xfrm>
            <a:off x="6096000" y="1887487"/>
            <a:ext cx="4771784" cy="826923"/>
          </a:xfrm>
          <a:prstGeom prst="rect">
            <a:avLst/>
          </a:prstGeom>
        </p:spPr>
        <p:txBody>
          <a:bodyPr vert="horz" lIns="0" tIns="45720" rIns="0" bIns="45720" numCol="2" rtlCol="0" anchor="ctr">
            <a:normAutofit/>
          </a:bodyPr>
          <a:lst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Bef>
                <a:spcPts val="0"/>
              </a:spcBef>
              <a:spcAft>
                <a:spcPts val="0"/>
              </a:spcAft>
              <a:buNone/>
            </a:pPr>
            <a:r>
              <a:rPr lang="zh-TW" altLang="en-US" sz="4000" b="1" dirty="0">
                <a:latin typeface="Times New Roman" panose="02020603050405020304" pitchFamily="18" charset="0"/>
                <a:ea typeface="標楷體" panose="03000509000000000000" pitchFamily="65" charset="-120"/>
                <a:cs typeface="Times New Roman" panose="02020603050405020304" pitchFamily="18" charset="0"/>
              </a:rPr>
              <a:t>文獻探討</a:t>
            </a:r>
            <a:endParaRPr lang="en-US" altLang="zh-TW" sz="4000" b="1"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667318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內容版面配置區 4">
                <a:extLst>
                  <a:ext uri="{FF2B5EF4-FFF2-40B4-BE49-F238E27FC236}">
                    <a16:creationId xmlns:a16="http://schemas.microsoft.com/office/drawing/2014/main" id="{43F2EB34-6FCE-4297-A3E3-BD5F922B0544}"/>
                  </a:ext>
                </a:extLst>
              </p:cNvPr>
              <p:cNvGraphicFramePr>
                <a:graphicFrameLocks/>
              </p:cNvGraphicFramePr>
              <p:nvPr>
                <p:extLst/>
              </p:nvPr>
            </p:nvGraphicFramePr>
            <p:xfrm>
              <a:off x="570721" y="1846185"/>
              <a:ext cx="5380990" cy="4600651"/>
            </p:xfrm>
            <a:graphic>
              <a:graphicData uri="http://schemas.openxmlformats.org/drawingml/2006/table">
                <a:tbl>
                  <a:tblPr firstRow="1" firstCol="1" bandRow="1">
                    <a:tableStyleId>{0505E3EF-67EA-436B-97B2-0124C06EBD24}</a:tableStyleId>
                  </a:tblPr>
                  <a:tblGrid>
                    <a:gridCol w="1373489">
                      <a:extLst>
                        <a:ext uri="{9D8B030D-6E8A-4147-A177-3AD203B41FA5}">
                          <a16:colId xmlns:a16="http://schemas.microsoft.com/office/drawing/2014/main" val="437293151"/>
                        </a:ext>
                      </a:extLst>
                    </a:gridCol>
                    <a:gridCol w="585926">
                      <a:extLst>
                        <a:ext uri="{9D8B030D-6E8A-4147-A177-3AD203B41FA5}">
                          <a16:colId xmlns:a16="http://schemas.microsoft.com/office/drawing/2014/main" val="1808335572"/>
                        </a:ext>
                      </a:extLst>
                    </a:gridCol>
                    <a:gridCol w="684315">
                      <a:extLst>
                        <a:ext uri="{9D8B030D-6E8A-4147-A177-3AD203B41FA5}">
                          <a16:colId xmlns:a16="http://schemas.microsoft.com/office/drawing/2014/main" val="2308016464"/>
                        </a:ext>
                      </a:extLst>
                    </a:gridCol>
                    <a:gridCol w="684315">
                      <a:extLst>
                        <a:ext uri="{9D8B030D-6E8A-4147-A177-3AD203B41FA5}">
                          <a16:colId xmlns:a16="http://schemas.microsoft.com/office/drawing/2014/main" val="33600077"/>
                        </a:ext>
                      </a:extLst>
                    </a:gridCol>
                    <a:gridCol w="684315">
                      <a:extLst>
                        <a:ext uri="{9D8B030D-6E8A-4147-A177-3AD203B41FA5}">
                          <a16:colId xmlns:a16="http://schemas.microsoft.com/office/drawing/2014/main" val="4178377809"/>
                        </a:ext>
                      </a:extLst>
                    </a:gridCol>
                    <a:gridCol w="684315">
                      <a:extLst>
                        <a:ext uri="{9D8B030D-6E8A-4147-A177-3AD203B41FA5}">
                          <a16:colId xmlns:a16="http://schemas.microsoft.com/office/drawing/2014/main" val="2940493894"/>
                        </a:ext>
                      </a:extLst>
                    </a:gridCol>
                    <a:gridCol w="684315">
                      <a:extLst>
                        <a:ext uri="{9D8B030D-6E8A-4147-A177-3AD203B41FA5}">
                          <a16:colId xmlns:a16="http://schemas.microsoft.com/office/drawing/2014/main" val="1672144665"/>
                        </a:ext>
                      </a:extLst>
                    </a:gridCol>
                  </a:tblGrid>
                  <a:tr h="324543">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795112765"/>
                      </a:ext>
                    </a:extLst>
                  </a:tr>
                  <a:tr h="324543">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4273103785"/>
                      </a:ext>
                    </a:extLst>
                  </a:tr>
                  <a:tr h="649086">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920530978"/>
                      </a:ext>
                    </a:extLst>
                  </a:tr>
                  <a:tr h="64908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(Dropout)</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422824020"/>
                      </a:ext>
                    </a:extLst>
                  </a:tr>
                  <a:tr h="64908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623934653"/>
                      </a:ext>
                    </a:extLst>
                  </a:tr>
                  <a:tr h="324543">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831510192"/>
                      </a:ext>
                    </a:extLst>
                  </a:tr>
                  <a:tr h="324543">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011227575"/>
                      </a:ext>
                    </a:extLst>
                  </a:tr>
                  <a:tr h="324543">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0.271</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0.278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37461537"/>
                      </a:ext>
                    </a:extLst>
                  </a:tr>
                  <a:tr h="324543">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0.274</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0.294</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082754557"/>
                      </a:ext>
                    </a:extLst>
                  </a:tr>
                  <a:tr h="324543">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0.523</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0.542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05122903"/>
                      </a:ext>
                    </a:extLst>
                  </a:tr>
                  <a:tr h="381592">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137708213"/>
                      </a:ext>
                    </a:extLst>
                  </a:tr>
                </a:tbl>
              </a:graphicData>
            </a:graphic>
          </p:graphicFrame>
        </mc:Choice>
        <mc:Fallback xmlns="">
          <p:graphicFrame>
            <p:nvGraphicFramePr>
              <p:cNvPr id="8" name="內容版面配置區 4">
                <a:extLst>
                  <a:ext uri="{FF2B5EF4-FFF2-40B4-BE49-F238E27FC236}">
                    <a16:creationId xmlns:a16="http://schemas.microsoft.com/office/drawing/2014/main" id="{43F2EB34-6FCE-4297-A3E3-BD5F922B0544}"/>
                  </a:ext>
                </a:extLst>
              </p:cNvPr>
              <p:cNvGraphicFramePr>
                <a:graphicFrameLocks/>
              </p:cNvGraphicFramePr>
              <p:nvPr>
                <p:extLst/>
              </p:nvPr>
            </p:nvGraphicFramePr>
            <p:xfrm>
              <a:off x="570721" y="1846185"/>
              <a:ext cx="5380990" cy="4600651"/>
            </p:xfrm>
            <a:graphic>
              <a:graphicData uri="http://schemas.openxmlformats.org/drawingml/2006/table">
                <a:tbl>
                  <a:tblPr firstRow="1" firstCol="1" bandRow="1">
                    <a:tableStyleId>{0505E3EF-67EA-436B-97B2-0124C06EBD24}</a:tableStyleId>
                  </a:tblPr>
                  <a:tblGrid>
                    <a:gridCol w="1373489">
                      <a:extLst>
                        <a:ext uri="{9D8B030D-6E8A-4147-A177-3AD203B41FA5}">
                          <a16:colId xmlns:a16="http://schemas.microsoft.com/office/drawing/2014/main" val="437293151"/>
                        </a:ext>
                      </a:extLst>
                    </a:gridCol>
                    <a:gridCol w="585926">
                      <a:extLst>
                        <a:ext uri="{9D8B030D-6E8A-4147-A177-3AD203B41FA5}">
                          <a16:colId xmlns:a16="http://schemas.microsoft.com/office/drawing/2014/main" val="1808335572"/>
                        </a:ext>
                      </a:extLst>
                    </a:gridCol>
                    <a:gridCol w="684315">
                      <a:extLst>
                        <a:ext uri="{9D8B030D-6E8A-4147-A177-3AD203B41FA5}">
                          <a16:colId xmlns:a16="http://schemas.microsoft.com/office/drawing/2014/main" val="2308016464"/>
                        </a:ext>
                      </a:extLst>
                    </a:gridCol>
                    <a:gridCol w="684315">
                      <a:extLst>
                        <a:ext uri="{9D8B030D-6E8A-4147-A177-3AD203B41FA5}">
                          <a16:colId xmlns:a16="http://schemas.microsoft.com/office/drawing/2014/main" val="33600077"/>
                        </a:ext>
                      </a:extLst>
                    </a:gridCol>
                    <a:gridCol w="684315">
                      <a:extLst>
                        <a:ext uri="{9D8B030D-6E8A-4147-A177-3AD203B41FA5}">
                          <a16:colId xmlns:a16="http://schemas.microsoft.com/office/drawing/2014/main" val="4178377809"/>
                        </a:ext>
                      </a:extLst>
                    </a:gridCol>
                    <a:gridCol w="684315">
                      <a:extLst>
                        <a:ext uri="{9D8B030D-6E8A-4147-A177-3AD203B41FA5}">
                          <a16:colId xmlns:a16="http://schemas.microsoft.com/office/drawing/2014/main" val="2940493894"/>
                        </a:ext>
                      </a:extLst>
                    </a:gridCol>
                    <a:gridCol w="684315">
                      <a:extLst>
                        <a:ext uri="{9D8B030D-6E8A-4147-A177-3AD203B41FA5}">
                          <a16:colId xmlns:a16="http://schemas.microsoft.com/office/drawing/2014/main" val="1672144665"/>
                        </a:ext>
                      </a:extLst>
                    </a:gridCol>
                  </a:tblGrid>
                  <a:tr h="324543">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795112765"/>
                      </a:ext>
                    </a:extLst>
                  </a:tr>
                  <a:tr h="324543">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4273103785"/>
                      </a:ext>
                    </a:extLst>
                  </a:tr>
                  <a:tr h="649086">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920530978"/>
                      </a:ext>
                    </a:extLst>
                  </a:tr>
                  <a:tr h="64908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(Dropout)</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422824020"/>
                      </a:ext>
                    </a:extLst>
                  </a:tr>
                  <a:tr h="649086">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623934653"/>
                      </a:ext>
                    </a:extLst>
                  </a:tr>
                  <a:tr h="324543">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831510192"/>
                      </a:ext>
                    </a:extLst>
                  </a:tr>
                  <a:tr h="324543">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011227575"/>
                      </a:ext>
                    </a:extLst>
                  </a:tr>
                  <a:tr h="324543">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0.271</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0.275</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0.278</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37461537"/>
                      </a:ext>
                    </a:extLst>
                  </a:tr>
                  <a:tr h="324543">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0.274</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0.283</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0.288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0.294</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082754557"/>
                      </a:ext>
                    </a:extLst>
                  </a:tr>
                  <a:tr h="324543">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rPr>
                            <a:t>0.523</a:t>
                          </a:r>
                          <a:endParaRPr lang="zh-TW" altLang="en-US" sz="1600" b="0" kern="100" baseline="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0.532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0.537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0.542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05122903"/>
                      </a:ext>
                    </a:extLst>
                  </a:tr>
                  <a:tr h="381592">
                    <a:tc>
                      <a:txBody>
                        <a:bodyPr/>
                        <a:lstStyle/>
                        <a:p>
                          <a:endParaRPr lang="zh-TW"/>
                        </a:p>
                      </a:txBody>
                      <a:tcPr marL="68580" marR="68580" marT="0" marB="0" anchor="ctr">
                        <a:blipFill>
                          <a:blip r:embed="rId3"/>
                          <a:stretch>
                            <a:fillRect l="-442" t="-1104762" r="-292035" b="-14286"/>
                          </a:stretch>
                        </a:blipFill>
                      </a:tcP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0.967</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13770821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表格 6">
                <a:extLst>
                  <a:ext uri="{FF2B5EF4-FFF2-40B4-BE49-F238E27FC236}">
                    <a16:creationId xmlns:a16="http://schemas.microsoft.com/office/drawing/2014/main" id="{104CE768-794C-45F1-916F-600A8D629BD3}"/>
                  </a:ext>
                </a:extLst>
              </p:cNvPr>
              <p:cNvGraphicFramePr>
                <a:graphicFrameLocks noGrp="1"/>
              </p:cNvGraphicFramePr>
              <p:nvPr>
                <p:extLst/>
              </p:nvPr>
            </p:nvGraphicFramePr>
            <p:xfrm>
              <a:off x="6222122" y="1846187"/>
              <a:ext cx="5380989" cy="4600648"/>
            </p:xfrm>
            <a:graphic>
              <a:graphicData uri="http://schemas.openxmlformats.org/drawingml/2006/table">
                <a:tbl>
                  <a:tblPr firstRow="1" firstCol="1" bandRow="1">
                    <a:tableStyleId>{0505E3EF-67EA-436B-97B2-0124C06EBD24}</a:tableStyleId>
                  </a:tblPr>
                  <a:tblGrid>
                    <a:gridCol w="1323897">
                      <a:extLst>
                        <a:ext uri="{9D8B030D-6E8A-4147-A177-3AD203B41FA5}">
                          <a16:colId xmlns:a16="http://schemas.microsoft.com/office/drawing/2014/main" val="5716528"/>
                        </a:ext>
                      </a:extLst>
                    </a:gridCol>
                    <a:gridCol w="621437">
                      <a:extLst>
                        <a:ext uri="{9D8B030D-6E8A-4147-A177-3AD203B41FA5}">
                          <a16:colId xmlns:a16="http://schemas.microsoft.com/office/drawing/2014/main" val="2121674043"/>
                        </a:ext>
                      </a:extLst>
                    </a:gridCol>
                    <a:gridCol w="687131">
                      <a:extLst>
                        <a:ext uri="{9D8B030D-6E8A-4147-A177-3AD203B41FA5}">
                          <a16:colId xmlns:a16="http://schemas.microsoft.com/office/drawing/2014/main" val="3110088286"/>
                        </a:ext>
                      </a:extLst>
                    </a:gridCol>
                    <a:gridCol w="687131">
                      <a:extLst>
                        <a:ext uri="{9D8B030D-6E8A-4147-A177-3AD203B41FA5}">
                          <a16:colId xmlns:a16="http://schemas.microsoft.com/office/drawing/2014/main" val="1121033389"/>
                        </a:ext>
                      </a:extLst>
                    </a:gridCol>
                    <a:gridCol w="687131">
                      <a:extLst>
                        <a:ext uri="{9D8B030D-6E8A-4147-A177-3AD203B41FA5}">
                          <a16:colId xmlns:a16="http://schemas.microsoft.com/office/drawing/2014/main" val="129801276"/>
                        </a:ext>
                      </a:extLst>
                    </a:gridCol>
                    <a:gridCol w="687131">
                      <a:extLst>
                        <a:ext uri="{9D8B030D-6E8A-4147-A177-3AD203B41FA5}">
                          <a16:colId xmlns:a16="http://schemas.microsoft.com/office/drawing/2014/main" val="1080375151"/>
                        </a:ext>
                      </a:extLst>
                    </a:gridCol>
                    <a:gridCol w="687131">
                      <a:extLst>
                        <a:ext uri="{9D8B030D-6E8A-4147-A177-3AD203B41FA5}">
                          <a16:colId xmlns:a16="http://schemas.microsoft.com/office/drawing/2014/main" val="4261365617"/>
                        </a:ext>
                      </a:extLst>
                    </a:gridCol>
                  </a:tblGrid>
                  <a:tr h="273038">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80404896"/>
                      </a:ext>
                    </a:extLst>
                  </a:tr>
                  <a:tr h="273038">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56672122"/>
                      </a:ext>
                    </a:extLst>
                  </a:tr>
                  <a:tr h="581857">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654059220"/>
                      </a:ext>
                    </a:extLst>
                  </a:tr>
                  <a:tr h="58185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(LSTM#2)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506382254"/>
                      </a:ext>
                    </a:extLst>
                  </a:tr>
                  <a:tr h="58185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(Dorpout)</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386164219"/>
                      </a:ext>
                    </a:extLst>
                  </a:tr>
                  <a:tr h="58185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53783766"/>
                      </a:ext>
                    </a:extLst>
                  </a:tr>
                  <a:tr h="273038">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15700270"/>
                      </a:ext>
                    </a:extLst>
                  </a:tr>
                  <a:tr h="273038">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03100876"/>
                      </a:ext>
                    </a:extLst>
                  </a:tr>
                  <a:tr h="272393">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0.183</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0.186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0.194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0.194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0.193</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42024334"/>
                      </a:ext>
                    </a:extLst>
                  </a:tr>
                  <a:tr h="272393">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0.267</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0.273</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50227021"/>
                      </a:ext>
                    </a:extLst>
                  </a:tr>
                  <a:tr h="272393">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0.517</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0.518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0.522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195474800"/>
                      </a:ext>
                    </a:extLst>
                  </a:tr>
                  <a:tr h="363889">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0.97</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0.970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0.969</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56708515"/>
                      </a:ext>
                    </a:extLst>
                  </a:tr>
                </a:tbl>
              </a:graphicData>
            </a:graphic>
          </p:graphicFrame>
        </mc:Choice>
        <mc:Fallback xmlns="">
          <p:graphicFrame>
            <p:nvGraphicFramePr>
              <p:cNvPr id="7" name="表格 6">
                <a:extLst>
                  <a:ext uri="{FF2B5EF4-FFF2-40B4-BE49-F238E27FC236}">
                    <a16:creationId xmlns:a16="http://schemas.microsoft.com/office/drawing/2014/main" id="{104CE768-794C-45F1-916F-600A8D629BD3}"/>
                  </a:ext>
                </a:extLst>
              </p:cNvPr>
              <p:cNvGraphicFramePr>
                <a:graphicFrameLocks noGrp="1"/>
              </p:cNvGraphicFramePr>
              <p:nvPr>
                <p:extLst/>
              </p:nvPr>
            </p:nvGraphicFramePr>
            <p:xfrm>
              <a:off x="6222122" y="1846187"/>
              <a:ext cx="5380989" cy="4600648"/>
            </p:xfrm>
            <a:graphic>
              <a:graphicData uri="http://schemas.openxmlformats.org/drawingml/2006/table">
                <a:tbl>
                  <a:tblPr firstRow="1" firstCol="1" bandRow="1">
                    <a:tableStyleId>{0505E3EF-67EA-436B-97B2-0124C06EBD24}</a:tableStyleId>
                  </a:tblPr>
                  <a:tblGrid>
                    <a:gridCol w="1323897">
                      <a:extLst>
                        <a:ext uri="{9D8B030D-6E8A-4147-A177-3AD203B41FA5}">
                          <a16:colId xmlns:a16="http://schemas.microsoft.com/office/drawing/2014/main" val="5716528"/>
                        </a:ext>
                      </a:extLst>
                    </a:gridCol>
                    <a:gridCol w="621437">
                      <a:extLst>
                        <a:ext uri="{9D8B030D-6E8A-4147-A177-3AD203B41FA5}">
                          <a16:colId xmlns:a16="http://schemas.microsoft.com/office/drawing/2014/main" val="2121674043"/>
                        </a:ext>
                      </a:extLst>
                    </a:gridCol>
                    <a:gridCol w="687131">
                      <a:extLst>
                        <a:ext uri="{9D8B030D-6E8A-4147-A177-3AD203B41FA5}">
                          <a16:colId xmlns:a16="http://schemas.microsoft.com/office/drawing/2014/main" val="3110088286"/>
                        </a:ext>
                      </a:extLst>
                    </a:gridCol>
                    <a:gridCol w="687131">
                      <a:extLst>
                        <a:ext uri="{9D8B030D-6E8A-4147-A177-3AD203B41FA5}">
                          <a16:colId xmlns:a16="http://schemas.microsoft.com/office/drawing/2014/main" val="1121033389"/>
                        </a:ext>
                      </a:extLst>
                    </a:gridCol>
                    <a:gridCol w="687131">
                      <a:extLst>
                        <a:ext uri="{9D8B030D-6E8A-4147-A177-3AD203B41FA5}">
                          <a16:colId xmlns:a16="http://schemas.microsoft.com/office/drawing/2014/main" val="129801276"/>
                        </a:ext>
                      </a:extLst>
                    </a:gridCol>
                    <a:gridCol w="687131">
                      <a:extLst>
                        <a:ext uri="{9D8B030D-6E8A-4147-A177-3AD203B41FA5}">
                          <a16:colId xmlns:a16="http://schemas.microsoft.com/office/drawing/2014/main" val="1080375151"/>
                        </a:ext>
                      </a:extLst>
                    </a:gridCol>
                    <a:gridCol w="687131">
                      <a:extLst>
                        <a:ext uri="{9D8B030D-6E8A-4147-A177-3AD203B41FA5}">
                          <a16:colId xmlns:a16="http://schemas.microsoft.com/office/drawing/2014/main" val="4261365617"/>
                        </a:ext>
                      </a:extLst>
                    </a:gridCol>
                  </a:tblGrid>
                  <a:tr h="273038">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5">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80404896"/>
                      </a:ext>
                    </a:extLst>
                  </a:tr>
                  <a:tr h="273038">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gridSpan="5">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156672122"/>
                      </a:ext>
                    </a:extLst>
                  </a:tr>
                  <a:tr h="581857">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128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256</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512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654059220"/>
                      </a:ext>
                    </a:extLst>
                  </a:tr>
                  <a:tr h="58185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(LSTM#2)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506382254"/>
                      </a:ext>
                    </a:extLst>
                  </a:tr>
                  <a:tr h="58185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(Dorpout)</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386164219"/>
                      </a:ext>
                    </a:extLst>
                  </a:tr>
                  <a:tr h="58185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453783766"/>
                      </a:ext>
                    </a:extLst>
                  </a:tr>
                  <a:tr h="273038">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15700270"/>
                      </a:ext>
                    </a:extLst>
                  </a:tr>
                  <a:tr h="273038">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03100876"/>
                      </a:ext>
                    </a:extLst>
                  </a:tr>
                  <a:tr h="272393">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0.183</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0.186</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0.194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0.194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0.193</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42024334"/>
                      </a:ext>
                    </a:extLst>
                  </a:tr>
                  <a:tr h="272393">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0.267</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0.268</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0.272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0.273</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50227021"/>
                      </a:ext>
                    </a:extLst>
                  </a:tr>
                  <a:tr h="272393">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0.517</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0.518</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0.522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0.522</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195474800"/>
                      </a:ext>
                    </a:extLst>
                  </a:tr>
                  <a:tr h="363889">
                    <a:tc>
                      <a:txBody>
                        <a:bodyPr/>
                        <a:lstStyle/>
                        <a:p>
                          <a:endParaRPr lang="zh-TW"/>
                        </a:p>
                      </a:txBody>
                      <a:tcPr marL="68580" marR="68580" marT="0" marB="0" anchor="ctr">
                        <a:blipFill>
                          <a:blip r:embed="rId4"/>
                          <a:stretch>
                            <a:fillRect l="-461" t="-1171667" r="-308295" b="-16667"/>
                          </a:stretch>
                        </a:blipFill>
                      </a:tcP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0.97</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0.970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0.969</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56708515"/>
                      </a:ext>
                    </a:extLst>
                  </a:tr>
                </a:tbl>
              </a:graphicData>
            </a:graphic>
          </p:graphicFrame>
        </mc:Fallback>
      </mc:AlternateContent>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a:xfrm>
            <a:off x="1097280" y="286603"/>
            <a:ext cx="10058400" cy="1450757"/>
          </a:xfrm>
        </p:spPr>
        <p:txBody>
          <a:bodyPr>
            <a:normAutofit/>
          </a:bodyPr>
          <a:lstStyle/>
          <a:p>
            <a:r>
              <a:rPr lang="en-US" altLang="zh-TW" dirty="0">
                <a:latin typeface="Times New Roman" panose="02020603050405020304" pitchFamily="18" charset="0"/>
                <a:cs typeface="Times New Roman" panose="02020603050405020304" pitchFamily="18" charset="0"/>
              </a:rPr>
              <a:t>4.6</a:t>
            </a:r>
            <a:r>
              <a:rPr lang="zh-TW" altLang="en-US" dirty="0">
                <a:latin typeface="Times New Roman" panose="02020603050405020304" pitchFamily="18" charset="0"/>
                <a:cs typeface="Times New Roman" panose="02020603050405020304" pitchFamily="18" charset="0"/>
              </a:rPr>
              <a:t>實驗二</a:t>
            </a:r>
            <a:r>
              <a:rPr lang="zh-TW" altLang="zh-TW" dirty="0"/>
              <a:t>：四種模型之最佳配置</a:t>
            </a:r>
            <a:r>
              <a:rPr lang="en-US" altLang="zh-TW" dirty="0"/>
              <a:t>(7/7)</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a:xfrm>
            <a:off x="10375670" y="6446838"/>
            <a:ext cx="780010" cy="365125"/>
          </a:xfrm>
        </p:spPr>
        <p:txBody>
          <a:bodyPr/>
          <a:lstStyle/>
          <a:p>
            <a:fld id="{3A98EE3D-8CD1-4C3F-BD1C-C98C9596463C}" type="slidenum">
              <a:rPr lang="en-US" altLang="zh-TW" smtClean="0"/>
              <a:pPr/>
              <a:t>50</a:t>
            </a:fld>
            <a:endParaRPr lang="zh-TW" altLang="en-US" dirty="0"/>
          </a:p>
        </p:txBody>
      </p:sp>
      <p:sp>
        <p:nvSpPr>
          <p:cNvPr id="6" name="文字方塊 5">
            <a:extLst>
              <a:ext uri="{FF2B5EF4-FFF2-40B4-BE49-F238E27FC236}">
                <a16:creationId xmlns:a16="http://schemas.microsoft.com/office/drawing/2014/main" id="{7F0C69FF-C558-432A-AC4D-F66D57048690}"/>
              </a:ext>
            </a:extLst>
          </p:cNvPr>
          <p:cNvSpPr txBox="1"/>
          <p:nvPr/>
        </p:nvSpPr>
        <p:spPr>
          <a:xfrm>
            <a:off x="2036342" y="6471480"/>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超參數設定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三</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
        <p:nvSpPr>
          <p:cNvPr id="9" name="文字方塊 8">
            <a:extLst>
              <a:ext uri="{FF2B5EF4-FFF2-40B4-BE49-F238E27FC236}">
                <a16:creationId xmlns:a16="http://schemas.microsoft.com/office/drawing/2014/main" id="{F7A9F449-BF70-48CA-86D2-074C7B5E53F1}"/>
              </a:ext>
            </a:extLst>
          </p:cNvPr>
          <p:cNvSpPr txBox="1"/>
          <p:nvPr/>
        </p:nvSpPr>
        <p:spPr>
          <a:xfrm>
            <a:off x="7816719" y="6471480"/>
            <a:ext cx="2338939" cy="369332"/>
          </a:xfrm>
          <a:prstGeom prst="rect">
            <a:avLst/>
          </a:prstGeom>
          <a:noFill/>
        </p:spPr>
        <p:txBody>
          <a:bodyPr wrap="square" rtlCol="0">
            <a:spAutoFit/>
          </a:bodyPr>
          <a:lstStyle/>
          <a:p>
            <a:pPr algn="ctr"/>
            <a:r>
              <a:rPr lang="zh-TW" altLang="en-US" dirty="0">
                <a:latin typeface="Times New Roman" panose="02020603050405020304" pitchFamily="18" charset="0"/>
                <a:ea typeface="標楷體" panose="03000509000000000000" pitchFamily="65" charset="-120"/>
              </a:rPr>
              <a:t>超參數設定</a:t>
            </a:r>
            <a:r>
              <a:rPr lang="en-US" altLang="zh-TW" dirty="0">
                <a:latin typeface="Times New Roman" panose="02020603050405020304" pitchFamily="18" charset="0"/>
                <a:ea typeface="標楷體" panose="03000509000000000000" pitchFamily="65" charset="-120"/>
              </a:rPr>
              <a:t>(</a:t>
            </a:r>
            <a:r>
              <a:rPr lang="zh-TW" altLang="en-US" dirty="0">
                <a:latin typeface="Times New Roman" panose="02020603050405020304" pitchFamily="18" charset="0"/>
                <a:ea typeface="標楷體" panose="03000509000000000000" pitchFamily="65" charset="-120"/>
              </a:rPr>
              <a:t>三</a:t>
            </a:r>
            <a:r>
              <a:rPr lang="en-US" altLang="zh-TW" dirty="0">
                <a:latin typeface="Times New Roman" panose="02020603050405020304" pitchFamily="18" charset="0"/>
                <a:ea typeface="標楷體" panose="03000509000000000000" pitchFamily="65" charset="-120"/>
              </a:rPr>
              <a:t>)</a:t>
            </a:r>
            <a:endParaRPr lang="zh-TW" altLang="en-US"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4123011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4.7</a:t>
            </a:r>
            <a:r>
              <a:rPr lang="zh-TW" altLang="en-US" dirty="0">
                <a:latin typeface="Times New Roman" panose="02020603050405020304" pitchFamily="18" charset="0"/>
                <a:cs typeface="Times New Roman" panose="02020603050405020304" pitchFamily="18" charset="0"/>
              </a:rPr>
              <a:t>實驗三</a:t>
            </a:r>
            <a:r>
              <a:rPr lang="zh-TW" altLang="zh-TW" dirty="0"/>
              <a:t>：皮爾森分析比較</a:t>
            </a:r>
            <a:r>
              <a:rPr lang="en-US" altLang="zh-TW" dirty="0"/>
              <a:t>(1/2)</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p:txBody>
          <a:bodyPr/>
          <a:lstStyle/>
          <a:p>
            <a:fld id="{3A98EE3D-8CD1-4C3F-BD1C-C98C9596463C}" type="slidenum">
              <a:rPr lang="en-US" altLang="zh-TW" smtClean="0"/>
              <a:pPr/>
              <a:t>51</a:t>
            </a:fld>
            <a:endParaRPr lang="zh-TW" altLang="en-US" dirty="0"/>
          </a:p>
        </p:txBody>
      </p:sp>
      <p:pic>
        <p:nvPicPr>
          <p:cNvPr id="8" name="內容版面配置區 7">
            <a:extLst>
              <a:ext uri="{FF2B5EF4-FFF2-40B4-BE49-F238E27FC236}">
                <a16:creationId xmlns:a16="http://schemas.microsoft.com/office/drawing/2014/main" id="{C4216658-A8F2-401F-A7B8-68A84289CAD2}"/>
              </a:ext>
            </a:extLst>
          </p:cNvPr>
          <p:cNvPicPr>
            <a:picLocks noGrp="1"/>
          </p:cNvPicPr>
          <p:nvPr>
            <p:ph idx="1"/>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86" t="3286" r="11340" b="5525"/>
          <a:stretch/>
        </p:blipFill>
        <p:spPr bwMode="auto">
          <a:xfrm>
            <a:off x="454030" y="1816834"/>
            <a:ext cx="5402486" cy="4765449"/>
          </a:xfrm>
          <a:prstGeom prst="rect">
            <a:avLst/>
          </a:prstGeom>
          <a:noFill/>
          <a:ln>
            <a:noFill/>
          </a:ln>
          <a:extLst>
            <a:ext uri="{53640926-AAD7-44D8-BBD7-CCE9431645EC}">
              <a14:shadowObscured xmlns:a14="http://schemas.microsoft.com/office/drawing/2010/main"/>
            </a:ext>
          </a:extLst>
        </p:spPr>
      </p:pic>
      <p:graphicFrame>
        <p:nvGraphicFramePr>
          <p:cNvPr id="3" name="表格 2">
            <a:extLst>
              <a:ext uri="{FF2B5EF4-FFF2-40B4-BE49-F238E27FC236}">
                <a16:creationId xmlns:a16="http://schemas.microsoft.com/office/drawing/2014/main" id="{BF9CC62A-990D-46B4-8046-B07854AD98BC}"/>
              </a:ext>
            </a:extLst>
          </p:cNvPr>
          <p:cNvGraphicFramePr>
            <a:graphicFrameLocks noGrp="1"/>
          </p:cNvGraphicFramePr>
          <p:nvPr/>
        </p:nvGraphicFramePr>
        <p:xfrm>
          <a:off x="5856516" y="1816834"/>
          <a:ext cx="5736770" cy="4629999"/>
        </p:xfrm>
        <a:graphic>
          <a:graphicData uri="http://schemas.openxmlformats.org/drawingml/2006/table">
            <a:tbl>
              <a:tblPr firstRow="1" bandRow="1">
                <a:tableStyleId>{0505E3EF-67EA-436B-97B2-0124C06EBD24}</a:tableStyleId>
              </a:tblPr>
              <a:tblGrid>
                <a:gridCol w="2868385">
                  <a:extLst>
                    <a:ext uri="{9D8B030D-6E8A-4147-A177-3AD203B41FA5}">
                      <a16:colId xmlns:a16="http://schemas.microsoft.com/office/drawing/2014/main" val="2463899449"/>
                    </a:ext>
                  </a:extLst>
                </a:gridCol>
                <a:gridCol w="2868385">
                  <a:extLst>
                    <a:ext uri="{9D8B030D-6E8A-4147-A177-3AD203B41FA5}">
                      <a16:colId xmlns:a16="http://schemas.microsoft.com/office/drawing/2014/main" val="1451946427"/>
                    </a:ext>
                  </a:extLst>
                </a:gridCol>
              </a:tblGrid>
              <a:tr h="795339">
                <a:tc>
                  <a:txBody>
                    <a:bodyPr/>
                    <a:lstStyle/>
                    <a:p>
                      <a:pPr algn="ctr"/>
                      <a:r>
                        <a:rPr lang="zh-TW" altLang="en-US" baseline="0" dirty="0">
                          <a:latin typeface="Times New Roman" panose="02020603050405020304" pitchFamily="18" charset="0"/>
                          <a:ea typeface="標楷體" panose="03000509000000000000" pitchFamily="65" charset="-120"/>
                        </a:rPr>
                        <a:t>特徵</a:t>
                      </a:r>
                    </a:p>
                  </a:txBody>
                  <a:tcPr anchor="ctr"/>
                </a:tc>
                <a:tc>
                  <a:txBody>
                    <a:bodyPr/>
                    <a:lstStyle/>
                    <a:p>
                      <a:pPr algn="ctr"/>
                      <a:r>
                        <a:rPr lang="zh-TW" altLang="en-US" baseline="0" dirty="0">
                          <a:latin typeface="Times New Roman" panose="02020603050405020304" pitchFamily="18" charset="0"/>
                          <a:ea typeface="標楷體" panose="03000509000000000000" pitchFamily="65" charset="-120"/>
                        </a:rPr>
                        <a:t>相關係數</a:t>
                      </a:r>
                    </a:p>
                  </a:txBody>
                  <a:tcPr anchor="ctr"/>
                </a:tc>
                <a:extLst>
                  <a:ext uri="{0D108BD9-81ED-4DB2-BD59-A6C34878D82A}">
                    <a16:rowId xmlns:a16="http://schemas.microsoft.com/office/drawing/2014/main" val="273201592"/>
                  </a:ext>
                </a:extLst>
              </a:tr>
              <a:tr h="766932">
                <a:tc>
                  <a:txBody>
                    <a:bodyPr/>
                    <a:lstStyle/>
                    <a:p>
                      <a:pPr algn="ctr"/>
                      <a:r>
                        <a:rPr lang="zh-TW" altLang="en-US" baseline="0" dirty="0">
                          <a:latin typeface="Times New Roman" panose="02020603050405020304" pitchFamily="18" charset="0"/>
                          <a:ea typeface="標楷體" panose="03000509000000000000" pitchFamily="65" charset="-120"/>
                        </a:rPr>
                        <a:t>實際發電功率</a:t>
                      </a:r>
                      <a:r>
                        <a:rPr lang="en-US" altLang="zh-TW" baseline="0" dirty="0">
                          <a:latin typeface="Times New Roman" panose="02020603050405020304" pitchFamily="18" charset="0"/>
                          <a:ea typeface="標楷體" panose="03000509000000000000" pitchFamily="65" charset="-120"/>
                        </a:rPr>
                        <a:t>(A.P)</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1</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3914981180"/>
                  </a:ext>
                </a:extLst>
              </a:tr>
              <a:tr h="766932">
                <a:tc>
                  <a:txBody>
                    <a:bodyPr/>
                    <a:lstStyle/>
                    <a:p>
                      <a:pPr marL="0" algn="ctr" defTabSz="914400" rtl="0" eaLnBrk="1" latinLnBrk="0" hangingPunct="1"/>
                      <a:r>
                        <a:rPr lang="zh-TW" altLang="en-US" sz="1800" kern="1200" baseline="0" dirty="0">
                          <a:solidFill>
                            <a:schemeClr val="dk1"/>
                          </a:solidFill>
                          <a:latin typeface="Times New Roman" panose="02020603050405020304" pitchFamily="18" charset="0"/>
                          <a:ea typeface="標楷體" panose="03000509000000000000" pitchFamily="65" charset="-120"/>
                          <a:cs typeface="+mn-cs"/>
                        </a:rPr>
                        <a:t>全球水平輻射</a:t>
                      </a:r>
                      <a:r>
                        <a:rPr lang="en-US" altLang="zh-TW" sz="1800" kern="1200" baseline="0" dirty="0">
                          <a:solidFill>
                            <a:schemeClr val="dk1"/>
                          </a:solidFill>
                          <a:latin typeface="Times New Roman" panose="02020603050405020304" pitchFamily="18" charset="0"/>
                          <a:ea typeface="標楷體" panose="03000509000000000000" pitchFamily="65" charset="-120"/>
                          <a:cs typeface="+mn-cs"/>
                        </a:rPr>
                        <a:t>(G.H.R)</a:t>
                      </a:r>
                      <a:endParaRPr lang="zh-TW" altLang="en-US" sz="1800" kern="1200" baseline="0" dirty="0">
                        <a:solidFill>
                          <a:schemeClr val="dk1"/>
                        </a:solidFill>
                        <a:latin typeface="Times New Roman" panose="02020603050405020304" pitchFamily="18" charset="0"/>
                        <a:ea typeface="標楷體" panose="03000509000000000000" pitchFamily="65" charset="-120"/>
                        <a:cs typeface="+mn-cs"/>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0.96</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2868647822"/>
                  </a:ext>
                </a:extLst>
              </a:tr>
              <a:tr h="766932">
                <a:tc>
                  <a:txBody>
                    <a:bodyPr/>
                    <a:lstStyle/>
                    <a:p>
                      <a:pPr algn="ctr"/>
                      <a:r>
                        <a:rPr lang="zh-TW" altLang="en-US" sz="1800" kern="1200" baseline="0" dirty="0">
                          <a:solidFill>
                            <a:schemeClr val="dk1"/>
                          </a:solidFill>
                          <a:latin typeface="Times New Roman" panose="02020603050405020304" pitchFamily="18" charset="0"/>
                          <a:ea typeface="標楷體" panose="03000509000000000000" pitchFamily="65" charset="-120"/>
                          <a:cs typeface="+mn-cs"/>
                        </a:rPr>
                        <a:t>漫射水平輻射</a:t>
                      </a:r>
                      <a:r>
                        <a:rPr lang="en-US" altLang="zh-TW" sz="1800" kern="1200" baseline="0" dirty="0">
                          <a:solidFill>
                            <a:schemeClr val="dk1"/>
                          </a:solidFill>
                          <a:latin typeface="Times New Roman" panose="02020603050405020304" pitchFamily="18" charset="0"/>
                          <a:ea typeface="標楷體" panose="03000509000000000000" pitchFamily="65" charset="-120"/>
                          <a:cs typeface="+mn-cs"/>
                        </a:rPr>
                        <a:t>(</a:t>
                      </a:r>
                      <a:r>
                        <a:rPr lang="en-US" altLang="zh-TW" baseline="0" dirty="0">
                          <a:latin typeface="Times New Roman" panose="02020603050405020304" pitchFamily="18" charset="0"/>
                          <a:ea typeface="標楷體" panose="03000509000000000000" pitchFamily="65" charset="-120"/>
                        </a:rPr>
                        <a:t>D.H.R)</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0.53</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4102069568"/>
                  </a:ext>
                </a:extLst>
              </a:tr>
              <a:tr h="766932">
                <a:tc>
                  <a:txBody>
                    <a:bodyPr/>
                    <a:lstStyle/>
                    <a:p>
                      <a:pPr algn="ctr"/>
                      <a:r>
                        <a:rPr lang="zh-TW" altLang="en-US" baseline="0" dirty="0">
                          <a:latin typeface="Times New Roman" panose="02020603050405020304" pitchFamily="18" charset="0"/>
                          <a:ea typeface="標楷體" panose="03000509000000000000" pitchFamily="65" charset="-120"/>
                        </a:rPr>
                        <a:t>傾斜全球輻射</a:t>
                      </a:r>
                      <a:r>
                        <a:rPr lang="en-US" altLang="zh-TW" baseline="0" dirty="0">
                          <a:latin typeface="Times New Roman" panose="02020603050405020304" pitchFamily="18" charset="0"/>
                          <a:ea typeface="標楷體" panose="03000509000000000000" pitchFamily="65" charset="-120"/>
                        </a:rPr>
                        <a:t>(R.G.T)</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0.97</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1164804475"/>
                  </a:ext>
                </a:extLst>
              </a:tr>
              <a:tr h="766932">
                <a:tc>
                  <a:txBody>
                    <a:bodyPr/>
                    <a:lstStyle/>
                    <a:p>
                      <a:pPr algn="ctr"/>
                      <a:r>
                        <a:rPr lang="zh-TW" altLang="en-US" baseline="0" dirty="0">
                          <a:latin typeface="Times New Roman" panose="02020603050405020304" pitchFamily="18" charset="0"/>
                          <a:ea typeface="標楷體" panose="03000509000000000000" pitchFamily="65" charset="-120"/>
                        </a:rPr>
                        <a:t>傾斜漫射輻射</a:t>
                      </a:r>
                      <a:r>
                        <a:rPr lang="en-US" altLang="zh-TW" baseline="0" dirty="0">
                          <a:latin typeface="Times New Roman" panose="02020603050405020304" pitchFamily="18" charset="0"/>
                          <a:ea typeface="標楷體" panose="03000509000000000000" pitchFamily="65" charset="-120"/>
                        </a:rPr>
                        <a:t>(R.D.T)</a:t>
                      </a:r>
                      <a:endParaRPr lang="zh-TW" altLang="en-US" baseline="0" dirty="0">
                        <a:latin typeface="Times New Roman" panose="02020603050405020304" pitchFamily="18" charset="0"/>
                        <a:ea typeface="標楷體" panose="03000509000000000000" pitchFamily="65" charset="-120"/>
                      </a:endParaRPr>
                    </a:p>
                  </a:txBody>
                  <a:tcPr anchor="ctr"/>
                </a:tc>
                <a:tc>
                  <a:txBody>
                    <a:bodyPr/>
                    <a:lstStyle/>
                    <a:p>
                      <a:pPr algn="ctr"/>
                      <a:r>
                        <a:rPr lang="en-US" altLang="zh-TW" baseline="0" dirty="0">
                          <a:latin typeface="Times New Roman" panose="02020603050405020304" pitchFamily="18" charset="0"/>
                          <a:ea typeface="標楷體" panose="03000509000000000000" pitchFamily="65" charset="-120"/>
                        </a:rPr>
                        <a:t>0.55</a:t>
                      </a:r>
                      <a:endParaRPr lang="zh-TW" altLang="en-US" baseline="0" dirty="0">
                        <a:latin typeface="Times New Roman" panose="02020603050405020304" pitchFamily="18" charset="0"/>
                        <a:ea typeface="標楷體" panose="03000509000000000000" pitchFamily="65" charset="-120"/>
                      </a:endParaRPr>
                    </a:p>
                  </a:txBody>
                  <a:tcPr anchor="ctr"/>
                </a:tc>
                <a:extLst>
                  <a:ext uri="{0D108BD9-81ED-4DB2-BD59-A6C34878D82A}">
                    <a16:rowId xmlns:a16="http://schemas.microsoft.com/office/drawing/2014/main" val="1435646303"/>
                  </a:ext>
                </a:extLst>
              </a:tr>
            </a:tbl>
          </a:graphicData>
        </a:graphic>
      </p:graphicFrame>
    </p:spTree>
    <p:extLst>
      <p:ext uri="{BB962C8B-B14F-4D97-AF65-F5344CB8AC3E}">
        <p14:creationId xmlns:p14="http://schemas.microsoft.com/office/powerpoint/2010/main" val="2392960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AC55D6-CB1F-4689-AC9B-4558B2D59F05}"/>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4.7</a:t>
            </a:r>
            <a:r>
              <a:rPr lang="zh-TW" altLang="en-US" dirty="0">
                <a:latin typeface="Times New Roman" panose="02020603050405020304" pitchFamily="18" charset="0"/>
                <a:cs typeface="Times New Roman" panose="02020603050405020304" pitchFamily="18" charset="0"/>
              </a:rPr>
              <a:t>實驗三</a:t>
            </a:r>
            <a:r>
              <a:rPr lang="zh-TW" altLang="zh-TW" dirty="0"/>
              <a:t>：皮爾森分析比較</a:t>
            </a:r>
            <a:r>
              <a:rPr lang="en-US" altLang="zh-TW" dirty="0"/>
              <a:t>(2/2)</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A8B26E-091D-457C-840E-4199A588E7EB}"/>
              </a:ext>
            </a:extLst>
          </p:cNvPr>
          <p:cNvSpPr>
            <a:spLocks noGrp="1"/>
          </p:cNvSpPr>
          <p:nvPr>
            <p:ph type="sldNum" sz="quarter" idx="12"/>
          </p:nvPr>
        </p:nvSpPr>
        <p:spPr>
          <a:xfrm>
            <a:off x="11411990" y="6492875"/>
            <a:ext cx="780010" cy="365125"/>
          </a:xfrm>
        </p:spPr>
        <p:txBody>
          <a:bodyPr/>
          <a:lstStyle/>
          <a:p>
            <a:fld id="{3A98EE3D-8CD1-4C3F-BD1C-C98C9596463C}" type="slidenum">
              <a:rPr lang="en-US" altLang="zh-TW" smtClean="0"/>
              <a:pPr/>
              <a:t>52</a:t>
            </a:fld>
            <a:endParaRPr lang="zh-TW" altLang="en-US" dirty="0"/>
          </a:p>
        </p:txBody>
      </p:sp>
      <mc:AlternateContent xmlns:mc="http://schemas.openxmlformats.org/markup-compatibility/2006" xmlns:a14="http://schemas.microsoft.com/office/drawing/2010/main">
        <mc:Choice Requires="a14">
          <p:graphicFrame>
            <p:nvGraphicFramePr>
              <p:cNvPr id="3" name="內容版面配置區 2">
                <a:extLst>
                  <a:ext uri="{FF2B5EF4-FFF2-40B4-BE49-F238E27FC236}">
                    <a16:creationId xmlns:a16="http://schemas.microsoft.com/office/drawing/2014/main" id="{F7034C9A-A67A-45E0-9915-AD2C22FF1AE1}"/>
                  </a:ext>
                </a:extLst>
              </p:cNvPr>
              <p:cNvGraphicFramePr>
                <a:graphicFrameLocks noGrp="1"/>
              </p:cNvGraphicFramePr>
              <p:nvPr>
                <p:ph idx="1"/>
                <p:extLst/>
              </p:nvPr>
            </p:nvGraphicFramePr>
            <p:xfrm>
              <a:off x="6232630" y="1737361"/>
              <a:ext cx="5667415" cy="4671475"/>
            </p:xfrm>
            <a:graphic>
              <a:graphicData uri="http://schemas.openxmlformats.org/drawingml/2006/table">
                <a:tbl>
                  <a:tblPr firstRow="1" firstCol="1" bandRow="1">
                    <a:tableStyleId>{0505E3EF-67EA-436B-97B2-0124C06EBD24}</a:tableStyleId>
                  </a:tblPr>
                  <a:tblGrid>
                    <a:gridCol w="1561964">
                      <a:extLst>
                        <a:ext uri="{9D8B030D-6E8A-4147-A177-3AD203B41FA5}">
                          <a16:colId xmlns:a16="http://schemas.microsoft.com/office/drawing/2014/main" val="1714298847"/>
                        </a:ext>
                      </a:extLst>
                    </a:gridCol>
                    <a:gridCol w="612559">
                      <a:extLst>
                        <a:ext uri="{9D8B030D-6E8A-4147-A177-3AD203B41FA5}">
                          <a16:colId xmlns:a16="http://schemas.microsoft.com/office/drawing/2014/main" val="3759190366"/>
                        </a:ext>
                      </a:extLst>
                    </a:gridCol>
                    <a:gridCol w="873223">
                      <a:extLst>
                        <a:ext uri="{9D8B030D-6E8A-4147-A177-3AD203B41FA5}">
                          <a16:colId xmlns:a16="http://schemas.microsoft.com/office/drawing/2014/main" val="45595287"/>
                        </a:ext>
                      </a:extLst>
                    </a:gridCol>
                    <a:gridCol w="873223">
                      <a:extLst>
                        <a:ext uri="{9D8B030D-6E8A-4147-A177-3AD203B41FA5}">
                          <a16:colId xmlns:a16="http://schemas.microsoft.com/office/drawing/2014/main" val="1136922175"/>
                        </a:ext>
                      </a:extLst>
                    </a:gridCol>
                    <a:gridCol w="873223">
                      <a:extLst>
                        <a:ext uri="{9D8B030D-6E8A-4147-A177-3AD203B41FA5}">
                          <a16:colId xmlns:a16="http://schemas.microsoft.com/office/drawing/2014/main" val="3555206716"/>
                        </a:ext>
                      </a:extLst>
                    </a:gridCol>
                    <a:gridCol w="873223">
                      <a:extLst>
                        <a:ext uri="{9D8B030D-6E8A-4147-A177-3AD203B41FA5}">
                          <a16:colId xmlns:a16="http://schemas.microsoft.com/office/drawing/2014/main" val="2067593498"/>
                        </a:ext>
                      </a:extLst>
                    </a:gridCol>
                  </a:tblGrid>
                  <a:tr h="417286">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4">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895207508"/>
                      </a:ext>
                    </a:extLst>
                  </a:tr>
                  <a:tr h="482142">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381587763"/>
                      </a:ext>
                    </a:extLst>
                  </a:tr>
                  <a:tr h="643741">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556478782"/>
                      </a:ext>
                    </a:extLst>
                  </a:tr>
                  <a:tr h="643741">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174065091"/>
                      </a:ext>
                    </a:extLst>
                  </a:tr>
                  <a:tr h="429161">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(Dorpout)</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53421037"/>
                      </a:ext>
                    </a:extLst>
                  </a:tr>
                  <a:tr h="429161">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429299914"/>
                      </a:ext>
                    </a:extLst>
                  </a:tr>
                  <a:tr h="25621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007876668"/>
                      </a:ext>
                    </a:extLst>
                  </a:tr>
                  <a:tr h="25621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857990749"/>
                      </a:ext>
                    </a:extLst>
                  </a:tr>
                  <a:tr h="25563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0.189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0.186</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0.187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007546477"/>
                      </a:ext>
                    </a:extLst>
                  </a:tr>
                  <a:tr h="25563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0.275</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0.269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0.273</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0.267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222030437"/>
                      </a:ext>
                    </a:extLst>
                  </a:tr>
                  <a:tr h="25563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0.525</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0.519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0.517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011361789"/>
                      </a:ext>
                    </a:extLst>
                  </a:tr>
                  <a:tr h="341369">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887987353"/>
                      </a:ext>
                    </a:extLst>
                  </a:tr>
                </a:tbl>
              </a:graphicData>
            </a:graphic>
          </p:graphicFrame>
        </mc:Choice>
        <mc:Fallback xmlns="">
          <p:graphicFrame>
            <p:nvGraphicFramePr>
              <p:cNvPr id="3" name="內容版面配置區 2">
                <a:extLst>
                  <a:ext uri="{FF2B5EF4-FFF2-40B4-BE49-F238E27FC236}">
                    <a16:creationId xmlns:a16="http://schemas.microsoft.com/office/drawing/2014/main" id="{F7034C9A-A67A-45E0-9915-AD2C22FF1AE1}"/>
                  </a:ext>
                </a:extLst>
              </p:cNvPr>
              <p:cNvGraphicFramePr>
                <a:graphicFrameLocks noGrp="1"/>
              </p:cNvGraphicFramePr>
              <p:nvPr>
                <p:ph idx="1"/>
                <p:extLst/>
              </p:nvPr>
            </p:nvGraphicFramePr>
            <p:xfrm>
              <a:off x="6232630" y="1737361"/>
              <a:ext cx="5667415" cy="4671475"/>
            </p:xfrm>
            <a:graphic>
              <a:graphicData uri="http://schemas.openxmlformats.org/drawingml/2006/table">
                <a:tbl>
                  <a:tblPr firstRow="1" firstCol="1" bandRow="1">
                    <a:tableStyleId>{0505E3EF-67EA-436B-97B2-0124C06EBD24}</a:tableStyleId>
                  </a:tblPr>
                  <a:tblGrid>
                    <a:gridCol w="1561964">
                      <a:extLst>
                        <a:ext uri="{9D8B030D-6E8A-4147-A177-3AD203B41FA5}">
                          <a16:colId xmlns:a16="http://schemas.microsoft.com/office/drawing/2014/main" val="1714298847"/>
                        </a:ext>
                      </a:extLst>
                    </a:gridCol>
                    <a:gridCol w="612559">
                      <a:extLst>
                        <a:ext uri="{9D8B030D-6E8A-4147-A177-3AD203B41FA5}">
                          <a16:colId xmlns:a16="http://schemas.microsoft.com/office/drawing/2014/main" val="3759190366"/>
                        </a:ext>
                      </a:extLst>
                    </a:gridCol>
                    <a:gridCol w="873223">
                      <a:extLst>
                        <a:ext uri="{9D8B030D-6E8A-4147-A177-3AD203B41FA5}">
                          <a16:colId xmlns:a16="http://schemas.microsoft.com/office/drawing/2014/main" val="45595287"/>
                        </a:ext>
                      </a:extLst>
                    </a:gridCol>
                    <a:gridCol w="873223">
                      <a:extLst>
                        <a:ext uri="{9D8B030D-6E8A-4147-A177-3AD203B41FA5}">
                          <a16:colId xmlns:a16="http://schemas.microsoft.com/office/drawing/2014/main" val="1136922175"/>
                        </a:ext>
                      </a:extLst>
                    </a:gridCol>
                    <a:gridCol w="873223">
                      <a:extLst>
                        <a:ext uri="{9D8B030D-6E8A-4147-A177-3AD203B41FA5}">
                          <a16:colId xmlns:a16="http://schemas.microsoft.com/office/drawing/2014/main" val="3555206716"/>
                        </a:ext>
                      </a:extLst>
                    </a:gridCol>
                    <a:gridCol w="873223">
                      <a:extLst>
                        <a:ext uri="{9D8B030D-6E8A-4147-A177-3AD203B41FA5}">
                          <a16:colId xmlns:a16="http://schemas.microsoft.com/office/drawing/2014/main" val="2067593498"/>
                        </a:ext>
                      </a:extLst>
                    </a:gridCol>
                  </a:tblGrid>
                  <a:tr h="417286">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4">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895207508"/>
                      </a:ext>
                    </a:extLst>
                  </a:tr>
                  <a:tr h="487680">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381587763"/>
                      </a:ext>
                    </a:extLst>
                  </a:tr>
                  <a:tr h="643741">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64</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556478782"/>
                      </a:ext>
                    </a:extLst>
                  </a:tr>
                  <a:tr h="643741">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174065091"/>
                      </a:ext>
                    </a:extLst>
                  </a:tr>
                  <a:tr h="429161">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(Dorpout)</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53421037"/>
                      </a:ext>
                    </a:extLst>
                  </a:tr>
                  <a:tr h="429161">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429299914"/>
                      </a:ext>
                    </a:extLst>
                  </a:tr>
                  <a:tr h="25621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007876668"/>
                      </a:ext>
                    </a:extLst>
                  </a:tr>
                  <a:tr h="256217">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857990749"/>
                      </a:ext>
                    </a:extLst>
                  </a:tr>
                  <a:tr h="25563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0.199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0.189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0.186</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0.187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007546477"/>
                      </a:ext>
                    </a:extLst>
                  </a:tr>
                  <a:tr h="25563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0.275</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0.269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0.273</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0.267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222030437"/>
                      </a:ext>
                    </a:extLst>
                  </a:tr>
                  <a:tr h="255634">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0.525</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0.519</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0.522</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0.517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011361789"/>
                      </a:ext>
                    </a:extLst>
                  </a:tr>
                  <a:tr h="341369">
                    <a:tc>
                      <a:txBody>
                        <a:bodyPr/>
                        <a:lstStyle/>
                        <a:p>
                          <a:endParaRPr lang="zh-TW"/>
                        </a:p>
                      </a:txBody>
                      <a:tcPr marL="68580" marR="68580" marT="0" marB="0" anchor="ctr">
                        <a:blipFill>
                          <a:blip r:embed="rId3"/>
                          <a:stretch>
                            <a:fillRect l="-389" t="-1273214" r="-263035" b="-21429"/>
                          </a:stretch>
                        </a:blipFill>
                      </a:tcP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887987353"/>
                      </a:ext>
                    </a:extLst>
                  </a:tr>
                </a:tbl>
              </a:graphicData>
            </a:graphic>
          </p:graphicFrame>
        </mc:Fallback>
      </mc:AlternateContent>
      <p:sp>
        <p:nvSpPr>
          <p:cNvPr id="5" name="文字方塊 4">
            <a:extLst>
              <a:ext uri="{FF2B5EF4-FFF2-40B4-BE49-F238E27FC236}">
                <a16:creationId xmlns:a16="http://schemas.microsoft.com/office/drawing/2014/main" id="{F2D725CA-0747-4845-A857-22FAB44F7D11}"/>
              </a:ext>
            </a:extLst>
          </p:cNvPr>
          <p:cNvSpPr txBox="1"/>
          <p:nvPr/>
        </p:nvSpPr>
        <p:spPr>
          <a:xfrm>
            <a:off x="7127345" y="6451770"/>
            <a:ext cx="3877985"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太陽能資料集</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皮爾森分析</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實驗結果</a:t>
            </a:r>
          </a:p>
        </p:txBody>
      </p:sp>
      <mc:AlternateContent xmlns:mc="http://schemas.openxmlformats.org/markup-compatibility/2006" xmlns:a14="http://schemas.microsoft.com/office/drawing/2010/main">
        <mc:Choice Requires="a14">
          <p:graphicFrame>
            <p:nvGraphicFramePr>
              <p:cNvPr id="6" name="表格 5">
                <a:extLst>
                  <a:ext uri="{FF2B5EF4-FFF2-40B4-BE49-F238E27FC236}">
                    <a16:creationId xmlns:a16="http://schemas.microsoft.com/office/drawing/2014/main" id="{B075CCCA-A1E3-4D02-8FB3-DAC76B45AD1C}"/>
                  </a:ext>
                </a:extLst>
              </p:cNvPr>
              <p:cNvGraphicFramePr>
                <a:graphicFrameLocks noGrp="1"/>
              </p:cNvGraphicFramePr>
              <p:nvPr>
                <p:extLst/>
              </p:nvPr>
            </p:nvGraphicFramePr>
            <p:xfrm>
              <a:off x="336325" y="1739125"/>
              <a:ext cx="5667422" cy="4665935"/>
            </p:xfrm>
            <a:graphic>
              <a:graphicData uri="http://schemas.openxmlformats.org/drawingml/2006/table">
                <a:tbl>
                  <a:tblPr firstRow="1" firstCol="1" bandRow="1">
                    <a:tableStyleId>{0505E3EF-67EA-436B-97B2-0124C06EBD24}</a:tableStyleId>
                  </a:tblPr>
                  <a:tblGrid>
                    <a:gridCol w="1572374">
                      <a:extLst>
                        <a:ext uri="{9D8B030D-6E8A-4147-A177-3AD203B41FA5}">
                          <a16:colId xmlns:a16="http://schemas.microsoft.com/office/drawing/2014/main" val="963982760"/>
                        </a:ext>
                      </a:extLst>
                    </a:gridCol>
                    <a:gridCol w="550416">
                      <a:extLst>
                        <a:ext uri="{9D8B030D-6E8A-4147-A177-3AD203B41FA5}">
                          <a16:colId xmlns:a16="http://schemas.microsoft.com/office/drawing/2014/main" val="764120804"/>
                        </a:ext>
                      </a:extLst>
                    </a:gridCol>
                    <a:gridCol w="886158">
                      <a:extLst>
                        <a:ext uri="{9D8B030D-6E8A-4147-A177-3AD203B41FA5}">
                          <a16:colId xmlns:a16="http://schemas.microsoft.com/office/drawing/2014/main" val="1325494029"/>
                        </a:ext>
                      </a:extLst>
                    </a:gridCol>
                    <a:gridCol w="886158">
                      <a:extLst>
                        <a:ext uri="{9D8B030D-6E8A-4147-A177-3AD203B41FA5}">
                          <a16:colId xmlns:a16="http://schemas.microsoft.com/office/drawing/2014/main" val="2681370317"/>
                        </a:ext>
                      </a:extLst>
                    </a:gridCol>
                    <a:gridCol w="886158">
                      <a:extLst>
                        <a:ext uri="{9D8B030D-6E8A-4147-A177-3AD203B41FA5}">
                          <a16:colId xmlns:a16="http://schemas.microsoft.com/office/drawing/2014/main" val="1739268192"/>
                        </a:ext>
                      </a:extLst>
                    </a:gridCol>
                    <a:gridCol w="886158">
                      <a:extLst>
                        <a:ext uri="{9D8B030D-6E8A-4147-A177-3AD203B41FA5}">
                          <a16:colId xmlns:a16="http://schemas.microsoft.com/office/drawing/2014/main" val="1078247506"/>
                        </a:ext>
                      </a:extLst>
                    </a:gridCol>
                  </a:tblGrid>
                  <a:tr h="425526">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4">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25947156"/>
                      </a:ext>
                    </a:extLst>
                  </a:tr>
                  <a:tr h="485903">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139694979"/>
                      </a:ext>
                    </a:extLst>
                  </a:tr>
                  <a:tr h="674048">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715847412"/>
                      </a:ext>
                    </a:extLst>
                  </a:tr>
                  <a:tr h="674048">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43635725"/>
                      </a:ext>
                    </a:extLst>
                  </a:tr>
                  <a:tr h="449365">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(Dorpout)</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89930390"/>
                      </a:ext>
                    </a:extLst>
                  </a:tr>
                  <a:tr h="449365">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65024303"/>
                      </a:ext>
                    </a:extLst>
                  </a:tr>
                  <a:tr h="242951">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234757379"/>
                      </a:ext>
                    </a:extLst>
                  </a:tr>
                  <a:tr h="242951">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805833111"/>
                      </a:ext>
                    </a:extLst>
                  </a:tr>
                  <a:tr h="242951">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0.264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0.275</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247727184"/>
                      </a:ext>
                    </a:extLst>
                  </a:tr>
                  <a:tr h="242951">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0.296</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0.267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205452117"/>
                      </a:ext>
                    </a:extLst>
                  </a:tr>
                  <a:tr h="242951">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0.544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0.523</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0.517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30289524"/>
                      </a:ext>
                    </a:extLst>
                  </a:tr>
                  <a:tr h="285658">
                    <a:tc>
                      <a:txBody>
                        <a:bodyPr/>
                        <a:lstStyle/>
                        <a:p>
                          <a:pPr marL="0" algn="ctr" defTabSz="914400" rtl="0" eaLnBrk="0" latinLnBrk="0" hangingPunct="0">
                            <a:lnSpc>
                              <a:spcPct val="100000"/>
                            </a:lnSpc>
                            <a:spcBef>
                              <a:spcPts val="0"/>
                            </a:spcBef>
                            <a:spcAft>
                              <a:spcPts val="0"/>
                            </a:spcAft>
                          </a:pPr>
                          <a14:m>
                            <m:oMathPara xmlns:m="http://schemas.openxmlformats.org/officeDocument/2006/math">
                              <m:oMathParaPr>
                                <m:jc m:val="centerGroup"/>
                              </m:oMathParaPr>
                              <m:oMath xmlns:m="http://schemas.openxmlformats.org/officeDocument/2006/math">
                                <m:sSup>
                                  <m:sSupPr>
                                    <m:ctrlPr>
                                      <a:rPr lang="zh-TW" altLang="en-US" sz="1600" b="0" i="1" kern="100" baseline="0">
                                        <a:solidFill>
                                          <a:schemeClr val="dk1"/>
                                        </a:solidFill>
                                        <a:effectLst/>
                                        <a:latin typeface="Cambria Math" panose="02040503050406030204" pitchFamily="18" charset="0"/>
                                        <a:cs typeface="+mn-cs"/>
                                      </a:rPr>
                                    </m:ctrlPr>
                                  </m:sSupPr>
                                  <m:e>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R</m:t>
                                    </m:r>
                                  </m:e>
                                  <m:sup>
                                    <m:r>
                                      <m:rPr>
                                        <m:nor/>
                                      </m:rPr>
                                      <a:rPr lang="en-US" sz="1600" b="0" kern="100" baseline="0">
                                        <a:solidFill>
                                          <a:schemeClr val="dk1"/>
                                        </a:solidFill>
                                        <a:effectLst/>
                                        <a:latin typeface="Times New Roman" panose="02020603050405020304" pitchFamily="18" charset="0"/>
                                        <a:ea typeface="標楷體" panose="03000509000000000000" pitchFamily="65" charset="-120"/>
                                        <a:cs typeface="+mn-cs"/>
                                      </a:rPr>
                                      <m:t>2</m:t>
                                    </m:r>
                                  </m:sup>
                                </m:sSup>
                              </m:oMath>
                            </m:oMathPara>
                          </a14:m>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0.970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715635945"/>
                      </a:ext>
                    </a:extLst>
                  </a:tr>
                </a:tbl>
              </a:graphicData>
            </a:graphic>
          </p:graphicFrame>
        </mc:Choice>
        <mc:Fallback xmlns="">
          <p:graphicFrame>
            <p:nvGraphicFramePr>
              <p:cNvPr id="6" name="表格 5">
                <a:extLst>
                  <a:ext uri="{FF2B5EF4-FFF2-40B4-BE49-F238E27FC236}">
                    <a16:creationId xmlns:a16="http://schemas.microsoft.com/office/drawing/2014/main" id="{B075CCCA-A1E3-4D02-8FB3-DAC76B45AD1C}"/>
                  </a:ext>
                </a:extLst>
              </p:cNvPr>
              <p:cNvGraphicFramePr>
                <a:graphicFrameLocks noGrp="1"/>
              </p:cNvGraphicFramePr>
              <p:nvPr>
                <p:extLst/>
              </p:nvPr>
            </p:nvGraphicFramePr>
            <p:xfrm>
              <a:off x="336325" y="1739125"/>
              <a:ext cx="5667422" cy="4665935"/>
            </p:xfrm>
            <a:graphic>
              <a:graphicData uri="http://schemas.openxmlformats.org/drawingml/2006/table">
                <a:tbl>
                  <a:tblPr firstRow="1" firstCol="1" bandRow="1">
                    <a:tableStyleId>{0505E3EF-67EA-436B-97B2-0124C06EBD24}</a:tableStyleId>
                  </a:tblPr>
                  <a:tblGrid>
                    <a:gridCol w="1572374">
                      <a:extLst>
                        <a:ext uri="{9D8B030D-6E8A-4147-A177-3AD203B41FA5}">
                          <a16:colId xmlns:a16="http://schemas.microsoft.com/office/drawing/2014/main" val="963982760"/>
                        </a:ext>
                      </a:extLst>
                    </a:gridCol>
                    <a:gridCol w="550416">
                      <a:extLst>
                        <a:ext uri="{9D8B030D-6E8A-4147-A177-3AD203B41FA5}">
                          <a16:colId xmlns:a16="http://schemas.microsoft.com/office/drawing/2014/main" val="764120804"/>
                        </a:ext>
                      </a:extLst>
                    </a:gridCol>
                    <a:gridCol w="886158">
                      <a:extLst>
                        <a:ext uri="{9D8B030D-6E8A-4147-A177-3AD203B41FA5}">
                          <a16:colId xmlns:a16="http://schemas.microsoft.com/office/drawing/2014/main" val="1325494029"/>
                        </a:ext>
                      </a:extLst>
                    </a:gridCol>
                    <a:gridCol w="886158">
                      <a:extLst>
                        <a:ext uri="{9D8B030D-6E8A-4147-A177-3AD203B41FA5}">
                          <a16:colId xmlns:a16="http://schemas.microsoft.com/office/drawing/2014/main" val="2681370317"/>
                        </a:ext>
                      </a:extLst>
                    </a:gridCol>
                    <a:gridCol w="886158">
                      <a:extLst>
                        <a:ext uri="{9D8B030D-6E8A-4147-A177-3AD203B41FA5}">
                          <a16:colId xmlns:a16="http://schemas.microsoft.com/office/drawing/2014/main" val="1739268192"/>
                        </a:ext>
                      </a:extLst>
                    </a:gridCol>
                    <a:gridCol w="886158">
                      <a:extLst>
                        <a:ext uri="{9D8B030D-6E8A-4147-A177-3AD203B41FA5}">
                          <a16:colId xmlns:a16="http://schemas.microsoft.com/office/drawing/2014/main" val="1078247506"/>
                        </a:ext>
                      </a:extLst>
                    </a:gridCol>
                  </a:tblGrid>
                  <a:tr h="425526">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超參數</a:t>
                          </a:r>
                        </a:p>
                      </a:txBody>
                      <a:tcPr marL="68580" marR="68580" marT="0" marB="0" anchor="ctr"/>
                    </a:tc>
                    <a:tc rowSpan="2">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單位</a:t>
                          </a:r>
                        </a:p>
                      </a:txBody>
                      <a:tcPr marL="68580" marR="68580" marT="0" marB="0" anchor="ctr"/>
                    </a:tc>
                    <a:tc gridSpan="4">
                      <a:txBody>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模型</a:t>
                          </a: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h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925947156"/>
                      </a:ext>
                    </a:extLst>
                  </a:tr>
                  <a:tr h="487680">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vMerge="1">
                      <a:txBody>
                        <a:bodyPr/>
                        <a:lstStyle/>
                        <a:p>
                          <a:pPr marL="0" algn="ctr" defTabSz="914400" rtl="0" eaLnBrk="0" latinLnBrk="0" hangingPunct="0">
                            <a:lnSpc>
                              <a:spcPct val="100000"/>
                            </a:lnSpc>
                            <a:spcBef>
                              <a:spcPts val="0"/>
                            </a:spcBef>
                            <a:spcAft>
                              <a:spcPts val="0"/>
                            </a:spcAft>
                          </a:pP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Bi-LSTM</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Stack LSTM</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139694979"/>
                      </a:ext>
                    </a:extLst>
                  </a:tr>
                  <a:tr h="674048">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(RNN/LSTM#1)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715847412"/>
                      </a:ext>
                    </a:extLst>
                  </a:tr>
                  <a:tr h="674048">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(RNN/LSTM#2)</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32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1343635725"/>
                      </a:ext>
                    </a:extLst>
                  </a:tr>
                  <a:tr h="449365">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隱藏層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(Dorpout)</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89930390"/>
                      </a:ext>
                    </a:extLst>
                  </a:tr>
                  <a:tr h="449365">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輸出層</a:t>
                          </a:r>
                          <a:r>
                            <a:rPr lang="en-US" sz="1600" b="0" kern="100" baseline="0">
                              <a:solidFill>
                                <a:schemeClr val="dk1"/>
                              </a:solidFill>
                              <a:effectLst/>
                              <a:latin typeface="Times New Roman" panose="02020603050405020304" pitchFamily="18" charset="0"/>
                              <a:ea typeface="標楷體" panose="03000509000000000000" pitchFamily="65" charset="-120"/>
                              <a:cs typeface="+mn-cs"/>
                            </a:rPr>
                            <a:t>(Dense)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個</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1</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565024303"/>
                      </a:ext>
                    </a:extLst>
                  </a:tr>
                  <a:tr h="243840">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迭代次數</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次</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200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234757379"/>
                      </a:ext>
                    </a:extLst>
                  </a:tr>
                  <a:tr h="243840">
                    <a:tc>
                      <a:txBody>
                        <a:bodyPr/>
                        <a:lstStyle/>
                        <a:p>
                          <a:pPr marL="0" algn="ctr" defTabSz="914400" rtl="0" eaLnBrk="0" latinLnBrk="0" hangingPunct="0">
                            <a:lnSpc>
                              <a:spcPct val="100000"/>
                            </a:lnSpc>
                            <a:spcBef>
                              <a:spcPts val="0"/>
                            </a:spcBef>
                            <a:spcAft>
                              <a:spcPts val="0"/>
                            </a:spcAft>
                          </a:pPr>
                          <a:r>
                            <a:rPr lang="zh-TW" altLang="en-US" sz="1600" b="0" kern="100" baseline="0">
                              <a:solidFill>
                                <a:schemeClr val="dk1"/>
                              </a:solidFill>
                              <a:effectLst/>
                              <a:latin typeface="Times New Roman" panose="02020603050405020304" pitchFamily="18" charset="0"/>
                              <a:ea typeface="標楷體" panose="03000509000000000000" pitchFamily="65" charset="-120"/>
                              <a:cs typeface="+mn-cs"/>
                            </a:rPr>
                            <a:t>批次大小</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rPr>
                            <a:t>筆</a:t>
                          </a: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5000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805833111"/>
                      </a:ext>
                    </a:extLst>
                  </a:tr>
                  <a:tr h="243840">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MAE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0.264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0.275</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0.271</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0.183</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247727184"/>
                      </a:ext>
                    </a:extLst>
                  </a:tr>
                  <a:tr h="243840">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0.296</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0.274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0.267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4205452117"/>
                      </a:ext>
                    </a:extLst>
                  </a:tr>
                  <a:tr h="243840">
                    <a:tc>
                      <a:txBody>
                        <a:bodyPr/>
                        <a:lstStyle/>
                        <a:p>
                          <a:pPr marL="0" algn="ctr" defTabSz="914400" rtl="0" eaLnBrk="0" latinLnBrk="0" hangingPunct="0">
                            <a:lnSpc>
                              <a:spcPct val="100000"/>
                            </a:lnSpc>
                            <a:spcBef>
                              <a:spcPts val="0"/>
                            </a:spcBef>
                            <a:spcAft>
                              <a:spcPts val="0"/>
                            </a:spcAft>
                          </a:pPr>
                          <a:r>
                            <a:rPr lang="en-US" sz="1600" b="0" kern="100" baseline="0">
                              <a:solidFill>
                                <a:schemeClr val="dk1"/>
                              </a:solidFill>
                              <a:effectLst/>
                              <a:latin typeface="Times New Roman" panose="02020603050405020304" pitchFamily="18" charset="0"/>
                              <a:ea typeface="標楷體" panose="03000509000000000000" pitchFamily="65" charset="-120"/>
                              <a:cs typeface="+mn-cs"/>
                            </a:rPr>
                            <a:t>RMSE</a:t>
                          </a:r>
                          <a:endParaRPr lang="zh-TW" altLang="en-US" sz="1600" b="0" kern="100" baseline="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kumimoji="0" lang="en-US" altLang="zh-TW" sz="1600" b="0" i="0" u="none" strike="noStrike" kern="100" cap="none" spc="0" normalizeH="0" baseline="0" noProof="0" dirty="0">
                              <a:ln>
                                <a:noFill/>
                              </a:ln>
                              <a:solidFill>
                                <a:prstClr val="black"/>
                              </a:solidFill>
                              <a:effectLst/>
                              <a:uLnTx/>
                              <a:uFillTx/>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0.544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0.524</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rPr>
                            <a:t>0.523</a:t>
                          </a:r>
                          <a:endParaRPr lang="zh-TW" altLang="en-US" sz="1600" b="0" kern="100" baseline="0" dirty="0">
                            <a:solidFill>
                              <a:schemeClr val="dk1"/>
                            </a:solidFill>
                            <a:effectLst/>
                            <a:highlight>
                              <a:srgbClr val="FFFF00"/>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0.517</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2730289524"/>
                      </a:ext>
                    </a:extLst>
                  </a:tr>
                  <a:tr h="286703">
                    <a:tc>
                      <a:txBody>
                        <a:bodyPr/>
                        <a:lstStyle/>
                        <a:p>
                          <a:endParaRPr lang="zh-TW"/>
                        </a:p>
                      </a:txBody>
                      <a:tcPr marL="68580" marR="68580" marT="0" marB="0" anchor="ctr">
                        <a:blipFill>
                          <a:blip r:embed="rId4"/>
                          <a:stretch>
                            <a:fillRect l="-388" t="-1531915" r="-261240" b="-36170"/>
                          </a:stretch>
                        </a:blipFill>
                      </a:tcPr>
                    </a:tc>
                    <a:tc>
                      <a:txBody>
                        <a:bodyPr/>
                        <a:lstStyle/>
                        <a:p>
                          <a:pPr marL="0" algn="ctr" defTabSz="914400" rtl="0" eaLnBrk="0" latinLnBrk="0" hangingPunct="0">
                            <a:lnSpc>
                              <a:spcPct val="100000"/>
                            </a:lnSpc>
                            <a:spcBef>
                              <a:spcPts val="0"/>
                            </a:spcBef>
                            <a:spcAft>
                              <a:spcPts val="0"/>
                            </a:spcAft>
                          </a:pPr>
                          <a:r>
                            <a:rPr lang="en-US" altLang="zh-TW" sz="1600" b="0" kern="100" baseline="0" dirty="0">
                              <a:solidFill>
                                <a:schemeClr val="dk1"/>
                              </a:solidFill>
                              <a:effectLst/>
                              <a:latin typeface="Times New Roman" panose="02020603050405020304" pitchFamily="18" charset="0"/>
                              <a:ea typeface="標楷體" panose="03000509000000000000" pitchFamily="65" charset="-120"/>
                              <a:cs typeface="+mn-cs"/>
                            </a:rPr>
                            <a:t>%</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0.966</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rPr>
                            <a:t>0.969</a:t>
                          </a:r>
                          <a:endParaRPr lang="zh-TW" altLang="en-US" sz="1600" b="0" kern="100" baseline="0" dirty="0">
                            <a:solidFill>
                              <a:schemeClr val="dk1"/>
                            </a:solidFill>
                            <a:effectLst/>
                            <a:highlight>
                              <a:srgbClr val="F2B973"/>
                            </a:highlight>
                            <a:latin typeface="Times New Roman" panose="02020603050405020304" pitchFamily="18" charset="0"/>
                            <a:ea typeface="標楷體" panose="03000509000000000000" pitchFamily="65" charset="-120"/>
                            <a:cs typeface="+mn-cs"/>
                          </a:endParaRPr>
                        </a:p>
                      </a:txBody>
                      <a:tcPr marL="68580" marR="68580" marT="0" marB="0" anchor="ctr"/>
                    </a:tc>
                    <a:tc>
                      <a:txBody>
                        <a:bodyPr/>
                        <a:lstStyle/>
                        <a:p>
                          <a:pPr marL="0" algn="ctr" defTabSz="914400" rtl="0" eaLnBrk="0" latinLnBrk="0" hangingPunct="0">
                            <a:lnSpc>
                              <a:spcPct val="100000"/>
                            </a:lnSpc>
                            <a:spcBef>
                              <a:spcPts val="0"/>
                            </a:spcBef>
                            <a:spcAft>
                              <a:spcPts val="0"/>
                            </a:spcAft>
                          </a:pPr>
                          <a:r>
                            <a:rPr lang="en-US" sz="1600" b="0" kern="100" baseline="0" dirty="0">
                              <a:solidFill>
                                <a:schemeClr val="dk1"/>
                              </a:solidFill>
                              <a:effectLst/>
                              <a:latin typeface="Times New Roman" panose="02020603050405020304" pitchFamily="18" charset="0"/>
                              <a:ea typeface="標楷體" panose="03000509000000000000" pitchFamily="65" charset="-120"/>
                              <a:cs typeface="+mn-cs"/>
                            </a:rPr>
                            <a:t>0.970</a:t>
                          </a:r>
                          <a:endParaRPr lang="zh-TW" altLang="en-US" sz="1600" b="0" kern="100" baseline="0" dirty="0">
                            <a:solidFill>
                              <a:schemeClr val="dk1"/>
                            </a:solidFill>
                            <a:effectLst/>
                            <a:latin typeface="Times New Roman" panose="02020603050405020304" pitchFamily="18" charset="0"/>
                            <a:ea typeface="標楷體" panose="03000509000000000000" pitchFamily="65" charset="-120"/>
                            <a:cs typeface="+mn-cs"/>
                          </a:endParaRPr>
                        </a:p>
                      </a:txBody>
                      <a:tcPr marL="68580" marR="68580" marT="0" marB="0" anchor="ctr"/>
                    </a:tc>
                    <a:extLst>
                      <a:ext uri="{0D108BD9-81ED-4DB2-BD59-A6C34878D82A}">
                        <a16:rowId xmlns:a16="http://schemas.microsoft.com/office/drawing/2014/main" val="3715635945"/>
                      </a:ext>
                    </a:extLst>
                  </a:tr>
                </a:tbl>
              </a:graphicData>
            </a:graphic>
          </p:graphicFrame>
        </mc:Fallback>
      </mc:AlternateContent>
      <p:sp>
        <p:nvSpPr>
          <p:cNvPr id="8" name="文字方塊 7">
            <a:extLst>
              <a:ext uri="{FF2B5EF4-FFF2-40B4-BE49-F238E27FC236}">
                <a16:creationId xmlns:a16="http://schemas.microsoft.com/office/drawing/2014/main" id="{231A73A4-DD0A-4DFF-93AD-7382B7E27CA9}"/>
              </a:ext>
            </a:extLst>
          </p:cNvPr>
          <p:cNvSpPr txBox="1"/>
          <p:nvPr/>
        </p:nvSpPr>
        <p:spPr>
          <a:xfrm>
            <a:off x="1231041" y="6451770"/>
            <a:ext cx="3877985" cy="369332"/>
          </a:xfrm>
          <a:prstGeom prst="rect">
            <a:avLst/>
          </a:prstGeom>
          <a:noFill/>
        </p:spPr>
        <p:txBody>
          <a:bodyPr wrap="none" rtlCol="0">
            <a:spAutoFit/>
          </a:bodyPr>
          <a:lstStyle/>
          <a:p>
            <a:r>
              <a:rPr lang="zh-TW" altLang="en-US" dirty="0">
                <a:latin typeface="標楷體" panose="03000509000000000000" pitchFamily="65" charset="-120"/>
                <a:ea typeface="標楷體" panose="03000509000000000000" pitchFamily="65" charset="-120"/>
              </a:rPr>
              <a:t>太陽能資料集</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資料前處理</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實驗結果</a:t>
            </a:r>
          </a:p>
        </p:txBody>
      </p:sp>
    </p:spTree>
    <p:extLst>
      <p:ext uri="{BB962C8B-B14F-4D97-AF65-F5344CB8AC3E}">
        <p14:creationId xmlns:p14="http://schemas.microsoft.com/office/powerpoint/2010/main" val="3258765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050296-15E1-41C4-BEC4-20D8BF7B0BE4}"/>
              </a:ext>
            </a:extLst>
          </p:cNvPr>
          <p:cNvSpPr>
            <a:spLocks noGrp="1"/>
          </p:cNvSpPr>
          <p:nvPr>
            <p:ph type="title"/>
          </p:nvPr>
        </p:nvSpPr>
        <p:spPr>
          <a:xfrm>
            <a:off x="6096000" y="1129176"/>
            <a:ext cx="5318886" cy="3629267"/>
          </a:xfrm>
        </p:spPr>
        <p:txBody>
          <a:bodyPr>
            <a:normAutofit/>
          </a:bodyPr>
          <a:lstStyle/>
          <a:p>
            <a:pPr algn="ctr"/>
            <a:r>
              <a:rPr lang="zh-TW" altLang="en-US" sz="7200" dirty="0">
                <a:solidFill>
                  <a:schemeClr val="tx1"/>
                </a:solidFill>
                <a:latin typeface="標楷體" panose="03000509000000000000" pitchFamily="65" charset="-120"/>
                <a:ea typeface="標楷體" panose="03000509000000000000" pitchFamily="65" charset="-120"/>
              </a:rPr>
              <a:t>結論與建議</a:t>
            </a:r>
          </a:p>
        </p:txBody>
      </p:sp>
      <p:sp>
        <p:nvSpPr>
          <p:cNvPr id="4" name="投影片編號版面配置區 3">
            <a:extLst>
              <a:ext uri="{FF2B5EF4-FFF2-40B4-BE49-F238E27FC236}">
                <a16:creationId xmlns:a16="http://schemas.microsoft.com/office/drawing/2014/main" id="{FA947B97-E554-41DE-8EB3-8DE809F31519}"/>
              </a:ext>
            </a:extLst>
          </p:cNvPr>
          <p:cNvSpPr>
            <a:spLocks noGrp="1"/>
          </p:cNvSpPr>
          <p:nvPr>
            <p:ph type="sldNum" sz="quarter" idx="12"/>
          </p:nvPr>
        </p:nvSpPr>
        <p:spPr/>
        <p:txBody>
          <a:bodyPr/>
          <a:lstStyle/>
          <a:p>
            <a:fld id="{3A98EE3D-8CD1-4C3F-BD1C-C98C9596463C}" type="slidenum">
              <a:rPr lang="en-US" altLang="zh-TW" noProof="0" smtClean="0"/>
              <a:pPr/>
              <a:t>53</a:t>
            </a:fld>
            <a:endParaRPr lang="zh-TW" altLang="en-US" noProof="0" dirty="0"/>
          </a:p>
        </p:txBody>
      </p:sp>
      <p:sp>
        <p:nvSpPr>
          <p:cNvPr id="11" name="手繪多邊形：圖案 8" descr="計劃">
            <a:extLst>
              <a:ext uri="{FF2B5EF4-FFF2-40B4-BE49-F238E27FC236}">
                <a16:creationId xmlns:a16="http://schemas.microsoft.com/office/drawing/2014/main" id="{167588AB-FE69-471D-84CB-03999E8D1E0D}"/>
              </a:ext>
            </a:extLst>
          </p:cNvPr>
          <p:cNvSpPr/>
          <p:nvPr/>
        </p:nvSpPr>
        <p:spPr>
          <a:xfrm>
            <a:off x="1352936" y="1555881"/>
            <a:ext cx="1888158" cy="277585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rgbClr val="2889CF"/>
          </a:solidFill>
          <a:ln w="19050" cap="flat">
            <a:solidFill>
              <a:schemeClr val="bg1"/>
            </a:solidFill>
            <a:prstDash val="solid"/>
          </a:ln>
        </p:spPr>
        <p:txBody>
          <a:bodyPr vert="horz" wrap="none" lIns="90000" tIns="45000" rIns="90000" bIns="45000" rtlCol="0" anchor="ctr" anchorCtr="1" compatLnSpc="0"/>
          <a:lstStyle/>
          <a:p>
            <a:pPr marL="0" marR="0" lvl="0" indent="0" rtl="0" hangingPunct="0">
              <a:lnSpc>
                <a:spcPct val="100000"/>
              </a:lnSpc>
              <a:spcBef>
                <a:spcPts val="0"/>
              </a:spcBef>
              <a:spcAft>
                <a:spcPts val="0"/>
              </a:spcAft>
              <a:buNone/>
              <a:tabLst/>
            </a:pPr>
            <a:endParaRPr lang="zh-TW" altLang="en-US" sz="1800" b="0" i="0" u="none" strike="noStrike" kern="1200" dirty="0">
              <a:ln>
                <a:noFill/>
              </a:ln>
              <a:latin typeface="Microsoft JhengHei UI" panose="020B0604030504040204" pitchFamily="34" charset="-120"/>
              <a:ea typeface="Microsoft JhengHei UI" panose="020B0604030504040204" pitchFamily="34" charset="-120"/>
              <a:cs typeface="Lucida Sans" pitchFamily="2"/>
            </a:endParaRPr>
          </a:p>
        </p:txBody>
      </p:sp>
    </p:spTree>
    <p:extLst>
      <p:ext uri="{BB962C8B-B14F-4D97-AF65-F5344CB8AC3E}">
        <p14:creationId xmlns:p14="http://schemas.microsoft.com/office/powerpoint/2010/main" val="237617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098FBB-E953-42B6-A400-0761EE70CC06}"/>
              </a:ext>
            </a:extLst>
          </p:cNvPr>
          <p:cNvSpPr>
            <a:spLocks noGrp="1"/>
          </p:cNvSpPr>
          <p:nvPr>
            <p:ph type="title"/>
          </p:nvPr>
        </p:nvSpPr>
        <p:spPr/>
        <p:txBody>
          <a:bodyPr>
            <a:normAutofit/>
          </a:bodyPr>
          <a:lstStyle/>
          <a:p>
            <a:r>
              <a:rPr lang="zh-TW" altLang="en-US" sz="4400" dirty="0">
                <a:latin typeface="Times New Roman" panose="02020603050405020304" pitchFamily="18" charset="0"/>
                <a:cs typeface="Times New Roman" panose="02020603050405020304" pitchFamily="18" charset="0"/>
              </a:rPr>
              <a:t>結論</a:t>
            </a:r>
            <a:r>
              <a:rPr lang="en-US" altLang="zh-TW" sz="4400" dirty="0">
                <a:latin typeface="Times New Roman" panose="02020603050405020304" pitchFamily="18" charset="0"/>
                <a:cs typeface="Times New Roman" panose="02020603050405020304" pitchFamily="18" charset="0"/>
              </a:rPr>
              <a:t>(1/1)</a:t>
            </a:r>
            <a:endParaRPr lang="zh-TW" altLang="en-US" sz="4400"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7D307530-873B-4874-94B4-B19A27F66436}"/>
              </a:ext>
            </a:extLst>
          </p:cNvPr>
          <p:cNvSpPr>
            <a:spLocks noGrp="1"/>
          </p:cNvSpPr>
          <p:nvPr>
            <p:ph idx="1"/>
          </p:nvPr>
        </p:nvSpPr>
        <p:spPr>
          <a:xfrm>
            <a:off x="1216548" y="2108201"/>
            <a:ext cx="10058400" cy="4160519"/>
          </a:xfrm>
        </p:spPr>
        <p:txBody>
          <a:bodyPr>
            <a:noAutofit/>
          </a:bodyPr>
          <a:lstStyle/>
          <a:p>
            <a:pPr marL="457200" indent="-457200" algn="just">
              <a:buFont typeface="+mj-lt"/>
              <a:buAutoNum type="arabicPeriod"/>
            </a:pPr>
            <a:r>
              <a:rPr lang="zh-TW" altLang="en-US" sz="2400" dirty="0"/>
              <a:t>近年來再生能源一直是全世界研究的焦點，未來人們更加需要重視環境永續等問題，因此發展再生能源為全球重要的發展方向，然而目前</a:t>
            </a:r>
            <a:r>
              <a:rPr lang="zh-TW" altLang="en-US" sz="2400"/>
              <a:t>全球對於太陽能發電的</a:t>
            </a:r>
            <a:r>
              <a:rPr lang="zh-TW" altLang="en-US" sz="2400" dirty="0"/>
              <a:t>掌握度仍然不足，所以需要準確的預測模型，預測太陽能發電的發電量。</a:t>
            </a:r>
            <a:endParaRPr lang="en-US" altLang="zh-TW" sz="2400" dirty="0"/>
          </a:p>
          <a:p>
            <a:pPr marL="457200" indent="-457200" algn="just">
              <a:buFont typeface="+mj-lt"/>
              <a:buAutoNum type="arabicPeriod"/>
            </a:pPr>
            <a:r>
              <a:rPr lang="zh-TW" altLang="en-US" sz="2400" dirty="0"/>
              <a:t>本研究</a:t>
            </a:r>
            <a:r>
              <a:rPr lang="zh-TW" altLang="zh-TW" sz="2400" dirty="0"/>
              <a:t>運用四種深度學習模型</a:t>
            </a:r>
            <a:r>
              <a:rPr lang="en-US" altLang="zh-TW" sz="2400" dirty="0"/>
              <a:t>(RNN</a:t>
            </a:r>
            <a:r>
              <a:rPr lang="zh-TW" altLang="zh-TW" sz="2400" dirty="0"/>
              <a:t>、</a:t>
            </a:r>
            <a:r>
              <a:rPr lang="en-US" altLang="zh-TW" sz="2400" dirty="0"/>
              <a:t>LSTM</a:t>
            </a:r>
            <a:r>
              <a:rPr lang="zh-TW" altLang="zh-TW" sz="2400" dirty="0"/>
              <a:t>、</a:t>
            </a:r>
            <a:r>
              <a:rPr lang="en-US" altLang="zh-TW" sz="2400" dirty="0"/>
              <a:t>Bi-LSTM</a:t>
            </a:r>
            <a:r>
              <a:rPr lang="zh-TW" altLang="zh-TW" sz="2400" dirty="0"/>
              <a:t>、</a:t>
            </a:r>
            <a:r>
              <a:rPr lang="en-US" altLang="zh-TW" sz="2400" dirty="0"/>
              <a:t>Stack LSTM)</a:t>
            </a:r>
            <a:r>
              <a:rPr lang="zh-TW" altLang="en-US" sz="2400" dirty="0"/>
              <a:t>預測</a:t>
            </a:r>
            <a:r>
              <a:rPr lang="zh-TW" altLang="zh-TW" sz="2400" dirty="0"/>
              <a:t>太陽能發電</a:t>
            </a:r>
            <a:r>
              <a:rPr lang="zh-TW" altLang="en-US" sz="2400" dirty="0"/>
              <a:t>量</a:t>
            </a:r>
            <a:r>
              <a:rPr lang="zh-TW" altLang="zh-TW" sz="2400" dirty="0"/>
              <a:t>，最終目的為提供一種最佳的預測模型，期輔助電力公司掌握即時的發電資訊，用於控制電壓負載，以防止陷入缺電與停電的能源危機。</a:t>
            </a:r>
            <a:endParaRPr lang="en-US" altLang="zh-TW" sz="2400" dirty="0"/>
          </a:p>
          <a:p>
            <a:pPr algn="just"/>
            <a:endParaRPr lang="en-US" altLang="zh-TW" sz="2400" dirty="0"/>
          </a:p>
        </p:txBody>
      </p:sp>
      <p:sp>
        <p:nvSpPr>
          <p:cNvPr id="4" name="投影片編號版面配置區 3">
            <a:extLst>
              <a:ext uri="{FF2B5EF4-FFF2-40B4-BE49-F238E27FC236}">
                <a16:creationId xmlns:a16="http://schemas.microsoft.com/office/drawing/2014/main" id="{B56EDAB0-219B-4D90-8CB8-0BDDEB17A87F}"/>
              </a:ext>
            </a:extLst>
          </p:cNvPr>
          <p:cNvSpPr>
            <a:spLocks noGrp="1"/>
          </p:cNvSpPr>
          <p:nvPr>
            <p:ph type="sldNum" sz="quarter" idx="12"/>
          </p:nvPr>
        </p:nvSpPr>
        <p:spPr/>
        <p:txBody>
          <a:bodyPr/>
          <a:lstStyle/>
          <a:p>
            <a:fld id="{3A98EE3D-8CD1-4C3F-BD1C-C98C9596463C}" type="slidenum">
              <a:rPr lang="en-US" altLang="zh-TW" noProof="0" smtClean="0"/>
              <a:pPr/>
              <a:t>54</a:t>
            </a:fld>
            <a:endParaRPr lang="zh-TW" altLang="en-US" noProof="0" dirty="0"/>
          </a:p>
        </p:txBody>
      </p:sp>
    </p:spTree>
    <p:extLst>
      <p:ext uri="{BB962C8B-B14F-4D97-AF65-F5344CB8AC3E}">
        <p14:creationId xmlns:p14="http://schemas.microsoft.com/office/powerpoint/2010/main" val="27836381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098FBB-E953-42B6-A400-0761EE70CC06}"/>
              </a:ext>
            </a:extLst>
          </p:cNvPr>
          <p:cNvSpPr>
            <a:spLocks noGrp="1"/>
          </p:cNvSpPr>
          <p:nvPr>
            <p:ph type="title"/>
          </p:nvPr>
        </p:nvSpPr>
        <p:spPr/>
        <p:txBody>
          <a:bodyPr>
            <a:normAutofit/>
          </a:bodyPr>
          <a:lstStyle/>
          <a:p>
            <a:r>
              <a:rPr lang="zh-TW" altLang="en-US" sz="4400" dirty="0">
                <a:latin typeface="Times New Roman" panose="02020603050405020304" pitchFamily="18" charset="0"/>
                <a:cs typeface="Times New Roman" panose="02020603050405020304" pitchFamily="18" charset="0"/>
              </a:rPr>
              <a:t>結論</a:t>
            </a:r>
            <a:r>
              <a:rPr lang="en-US" altLang="zh-TW" dirty="0">
                <a:latin typeface="Times New Roman" panose="02020603050405020304" pitchFamily="18" charset="0"/>
                <a:cs typeface="Times New Roman" panose="02020603050405020304" pitchFamily="18" charset="0"/>
              </a:rPr>
              <a:t>(2/5)</a:t>
            </a:r>
            <a:endParaRPr lang="zh-TW" altLang="en-US" sz="4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D307530-873B-4874-94B4-B19A27F66436}"/>
                  </a:ext>
                </a:extLst>
              </p:cNvPr>
              <p:cNvSpPr>
                <a:spLocks noGrp="1"/>
              </p:cNvSpPr>
              <p:nvPr>
                <p:ph idx="1"/>
              </p:nvPr>
            </p:nvSpPr>
            <p:spPr>
              <a:xfrm>
                <a:off x="992777" y="1737360"/>
                <a:ext cx="10709366" cy="4834037"/>
              </a:xfrm>
            </p:spPr>
            <p:txBody>
              <a:bodyPr>
                <a:noAutofit/>
              </a:bodyPr>
              <a:lstStyle/>
              <a:p>
                <a:pPr marL="457200" indent="-457200" algn="just">
                  <a:buFont typeface="+mj-lt"/>
                  <a:buAutoNum type="arabicPeriod"/>
                </a:pPr>
                <a:r>
                  <a:rPr lang="zh-TW" altLang="en-US" sz="2400" dirty="0"/>
                  <a:t>在</a:t>
                </a:r>
                <a:r>
                  <a:rPr lang="zh-TW" altLang="zh-TW" sz="2400" dirty="0"/>
                  <a:t>參數設定</a:t>
                </a:r>
                <a:r>
                  <a:rPr lang="en-US" altLang="zh-TW" sz="2400" dirty="0"/>
                  <a:t>(</a:t>
                </a:r>
                <a:r>
                  <a:rPr lang="zh-TW" altLang="zh-TW" sz="2400" dirty="0"/>
                  <a:t>一</a:t>
                </a:r>
                <a:r>
                  <a:rPr lang="en-US" altLang="zh-TW" sz="2400" dirty="0"/>
                  <a:t>)</a:t>
                </a:r>
                <a:r>
                  <a:rPr lang="zh-TW" altLang="en-US" sz="2400" dirty="0"/>
                  <a:t>中</a:t>
                </a:r>
                <a:r>
                  <a:rPr lang="en-US" altLang="zh-TW" sz="2400" dirty="0"/>
                  <a:t>Bi-LSTM</a:t>
                </a:r>
                <a:r>
                  <a:rPr lang="zh-TW" altLang="zh-TW" sz="2400" dirty="0"/>
                  <a:t>模型是</a:t>
                </a:r>
                <a:r>
                  <a:rPr lang="zh-TW" altLang="en-US" sz="2400" dirty="0"/>
                  <a:t>預測太陽能發電量效果</a:t>
                </a:r>
                <a:r>
                  <a:rPr lang="zh-TW" altLang="zh-TW" sz="2400" dirty="0"/>
                  <a:t>最佳的模型，</a:t>
                </a:r>
                <a:r>
                  <a:rPr lang="zh-TW" altLang="en-US" sz="2400" dirty="0"/>
                  <a:t>與預測效果最差的的</a:t>
                </a:r>
                <a:r>
                  <a:rPr lang="zh-TW" altLang="zh-TW" sz="2400" dirty="0"/>
                  <a:t>模型相比</a:t>
                </a:r>
                <a:r>
                  <a:rPr lang="en-US" altLang="zh-TW" sz="2400" dirty="0"/>
                  <a:t>MAE</a:t>
                </a:r>
                <a:r>
                  <a:rPr lang="zh-TW" altLang="zh-TW" sz="2400" dirty="0"/>
                  <a:t>、</a:t>
                </a:r>
                <a:r>
                  <a:rPr lang="en-US" altLang="zh-TW" sz="2400" dirty="0"/>
                  <a:t>MSE</a:t>
                </a:r>
                <a:r>
                  <a:rPr lang="zh-TW" altLang="zh-TW" sz="2400" dirty="0"/>
                  <a:t>、</a:t>
                </a:r>
                <a:r>
                  <a:rPr lang="en-US" altLang="zh-TW" sz="2400" dirty="0"/>
                  <a:t>RMSE</a:t>
                </a:r>
                <a:r>
                  <a:rPr lang="zh-TW" altLang="zh-TW" sz="2400" dirty="0"/>
                  <a:t>個別減少了</a:t>
                </a:r>
                <a:r>
                  <a:rPr lang="en-US" altLang="zh-TW" sz="2400" dirty="0"/>
                  <a:t>0.009%</a:t>
                </a:r>
                <a:r>
                  <a:rPr lang="zh-TW" altLang="zh-TW" sz="2400" dirty="0"/>
                  <a:t>、</a:t>
                </a:r>
                <a:r>
                  <a:rPr lang="en-US" altLang="zh-TW" sz="2400" dirty="0"/>
                  <a:t>0.005%</a:t>
                </a:r>
                <a:r>
                  <a:rPr lang="zh-TW" altLang="zh-TW" sz="2400" dirty="0"/>
                  <a:t>、</a:t>
                </a:r>
                <a:r>
                  <a:rPr lang="en-US" altLang="zh-TW" sz="2400" dirty="0"/>
                  <a:t>0.004%</a:t>
                </a:r>
                <a:r>
                  <a:rPr lang="zh-TW" altLang="en-US" sz="2400" dirty="0"/>
                  <a:t>。</a:t>
                </a:r>
                <a:endParaRPr lang="en-US" altLang="zh-TW" sz="2400" dirty="0"/>
              </a:p>
              <a:p>
                <a:pPr marL="457200" indent="-457200" algn="just">
                  <a:buFont typeface="+mj-lt"/>
                  <a:buAutoNum type="arabicPeriod"/>
                </a:pPr>
                <a:r>
                  <a:rPr lang="zh-TW" altLang="en-US" sz="2400" dirty="0"/>
                  <a:t>在</a:t>
                </a:r>
                <a:r>
                  <a:rPr lang="zh-TW" altLang="zh-TW" sz="2400" dirty="0"/>
                  <a:t>參數設定</a:t>
                </a:r>
                <a:r>
                  <a:rPr lang="en-US" altLang="zh-TW" sz="2400" dirty="0"/>
                  <a:t>(</a:t>
                </a:r>
                <a:r>
                  <a:rPr lang="zh-TW" altLang="zh-TW" sz="2400" dirty="0"/>
                  <a:t>二</a:t>
                </a:r>
                <a:r>
                  <a:rPr lang="en-US" altLang="zh-TW" sz="2400" dirty="0"/>
                  <a:t>)</a:t>
                </a:r>
                <a:r>
                  <a:rPr lang="zh-TW" altLang="zh-TW" sz="2400" dirty="0"/>
                  <a:t>中</a:t>
                </a:r>
                <a:r>
                  <a:rPr lang="en-US" altLang="zh-TW" sz="2400" dirty="0"/>
                  <a:t>LSTM</a:t>
                </a:r>
                <a:r>
                  <a:rPr lang="zh-TW" altLang="zh-TW" sz="2400" dirty="0"/>
                  <a:t>是</a:t>
                </a:r>
                <a:r>
                  <a:rPr lang="zh-TW" altLang="en-US" sz="2400" dirty="0"/>
                  <a:t>預測太陽能發電量效果</a:t>
                </a:r>
                <a:r>
                  <a:rPr lang="zh-TW" altLang="zh-TW" sz="2400" dirty="0"/>
                  <a:t>最佳的模型</a:t>
                </a:r>
                <a:r>
                  <a:rPr lang="zh-TW" altLang="en-US" sz="2400" dirty="0"/>
                  <a:t>，</a:t>
                </a:r>
                <a:r>
                  <a:rPr lang="zh-TW" altLang="zh-TW" sz="2400" dirty="0"/>
                  <a:t>與</a:t>
                </a:r>
                <a:r>
                  <a:rPr lang="zh-TW" altLang="en-US" sz="2400" dirty="0"/>
                  <a:t>預測效果最差的</a:t>
                </a:r>
                <a:r>
                  <a:rPr lang="zh-TW" altLang="zh-TW" sz="2400" dirty="0"/>
                  <a:t>模型相比</a:t>
                </a:r>
                <a:r>
                  <a:rPr lang="en-US" altLang="zh-TW" sz="2400" dirty="0"/>
                  <a:t>MAE</a:t>
                </a:r>
                <a:r>
                  <a:rPr lang="zh-TW" altLang="zh-TW" sz="2400" dirty="0"/>
                  <a:t>、</a:t>
                </a:r>
                <a:r>
                  <a:rPr lang="en-US" altLang="zh-TW" sz="2400" dirty="0"/>
                  <a:t>MSE</a:t>
                </a:r>
                <a:r>
                  <a:rPr lang="zh-TW" altLang="zh-TW" sz="2400" dirty="0"/>
                  <a:t>、</a:t>
                </a:r>
                <a:r>
                  <a:rPr lang="en-US" altLang="zh-TW" sz="2400" dirty="0"/>
                  <a:t>RMSE</a:t>
                </a:r>
                <a:r>
                  <a:rPr lang="zh-TW" altLang="zh-TW" sz="2400" dirty="0"/>
                  <a:t>個別減少了</a:t>
                </a:r>
                <a:r>
                  <a:rPr lang="en-US" altLang="zh-TW" sz="2400" dirty="0"/>
                  <a:t>0.012%</a:t>
                </a:r>
                <a:r>
                  <a:rPr lang="zh-TW" altLang="zh-TW" sz="2400" dirty="0"/>
                  <a:t>、</a:t>
                </a:r>
                <a:r>
                  <a:rPr lang="en-US" altLang="zh-TW" sz="2400" dirty="0"/>
                  <a:t>0.004%</a:t>
                </a:r>
                <a:r>
                  <a:rPr lang="zh-TW" altLang="zh-TW" sz="2400" dirty="0"/>
                  <a:t>、</a:t>
                </a:r>
                <a:r>
                  <a:rPr lang="en-US" altLang="zh-TW" sz="2400" dirty="0"/>
                  <a:t>0.004%</a:t>
                </a:r>
                <a:r>
                  <a:rPr lang="zh-TW" altLang="en-US" sz="2400" dirty="0"/>
                  <a:t>。</a:t>
                </a:r>
                <a:endParaRPr lang="en-US" altLang="zh-TW" sz="2400" dirty="0"/>
              </a:p>
              <a:p>
                <a:pPr marL="457200" indent="-457200" algn="just">
                  <a:buFont typeface="+mj-lt"/>
                  <a:buAutoNum type="arabicPeriod"/>
                </a:pPr>
                <a:r>
                  <a:rPr lang="zh-TW" altLang="en-US" sz="2400" dirty="0"/>
                  <a:t>在</a:t>
                </a:r>
                <a:r>
                  <a:rPr lang="zh-TW" altLang="zh-TW" sz="2400" dirty="0"/>
                  <a:t>參數設定</a:t>
                </a:r>
                <a:r>
                  <a:rPr lang="en-US" altLang="zh-TW" sz="2400" dirty="0"/>
                  <a:t>(</a:t>
                </a:r>
                <a:r>
                  <a:rPr lang="zh-TW" altLang="zh-TW" sz="2400" dirty="0"/>
                  <a:t>三</a:t>
                </a:r>
                <a:r>
                  <a:rPr lang="en-US" altLang="zh-TW" sz="2400" dirty="0"/>
                  <a:t>)</a:t>
                </a:r>
                <a:r>
                  <a:rPr lang="zh-TW" altLang="zh-TW" sz="2400" dirty="0"/>
                  <a:t>中</a:t>
                </a:r>
                <a:r>
                  <a:rPr lang="en-US" altLang="zh-TW" sz="2400" dirty="0"/>
                  <a:t>Stack LSTM</a:t>
                </a:r>
                <a:r>
                  <a:rPr lang="zh-TW" altLang="en-US" sz="2400" dirty="0"/>
                  <a:t>預測太陽能發電量效果</a:t>
                </a:r>
                <a:r>
                  <a:rPr lang="zh-TW" altLang="zh-TW" sz="2400" dirty="0"/>
                  <a:t>最佳的模型</a:t>
                </a:r>
                <a:r>
                  <a:rPr lang="zh-TW" altLang="en-US" sz="2400" dirty="0"/>
                  <a:t>，與預測效果最差的模型相比</a:t>
                </a:r>
                <a:r>
                  <a:rPr lang="en-US" altLang="zh-TW" sz="2400" dirty="0"/>
                  <a:t>MAE</a:t>
                </a:r>
                <a:r>
                  <a:rPr lang="zh-TW" altLang="zh-TW" sz="2400" dirty="0"/>
                  <a:t>、</a:t>
                </a:r>
                <a:r>
                  <a:rPr lang="en-US" altLang="zh-TW" sz="2400" dirty="0"/>
                  <a:t>MSE</a:t>
                </a:r>
                <a:r>
                  <a:rPr lang="zh-TW" altLang="zh-TW" sz="2400" dirty="0"/>
                  <a:t>、</a:t>
                </a:r>
                <a:r>
                  <a:rPr lang="en-US" altLang="zh-TW" sz="2400" dirty="0"/>
                  <a:t>RMSE</a:t>
                </a:r>
                <a:r>
                  <a:rPr lang="zh-TW" altLang="zh-TW" sz="2400" dirty="0"/>
                  <a:t>個別減少了</a:t>
                </a:r>
                <a:r>
                  <a:rPr lang="en-US" altLang="zh-TW" sz="2400" dirty="0"/>
                  <a:t>0.081%</a:t>
                </a:r>
                <a:r>
                  <a:rPr lang="zh-TW" altLang="zh-TW" sz="2400" dirty="0"/>
                  <a:t>、</a:t>
                </a:r>
                <a:r>
                  <a:rPr lang="en-US" altLang="zh-TW" sz="2400" dirty="0"/>
                  <a:t>0.029%</a:t>
                </a:r>
                <a:r>
                  <a:rPr lang="zh-TW" altLang="zh-TW" sz="2400" dirty="0"/>
                  <a:t>、</a:t>
                </a:r>
                <a:r>
                  <a:rPr lang="en-US" altLang="zh-TW" sz="2400" dirty="0"/>
                  <a:t>0.027%</a:t>
                </a:r>
                <a:r>
                  <a:rPr lang="zh-TW" altLang="zh-TW" sz="2400" dirty="0"/>
                  <a:t>，</a:t>
                </a:r>
                <a14:m>
                  <m:oMath xmlns:m="http://schemas.openxmlformats.org/officeDocument/2006/math">
                    <m:sSup>
                      <m:sSupPr>
                        <m:ctrlPr>
                          <a:rPr lang="zh-TW" altLang="zh-TW" sz="2400" i="1">
                            <a:latin typeface="Cambria Math" panose="02040503050406030204" pitchFamily="18" charset="0"/>
                          </a:rPr>
                        </m:ctrlPr>
                      </m:sSupPr>
                      <m:e>
                        <m:r>
                          <m:rPr>
                            <m:sty m:val="p"/>
                          </m:rPr>
                          <a:rPr lang="en-US" altLang="zh-TW" sz="2400">
                            <a:latin typeface="Cambria Math" panose="02040503050406030204" pitchFamily="18" charset="0"/>
                          </a:rPr>
                          <m:t>R</m:t>
                        </m:r>
                      </m:e>
                      <m:sup>
                        <m:r>
                          <a:rPr lang="en-US" altLang="zh-TW" sz="2400">
                            <a:latin typeface="Cambria Math" panose="02040503050406030204" pitchFamily="18" charset="0"/>
                          </a:rPr>
                          <m:t>2</m:t>
                        </m:r>
                      </m:sup>
                    </m:sSup>
                  </m:oMath>
                </a14:m>
                <a:r>
                  <a:rPr lang="zh-TW" altLang="zh-TW" sz="2400" dirty="0"/>
                  <a:t>則增加了</a:t>
                </a:r>
                <a:r>
                  <a:rPr lang="en-US" altLang="zh-TW" sz="2400" dirty="0"/>
                  <a:t>0.004%</a:t>
                </a:r>
                <a:r>
                  <a:rPr lang="zh-TW" altLang="zh-TW" sz="2400" dirty="0"/>
                  <a:t>。</a:t>
                </a:r>
              </a:p>
              <a:p>
                <a:pPr marL="457200" indent="-457200" algn="just">
                  <a:buFont typeface="+mj-lt"/>
                  <a:buAutoNum type="arabicPeriod"/>
                </a:pPr>
                <a:r>
                  <a:rPr lang="zh-TW" altLang="en-US" sz="2400" dirty="0"/>
                  <a:t>三種參數相比可以觀察到</a:t>
                </a:r>
                <a:r>
                  <a:rPr lang="en-US" altLang="zh-TW" sz="2400" dirty="0"/>
                  <a:t>Stack LSTM</a:t>
                </a:r>
                <a:r>
                  <a:rPr lang="zh-TW" altLang="en-US" sz="2400" dirty="0"/>
                  <a:t>模型在預測太陽能發電量效果最好，與最差的預測模型相比</a:t>
                </a:r>
                <a:r>
                  <a:rPr lang="en-US" altLang="zh-TW" sz="2400" dirty="0"/>
                  <a:t> MAE</a:t>
                </a:r>
                <a:r>
                  <a:rPr lang="zh-TW" altLang="zh-TW" sz="2400" dirty="0"/>
                  <a:t>、</a:t>
                </a:r>
                <a:r>
                  <a:rPr lang="en-US" altLang="zh-TW" sz="2400" dirty="0"/>
                  <a:t>MSE</a:t>
                </a:r>
                <a:r>
                  <a:rPr lang="zh-TW" altLang="zh-TW" sz="2400" dirty="0"/>
                  <a:t>、</a:t>
                </a:r>
                <a:r>
                  <a:rPr lang="en-US" altLang="zh-TW" sz="2400" dirty="0"/>
                  <a:t>RMSE</a:t>
                </a:r>
                <a:r>
                  <a:rPr lang="zh-TW" altLang="zh-TW" sz="2400" dirty="0"/>
                  <a:t>個別減少了</a:t>
                </a:r>
                <a:r>
                  <a:rPr lang="en-US" altLang="zh-TW" sz="2400" dirty="0"/>
                  <a:t>0.013%</a:t>
                </a:r>
                <a:r>
                  <a:rPr lang="zh-TW" altLang="zh-TW" sz="2400" dirty="0"/>
                  <a:t>、</a:t>
                </a:r>
                <a:r>
                  <a:rPr lang="en-US" altLang="zh-TW" sz="2400" dirty="0"/>
                  <a:t>0.014%</a:t>
                </a:r>
                <a:r>
                  <a:rPr lang="zh-TW" altLang="zh-TW" sz="2400" dirty="0"/>
                  <a:t>、</a:t>
                </a:r>
                <a:r>
                  <a:rPr lang="en-US" altLang="zh-TW" sz="2400" dirty="0"/>
                  <a:t>0.013%</a:t>
                </a:r>
                <a:r>
                  <a:rPr lang="zh-TW" altLang="zh-TW" sz="2400" dirty="0"/>
                  <a:t>，</a:t>
                </a:r>
                <a14:m>
                  <m:oMath xmlns:m="http://schemas.openxmlformats.org/officeDocument/2006/math">
                    <m:sSup>
                      <m:sSupPr>
                        <m:ctrlPr>
                          <a:rPr lang="zh-TW" altLang="zh-TW" sz="2400" i="1">
                            <a:latin typeface="Cambria Math" panose="02040503050406030204" pitchFamily="18" charset="0"/>
                          </a:rPr>
                        </m:ctrlPr>
                      </m:sSupPr>
                      <m:e>
                        <m:r>
                          <m:rPr>
                            <m:sty m:val="p"/>
                          </m:rPr>
                          <a:rPr lang="en-US" altLang="zh-TW" sz="2400">
                            <a:latin typeface="Cambria Math" panose="02040503050406030204" pitchFamily="18" charset="0"/>
                          </a:rPr>
                          <m:t>R</m:t>
                        </m:r>
                      </m:e>
                      <m:sup>
                        <m:r>
                          <a:rPr lang="en-US" altLang="zh-TW" sz="2400">
                            <a:latin typeface="Cambria Math" panose="02040503050406030204" pitchFamily="18" charset="0"/>
                          </a:rPr>
                          <m:t>2</m:t>
                        </m:r>
                      </m:sup>
                    </m:sSup>
                  </m:oMath>
                </a14:m>
                <a:r>
                  <a:rPr lang="zh-TW" altLang="zh-TW" sz="2400" dirty="0"/>
                  <a:t>則增加了</a:t>
                </a:r>
                <a:r>
                  <a:rPr lang="en-US" altLang="zh-TW" sz="2400" dirty="0"/>
                  <a:t>0.002%</a:t>
                </a:r>
                <a:r>
                  <a:rPr lang="zh-TW" altLang="en-US" sz="2400" dirty="0"/>
                  <a:t>，表示</a:t>
                </a:r>
                <a:r>
                  <a:rPr lang="en-US" altLang="zh-TW" sz="2400" dirty="0"/>
                  <a:t>Stack LSTM </a:t>
                </a:r>
                <a:r>
                  <a:rPr lang="zh-TW" altLang="en-US" sz="2400" dirty="0"/>
                  <a:t>更適合預測太陽能發電。</a:t>
                </a:r>
                <a:endParaRPr lang="en-US" altLang="zh-TW" sz="2400" dirty="0"/>
              </a:p>
            </p:txBody>
          </p:sp>
        </mc:Choice>
        <mc:Fallback xmlns="">
          <p:sp>
            <p:nvSpPr>
              <p:cNvPr id="3" name="內容版面配置區 2">
                <a:extLst>
                  <a:ext uri="{FF2B5EF4-FFF2-40B4-BE49-F238E27FC236}">
                    <a16:creationId xmlns:a16="http://schemas.microsoft.com/office/drawing/2014/main" id="{7D307530-873B-4874-94B4-B19A27F66436}"/>
                  </a:ext>
                </a:extLst>
              </p:cNvPr>
              <p:cNvSpPr>
                <a:spLocks noGrp="1" noRot="1" noChangeAspect="1" noMove="1" noResize="1" noEditPoints="1" noAdjustHandles="1" noChangeArrowheads="1" noChangeShapeType="1" noTextEdit="1"/>
              </p:cNvSpPr>
              <p:nvPr>
                <p:ph idx="1"/>
              </p:nvPr>
            </p:nvSpPr>
            <p:spPr>
              <a:xfrm>
                <a:off x="992777" y="1737360"/>
                <a:ext cx="10709366" cy="4834037"/>
              </a:xfrm>
              <a:blipFill>
                <a:blip r:embed="rId3"/>
                <a:stretch>
                  <a:fillRect l="-1480" t="-1009" r="-4610"/>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56EDAB0-219B-4D90-8CB8-0BDDEB17A87F}"/>
              </a:ext>
            </a:extLst>
          </p:cNvPr>
          <p:cNvSpPr>
            <a:spLocks noGrp="1"/>
          </p:cNvSpPr>
          <p:nvPr>
            <p:ph type="sldNum" sz="quarter" idx="12"/>
          </p:nvPr>
        </p:nvSpPr>
        <p:spPr/>
        <p:txBody>
          <a:bodyPr/>
          <a:lstStyle/>
          <a:p>
            <a:fld id="{3A98EE3D-8CD1-4C3F-BD1C-C98C9596463C}" type="slidenum">
              <a:rPr lang="en-US" altLang="zh-TW" noProof="0" smtClean="0"/>
              <a:pPr/>
              <a:t>55</a:t>
            </a:fld>
            <a:endParaRPr lang="zh-TW" altLang="en-US" noProof="0" dirty="0"/>
          </a:p>
        </p:txBody>
      </p:sp>
    </p:spTree>
    <p:extLst>
      <p:ext uri="{BB962C8B-B14F-4D97-AF65-F5344CB8AC3E}">
        <p14:creationId xmlns:p14="http://schemas.microsoft.com/office/powerpoint/2010/main" val="1233106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098FBB-E953-42B6-A400-0761EE70CC06}"/>
              </a:ext>
            </a:extLst>
          </p:cNvPr>
          <p:cNvSpPr>
            <a:spLocks noGrp="1"/>
          </p:cNvSpPr>
          <p:nvPr>
            <p:ph type="title"/>
          </p:nvPr>
        </p:nvSpPr>
        <p:spPr/>
        <p:txBody>
          <a:bodyPr>
            <a:normAutofit/>
          </a:bodyPr>
          <a:lstStyle/>
          <a:p>
            <a:r>
              <a:rPr lang="zh-TW" altLang="en-US" sz="4400" dirty="0">
                <a:latin typeface="Times New Roman" panose="02020603050405020304" pitchFamily="18" charset="0"/>
                <a:cs typeface="Times New Roman" panose="02020603050405020304" pitchFamily="18" charset="0"/>
              </a:rPr>
              <a:t>結論</a:t>
            </a:r>
            <a:r>
              <a:rPr lang="en-US" altLang="zh-TW" dirty="0">
                <a:latin typeface="Times New Roman" panose="02020603050405020304" pitchFamily="18" charset="0"/>
                <a:cs typeface="Times New Roman" panose="02020603050405020304" pitchFamily="18" charset="0"/>
              </a:rPr>
              <a:t>(3/5)</a:t>
            </a:r>
            <a:endParaRPr lang="zh-TW" altLang="en-US" sz="4400"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7D307530-873B-4874-94B4-B19A27F66436}"/>
              </a:ext>
            </a:extLst>
          </p:cNvPr>
          <p:cNvSpPr>
            <a:spLocks noGrp="1"/>
          </p:cNvSpPr>
          <p:nvPr>
            <p:ph idx="1"/>
          </p:nvPr>
        </p:nvSpPr>
        <p:spPr>
          <a:xfrm>
            <a:off x="1216548" y="1737361"/>
            <a:ext cx="10058400" cy="4709478"/>
          </a:xfrm>
        </p:spPr>
        <p:txBody>
          <a:bodyPr>
            <a:noAutofit/>
          </a:bodyPr>
          <a:lstStyle/>
          <a:p>
            <a:pPr marL="457200" indent="-457200" algn="just">
              <a:buFont typeface="+mj-lt"/>
              <a:buAutoNum type="arabicPeriod"/>
            </a:pPr>
            <a:r>
              <a:rPr lang="zh-TW" altLang="zh-TW" sz="2400" dirty="0"/>
              <a:t>四種深度學習模型的準確率與批次大小和迭代次數有關，若批次大小與迭代次數設定越小，模型的準確率越差反之批次大小與迭代次數設定越大，模型準確率越高。</a:t>
            </a:r>
            <a:endParaRPr lang="en-US" altLang="zh-TW" sz="2400" dirty="0"/>
          </a:p>
          <a:p>
            <a:pPr marL="457200" indent="-457200" algn="just">
              <a:buFont typeface="+mj-lt"/>
              <a:buAutoNum type="arabicPeriod"/>
            </a:pPr>
            <a:r>
              <a:rPr lang="zh-TW" altLang="zh-TW" sz="2400" dirty="0"/>
              <a:t>大部分模型具有最佳預測結果時皆是使用較小的神經元數量，其原因為神經元越大，模型之複雜度也隨之變大，因此變得更加難以計算，訓練震盪會越大，反之神經元越小，複雜度越小，越好計算，訓練震盪會越小。</a:t>
            </a:r>
            <a:endParaRPr lang="en-US" altLang="zh-TW" sz="2400" dirty="0"/>
          </a:p>
          <a:p>
            <a:pPr marL="457200" indent="-457200" algn="just">
              <a:buFont typeface="+mj-lt"/>
              <a:buAutoNum type="arabicPeriod"/>
            </a:pPr>
            <a:r>
              <a:rPr lang="zh-TW" altLang="en-US" sz="2400" dirty="0"/>
              <a:t>根據</a:t>
            </a:r>
            <a:r>
              <a:rPr lang="zh-TW" altLang="zh-TW" sz="2400" dirty="0"/>
              <a:t>本研究對四種模型的超參數進行調整，</a:t>
            </a:r>
            <a:r>
              <a:rPr lang="zh-TW" altLang="en-US" sz="2400" dirty="0"/>
              <a:t>發現</a:t>
            </a:r>
            <a:r>
              <a:rPr lang="zh-TW" altLang="zh-TW" sz="2400" dirty="0"/>
              <a:t>大部分的模型皆使用</a:t>
            </a:r>
            <a:r>
              <a:rPr lang="en-US" altLang="zh-TW" sz="2400" dirty="0"/>
              <a:t>32</a:t>
            </a:r>
            <a:r>
              <a:rPr lang="zh-TW" altLang="zh-TW" sz="2400" dirty="0"/>
              <a:t>個神經元、批次大小為</a:t>
            </a:r>
            <a:r>
              <a:rPr lang="en-US" altLang="zh-TW" sz="2400" dirty="0"/>
              <a:t>5000</a:t>
            </a:r>
            <a:r>
              <a:rPr lang="zh-TW" altLang="zh-TW" sz="2400" dirty="0"/>
              <a:t>與迭代次數為</a:t>
            </a:r>
            <a:r>
              <a:rPr lang="en-US" altLang="zh-TW" sz="2400" dirty="0"/>
              <a:t>200</a:t>
            </a:r>
            <a:r>
              <a:rPr lang="zh-TW" altLang="en-US" sz="2400" dirty="0"/>
              <a:t>，便可為模型在預測太陽能發電量中，提供了最高的準確率與最佳的預測效能。</a:t>
            </a:r>
            <a:endParaRPr lang="en-US" altLang="zh-TW" sz="2400" dirty="0"/>
          </a:p>
        </p:txBody>
      </p:sp>
      <p:sp>
        <p:nvSpPr>
          <p:cNvPr id="4" name="投影片編號版面配置區 3">
            <a:extLst>
              <a:ext uri="{FF2B5EF4-FFF2-40B4-BE49-F238E27FC236}">
                <a16:creationId xmlns:a16="http://schemas.microsoft.com/office/drawing/2014/main" id="{B56EDAB0-219B-4D90-8CB8-0BDDEB17A87F}"/>
              </a:ext>
            </a:extLst>
          </p:cNvPr>
          <p:cNvSpPr>
            <a:spLocks noGrp="1"/>
          </p:cNvSpPr>
          <p:nvPr>
            <p:ph type="sldNum" sz="quarter" idx="12"/>
          </p:nvPr>
        </p:nvSpPr>
        <p:spPr/>
        <p:txBody>
          <a:bodyPr/>
          <a:lstStyle/>
          <a:p>
            <a:fld id="{3A98EE3D-8CD1-4C3F-BD1C-C98C9596463C}" type="slidenum">
              <a:rPr lang="en-US" altLang="zh-TW" noProof="0" smtClean="0"/>
              <a:pPr/>
              <a:t>56</a:t>
            </a:fld>
            <a:endParaRPr lang="zh-TW" altLang="en-US" noProof="0" dirty="0"/>
          </a:p>
        </p:txBody>
      </p:sp>
    </p:spTree>
    <p:extLst>
      <p:ext uri="{BB962C8B-B14F-4D97-AF65-F5344CB8AC3E}">
        <p14:creationId xmlns:p14="http://schemas.microsoft.com/office/powerpoint/2010/main" val="16904907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098FBB-E953-42B6-A400-0761EE70CC06}"/>
              </a:ext>
            </a:extLst>
          </p:cNvPr>
          <p:cNvSpPr>
            <a:spLocks noGrp="1"/>
          </p:cNvSpPr>
          <p:nvPr>
            <p:ph type="title"/>
          </p:nvPr>
        </p:nvSpPr>
        <p:spPr/>
        <p:txBody>
          <a:bodyPr>
            <a:normAutofit/>
          </a:bodyPr>
          <a:lstStyle/>
          <a:p>
            <a:r>
              <a:rPr lang="zh-TW" altLang="en-US" sz="4400" dirty="0">
                <a:latin typeface="Times New Roman" panose="02020603050405020304" pitchFamily="18" charset="0"/>
                <a:cs typeface="Times New Roman" panose="02020603050405020304" pitchFamily="18" charset="0"/>
              </a:rPr>
              <a:t>結論</a:t>
            </a:r>
            <a:r>
              <a:rPr lang="en-US" altLang="zh-TW" dirty="0">
                <a:latin typeface="Times New Roman" panose="02020603050405020304" pitchFamily="18" charset="0"/>
                <a:cs typeface="Times New Roman" panose="02020603050405020304" pitchFamily="18" charset="0"/>
              </a:rPr>
              <a:t>(4/5)</a:t>
            </a:r>
            <a:endParaRPr lang="zh-TW" altLang="en-US" sz="4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D307530-873B-4874-94B4-B19A27F66436}"/>
                  </a:ext>
                </a:extLst>
              </p:cNvPr>
              <p:cNvSpPr>
                <a:spLocks noGrp="1"/>
              </p:cNvSpPr>
              <p:nvPr>
                <p:ph idx="1"/>
              </p:nvPr>
            </p:nvSpPr>
            <p:spPr>
              <a:xfrm>
                <a:off x="1216548" y="2108201"/>
                <a:ext cx="10058400" cy="4160519"/>
              </a:xfrm>
            </p:spPr>
            <p:txBody>
              <a:bodyPr>
                <a:noAutofit/>
              </a:bodyPr>
              <a:lstStyle/>
              <a:p>
                <a:pPr marL="457200" indent="-457200" algn="just">
                  <a:buFont typeface="+mj-lt"/>
                  <a:buAutoNum type="arabicPeriod"/>
                </a:pPr>
                <a:r>
                  <a:rPr lang="zh-TW" altLang="zh-TW" sz="2400" dirty="0"/>
                  <a:t>從皮爾森實驗中可以看到預測效果最佳之模型行為</a:t>
                </a:r>
                <a:r>
                  <a:rPr lang="en-US" altLang="zh-TW" sz="2400" dirty="0"/>
                  <a:t>Stack LSTM</a:t>
                </a:r>
                <a:r>
                  <a:rPr lang="zh-TW" altLang="zh-TW" sz="2400" dirty="0"/>
                  <a:t>，次之為</a:t>
                </a:r>
                <a:r>
                  <a:rPr lang="en-US" altLang="zh-TW" sz="2400" dirty="0"/>
                  <a:t>Bi-LSTM</a:t>
                </a:r>
                <a:r>
                  <a:rPr lang="zh-TW" altLang="zh-TW" sz="2400" dirty="0"/>
                  <a:t>模型，第三為</a:t>
                </a:r>
                <a:r>
                  <a:rPr lang="en-US" altLang="zh-TW" sz="2400" dirty="0"/>
                  <a:t>LSTM</a:t>
                </a:r>
                <a:r>
                  <a:rPr lang="zh-TW" altLang="zh-TW" sz="2400" dirty="0"/>
                  <a:t>模型，最後為</a:t>
                </a:r>
                <a:r>
                  <a:rPr lang="en-US" altLang="zh-TW" sz="2400" dirty="0"/>
                  <a:t>RNN</a:t>
                </a:r>
                <a:r>
                  <a:rPr lang="zh-TW" altLang="zh-TW" sz="2400" dirty="0"/>
                  <a:t>模型。</a:t>
                </a:r>
                <a:endParaRPr lang="en-US" altLang="zh-TW" sz="2400" dirty="0"/>
              </a:p>
              <a:p>
                <a:pPr marL="457200" indent="-457200" algn="just">
                  <a:buFont typeface="+mj-lt"/>
                  <a:buAutoNum type="arabicPeriod"/>
                </a:pPr>
                <a:r>
                  <a:rPr lang="zh-TW" altLang="en-US" sz="2400" dirty="0"/>
                  <a:t>太陽能資料集</a:t>
                </a:r>
                <a:r>
                  <a:rPr lang="en-US" altLang="zh-TW" sz="2400" dirty="0"/>
                  <a:t>(</a:t>
                </a:r>
                <a:r>
                  <a:rPr lang="zh-TW" altLang="en-US" sz="2400" dirty="0"/>
                  <a:t>皮爾森分析</a:t>
                </a:r>
                <a:r>
                  <a:rPr lang="en-US" altLang="zh-TW" sz="2400" dirty="0"/>
                  <a:t>)</a:t>
                </a:r>
                <a:r>
                  <a:rPr lang="zh-TW" altLang="en-US" sz="2400" dirty="0"/>
                  <a:t>與太陽能資料集</a:t>
                </a:r>
                <a:r>
                  <a:rPr lang="en-US" altLang="zh-TW" sz="2400" dirty="0"/>
                  <a:t>(</a:t>
                </a:r>
                <a:r>
                  <a:rPr lang="zh-TW" altLang="en-US" sz="2400" dirty="0"/>
                  <a:t>資料前處理</a:t>
                </a:r>
                <a:r>
                  <a:rPr lang="en-US" altLang="zh-TW" sz="2400" dirty="0"/>
                  <a:t>)</a:t>
                </a:r>
                <a:r>
                  <a:rPr lang="zh-TW" altLang="en-US" sz="2400" dirty="0"/>
                  <a:t>相比，</a:t>
                </a:r>
                <a:r>
                  <a:rPr lang="en-US" altLang="zh-TW" sz="2400" dirty="0"/>
                  <a:t>RNN</a:t>
                </a:r>
                <a:r>
                  <a:rPr lang="zh-TW" altLang="en-US" sz="2400" dirty="0"/>
                  <a:t>模型的</a:t>
                </a:r>
                <a:r>
                  <a:rPr lang="en-US" altLang="zh-TW" sz="2400" dirty="0"/>
                  <a:t>MAE</a:t>
                </a:r>
                <a:r>
                  <a:rPr lang="zh-TW" altLang="en-US" sz="2400" dirty="0"/>
                  <a:t>、</a:t>
                </a:r>
                <a:r>
                  <a:rPr lang="en-US" altLang="zh-TW" sz="2400" dirty="0"/>
                  <a:t>MSE</a:t>
                </a:r>
                <a:r>
                  <a:rPr lang="zh-TW" altLang="en-US" sz="2400" dirty="0"/>
                  <a:t>、</a:t>
                </a:r>
                <a:r>
                  <a:rPr lang="en-US" altLang="zh-TW" sz="2400" dirty="0"/>
                  <a:t>RMSE</a:t>
                </a:r>
                <a:r>
                  <a:rPr lang="zh-TW" altLang="en-US" sz="2400" dirty="0"/>
                  <a:t>個別減少了</a:t>
                </a:r>
                <a:r>
                  <a:rPr lang="en-US" altLang="zh-TW" sz="2400" dirty="0"/>
                  <a:t>0.365%</a:t>
                </a:r>
                <a:r>
                  <a:rPr lang="zh-TW" altLang="en-US" sz="2400" dirty="0"/>
                  <a:t>、</a:t>
                </a:r>
                <a:r>
                  <a:rPr lang="en-US" altLang="zh-TW" sz="2400" dirty="0"/>
                  <a:t>0.021%</a:t>
                </a:r>
                <a:r>
                  <a:rPr lang="zh-TW" altLang="en-US" sz="2400" dirty="0"/>
                  <a:t>、</a:t>
                </a:r>
                <a:r>
                  <a:rPr lang="en-US" altLang="zh-TW" sz="2400" dirty="0"/>
                  <a:t>0.019%</a:t>
                </a:r>
                <a:r>
                  <a:rPr lang="zh-TW" altLang="en-US" sz="2400" dirty="0"/>
                  <a:t>，</a:t>
                </a:r>
                <a14:m>
                  <m:oMath xmlns:m="http://schemas.openxmlformats.org/officeDocument/2006/math">
                    <m:sSup>
                      <m:sSupPr>
                        <m:ctrlPr>
                          <a:rPr lang="en-US" altLang="zh-TW" sz="2400" i="1" smtClean="0">
                            <a:latin typeface="Cambria Math" panose="02040503050406030204" pitchFamily="18" charset="0"/>
                          </a:rPr>
                        </m:ctrlPr>
                      </m:sSupPr>
                      <m:e>
                        <m:r>
                          <m:rPr>
                            <m:sty m:val="p"/>
                          </m:rPr>
                          <a:rPr lang="en-US" altLang="zh-TW" sz="2400" i="1">
                            <a:latin typeface="Cambria Math" panose="02040503050406030204" pitchFamily="18" charset="0"/>
                          </a:rPr>
                          <m:t>R</m:t>
                        </m:r>
                      </m:e>
                      <m:sup>
                        <m:r>
                          <a:rPr lang="en-US" altLang="zh-TW" sz="2400" b="0" i="1" smtClean="0">
                            <a:latin typeface="Cambria Math" panose="02040503050406030204" pitchFamily="18" charset="0"/>
                          </a:rPr>
                          <m:t>2</m:t>
                        </m:r>
                      </m:sup>
                    </m:sSup>
                  </m:oMath>
                </a14:m>
                <a:r>
                  <a:rPr lang="zh-TW" altLang="en-US" sz="2400" dirty="0"/>
                  <a:t>則增加了</a:t>
                </a:r>
                <a:r>
                  <a:rPr lang="en-US" altLang="zh-TW" sz="2400" dirty="0"/>
                  <a:t>0.003%</a:t>
                </a:r>
                <a:r>
                  <a:rPr lang="zh-TW" altLang="en-US" sz="2400" dirty="0"/>
                  <a:t>；</a:t>
                </a:r>
                <a:r>
                  <a:rPr lang="en-US" altLang="zh-TW" sz="2400" dirty="0"/>
                  <a:t>LSTM</a:t>
                </a:r>
                <a:r>
                  <a:rPr lang="zh-TW" altLang="en-US" sz="2400" dirty="0"/>
                  <a:t>模型的</a:t>
                </a:r>
                <a:r>
                  <a:rPr lang="en-US" altLang="zh-TW" sz="2400" dirty="0"/>
                  <a:t>MAE</a:t>
                </a:r>
                <a:r>
                  <a:rPr lang="zh-TW" altLang="en-US" sz="2400" dirty="0"/>
                  <a:t>、</a:t>
                </a:r>
                <a:r>
                  <a:rPr lang="en-US" altLang="zh-TW" sz="2400" dirty="0"/>
                  <a:t>MSE</a:t>
                </a:r>
                <a:r>
                  <a:rPr lang="zh-TW" altLang="en-US" sz="2400" dirty="0"/>
                  <a:t>、</a:t>
                </a:r>
                <a:r>
                  <a:rPr lang="en-US" altLang="zh-TW" sz="2400" dirty="0"/>
                  <a:t>RMSE</a:t>
                </a:r>
                <a:r>
                  <a:rPr lang="zh-TW" altLang="en-US" sz="2400" dirty="0"/>
                  <a:t>個別減少了</a:t>
                </a:r>
                <a:r>
                  <a:rPr lang="en-US" altLang="zh-TW" sz="2400" dirty="0"/>
                  <a:t>0.086%</a:t>
                </a:r>
                <a:r>
                  <a:rPr lang="zh-TW" altLang="en-US" sz="2400" dirty="0"/>
                  <a:t>、</a:t>
                </a:r>
                <a:r>
                  <a:rPr lang="en-US" altLang="zh-TW" sz="2400" dirty="0"/>
                  <a:t>0.005%</a:t>
                </a:r>
                <a:r>
                  <a:rPr lang="zh-TW" altLang="en-US" sz="2400" dirty="0"/>
                  <a:t>、</a:t>
                </a:r>
                <a:r>
                  <a:rPr lang="en-US" altLang="zh-TW" sz="2400" dirty="0"/>
                  <a:t>0.005%</a:t>
                </a:r>
                <a:r>
                  <a:rPr lang="zh-TW" altLang="en-US" sz="2400" dirty="0"/>
                  <a:t>；</a:t>
                </a:r>
                <a:r>
                  <a:rPr lang="en-US" altLang="zh-TW" sz="2400" dirty="0"/>
                  <a:t>Bi-LSTM</a:t>
                </a:r>
                <a:r>
                  <a:rPr lang="zh-TW" altLang="en-US" sz="2400" dirty="0"/>
                  <a:t>模型的</a:t>
                </a:r>
                <a:r>
                  <a:rPr lang="en-US" altLang="zh-TW" sz="2400" dirty="0"/>
                  <a:t>MAE</a:t>
                </a:r>
                <a:r>
                  <a:rPr lang="zh-TW" altLang="en-US" sz="2400" dirty="0"/>
                  <a:t>、</a:t>
                </a:r>
                <a:r>
                  <a:rPr lang="en-US" altLang="zh-TW" sz="2400" dirty="0"/>
                  <a:t>MSE</a:t>
                </a:r>
                <a:r>
                  <a:rPr lang="zh-TW" altLang="en-US" sz="2400" dirty="0"/>
                  <a:t>、</a:t>
                </a:r>
                <a:r>
                  <a:rPr lang="en-US" altLang="zh-TW" sz="2400" dirty="0"/>
                  <a:t>RMSE</a:t>
                </a:r>
                <a:r>
                  <a:rPr lang="zh-TW" altLang="en-US" sz="2400" dirty="0"/>
                  <a:t>個別減少了</a:t>
                </a:r>
                <a:r>
                  <a:rPr lang="en-US" altLang="zh-TW" sz="2400" dirty="0"/>
                  <a:t>0.085%</a:t>
                </a:r>
                <a:r>
                  <a:rPr lang="zh-TW" altLang="en-US" sz="2400" dirty="0"/>
                  <a:t>、</a:t>
                </a:r>
                <a:r>
                  <a:rPr lang="en-US" altLang="zh-TW" sz="2400" dirty="0"/>
                  <a:t>0.001%</a:t>
                </a:r>
                <a:r>
                  <a:rPr lang="zh-TW" altLang="en-US" sz="2400" dirty="0"/>
                  <a:t>、</a:t>
                </a:r>
                <a:r>
                  <a:rPr lang="en-US" altLang="zh-TW" sz="2400" dirty="0"/>
                  <a:t>0.001%</a:t>
                </a:r>
                <a:r>
                  <a:rPr lang="zh-TW" altLang="en-US" sz="2400" dirty="0"/>
                  <a:t>；</a:t>
                </a:r>
                <a:r>
                  <a:rPr lang="en-US" altLang="zh-TW" sz="2400" dirty="0"/>
                  <a:t>Stack LSTM</a:t>
                </a:r>
                <a:r>
                  <a:rPr lang="zh-TW" altLang="en-US" sz="2400" dirty="0"/>
                  <a:t>模型的</a:t>
                </a:r>
                <a:r>
                  <a:rPr lang="en-US" altLang="zh-TW" sz="2400" dirty="0"/>
                  <a:t>MAE</a:t>
                </a:r>
                <a:r>
                  <a:rPr lang="zh-TW" altLang="en-US" sz="2400" dirty="0"/>
                  <a:t>增加</a:t>
                </a:r>
                <a:r>
                  <a:rPr lang="en-US" altLang="zh-TW" sz="2400" dirty="0"/>
                  <a:t>0.05%</a:t>
                </a:r>
                <a:r>
                  <a:rPr lang="zh-TW" altLang="en-US" sz="2400" dirty="0"/>
                  <a:t>，其餘評估指標皆沒有增加與減少。</a:t>
                </a:r>
                <a:endParaRPr lang="en-US" altLang="zh-TW" sz="2400" dirty="0"/>
              </a:p>
              <a:p>
                <a:pPr marL="457200" indent="-457200" algn="just">
                  <a:buFont typeface="+mj-lt"/>
                  <a:buAutoNum type="arabicPeriod"/>
                </a:pPr>
                <a:r>
                  <a:rPr lang="zh-TW" altLang="en-US" sz="2400" dirty="0"/>
                  <a:t>總和以上結果</a:t>
                </a:r>
                <a:r>
                  <a:rPr lang="zh-TW" altLang="zh-TW" sz="2400" dirty="0"/>
                  <a:t>研究結果顯示使用皮爾森分析之方法，</a:t>
                </a:r>
                <a:r>
                  <a:rPr lang="zh-TW" altLang="en-US" sz="2400" dirty="0"/>
                  <a:t>可以有效提升模型的準確度，使得太陽能發電量預測更加準確。</a:t>
                </a:r>
                <a:endParaRPr lang="en-US" altLang="zh-TW" sz="2400" dirty="0"/>
              </a:p>
              <a:p>
                <a:pPr algn="just"/>
                <a:endParaRPr lang="en-US" altLang="zh-TW" sz="2400" dirty="0"/>
              </a:p>
            </p:txBody>
          </p:sp>
        </mc:Choice>
        <mc:Fallback xmlns="">
          <p:sp>
            <p:nvSpPr>
              <p:cNvPr id="3" name="內容版面配置區 2">
                <a:extLst>
                  <a:ext uri="{FF2B5EF4-FFF2-40B4-BE49-F238E27FC236}">
                    <a16:creationId xmlns:a16="http://schemas.microsoft.com/office/drawing/2014/main" id="{7D307530-873B-4874-94B4-B19A27F66436}"/>
                  </a:ext>
                </a:extLst>
              </p:cNvPr>
              <p:cNvSpPr>
                <a:spLocks noGrp="1" noRot="1" noChangeAspect="1" noMove="1" noResize="1" noEditPoints="1" noAdjustHandles="1" noChangeArrowheads="1" noChangeShapeType="1" noTextEdit="1"/>
              </p:cNvSpPr>
              <p:nvPr>
                <p:ph idx="1"/>
              </p:nvPr>
            </p:nvSpPr>
            <p:spPr>
              <a:xfrm>
                <a:off x="1216548" y="2108201"/>
                <a:ext cx="10058400" cy="4160519"/>
              </a:xfrm>
              <a:blipFill>
                <a:blip r:embed="rId3"/>
                <a:stretch>
                  <a:fillRect l="-1576" t="-1173" r="-1818" b="-2053"/>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56EDAB0-219B-4D90-8CB8-0BDDEB17A87F}"/>
              </a:ext>
            </a:extLst>
          </p:cNvPr>
          <p:cNvSpPr>
            <a:spLocks noGrp="1"/>
          </p:cNvSpPr>
          <p:nvPr>
            <p:ph type="sldNum" sz="quarter" idx="12"/>
          </p:nvPr>
        </p:nvSpPr>
        <p:spPr/>
        <p:txBody>
          <a:bodyPr/>
          <a:lstStyle/>
          <a:p>
            <a:fld id="{3A98EE3D-8CD1-4C3F-BD1C-C98C9596463C}" type="slidenum">
              <a:rPr lang="en-US" altLang="zh-TW" noProof="0" smtClean="0"/>
              <a:pPr/>
              <a:t>57</a:t>
            </a:fld>
            <a:endParaRPr lang="zh-TW" altLang="en-US" noProof="0" dirty="0"/>
          </a:p>
        </p:txBody>
      </p:sp>
    </p:spTree>
    <p:extLst>
      <p:ext uri="{BB962C8B-B14F-4D97-AF65-F5344CB8AC3E}">
        <p14:creationId xmlns:p14="http://schemas.microsoft.com/office/powerpoint/2010/main" val="26107361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098FBB-E953-42B6-A400-0761EE70CC06}"/>
              </a:ext>
            </a:extLst>
          </p:cNvPr>
          <p:cNvSpPr>
            <a:spLocks noGrp="1"/>
          </p:cNvSpPr>
          <p:nvPr>
            <p:ph type="title"/>
          </p:nvPr>
        </p:nvSpPr>
        <p:spPr/>
        <p:txBody>
          <a:bodyPr>
            <a:normAutofit/>
          </a:bodyPr>
          <a:lstStyle/>
          <a:p>
            <a:r>
              <a:rPr lang="zh-TW" altLang="en-US" sz="4400" dirty="0">
                <a:latin typeface="Times New Roman" panose="02020603050405020304" pitchFamily="18" charset="0"/>
                <a:cs typeface="Times New Roman" panose="02020603050405020304" pitchFamily="18" charset="0"/>
              </a:rPr>
              <a:t>結論</a:t>
            </a:r>
            <a:r>
              <a:rPr lang="en-US" altLang="zh-TW" dirty="0">
                <a:latin typeface="Times New Roman" panose="02020603050405020304" pitchFamily="18" charset="0"/>
                <a:cs typeface="Times New Roman" panose="02020603050405020304" pitchFamily="18" charset="0"/>
              </a:rPr>
              <a:t>(5/5)</a:t>
            </a:r>
            <a:endParaRPr lang="zh-TW" altLang="en-US" sz="4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D307530-873B-4874-94B4-B19A27F66436}"/>
                  </a:ext>
                </a:extLst>
              </p:cNvPr>
              <p:cNvSpPr>
                <a:spLocks noGrp="1"/>
              </p:cNvSpPr>
              <p:nvPr>
                <p:ph idx="1"/>
              </p:nvPr>
            </p:nvSpPr>
            <p:spPr>
              <a:xfrm>
                <a:off x="1216548" y="2108201"/>
                <a:ext cx="10058400" cy="4160519"/>
              </a:xfrm>
            </p:spPr>
            <p:txBody>
              <a:bodyPr>
                <a:noAutofit/>
              </a:bodyPr>
              <a:lstStyle/>
              <a:p>
                <a:pPr marL="457200" indent="-457200" algn="just">
                  <a:buFont typeface="+mj-lt"/>
                  <a:buAutoNum type="arabicPeriod"/>
                </a:pPr>
                <a:r>
                  <a:rPr lang="zh-TW" altLang="zh-TW" sz="2400" dirty="0"/>
                  <a:t>總和實驗一</a:t>
                </a:r>
                <a:r>
                  <a:rPr lang="zh-TW" altLang="en-US" sz="2400" dirty="0"/>
                  <a:t>、</a:t>
                </a:r>
                <a:r>
                  <a:rPr lang="zh-TW" altLang="zh-TW" sz="2400" dirty="0"/>
                  <a:t>二</a:t>
                </a:r>
                <a:r>
                  <a:rPr lang="zh-TW" altLang="en-US" sz="2400" dirty="0"/>
                  <a:t>、三</a:t>
                </a:r>
                <a:r>
                  <a:rPr lang="zh-TW" altLang="zh-TW" sz="2400" dirty="0"/>
                  <a:t>結果，從</a:t>
                </a:r>
                <a:r>
                  <a:rPr lang="zh-TW" altLang="en-US" sz="2400" dirty="0"/>
                  <a:t>參數設定</a:t>
                </a:r>
                <a:r>
                  <a:rPr lang="en-US" altLang="zh-TW" sz="2400" dirty="0"/>
                  <a:t>(</a:t>
                </a:r>
                <a:r>
                  <a:rPr lang="zh-TW" altLang="en-US" sz="2400" dirty="0"/>
                  <a:t>三</a:t>
                </a:r>
                <a:r>
                  <a:rPr lang="en-US" altLang="zh-TW" sz="2400" dirty="0"/>
                  <a:t>)</a:t>
                </a:r>
                <a:r>
                  <a:rPr lang="zh-TW" altLang="en-US" sz="2400" dirty="0"/>
                  <a:t>、模型訓練圖與</a:t>
                </a:r>
                <a:r>
                  <a:rPr lang="zh-TW" altLang="zh-TW" sz="2400" dirty="0"/>
                  <a:t>超參數設定</a:t>
                </a:r>
                <a:r>
                  <a:rPr lang="en-US" altLang="zh-TW" sz="2400" dirty="0"/>
                  <a:t>(</a:t>
                </a:r>
                <a:r>
                  <a:rPr lang="zh-TW" altLang="zh-TW" sz="2400" dirty="0"/>
                  <a:t>三</a:t>
                </a:r>
                <a:r>
                  <a:rPr lang="en-US" altLang="zh-TW" sz="2400" dirty="0"/>
                  <a:t>)</a:t>
                </a:r>
                <a:r>
                  <a:rPr lang="zh-TW" altLang="en-US" sz="2400" dirty="0"/>
                  <a:t>，可以觀察到此設定提高了模型的穩定性以及模型的準確度，四種模型相比，</a:t>
                </a:r>
                <a:r>
                  <a:rPr lang="en-US" altLang="zh-TW" sz="2400" dirty="0"/>
                  <a:t>Stack LSTM</a:t>
                </a:r>
                <a:r>
                  <a:rPr lang="zh-TW" altLang="zh-TW" sz="2400" dirty="0"/>
                  <a:t>模型</a:t>
                </a:r>
                <a:r>
                  <a:rPr lang="zh-TW" altLang="en-US" sz="2400" dirty="0"/>
                  <a:t>在神經元</a:t>
                </a:r>
                <a:r>
                  <a:rPr lang="en-US" altLang="zh-TW" sz="2400" dirty="0"/>
                  <a:t>32</a:t>
                </a:r>
                <a:r>
                  <a:rPr lang="zh-TW" altLang="en-US" sz="2400" dirty="0"/>
                  <a:t>、批次大小</a:t>
                </a:r>
                <a:r>
                  <a:rPr lang="en-US" altLang="zh-TW" sz="2400" dirty="0"/>
                  <a:t>5000</a:t>
                </a:r>
                <a:r>
                  <a:rPr lang="zh-TW" altLang="en-US" sz="2400" dirty="0"/>
                  <a:t>、迭代次數</a:t>
                </a:r>
                <a:r>
                  <a:rPr lang="en-US" altLang="zh-TW" sz="2400" dirty="0"/>
                  <a:t>200</a:t>
                </a:r>
                <a:r>
                  <a:rPr lang="zh-TW" altLang="en-US" sz="2400" dirty="0"/>
                  <a:t>會有最佳的預測效果，其</a:t>
                </a:r>
                <a:r>
                  <a:rPr lang="en-US" altLang="zh-TW" sz="2400" dirty="0"/>
                  <a:t>MAE</a:t>
                </a:r>
                <a:r>
                  <a:rPr lang="zh-TW" altLang="en-US" sz="2400" dirty="0"/>
                  <a:t>、</a:t>
                </a:r>
                <a:r>
                  <a:rPr lang="en-US" altLang="zh-TW" sz="2400" dirty="0"/>
                  <a:t>MSE</a:t>
                </a:r>
                <a:r>
                  <a:rPr lang="zh-TW" altLang="en-US" sz="2400" dirty="0"/>
                  <a:t>、</a:t>
                </a:r>
                <a:r>
                  <a:rPr lang="en-US" altLang="zh-TW" sz="2400" dirty="0"/>
                  <a:t>RMSE</a:t>
                </a:r>
                <a:r>
                  <a:rPr lang="zh-TW" altLang="en-US" sz="2400" dirty="0"/>
                  <a:t>、</a:t>
                </a:r>
                <a:r>
                  <a:rPr lang="en-US" altLang="zh-TW" sz="2400" dirty="0"/>
                  <a:t> </a:t>
                </a:r>
                <a14:m>
                  <m:oMath xmlns:m="http://schemas.openxmlformats.org/officeDocument/2006/math">
                    <m:sSup>
                      <m:sSupPr>
                        <m:ctrlPr>
                          <a:rPr lang="en-US" altLang="zh-TW" sz="2400" i="1">
                            <a:latin typeface="Cambria Math" panose="02040503050406030204" pitchFamily="18" charset="0"/>
                          </a:rPr>
                        </m:ctrlPr>
                      </m:sSupPr>
                      <m:e>
                        <m:r>
                          <m:rPr>
                            <m:sty m:val="p"/>
                          </m:rPr>
                          <a:rPr lang="en-US" altLang="zh-TW" sz="2400" i="1">
                            <a:latin typeface="Cambria Math" panose="02040503050406030204" pitchFamily="18" charset="0"/>
                          </a:rPr>
                          <m:t>R</m:t>
                        </m:r>
                      </m:e>
                      <m:sup>
                        <m:r>
                          <a:rPr lang="en-US" altLang="zh-TW" sz="2400" i="1">
                            <a:latin typeface="Cambria Math" panose="02040503050406030204" pitchFamily="18" charset="0"/>
                          </a:rPr>
                          <m:t>2</m:t>
                        </m:r>
                      </m:sup>
                    </m:sSup>
                    <m:r>
                      <a:rPr lang="en-US" altLang="zh-TW" sz="2400" i="1">
                        <a:latin typeface="Cambria Math" panose="02040503050406030204" pitchFamily="18" charset="0"/>
                      </a:rPr>
                      <m:t> </m:t>
                    </m:r>
                  </m:oMath>
                </a14:m>
                <a:r>
                  <a:rPr lang="zh-TW" altLang="en-US" sz="2400" dirty="0"/>
                  <a:t>分別為</a:t>
                </a:r>
                <a:r>
                  <a:rPr lang="en-US" altLang="zh-TW" sz="2400" dirty="0"/>
                  <a:t>0.183%</a:t>
                </a:r>
                <a:r>
                  <a:rPr lang="zh-TW" altLang="en-US" sz="2400" dirty="0"/>
                  <a:t>、</a:t>
                </a:r>
                <a:r>
                  <a:rPr lang="en-US" altLang="zh-TW" sz="2400" dirty="0"/>
                  <a:t>0.267%</a:t>
                </a:r>
                <a:r>
                  <a:rPr lang="zh-TW" altLang="en-US" sz="2400" dirty="0"/>
                  <a:t>、</a:t>
                </a:r>
                <a:r>
                  <a:rPr lang="en-US" altLang="zh-TW" sz="2400" dirty="0"/>
                  <a:t>0.517%</a:t>
                </a:r>
                <a:r>
                  <a:rPr lang="zh-TW" altLang="en-US" sz="2400" dirty="0"/>
                  <a:t>、</a:t>
                </a:r>
                <a:r>
                  <a:rPr lang="en-US" altLang="zh-TW" sz="2400" dirty="0"/>
                  <a:t>0.970%</a:t>
                </a:r>
                <a:r>
                  <a:rPr lang="zh-TW" altLang="en-US" sz="2400" dirty="0"/>
                  <a:t>。</a:t>
                </a:r>
                <a:endParaRPr lang="en-US" altLang="zh-TW" sz="2400" dirty="0"/>
              </a:p>
              <a:p>
                <a:pPr marL="457200" indent="-457200" algn="just">
                  <a:buFont typeface="+mj-lt"/>
                  <a:buAutoNum type="arabicPeriod"/>
                </a:pPr>
                <a:r>
                  <a:rPr lang="zh-TW" altLang="en-US" sz="2400" dirty="0"/>
                  <a:t>因此</a:t>
                </a:r>
                <a:r>
                  <a:rPr lang="zh-TW" altLang="zh-TW" sz="2400" dirty="0"/>
                  <a:t>若</a:t>
                </a:r>
                <a:r>
                  <a:rPr lang="zh-TW" altLang="en-US" sz="2400" dirty="0"/>
                  <a:t>有</a:t>
                </a:r>
                <a:r>
                  <a:rPr lang="zh-TW" altLang="zh-TW" sz="2400" dirty="0"/>
                  <a:t>其他研究者要進行與本研究相同的太陽能發電量預測研究，可以使用超參數設定</a:t>
                </a:r>
                <a:r>
                  <a:rPr lang="en-US" altLang="zh-TW" sz="2400" dirty="0"/>
                  <a:t>(</a:t>
                </a:r>
                <a:r>
                  <a:rPr lang="zh-TW" altLang="zh-TW" sz="2400" dirty="0"/>
                  <a:t>三</a:t>
                </a:r>
                <a:r>
                  <a:rPr lang="en-US" altLang="zh-TW" sz="2400" dirty="0"/>
                  <a:t>)</a:t>
                </a:r>
                <a:r>
                  <a:rPr lang="zh-TW" altLang="en-US" sz="2400" dirty="0"/>
                  <a:t>與</a:t>
                </a:r>
                <a:r>
                  <a:rPr lang="en-US" altLang="zh-TW" sz="2400" dirty="0"/>
                  <a:t>Stack LSTM</a:t>
                </a:r>
                <a:r>
                  <a:rPr lang="zh-TW" altLang="zh-TW" sz="2400" dirty="0"/>
                  <a:t>模型。</a:t>
                </a:r>
                <a:endParaRPr lang="en-US" altLang="zh-TW" sz="2400" dirty="0"/>
              </a:p>
            </p:txBody>
          </p:sp>
        </mc:Choice>
        <mc:Fallback xmlns="">
          <p:sp>
            <p:nvSpPr>
              <p:cNvPr id="3" name="內容版面配置區 2">
                <a:extLst>
                  <a:ext uri="{FF2B5EF4-FFF2-40B4-BE49-F238E27FC236}">
                    <a16:creationId xmlns:a16="http://schemas.microsoft.com/office/drawing/2014/main" id="{7D307530-873B-4874-94B4-B19A27F66436}"/>
                  </a:ext>
                </a:extLst>
              </p:cNvPr>
              <p:cNvSpPr>
                <a:spLocks noGrp="1" noRot="1" noChangeAspect="1" noMove="1" noResize="1" noEditPoints="1" noAdjustHandles="1" noChangeArrowheads="1" noChangeShapeType="1" noTextEdit="1"/>
              </p:cNvSpPr>
              <p:nvPr>
                <p:ph idx="1"/>
              </p:nvPr>
            </p:nvSpPr>
            <p:spPr>
              <a:xfrm>
                <a:off x="1216548" y="2108201"/>
                <a:ext cx="10058400" cy="4160519"/>
              </a:xfrm>
              <a:blipFill>
                <a:blip r:embed="rId3"/>
                <a:stretch>
                  <a:fillRect l="-1576" t="-1173" r="-181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B56EDAB0-219B-4D90-8CB8-0BDDEB17A87F}"/>
              </a:ext>
            </a:extLst>
          </p:cNvPr>
          <p:cNvSpPr>
            <a:spLocks noGrp="1"/>
          </p:cNvSpPr>
          <p:nvPr>
            <p:ph type="sldNum" sz="quarter" idx="12"/>
          </p:nvPr>
        </p:nvSpPr>
        <p:spPr/>
        <p:txBody>
          <a:bodyPr/>
          <a:lstStyle/>
          <a:p>
            <a:fld id="{3A98EE3D-8CD1-4C3F-BD1C-C98C9596463C}" type="slidenum">
              <a:rPr lang="en-US" altLang="zh-TW" noProof="0" smtClean="0"/>
              <a:pPr/>
              <a:t>58</a:t>
            </a:fld>
            <a:endParaRPr lang="zh-TW" altLang="en-US" noProof="0" dirty="0"/>
          </a:p>
        </p:txBody>
      </p:sp>
    </p:spTree>
    <p:extLst>
      <p:ext uri="{BB962C8B-B14F-4D97-AF65-F5344CB8AC3E}">
        <p14:creationId xmlns:p14="http://schemas.microsoft.com/office/powerpoint/2010/main" val="27890777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098FBB-E953-42B6-A400-0761EE70CC06}"/>
              </a:ext>
            </a:extLst>
          </p:cNvPr>
          <p:cNvSpPr>
            <a:spLocks noGrp="1"/>
          </p:cNvSpPr>
          <p:nvPr>
            <p:ph type="title"/>
          </p:nvPr>
        </p:nvSpPr>
        <p:spPr/>
        <p:txBody>
          <a:bodyPr>
            <a:normAutofit/>
          </a:bodyPr>
          <a:lstStyle/>
          <a:p>
            <a:r>
              <a:rPr lang="zh-TW" altLang="en-US" sz="4400" dirty="0">
                <a:latin typeface="Times New Roman" panose="02020603050405020304" pitchFamily="18" charset="0"/>
                <a:cs typeface="Times New Roman" panose="02020603050405020304" pitchFamily="18" charset="0"/>
              </a:rPr>
              <a:t>結論</a:t>
            </a:r>
            <a:r>
              <a:rPr lang="en-US" altLang="zh-TW" sz="4400" dirty="0">
                <a:latin typeface="Times New Roman" panose="02020603050405020304" pitchFamily="18" charset="0"/>
                <a:cs typeface="Times New Roman" panose="02020603050405020304" pitchFamily="18" charset="0"/>
              </a:rPr>
              <a:t>-</a:t>
            </a:r>
            <a:r>
              <a:rPr lang="zh-TW" altLang="en-US" sz="4400" dirty="0">
                <a:latin typeface="Times New Roman" panose="02020603050405020304" pitchFamily="18" charset="0"/>
                <a:cs typeface="Times New Roman" panose="02020603050405020304" pitchFamily="18" charset="0"/>
              </a:rPr>
              <a:t>研究限制</a:t>
            </a:r>
          </a:p>
        </p:txBody>
      </p:sp>
      <p:sp>
        <p:nvSpPr>
          <p:cNvPr id="3" name="內容版面配置區 2">
            <a:extLst>
              <a:ext uri="{FF2B5EF4-FFF2-40B4-BE49-F238E27FC236}">
                <a16:creationId xmlns:a16="http://schemas.microsoft.com/office/drawing/2014/main" id="{7D307530-873B-4874-94B4-B19A27F66436}"/>
              </a:ext>
            </a:extLst>
          </p:cNvPr>
          <p:cNvSpPr>
            <a:spLocks noGrp="1"/>
          </p:cNvSpPr>
          <p:nvPr>
            <p:ph idx="1"/>
          </p:nvPr>
        </p:nvSpPr>
        <p:spPr>
          <a:xfrm>
            <a:off x="1216548" y="2108201"/>
            <a:ext cx="10058400" cy="4160519"/>
          </a:xfrm>
        </p:spPr>
        <p:txBody>
          <a:bodyPr>
            <a:noAutofit/>
          </a:bodyPr>
          <a:lstStyle/>
          <a:p>
            <a:pPr marL="457200" indent="-457200" algn="just">
              <a:buFont typeface="+mj-lt"/>
              <a:buAutoNum type="arabicPeriod"/>
            </a:pPr>
            <a:r>
              <a:rPr lang="zh-TW" altLang="zh-TW" sz="2400" dirty="0"/>
              <a:t>深度學習模型之使用的配置，因受到硬體設備限制與時間不足的影響，只有使用到參數設定、神經元數量、批次大小、迭代次數，因此實驗設計皆在固定區間內調整模型，使本研究未能建構最佳模型</a:t>
            </a:r>
            <a:r>
              <a:rPr lang="zh-TW" altLang="en-US" sz="2400" dirty="0"/>
              <a:t>。</a:t>
            </a:r>
            <a:endParaRPr lang="en-US" altLang="zh-TW" sz="2400" dirty="0"/>
          </a:p>
          <a:p>
            <a:pPr marL="457200" indent="-457200" algn="just">
              <a:buFont typeface="+mj-lt"/>
              <a:buAutoNum type="arabicPeriod"/>
            </a:pPr>
            <a:r>
              <a:rPr lang="zh-TW" altLang="zh-TW" sz="2400" dirty="0"/>
              <a:t>太陽能資料集原本想採用中華民國自己的太陽能發電量資料，但礙於取得資料必須付出高額的費用，因此決定改用免費的國外太陽能資料集進行實驗</a:t>
            </a:r>
            <a:r>
              <a:rPr lang="zh-TW" altLang="en-US" sz="2400" dirty="0"/>
              <a:t>。</a:t>
            </a:r>
            <a:endParaRPr lang="en-US" altLang="zh-TW" sz="2400" dirty="0"/>
          </a:p>
          <a:p>
            <a:pPr marL="457200" indent="-457200" algn="just">
              <a:buFont typeface="+mj-lt"/>
              <a:buAutoNum type="arabicPeriod"/>
            </a:pPr>
            <a:r>
              <a:rPr lang="zh-TW" altLang="zh-TW" sz="2400" dirty="0"/>
              <a:t>只有使用單一資料集進行實驗，若使用其他資料集對各模型進行測試，可能要再重新衡量各模型之準確度</a:t>
            </a:r>
            <a:r>
              <a:rPr lang="zh-TW" altLang="en-US" sz="2400" dirty="0"/>
              <a:t>。</a:t>
            </a:r>
            <a:endParaRPr lang="en-US" altLang="zh-TW" sz="2400" dirty="0"/>
          </a:p>
          <a:p>
            <a:pPr marL="457200" indent="-457200" algn="just">
              <a:buFont typeface="+mj-lt"/>
              <a:buAutoNum type="arabicPeriod"/>
            </a:pPr>
            <a:r>
              <a:rPr lang="zh-TW" altLang="zh-TW" sz="2400" dirty="0"/>
              <a:t>皮爾森實驗發現，特徵之間有許多關聯性，因時間限制，因此只採用與特徵</a:t>
            </a:r>
            <a:r>
              <a:rPr lang="en-US" altLang="zh-TW" sz="2400" dirty="0"/>
              <a:t>A.P</a:t>
            </a:r>
            <a:r>
              <a:rPr lang="zh-TW" altLang="zh-TW" sz="2400" dirty="0"/>
              <a:t>高度與中度相關的特徵。</a:t>
            </a:r>
            <a:endParaRPr lang="zh-TW" altLang="en-US" sz="2400" dirty="0"/>
          </a:p>
        </p:txBody>
      </p:sp>
      <p:sp>
        <p:nvSpPr>
          <p:cNvPr id="4" name="投影片編號版面配置區 3">
            <a:extLst>
              <a:ext uri="{FF2B5EF4-FFF2-40B4-BE49-F238E27FC236}">
                <a16:creationId xmlns:a16="http://schemas.microsoft.com/office/drawing/2014/main" id="{B56EDAB0-219B-4D90-8CB8-0BDDEB17A87F}"/>
              </a:ext>
            </a:extLst>
          </p:cNvPr>
          <p:cNvSpPr>
            <a:spLocks noGrp="1"/>
          </p:cNvSpPr>
          <p:nvPr>
            <p:ph type="sldNum" sz="quarter" idx="12"/>
          </p:nvPr>
        </p:nvSpPr>
        <p:spPr/>
        <p:txBody>
          <a:bodyPr/>
          <a:lstStyle/>
          <a:p>
            <a:fld id="{3A98EE3D-8CD1-4C3F-BD1C-C98C9596463C}" type="slidenum">
              <a:rPr lang="en-US" altLang="zh-TW" noProof="0" smtClean="0"/>
              <a:pPr/>
              <a:t>59</a:t>
            </a:fld>
            <a:endParaRPr lang="zh-TW" altLang="en-US" noProof="0" dirty="0"/>
          </a:p>
        </p:txBody>
      </p:sp>
    </p:spTree>
    <p:extLst>
      <p:ext uri="{BB962C8B-B14F-4D97-AF65-F5344CB8AC3E}">
        <p14:creationId xmlns:p14="http://schemas.microsoft.com/office/powerpoint/2010/main" val="1782963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050296-15E1-41C4-BEC4-20D8BF7B0BE4}"/>
              </a:ext>
            </a:extLst>
          </p:cNvPr>
          <p:cNvSpPr>
            <a:spLocks noGrp="1"/>
          </p:cNvSpPr>
          <p:nvPr>
            <p:ph type="title"/>
          </p:nvPr>
        </p:nvSpPr>
        <p:spPr>
          <a:xfrm>
            <a:off x="5836794" y="1184370"/>
            <a:ext cx="5318886" cy="3629267"/>
          </a:xfrm>
        </p:spPr>
        <p:txBody>
          <a:bodyPr>
            <a:normAutofit/>
          </a:bodyPr>
          <a:lstStyle/>
          <a:p>
            <a:pPr algn="ctr"/>
            <a:r>
              <a:rPr lang="zh-TW" altLang="en-US" sz="7200" dirty="0">
                <a:solidFill>
                  <a:schemeClr val="tx1"/>
                </a:solidFill>
                <a:latin typeface="標楷體" panose="03000509000000000000" pitchFamily="65" charset="-120"/>
                <a:ea typeface="標楷體" panose="03000509000000000000" pitchFamily="65" charset="-120"/>
              </a:rPr>
              <a:t>緒論</a:t>
            </a:r>
          </a:p>
        </p:txBody>
      </p:sp>
      <p:sp>
        <p:nvSpPr>
          <p:cNvPr id="4" name="投影片編號版面配置區 3">
            <a:extLst>
              <a:ext uri="{FF2B5EF4-FFF2-40B4-BE49-F238E27FC236}">
                <a16:creationId xmlns:a16="http://schemas.microsoft.com/office/drawing/2014/main" id="{FA947B97-E554-41DE-8EB3-8DE809F31519}"/>
              </a:ext>
            </a:extLst>
          </p:cNvPr>
          <p:cNvSpPr>
            <a:spLocks noGrp="1"/>
          </p:cNvSpPr>
          <p:nvPr>
            <p:ph type="sldNum" sz="quarter" idx="12"/>
          </p:nvPr>
        </p:nvSpPr>
        <p:spPr/>
        <p:txBody>
          <a:bodyPr/>
          <a:lstStyle/>
          <a:p>
            <a:fld id="{3A98EE3D-8CD1-4C3F-BD1C-C98C9596463C}" type="slidenum">
              <a:rPr lang="en-US" altLang="zh-TW" noProof="0" smtClean="0"/>
              <a:pPr/>
              <a:t>6</a:t>
            </a:fld>
            <a:endParaRPr lang="zh-TW" altLang="en-US" noProof="0"/>
          </a:p>
        </p:txBody>
      </p:sp>
      <p:sp>
        <p:nvSpPr>
          <p:cNvPr id="17" name="矩形 16" descr="Users">
            <a:extLst>
              <a:ext uri="{FF2B5EF4-FFF2-40B4-BE49-F238E27FC236}">
                <a16:creationId xmlns:a16="http://schemas.microsoft.com/office/drawing/2014/main" id="{6653A47F-AC61-439B-B2FF-6CDB2B423498}"/>
              </a:ext>
            </a:extLst>
          </p:cNvPr>
          <p:cNvSpPr/>
          <p:nvPr/>
        </p:nvSpPr>
        <p:spPr>
          <a:xfrm>
            <a:off x="667904" y="1184370"/>
            <a:ext cx="3443664" cy="344366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375789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098FBB-E953-42B6-A400-0761EE70CC06}"/>
              </a:ext>
            </a:extLst>
          </p:cNvPr>
          <p:cNvSpPr>
            <a:spLocks noGrp="1"/>
          </p:cNvSpPr>
          <p:nvPr>
            <p:ph type="title"/>
          </p:nvPr>
        </p:nvSpPr>
        <p:spPr/>
        <p:txBody>
          <a:bodyPr>
            <a:normAutofit/>
          </a:bodyPr>
          <a:lstStyle/>
          <a:p>
            <a:r>
              <a:rPr lang="zh-TW" altLang="en-US" sz="4400" dirty="0">
                <a:latin typeface="Times New Roman" panose="02020603050405020304" pitchFamily="18" charset="0"/>
                <a:cs typeface="Times New Roman" panose="02020603050405020304" pitchFamily="18" charset="0"/>
              </a:rPr>
              <a:t>結論</a:t>
            </a:r>
            <a:r>
              <a:rPr lang="en-US" altLang="zh-TW" sz="4400" dirty="0">
                <a:latin typeface="Times New Roman" panose="02020603050405020304" pitchFamily="18" charset="0"/>
                <a:cs typeface="Times New Roman" panose="02020603050405020304" pitchFamily="18" charset="0"/>
              </a:rPr>
              <a:t>-</a:t>
            </a:r>
            <a:r>
              <a:rPr lang="zh-TW" altLang="en-US" sz="4400" dirty="0">
                <a:latin typeface="Times New Roman" panose="02020603050405020304" pitchFamily="18" charset="0"/>
                <a:cs typeface="Times New Roman" panose="02020603050405020304" pitchFamily="18" charset="0"/>
              </a:rPr>
              <a:t>未來研究與建議</a:t>
            </a:r>
          </a:p>
        </p:txBody>
      </p:sp>
      <p:sp>
        <p:nvSpPr>
          <p:cNvPr id="3" name="內容版面配置區 2">
            <a:extLst>
              <a:ext uri="{FF2B5EF4-FFF2-40B4-BE49-F238E27FC236}">
                <a16:creationId xmlns:a16="http://schemas.microsoft.com/office/drawing/2014/main" id="{7D307530-873B-4874-94B4-B19A27F66436}"/>
              </a:ext>
            </a:extLst>
          </p:cNvPr>
          <p:cNvSpPr>
            <a:spLocks noGrp="1"/>
          </p:cNvSpPr>
          <p:nvPr>
            <p:ph idx="1"/>
          </p:nvPr>
        </p:nvSpPr>
        <p:spPr>
          <a:xfrm>
            <a:off x="1097279" y="1737360"/>
            <a:ext cx="10058401" cy="4565976"/>
          </a:xfrm>
        </p:spPr>
        <p:txBody>
          <a:bodyPr>
            <a:noAutofit/>
          </a:bodyPr>
          <a:lstStyle/>
          <a:p>
            <a:pPr marL="457200" indent="-457200">
              <a:buFont typeface="+mj-lt"/>
              <a:buAutoNum type="arabicPeriod"/>
            </a:pPr>
            <a:r>
              <a:rPr lang="zh-TW" altLang="zh-TW" sz="2400" dirty="0"/>
              <a:t>若有學者打算接續本實驗，可以考慮使用四層以上的模型配置，並從批次大小</a:t>
            </a:r>
            <a:r>
              <a:rPr lang="en-US" altLang="zh-TW" sz="2400" dirty="0"/>
              <a:t>5000</a:t>
            </a:r>
            <a:r>
              <a:rPr lang="zh-TW" altLang="zh-TW" sz="2400" dirty="0"/>
              <a:t>、迭代次數</a:t>
            </a:r>
            <a:r>
              <a:rPr lang="en-US" altLang="zh-TW" sz="2400" dirty="0"/>
              <a:t>200</a:t>
            </a:r>
            <a:r>
              <a:rPr lang="zh-TW" altLang="zh-TW" sz="2400" dirty="0"/>
              <a:t>以上開始調整設定</a:t>
            </a:r>
            <a:r>
              <a:rPr lang="zh-TW" altLang="en-US" sz="2400" dirty="0"/>
              <a:t>，</a:t>
            </a:r>
            <a:r>
              <a:rPr lang="zh-TW" altLang="zh-TW" sz="2400" dirty="0"/>
              <a:t>同時建議於模型中加入</a:t>
            </a:r>
            <a:r>
              <a:rPr lang="en-US" altLang="zh-TW" sz="2400" dirty="0"/>
              <a:t>Dropout</a:t>
            </a:r>
            <a:r>
              <a:rPr lang="zh-TW" altLang="zh-TW" sz="2400" dirty="0"/>
              <a:t>層，以防止模型產生</a:t>
            </a:r>
            <a:r>
              <a:rPr lang="en-US" altLang="zh-TW" sz="2400" dirty="0"/>
              <a:t>Overfitting</a:t>
            </a:r>
            <a:r>
              <a:rPr lang="zh-TW" altLang="zh-TW" sz="2400" dirty="0"/>
              <a:t>與</a:t>
            </a:r>
            <a:r>
              <a:rPr lang="en-US" altLang="zh-TW" sz="2400" dirty="0"/>
              <a:t>Underfitting</a:t>
            </a:r>
            <a:r>
              <a:rPr lang="zh-TW" altLang="zh-TW" sz="2400" dirty="0"/>
              <a:t>的狀況</a:t>
            </a:r>
            <a:r>
              <a:rPr lang="zh-TW" altLang="en-US" sz="2400" dirty="0"/>
              <a:t>。</a:t>
            </a:r>
            <a:endParaRPr lang="en-US" altLang="zh-TW" sz="2400" dirty="0"/>
          </a:p>
          <a:p>
            <a:pPr marL="457200" indent="-457200">
              <a:buFont typeface="+mj-lt"/>
              <a:buAutoNum type="arabicPeriod"/>
            </a:pPr>
            <a:r>
              <a:rPr lang="zh-TW" altLang="zh-TW" sz="2400" dirty="0"/>
              <a:t>若可獲得中華民國之太陽能資料集，便可進行驗證四種深度學習模型在中華民國之太陽能發電量預測上的適用性與實用性</a:t>
            </a:r>
            <a:r>
              <a:rPr lang="zh-TW" altLang="en-US" sz="2400" dirty="0"/>
              <a:t>。</a:t>
            </a:r>
          </a:p>
          <a:p>
            <a:pPr marL="457200" indent="-457200">
              <a:buFont typeface="+mj-lt"/>
              <a:buAutoNum type="arabicPeriod"/>
            </a:pPr>
            <a:r>
              <a:rPr lang="zh-TW" altLang="zh-TW" sz="2400" dirty="0"/>
              <a:t>若未來想進行此項領域研究的研究人員、社會企業與政府單位，可以考慮使用混合模型增加預測的準確率。</a:t>
            </a:r>
            <a:endParaRPr lang="en-US" altLang="zh-TW" sz="2400" dirty="0"/>
          </a:p>
          <a:p>
            <a:pPr marL="457200" indent="-457200">
              <a:buFont typeface="+mj-lt"/>
              <a:buAutoNum type="arabicPeriod"/>
            </a:pPr>
            <a:r>
              <a:rPr lang="zh-TW" altLang="zh-TW" sz="2400" dirty="0"/>
              <a:t>從皮爾森分析中觀察到，與特徵</a:t>
            </a:r>
            <a:r>
              <a:rPr lang="en-US" altLang="zh-TW" sz="2400" dirty="0"/>
              <a:t>A.P</a:t>
            </a:r>
            <a:r>
              <a:rPr lang="zh-TW" altLang="zh-TW" sz="2400" dirty="0"/>
              <a:t>高度或中度相關的變數特徵與其他變數特徵存在高度或中度相關，因此這些相關特徵也應該納入考慮，並進行比較分析。</a:t>
            </a:r>
            <a:endParaRPr lang="zh-TW" altLang="en-US" sz="2800" dirty="0"/>
          </a:p>
        </p:txBody>
      </p:sp>
      <p:sp>
        <p:nvSpPr>
          <p:cNvPr id="4" name="投影片編號版面配置區 3">
            <a:extLst>
              <a:ext uri="{FF2B5EF4-FFF2-40B4-BE49-F238E27FC236}">
                <a16:creationId xmlns:a16="http://schemas.microsoft.com/office/drawing/2014/main" id="{B56EDAB0-219B-4D90-8CB8-0BDDEB17A87F}"/>
              </a:ext>
            </a:extLst>
          </p:cNvPr>
          <p:cNvSpPr>
            <a:spLocks noGrp="1"/>
          </p:cNvSpPr>
          <p:nvPr>
            <p:ph type="sldNum" sz="quarter" idx="12"/>
          </p:nvPr>
        </p:nvSpPr>
        <p:spPr/>
        <p:txBody>
          <a:bodyPr/>
          <a:lstStyle/>
          <a:p>
            <a:fld id="{3A98EE3D-8CD1-4C3F-BD1C-C98C9596463C}" type="slidenum">
              <a:rPr lang="en-US" altLang="zh-TW" noProof="0" smtClean="0"/>
              <a:pPr/>
              <a:t>60</a:t>
            </a:fld>
            <a:endParaRPr lang="zh-TW" altLang="en-US" noProof="0" dirty="0"/>
          </a:p>
        </p:txBody>
      </p:sp>
    </p:spTree>
    <p:extLst>
      <p:ext uri="{BB962C8B-B14F-4D97-AF65-F5344CB8AC3E}">
        <p14:creationId xmlns:p14="http://schemas.microsoft.com/office/powerpoint/2010/main" val="34188918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直線接點​​(S)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a:latin typeface="Microsoft JhengHei UI" panose="020B0604030504040204" pitchFamily="34" charset="-120"/>
              <a:ea typeface="Microsoft JhengHei UI" panose="020B0604030504040204" pitchFamily="34" charset="-120"/>
            </a:endParaRPr>
          </a:p>
        </p:txBody>
      </p:sp>
      <p:sp>
        <p:nvSpPr>
          <p:cNvPr id="7" name="標題 6">
            <a:extLst>
              <a:ext uri="{FF2B5EF4-FFF2-40B4-BE49-F238E27FC236}">
                <a16:creationId xmlns:a16="http://schemas.microsoft.com/office/drawing/2014/main" id="{5365BF64-4B30-4125-9A30-A1B08C80ED7D}"/>
              </a:ext>
            </a:extLst>
          </p:cNvPr>
          <p:cNvSpPr>
            <a:spLocks noGrp="1"/>
          </p:cNvSpPr>
          <p:nvPr>
            <p:ph type="title"/>
          </p:nvPr>
        </p:nvSpPr>
        <p:spPr>
          <a:xfrm>
            <a:off x="1066782" y="2469960"/>
            <a:ext cx="10058400" cy="1460880"/>
          </a:xfrm>
        </p:spPr>
        <p:txBody>
          <a:bodyPr vert="horz" lIns="91440" tIns="45720" rIns="91440" bIns="45720" rtlCol="0" anchor="ctr">
            <a:normAutofit/>
          </a:bodyPr>
          <a:lstStyle/>
          <a:p>
            <a:pPr algn="ctr" rtl="0"/>
            <a:r>
              <a:rPr lang="en-US" altLang="zh-TW" sz="8000" dirty="0">
                <a:solidFill>
                  <a:srgbClr val="FFFFFF"/>
                </a:solidFill>
                <a:latin typeface="Times New Roman" panose="02020603050405020304" pitchFamily="18" charset="0"/>
                <a:cs typeface="Times New Roman" panose="02020603050405020304" pitchFamily="18" charset="0"/>
              </a:rPr>
              <a:t>Thank You</a:t>
            </a:r>
            <a:endParaRPr lang="zh-TW" altLang="en-US" sz="8000" dirty="0">
              <a:solidFill>
                <a:srgbClr val="FFFFFF"/>
              </a:solidFill>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投影片編號版面配置區 2">
            <a:extLst>
              <a:ext uri="{FF2B5EF4-FFF2-40B4-BE49-F238E27FC236}">
                <a16:creationId xmlns:a16="http://schemas.microsoft.com/office/drawing/2014/main" id="{2360EF22-F50B-41A3-B0D7-B4B5C867B253}"/>
              </a:ext>
            </a:extLst>
          </p:cNvPr>
          <p:cNvSpPr>
            <a:spLocks noGrp="1"/>
          </p:cNvSpPr>
          <p:nvPr>
            <p:ph type="sldNum" sz="quarter" idx="12"/>
          </p:nvPr>
        </p:nvSpPr>
        <p:spPr/>
        <p:txBody>
          <a:bodyPr/>
          <a:lstStyle/>
          <a:p>
            <a:fld id="{3A98EE3D-8CD1-4C3F-BD1C-C98C9596463C}" type="slidenum">
              <a:rPr lang="en-US" altLang="zh-TW" noProof="0" smtClean="0">
                <a:solidFill>
                  <a:schemeClr val="bg1"/>
                </a:solidFill>
              </a:rPr>
              <a:pPr/>
              <a:t>61</a:t>
            </a:fld>
            <a:endParaRPr lang="zh-TW" altLang="en-US" noProof="0" dirty="0">
              <a:solidFill>
                <a:schemeClr val="bg1"/>
              </a:solidFill>
            </a:endParaRPr>
          </a:p>
        </p:txBody>
      </p:sp>
      <p:sp>
        <p:nvSpPr>
          <p:cNvPr id="8" name="文本框 5">
            <a:extLst>
              <a:ext uri="{FF2B5EF4-FFF2-40B4-BE49-F238E27FC236}">
                <a16:creationId xmlns:a16="http://schemas.microsoft.com/office/drawing/2014/main" id="{C17D6C43-6C1C-4C3B-A204-DF6CC1E0CD04}"/>
              </a:ext>
            </a:extLst>
          </p:cNvPr>
          <p:cNvSpPr txBox="1">
            <a:spLocks noChangeArrowheads="1"/>
          </p:cNvSpPr>
          <p:nvPr/>
        </p:nvSpPr>
        <p:spPr bwMode="auto">
          <a:xfrm>
            <a:off x="2143608" y="1529144"/>
            <a:ext cx="798602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defTabSz="685783" fontAlgn="base">
              <a:spcBef>
                <a:spcPct val="0"/>
              </a:spcBef>
              <a:spcAft>
                <a:spcPct val="0"/>
              </a:spcAft>
              <a:defRPr/>
            </a:pPr>
            <a:r>
              <a:rPr lang="zh-CN" altLang="en-US" sz="7200" b="1" dirty="0">
                <a:solidFill>
                  <a:schemeClr val="bg1"/>
                </a:solidFill>
                <a:latin typeface="微軟正黑體" panose="020B0604030504040204" pitchFamily="34" charset="-120"/>
                <a:ea typeface="微軟正黑體" panose="020B0604030504040204" pitchFamily="34" charset="-120"/>
              </a:rPr>
              <a:t>謝謝</a:t>
            </a:r>
            <a:r>
              <a:rPr lang="zh-TW" altLang="en-US" sz="7200" b="1" dirty="0">
                <a:solidFill>
                  <a:schemeClr val="bg1"/>
                </a:solidFill>
                <a:latin typeface="微軟正黑體" panose="020B0604030504040204" pitchFamily="34" charset="-120"/>
                <a:ea typeface="微軟正黑體" panose="020B0604030504040204" pitchFamily="34" charset="-120"/>
              </a:rPr>
              <a:t>老師的</a:t>
            </a:r>
            <a:r>
              <a:rPr lang="zh-CN" altLang="en-US" sz="7200" b="1" dirty="0">
                <a:solidFill>
                  <a:schemeClr val="bg1"/>
                </a:solidFill>
                <a:latin typeface="微軟正黑體" panose="020B0604030504040204" pitchFamily="34" charset="-120"/>
                <a:ea typeface="微軟正黑體" panose="020B0604030504040204" pitchFamily="34" charset="-120"/>
              </a:rPr>
              <a:t>指導</a:t>
            </a:r>
          </a:p>
        </p:txBody>
      </p:sp>
    </p:spTree>
    <p:extLst>
      <p:ext uri="{BB962C8B-B14F-4D97-AF65-F5344CB8AC3E}">
        <p14:creationId xmlns:p14="http://schemas.microsoft.com/office/powerpoint/2010/main" val="4127971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E4F2AA36-1A33-4684-8F9A-2CF7E17953A6}"/>
              </a:ext>
            </a:extLst>
          </p:cNvPr>
          <p:cNvSpPr>
            <a:spLocks noGrp="1"/>
          </p:cNvSpPr>
          <p:nvPr>
            <p:ph type="sldNum" sz="quarter" idx="12"/>
          </p:nvPr>
        </p:nvSpPr>
        <p:spPr/>
        <p:txBody>
          <a:bodyPr/>
          <a:lstStyle/>
          <a:p>
            <a:fld id="{3A98EE3D-8CD1-4C3F-BD1C-C98C9596463C}" type="slidenum">
              <a:rPr lang="en-US" altLang="zh-TW" noProof="0" smtClean="0"/>
              <a:pPr/>
              <a:t>62</a:t>
            </a:fld>
            <a:endParaRPr lang="zh-TW" altLang="en-US" noProof="0" dirty="0"/>
          </a:p>
        </p:txBody>
      </p:sp>
      <p:pic>
        <p:nvPicPr>
          <p:cNvPr id="13" name="圖片版面配置區 12">
            <a:extLst>
              <a:ext uri="{FF2B5EF4-FFF2-40B4-BE49-F238E27FC236}">
                <a16:creationId xmlns:a16="http://schemas.microsoft.com/office/drawing/2014/main" id="{F159B8F7-F9D8-40B6-94FD-0B05EB8D6FB1}"/>
              </a:ext>
            </a:extLst>
          </p:cNvPr>
          <p:cNvPicPr>
            <a:picLocks noGrp="1" noChangeAspect="1"/>
          </p:cNvPicPr>
          <p:nvPr>
            <p:ph type="pic"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5257" b="5257"/>
          <a:stretch>
            <a:fillRect/>
          </a:stretch>
        </p:blipFill>
        <p:spPr/>
      </p:pic>
    </p:spTree>
    <p:extLst>
      <p:ext uri="{BB962C8B-B14F-4D97-AF65-F5344CB8AC3E}">
        <p14:creationId xmlns:p14="http://schemas.microsoft.com/office/powerpoint/2010/main" val="1664008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098FBB-E953-42B6-A400-0761EE70CC06}"/>
              </a:ext>
            </a:extLst>
          </p:cNvPr>
          <p:cNvSpPr>
            <a:spLocks noGrp="1"/>
          </p:cNvSpPr>
          <p:nvPr>
            <p:ph type="title"/>
          </p:nvPr>
        </p:nvSpPr>
        <p:spPr/>
        <p:txBody>
          <a:bodyPr>
            <a:normAutofit/>
          </a:bodyPr>
          <a:lstStyle/>
          <a:p>
            <a:r>
              <a:rPr lang="en-US" altLang="zh-TW" sz="4400" dirty="0">
                <a:latin typeface="Times New Roman" panose="02020603050405020304" pitchFamily="18" charset="0"/>
                <a:cs typeface="Times New Roman" panose="02020603050405020304" pitchFamily="18" charset="0"/>
              </a:rPr>
              <a:t>1.1</a:t>
            </a:r>
            <a:r>
              <a:rPr lang="zh-TW" altLang="en-US" sz="4400" dirty="0">
                <a:latin typeface="Times New Roman" panose="02020603050405020304" pitchFamily="18" charset="0"/>
                <a:cs typeface="Times New Roman" panose="02020603050405020304" pitchFamily="18" charset="0"/>
              </a:rPr>
              <a:t>研究背景</a:t>
            </a:r>
            <a:r>
              <a:rPr lang="en-US" altLang="zh-TW" sz="4400" dirty="0">
                <a:latin typeface="Times New Roman" panose="02020603050405020304" pitchFamily="18" charset="0"/>
                <a:cs typeface="Times New Roman" panose="02020603050405020304" pitchFamily="18" charset="0"/>
              </a:rPr>
              <a:t>(1/2)</a:t>
            </a:r>
            <a:endParaRPr lang="zh-TW" altLang="en-US" sz="4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B56EDAB0-219B-4D90-8CB8-0BDDEB17A87F}"/>
              </a:ext>
            </a:extLst>
          </p:cNvPr>
          <p:cNvSpPr>
            <a:spLocks noGrp="1"/>
          </p:cNvSpPr>
          <p:nvPr>
            <p:ph type="sldNum" sz="quarter" idx="12"/>
          </p:nvPr>
        </p:nvSpPr>
        <p:spPr/>
        <p:txBody>
          <a:bodyPr/>
          <a:lstStyle/>
          <a:p>
            <a:fld id="{3A98EE3D-8CD1-4C3F-BD1C-C98C9596463C}" type="slidenum">
              <a:rPr lang="en-US" altLang="zh-TW" noProof="0" smtClean="0"/>
              <a:pPr/>
              <a:t>7</a:t>
            </a:fld>
            <a:endParaRPr lang="zh-TW" altLang="en-US" noProof="0"/>
          </a:p>
        </p:txBody>
      </p:sp>
      <p:pic>
        <p:nvPicPr>
          <p:cNvPr id="1026" name="Picture 2" descr="https://i2.kknews.cc/yzXzUyG4RAN6n0EYAPBZgm3Z40R279m4JtAQseK9O5k/0.jpg">
            <a:extLst>
              <a:ext uri="{FF2B5EF4-FFF2-40B4-BE49-F238E27FC236}">
                <a16:creationId xmlns:a16="http://schemas.microsoft.com/office/drawing/2014/main" id="{55420E3B-D181-4487-9EFC-B7F48F1B1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600" y="2451036"/>
            <a:ext cx="2922825" cy="26492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太陽能相關Q&amp;A">
            <a:extLst>
              <a:ext uri="{FF2B5EF4-FFF2-40B4-BE49-F238E27FC236}">
                <a16:creationId xmlns:a16="http://schemas.microsoft.com/office/drawing/2014/main" id="{37E138D5-6303-4645-AB83-BD256E6A6D8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140792" y="2398026"/>
            <a:ext cx="2731335" cy="2731335"/>
          </a:xfrm>
          <a:prstGeom prst="rect">
            <a:avLst/>
          </a:prstGeom>
          <a:noFill/>
          <a:extLst>
            <a:ext uri="{909E8E84-426E-40DD-AFC4-6F175D3DCCD1}">
              <a14:hiddenFill xmlns:a14="http://schemas.microsoft.com/office/drawing/2010/main">
                <a:solidFill>
                  <a:srgbClr val="FFFFFF"/>
                </a:solidFill>
              </a14:hiddenFill>
            </a:ext>
          </a:extLst>
        </p:spPr>
      </p:pic>
      <p:sp>
        <p:nvSpPr>
          <p:cNvPr id="10" name="箭號: 向下 9">
            <a:extLst>
              <a:ext uri="{FF2B5EF4-FFF2-40B4-BE49-F238E27FC236}">
                <a16:creationId xmlns:a16="http://schemas.microsoft.com/office/drawing/2014/main" id="{A8597EE4-862A-414C-ACA2-B647785EFFFE}"/>
              </a:ext>
            </a:extLst>
          </p:cNvPr>
          <p:cNvSpPr/>
          <p:nvPr/>
        </p:nvSpPr>
        <p:spPr>
          <a:xfrm>
            <a:off x="3917407" y="2706205"/>
            <a:ext cx="980080" cy="2138954"/>
          </a:xfrm>
          <a:prstGeom prst="down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標楷體" panose="03000509000000000000" pitchFamily="65" charset="-120"/>
                <a:ea typeface="標楷體" panose="03000509000000000000" pitchFamily="65" charset="-120"/>
              </a:rPr>
              <a:t>逐漸減少</a:t>
            </a:r>
          </a:p>
        </p:txBody>
      </p:sp>
      <p:sp>
        <p:nvSpPr>
          <p:cNvPr id="16" name="箭號: 向下 15">
            <a:extLst>
              <a:ext uri="{FF2B5EF4-FFF2-40B4-BE49-F238E27FC236}">
                <a16:creationId xmlns:a16="http://schemas.microsoft.com/office/drawing/2014/main" id="{765AAC25-659E-4B18-AC94-0EB1C1FA26A6}"/>
              </a:ext>
            </a:extLst>
          </p:cNvPr>
          <p:cNvSpPr/>
          <p:nvPr/>
        </p:nvSpPr>
        <p:spPr>
          <a:xfrm rot="15300000">
            <a:off x="9043634" y="2992483"/>
            <a:ext cx="265471" cy="5562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箭號: 向下 16">
            <a:extLst>
              <a:ext uri="{FF2B5EF4-FFF2-40B4-BE49-F238E27FC236}">
                <a16:creationId xmlns:a16="http://schemas.microsoft.com/office/drawing/2014/main" id="{8766E6CB-AF8E-4CE9-85BB-E73EEB0B9886}"/>
              </a:ext>
            </a:extLst>
          </p:cNvPr>
          <p:cNvSpPr/>
          <p:nvPr/>
        </p:nvSpPr>
        <p:spPr>
          <a:xfrm rot="16840035">
            <a:off x="9094657" y="3893964"/>
            <a:ext cx="265471" cy="5837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椭圆 12">
            <a:extLst>
              <a:ext uri="{FF2B5EF4-FFF2-40B4-BE49-F238E27FC236}">
                <a16:creationId xmlns:a16="http://schemas.microsoft.com/office/drawing/2014/main" id="{BF78A5AA-6DB5-4CF3-A351-6AA0EF16734D}"/>
              </a:ext>
            </a:extLst>
          </p:cNvPr>
          <p:cNvSpPr/>
          <p:nvPr/>
        </p:nvSpPr>
        <p:spPr>
          <a:xfrm>
            <a:off x="9582661" y="2376722"/>
            <a:ext cx="2414658" cy="1226806"/>
          </a:xfrm>
          <a:prstGeom prst="ellipse">
            <a:avLst/>
          </a:prstGeom>
          <a:solidFill>
            <a:schemeClr val="accent2">
              <a:alpha val="80000"/>
            </a:schemeClr>
          </a:solidFill>
          <a:ln w="12700" cap="flat" cmpd="sng" algn="ctr">
            <a:noFill/>
            <a:prstDash val="solid"/>
            <a:miter lim="800000"/>
          </a:ln>
          <a:effectLst/>
        </p:spPr>
        <p:txBody>
          <a:bodyPr rtlCol="0" anchor="ctr"/>
          <a:lstStyle/>
          <a:p>
            <a:pPr algn="ctr">
              <a:defRPr/>
            </a:pPr>
            <a:r>
              <a:rPr lang="zh-TW" altLang="en-US" sz="2400" kern="0" dirty="0">
                <a:solidFill>
                  <a:prstClr val="black">
                    <a:lumMod val="75000"/>
                    <a:lumOff val="25000"/>
                  </a:prstClr>
                </a:solidFill>
                <a:latin typeface="微软雅黑" panose="020B0503020204020204" pitchFamily="34" charset="-122"/>
                <a:ea typeface="微软雅黑" panose="020B0503020204020204" pitchFamily="34" charset="-122"/>
              </a:rPr>
              <a:t>間歇性</a:t>
            </a: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1" name="椭圆 13">
            <a:extLst>
              <a:ext uri="{FF2B5EF4-FFF2-40B4-BE49-F238E27FC236}">
                <a16:creationId xmlns:a16="http://schemas.microsoft.com/office/drawing/2014/main" id="{5FADAB3B-7F9D-4DC7-9738-44C04367BD0F}"/>
              </a:ext>
            </a:extLst>
          </p:cNvPr>
          <p:cNvSpPr/>
          <p:nvPr/>
        </p:nvSpPr>
        <p:spPr>
          <a:xfrm>
            <a:off x="9582661" y="3713358"/>
            <a:ext cx="2414658" cy="1226806"/>
          </a:xfrm>
          <a:prstGeom prst="ellipse">
            <a:avLst/>
          </a:prstGeom>
          <a:solidFill>
            <a:schemeClr val="accent3"/>
          </a:solidFill>
          <a:ln w="12700" cap="flat" cmpd="sng" algn="ctr">
            <a:noFill/>
            <a:prstDash val="solid"/>
            <a:miter lim="800000"/>
          </a:ln>
          <a:effectLst/>
        </p:spPr>
        <p:txBody>
          <a:bodyPr rtlCol="0" anchor="ctr"/>
          <a:lstStyle/>
          <a:p>
            <a:pPr algn="ctr">
              <a:defRPr/>
            </a:pPr>
            <a:r>
              <a:rPr lang="zh-TW" altLang="en-US" sz="2400" kern="0" dirty="0">
                <a:solidFill>
                  <a:prstClr val="black">
                    <a:lumMod val="75000"/>
                    <a:lumOff val="25000"/>
                  </a:prstClr>
                </a:solidFill>
                <a:latin typeface="微软雅黑" panose="020B0503020204020204" pitchFamily="34" charset="-122"/>
                <a:ea typeface="微软雅黑" panose="020B0503020204020204" pitchFamily="34" charset="-122"/>
              </a:rPr>
              <a:t>不可控制性</a:t>
            </a:r>
            <a:endParaRPr lang="zh-CN" altLang="en-US" sz="240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2" name="箭號: 向上 11">
            <a:extLst>
              <a:ext uri="{FF2B5EF4-FFF2-40B4-BE49-F238E27FC236}">
                <a16:creationId xmlns:a16="http://schemas.microsoft.com/office/drawing/2014/main" id="{28206475-E8C0-407E-B762-894024ACCE5F}"/>
              </a:ext>
            </a:extLst>
          </p:cNvPr>
          <p:cNvSpPr/>
          <p:nvPr/>
        </p:nvSpPr>
        <p:spPr>
          <a:xfrm>
            <a:off x="5221171" y="2703998"/>
            <a:ext cx="979200" cy="2138954"/>
          </a:xfrm>
          <a:prstGeom prst="up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標楷體" panose="03000509000000000000" pitchFamily="65" charset="-120"/>
                <a:ea typeface="標楷體" panose="03000509000000000000" pitchFamily="65" charset="-120"/>
              </a:rPr>
              <a:t>使用率提高</a:t>
            </a:r>
          </a:p>
        </p:txBody>
      </p:sp>
    </p:spTree>
    <p:extLst>
      <p:ext uri="{BB962C8B-B14F-4D97-AF65-F5344CB8AC3E}">
        <p14:creationId xmlns:p14="http://schemas.microsoft.com/office/powerpoint/2010/main" val="3071878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098FBB-E953-42B6-A400-0761EE70CC06}"/>
              </a:ext>
            </a:extLst>
          </p:cNvPr>
          <p:cNvSpPr>
            <a:spLocks noGrp="1"/>
          </p:cNvSpPr>
          <p:nvPr>
            <p:ph type="title"/>
          </p:nvPr>
        </p:nvSpPr>
        <p:spPr/>
        <p:txBody>
          <a:bodyPr>
            <a:normAutofit/>
          </a:bodyPr>
          <a:lstStyle/>
          <a:p>
            <a:r>
              <a:rPr lang="en-US" altLang="zh-TW" sz="4400" dirty="0">
                <a:latin typeface="Times New Roman" panose="02020603050405020304" pitchFamily="18" charset="0"/>
                <a:cs typeface="Times New Roman" panose="02020603050405020304" pitchFamily="18" charset="0"/>
              </a:rPr>
              <a:t>1.1</a:t>
            </a:r>
            <a:r>
              <a:rPr lang="zh-TW" altLang="en-US" sz="4400" dirty="0">
                <a:latin typeface="Times New Roman" panose="02020603050405020304" pitchFamily="18" charset="0"/>
                <a:cs typeface="Times New Roman" panose="02020603050405020304" pitchFamily="18" charset="0"/>
              </a:rPr>
              <a:t>研究背景</a:t>
            </a:r>
            <a:r>
              <a:rPr lang="en-US" altLang="zh-TW" sz="4400" dirty="0">
                <a:latin typeface="Times New Roman" panose="02020603050405020304" pitchFamily="18" charset="0"/>
                <a:cs typeface="Times New Roman" panose="02020603050405020304" pitchFamily="18" charset="0"/>
              </a:rPr>
              <a:t>(2/2)</a:t>
            </a:r>
            <a:endParaRPr lang="zh-TW" altLang="en-US" sz="4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B56EDAB0-219B-4D90-8CB8-0BDDEB17A87F}"/>
              </a:ext>
            </a:extLst>
          </p:cNvPr>
          <p:cNvSpPr>
            <a:spLocks noGrp="1"/>
          </p:cNvSpPr>
          <p:nvPr>
            <p:ph type="sldNum" sz="quarter" idx="12"/>
          </p:nvPr>
        </p:nvSpPr>
        <p:spPr/>
        <p:txBody>
          <a:bodyPr/>
          <a:lstStyle/>
          <a:p>
            <a:fld id="{3A98EE3D-8CD1-4C3F-BD1C-C98C9596463C}" type="slidenum">
              <a:rPr lang="en-US" altLang="zh-TW" noProof="0" smtClean="0"/>
              <a:pPr/>
              <a:t>8</a:t>
            </a:fld>
            <a:endParaRPr lang="zh-TW" altLang="en-US" noProof="0"/>
          </a:p>
        </p:txBody>
      </p:sp>
      <p:pic>
        <p:nvPicPr>
          <p:cNvPr id="2054" name="Picture 6" descr="零盲點-企業突圍-決策-預測">
            <a:extLst>
              <a:ext uri="{FF2B5EF4-FFF2-40B4-BE49-F238E27FC236}">
                <a16:creationId xmlns:a16="http://schemas.microsoft.com/office/drawing/2014/main" id="{2E72CFB0-9DB5-4EF3-8AEA-566BA0DB79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280" y="2415769"/>
            <a:ext cx="4408170" cy="2953364"/>
          </a:xfrm>
          <a:prstGeom prst="rect">
            <a:avLst/>
          </a:prstGeom>
          <a:noFill/>
          <a:extLst>
            <a:ext uri="{909E8E84-426E-40DD-AFC4-6F175D3DCCD1}">
              <a14:hiddenFill xmlns:a14="http://schemas.microsoft.com/office/drawing/2010/main">
                <a:solidFill>
                  <a:srgbClr val="FFFFFF"/>
                </a:solidFill>
              </a14:hiddenFill>
            </a:ext>
          </a:extLst>
        </p:spPr>
      </p:pic>
      <p:sp>
        <p:nvSpPr>
          <p:cNvPr id="3" name="箭號: 向右 2">
            <a:extLst>
              <a:ext uri="{FF2B5EF4-FFF2-40B4-BE49-F238E27FC236}">
                <a16:creationId xmlns:a16="http://schemas.microsoft.com/office/drawing/2014/main" id="{89BE9680-1244-4856-AD0E-F268CEF4E1BF}"/>
              </a:ext>
            </a:extLst>
          </p:cNvPr>
          <p:cNvSpPr/>
          <p:nvPr/>
        </p:nvSpPr>
        <p:spPr>
          <a:xfrm>
            <a:off x="5715000" y="3206651"/>
            <a:ext cx="2109789" cy="1371600"/>
          </a:xfrm>
          <a:prstGeom prst="right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400" dirty="0">
                <a:latin typeface="標楷體" panose="03000509000000000000" pitchFamily="65" charset="-120"/>
                <a:ea typeface="標楷體" panose="03000509000000000000" pitchFamily="65" charset="-120"/>
              </a:rPr>
              <a:t>控制與利用</a:t>
            </a:r>
          </a:p>
        </p:txBody>
      </p:sp>
      <p:pic>
        <p:nvPicPr>
          <p:cNvPr id="2058" name="Picture 10" descr="國際週報》高溫熱浪頻傳，有助太陽能發電？答案正好相反">
            <a:extLst>
              <a:ext uri="{FF2B5EF4-FFF2-40B4-BE49-F238E27FC236}">
                <a16:creationId xmlns:a16="http://schemas.microsoft.com/office/drawing/2014/main" id="{99C25364-B3A0-4237-B399-8F7B9671F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6230" y="2551858"/>
            <a:ext cx="3665723" cy="256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54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098FBB-E953-42B6-A400-0761EE70CC06}"/>
              </a:ext>
            </a:extLst>
          </p:cNvPr>
          <p:cNvSpPr>
            <a:spLocks noGrp="1"/>
          </p:cNvSpPr>
          <p:nvPr>
            <p:ph type="title"/>
          </p:nvPr>
        </p:nvSpPr>
        <p:spPr/>
        <p:txBody>
          <a:bodyPr>
            <a:normAutofit/>
          </a:bodyPr>
          <a:lstStyle/>
          <a:p>
            <a:r>
              <a:rPr lang="en-US" altLang="zh-TW" sz="4400" dirty="0">
                <a:latin typeface="Times New Roman" panose="02020603050405020304" pitchFamily="18" charset="0"/>
                <a:cs typeface="Times New Roman" panose="02020603050405020304" pitchFamily="18" charset="0"/>
              </a:rPr>
              <a:t>1.2</a:t>
            </a:r>
            <a:r>
              <a:rPr lang="zh-TW" altLang="en-US" sz="4400" dirty="0">
                <a:latin typeface="Times New Roman" panose="02020603050405020304" pitchFamily="18" charset="0"/>
                <a:cs typeface="Times New Roman" panose="02020603050405020304" pitchFamily="18" charset="0"/>
              </a:rPr>
              <a:t>研究目的</a:t>
            </a:r>
            <a:r>
              <a:rPr lang="en-US" altLang="zh-TW" sz="4400" dirty="0">
                <a:latin typeface="Times New Roman" panose="02020603050405020304" pitchFamily="18" charset="0"/>
                <a:cs typeface="Times New Roman" panose="02020603050405020304" pitchFamily="18" charset="0"/>
              </a:rPr>
              <a:t>(1/2)</a:t>
            </a:r>
            <a:endParaRPr lang="zh-TW" altLang="en-US" sz="44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B56EDAB0-219B-4D90-8CB8-0BDDEB17A87F}"/>
              </a:ext>
            </a:extLst>
          </p:cNvPr>
          <p:cNvSpPr>
            <a:spLocks noGrp="1"/>
          </p:cNvSpPr>
          <p:nvPr>
            <p:ph type="sldNum" sz="quarter" idx="12"/>
          </p:nvPr>
        </p:nvSpPr>
        <p:spPr/>
        <p:txBody>
          <a:bodyPr/>
          <a:lstStyle/>
          <a:p>
            <a:fld id="{3A98EE3D-8CD1-4C3F-BD1C-C98C9596463C}" type="slidenum">
              <a:rPr lang="en-US" altLang="zh-TW" noProof="0" smtClean="0"/>
              <a:pPr/>
              <a:t>9</a:t>
            </a:fld>
            <a:endParaRPr lang="zh-TW" altLang="en-US" noProof="0"/>
          </a:p>
        </p:txBody>
      </p:sp>
      <p:sp>
        <p:nvSpPr>
          <p:cNvPr id="13" name="向下箭號 1">
            <a:extLst>
              <a:ext uri="{FF2B5EF4-FFF2-40B4-BE49-F238E27FC236}">
                <a16:creationId xmlns:a16="http://schemas.microsoft.com/office/drawing/2014/main" id="{288D8A32-FEFA-4082-8CEC-E0F8EA1EE2B7}"/>
              </a:ext>
            </a:extLst>
          </p:cNvPr>
          <p:cNvSpPr/>
          <p:nvPr/>
        </p:nvSpPr>
        <p:spPr>
          <a:xfrm>
            <a:off x="8752088" y="2680769"/>
            <a:ext cx="1169669" cy="2903103"/>
          </a:xfrm>
          <a:prstGeom prst="downArrow">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zh-TW" altLang="en-US" sz="3200" b="1" dirty="0">
                <a:latin typeface="標楷體" panose="03000509000000000000" pitchFamily="65" charset="-120"/>
                <a:ea typeface="標楷體" panose="03000509000000000000" pitchFamily="65" charset="-120"/>
              </a:rPr>
              <a:t>能源的浪費</a:t>
            </a:r>
          </a:p>
        </p:txBody>
      </p:sp>
      <p:grpSp>
        <p:nvGrpSpPr>
          <p:cNvPr id="15" name="组合 72">
            <a:extLst>
              <a:ext uri="{FF2B5EF4-FFF2-40B4-BE49-F238E27FC236}">
                <a16:creationId xmlns:a16="http://schemas.microsoft.com/office/drawing/2014/main" id="{4A7ED601-7570-45CA-9912-C0FC5F9D2180}"/>
              </a:ext>
            </a:extLst>
          </p:cNvPr>
          <p:cNvGrpSpPr/>
          <p:nvPr/>
        </p:nvGrpSpPr>
        <p:grpSpPr>
          <a:xfrm>
            <a:off x="1850423" y="2764272"/>
            <a:ext cx="5928554" cy="2751534"/>
            <a:chOff x="4119074" y="1745575"/>
            <a:chExt cx="6194425" cy="1770322"/>
          </a:xfrm>
        </p:grpSpPr>
        <p:sp>
          <p:nvSpPr>
            <p:cNvPr id="18" name="Rectangle 9">
              <a:extLst>
                <a:ext uri="{FF2B5EF4-FFF2-40B4-BE49-F238E27FC236}">
                  <a16:creationId xmlns:a16="http://schemas.microsoft.com/office/drawing/2014/main" id="{6D01B819-89A2-4FFD-8844-0DCEAD24948E}"/>
                </a:ext>
              </a:extLst>
            </p:cNvPr>
            <p:cNvSpPr>
              <a:spLocks noChangeArrowheads="1"/>
            </p:cNvSpPr>
            <p:nvPr/>
          </p:nvSpPr>
          <p:spPr bwMode="auto">
            <a:xfrm>
              <a:off x="4119074" y="1745575"/>
              <a:ext cx="6194425" cy="1770322"/>
            </a:xfrm>
            <a:prstGeom prst="rect">
              <a:avLst/>
            </a:prstGeom>
            <a:solidFill>
              <a:srgbClr val="5ABB93"/>
            </a:solidFill>
            <a:ln w="9" cap="flat">
              <a:solidFill>
                <a:schemeClr val="bg2">
                  <a:lumMod val="75000"/>
                </a:schemeClr>
              </a:solidFill>
              <a:prstDash val="solid"/>
              <a:miter lim="800000"/>
            </a:ln>
          </p:spPr>
          <p:txBody>
            <a:bodyPr vert="horz" wrap="square" lIns="91440" tIns="45720" rIns="91440" bIns="45720" numCol="1" anchor="t" anchorCtr="0" compatLnSpc="1"/>
            <a:lstStyle/>
            <a:p>
              <a:endParaRPr lang="zh-CN" altLang="en-US" b="1" dirty="0">
                <a:solidFill>
                  <a:schemeClr val="bg1"/>
                </a:solidFill>
                <a:latin typeface="微軟正黑體" panose="020B0604030504040204" pitchFamily="34" charset="-120"/>
                <a:ea typeface="微軟正黑體" panose="020B0604030504040204" pitchFamily="34" charset="-120"/>
              </a:endParaRPr>
            </a:p>
          </p:txBody>
        </p:sp>
        <p:sp>
          <p:nvSpPr>
            <p:cNvPr id="22" name="TextBox 17">
              <a:extLst>
                <a:ext uri="{FF2B5EF4-FFF2-40B4-BE49-F238E27FC236}">
                  <a16:creationId xmlns:a16="http://schemas.microsoft.com/office/drawing/2014/main" id="{792186BD-3134-479B-B62C-62DD048A0B30}"/>
                </a:ext>
              </a:extLst>
            </p:cNvPr>
            <p:cNvSpPr txBox="1"/>
            <p:nvPr/>
          </p:nvSpPr>
          <p:spPr>
            <a:xfrm>
              <a:off x="4413203" y="2093570"/>
              <a:ext cx="5644620" cy="1267339"/>
            </a:xfrm>
            <a:prstGeom prst="rect">
              <a:avLst/>
            </a:prstGeom>
            <a:noFill/>
          </p:spPr>
          <p:txBody>
            <a:bodyPr wrap="square" rtlCol="0">
              <a:spAutoFit/>
            </a:bodyPr>
            <a:lstStyle/>
            <a:p>
              <a:pPr marL="342900" indent="-342900" algn="just">
                <a:buFontTx/>
                <a:buChar char="-"/>
              </a:pPr>
              <a:r>
                <a:rPr lang="zh-TW" altLang="en-US" sz="2800" b="1" dirty="0">
                  <a:solidFill>
                    <a:schemeClr val="bg1"/>
                  </a:solidFill>
                  <a:latin typeface="標楷體" panose="03000509000000000000" pitchFamily="65" charset="-120"/>
                  <a:ea typeface="標楷體" panose="03000509000000000000" pitchFamily="65" charset="-120"/>
                </a:rPr>
                <a:t>預測太陽能發電量</a:t>
              </a:r>
              <a:endParaRPr lang="en-US" altLang="zh-TW" sz="2800" b="1" dirty="0">
                <a:solidFill>
                  <a:schemeClr val="bg1"/>
                </a:solidFill>
                <a:latin typeface="標楷體" panose="03000509000000000000" pitchFamily="65" charset="-120"/>
                <a:ea typeface="標楷體" panose="03000509000000000000" pitchFamily="65" charset="-120"/>
              </a:endParaRPr>
            </a:p>
            <a:p>
              <a:pPr marL="342900" indent="-342900" algn="just">
                <a:buFontTx/>
                <a:buChar char="-"/>
              </a:pPr>
              <a:r>
                <a:rPr lang="zh-TW" altLang="en-US" sz="2800" b="1" dirty="0">
                  <a:solidFill>
                    <a:schemeClr val="bg1"/>
                  </a:solidFill>
                  <a:latin typeface="標楷體" panose="03000509000000000000" pitchFamily="65" charset="-120"/>
                  <a:ea typeface="標楷體" panose="03000509000000000000" pitchFamily="65" charset="-120"/>
                </a:rPr>
                <a:t>提供準確的預測模型</a:t>
              </a:r>
              <a:endParaRPr lang="en-US" altLang="zh-TW" sz="2800" b="1" dirty="0">
                <a:solidFill>
                  <a:schemeClr val="bg1"/>
                </a:solidFill>
                <a:latin typeface="標楷體" panose="03000509000000000000" pitchFamily="65" charset="-120"/>
                <a:ea typeface="標楷體" panose="03000509000000000000" pitchFamily="65" charset="-120"/>
              </a:endParaRPr>
            </a:p>
            <a:p>
              <a:pPr marL="342900" indent="-342900" algn="just">
                <a:spcBef>
                  <a:spcPts val="600"/>
                </a:spcBef>
                <a:buFontTx/>
                <a:buChar char="-"/>
              </a:pPr>
              <a:r>
                <a:rPr lang="zh-TW" altLang="en-US" sz="2800" b="1" dirty="0">
                  <a:solidFill>
                    <a:schemeClr val="bg1"/>
                  </a:solidFill>
                  <a:latin typeface="標楷體" panose="03000509000000000000" pitchFamily="65" charset="-120"/>
                  <a:ea typeface="標楷體" panose="03000509000000000000" pitchFamily="65" charset="-120"/>
                </a:rPr>
                <a:t>即時調整負載</a:t>
              </a:r>
              <a:endParaRPr lang="en-US" altLang="zh-TW" sz="2800" b="1" dirty="0">
                <a:solidFill>
                  <a:schemeClr val="bg1"/>
                </a:solidFill>
                <a:latin typeface="標楷體" panose="03000509000000000000" pitchFamily="65" charset="-120"/>
                <a:ea typeface="標楷體" panose="03000509000000000000" pitchFamily="65" charset="-120"/>
              </a:endParaRPr>
            </a:p>
            <a:p>
              <a:pPr marL="342900" indent="-342900" algn="just">
                <a:spcBef>
                  <a:spcPts val="600"/>
                </a:spcBef>
                <a:buFontTx/>
                <a:buChar char="-"/>
              </a:pPr>
              <a:r>
                <a:rPr lang="zh-TW" altLang="en-US" sz="2800" b="1" dirty="0">
                  <a:solidFill>
                    <a:schemeClr val="bg1"/>
                  </a:solidFill>
                  <a:latin typeface="標楷體" panose="03000509000000000000" pitchFamily="65" charset="-120"/>
                  <a:ea typeface="標楷體" panose="03000509000000000000" pitchFamily="65" charset="-120"/>
                </a:rPr>
                <a:t>不浪費與最大化利用太陽能</a:t>
              </a:r>
              <a:endParaRPr lang="en-US" altLang="zh-TW" sz="2800" b="1" dirty="0">
                <a:solidFill>
                  <a:schemeClr val="bg1"/>
                </a:solidFill>
                <a:latin typeface="標楷體" panose="03000509000000000000" pitchFamily="65" charset="-120"/>
                <a:ea typeface="標楷體" panose="03000509000000000000" pitchFamily="65" charset="-120"/>
              </a:endParaRPr>
            </a:p>
          </p:txBody>
        </p:sp>
      </p:grpSp>
      <p:grpSp>
        <p:nvGrpSpPr>
          <p:cNvPr id="3" name="群組 2">
            <a:extLst>
              <a:ext uri="{FF2B5EF4-FFF2-40B4-BE49-F238E27FC236}">
                <a16:creationId xmlns:a16="http://schemas.microsoft.com/office/drawing/2014/main" id="{DDD33634-D6A2-491B-AD77-ADC24060C051}"/>
              </a:ext>
            </a:extLst>
          </p:cNvPr>
          <p:cNvGrpSpPr/>
          <p:nvPr/>
        </p:nvGrpSpPr>
        <p:grpSpPr>
          <a:xfrm>
            <a:off x="2162176" y="2134582"/>
            <a:ext cx="4052940" cy="1018939"/>
            <a:chOff x="5510160" y="1219435"/>
            <a:chExt cx="4052940" cy="1018939"/>
          </a:xfrm>
        </p:grpSpPr>
        <p:sp>
          <p:nvSpPr>
            <p:cNvPr id="24" name="Rectangle 10">
              <a:extLst>
                <a:ext uri="{FF2B5EF4-FFF2-40B4-BE49-F238E27FC236}">
                  <a16:creationId xmlns:a16="http://schemas.microsoft.com/office/drawing/2014/main" id="{9A6EC535-BE8E-4BBE-AB9A-6D17F514739F}"/>
                </a:ext>
              </a:extLst>
            </p:cNvPr>
            <p:cNvSpPr>
              <a:spLocks noChangeArrowheads="1"/>
            </p:cNvSpPr>
            <p:nvPr/>
          </p:nvSpPr>
          <p:spPr bwMode="auto">
            <a:xfrm>
              <a:off x="5510160" y="1219435"/>
              <a:ext cx="4052940" cy="1018939"/>
            </a:xfrm>
            <a:prstGeom prst="rect">
              <a:avLst/>
            </a:prstGeom>
            <a:solidFill>
              <a:srgbClr val="EBEAE2"/>
            </a:solidFill>
            <a:ln w="19050" cap="flat">
              <a:solidFill>
                <a:srgbClr val="5ABB93"/>
              </a:solidFill>
              <a:prstDash val="solid"/>
              <a:miter lim="800000"/>
            </a:ln>
            <a:effectLst>
              <a:outerShdw blurRad="63500" sx="102000" sy="102000" algn="ctr" rotWithShape="0">
                <a:prstClr val="black">
                  <a:alpha val="40000"/>
                </a:prstClr>
              </a:outerShdw>
            </a:effectLst>
          </p:spPr>
          <p:txBody>
            <a:bodyPr vert="horz" wrap="square" lIns="91440" tIns="45720" rIns="91440" bIns="45720" numCol="1" anchor="t" anchorCtr="0" compatLnSpc="1"/>
            <a:lstStyle/>
            <a:p>
              <a:endParaRPr lang="zh-CN" altLang="en-US" b="1" dirty="0">
                <a:solidFill>
                  <a:srgbClr val="5ABB93"/>
                </a:solidFill>
                <a:latin typeface="微軟正黑體" panose="020B0604030504040204" pitchFamily="34" charset="-120"/>
                <a:ea typeface="微軟正黑體" panose="020B0604030504040204" pitchFamily="34" charset="-120"/>
              </a:endParaRPr>
            </a:p>
          </p:txBody>
        </p:sp>
        <p:sp>
          <p:nvSpPr>
            <p:cNvPr id="25" name="TextBox 16">
              <a:extLst>
                <a:ext uri="{FF2B5EF4-FFF2-40B4-BE49-F238E27FC236}">
                  <a16:creationId xmlns:a16="http://schemas.microsoft.com/office/drawing/2014/main" id="{4E2F7121-789C-4AC0-B487-36D2958D1AB1}"/>
                </a:ext>
              </a:extLst>
            </p:cNvPr>
            <p:cNvSpPr txBox="1"/>
            <p:nvPr/>
          </p:nvSpPr>
          <p:spPr>
            <a:xfrm>
              <a:off x="5675377" y="1313406"/>
              <a:ext cx="3792473" cy="830997"/>
            </a:xfrm>
            <a:prstGeom prst="rect">
              <a:avLst/>
            </a:prstGeom>
            <a:noFill/>
            <a:ln>
              <a:noFill/>
            </a:ln>
          </p:spPr>
          <p:txBody>
            <a:bodyPr wrap="square" rtlCol="0">
              <a:spAutoFit/>
            </a:bodyPr>
            <a:lstStyle/>
            <a:p>
              <a:pPr algn="ctr"/>
              <a:r>
                <a:rPr lang="en-US" altLang="zh-TW" sz="2400" b="1" dirty="0">
                  <a:solidFill>
                    <a:srgbClr val="5ABB93"/>
                  </a:solidFill>
                  <a:latin typeface="Times New Roman" panose="02020603050405020304" pitchFamily="18" charset="0"/>
                  <a:ea typeface="標楷體" panose="03000509000000000000" pitchFamily="65" charset="-120"/>
                  <a:cs typeface="Times New Roman" panose="02020603050405020304" pitchFamily="18" charset="0"/>
                </a:rPr>
                <a:t>RNN</a:t>
              </a:r>
              <a:r>
                <a:rPr lang="zh-TW" altLang="en-US" sz="2400" b="1" dirty="0">
                  <a:solidFill>
                    <a:srgbClr val="5ABB93"/>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1" dirty="0">
                  <a:solidFill>
                    <a:srgbClr val="5ABB93"/>
                  </a:solidFill>
                  <a:latin typeface="Times New Roman" panose="02020603050405020304" pitchFamily="18" charset="0"/>
                  <a:ea typeface="標楷體" panose="03000509000000000000" pitchFamily="65" charset="-120"/>
                  <a:cs typeface="Times New Roman" panose="02020603050405020304" pitchFamily="18" charset="0"/>
                </a:rPr>
                <a:t>LSTM</a:t>
              </a:r>
              <a:r>
                <a:rPr lang="zh-TW" altLang="en-US" sz="2400" b="1" dirty="0">
                  <a:solidFill>
                    <a:srgbClr val="5ABB93"/>
                  </a:solidFill>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b="1" dirty="0">
                <a:solidFill>
                  <a:srgbClr val="5ABB93"/>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lang="en-US" altLang="zh-TW" sz="2400" b="1" dirty="0">
                  <a:solidFill>
                    <a:srgbClr val="5ABB93"/>
                  </a:solidFill>
                  <a:latin typeface="Times New Roman" panose="02020603050405020304" pitchFamily="18" charset="0"/>
                  <a:ea typeface="標楷體" panose="03000509000000000000" pitchFamily="65" charset="-120"/>
                  <a:cs typeface="Times New Roman" panose="02020603050405020304" pitchFamily="18" charset="0"/>
                </a:rPr>
                <a:t>Stack LSTM </a:t>
              </a:r>
              <a:r>
                <a:rPr lang="zh-TW" altLang="en-US" sz="2400" b="1" dirty="0">
                  <a:solidFill>
                    <a:srgbClr val="5ABB93"/>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1" dirty="0">
                  <a:solidFill>
                    <a:srgbClr val="5ABB93"/>
                  </a:solidFill>
                  <a:latin typeface="Times New Roman" panose="02020603050405020304" pitchFamily="18" charset="0"/>
                  <a:ea typeface="標楷體" panose="03000509000000000000" pitchFamily="65" charset="-120"/>
                  <a:cs typeface="Times New Roman" panose="02020603050405020304" pitchFamily="18" charset="0"/>
                </a:rPr>
                <a:t>Bi-LSTM</a:t>
              </a:r>
            </a:p>
          </p:txBody>
        </p:sp>
      </p:grpSp>
    </p:spTree>
    <p:extLst>
      <p:ext uri="{BB962C8B-B14F-4D97-AF65-F5344CB8AC3E}">
        <p14:creationId xmlns:p14="http://schemas.microsoft.com/office/powerpoint/2010/main" val="3959785199"/>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74487463.tgt.Office_50284878_TF33476885_Win32_OJ112181005" id="{78492284-94BE-458D-9917-612305366552}" vid="{96BCD98B-6255-4915-B9B5-BAB2DD0440DF}"/>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4E879E6-8FFE-4154-8F2A-F7518B89B376}">
  <ds:schemaRefs>
    <ds:schemaRef ds:uri="http://purl.org/dc/elements/1.1/"/>
    <ds:schemaRef ds:uri="http://purl.org/dc/terms/"/>
    <ds:schemaRef ds:uri="http://www.w3.org/XML/1998/namespace"/>
    <ds:schemaRef ds:uri="http://schemas.openxmlformats.org/package/2006/metadata/core-properties"/>
    <ds:schemaRef ds:uri="http://schemas.microsoft.com/office/2006/documentManagement/types"/>
    <ds:schemaRef ds:uri="71af3243-3dd4-4a8d-8c0d-dd76da1f02a5"/>
    <ds:schemaRef ds:uri="http://schemas.microsoft.com/office/infopath/2007/PartnerControls"/>
    <ds:schemaRef ds:uri="16c05727-aa75-4e4a-9b5f-8a80a1165891"/>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傳統公司的全公司簡報</Template>
  <TotalTime>63277</TotalTime>
  <Words>9211</Words>
  <Application>Microsoft Office PowerPoint</Application>
  <PresentationFormat>寬螢幕</PresentationFormat>
  <Paragraphs>1786</Paragraphs>
  <Slides>62</Slides>
  <Notes>53</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62</vt:i4>
      </vt:variant>
    </vt:vector>
  </HeadingPairs>
  <TitlesOfParts>
    <vt:vector size="75" baseType="lpstr">
      <vt:lpstr>Microsoft JhengHei UI</vt:lpstr>
      <vt:lpstr>微软雅黑</vt:lpstr>
      <vt:lpstr>宋体</vt:lpstr>
      <vt:lpstr>微軟正黑體</vt:lpstr>
      <vt:lpstr>新細明體</vt:lpstr>
      <vt:lpstr>標楷體</vt:lpstr>
      <vt:lpstr>Arial</vt:lpstr>
      <vt:lpstr>Calibri</vt:lpstr>
      <vt:lpstr>Cambria Math</vt:lpstr>
      <vt:lpstr>Lucida Sans</vt:lpstr>
      <vt:lpstr>Times New Roman</vt:lpstr>
      <vt:lpstr>Wingdings</vt:lpstr>
      <vt:lpstr>RetrospectVTI</vt:lpstr>
      <vt:lpstr>PowerPoint 簡報</vt:lpstr>
      <vt:lpstr>論文計劃書建議-張老師</vt:lpstr>
      <vt:lpstr>論文計劃書建議-翁老師</vt:lpstr>
      <vt:lpstr>論文計劃書建議-連老師</vt:lpstr>
      <vt:lpstr>目錄</vt:lpstr>
      <vt:lpstr>緒論</vt:lpstr>
      <vt:lpstr>1.1研究背景(1/2)</vt:lpstr>
      <vt:lpstr>1.1研究背景(2/2)</vt:lpstr>
      <vt:lpstr>1.2研究目的(1/2)</vt:lpstr>
      <vt:lpstr>1.2研究目的(2/2)</vt:lpstr>
      <vt:lpstr>文獻探討</vt:lpstr>
      <vt:lpstr>2.1機器學習(1/2)</vt:lpstr>
      <vt:lpstr>2.1機器學習(2/2)</vt:lpstr>
      <vt:lpstr>2.2循環神經網路(RNN) (1/2)</vt:lpstr>
      <vt:lpstr>2.2循環神經網路(RNN) (2/2)</vt:lpstr>
      <vt:lpstr>2.3長短期記憶(LSTM) (1/2)</vt:lpstr>
      <vt:lpstr>2.3長短期記憶(LSTM) (2/2)</vt:lpstr>
      <vt:lpstr>2.4多層長短期記憶(Stack LSTM) (1/2)</vt:lpstr>
      <vt:lpstr>2.4多層長短期記憶(Stack LSTM) (2/2)</vt:lpstr>
      <vt:lpstr>2.5雙向長短期記憶(Bi-LSTM) (1/2)</vt:lpstr>
      <vt:lpstr>2.5雙向長短期記憶(Bi-LSTM) (2/2)</vt:lpstr>
      <vt:lpstr>2.6皮爾森相關分析(Pearson correlation) (1/2)</vt:lpstr>
      <vt:lpstr>2.6皮爾森相關分析(Pearson correlation) (2/2)</vt:lpstr>
      <vt:lpstr>研究架構與方法</vt:lpstr>
      <vt:lpstr>3.1研究架構</vt:lpstr>
      <vt:lpstr>3.2循環神經網路 (Recurrent Neural Network, RNN)</vt:lpstr>
      <vt:lpstr>3.3長短期記憶 (Long Short-Term Memory, LSTM)</vt:lpstr>
      <vt:lpstr>3.4多層長短期記憶 (Stack Long Short-Term Memory, Stack LSTM)</vt:lpstr>
      <vt:lpstr>3.5雙向長短期記憶 (Bidirectional Long Short-Term Memory, Bi-LSTM)</vt:lpstr>
      <vt:lpstr>研究結果與分析</vt:lpstr>
      <vt:lpstr>4.1實驗資料集與特徵說明</vt:lpstr>
      <vt:lpstr>4.2軟體與開發環境(1/3)</vt:lpstr>
      <vt:lpstr>4.2軟體與開發環境(2/3)</vt:lpstr>
      <vt:lpstr>4.2軟體與開發環境(3/3)</vt:lpstr>
      <vt:lpstr>4.3電腦設備</vt:lpstr>
      <vt:lpstr>4.4衡量指標</vt:lpstr>
      <vt:lpstr>4.5實驗一：四種模型之預測結果比較(1/7)</vt:lpstr>
      <vt:lpstr>4.5實驗一：四種模型之預測結果比較(2/7)</vt:lpstr>
      <vt:lpstr>4.5實驗一：四種模型之預測結果比較(3/7)</vt:lpstr>
      <vt:lpstr>4.5實驗一：四種模型之預測結果比較(4/7)</vt:lpstr>
      <vt:lpstr>4.5實驗一：四種模型之預測結果比較(5/7)</vt:lpstr>
      <vt:lpstr>4.5實驗一：四種模型之預測結果比較(6/7)</vt:lpstr>
      <vt:lpstr>4.5實驗一：四種模型之預測結果比較(7/7)</vt:lpstr>
      <vt:lpstr>4.6實驗二：四種模型之最佳配置(1/7)</vt:lpstr>
      <vt:lpstr>4.6實驗二：四種模型之最佳配置(2/7)</vt:lpstr>
      <vt:lpstr>4.6實驗二：四種模型之最佳配置(3/7)</vt:lpstr>
      <vt:lpstr>4.6實驗二：四種模型之最佳配置(4/7)</vt:lpstr>
      <vt:lpstr>4.6實驗二：四種模型之最佳配置(5/7)</vt:lpstr>
      <vt:lpstr>4.6實驗二：四種模型之最佳配置(6/7)</vt:lpstr>
      <vt:lpstr>4.6實驗二：四種模型之最佳配置(7/7)</vt:lpstr>
      <vt:lpstr>4.7實驗三：皮爾森分析比較(1/2)</vt:lpstr>
      <vt:lpstr>4.7實驗三：皮爾森分析比較(2/2)</vt:lpstr>
      <vt:lpstr>結論與建議</vt:lpstr>
      <vt:lpstr>結論(1/1)</vt:lpstr>
      <vt:lpstr>結論(2/5)</vt:lpstr>
      <vt:lpstr>結論(3/5)</vt:lpstr>
      <vt:lpstr>結論(4/5)</vt:lpstr>
      <vt:lpstr>結論(5/5)</vt:lpstr>
      <vt:lpstr>結論-研究限制</vt:lpstr>
      <vt:lpstr>結論-未來研究與建議</vt:lpstr>
      <vt:lpstr>Thank You</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edge AI-enabled IoT healthcare monitoring system for smart cities</dc:title>
  <dc:creator>呂育嘉</dc:creator>
  <cp:lastModifiedBy>育嘉 呂</cp:lastModifiedBy>
  <cp:revision>588</cp:revision>
  <dcterms:created xsi:type="dcterms:W3CDTF">2022-03-18T06:43:05Z</dcterms:created>
  <dcterms:modified xsi:type="dcterms:W3CDTF">2023-07-06T14:16:07Z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