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3"/>
  </p:notesMasterIdLst>
  <p:handoutMasterIdLst>
    <p:handoutMasterId r:id="rId34"/>
  </p:handoutMasterIdLst>
  <p:sldIdLst>
    <p:sldId id="299" r:id="rId5"/>
    <p:sldId id="284" r:id="rId6"/>
    <p:sldId id="304" r:id="rId7"/>
    <p:sldId id="306" r:id="rId8"/>
    <p:sldId id="302" r:id="rId9"/>
    <p:sldId id="344" r:id="rId10"/>
    <p:sldId id="345" r:id="rId11"/>
    <p:sldId id="351" r:id="rId12"/>
    <p:sldId id="305" r:id="rId13"/>
    <p:sldId id="356" r:id="rId14"/>
    <p:sldId id="354" r:id="rId15"/>
    <p:sldId id="357" r:id="rId16"/>
    <p:sldId id="358" r:id="rId17"/>
    <p:sldId id="308" r:id="rId18"/>
    <p:sldId id="347" r:id="rId19"/>
    <p:sldId id="348" r:id="rId20"/>
    <p:sldId id="338" r:id="rId21"/>
    <p:sldId id="339" r:id="rId22"/>
    <p:sldId id="352" r:id="rId23"/>
    <p:sldId id="353" r:id="rId24"/>
    <p:sldId id="343" r:id="rId25"/>
    <p:sldId id="309" r:id="rId26"/>
    <p:sldId id="311" r:id="rId27"/>
    <p:sldId id="290" r:id="rId28"/>
    <p:sldId id="280" r:id="rId29"/>
    <p:sldId id="359" r:id="rId30"/>
    <p:sldId id="361" r:id="rId31"/>
    <p:sldId id="360" r:id="rId3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呂育嘉" initials="呂育嘉" lastIdx="1" clrIdx="0">
    <p:extLst>
      <p:ext uri="{19B8F6BF-5375-455C-9EA6-DF929625EA0E}">
        <p15:presenceInfo xmlns:p15="http://schemas.microsoft.com/office/powerpoint/2012/main" userId="呂育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7237" autoAdjust="0"/>
  </p:normalViewPr>
  <p:slideViewPr>
    <p:cSldViewPr snapToGrid="0">
      <p:cViewPr varScale="1"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4620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D8060-5937-4CFD-83F3-DAD0A68939B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740062B-9E2D-46B2-BF20-93BD09760031}">
      <dgm:prSet phldrT="[文字]" custT="1"/>
      <dgm:spPr/>
      <dgm:t>
        <a:bodyPr/>
        <a:lstStyle/>
        <a:p>
          <a:r>
            <a:rPr lang="zh-TW" altLang="zh-TW" sz="28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臺灣電力系統</a:t>
          </a:r>
          <a:endParaRPr lang="zh-TW" altLang="en-US" sz="28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1BC7E3D-61FF-47CD-8D8F-ADE4361C342D}" type="parTrans" cxnId="{C2B342A4-5AF5-4865-BAF7-2F717BC1E109}">
      <dgm:prSet/>
      <dgm:spPr/>
      <dgm:t>
        <a:bodyPr/>
        <a:lstStyle/>
        <a:p>
          <a:endParaRPr lang="zh-TW" altLang="en-US"/>
        </a:p>
      </dgm:t>
    </dgm:pt>
    <dgm:pt modelId="{84CC7DEA-A99E-4385-8098-E9EE9581590E}" type="sibTrans" cxnId="{C2B342A4-5AF5-4865-BAF7-2F717BC1E109}">
      <dgm:prSet/>
      <dgm:spPr/>
      <dgm:t>
        <a:bodyPr/>
        <a:lstStyle/>
        <a:p>
          <a:endParaRPr lang="zh-TW" altLang="en-US"/>
        </a:p>
      </dgm:t>
    </dgm:pt>
    <dgm:pt modelId="{35380607-A8CD-49BF-BBEC-A92B7BE61E6B}">
      <dgm:prSet phldrT="[文字]" custT="1"/>
      <dgm:spPr/>
      <dgm:t>
        <a:bodyPr/>
        <a:lstStyle/>
        <a:p>
          <a:r>
            <a:rPr lang="zh-TW" altLang="zh-TW" sz="2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地理位置</a:t>
          </a:r>
          <a:endParaRPr lang="zh-TW" altLang="en-US" sz="2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6760466-AE61-4B46-9182-9BBC3F20DFBE}" type="parTrans" cxnId="{69296FBD-EFA8-4E40-A721-C5193CA44D2C}">
      <dgm:prSet/>
      <dgm:spPr/>
      <dgm:t>
        <a:bodyPr/>
        <a:lstStyle/>
        <a:p>
          <a:endParaRPr lang="zh-TW" altLang="en-US"/>
        </a:p>
      </dgm:t>
    </dgm:pt>
    <dgm:pt modelId="{F8D5E452-F8A3-42FF-9EE6-058DB0430E15}" type="sibTrans" cxnId="{69296FBD-EFA8-4E40-A721-C5193CA44D2C}">
      <dgm:prSet/>
      <dgm:spPr/>
      <dgm:t>
        <a:bodyPr/>
        <a:lstStyle/>
        <a:p>
          <a:endParaRPr lang="zh-TW" altLang="en-US"/>
        </a:p>
      </dgm:t>
    </dgm:pt>
    <dgm:pt modelId="{F0856808-3DE7-43BC-87A2-443E6E3F81AD}">
      <dgm:prSet phldrT="[文字]" custT="1"/>
      <dgm:spPr/>
      <dgm:t>
        <a:bodyPr/>
        <a:lstStyle/>
        <a:p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集中式電網</a:t>
          </a:r>
        </a:p>
      </dgm:t>
    </dgm:pt>
    <dgm:pt modelId="{8C2BA163-BEC8-41FE-8AEB-320511D13389}" type="parTrans" cxnId="{F7D09B82-3081-4006-BB60-F172F327B840}">
      <dgm:prSet/>
      <dgm:spPr/>
      <dgm:t>
        <a:bodyPr/>
        <a:lstStyle/>
        <a:p>
          <a:endParaRPr lang="zh-TW" altLang="en-US"/>
        </a:p>
      </dgm:t>
    </dgm:pt>
    <dgm:pt modelId="{0C5BE790-35F2-4718-AF58-7A39AF18157E}" type="sibTrans" cxnId="{F7D09B82-3081-4006-BB60-F172F327B840}">
      <dgm:prSet/>
      <dgm:spPr/>
      <dgm:t>
        <a:bodyPr/>
        <a:lstStyle/>
        <a:p>
          <a:endParaRPr lang="zh-TW" altLang="en-US"/>
        </a:p>
      </dgm:t>
    </dgm:pt>
    <dgm:pt modelId="{47C440C6-9AF1-48B2-B222-D6C33F415AC8}">
      <dgm:prSet phldrT="[文字]" custT="1"/>
      <dgm:spPr/>
      <dgm:t>
        <a:bodyPr/>
        <a:lstStyle/>
        <a:p>
          <a:r>
            <a:rPr lang="zh-TW" altLang="en-US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再生能源</a:t>
          </a:r>
          <a:r>
            <a:rPr lang="en-US" altLang="zh-TW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-</a:t>
          </a:r>
          <a:r>
            <a:rPr lang="zh-TW" altLang="en-US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太陽能</a:t>
          </a:r>
        </a:p>
      </dgm:t>
    </dgm:pt>
    <dgm:pt modelId="{93B52882-E998-4AAB-BE4C-05623C0E9996}" type="parTrans" cxnId="{BFF5789D-A784-46DD-A5C8-9F147F16795F}">
      <dgm:prSet/>
      <dgm:spPr/>
      <dgm:t>
        <a:bodyPr/>
        <a:lstStyle/>
        <a:p>
          <a:endParaRPr lang="zh-TW" altLang="en-US"/>
        </a:p>
      </dgm:t>
    </dgm:pt>
    <dgm:pt modelId="{401EEBB0-3384-4C94-B2B2-9E02AE2CFA3F}" type="sibTrans" cxnId="{BFF5789D-A784-46DD-A5C8-9F147F16795F}">
      <dgm:prSet/>
      <dgm:spPr/>
      <dgm:t>
        <a:bodyPr/>
        <a:lstStyle/>
        <a:p>
          <a:endParaRPr lang="zh-TW" altLang="en-US"/>
        </a:p>
      </dgm:t>
    </dgm:pt>
    <dgm:pt modelId="{D9EDFDBA-F3AF-4F7B-A987-011A858E8C32}">
      <dgm:prSet phldrT="[文字]" custT="1"/>
      <dgm:spPr/>
      <dgm:t>
        <a:bodyPr/>
        <a:lstStyle/>
        <a:p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日照強度</a:t>
          </a:r>
        </a:p>
      </dgm:t>
    </dgm:pt>
    <dgm:pt modelId="{F124717E-FD80-4896-B2B9-462D2BC1F351}" type="parTrans" cxnId="{D0200E1D-BD90-44B1-B644-E87BA345E231}">
      <dgm:prSet/>
      <dgm:spPr/>
      <dgm:t>
        <a:bodyPr/>
        <a:lstStyle/>
        <a:p>
          <a:endParaRPr lang="zh-TW" altLang="en-US"/>
        </a:p>
      </dgm:t>
    </dgm:pt>
    <dgm:pt modelId="{F74DDBD5-E046-475B-9CB5-9B26C83548BC}" type="sibTrans" cxnId="{D0200E1D-BD90-44B1-B644-E87BA345E231}">
      <dgm:prSet/>
      <dgm:spPr/>
      <dgm:t>
        <a:bodyPr/>
        <a:lstStyle/>
        <a:p>
          <a:endParaRPr lang="zh-TW" altLang="en-US"/>
        </a:p>
      </dgm:t>
    </dgm:pt>
    <dgm:pt modelId="{06656B10-935E-4136-B820-6B850B0B3365}">
      <dgm:prSet phldrT="[文字]" custT="1"/>
      <dgm:spPr/>
      <dgm:t>
        <a:bodyPr/>
        <a:lstStyle/>
        <a:p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間歇性</a:t>
          </a:r>
        </a:p>
      </dgm:t>
    </dgm:pt>
    <dgm:pt modelId="{D4B07E39-D4F9-40B7-A1F7-3F839DEAD19F}" type="parTrans" cxnId="{8E1780EA-B25E-4093-B6C3-93FD3FC68C79}">
      <dgm:prSet/>
      <dgm:spPr/>
      <dgm:t>
        <a:bodyPr/>
        <a:lstStyle/>
        <a:p>
          <a:endParaRPr lang="zh-TW" altLang="en-US"/>
        </a:p>
      </dgm:t>
    </dgm:pt>
    <dgm:pt modelId="{FA22E114-8A87-4358-9876-673E89962A6A}" type="sibTrans" cxnId="{8E1780EA-B25E-4093-B6C3-93FD3FC68C79}">
      <dgm:prSet/>
      <dgm:spPr/>
      <dgm:t>
        <a:bodyPr/>
        <a:lstStyle/>
        <a:p>
          <a:endParaRPr lang="zh-TW" altLang="en-US"/>
        </a:p>
      </dgm:t>
    </dgm:pt>
    <dgm:pt modelId="{F248B932-479F-41F8-89F3-9AC1C342309C}">
      <dgm:prSet phldrT="[文字]" custT="1"/>
      <dgm:spPr/>
      <dgm:t>
        <a:bodyPr/>
        <a:lstStyle/>
        <a:p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不易預測</a:t>
          </a:r>
        </a:p>
      </dgm:t>
    </dgm:pt>
    <dgm:pt modelId="{07A906B9-423C-4E8E-A7F7-F0258236282E}" type="parTrans" cxnId="{A312D9AF-8395-492B-A57F-06724C50F029}">
      <dgm:prSet/>
      <dgm:spPr/>
      <dgm:t>
        <a:bodyPr/>
        <a:lstStyle/>
        <a:p>
          <a:endParaRPr lang="zh-TW" altLang="en-US"/>
        </a:p>
      </dgm:t>
    </dgm:pt>
    <dgm:pt modelId="{A8317AF6-10A8-4B20-85AD-AE7B32F80195}" type="sibTrans" cxnId="{A312D9AF-8395-492B-A57F-06724C50F029}">
      <dgm:prSet/>
      <dgm:spPr/>
      <dgm:t>
        <a:bodyPr/>
        <a:lstStyle/>
        <a:p>
          <a:endParaRPr lang="zh-TW" altLang="en-US"/>
        </a:p>
      </dgm:t>
    </dgm:pt>
    <dgm:pt modelId="{079F53D0-0B5D-4508-926F-40761B9F4660}">
      <dgm:prSet phldrT="[文字]" custT="1"/>
      <dgm:spPr/>
      <dgm:t>
        <a:bodyPr/>
        <a:lstStyle/>
        <a:p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發展獨立式電網</a:t>
          </a:r>
        </a:p>
      </dgm:t>
    </dgm:pt>
    <dgm:pt modelId="{5920927D-1C41-4D15-A1E6-B7174EC82D05}" type="parTrans" cxnId="{97275E4F-C660-4B39-8646-EB74CEAFD8EC}">
      <dgm:prSet/>
      <dgm:spPr/>
      <dgm:t>
        <a:bodyPr/>
        <a:lstStyle/>
        <a:p>
          <a:endParaRPr lang="zh-TW" altLang="en-US"/>
        </a:p>
      </dgm:t>
    </dgm:pt>
    <dgm:pt modelId="{0D1FBF9B-2A0E-4618-84BC-FF623DCA301F}" type="sibTrans" cxnId="{97275E4F-C660-4B39-8646-EB74CEAFD8EC}">
      <dgm:prSet/>
      <dgm:spPr/>
      <dgm:t>
        <a:bodyPr/>
        <a:lstStyle/>
        <a:p>
          <a:endParaRPr lang="zh-TW" altLang="en-US"/>
        </a:p>
      </dgm:t>
    </dgm:pt>
    <dgm:pt modelId="{284C87E4-1C4E-4D5D-AEF1-AD5295170E27}">
      <dgm:prSet phldrT="[文字]" custT="1"/>
      <dgm:spPr/>
      <dgm:t>
        <a:bodyPr/>
        <a:lstStyle/>
        <a:p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不易調度</a:t>
          </a:r>
        </a:p>
      </dgm:t>
    </dgm:pt>
    <dgm:pt modelId="{FDA7D756-1CA4-4EE4-AE80-2682FDA52943}" type="parTrans" cxnId="{638EF4E7-7A99-45D1-8FA4-74FABF8F0CA0}">
      <dgm:prSet/>
      <dgm:spPr/>
      <dgm:t>
        <a:bodyPr/>
        <a:lstStyle/>
        <a:p>
          <a:endParaRPr lang="zh-TW" altLang="en-US"/>
        </a:p>
      </dgm:t>
    </dgm:pt>
    <dgm:pt modelId="{23E9CCD5-E67C-46BD-8B8B-9ABCC6468C89}" type="sibTrans" cxnId="{638EF4E7-7A99-45D1-8FA4-74FABF8F0CA0}">
      <dgm:prSet/>
      <dgm:spPr/>
      <dgm:t>
        <a:bodyPr/>
        <a:lstStyle/>
        <a:p>
          <a:endParaRPr lang="zh-TW" altLang="en-US"/>
        </a:p>
      </dgm:t>
    </dgm:pt>
    <dgm:pt modelId="{0738B60D-B7FC-44FD-8A9B-E9660B272398}">
      <dgm:prSet phldrT="[文字]" custT="1"/>
      <dgm:spPr/>
      <dgm:t>
        <a:bodyPr/>
        <a:lstStyle/>
        <a:p>
          <a:r>
            <a:rPr lang="zh-TW" altLang="en-US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獨立式電網發展</a:t>
          </a:r>
        </a:p>
      </dgm:t>
    </dgm:pt>
    <dgm:pt modelId="{66A598AD-1A28-45DB-BC44-72CFBE73201F}" type="parTrans" cxnId="{949826DC-C06A-4418-9B50-44C6E8DFF455}">
      <dgm:prSet/>
      <dgm:spPr/>
      <dgm:t>
        <a:bodyPr/>
        <a:lstStyle/>
        <a:p>
          <a:endParaRPr lang="zh-TW" altLang="en-US"/>
        </a:p>
      </dgm:t>
    </dgm:pt>
    <dgm:pt modelId="{7CD33139-600B-4E06-8C50-8E0B20C9F797}" type="sibTrans" cxnId="{949826DC-C06A-4418-9B50-44C6E8DFF455}">
      <dgm:prSet/>
      <dgm:spPr/>
      <dgm:t>
        <a:bodyPr/>
        <a:lstStyle/>
        <a:p>
          <a:endParaRPr lang="zh-TW" altLang="en-US"/>
        </a:p>
      </dgm:t>
    </dgm:pt>
    <dgm:pt modelId="{56C18F54-E183-4ED3-8B3C-5C44B6D67BA3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具有可調度性</a:t>
          </a:r>
        </a:p>
      </dgm:t>
    </dgm:pt>
    <dgm:pt modelId="{AAF7FFF0-C972-409D-A752-92144EB27ACC}" type="parTrans" cxnId="{50BFC2A6-FAF5-4978-9772-BC21CA2DE84B}">
      <dgm:prSet/>
      <dgm:spPr/>
      <dgm:t>
        <a:bodyPr/>
        <a:lstStyle/>
        <a:p>
          <a:endParaRPr lang="zh-TW" altLang="en-US"/>
        </a:p>
      </dgm:t>
    </dgm:pt>
    <dgm:pt modelId="{4F32425B-9146-45E1-9402-5B3841EDCDA3}" type="sibTrans" cxnId="{50BFC2A6-FAF5-4978-9772-BC21CA2DE84B}">
      <dgm:prSet/>
      <dgm:spPr/>
      <dgm:t>
        <a:bodyPr/>
        <a:lstStyle/>
        <a:p>
          <a:endParaRPr lang="zh-TW" altLang="en-US"/>
        </a:p>
      </dgm:t>
    </dgm:pt>
    <dgm:pt modelId="{25535041-E1F2-4CDF-9541-1813DE1A6A04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安全性</a:t>
          </a:r>
        </a:p>
      </dgm:t>
    </dgm:pt>
    <dgm:pt modelId="{B30934DF-A6DF-46B5-BB8E-28AF7F02768E}" type="parTrans" cxnId="{33A8A25F-D15C-46A4-8DDD-7C60C064CDAC}">
      <dgm:prSet/>
      <dgm:spPr/>
      <dgm:t>
        <a:bodyPr/>
        <a:lstStyle/>
        <a:p>
          <a:endParaRPr lang="zh-TW" altLang="en-US"/>
        </a:p>
      </dgm:t>
    </dgm:pt>
    <dgm:pt modelId="{51E7725E-BCC2-4A71-BA33-1158ECEDE170}" type="sibTrans" cxnId="{33A8A25F-D15C-46A4-8DDD-7C60C064CDAC}">
      <dgm:prSet/>
      <dgm:spPr/>
      <dgm:t>
        <a:bodyPr/>
        <a:lstStyle/>
        <a:p>
          <a:endParaRPr lang="zh-TW" altLang="en-US"/>
        </a:p>
      </dgm:t>
    </dgm:pt>
    <dgm:pt modelId="{CAF59747-45FA-43CA-8878-FF7E18D95610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準確的發電量</a:t>
          </a:r>
        </a:p>
      </dgm:t>
    </dgm:pt>
    <dgm:pt modelId="{F69115E6-EA69-4D10-AD7C-E6A450B3FFA8}" type="parTrans" cxnId="{1D064995-4B42-40BF-8147-23F9F396D847}">
      <dgm:prSet/>
      <dgm:spPr/>
      <dgm:t>
        <a:bodyPr/>
        <a:lstStyle/>
        <a:p>
          <a:endParaRPr lang="zh-TW" altLang="en-US"/>
        </a:p>
      </dgm:t>
    </dgm:pt>
    <dgm:pt modelId="{0153D3BA-D5D3-4B9F-9044-45349ACFFD7F}" type="sibTrans" cxnId="{1D064995-4B42-40BF-8147-23F9F396D847}">
      <dgm:prSet/>
      <dgm:spPr/>
      <dgm:t>
        <a:bodyPr/>
        <a:lstStyle/>
        <a:p>
          <a:endParaRPr lang="zh-TW" altLang="en-US"/>
        </a:p>
      </dgm:t>
    </dgm:pt>
    <dgm:pt modelId="{F17EF20D-6648-4F88-A05C-C373888AE210}">
      <dgm:prSet phldrT="[文字]" custT="1"/>
      <dgm:spPr/>
      <dgm:t>
        <a:bodyPr/>
        <a:lstStyle/>
        <a:p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能源轉換</a:t>
          </a:r>
        </a:p>
      </dgm:t>
    </dgm:pt>
    <dgm:pt modelId="{26461166-6820-465D-AD2B-7F1D04B3F17D}" type="parTrans" cxnId="{07D4B89E-24F4-4509-BADF-A5B5F543B7F0}">
      <dgm:prSet/>
      <dgm:spPr/>
    </dgm:pt>
    <dgm:pt modelId="{8A8F4427-1869-4EC5-BCDA-F9587BDEABC2}" type="sibTrans" cxnId="{07D4B89E-24F4-4509-BADF-A5B5F543B7F0}">
      <dgm:prSet/>
      <dgm:spPr/>
    </dgm:pt>
    <dgm:pt modelId="{7E15F14B-5FCD-4453-B5FA-2FBB60AD2405}" type="pres">
      <dgm:prSet presAssocID="{BDDD8060-5937-4CFD-83F3-DAD0A68939B4}" presName="Name0" presStyleCnt="0">
        <dgm:presLayoutVars>
          <dgm:dir/>
          <dgm:animLvl val="lvl"/>
          <dgm:resizeHandles val="exact"/>
        </dgm:presLayoutVars>
      </dgm:prSet>
      <dgm:spPr/>
    </dgm:pt>
    <dgm:pt modelId="{E668A13E-CCF5-49EE-A4E3-071C2556EF1B}" type="pres">
      <dgm:prSet presAssocID="{D740062B-9E2D-46B2-BF20-93BD09760031}" presName="composite" presStyleCnt="0"/>
      <dgm:spPr/>
    </dgm:pt>
    <dgm:pt modelId="{AA8B32D2-1FCB-4C26-844C-65D7776E06D6}" type="pres">
      <dgm:prSet presAssocID="{D740062B-9E2D-46B2-BF20-93BD09760031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450D0FCF-F14E-48B5-9279-BBDEADD2F15B}" type="pres">
      <dgm:prSet presAssocID="{D740062B-9E2D-46B2-BF20-93BD09760031}" presName="desTx" presStyleLbl="alignAccFollowNode1" presStyleIdx="0" presStyleCnt="3" custAng="0">
        <dgm:presLayoutVars>
          <dgm:bulletEnabled val="1"/>
        </dgm:presLayoutVars>
      </dgm:prSet>
      <dgm:spPr/>
    </dgm:pt>
    <dgm:pt modelId="{56417CE8-4A74-4FE3-996C-FD068F4CE986}" type="pres">
      <dgm:prSet presAssocID="{84CC7DEA-A99E-4385-8098-E9EE9581590E}" presName="space" presStyleCnt="0"/>
      <dgm:spPr/>
    </dgm:pt>
    <dgm:pt modelId="{98071AF9-10E0-4C2D-B0F6-8EB60BF93E4E}" type="pres">
      <dgm:prSet presAssocID="{0738B60D-B7FC-44FD-8A9B-E9660B272398}" presName="composite" presStyleCnt="0"/>
      <dgm:spPr/>
    </dgm:pt>
    <dgm:pt modelId="{F5D45E36-A0CD-4207-AED2-FF0E3CD2975A}" type="pres">
      <dgm:prSet presAssocID="{0738B60D-B7FC-44FD-8A9B-E9660B2723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AE298F2-2273-4832-9E96-98F20CACA94D}" type="pres">
      <dgm:prSet presAssocID="{0738B60D-B7FC-44FD-8A9B-E9660B272398}" presName="desTx" presStyleLbl="alignAccFollowNode1" presStyleIdx="1" presStyleCnt="3">
        <dgm:presLayoutVars>
          <dgm:bulletEnabled val="1"/>
        </dgm:presLayoutVars>
      </dgm:prSet>
      <dgm:spPr/>
    </dgm:pt>
    <dgm:pt modelId="{547FADED-A491-41EB-A76E-91B28233C6BD}" type="pres">
      <dgm:prSet presAssocID="{7CD33139-600B-4E06-8C50-8E0B20C9F797}" presName="space" presStyleCnt="0"/>
      <dgm:spPr/>
    </dgm:pt>
    <dgm:pt modelId="{96AC8760-933B-46D8-B932-EB189F2DA896}" type="pres">
      <dgm:prSet presAssocID="{47C440C6-9AF1-48B2-B222-D6C33F415AC8}" presName="composite" presStyleCnt="0"/>
      <dgm:spPr/>
    </dgm:pt>
    <dgm:pt modelId="{72CA96BE-734D-41C6-A1CE-5FDF1E8C1AC7}" type="pres">
      <dgm:prSet presAssocID="{47C440C6-9AF1-48B2-B222-D6C33F415A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19FC103-2579-4BC0-B3BD-C437B9D25444}" type="pres">
      <dgm:prSet presAssocID="{47C440C6-9AF1-48B2-B222-D6C33F415AC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F17B70F-16B1-415A-A306-55457911DF9F}" type="presOf" srcId="{D740062B-9E2D-46B2-BF20-93BD09760031}" destId="{AA8B32D2-1FCB-4C26-844C-65D7776E06D6}" srcOrd="0" destOrd="0" presId="urn:microsoft.com/office/officeart/2005/8/layout/hList1"/>
    <dgm:cxn modelId="{0E93BF19-0656-4E74-BF1F-3D5E5115B327}" type="presOf" srcId="{D9EDFDBA-F3AF-4F7B-A987-011A858E8C32}" destId="{C19FC103-2579-4BC0-B3BD-C437B9D25444}" srcOrd="0" destOrd="1" presId="urn:microsoft.com/office/officeart/2005/8/layout/hList1"/>
    <dgm:cxn modelId="{D0200E1D-BD90-44B1-B644-E87BA345E231}" srcId="{47C440C6-9AF1-48B2-B222-D6C33F415AC8}" destId="{D9EDFDBA-F3AF-4F7B-A987-011A858E8C32}" srcOrd="1" destOrd="0" parTransId="{F124717E-FD80-4896-B2B9-462D2BC1F351}" sibTransId="{F74DDBD5-E046-475B-9CB5-9B26C83548BC}"/>
    <dgm:cxn modelId="{33A8A25F-D15C-46A4-8DDD-7C60C064CDAC}" srcId="{0738B60D-B7FC-44FD-8A9B-E9660B272398}" destId="{25535041-E1F2-4CDF-9541-1813DE1A6A04}" srcOrd="2" destOrd="0" parTransId="{B30934DF-A6DF-46B5-BB8E-28AF7F02768E}" sibTransId="{51E7725E-BCC2-4A71-BA33-1158ECEDE170}"/>
    <dgm:cxn modelId="{6B4BAB63-78B3-4535-8D97-76E2A31EF22D}" type="presOf" srcId="{25535041-E1F2-4CDF-9541-1813DE1A6A04}" destId="{AAE298F2-2273-4832-9E96-98F20CACA94D}" srcOrd="0" destOrd="2" presId="urn:microsoft.com/office/officeart/2005/8/layout/hList1"/>
    <dgm:cxn modelId="{2E38AE65-5B68-4A4F-AA5D-B605E7B9463A}" type="presOf" srcId="{06656B10-935E-4136-B820-6B850B0B3365}" destId="{C19FC103-2579-4BC0-B3BD-C437B9D25444}" srcOrd="0" destOrd="2" presId="urn:microsoft.com/office/officeart/2005/8/layout/hList1"/>
    <dgm:cxn modelId="{A1A61C68-5E09-4165-8E5C-95B86AFDA16E}" type="presOf" srcId="{CAF59747-45FA-43CA-8878-FF7E18D95610}" destId="{AAE298F2-2273-4832-9E96-98F20CACA94D}" srcOrd="0" destOrd="0" presId="urn:microsoft.com/office/officeart/2005/8/layout/hList1"/>
    <dgm:cxn modelId="{7860684A-B194-4FD5-8CF3-B1D95270C4DC}" type="presOf" srcId="{47C440C6-9AF1-48B2-B222-D6C33F415AC8}" destId="{72CA96BE-734D-41C6-A1CE-5FDF1E8C1AC7}" srcOrd="0" destOrd="0" presId="urn:microsoft.com/office/officeart/2005/8/layout/hList1"/>
    <dgm:cxn modelId="{97275E4F-C660-4B39-8646-EB74CEAFD8EC}" srcId="{D740062B-9E2D-46B2-BF20-93BD09760031}" destId="{079F53D0-0B5D-4508-926F-40761B9F4660}" srcOrd="2" destOrd="0" parTransId="{5920927D-1C41-4D15-A1E6-B7174EC82D05}" sibTransId="{0D1FBF9B-2A0E-4618-84BC-FF623DCA301F}"/>
    <dgm:cxn modelId="{B61CBB55-15D6-4FEA-B237-8AC1253193FA}" type="presOf" srcId="{F248B932-479F-41F8-89F3-9AC1C342309C}" destId="{C19FC103-2579-4BC0-B3BD-C437B9D25444}" srcOrd="0" destOrd="3" presId="urn:microsoft.com/office/officeart/2005/8/layout/hList1"/>
    <dgm:cxn modelId="{5D36F977-752F-4251-B793-A3241953D9BE}" type="presOf" srcId="{079F53D0-0B5D-4508-926F-40761B9F4660}" destId="{450D0FCF-F14E-48B5-9279-BBDEADD2F15B}" srcOrd="0" destOrd="2" presId="urn:microsoft.com/office/officeart/2005/8/layout/hList1"/>
    <dgm:cxn modelId="{2864127F-3707-489A-B305-A9930B1BDE4A}" type="presOf" srcId="{56C18F54-E183-4ED3-8B3C-5C44B6D67BA3}" destId="{AAE298F2-2273-4832-9E96-98F20CACA94D}" srcOrd="0" destOrd="1" presId="urn:microsoft.com/office/officeart/2005/8/layout/hList1"/>
    <dgm:cxn modelId="{F7D09B82-3081-4006-BB60-F172F327B840}" srcId="{D740062B-9E2D-46B2-BF20-93BD09760031}" destId="{F0856808-3DE7-43BC-87A2-443E6E3F81AD}" srcOrd="1" destOrd="0" parTransId="{8C2BA163-BEC8-41FE-8AEB-320511D13389}" sibTransId="{0C5BE790-35F2-4718-AF58-7A39AF18157E}"/>
    <dgm:cxn modelId="{F6B49A8F-F135-478B-9415-F4ADE8077A8D}" type="presOf" srcId="{35380607-A8CD-49BF-BBEC-A92B7BE61E6B}" destId="{450D0FCF-F14E-48B5-9279-BBDEADD2F15B}" srcOrd="0" destOrd="0" presId="urn:microsoft.com/office/officeart/2005/8/layout/hList1"/>
    <dgm:cxn modelId="{A5B93B91-1004-4A65-9102-557EC9892A1B}" type="presOf" srcId="{F0856808-3DE7-43BC-87A2-443E6E3F81AD}" destId="{450D0FCF-F14E-48B5-9279-BBDEADD2F15B}" srcOrd="0" destOrd="1" presId="urn:microsoft.com/office/officeart/2005/8/layout/hList1"/>
    <dgm:cxn modelId="{7D469893-F0FF-4982-AF8C-18DF33BAB3F2}" type="presOf" srcId="{BDDD8060-5937-4CFD-83F3-DAD0A68939B4}" destId="{7E15F14B-5FCD-4453-B5FA-2FBB60AD2405}" srcOrd="0" destOrd="0" presId="urn:microsoft.com/office/officeart/2005/8/layout/hList1"/>
    <dgm:cxn modelId="{1D064995-4B42-40BF-8147-23F9F396D847}" srcId="{0738B60D-B7FC-44FD-8A9B-E9660B272398}" destId="{CAF59747-45FA-43CA-8878-FF7E18D95610}" srcOrd="0" destOrd="0" parTransId="{F69115E6-EA69-4D10-AD7C-E6A450B3FFA8}" sibTransId="{0153D3BA-D5D3-4B9F-9044-45349ACFFD7F}"/>
    <dgm:cxn modelId="{04CE929A-FB4B-43F1-902C-A7F9514CE7E5}" type="presOf" srcId="{0738B60D-B7FC-44FD-8A9B-E9660B272398}" destId="{F5D45E36-A0CD-4207-AED2-FF0E3CD2975A}" srcOrd="0" destOrd="0" presId="urn:microsoft.com/office/officeart/2005/8/layout/hList1"/>
    <dgm:cxn modelId="{62C9709D-1ADB-4C10-9772-CD5066613A61}" type="presOf" srcId="{284C87E4-1C4E-4D5D-AEF1-AD5295170E27}" destId="{C19FC103-2579-4BC0-B3BD-C437B9D25444}" srcOrd="0" destOrd="4" presId="urn:microsoft.com/office/officeart/2005/8/layout/hList1"/>
    <dgm:cxn modelId="{BFF5789D-A784-46DD-A5C8-9F147F16795F}" srcId="{BDDD8060-5937-4CFD-83F3-DAD0A68939B4}" destId="{47C440C6-9AF1-48B2-B222-D6C33F415AC8}" srcOrd="2" destOrd="0" parTransId="{93B52882-E998-4AAB-BE4C-05623C0E9996}" sibTransId="{401EEBB0-3384-4C94-B2B2-9E02AE2CFA3F}"/>
    <dgm:cxn modelId="{07D4B89E-24F4-4509-BADF-A5B5F543B7F0}" srcId="{47C440C6-9AF1-48B2-B222-D6C33F415AC8}" destId="{F17EF20D-6648-4F88-A05C-C373888AE210}" srcOrd="0" destOrd="0" parTransId="{26461166-6820-465D-AD2B-7F1D04B3F17D}" sibTransId="{8A8F4427-1869-4EC5-BCDA-F9587BDEABC2}"/>
    <dgm:cxn modelId="{C2B342A4-5AF5-4865-BAF7-2F717BC1E109}" srcId="{BDDD8060-5937-4CFD-83F3-DAD0A68939B4}" destId="{D740062B-9E2D-46B2-BF20-93BD09760031}" srcOrd="0" destOrd="0" parTransId="{11BC7E3D-61FF-47CD-8D8F-ADE4361C342D}" sibTransId="{84CC7DEA-A99E-4385-8098-E9EE9581590E}"/>
    <dgm:cxn modelId="{50BFC2A6-FAF5-4978-9772-BC21CA2DE84B}" srcId="{0738B60D-B7FC-44FD-8A9B-E9660B272398}" destId="{56C18F54-E183-4ED3-8B3C-5C44B6D67BA3}" srcOrd="1" destOrd="0" parTransId="{AAF7FFF0-C972-409D-A752-92144EB27ACC}" sibTransId="{4F32425B-9146-45E1-9402-5B3841EDCDA3}"/>
    <dgm:cxn modelId="{05B309AA-E5E4-4F16-A464-BE8751A4EA7F}" type="presOf" srcId="{F17EF20D-6648-4F88-A05C-C373888AE210}" destId="{C19FC103-2579-4BC0-B3BD-C437B9D25444}" srcOrd="0" destOrd="0" presId="urn:microsoft.com/office/officeart/2005/8/layout/hList1"/>
    <dgm:cxn modelId="{A312D9AF-8395-492B-A57F-06724C50F029}" srcId="{47C440C6-9AF1-48B2-B222-D6C33F415AC8}" destId="{F248B932-479F-41F8-89F3-9AC1C342309C}" srcOrd="3" destOrd="0" parTransId="{07A906B9-423C-4E8E-A7F7-F0258236282E}" sibTransId="{A8317AF6-10A8-4B20-85AD-AE7B32F80195}"/>
    <dgm:cxn modelId="{69296FBD-EFA8-4E40-A721-C5193CA44D2C}" srcId="{D740062B-9E2D-46B2-BF20-93BD09760031}" destId="{35380607-A8CD-49BF-BBEC-A92B7BE61E6B}" srcOrd="0" destOrd="0" parTransId="{16760466-AE61-4B46-9182-9BBC3F20DFBE}" sibTransId="{F8D5E452-F8A3-42FF-9EE6-058DB0430E15}"/>
    <dgm:cxn modelId="{949826DC-C06A-4418-9B50-44C6E8DFF455}" srcId="{BDDD8060-5937-4CFD-83F3-DAD0A68939B4}" destId="{0738B60D-B7FC-44FD-8A9B-E9660B272398}" srcOrd="1" destOrd="0" parTransId="{66A598AD-1A28-45DB-BC44-72CFBE73201F}" sibTransId="{7CD33139-600B-4E06-8C50-8E0B20C9F797}"/>
    <dgm:cxn modelId="{638EF4E7-7A99-45D1-8FA4-74FABF8F0CA0}" srcId="{47C440C6-9AF1-48B2-B222-D6C33F415AC8}" destId="{284C87E4-1C4E-4D5D-AEF1-AD5295170E27}" srcOrd="4" destOrd="0" parTransId="{FDA7D756-1CA4-4EE4-AE80-2682FDA52943}" sibTransId="{23E9CCD5-E67C-46BD-8B8B-9ABCC6468C89}"/>
    <dgm:cxn modelId="{8E1780EA-B25E-4093-B6C3-93FD3FC68C79}" srcId="{47C440C6-9AF1-48B2-B222-D6C33F415AC8}" destId="{06656B10-935E-4136-B820-6B850B0B3365}" srcOrd="2" destOrd="0" parTransId="{D4B07E39-D4F9-40B7-A1F7-3F839DEAD19F}" sibTransId="{FA22E114-8A87-4358-9876-673E89962A6A}"/>
    <dgm:cxn modelId="{B19ACF71-F8D5-48AC-BBD2-3EAEC652CC05}" type="presParOf" srcId="{7E15F14B-5FCD-4453-B5FA-2FBB60AD2405}" destId="{E668A13E-CCF5-49EE-A4E3-071C2556EF1B}" srcOrd="0" destOrd="0" presId="urn:microsoft.com/office/officeart/2005/8/layout/hList1"/>
    <dgm:cxn modelId="{0D4131C9-1118-42E6-8484-9C8F5DC9E98C}" type="presParOf" srcId="{E668A13E-CCF5-49EE-A4E3-071C2556EF1B}" destId="{AA8B32D2-1FCB-4C26-844C-65D7776E06D6}" srcOrd="0" destOrd="0" presId="urn:microsoft.com/office/officeart/2005/8/layout/hList1"/>
    <dgm:cxn modelId="{DA0EB97F-8402-4633-A7A9-BC2809E7C8DA}" type="presParOf" srcId="{E668A13E-CCF5-49EE-A4E3-071C2556EF1B}" destId="{450D0FCF-F14E-48B5-9279-BBDEADD2F15B}" srcOrd="1" destOrd="0" presId="urn:microsoft.com/office/officeart/2005/8/layout/hList1"/>
    <dgm:cxn modelId="{3F2F39DA-7C5A-431B-8A80-9CDA99A51AA7}" type="presParOf" srcId="{7E15F14B-5FCD-4453-B5FA-2FBB60AD2405}" destId="{56417CE8-4A74-4FE3-996C-FD068F4CE986}" srcOrd="1" destOrd="0" presId="urn:microsoft.com/office/officeart/2005/8/layout/hList1"/>
    <dgm:cxn modelId="{BB428405-3D52-4357-9959-976D024CFF2E}" type="presParOf" srcId="{7E15F14B-5FCD-4453-B5FA-2FBB60AD2405}" destId="{98071AF9-10E0-4C2D-B0F6-8EB60BF93E4E}" srcOrd="2" destOrd="0" presId="urn:microsoft.com/office/officeart/2005/8/layout/hList1"/>
    <dgm:cxn modelId="{FB2FE66E-88D5-46AC-9D1D-9970BFBFDCAE}" type="presParOf" srcId="{98071AF9-10E0-4C2D-B0F6-8EB60BF93E4E}" destId="{F5D45E36-A0CD-4207-AED2-FF0E3CD2975A}" srcOrd="0" destOrd="0" presId="urn:microsoft.com/office/officeart/2005/8/layout/hList1"/>
    <dgm:cxn modelId="{934AC2C9-418C-4814-8DAB-FCFD1079C8FE}" type="presParOf" srcId="{98071AF9-10E0-4C2D-B0F6-8EB60BF93E4E}" destId="{AAE298F2-2273-4832-9E96-98F20CACA94D}" srcOrd="1" destOrd="0" presId="urn:microsoft.com/office/officeart/2005/8/layout/hList1"/>
    <dgm:cxn modelId="{19067570-0E57-4B0F-8896-D1AE9D7B4D2B}" type="presParOf" srcId="{7E15F14B-5FCD-4453-B5FA-2FBB60AD2405}" destId="{547FADED-A491-41EB-A76E-91B28233C6BD}" srcOrd="3" destOrd="0" presId="urn:microsoft.com/office/officeart/2005/8/layout/hList1"/>
    <dgm:cxn modelId="{8171826F-A030-41FC-A908-AE43F42AF458}" type="presParOf" srcId="{7E15F14B-5FCD-4453-B5FA-2FBB60AD2405}" destId="{96AC8760-933B-46D8-B932-EB189F2DA896}" srcOrd="4" destOrd="0" presId="urn:microsoft.com/office/officeart/2005/8/layout/hList1"/>
    <dgm:cxn modelId="{D1F5FA39-EF6E-49D8-A027-F47856C15179}" type="presParOf" srcId="{96AC8760-933B-46D8-B932-EB189F2DA896}" destId="{72CA96BE-734D-41C6-A1CE-5FDF1E8C1AC7}" srcOrd="0" destOrd="0" presId="urn:microsoft.com/office/officeart/2005/8/layout/hList1"/>
    <dgm:cxn modelId="{FF93DF2F-EFAC-490D-B098-535DBEEC0942}" type="presParOf" srcId="{96AC8760-933B-46D8-B932-EB189F2DA896}" destId="{C19FC103-2579-4BC0-B3BD-C437B9D254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B32D2-1FCB-4C26-844C-65D7776E06D6}">
      <dsp:nvSpPr>
        <dsp:cNvPr id="0" name=""/>
        <dsp:cNvSpPr/>
      </dsp:nvSpPr>
      <dsp:spPr>
        <a:xfrm>
          <a:off x="3143" y="272725"/>
          <a:ext cx="3064668" cy="1225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zh-TW" sz="28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臺灣電力系統</a:t>
          </a:r>
          <a:endParaRPr lang="zh-TW" altLang="en-US" sz="2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143" y="272725"/>
        <a:ext cx="3064668" cy="1225867"/>
      </dsp:txXfrm>
    </dsp:sp>
    <dsp:sp modelId="{450D0FCF-F14E-48B5-9279-BBDEADD2F15B}">
      <dsp:nvSpPr>
        <dsp:cNvPr id="0" name=""/>
        <dsp:cNvSpPr/>
      </dsp:nvSpPr>
      <dsp:spPr>
        <a:xfrm>
          <a:off x="3143" y="1498592"/>
          <a:ext cx="3064668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zh-TW" sz="2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地理位置</a:t>
          </a:r>
          <a:endParaRPr lang="zh-TW" altLang="en-US" sz="2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集中式電網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發展獨立式電網</a:t>
          </a:r>
        </a:p>
      </dsp:txBody>
      <dsp:txXfrm>
        <a:off x="3143" y="1498592"/>
        <a:ext cx="3064668" cy="2854800"/>
      </dsp:txXfrm>
    </dsp:sp>
    <dsp:sp modelId="{F5D45E36-A0CD-4207-AED2-FF0E3CD2975A}">
      <dsp:nvSpPr>
        <dsp:cNvPr id="0" name=""/>
        <dsp:cNvSpPr/>
      </dsp:nvSpPr>
      <dsp:spPr>
        <a:xfrm>
          <a:off x="3496865" y="272725"/>
          <a:ext cx="3064668" cy="1225867"/>
        </a:xfrm>
        <a:prstGeom prst="rect">
          <a:avLst/>
        </a:prstGeom>
        <a:solidFill>
          <a:schemeClr val="accent3">
            <a:hueOff val="-612806"/>
            <a:satOff val="-9796"/>
            <a:lumOff val="784"/>
            <a:alphaOff val="0"/>
          </a:schemeClr>
        </a:solidFill>
        <a:ln w="15875" cap="flat" cmpd="sng" algn="ctr">
          <a:solidFill>
            <a:schemeClr val="accent3">
              <a:hueOff val="-612806"/>
              <a:satOff val="-9796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獨立式電網發展</a:t>
          </a:r>
        </a:p>
      </dsp:txBody>
      <dsp:txXfrm>
        <a:off x="3496865" y="272725"/>
        <a:ext cx="3064668" cy="1225867"/>
      </dsp:txXfrm>
    </dsp:sp>
    <dsp:sp modelId="{AAE298F2-2273-4832-9E96-98F20CACA94D}">
      <dsp:nvSpPr>
        <dsp:cNvPr id="0" name=""/>
        <dsp:cNvSpPr/>
      </dsp:nvSpPr>
      <dsp:spPr>
        <a:xfrm>
          <a:off x="3496865" y="1498592"/>
          <a:ext cx="3064668" cy="2854800"/>
        </a:xfrm>
        <a:prstGeom prst="rect">
          <a:avLst/>
        </a:prstGeom>
        <a:solidFill>
          <a:schemeClr val="accent3">
            <a:tint val="40000"/>
            <a:alpha val="90000"/>
            <a:hueOff val="-864680"/>
            <a:satOff val="-6442"/>
            <a:lumOff val="-363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864680"/>
              <a:satOff val="-6442"/>
              <a:lumOff val="-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準確的發電量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具有可調度性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安全性</a:t>
          </a:r>
        </a:p>
      </dsp:txBody>
      <dsp:txXfrm>
        <a:off x="3496865" y="1498592"/>
        <a:ext cx="3064668" cy="2854800"/>
      </dsp:txXfrm>
    </dsp:sp>
    <dsp:sp modelId="{72CA96BE-734D-41C6-A1CE-5FDF1E8C1AC7}">
      <dsp:nvSpPr>
        <dsp:cNvPr id="0" name=""/>
        <dsp:cNvSpPr/>
      </dsp:nvSpPr>
      <dsp:spPr>
        <a:xfrm>
          <a:off x="6990587" y="272725"/>
          <a:ext cx="3064668" cy="1225867"/>
        </a:xfrm>
        <a:prstGeom prst="rect">
          <a:avLst/>
        </a:prstGeom>
        <a:solidFill>
          <a:schemeClr val="accent3">
            <a:hueOff val="-1225612"/>
            <a:satOff val="-19593"/>
            <a:lumOff val="1569"/>
            <a:alphaOff val="0"/>
          </a:schemeClr>
        </a:solidFill>
        <a:ln w="15875" cap="flat" cmpd="sng" algn="ctr">
          <a:solidFill>
            <a:schemeClr val="accent3">
              <a:hueOff val="-1225612"/>
              <a:satOff val="-19593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再生能源</a:t>
          </a:r>
          <a:r>
            <a:rPr lang="en-US" altLang="zh-TW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-</a:t>
          </a:r>
          <a:r>
            <a:rPr lang="zh-TW" altLang="en-US" sz="28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太陽能</a:t>
          </a:r>
        </a:p>
      </dsp:txBody>
      <dsp:txXfrm>
        <a:off x="6990587" y="272725"/>
        <a:ext cx="3064668" cy="1225867"/>
      </dsp:txXfrm>
    </dsp:sp>
    <dsp:sp modelId="{C19FC103-2579-4BC0-B3BD-C437B9D25444}">
      <dsp:nvSpPr>
        <dsp:cNvPr id="0" name=""/>
        <dsp:cNvSpPr/>
      </dsp:nvSpPr>
      <dsp:spPr>
        <a:xfrm>
          <a:off x="6990587" y="1498592"/>
          <a:ext cx="3064668" cy="2854800"/>
        </a:xfrm>
        <a:prstGeom prst="rect">
          <a:avLst/>
        </a:prstGeom>
        <a:solidFill>
          <a:schemeClr val="accent3">
            <a:tint val="40000"/>
            <a:alpha val="90000"/>
            <a:hueOff val="-1729361"/>
            <a:satOff val="-12883"/>
            <a:lumOff val="-726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1729361"/>
              <a:satOff val="-12883"/>
              <a:lumOff val="-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能源轉換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日照強度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間歇性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不易預測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rPr>
            <a:t>不易調度</a:t>
          </a:r>
        </a:p>
      </dsp:txBody>
      <dsp:txXfrm>
        <a:off x="6990587" y="1498592"/>
        <a:ext cx="306466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80C026-95C8-40F4-971F-81B0F53924F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2022/12/18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3A70EBF-9A44-4A2B-9568-A8584D487A4A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84ECAD9-32EE-4091-BDA5-6BD15ACC5E5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7846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Bi-LSTM</a:t>
                </a:r>
                <a:r>
                  <a:rPr lang="zh-TW" altLang="en-US" dirty="0"/>
                  <a:t>是採用兩個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同時進行訓練的，它會考慮過去和未來的值，最後再輸出結果，灰色的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是的是未來，綠色的指的是過去</a:t>
                </a:r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icrosoft JhengHei UI" panose="020B0604030504040204" pitchFamily="34" charset="-120"/>
                        <a:cs typeface="+mn-cs"/>
                      </a:rPr>
                      <m:t>𝑊</m:t>
                    </m:r>
                    <m:box>
                      <m:box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pos m:val="top"/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</m:ctrlPr>
                          </m:groupChr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  <m:t>h</m:t>
                            </m:r>
                          </m:e>
                        </m:groupChr>
                      </m:e>
                    </m:box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icrosoft JhengHei UI" panose="020B0604030504040204" pitchFamily="34" charset="-120"/>
                        <a:cs typeface="+mn-cs"/>
                      </a:rPr>
                      <m:t>𝑊</m:t>
                    </m:r>
                    <m:box>
                      <m:box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pos m:val="top"/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</m:ctrlPr>
                          </m:groupChr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  <m:t>h</m:t>
                            </m:r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  <m:t> </m:t>
                            </m:r>
                          </m:e>
                        </m:groupChr>
                      </m:e>
                    </m:box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分別表示為隱藏層之間的相應權重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為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遺忘閥</a:t>
                </a:r>
                <a:r>
                  <a:rPr lang="en-US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(Forget Gate)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  <m:t>𝑖𝑛</m:t>
                            </m:r>
                          </m:e>
                        </m:acc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lang="zh-TW" alt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Microsoft JhengHei UI" panose="020B0604030504040204" pitchFamily="34" charset="-120"/>
                        <a:cs typeface="+mn-cs"/>
                      </a:rPr>
                      <m:t>為</m:t>
                    </m:r>
                  </m:oMath>
                </a14:m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輸入閥</a:t>
                </a:r>
                <a:r>
                  <a:rPr lang="en-US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(Input Gate)</a:t>
                </a:r>
                <a:r>
                  <a:rPr lang="zh-TW" altLang="en-US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Microsoft JhengHei UI" panose="020B0604030504040204" pitchFamily="34" charset="-120"/>
                                <a:cs typeface="+mn-cs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為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輸出閥</a:t>
                </a:r>
                <a:r>
                  <a:rPr lang="en-US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(Output Gate)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Bi-LSTM</a:t>
                </a:r>
                <a:r>
                  <a:rPr lang="zh-TW" altLang="en-US" dirty="0"/>
                  <a:t>是採用兩個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同時進行訓練的，它會考慮過去和未來的值，最後再輸出結果，灰色的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是的是未來，綠色的指的是過去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𝑊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□(←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┬ℎ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𝑊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□(←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┬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ℎ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 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分別表示為隱藏層之間的相應權重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endParaRPr lang="en-US" altLang="zh-TW" sz="120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  <a:p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𝑓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 ̅_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𝑡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為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遺忘閥</a:t>
                </a:r>
                <a:r>
                  <a:rPr lang="en-US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(Forget Gate)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𝑖𝑛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) ̅_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𝑡</a:t>
                </a:r>
                <a:r>
                  <a:rPr lang="zh-TW" alt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 為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輸入閥</a:t>
                </a:r>
                <a:r>
                  <a:rPr lang="en-US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(Input Gate)</a:t>
                </a:r>
                <a:r>
                  <a:rPr lang="zh-TW" altLang="en-US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𝑜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 ̅_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𝑡</a:t>
                </a:r>
                <a:r>
                  <a:rPr lang="zh-TW" altLang="en-US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為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輸出閥</a:t>
                </a:r>
                <a:r>
                  <a:rPr lang="en-US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(Output Gate)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5267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1822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本研究的資料集是參考</a:t>
            </a:r>
            <a:r>
              <a:rPr lang="en-US" altLang="zh-TW" dirty="0"/>
              <a:t>Khan</a:t>
            </a:r>
            <a:r>
              <a:rPr lang="zh-TW" altLang="en-US" dirty="0"/>
              <a:t>等學者使用的資料集</a:t>
            </a:r>
            <a:endParaRPr lang="en-US" altLang="zh-TW" dirty="0"/>
          </a:p>
          <a:p>
            <a:r>
              <a:rPr lang="zh-TW" altLang="en-US" dirty="0"/>
              <a:t>資料集出至於</a:t>
            </a:r>
            <a:r>
              <a:rPr lang="en-US" altLang="zh-TW" dirty="0"/>
              <a:t>DKSC</a:t>
            </a:r>
            <a:r>
              <a:rPr lang="zh-TW" altLang="en-US" dirty="0"/>
              <a:t>，收集地點在澳大利亞</a:t>
            </a:r>
            <a:br>
              <a:rPr lang="en-US" altLang="zh-TW" dirty="0"/>
            </a:br>
            <a:r>
              <a:rPr lang="zh-TW" altLang="en-US" dirty="0"/>
              <a:t>採用得期間是</a:t>
            </a:r>
            <a:r>
              <a:rPr lang="en-US" altLang="zh-TW" dirty="0"/>
              <a:t>2014</a:t>
            </a:r>
            <a:r>
              <a:rPr lang="zh-TW" altLang="en-US" dirty="0"/>
              <a:t>年至</a:t>
            </a:r>
            <a:r>
              <a:rPr lang="en-US" altLang="zh-TW" dirty="0"/>
              <a:t>2021</a:t>
            </a:r>
            <a:r>
              <a:rPr lang="zh-TW" altLang="en-US" dirty="0"/>
              <a:t>年，並以每五分鐘做一次紀錄</a:t>
            </a:r>
            <a:endParaRPr lang="en-US" altLang="zh-TW" dirty="0"/>
          </a:p>
          <a:p>
            <a:r>
              <a:rPr lang="zh-TW" altLang="en-US" dirty="0"/>
              <a:t>資料集共有</a:t>
            </a:r>
            <a:r>
              <a:rPr lang="zh-TW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八十三萬四千一百九十九筆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，本研究用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70%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09342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我們從相關文獻發現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常用的指標有這四個，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平方、</a:t>
                </a:r>
                <a:r>
                  <a:rPr lang="en-US" altLang="zh-TW" dirty="0"/>
                  <a:t>MSE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另外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代表實際輸出，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lang="en-US" altLang="zh-TW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~</m:t>
                        </m:r>
                      </m:sup>
                    </m:sSubSup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代表預測值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它們的計算方式為實際值減去預測值，最後的值都是越小越好，表示模型與實際值誤差越小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</a:t>
                </a:r>
                <a:r>
                  <a:rPr lang="zh-TW" altLang="en-US" dirty="0"/>
                  <a:t>平方它的數值會介於</a:t>
                </a:r>
                <a:r>
                  <a:rPr lang="en-US" altLang="zh-TW" dirty="0"/>
                  <a:t>0~1</a:t>
                </a:r>
                <a:r>
                  <a:rPr lang="zh-TW" altLang="en-US" dirty="0"/>
                  <a:t>之間，越接近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表示模型擬合效果越好，表示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因變量中可由自變量解釋的方差比例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實驗使用到四個評估指標，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平方、</a:t>
                </a:r>
                <a:r>
                  <a:rPr lang="en-US" altLang="zh-TW" dirty="0"/>
                  <a:t>MSE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，另外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𝑖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代表實際輸出，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𝑖^~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代表預測值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MAE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它們的計算方式為實際值減去預測值，最後的值都是越小越好，表示模型與實際值誤差越小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R</a:t>
                </a:r>
                <a:r>
                  <a:rPr lang="zh-TW" altLang="en-US" dirty="0"/>
                  <a:t>平方它的數值會介於</a:t>
                </a:r>
                <a:r>
                  <a:rPr lang="en-US" altLang="zh-TW" dirty="0"/>
                  <a:t>0~1</a:t>
                </a:r>
                <a:r>
                  <a:rPr lang="zh-TW" altLang="en-US" dirty="0"/>
                  <a:t>之間，越接近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表示模型擬合效果越好，表示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因變量中可由自變量解釋的方差比例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9439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本研究將參數設定在一短區間內，經過多次測試後所發現模型的最佳配置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RNN</a:t>
            </a:r>
            <a:r>
              <a:rPr lang="zh-TW" altLang="en-US" dirty="0"/>
              <a:t>與</a:t>
            </a:r>
            <a:r>
              <a:rPr lang="en-US" altLang="zh-TW" dirty="0"/>
              <a:t>LSTM</a:t>
            </a:r>
            <a:r>
              <a:rPr lang="zh-TW" altLang="en-US" dirty="0"/>
              <a:t>相同的部分為單一一層，輸出成使用一個神經元，批次大小為</a:t>
            </a:r>
            <a:r>
              <a:rPr lang="en-US" altLang="zh-TW" dirty="0"/>
              <a:t>2000</a:t>
            </a:r>
          </a:p>
          <a:p>
            <a:endParaRPr lang="en-US" altLang="zh-TW" dirty="0"/>
          </a:p>
          <a:p>
            <a:r>
              <a:rPr lang="en-US" altLang="zh-TW" dirty="0"/>
              <a:t>RNN</a:t>
            </a:r>
            <a:r>
              <a:rPr lang="zh-TW" altLang="en-US" dirty="0"/>
              <a:t>設置</a:t>
            </a:r>
            <a:r>
              <a:rPr lang="en-US" altLang="zh-TW" dirty="0"/>
              <a:t>50</a:t>
            </a:r>
            <a:r>
              <a:rPr lang="zh-TW" altLang="en-US" dirty="0"/>
              <a:t>個神經元與</a:t>
            </a:r>
            <a:r>
              <a:rPr lang="en-US" altLang="zh-TW" dirty="0"/>
              <a:t>150</a:t>
            </a:r>
            <a:r>
              <a:rPr lang="zh-TW" altLang="en-US" dirty="0"/>
              <a:t>的跌代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LSTM</a:t>
            </a:r>
            <a:r>
              <a:rPr lang="zh-TW" altLang="en-US" dirty="0"/>
              <a:t>設置</a:t>
            </a:r>
            <a:r>
              <a:rPr lang="en-US" altLang="zh-TW" dirty="0"/>
              <a:t>150</a:t>
            </a:r>
            <a:r>
              <a:rPr lang="zh-TW" altLang="en-US" dirty="0"/>
              <a:t>個神經元與</a:t>
            </a:r>
            <a:r>
              <a:rPr lang="en-US" altLang="zh-TW" dirty="0"/>
              <a:t>100</a:t>
            </a:r>
            <a:r>
              <a:rPr lang="zh-TW" altLang="en-US" dirty="0"/>
              <a:t>的跌代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8590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Stack LSTM</a:t>
            </a:r>
            <a:r>
              <a:rPr lang="zh-TW" altLang="en-US" dirty="0"/>
              <a:t>與</a:t>
            </a:r>
            <a:r>
              <a:rPr lang="en-US" altLang="zh-TW" dirty="0"/>
              <a:t>Bi-LSTM</a:t>
            </a:r>
            <a:r>
              <a:rPr lang="zh-TW" altLang="en-US" dirty="0"/>
              <a:t>相同的部分為輸出成使用一個神經元，跌代為</a:t>
            </a:r>
            <a:r>
              <a:rPr lang="en-US" altLang="zh-TW" dirty="0"/>
              <a:t>150</a:t>
            </a:r>
            <a:r>
              <a:rPr lang="zh-TW" altLang="en-US" dirty="0"/>
              <a:t>，批次大小為</a:t>
            </a:r>
            <a:r>
              <a:rPr lang="en-US" altLang="zh-TW" dirty="0"/>
              <a:t>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Stack LSTM</a:t>
            </a:r>
            <a:r>
              <a:rPr lang="zh-TW" altLang="en-US" dirty="0"/>
              <a:t>第一層</a:t>
            </a:r>
            <a:r>
              <a:rPr lang="en-US" altLang="zh-TW" dirty="0"/>
              <a:t>LSTM</a:t>
            </a:r>
            <a:r>
              <a:rPr lang="zh-TW" altLang="en-US" dirty="0"/>
              <a:t>用</a:t>
            </a:r>
            <a:r>
              <a:rPr lang="en-US" altLang="zh-TW" dirty="0"/>
              <a:t>150</a:t>
            </a:r>
            <a:r>
              <a:rPr lang="zh-TW" altLang="en-US" dirty="0"/>
              <a:t>個神經元，第二層用</a:t>
            </a:r>
            <a:r>
              <a:rPr lang="en-US" altLang="zh-TW" dirty="0"/>
              <a:t>50</a:t>
            </a:r>
            <a:r>
              <a:rPr lang="zh-TW" altLang="en-US" dirty="0"/>
              <a:t>個神經元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Bi-LSTM</a:t>
            </a:r>
            <a:r>
              <a:rPr lang="zh-TW" altLang="en-US" dirty="0"/>
              <a:t>採用單層雙向</a:t>
            </a:r>
            <a:r>
              <a:rPr lang="en-US" altLang="zh-TW" dirty="0"/>
              <a:t>LSTM</a:t>
            </a:r>
            <a:r>
              <a:rPr lang="zh-TW" altLang="en-US" dirty="0"/>
              <a:t>，設置</a:t>
            </a:r>
            <a:r>
              <a:rPr lang="en-US" altLang="zh-TW" dirty="0"/>
              <a:t>50</a:t>
            </a:r>
            <a:r>
              <a:rPr lang="zh-TW" altLang="en-US" dirty="0"/>
              <a:t>個神經元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40728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這張圖主要是要讓我們判斷模型是否有</a:t>
            </a:r>
            <a:r>
              <a:rPr lang="en-US" altLang="zh-TW" dirty="0"/>
              <a:t>over fitting </a:t>
            </a:r>
            <a:r>
              <a:rPr lang="zh-TW" altLang="en-US" dirty="0"/>
              <a:t>與 </a:t>
            </a:r>
            <a:r>
              <a:rPr lang="en-US" altLang="zh-TW" dirty="0"/>
              <a:t>under fitting</a:t>
            </a:r>
          </a:p>
          <a:p>
            <a:r>
              <a:rPr lang="zh-TW" altLang="en-US" dirty="0"/>
              <a:t>這邊是模型的訓練圖，他們都是</a:t>
            </a:r>
            <a:r>
              <a:rPr lang="en-US" altLang="zh-TW" dirty="0"/>
              <a:t>MAE</a:t>
            </a:r>
            <a:r>
              <a:rPr lang="zh-TW" altLang="en-US" dirty="0"/>
              <a:t>的數值，橘色的憲表示測試結果，藍色的憲表示訓練結果，可以看到訓練用多次越接近平穩。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45193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這張表格可以看到所有模型訓練過</a:t>
            </a:r>
            <a:r>
              <a:rPr lang="en-US" altLang="zh-TW" dirty="0"/>
              <a:t>30</a:t>
            </a:r>
            <a:r>
              <a:rPr lang="zh-TW" altLang="en-US" dirty="0"/>
              <a:t>次之後的平均評估指標的結果，可以看到最好的為</a:t>
            </a:r>
            <a:r>
              <a:rPr lang="en-US" altLang="zh-TW" dirty="0"/>
              <a:t>Stack LSTM</a:t>
            </a:r>
            <a:r>
              <a:rPr lang="zh-TW" altLang="en-US" dirty="0"/>
              <a:t>，其次為</a:t>
            </a:r>
            <a:r>
              <a:rPr lang="en-US" altLang="zh-TW" dirty="0"/>
              <a:t>Bi-LSTM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76150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本研究最後的實驗結果有符合先前的研究結果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1.LSTM</a:t>
                </a:r>
                <a:r>
                  <a:rPr lang="zh-TW" altLang="en-US" dirty="0"/>
                  <a:t>的模型皆比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有更高的準確率，且</a:t>
                </a:r>
                <a:r>
                  <a:rPr lang="en-US" altLang="zh-TW" dirty="0"/>
                  <a:t>Stack LSTM</a:t>
                </a:r>
                <a:r>
                  <a:rPr lang="zh-TW" altLang="en-US" dirty="0"/>
                  <a:t>的結果最好，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RMSE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各別減少了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0.016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0.027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0.010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dirty="0">
                    <a:solidFill>
                      <a:srgbClr val="FF0000"/>
                    </a:solidFill>
                  </a:rPr>
                  <a:t>則增加了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0.003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，再來為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Bi-LSTM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，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2.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未來希望可以拿到更多的再生能源資料集，以驗證模型的可靠性，也希望結合其他深度學習技術，讓預測更加準確</a:t>
                </a: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1.LSTM</a:t>
                </a:r>
                <a:r>
                  <a:rPr lang="zh-TW" altLang="en-US" dirty="0"/>
                  <a:t>的模型皆比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有更高的準確率，且</a:t>
                </a:r>
                <a:r>
                  <a:rPr lang="en-US" altLang="zh-TW" dirty="0"/>
                  <a:t>Stack LSTM</a:t>
                </a:r>
                <a:r>
                  <a:rPr lang="zh-TW" altLang="en-US" dirty="0"/>
                  <a:t>的結果最好，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RMSE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MSE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MAE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各別減少了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0.016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0.027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0.010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</a:t>
                </a:r>
                <a:r>
                  <a:rPr lang="zh-TW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zh-TW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TW" altLang="zh-TW" dirty="0">
                    <a:solidFill>
                      <a:srgbClr val="FF0000"/>
                    </a:solidFill>
                  </a:rPr>
                  <a:t>則增加了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0.003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，再來為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Bi-LSTM</a:t>
                </a: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2.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未來希望可以拿到更多的再生能源資料集，以驗證模型的可靠性，也希望結合其他深度學習技術，讓預測更加準確</a:t>
                </a:r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3493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94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591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我的研究背景有三個方向，第一台灣的電力系統、第二再生能源、第三獨立式電網發展</a:t>
            </a:r>
            <a:endParaRPr lang="en-US" altLang="zh-TW" dirty="0"/>
          </a:p>
          <a:p>
            <a:endParaRPr lang="en-US" altLang="zh-TW" dirty="0"/>
          </a:p>
          <a:p>
            <a:pPr lvl="0"/>
            <a:r>
              <a:rPr lang="zh-TW" altLang="en-US" dirty="0"/>
              <a:t>台灣電力系統，</a:t>
            </a:r>
            <a:r>
              <a:rPr lang="zh-TW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地理位置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台灣屬於海島型國家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集中式電網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目前電力系統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、獨立式電網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目標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</a:p>
          <a:p>
            <a:pPr lvl="0"/>
            <a:endParaRPr lang="en-US" altLang="zh-TW" sz="12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lvl="0"/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獨立式電網發展，需要有準確的發電量、具有可調度性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乙地停電的話甲地可以馬上支援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、安全性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因為需要電力支援就必須保證在支援過程中不會漏電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</a:p>
          <a:p>
            <a:pPr lvl="0"/>
            <a:endParaRPr lang="en-US" altLang="zh-TW" sz="12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再生能源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-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太陽能，能源轉換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太陽能板轉換功率不同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、日照強度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早上、中午、下午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、間歇姓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雨天、陰天</a:t>
            </a:r>
            <a:r>
              <a:rPr lang="en-US" altLang="zh-TW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1200" kern="12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、不易預測、不易調度</a:t>
            </a:r>
            <a:endParaRPr lang="en-US" altLang="zh-TW" sz="1200" kern="1200" baseline="0" dirty="0"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5302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因此總和以上問題，我的研究目的是</a:t>
            </a:r>
            <a:r>
              <a:rPr lang="zh-TW" altLang="zh-TW" sz="1200" dirty="0">
                <a:latin typeface="Times New Roman" panose="02020603050405020304" pitchFamily="18" charset="0"/>
              </a:rPr>
              <a:t>協助台灣電力公司預先了解當日發電量，進而有效地進行電力調度。</a:t>
            </a:r>
            <a:endParaRPr lang="en-US" altLang="zh-TW" sz="1200" dirty="0">
              <a:latin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en-US" altLang="zh-TW" sz="1200" dirty="0">
              <a:latin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r>
              <a:rPr lang="zh-TW" altLang="zh-TW" sz="1200" dirty="0">
                <a:latin typeface="Times New Roman" panose="02020603050405020304" pitchFamily="18" charset="0"/>
              </a:rPr>
              <a:t>運用機器學習</a:t>
            </a:r>
            <a:r>
              <a:rPr lang="en-US" altLang="zh-TW" sz="1200" dirty="0">
                <a:latin typeface="Times New Roman" panose="02020603050405020304" pitchFamily="18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RNN</a:t>
            </a:r>
            <a:r>
              <a:rPr lang="en-US" altLang="zh-TW" sz="1200" dirty="0">
                <a:latin typeface="Times New Roman" panose="02020603050405020304" pitchFamily="18" charset="0"/>
              </a:rPr>
              <a:t>)</a:t>
            </a:r>
            <a:r>
              <a:rPr lang="zh-TW" altLang="zh-TW" sz="1200" dirty="0">
                <a:latin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LSTM</a:t>
            </a:r>
            <a:r>
              <a:rPr lang="en-US" altLang="zh-TW" sz="1200" dirty="0">
                <a:latin typeface="Times New Roman" panose="02020603050405020304" pitchFamily="18" charset="0"/>
              </a:rPr>
              <a:t>)</a:t>
            </a:r>
            <a:r>
              <a:rPr lang="zh-TW" altLang="zh-TW" sz="1200" dirty="0">
                <a:latin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Stack LSTM</a:t>
            </a:r>
            <a:r>
              <a:rPr lang="en-US" altLang="zh-TW" sz="1200" dirty="0">
                <a:latin typeface="Times New Roman" panose="02020603050405020304" pitchFamily="18" charset="0"/>
              </a:rPr>
              <a:t>)</a:t>
            </a:r>
            <a:r>
              <a:rPr lang="zh-TW" altLang="zh-TW" sz="1200" dirty="0">
                <a:latin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</a:rPr>
              <a:t>(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Bi-LSTM</a:t>
            </a:r>
            <a:r>
              <a:rPr lang="en-US" altLang="zh-TW" sz="1200" dirty="0">
                <a:latin typeface="Times New Roman" panose="02020603050405020304" pitchFamily="18" charset="0"/>
              </a:rPr>
              <a:t>)</a:t>
            </a:r>
            <a:r>
              <a:rPr lang="zh-TW" altLang="zh-TW" sz="1200" dirty="0">
                <a:latin typeface="Times New Roman" panose="02020603050405020304" pitchFamily="18" charset="0"/>
              </a:rPr>
              <a:t>四個模型</a:t>
            </a:r>
            <a:r>
              <a:rPr lang="zh-TW" altLang="en-US" sz="1200" dirty="0">
                <a:latin typeface="Times New Roman" panose="02020603050405020304" pitchFamily="18" charset="0"/>
              </a:rPr>
              <a:t>，</a:t>
            </a:r>
            <a:r>
              <a:rPr lang="zh-TW" altLang="zh-TW" sz="1200" dirty="0">
                <a:latin typeface="Times New Roman" panose="02020603050405020304" pitchFamily="18" charset="0"/>
              </a:rPr>
              <a:t>預測太陽能發電的發電量</a:t>
            </a:r>
            <a:r>
              <a:rPr lang="zh-TW" altLang="en-US" sz="1200" dirty="0">
                <a:latin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5880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r>
              <a:rPr lang="zh-TW" altLang="en-US" dirty="0"/>
              <a:t>是特殊的</a:t>
            </a:r>
            <a:r>
              <a:rPr lang="en-US" altLang="zh-TW" dirty="0"/>
              <a:t>ANN</a:t>
            </a:r>
            <a:r>
              <a:rPr lang="zh-TW" altLang="en-US" dirty="0"/>
              <a:t>，它具有記憶性，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但是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容易出現梯度消失和爆炸的問題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模型一個優秀變體解決了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梯度消失與爆炸的問題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，但是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需要花較多的時間成本進行訓練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1466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這兩個模型他們都是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的變形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 LSTM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被應用在更高維度的時間序列數據中，它解決序列預測不穩定的問題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Bi-LSTM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想法來是雙向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的不同之處在於神經網路與過去和未來相連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083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因為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具有記憶性，所以它有著當前資料的上下文訊息，此外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還有特點是全重共享</a:t>
                </a:r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200" i="0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200" i="0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是輸入向量，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200" i="0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200" i="0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是最終的輸出向量</a:t>
                </a:r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tanh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是一個激活函數，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b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為偏置向量，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U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、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W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為權重矩陣是隱藏狀態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h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和輸入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x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的參數，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b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、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U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、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W</a:t>
                </a:r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他們會有相同的參數</a:t>
                </a:r>
                <a:endParaRPr lang="zh-TW" altLang="en-US" i="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因為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具有記憶性，所以它有著當前資料的上下文訊息，此外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RNN</a:t>
                </a:r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還有特點是全重共享</a:t>
                </a:r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x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t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是輸入向量，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h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Microsoft JhengHei UI" panose="020B0604030504040204" pitchFamily="34" charset="-120"/>
                    <a:cs typeface="+mn-cs"/>
                  </a:rPr>
                  <a:t>t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是最終的輸出向量</a:t>
                </a:r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endParaRPr lang="en-US" altLang="zh-TW" sz="1200" i="0" kern="1200" dirty="0"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endParaRPr>
              </a:p>
              <a:p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tanh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是一個激活函數，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b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為偏置向量，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U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、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W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為權重矩陣是隱藏狀態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h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和輸入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x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的參數，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b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、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U</a:t>
                </a:r>
                <a:r>
                  <a:rPr lang="zh-TW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、</a:t>
                </a:r>
                <a:r>
                  <a:rPr lang="en-US" altLang="zh-TW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W</a:t>
                </a:r>
                <a:r>
                  <a:rPr lang="zh-TW" altLang="en-US" sz="1200" i="0" kern="1200" dirty="0"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他們會有相同的參數</a:t>
                </a:r>
                <a:endParaRPr lang="zh-TW" altLang="en-US" i="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4361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LSTM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的不同之處是它彌補了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對於短期記憶不足的問題</a:t>
                </a:r>
                <a:endParaRPr lang="en-US" altLang="zh-TW" dirty="0"/>
              </a:p>
              <a:p>
                <a:r>
                  <a:rPr lang="zh-TW" altLang="en-US" dirty="0"/>
                  <a:t>另外</a:t>
                </a:r>
                <a:r>
                  <a:rPr lang="en-US" altLang="zh-TW" dirty="0"/>
                  <a:t>LSTM</a:t>
                </a:r>
                <a:r>
                  <a:rPr lang="zh-TW" altLang="en-US" dirty="0"/>
                  <a:t>增加了輸入筏、輸出筏、遺忘筏，這張圖片是它結構圖</a:t>
                </a:r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是遺忘筏，它會判斷要不要遺忘或記憶訊息</a:t>
                </a:r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是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輸入閥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用於確定當前存儲單元狀態中存儲的信息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是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輸出閥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影響當前狀態的輸出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Xt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是輸入向量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  <a:cs typeface="+mn-cs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分別是遺忘閥、輸入閥、輸出閥的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權重矩陣</a:t>
                </a:r>
                <a:endParaRPr lang="en-US" altLang="zh-TW" sz="1200" b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LSTM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的不同之處是增加了輸入筏、輸出筏、遺忘筏，這張圖片是它結構圖</a:t>
                </a:r>
                <a:endParaRPr lang="en-US" altLang="zh-TW" dirty="0"/>
              </a:p>
              <a:p>
                <a:endParaRPr lang="en-US" altLang="zh-TW" dirty="0"/>
              </a:p>
              <a:p>
                <a:pPr/>
                <a:r>
                  <a:rPr lang="en-US" altLang="zh-TW" i="0">
                    <a:latin typeface="Cambria Math" panose="02040503050406030204" pitchFamily="18" charset="0"/>
                  </a:rPr>
                  <a:t>𝐶</a:t>
                </a:r>
                <a:r>
                  <a:rPr lang="zh-TW" altLang="zh-TW" i="0">
                    <a:latin typeface="Cambria Math" panose="02040503050406030204" pitchFamily="18" charset="0"/>
                  </a:rPr>
                  <a:t>_(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𝑡−1</a:t>
                </a:r>
                <a:r>
                  <a:rPr lang="zh-TW" altLang="zh-TW" i="0">
                    <a:latin typeface="Cambria Math" panose="02040503050406030204" pitchFamily="18" charset="0"/>
                  </a:rPr>
                  <a:t>)</a:t>
                </a:r>
                <a:r>
                  <a:rPr lang="zh-TW" altLang="en-US" dirty="0"/>
                  <a:t>是遺忘筏，它會判斷要不要遺忘或記憶訊息</a:t>
                </a:r>
                <a:endParaRPr lang="en-US" altLang="zh-TW" dirty="0"/>
              </a:p>
              <a:p>
                <a:pPr/>
                <a:endParaRPr lang="en-US" altLang="zh-TW" dirty="0"/>
              </a:p>
              <a:p>
                <a:pPr/>
                <a:r>
                  <a:rPr lang="en-US" altLang="zh-TW" i="0">
                    <a:latin typeface="Cambria Math" panose="02040503050406030204" pitchFamily="18" charset="0"/>
                  </a:rPr>
                  <a:t>𝐶</a:t>
                </a:r>
                <a:r>
                  <a:rPr lang="zh-TW" altLang="zh-TW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𝑡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是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輸入閥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用於確定當前存儲單元狀態中存儲的信息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/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/>
                <a:r>
                  <a:rPr lang="en-US" altLang="zh-TW" i="0">
                    <a:latin typeface="Cambria Math" panose="02040503050406030204" pitchFamily="18" charset="0"/>
                  </a:rPr>
                  <a:t>ℎ</a:t>
                </a:r>
                <a:r>
                  <a:rPr lang="zh-TW" altLang="zh-TW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𝑡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是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輸出閥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影響當前狀態的輸出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/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/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Xt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是輸入向量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/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/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𝑊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𝑓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𝑊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𝑖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、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𝑊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𝑜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分別是遺忘閥、輸入閥、輸出閥的</a:t>
                </a:r>
                <a:r>
                  <a:rPr lang="zh-TW" altLang="zh-TW" sz="1200" b="0" kern="1200" dirty="0">
                    <a:solidFill>
                      <a:schemeClr val="tx1"/>
                    </a:solidFill>
                    <a:effectLst/>
                    <a:latin typeface="Microsoft JhengHei UI" panose="020B0604030504040204" pitchFamily="34" charset="-120"/>
                    <a:ea typeface="Microsoft JhengHei UI" panose="020B0604030504040204" pitchFamily="34" charset="-120"/>
                    <a:cs typeface="+mn-cs"/>
                  </a:rPr>
                  <a:t>權重矩陣</a:t>
                </a:r>
                <a:endParaRPr lang="en-US" altLang="zh-TW" sz="1200" b="0" kern="1200" dirty="0">
                  <a:solidFill>
                    <a:schemeClr val="tx1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352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Stack LTSM</a:t>
            </a:r>
            <a:r>
              <a:rPr lang="zh-TW" altLang="en-US" dirty="0"/>
              <a:t>它是由多個</a:t>
            </a:r>
            <a:r>
              <a:rPr lang="en-US" altLang="zh-TW" dirty="0"/>
              <a:t>LSTM</a:t>
            </a:r>
            <a:r>
              <a:rPr lang="zh-TW" altLang="en-US" dirty="0"/>
              <a:t>組合而成的，它的公式與</a:t>
            </a:r>
            <a:r>
              <a:rPr lang="en-US" altLang="zh-TW" dirty="0"/>
              <a:t>LSTM</a:t>
            </a:r>
            <a:r>
              <a:rPr lang="zh-TW" altLang="en-US" dirty="0"/>
              <a:t>相同，在某些情況它會比</a:t>
            </a:r>
            <a:r>
              <a:rPr lang="en-US" altLang="zh-TW" dirty="0"/>
              <a:t>LSTM</a:t>
            </a:r>
            <a:r>
              <a:rPr lang="zh-TW" altLang="en-US" dirty="0"/>
              <a:t>有更好的結果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441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3CD2865-B9FA-45ED-BDB2-D3E9D89E3B24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D798DAD-FB40-4981-9F08-0C51BF7EA196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20116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38404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56692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74980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EF58F9E-F89D-43A8-B237-BA55384EF599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367C1C7-6E32-4807-9635-DC6E30585EE5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C0A7209-0476-494C-8190-33FDB2E56DCA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B7630D2-EA2A-447A-A0C0-785165A11095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圖片版面配置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D29E7A-D930-4D37-A0C1-3602B282347C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055F0D-FA2B-4950-8478-146550598530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日期版面配置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BE8EC07-29C2-47D6-9A80-CBF767AF495F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3" name="頁尾版面配置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6C39A0-1510-42A6-9B21-19D43B32AA55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52041F-64D7-4686-AE96-A27B6220466C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DBBE6B-D4A9-4177-A0DC-AFC05804E9A0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E8B608-7359-4465-9568-9AAE2EA7B661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0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20116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38404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56692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749808" indent="0">
              <a:buNone/>
              <a:defRPr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57B07-1A5D-42FD-A987-8B1CF5698347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1DC06E-02D1-4B10-9342-E98F49ABCA14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圖片版面配置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TW" altLang="en-US" sz="14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節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09A8F2-839F-46F8-B835-6F86B7051347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圖片版面配置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TW" altLang="en-US" sz="14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161F7AB-8075-45E0-87BE-1665D277C7B8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01F839-72EA-4555-AA27-27599BE783F5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57A879-5CB3-4F96-BDB5-A2E2C3C8EE12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3A7240-33C0-49C8-9280-7E37FAF67AE7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E9A070-2249-43A7-813E-35D0E7ED8A4C}" type="datetime1">
              <a:rPr lang="zh-TW" altLang="en-US" noProof="0" smtClean="0"/>
              <a:t>2022/12/18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covermesongs.com/category/q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755008420300314" TargetMode="External"/><Relationship Id="rId2" Type="http://schemas.openxmlformats.org/officeDocument/2006/relationships/hyperlink" Target="https://www.sciencedirect.com/science/article/pii/S1568494622000655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ciencedirect.com/science/article/pii/S1018364721004778" TargetMode="External"/><Relationship Id="rId4" Type="http://schemas.openxmlformats.org/officeDocument/2006/relationships/hyperlink" Target="https://www.mdpi.com/2076-3417/10/17/597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18364721004778" TargetMode="External"/><Relationship Id="rId2" Type="http://schemas.openxmlformats.org/officeDocument/2006/relationships/hyperlink" Target="https://www.mdpi.com/2076-3417/10/17/5975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755008420300314" TargetMode="External"/><Relationship Id="rId2" Type="http://schemas.openxmlformats.org/officeDocument/2006/relationships/hyperlink" Target="https://www.sciencedirect.com/science/article/pii/S1568494622000655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F48412-6DAF-46A1-B1E5-CEF0333B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368" y="4738281"/>
            <a:ext cx="10113264" cy="21197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500"/>
              </a:spcAft>
            </a:pPr>
            <a:r>
              <a:rPr lang="zh-TW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單位：國立勤益科技大學資訊管理系</a:t>
            </a:r>
            <a:endParaRPr lang="en-US" altLang="zh-TW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TW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作者：張定原</a:t>
            </a:r>
            <a:r>
              <a:rPr lang="en-US" altLang="zh-TW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(Chang, Ting-Yuan)</a:t>
            </a:r>
          </a:p>
          <a:p>
            <a:pPr marL="11160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TW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翁政雄</a:t>
            </a:r>
            <a:r>
              <a:rPr lang="en-US" altLang="zh-TW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(Weng, Cheng-</a:t>
            </a:r>
            <a:r>
              <a:rPr lang="en-US" altLang="zh-TW" sz="32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Hsiung</a:t>
            </a:r>
            <a:r>
              <a:rPr lang="en-US" altLang="zh-TW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</a:p>
          <a:p>
            <a:pPr marL="11160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TW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呂育嘉</a:t>
            </a:r>
            <a:r>
              <a:rPr lang="en-US" altLang="zh-TW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(Lu, Yu-Jia)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TW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3AC1E3-9D5B-4A65-8F21-37026C4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990" y="6492875"/>
            <a:ext cx="780010" cy="365125"/>
          </a:xfrm>
        </p:spPr>
        <p:txBody>
          <a:bodyPr/>
          <a:lstStyle/>
          <a:p>
            <a:pPr algn="ctr"/>
            <a:fld id="{3A98EE3D-8CD1-4C3F-BD1C-C98C9596463C}" type="slidenum">
              <a:rPr lang="en-US" altLang="zh-TW" noProof="0" smtClean="0"/>
              <a:pPr algn="ctr"/>
              <a:t>1</a:t>
            </a:fld>
            <a:endParaRPr lang="zh-TW" altLang="en-US" noProof="0" dirty="0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E3D8609A-11D8-4718-B327-D5B24608EF78}"/>
              </a:ext>
            </a:extLst>
          </p:cNvPr>
          <p:cNvSpPr/>
          <p:nvPr/>
        </p:nvSpPr>
        <p:spPr>
          <a:xfrm>
            <a:off x="0" y="602915"/>
            <a:ext cx="6571622" cy="7815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本框 1066">
            <a:extLst>
              <a:ext uri="{FF2B5EF4-FFF2-40B4-BE49-F238E27FC236}">
                <a16:creationId xmlns:a16="http://schemas.microsoft.com/office/drawing/2014/main" id="{1E5D1701-504F-4E21-91EF-1313CB39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2" y="701306"/>
            <a:ext cx="71873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3200" b="1" dirty="0">
                <a:solidFill>
                  <a:schemeClr val="bg1"/>
                </a:solidFill>
              </a:rPr>
              <a:t>第</a:t>
            </a:r>
            <a:r>
              <a:rPr lang="en-US" altLang="zh-TW" sz="3200" b="1" dirty="0">
                <a:solidFill>
                  <a:schemeClr val="bg1"/>
                </a:solidFill>
              </a:rPr>
              <a:t>27</a:t>
            </a:r>
            <a:r>
              <a:rPr lang="zh-TW" altLang="en-US" sz="3200" b="1" dirty="0">
                <a:solidFill>
                  <a:schemeClr val="bg1"/>
                </a:solidFill>
              </a:rPr>
              <a:t>屆國際資訊管理暨實務研討會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E5748F8-568B-42B2-999D-9D7C4AA5B97F}"/>
              </a:ext>
            </a:extLst>
          </p:cNvPr>
          <p:cNvGrpSpPr/>
          <p:nvPr/>
        </p:nvGrpSpPr>
        <p:grpSpPr>
          <a:xfrm>
            <a:off x="420101" y="1934303"/>
            <a:ext cx="11360797" cy="2015331"/>
            <a:chOff x="420101" y="1934303"/>
            <a:chExt cx="11360797" cy="201533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D7F774-67A4-4CF2-B108-F69E742E619C}"/>
                </a:ext>
              </a:extLst>
            </p:cNvPr>
            <p:cNvSpPr/>
            <p:nvPr/>
          </p:nvSpPr>
          <p:spPr>
            <a:xfrm>
              <a:off x="491588" y="2273353"/>
              <a:ext cx="11208823" cy="1335088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2540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A92984-5B36-43E0-8DBE-B523B210A4E3}"/>
                </a:ext>
              </a:extLst>
            </p:cNvPr>
            <p:cNvSpPr/>
            <p:nvPr/>
          </p:nvSpPr>
          <p:spPr>
            <a:xfrm>
              <a:off x="11304648" y="3473384"/>
              <a:ext cx="476250" cy="47625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DB0B7A-C58D-4BA5-B600-DABEBC3FC330}"/>
                </a:ext>
              </a:extLst>
            </p:cNvPr>
            <p:cNvSpPr/>
            <p:nvPr/>
          </p:nvSpPr>
          <p:spPr>
            <a:xfrm>
              <a:off x="11047783" y="3150750"/>
              <a:ext cx="474662" cy="474662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131A9C5-F3B8-4384-8157-C78A34CA4D8F}"/>
                </a:ext>
              </a:extLst>
            </p:cNvPr>
            <p:cNvSpPr/>
            <p:nvPr/>
          </p:nvSpPr>
          <p:spPr>
            <a:xfrm>
              <a:off x="420101" y="1934303"/>
              <a:ext cx="474663" cy="474662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B5E4FC-AE3D-4F07-AE1D-5D5583DCDB27}"/>
                </a:ext>
              </a:extLst>
            </p:cNvPr>
            <p:cNvSpPr/>
            <p:nvPr/>
          </p:nvSpPr>
          <p:spPr>
            <a:xfrm>
              <a:off x="657432" y="2171634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9" name="文本框 62">
            <a:extLst>
              <a:ext uri="{FF2B5EF4-FFF2-40B4-BE49-F238E27FC236}">
                <a16:creationId xmlns:a16="http://schemas.microsoft.com/office/drawing/2014/main" id="{84877F0E-6E86-4F74-9020-4B8A3D3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31" y="2588025"/>
            <a:ext cx="104711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4000" b="1" dirty="0"/>
              <a:t>應用</a:t>
            </a:r>
            <a:r>
              <a:rPr lang="en-US" altLang="zh-TW" sz="4000" b="1" dirty="0"/>
              <a:t>LSTM</a:t>
            </a:r>
            <a:r>
              <a:rPr lang="zh-TW" altLang="en-US" sz="4000" b="1" dirty="0"/>
              <a:t>於再生能源發電預測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以太陽能為例</a:t>
            </a:r>
            <a:endParaRPr lang="zh-TW" altLang="en-US" sz="3600" b="1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57133-434C-4088-B145-8CA5F665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循環神經網路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(Recurrent Neural Network, RNN)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4A7D2-71EE-4C2A-AAC0-759194D63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836160" cy="445049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中的每個單元都有自己的隱藏狀態，</a:t>
            </a:r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它有著當前資料的上下文訊息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，當向前移動到下一個單元時，來自前一個單元的隱藏狀態也會作為參考訊息被輸入並且包括在內，這使得每個單元可以知道前面資料中的訊息，此外由於這些單元</a:t>
            </a:r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共享相同的權重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的原因，使得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可以通過增加或減少權重，以處理和預測任意序列資料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(Jiang et al., 2021)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0617-662A-44C8-A968-3712D6C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97021C2-0929-4164-9C9B-BB6C2E45BF8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6500"/>
            <a:ext cx="5915010" cy="2086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64A5E6-7277-46D8-8F2F-F82A6CE6A1F4}"/>
                  </a:ext>
                </a:extLst>
              </p:cNvPr>
              <p:cNvSpPr/>
              <p:nvPr/>
            </p:nvSpPr>
            <p:spPr>
              <a:xfrm>
                <a:off x="6788457" y="5082154"/>
                <a:ext cx="412559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𝑡h𝑎𝑛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64A5E6-7277-46D8-8F2F-F82A6CE6A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57" y="5082154"/>
                <a:ext cx="41255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8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8A470-2DAE-4ED3-8A01-93A067DC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長短期記憶</a:t>
            </a:r>
            <a:br>
              <a:rPr lang="en-US" altLang="zh-TW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(Long Short-Term Memory, LSTM)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F4F52C6-7E28-46A8-B615-0618CDD185D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1828873"/>
                <a:ext cx="5537200" cy="4742524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LSTM</a:t>
                </a:r>
                <a:r>
                  <a:rPr lang="zh-TW" altLang="en-US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增加了遺忘閥</a:t>
                </a:r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(Forget Gate)</a:t>
                </a:r>
                <a:r>
                  <a:rPr lang="zh-TW" altLang="en-US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、輸入閥</a:t>
                </a:r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(Input Gate)</a:t>
                </a:r>
                <a:r>
                  <a:rPr lang="zh-TW" altLang="en-US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和輸出閥</a:t>
                </a:r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(Output Gate)</a:t>
                </a:r>
                <a:r>
                  <a:rPr lang="zh-TW" altLang="en-US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。在隱藏層運用這三個閥對歷史輸入、當前輸入和歷史輸出進行學習，從而實現記憶功能</a:t>
                </a:r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(Meng et al., 2021)</a:t>
                </a:r>
                <a:r>
                  <a:rPr lang="zh-TW" altLang="en-US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。</a:t>
                </a:r>
                <a:endParaRPr lang="en-US" altLang="zh-TW" sz="23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r>
                  <a:rPr lang="zh-TW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遺忘閥會判斷後一個記憶單元的訊息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，並選擇是否要遺忘此訊息</a:t>
                </a:r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(Meng et al., 2021)</a:t>
                </a:r>
              </a:p>
              <a:p>
                <a:r>
                  <a:rPr lang="zh-TW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輸入閥用於確定當前存儲單元狀態中存儲的</a:t>
                </a:r>
                <a:r>
                  <a:rPr lang="zh-TW" altLang="en-US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訊</a:t>
                </a:r>
                <a:r>
                  <a:rPr lang="zh-TW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(Meng et al., 2021)</a:t>
                </a:r>
              </a:p>
              <a:p>
                <a:r>
                  <a:rPr lang="zh-TW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輸出閥影響當前狀態的輸出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3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(Meng et al., 2021)</a:t>
                </a:r>
                <a:endParaRPr lang="zh-TW" altLang="en-US" sz="23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F4F52C6-7E28-46A8-B615-0618CDD18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1828873"/>
                <a:ext cx="5537200" cy="4742524"/>
              </a:xfrm>
              <a:blipFill>
                <a:blip r:embed="rId3"/>
                <a:stretch>
                  <a:fillRect l="-2974" t="-1028" r="-8480" b="-46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9BB26-6B01-4501-94FB-604FA23E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600A9F8F-25D8-412C-A4F3-9DF98E58454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51" y="1828872"/>
            <a:ext cx="4639736" cy="28155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1D4C06-57A5-4569-9250-6CD1CE1E3C9D}"/>
                  </a:ext>
                </a:extLst>
              </p:cNvPr>
              <p:cNvSpPr/>
              <p:nvPr/>
            </p:nvSpPr>
            <p:spPr>
              <a:xfrm>
                <a:off x="6969251" y="4735906"/>
                <a:ext cx="3680276" cy="2000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𝑡h𝑎𝑛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en-US" altLang="zh-TW" sz="20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𝑡h𝑎𝑛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1D4C06-57A5-4569-9250-6CD1CE1E3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51" y="4735906"/>
                <a:ext cx="3680276" cy="2000932"/>
              </a:xfrm>
              <a:prstGeom prst="rect">
                <a:avLst/>
              </a:prstGeom>
              <a:blipFill>
                <a:blip r:embed="rId5"/>
                <a:stretch>
                  <a:fillRect l="-662"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6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5C2B2-A29C-442D-920A-770AF6B7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多層長短期記憶</a:t>
            </a:r>
            <a:br>
              <a:rPr lang="en-US" altLang="zh-TW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(Stack Long Short-Term Memory, Stack LSTM)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0995A-3EF8-4E02-8960-2216ABFB2C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 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的結構是由多個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結合而成的模型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(Singh et al., 2015)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Du et al. (2017)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提到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 LSTM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其公式與基本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相同。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在某些情況下它比普通的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有更好的效果更高的準確度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Pattana-Anake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&amp; Joseph, 2021)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7B55FB-F12F-4821-94D5-D33EB0C5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49A79640-12C4-42F2-AEF3-263B3485EBA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480" y="2120900"/>
            <a:ext cx="5542988" cy="1942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FC54350-E344-4B75-A8D6-5B141C77E345}"/>
                  </a:ext>
                </a:extLst>
              </p:cNvPr>
              <p:cNvSpPr/>
              <p:nvPr/>
            </p:nvSpPr>
            <p:spPr>
              <a:xfrm>
                <a:off x="6769745" y="4254745"/>
                <a:ext cx="3680276" cy="2000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𝑡h𝑎𝑛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en-US" altLang="zh-TW" sz="20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𝑡h𝑎𝑛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zh-TW" sz="20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FC54350-E344-4B75-A8D6-5B141C77E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745" y="4254745"/>
                <a:ext cx="3680276" cy="2000932"/>
              </a:xfrm>
              <a:prstGeom prst="rect">
                <a:avLst/>
              </a:prstGeom>
              <a:blipFill>
                <a:blip r:embed="rId4"/>
                <a:stretch>
                  <a:fillRect l="-829"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7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5C2B2-A29C-442D-920A-770AF6B7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雙向長短期記憶</a:t>
            </a:r>
            <a:b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(Bidirectional Long Short-Term Memory, Bi-LSTM)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0995A-3EF8-4E02-8960-2216ABFB2C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Bi-LSTM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進行訓練時是採用同時訓練兩個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的邏輯進行訓練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Dandıl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&amp;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Karaca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2021)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Bi-LSTM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考慮輸入過去和未來的值，最後組合輸出，採用此方式對每一個數據，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Bi-LSTM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的學習會受到過去和未來數據的影響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Tuncera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&amp;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Bolat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2022)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7B55FB-F12F-4821-94D5-D33EB0C5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4EC02D9B-66E2-4447-BE60-81F618C1D74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737360"/>
            <a:ext cx="5429592" cy="242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A255839-D1BD-4454-93B9-B9EBBBF84CE7}"/>
                  </a:ext>
                </a:extLst>
              </p:cNvPr>
              <p:cNvSpPr/>
              <p:nvPr/>
            </p:nvSpPr>
            <p:spPr>
              <a:xfrm>
                <a:off x="6126481" y="4354572"/>
                <a:ext cx="6167120" cy="2216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box>
                      <m:box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pos m:val="top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groupChr>
                        <m:acc>
                          <m:accPr>
                            <m:chr m:val="⃗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TW" altLang="zh-TW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0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box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box>
                      <m:box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pos m:val="top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acc>
                      <m:accPr>
                        <m:chr m:val="⃖"/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𝑠𝑖𝑔𝑛𝑖𝑜𝑑</m:t>
                      </m:r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h𝑖𝑑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𝑓𝑔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𝑠𝑖𝑔𝑛𝑖𝑜𝑑</m:t>
                      </m:r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h𝑖𝑑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𝑖𝑔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𝑠𝑖𝑔𝑛𝑖𝑜𝑑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h𝑖𝑑</m:t>
                            </m:r>
                          </m:e>
                          <m:sub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𝑜𝑔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e>
                        </m:acc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𝑡h𝑎𝑛</m:t>
                    </m:r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h𝑖𝑑</m:t>
                            </m:r>
                          </m:e>
                          <m:sub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sz="20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𝑔𝑐</m:t>
                        </m:r>
                      </m:sub>
                    </m:sSub>
                    <m:r>
                      <a:rPr lang="en-US" altLang="zh-TW" sz="2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000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tanh</m:t>
                      </m:r>
                      <m:r>
                        <a:rPr lang="en-US" altLang="zh-TW" sz="2000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A255839-D1BD-4454-93B9-B9EBBBF8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1" y="4354572"/>
                <a:ext cx="6167120" cy="2216825"/>
              </a:xfrm>
              <a:prstGeom prst="rect">
                <a:avLst/>
              </a:prstGeom>
              <a:blipFill>
                <a:blip r:embed="rId4"/>
                <a:stretch>
                  <a:fillRect l="-395" t="-2198" b="-2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9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29176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318F475-92D8-479C-BAF7-BE1BCE9B408D}"/>
              </a:ext>
            </a:extLst>
          </p:cNvPr>
          <p:cNvGrpSpPr/>
          <p:nvPr/>
        </p:nvGrpSpPr>
        <p:grpSpPr>
          <a:xfrm>
            <a:off x="950875" y="1712609"/>
            <a:ext cx="2462400" cy="2462400"/>
            <a:chOff x="950875" y="1712609"/>
            <a:chExt cx="2462400" cy="2462400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AA112866-4C9D-4FAC-A519-73F33830C183}"/>
                </a:ext>
              </a:extLst>
            </p:cNvPr>
            <p:cNvSpPr/>
            <p:nvPr/>
          </p:nvSpPr>
          <p:spPr>
            <a:xfrm>
              <a:off x="1153941" y="1915675"/>
              <a:ext cx="2056268" cy="20562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" name="矩形 4" descr="說明">
              <a:extLst>
                <a:ext uri="{FF2B5EF4-FFF2-40B4-BE49-F238E27FC236}">
                  <a16:creationId xmlns:a16="http://schemas.microsoft.com/office/drawing/2014/main" id="{7C4C1730-BDD3-475B-9683-D130EDB4C6E2}"/>
                </a:ext>
              </a:extLst>
            </p:cNvPr>
            <p:cNvSpPr/>
            <p:nvPr/>
          </p:nvSpPr>
          <p:spPr>
            <a:xfrm>
              <a:off x="950875" y="1712609"/>
              <a:ext cx="2462400" cy="24624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331824"/>
                <a:satOff val="-586"/>
                <a:lumOff val="1569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02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9DE0E-A6E3-46C5-B0C1-333F17C9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2D0BB-888F-4470-86E7-6FDF848A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05000"/>
            <a:ext cx="4639736" cy="4749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資料參考</a:t>
            </a:r>
            <a:endParaRPr lang="zh-TW" altLang="en-US" sz="2800" b="1" dirty="0">
              <a:ea typeface="標楷體" panose="03000509000000000000" pitchFamily="65" charset="-120"/>
            </a:endParaRPr>
          </a:p>
          <a:p>
            <a:pPr lvl="1"/>
            <a:r>
              <a:rPr lang="zh-TW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採用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Khan et al.(2022)</a:t>
            </a:r>
            <a:r>
              <a:rPr lang="zh-TW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使用的太陽能資料集</a:t>
            </a:r>
            <a:endParaRPr lang="zh-TW" altLang="en-US" sz="2600" dirty="0">
              <a:ea typeface="標楷體" panose="03000509000000000000" pitchFamily="65" charset="-120"/>
            </a:endParaRPr>
          </a:p>
          <a:p>
            <a:pPr lvl="0"/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資料網站</a:t>
            </a:r>
            <a:endParaRPr lang="zh-TW" altLang="en-US" sz="2800" b="1" dirty="0">
              <a:ea typeface="標楷體" panose="03000509000000000000" pitchFamily="65" charset="-120"/>
            </a:endParaRP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Desert Knowledge Australia Solar Centre(</a:t>
            </a:r>
            <a:r>
              <a:rPr lang="zh-TW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澳大利亞沙漠知識太陽能中心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DKSC)</a:t>
            </a:r>
            <a:endParaRPr lang="zh-TW" altLang="en-US" sz="2600" dirty="0">
              <a:ea typeface="標楷體" panose="03000509000000000000" pitchFamily="65" charset="-120"/>
            </a:endParaRPr>
          </a:p>
          <a:p>
            <a:pPr lvl="0"/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資料集地點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Alice Springs, Australia(</a:t>
            </a:r>
            <a:r>
              <a:rPr lang="zh-TW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澳大利亞愛麗絲泉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0"/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集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1A Trina 10.5kW mono-Si Dual 2009</a:t>
            </a:r>
            <a:endParaRPr lang="en-US" altLang="zh-TW" sz="26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4A95B3-21F8-40C2-BF6B-46DFCAAC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1904999"/>
            <a:ext cx="5198536" cy="45418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資料集時間</a:t>
            </a:r>
          </a:p>
          <a:p>
            <a:pPr lvl="1">
              <a:lnSpc>
                <a:spcPct val="11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2014</a:t>
            </a:r>
            <a:r>
              <a:rPr lang="zh-TW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年至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</a:p>
          <a:p>
            <a:pPr>
              <a:lnSpc>
                <a:spcPct val="110000"/>
              </a:lnSpc>
            </a:pP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資料集記錄型態</a:t>
            </a:r>
          </a:p>
          <a:p>
            <a:pPr lvl="1">
              <a:lnSpc>
                <a:spcPct val="110000"/>
              </a:lnSpc>
            </a:pPr>
            <a:r>
              <a:rPr lang="zh-TW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每五分鐘記錄一次數據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10000"/>
              </a:lnSpc>
            </a:pPr>
            <a:r>
              <a:rPr lang="zh-TW" altLang="zh-TW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資料筆數</a:t>
            </a:r>
            <a:endParaRPr lang="zh-TW" altLang="en-US" sz="28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八十三萬四千一百九十九筆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(7:3)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31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資料集特徵</a:t>
            </a:r>
            <a:endParaRPr lang="en-US" altLang="zh-TW" sz="31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九個自變數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和一個應變數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9ECBCC-15A1-4E2A-AAC7-4850540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717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DBBBE-E743-4F26-AF4D-0393AFF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評估指標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AC21752-E693-4AD0-95CF-E849DC184B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73418" y="2120900"/>
                <a:ext cx="4639736" cy="3748193"/>
              </a:xfrm>
            </p:spPr>
            <p:txBody>
              <a:bodyPr/>
              <a:lstStyle/>
              <a:p>
                <a:pPr marL="0" indent="-4572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TW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平均絕對誤差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(MAE)</a:t>
                </a:r>
              </a:p>
              <a:p>
                <a:pPr marL="0" indent="-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altLang="zh-TW" sz="3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-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R</a:t>
                </a:r>
                <a:r>
                  <a:rPr lang="zh-TW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平方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AC21752-E693-4AD0-95CF-E849DC184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73418" y="2120900"/>
                <a:ext cx="4639736" cy="3748193"/>
              </a:xfrm>
              <a:blipFill>
                <a:blip r:embed="rId3"/>
                <a:stretch>
                  <a:fillRect l="-3417" t="-1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728672-4F72-43FE-B329-91655180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TW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均方誤差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(MSE)</a:t>
            </a:r>
          </a:p>
          <a:p>
            <a:pPr marL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TW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均方根誤差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(RMSE)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D64DB1-5B09-4275-9A1F-401A5CAF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D0DD13-6EFE-4A2B-BAF1-D2A66C9AB962}"/>
                  </a:ext>
                </a:extLst>
              </p:cNvPr>
              <p:cNvSpPr/>
              <p:nvPr/>
            </p:nvSpPr>
            <p:spPr>
              <a:xfrm>
                <a:off x="901790" y="2698749"/>
                <a:ext cx="3916850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sup>
                          </m:sSubSup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D0DD13-6EFE-4A2B-BAF1-D2A66C9AB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90" y="2698749"/>
                <a:ext cx="3916850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6FB8AF-4188-4FCD-B7DA-0855E1D2E0E3}"/>
                  </a:ext>
                </a:extLst>
              </p:cNvPr>
              <p:cNvSpPr/>
              <p:nvPr/>
            </p:nvSpPr>
            <p:spPr>
              <a:xfrm>
                <a:off x="1996579" y="4424211"/>
                <a:ext cx="2174313" cy="670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6FB8AF-4188-4FCD-B7DA-0855E1D2E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79" y="4424211"/>
                <a:ext cx="2174313" cy="67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D936D0A-0D59-4BBE-A014-890E280A7A42}"/>
                  </a:ext>
                </a:extLst>
              </p:cNvPr>
              <p:cNvSpPr/>
              <p:nvPr/>
            </p:nvSpPr>
            <p:spPr>
              <a:xfrm>
                <a:off x="853080" y="5186281"/>
                <a:ext cx="2488566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lit/>
                                    </m:rPr>
                                    <a:rPr lang="zh-TW" altLang="en-US" sz="200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b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D936D0A-0D59-4BBE-A014-890E280A7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80" y="5186281"/>
                <a:ext cx="2488566" cy="932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3ADF5F-CDFA-4481-B976-657678F5D02E}"/>
                  </a:ext>
                </a:extLst>
              </p:cNvPr>
              <p:cNvSpPr/>
              <p:nvPr/>
            </p:nvSpPr>
            <p:spPr>
              <a:xfrm>
                <a:off x="3281812" y="5186281"/>
                <a:ext cx="2394245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TW" alt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E3ADF5F-CDFA-4481-B976-657678F5D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12" y="5186281"/>
                <a:ext cx="2394245" cy="9326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70CF190-FF15-490C-B2A6-E64EA54C6CC2}"/>
                  </a:ext>
                </a:extLst>
              </p:cNvPr>
              <p:cNvSpPr/>
              <p:nvPr/>
            </p:nvSpPr>
            <p:spPr>
              <a:xfrm>
                <a:off x="7195083" y="2698749"/>
                <a:ext cx="2793778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TW" altLang="en-US" sz="200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</m:sup>
                              </m:sSubSup>
                              <m: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70CF190-FF15-490C-B2A6-E64EA54C6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83" y="2698749"/>
                <a:ext cx="2793778" cy="9326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A44229C-66F3-459F-84E0-DDF55540B2D0}"/>
                  </a:ext>
                </a:extLst>
              </p:cNvPr>
              <p:cNvSpPr/>
              <p:nvPr/>
            </p:nvSpPr>
            <p:spPr>
              <a:xfrm>
                <a:off x="6774683" y="4650309"/>
                <a:ext cx="4181979" cy="1289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TW" altLang="en-US" sz="2000">
                                          <a:latin typeface="Cambria Math" panose="02040503050406030204" pitchFamily="18" charset="0"/>
                                        </a:rPr>
                                        <m:t>~</m:t>
                                      </m:r>
                                    </m:sup>
                                  </m:sSub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A44229C-66F3-459F-84E0-DDF55540B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3" y="4650309"/>
                <a:ext cx="4181979" cy="12897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1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49C0-6E19-44FD-AD66-3688DD6F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-(1/5)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852A2-BC17-4101-8D44-D7F6415D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循環神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經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網路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(RNN)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的結構及參數設定如下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單層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50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輸出層使用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訓練模型迭代為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批次大小為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2000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4428E9-1C3B-434C-A77C-95EA057C7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長短期記憶模型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(LSTM)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的結構及參數設定如下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單層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輸出層採用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訓練模型迭代為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100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批次大小為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2000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B7569D-6C13-4B16-B16E-C76049A5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0365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49C0-6E19-44FD-AD66-3688DD6F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-(2/5)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852A2-BC17-4101-8D44-D7F6415D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32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多層長短期記憶模型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(Stack LSTM)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的結構及參數設定如下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使用兩層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第一層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第二層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50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輸出層採用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訓練模型迭代為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批次大小為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500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4428E9-1C3B-434C-A77C-95EA057C7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899"/>
            <a:ext cx="4639736" cy="432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雙向長短期記憶模型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(Bi-LSTM)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的結構及參數設定如下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使用單層雙向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50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輸出層採用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個神經元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訓練模型迭代為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批次大小為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500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B7569D-6C13-4B16-B16E-C76049A5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2645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7A16B-4BC7-44E9-84AE-1EBF6A5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-(3/5)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D33FD0-C839-48E5-AEBE-F88B2C0E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43075"/>
            <a:ext cx="4639736" cy="736282"/>
          </a:xfrm>
        </p:spPr>
        <p:txBody>
          <a:bodyPr/>
          <a:lstStyle/>
          <a:p>
            <a:pPr marL="266700" lvl="0" indent="-26670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zh-TW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循環神經網路</a:t>
            </a:r>
            <a:r>
              <a:rPr lang="en-US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(RNN)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B3E0B6-DA5E-45A1-BAC0-C95531CD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743075"/>
            <a:ext cx="4639736" cy="736282"/>
          </a:xfrm>
        </p:spPr>
        <p:txBody>
          <a:bodyPr/>
          <a:lstStyle/>
          <a:p>
            <a:pPr marL="266700" lvl="0" indent="-26670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zh-TW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長短期記憶</a:t>
            </a:r>
            <a:r>
              <a:rPr lang="en-US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(LSTM)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7A7EE9-2CF0-422E-9C4D-022CB803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pic>
        <p:nvPicPr>
          <p:cNvPr id="8" name="Picture 3" descr="https://lh3.googleusercontent.com/XpIGKqGUjld_NkDCzPf1agADYxfmpbp9Ots-xPR464I3PF7tBHcxsR8O3-2SdZgrP4067ZhebpX5uHwEaiK1g89o_8RRQII3k29V5J0gpex158yrlu67T-nYIjDn3ZTpytu5tZWkk_XwWqHBxQ685ybbkIqJwS9trWQliMJrnmY0njMPBcXytsz95tKL4qQE0uYonLU">
            <a:extLst>
              <a:ext uri="{FF2B5EF4-FFF2-40B4-BE49-F238E27FC236}">
                <a16:creationId xmlns:a16="http://schemas.microsoft.com/office/drawing/2014/main" id="{92E30501-D63D-47DE-A0CC-A3AE0CDC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51241"/>
            <a:ext cx="5032801" cy="33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https://lh6.googleusercontent.com/l0RVK87FJu7vm1dS7N-kaVun__XoGR1yaVEKX5ON8rgUNVNJAP_NGl-IiQXNkJVcbdah5WEGz4HzTvThg5k0eQkdci_aEaCNpXsuwy1Qk8z8xVuAYER1GeLPlCwd1jmW-C0wT6iORtMfjcj1L9iRO2l_UrW8d1rA_N-z-N42-_D9-q3TQ80dTVVxh-P0RZ3r26TOZdk">
            <a:extLst>
              <a:ext uri="{FF2B5EF4-FFF2-40B4-BE49-F238E27FC236}">
                <a16:creationId xmlns:a16="http://schemas.microsoft.com/office/drawing/2014/main" id="{B74C2665-0E46-4CA1-8AF3-62E4D411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44" y="2451241"/>
            <a:ext cx="5113974" cy="33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1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sz="80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267" y="1424966"/>
            <a:ext cx="2375666" cy="933915"/>
          </a:xfrm>
        </p:spPr>
        <p:txBody>
          <a:bodyPr numCol="2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緒論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 descr="橫條圖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48295" y="3086432"/>
            <a:ext cx="499424" cy="4994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1" name="矩形 30" descr="說明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5448295" y="3822738"/>
            <a:ext cx="499424" cy="4994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手繪多邊形：圖案 8" descr="計劃">
            <a:extLst>
              <a:ext uri="{FF2B5EF4-FFF2-40B4-BE49-F238E27FC236}">
                <a16:creationId xmlns:a16="http://schemas.microsoft.com/office/drawing/2014/main" id="{6CC196FF-BB63-4304-A8D3-EB9E0EE7D30F}"/>
              </a:ext>
            </a:extLst>
          </p:cNvPr>
          <p:cNvSpPr/>
          <p:nvPr/>
        </p:nvSpPr>
        <p:spPr>
          <a:xfrm>
            <a:off x="5475647" y="4511066"/>
            <a:ext cx="377799" cy="5554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rgbClr val="2683C6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h-TW" altLang="en-US" sz="1800" b="0" i="0" u="none" strike="noStrike" kern="1200">
              <a:ln>
                <a:noFill/>
              </a:ln>
              <a:latin typeface="Microsoft JhengHei UI" panose="020B0604030504040204" pitchFamily="34" charset="-120"/>
              <a:ea typeface="Microsoft JhengHei UI" panose="020B0604030504040204" pitchFamily="34" charset="-120"/>
              <a:cs typeface="Lucida Sans" pitchFamily="2"/>
            </a:endParaRPr>
          </a:p>
        </p:txBody>
      </p:sp>
      <p:sp>
        <p:nvSpPr>
          <p:cNvPr id="11" name="矩形 10" descr="使用者">
            <a:extLst>
              <a:ext uri="{FF2B5EF4-FFF2-40B4-BE49-F238E27FC236}">
                <a16:creationId xmlns:a16="http://schemas.microsoft.com/office/drawing/2014/main" id="{32BD5EB3-3914-498C-AE9F-23911E4AF727}"/>
              </a:ext>
            </a:extLst>
          </p:cNvPr>
          <p:cNvSpPr/>
          <p:nvPr/>
        </p:nvSpPr>
        <p:spPr>
          <a:xfrm>
            <a:off x="5448295" y="1578591"/>
            <a:ext cx="626665" cy="62666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E77558-D150-496C-A6B8-491C53C5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sp>
        <p:nvSpPr>
          <p:cNvPr id="18" name="內容版面配置區 9">
            <a:extLst>
              <a:ext uri="{FF2B5EF4-FFF2-40B4-BE49-F238E27FC236}">
                <a16:creationId xmlns:a16="http://schemas.microsoft.com/office/drawing/2014/main" id="{728A5860-0D26-4E31-B100-EDB19436BC3E}"/>
              </a:ext>
            </a:extLst>
          </p:cNvPr>
          <p:cNvSpPr txBox="1">
            <a:spLocks/>
          </p:cNvSpPr>
          <p:nvPr/>
        </p:nvSpPr>
        <p:spPr>
          <a:xfrm>
            <a:off x="6117041" y="2922683"/>
            <a:ext cx="4771784" cy="826923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研究方法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內容版面配置區 9">
            <a:extLst>
              <a:ext uri="{FF2B5EF4-FFF2-40B4-BE49-F238E27FC236}">
                <a16:creationId xmlns:a16="http://schemas.microsoft.com/office/drawing/2014/main" id="{72062A85-0538-48CE-806C-14EB91A93E0E}"/>
              </a:ext>
            </a:extLst>
          </p:cNvPr>
          <p:cNvSpPr txBox="1">
            <a:spLocks/>
          </p:cNvSpPr>
          <p:nvPr/>
        </p:nvSpPr>
        <p:spPr>
          <a:xfrm>
            <a:off x="6126146" y="3658989"/>
            <a:ext cx="4771784" cy="826923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內容版面配置區 9">
            <a:extLst>
              <a:ext uri="{FF2B5EF4-FFF2-40B4-BE49-F238E27FC236}">
                <a16:creationId xmlns:a16="http://schemas.microsoft.com/office/drawing/2014/main" id="{02D65417-E8CB-4D7D-B768-80794CE3BDAD}"/>
              </a:ext>
            </a:extLst>
          </p:cNvPr>
          <p:cNvSpPr txBox="1">
            <a:spLocks/>
          </p:cNvSpPr>
          <p:nvPr/>
        </p:nvSpPr>
        <p:spPr>
          <a:xfrm>
            <a:off x="6074960" y="4375314"/>
            <a:ext cx="4771784" cy="826922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 descr="群組">
            <a:extLst>
              <a:ext uri="{FF2B5EF4-FFF2-40B4-BE49-F238E27FC236}">
                <a16:creationId xmlns:a16="http://schemas.microsoft.com/office/drawing/2014/main" id="{2F87F242-DE57-405F-8713-A7B71C61182E}"/>
              </a:ext>
            </a:extLst>
          </p:cNvPr>
          <p:cNvSpPr>
            <a:spLocks noChangeAspect="1"/>
          </p:cNvSpPr>
          <p:nvPr/>
        </p:nvSpPr>
        <p:spPr>
          <a:xfrm>
            <a:off x="5326455" y="2189600"/>
            <a:ext cx="811976" cy="81197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CBAE5630-E02D-44A4-AF5F-AD097E8ED145}"/>
              </a:ext>
            </a:extLst>
          </p:cNvPr>
          <p:cNvSpPr txBox="1">
            <a:spLocks/>
          </p:cNvSpPr>
          <p:nvPr/>
        </p:nvSpPr>
        <p:spPr>
          <a:xfrm>
            <a:off x="6096000" y="2182127"/>
            <a:ext cx="4771784" cy="826923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文獻探討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7A16B-4BC7-44E9-84AE-1EBF6A5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實驗結果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-(4/5)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D33FD0-C839-48E5-AEBE-F88B2C0E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180" y="1743075"/>
            <a:ext cx="5560695" cy="736282"/>
          </a:xfrm>
        </p:spPr>
        <p:txBody>
          <a:bodyPr/>
          <a:lstStyle/>
          <a:p>
            <a:pPr marL="266700" indent="-26670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zh-TW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多層長短期記憶</a:t>
            </a:r>
            <a:r>
              <a:rPr lang="en-US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(Stack LSTM)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B3E0B6-DA5E-45A1-BAC0-C95531CD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093" y="1743075"/>
            <a:ext cx="5476031" cy="736282"/>
          </a:xfrm>
        </p:spPr>
        <p:txBody>
          <a:bodyPr/>
          <a:lstStyle/>
          <a:p>
            <a:pPr marL="266700" indent="-26670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zh-TW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雙向長短期記憶</a:t>
            </a:r>
            <a:r>
              <a:rPr lang="en-US" altLang="zh-TW" sz="3200" b="0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(Bi-LSTM)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7A7EE9-2CF0-422E-9C4D-022CB803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pic>
        <p:nvPicPr>
          <p:cNvPr id="11" name="Picture 2" descr="https://lh6.googleusercontent.com/NdPfHehHuBnDVWJSYwRqkOFaAfhJUF-6W8vba7TZ0V5FhlkaOBD5NVK7ZHnOOOTCdF59jSH7S-99wlqJlqSKDe1dIiYe0whN52ff5-2GFIgxjq_5Afc8Yzba4_PovLFxM-5wKNfMQo5U3IZInma6lnaNGS8Hz3wgBc7ELFZB3VBoanC2Hur_4fLtMrbHGaXAk1g7e0E">
            <a:extLst>
              <a:ext uri="{FF2B5EF4-FFF2-40B4-BE49-F238E27FC236}">
                <a16:creationId xmlns:a16="http://schemas.microsoft.com/office/drawing/2014/main" id="{EFCB09A9-4011-45CD-850C-152C0E3F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1" y="2479357"/>
            <a:ext cx="5194429" cy="335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6.googleusercontent.com/gyPUURaVlgxm5La2Sl6OzFqTas6czMR_sPrBKAPXySWJpTvNzeK3_V2kAkc0Y0aoIv2vw-3bYNk-xIhY8Te0rqDOl8eGmT8Jg3_TqTt6I47uhoVv_y6rSTnJk1jOWM2wu5cse0hmHogy0MRwTNWxlV2nsrPTZm_VKKWUSJ38UgpW3aaIWZqaGy0lp2SBA77iwaIP5L4">
            <a:extLst>
              <a:ext uri="{FF2B5EF4-FFF2-40B4-BE49-F238E27FC236}">
                <a16:creationId xmlns:a16="http://schemas.microsoft.com/office/drawing/2014/main" id="{4EA0691B-5F65-4297-B3A7-A04272D2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93" y="2479357"/>
            <a:ext cx="5194429" cy="335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03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實驗結果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-(5/5)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2E36FC83-3294-4108-8857-7D4E6A993E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7990498"/>
                  </p:ext>
                </p:extLst>
              </p:nvPr>
            </p:nvGraphicFramePr>
            <p:xfrm>
              <a:off x="380992" y="2425599"/>
              <a:ext cx="11430015" cy="26950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86003">
                      <a:extLst>
                        <a:ext uri="{9D8B030D-6E8A-4147-A177-3AD203B41FA5}">
                          <a16:colId xmlns:a16="http://schemas.microsoft.com/office/drawing/2014/main" val="2640708031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1714713166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3161638730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1439402118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3215413391"/>
                        </a:ext>
                      </a:extLst>
                    </a:gridCol>
                  </a:tblGrid>
                  <a:tr h="413496">
                    <a:tc grid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TW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太陽能發電評估指標之比較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206748" marR="206748" marT="103374" marB="103374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73057"/>
                      </a:ext>
                    </a:extLst>
                  </a:tr>
                  <a:tr h="42283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TW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方法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MSE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27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7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sz="27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sz="3200" kern="100" baseline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2245744168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RNN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0.857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0.735</a:t>
                          </a:r>
                          <a:endParaRPr lang="zh-TW" sz="3200" kern="100" baseline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0.267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0.911</a:t>
                          </a:r>
                          <a:endParaRPr lang="zh-TW" sz="3200" kern="100" baseline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2561496277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LSTM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0.853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0.728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0.275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0.912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2088569852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Stack LSTM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0.841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0.708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0.257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0.914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144147471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Bi-LSTM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0.850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0.722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0.247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0.912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364651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2E36FC83-3294-4108-8857-7D4E6A993E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27990498"/>
                  </p:ext>
                </p:extLst>
              </p:nvPr>
            </p:nvGraphicFramePr>
            <p:xfrm>
              <a:off x="380992" y="2425599"/>
              <a:ext cx="11430015" cy="26950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86003">
                      <a:extLst>
                        <a:ext uri="{9D8B030D-6E8A-4147-A177-3AD203B41FA5}">
                          <a16:colId xmlns:a16="http://schemas.microsoft.com/office/drawing/2014/main" val="2640708031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1714713166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3161638730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1439402118"/>
                        </a:ext>
                      </a:extLst>
                    </a:gridCol>
                    <a:gridCol w="2286003">
                      <a:extLst>
                        <a:ext uri="{9D8B030D-6E8A-4147-A177-3AD203B41FA5}">
                          <a16:colId xmlns:a16="http://schemas.microsoft.com/office/drawing/2014/main" val="3215413391"/>
                        </a:ext>
                      </a:extLst>
                    </a:gridCol>
                  </a:tblGrid>
                  <a:tr h="618228">
                    <a:tc grid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TW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太陽能發電評估指標之比較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206748" marR="206748" marT="103374" marB="103374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73057"/>
                      </a:ext>
                    </a:extLst>
                  </a:tr>
                  <a:tr h="42283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TW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方法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RMSE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MSE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MAE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55061" marR="155061" marT="0" marB="0" anchor="ctr">
                        <a:blipFill>
                          <a:blip r:embed="rId3"/>
                          <a:stretch>
                            <a:fillRect l="-400533" t="-147143" r="-1067" b="-43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744168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RNN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0.857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0.735</a:t>
                          </a:r>
                          <a:endParaRPr lang="zh-TW" sz="3200" kern="100" baseline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0.267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0.911</a:t>
                          </a:r>
                          <a:endParaRPr lang="zh-TW" sz="3200" kern="100" baseline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2561496277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LSTM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0.853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0.728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0.275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0.912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2088569852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Stack LSTM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0.841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0.708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0.257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0.914</a:t>
                          </a:r>
                          <a:endParaRPr lang="zh-TW" sz="3200" kern="100" baseline="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144147471"/>
                      </a:ext>
                    </a:extLst>
                  </a:tr>
                  <a:tr h="413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Bi-LSTM</a:t>
                          </a:r>
                          <a:endParaRPr lang="zh-TW" sz="3200" kern="100" baseline="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0.850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0.722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0.247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700" kern="100" baseline="0" dirty="0">
                              <a:effectLst/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0.912</a:t>
                          </a:r>
                          <a:endParaRPr lang="zh-TW" sz="3200" kern="100" baseline="0" dirty="0">
                            <a:effectLst/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155061" marR="155061" marT="0" marB="0" anchor="ctr"/>
                    </a:tc>
                    <a:extLst>
                      <a:ext uri="{0D108BD9-81ED-4DB2-BD59-A6C34878D82A}">
                        <a16:rowId xmlns:a16="http://schemas.microsoft.com/office/drawing/2014/main" val="364651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5012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29176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  <p:sp>
        <p:nvSpPr>
          <p:cNvPr id="11" name="手繪多邊形：圖案 8" descr="計劃">
            <a:extLst>
              <a:ext uri="{FF2B5EF4-FFF2-40B4-BE49-F238E27FC236}">
                <a16:creationId xmlns:a16="http://schemas.microsoft.com/office/drawing/2014/main" id="{167588AB-FE69-471D-84CB-03999E8D1E0D}"/>
              </a:ext>
            </a:extLst>
          </p:cNvPr>
          <p:cNvSpPr/>
          <p:nvPr/>
        </p:nvSpPr>
        <p:spPr>
          <a:xfrm>
            <a:off x="1352936" y="1555881"/>
            <a:ext cx="1888158" cy="27758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rgbClr val="2889CF"/>
          </a:solidFill>
          <a:ln w="19050" cap="flat">
            <a:solidFill>
              <a:schemeClr val="bg1"/>
            </a:solidFill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h-TW" altLang="en-US" sz="1800" b="0" i="0" u="none" strike="noStrike" kern="1200" dirty="0">
              <a:ln>
                <a:noFill/>
              </a:ln>
              <a:latin typeface="Microsoft JhengHei UI" panose="020B0604030504040204" pitchFamily="34" charset="-120"/>
              <a:ea typeface="Microsoft JhengHei UI" panose="020B0604030504040204" pitchFamily="34" charset="-120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761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307530-873B-4874-94B4-B19A27F66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6548" y="2108201"/>
                <a:ext cx="10058400" cy="4160519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TW" altLang="zh-TW" sz="2400" dirty="0"/>
                  <a:t>本研究運用四種模型長短期記憶</a:t>
                </a:r>
                <a:r>
                  <a:rPr lang="en-US" altLang="zh-TW" sz="2400" dirty="0"/>
                  <a:t>(LSTM)</a:t>
                </a:r>
                <a:r>
                  <a:rPr lang="zh-TW" altLang="zh-TW" sz="2400" dirty="0"/>
                  <a:t>、多層長短期記憶</a:t>
                </a:r>
                <a:r>
                  <a:rPr lang="en-US" altLang="zh-TW" sz="2400" dirty="0"/>
                  <a:t>(Stack LSTM)</a:t>
                </a:r>
                <a:r>
                  <a:rPr lang="zh-TW" altLang="zh-TW" sz="2400" dirty="0"/>
                  <a:t>、雙向長短期記憶</a:t>
                </a:r>
                <a:r>
                  <a:rPr lang="en-US" altLang="zh-TW" sz="2400" dirty="0"/>
                  <a:t>(Bi-LSTM)</a:t>
                </a:r>
                <a:r>
                  <a:rPr lang="zh-TW" altLang="zh-TW" sz="2400" dirty="0"/>
                  <a:t>與循環神經網路</a:t>
                </a:r>
                <a:r>
                  <a:rPr lang="en-US" altLang="zh-TW" sz="2400" dirty="0"/>
                  <a:t>(RNN)</a:t>
                </a:r>
                <a:r>
                  <a:rPr lang="zh-TW" altLang="zh-TW" sz="2400" dirty="0"/>
                  <a:t>於太陽能發電預測。實驗結果顯示：三個模型</a:t>
                </a:r>
                <a:r>
                  <a:rPr lang="en-US" altLang="zh-TW" sz="2400" dirty="0"/>
                  <a:t>(LSTM, Stack LSTM</a:t>
                </a:r>
                <a:r>
                  <a:rPr lang="zh-TW" altLang="zh-TW" sz="2400" dirty="0"/>
                  <a:t>及 </a:t>
                </a:r>
                <a:r>
                  <a:rPr lang="en-US" altLang="zh-TW" sz="2400" dirty="0"/>
                  <a:t>Bi-LSTM)</a:t>
                </a:r>
                <a:r>
                  <a:rPr lang="zh-TW" altLang="zh-TW" sz="2400" dirty="0"/>
                  <a:t>皆比循環神經網路</a:t>
                </a:r>
                <a:r>
                  <a:rPr lang="en-US" altLang="zh-TW" sz="2400" dirty="0"/>
                  <a:t>(RNN)</a:t>
                </a:r>
                <a:r>
                  <a:rPr lang="zh-TW" altLang="zh-TW" sz="2400" dirty="0"/>
                  <a:t>擁有更高的準確率，其中又以</a:t>
                </a:r>
                <a:r>
                  <a:rPr lang="zh-TW" altLang="zh-TW" sz="2400" dirty="0">
                    <a:solidFill>
                      <a:srgbClr val="FF0000"/>
                    </a:solidFill>
                  </a:rPr>
                  <a:t>多層長短期記憶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(Stack LSTM)</a:t>
                </a:r>
                <a:r>
                  <a:rPr lang="zh-TW" altLang="zh-TW" sz="2400" dirty="0"/>
                  <a:t>為表現最好。其中，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RMSE</a:t>
                </a:r>
                <a:r>
                  <a:rPr lang="zh-TW" altLang="zh-TW" sz="24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MSE</a:t>
                </a:r>
                <a:r>
                  <a:rPr lang="zh-TW" altLang="zh-TW" sz="24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MAE</a:t>
                </a:r>
                <a:r>
                  <a:rPr lang="zh-TW" altLang="zh-TW" sz="2400" dirty="0">
                    <a:solidFill>
                      <a:srgbClr val="FF0000"/>
                    </a:solidFill>
                  </a:rPr>
                  <a:t>各別減少了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0.016</a:t>
                </a:r>
                <a:r>
                  <a:rPr lang="zh-TW" altLang="zh-TW" sz="24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0.027</a:t>
                </a:r>
                <a:r>
                  <a:rPr lang="zh-TW" altLang="zh-TW" sz="24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0.010</a:t>
                </a:r>
                <a:r>
                  <a:rPr lang="zh-TW" altLang="zh-TW" sz="2400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zh-TW" sz="2400" dirty="0">
                    <a:solidFill>
                      <a:srgbClr val="FF0000"/>
                    </a:solidFill>
                  </a:rPr>
                  <a:t>則增加了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0.003</a:t>
                </a:r>
                <a:r>
                  <a:rPr lang="zh-TW" altLang="zh-TW" sz="2400" dirty="0"/>
                  <a:t>，另外其次為雙向長短期記憶</a:t>
                </a:r>
                <a:r>
                  <a:rPr lang="en-US" altLang="zh-TW" sz="2400" dirty="0"/>
                  <a:t>(Bi-LSTM)</a:t>
                </a:r>
                <a:r>
                  <a:rPr lang="zh-TW" altLang="zh-TW" sz="2400" dirty="0"/>
                  <a:t>，最後為長短期記憶</a:t>
                </a:r>
                <a:r>
                  <a:rPr lang="en-US" altLang="zh-TW" sz="2400" dirty="0"/>
                  <a:t>(LSTM)</a:t>
                </a:r>
                <a:r>
                  <a:rPr lang="zh-TW" altLang="zh-TW" sz="2400" dirty="0"/>
                  <a:t>。</a:t>
                </a: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zh-TW" sz="2400" dirty="0"/>
                  <a:t>未來研究方面，本研究希望能取得更多再生能源的數據集驗證模型的可靠性，除此之外，也希望能結合其他深度學習技術讓現有的預測模型更加準確。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307530-873B-4874-94B4-B19A27F66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6548" y="2108201"/>
                <a:ext cx="10058400" cy="4160519"/>
              </a:xfrm>
              <a:blipFill>
                <a:blip r:embed="rId3"/>
                <a:stretch>
                  <a:fillRect l="-1576" t="-1173" r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363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altLang="zh-TW" sz="9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9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60EF22-F50B-41A3-B0D7-B4B5C867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F2AA36-1A33-4684-8F9A-2CF7E179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F159B8F7-F9D8-40B6-94FD-0B05EB8D6F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257" b="5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E9989-1065-4646-9C37-6CB9354F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0EB36-55A7-432D-8755-7572EDB6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4631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hlinkClick r:id="rId2"/>
              </a:rPr>
              <a:t>Karunasingha</a:t>
            </a:r>
            <a:r>
              <a:rPr lang="en-US" altLang="zh-TW" dirty="0">
                <a:hlinkClick r:id="rId2"/>
              </a:rPr>
              <a:t>, D. S. K. (2022). Root mean square error or mean absolute error? Use their ratio as well. Information Sciences, 585, 609-629.</a:t>
            </a:r>
            <a:endParaRPr lang="zh-TW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hlinkClick r:id="rId3"/>
              </a:rPr>
              <a:t>Wood, D. A. (2020). Country-wide German hourly wind power dataset mined to provide insight to predictions and forecasts with optimized data-matching machine learning. Renewable Energy Focus, 34, 69-90.</a:t>
            </a:r>
            <a:endParaRPr lang="zh-TW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hlinkClick r:id="rId4"/>
              </a:rPr>
              <a:t>Lai, J. P., Chang, Y. M., Chen, C. H., &amp; Pai, P. F. (2020). A Survey of Machine Learning Models in Renewable Energy Predictions. Applied Sciences, 10(17), 5975.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hlinkClick r:id="rId5"/>
              </a:rPr>
              <a:t>Ser, J. D., Casillas-Perez, D., Cornejo-Bueno, L., Prieto-</a:t>
            </a:r>
            <a:r>
              <a:rPr lang="en-US" altLang="zh-TW" dirty="0" err="1">
                <a:hlinkClick r:id="rId5"/>
              </a:rPr>
              <a:t>Godino</a:t>
            </a:r>
            <a:r>
              <a:rPr lang="en-US" altLang="zh-TW" dirty="0">
                <a:hlinkClick r:id="rId5"/>
              </a:rPr>
              <a:t>, L., Sanz-Justo, J., Casanova-Mateo, C., &amp; Salcedo-Sanz, S. (2022). Randomization-based machine learning in renewable energy prediction problems: Critical literature review, new results and perspectives. Applied Soft Computing, 118, 108526. </a:t>
            </a:r>
            <a:endParaRPr lang="zh-TW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560FF-101E-47EE-BBD0-D8F6107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37595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E9989-1065-4646-9C37-6CB9354F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評估指標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C0EB36-55A7-432D-8755-7572EDB6B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6548" y="2108201"/>
                <a:ext cx="10058400" cy="446319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>
                    <a:hlinkClick r:id="rId2"/>
                  </a:rPr>
                  <a:t>Lai, J. P., Chang, Y. M., Chen, C. H., &amp; Pai, P. F. (2020). A Survey of Machine Learning Models in Renewable Energy Predictions. Applied Sciences, 10(17), 5975.</a:t>
                </a:r>
              </a:p>
              <a:p>
                <a:r>
                  <a:rPr lang="zh-TW" altLang="zh-TW" dirty="0"/>
                  <a:t>平均絕對誤差</a:t>
                </a:r>
                <a:r>
                  <a:rPr lang="en-US" altLang="zh-TW" dirty="0"/>
                  <a:t>(MAE)</a:t>
                </a:r>
                <a:r>
                  <a:rPr lang="zh-TW" altLang="zh-TW" dirty="0"/>
                  <a:t>、平均絕對百分比誤差</a:t>
                </a:r>
                <a:r>
                  <a:rPr lang="en-US" altLang="zh-TW" dirty="0"/>
                  <a:t>(MAPE)</a:t>
                </a:r>
                <a:r>
                  <a:rPr lang="zh-TW" altLang="zh-TW" dirty="0"/>
                  <a:t>與均方根誤差</a:t>
                </a:r>
                <a:r>
                  <a:rPr lang="en-US" altLang="zh-TW" dirty="0"/>
                  <a:t>(RMSE)</a:t>
                </a:r>
                <a:r>
                  <a:rPr lang="zh-TW" altLang="zh-TW" dirty="0"/>
                  <a:t>是最常用的三種測量模型的方法</a:t>
                </a:r>
                <a:r>
                  <a:rPr lang="en-US" altLang="zh-TW" dirty="0"/>
                  <a:t>(Lai et al., 2020)</a:t>
                </a:r>
                <a:r>
                  <a:rPr lang="zh-TW" altLang="zh-TW" dirty="0"/>
                  <a:t>。</a:t>
                </a:r>
                <a:endParaRPr lang="en-US" altLang="zh-TW" dirty="0">
                  <a:hlinkClick r:id="rId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>
                    <a:hlinkClick r:id="rId3"/>
                  </a:rPr>
                  <a:t>Ser, J. D., Casillas-Perez, D., Cornejo-Bueno, L., Prieto-</a:t>
                </a:r>
                <a:r>
                  <a:rPr lang="en-US" altLang="zh-TW" dirty="0" err="1">
                    <a:hlinkClick r:id="rId3"/>
                  </a:rPr>
                  <a:t>Godino</a:t>
                </a:r>
                <a:r>
                  <a:rPr lang="en-US" altLang="zh-TW" dirty="0">
                    <a:hlinkClick r:id="rId3"/>
                  </a:rPr>
                  <a:t>, L., Sanz-Justo, J., Casanova-Mateo, C., &amp; Salcedo-Sanz, S. (2022). Randomization-based machine learning in renewable energy prediction problems: Critical literature review, new results and perspectives. Applied Soft Computing, 118, 108526. </a:t>
                </a:r>
                <a:endParaRPr lang="en-US" altLang="zh-TW" dirty="0"/>
              </a:p>
              <a:p>
                <a:r>
                  <a:rPr lang="zh-TW" altLang="zh-TW" dirty="0"/>
                  <a:t>平均偏差誤差</a:t>
                </a:r>
                <a:r>
                  <a:rPr lang="en-US" altLang="zh-TW" dirty="0"/>
                  <a:t>(MBE)</a:t>
                </a:r>
                <a:r>
                  <a:rPr lang="zh-TW" altLang="zh-TW" dirty="0"/>
                  <a:t>、平均絕對誤差</a:t>
                </a:r>
                <a:r>
                  <a:rPr lang="en-US" altLang="zh-TW" dirty="0"/>
                  <a:t>(MAE)</a:t>
                </a:r>
                <a:r>
                  <a:rPr lang="zh-TW" altLang="zh-TW" dirty="0"/>
                  <a:t>、均方根誤差</a:t>
                </a:r>
                <a:r>
                  <a:rPr lang="en-US" altLang="zh-TW" dirty="0"/>
                  <a:t>(RMSE)</a:t>
                </a:r>
                <a:r>
                  <a:rPr lang="zh-TW" altLang="zh-TW" dirty="0"/>
                  <a:t>與</a:t>
                </a:r>
                <a:r>
                  <a:rPr lang="en-US" altLang="zh-TW" dirty="0"/>
                  <a:t>R</a:t>
                </a:r>
                <a:r>
                  <a:rPr lang="zh-TW" altLang="zh-TW" dirty="0"/>
                  <a:t>平方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r>
                  <a:rPr lang="zh-TW" altLang="zh-TW" dirty="0"/>
                  <a:t>這些是廣泛使用於衡量回歸模型性能的指標</a:t>
                </a:r>
                <a:r>
                  <a:rPr lang="en-US" altLang="zh-TW" dirty="0"/>
                  <a:t>(Ser et al., 2022)</a:t>
                </a:r>
                <a:r>
                  <a:rPr lang="zh-TW" altLang="zh-TW" dirty="0"/>
                  <a:t>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C0EB36-55A7-432D-8755-7572EDB6B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6548" y="2108201"/>
                <a:ext cx="10058400" cy="4463196"/>
              </a:xfrm>
              <a:blipFill>
                <a:blip r:embed="rId4"/>
                <a:stretch>
                  <a:fillRect l="-1576" t="-820" r="-1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560FF-101E-47EE-BBD0-D8F6107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29584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E9989-1065-4646-9C37-6CB9354F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評估指標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C0EB36-55A7-432D-8755-7572EDB6B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6548" y="2108201"/>
                <a:ext cx="10058400" cy="4463196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err="1">
                    <a:hlinkClick r:id="rId2"/>
                  </a:rPr>
                  <a:t>Karunasingha</a:t>
                </a:r>
                <a:r>
                  <a:rPr lang="en-US" altLang="zh-TW" dirty="0">
                    <a:hlinkClick r:id="rId2"/>
                  </a:rPr>
                  <a:t>, D. S. K. (2022). Root mean square error or mean absolute error? Use their ratio as well. Information Sciences, 585, 609-629.</a:t>
                </a:r>
                <a:endParaRPr lang="en-US" altLang="zh-TW" dirty="0"/>
              </a:p>
              <a:p>
                <a:r>
                  <a:rPr lang="zh-TW" altLang="zh-TW" dirty="0"/>
                  <a:t>均方根誤差</a:t>
                </a:r>
                <a:r>
                  <a:rPr lang="en-US" altLang="zh-TW" dirty="0"/>
                  <a:t>(RMSE)</a:t>
                </a:r>
                <a:r>
                  <a:rPr lang="zh-TW" altLang="zh-TW" dirty="0"/>
                  <a:t>和平均絕對誤差</a:t>
                </a:r>
                <a:r>
                  <a:rPr lang="en-US" altLang="zh-TW" dirty="0"/>
                  <a:t>(MAE)</a:t>
                </a:r>
                <a:r>
                  <a:rPr lang="zh-TW" altLang="zh-TW" dirty="0"/>
                  <a:t>是多種學科領域中所使用的兩種絕對誤差度量標準，例如機器學習、數據挖掘、時間序列分析、地球科學、大氣科學與生物科學等，這些指標主要用於擬合模型、驗證模型、模型比較和評估預測結果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Karunasingha</a:t>
                </a:r>
                <a:r>
                  <a:rPr lang="en-US" altLang="zh-TW" dirty="0"/>
                  <a:t>, 2022)</a:t>
                </a:r>
                <a:r>
                  <a:rPr lang="zh-TW" altLang="zh-TW" dirty="0"/>
                  <a:t>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>
                    <a:hlinkClick r:id="rId3"/>
                  </a:rPr>
                  <a:t>Wood, D. A. (2020). Country-wide German hourly wind power dataset mined to provide insight to predictions and forecasts with optimized data-matching machine learning. Renewable Energy Focus, 34, 69-90.</a:t>
                </a:r>
                <a:endParaRPr lang="zh-TW" altLang="zh-TW" dirty="0"/>
              </a:p>
              <a:p>
                <a:r>
                  <a:rPr lang="zh-TW" altLang="zh-TW" dirty="0"/>
                  <a:t>均方誤差</a:t>
                </a:r>
                <a:r>
                  <a:rPr lang="en-US" altLang="zh-TW" dirty="0"/>
                  <a:t>(MSE)</a:t>
                </a:r>
                <a:r>
                  <a:rPr lang="zh-TW" altLang="zh-TW" dirty="0"/>
                  <a:t>、</a:t>
                </a:r>
                <a:r>
                  <a:rPr lang="en-US" altLang="zh-TW" dirty="0"/>
                  <a:t>R</a:t>
                </a:r>
                <a:r>
                  <a:rPr lang="zh-TW" altLang="zh-TW" dirty="0"/>
                  <a:t>平方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/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/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與均方根誤差</a:t>
                </a:r>
                <a:r>
                  <a:rPr lang="en-US" altLang="zh-TW" dirty="0"/>
                  <a:t>(RMSE)</a:t>
                </a:r>
                <a:r>
                  <a:rPr lang="zh-TW" altLang="zh-TW" dirty="0"/>
                  <a:t>等這些度量標準經常應用於許多機器學習的效能評估 </a:t>
                </a:r>
                <a:r>
                  <a:rPr lang="en-US" altLang="zh-TW" dirty="0"/>
                  <a:t>(Wood, 2020)</a:t>
                </a:r>
                <a:r>
                  <a:rPr lang="zh-TW" altLang="zh-TW" dirty="0"/>
                  <a:t>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1C0EB36-55A7-432D-8755-7572EDB6B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6548" y="2108201"/>
                <a:ext cx="10058400" cy="4463196"/>
              </a:xfrm>
              <a:blipFill>
                <a:blip r:embed="rId4"/>
                <a:stretch>
                  <a:fillRect l="-1515" t="-683" r="-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560FF-101E-47EE-BBD0-D8F6107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28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445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94" y="1184370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sp>
        <p:nvSpPr>
          <p:cNvPr id="17" name="矩形 16" descr="Users">
            <a:extLst>
              <a:ext uri="{FF2B5EF4-FFF2-40B4-BE49-F238E27FC236}">
                <a16:creationId xmlns:a16="http://schemas.microsoft.com/office/drawing/2014/main" id="{6653A47F-AC61-439B-B2FF-6CDB2B423498}"/>
              </a:ext>
            </a:extLst>
          </p:cNvPr>
          <p:cNvSpPr/>
          <p:nvPr/>
        </p:nvSpPr>
        <p:spPr>
          <a:xfrm>
            <a:off x="667904" y="1184370"/>
            <a:ext cx="3443664" cy="344366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578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緒論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研究背景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A719103-3848-4D16-8A3D-9B915EADE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535937"/>
              </p:ext>
            </p:extLst>
          </p:nvPr>
        </p:nvGraphicFramePr>
        <p:xfrm>
          <a:off x="1216025" y="1737360"/>
          <a:ext cx="10058400" cy="4626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187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98FBB-E953-42B6-A400-0761EE7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緒論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07530-873B-4874-94B4-B19A27F6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</a:rPr>
              <a:t>協助台灣電力公司預先了解當日發電量，進而有效地進行電力調度。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</a:rPr>
              <a:t>運用機器學習的循環神經網路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RNN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</a:rPr>
              <a:t>、長短期記憶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LSTM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</a:rPr>
              <a:t>、多層長短期記憶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Stack LSTM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</a:rPr>
              <a:t>、雙向長短期記憶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Bi-LSTM</a:t>
            </a:r>
            <a:r>
              <a:rPr lang="en-US" altLang="zh-TW" sz="2400" dirty="0">
                <a:latin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Times New Roman" panose="02020603050405020304" pitchFamily="18" charset="0"/>
              </a:rPr>
              <a:t>以上四個模型預測太陽能發電的發電量</a:t>
            </a:r>
            <a:r>
              <a:rPr lang="zh-TW" altLang="en-US" sz="2400" dirty="0">
                <a:latin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6EDAB0-219B-4D90-8CB8-0BDDEB1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524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295410-6450-4276-9EF4-2E0540D9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5" name="矩形 4" descr="群組">
            <a:extLst>
              <a:ext uri="{FF2B5EF4-FFF2-40B4-BE49-F238E27FC236}">
                <a16:creationId xmlns:a16="http://schemas.microsoft.com/office/drawing/2014/main" id="{CF66040C-AFBF-4F5D-911F-43F9155F87EC}"/>
              </a:ext>
            </a:extLst>
          </p:cNvPr>
          <p:cNvSpPr>
            <a:spLocks noChangeAspect="1"/>
          </p:cNvSpPr>
          <p:nvPr/>
        </p:nvSpPr>
        <p:spPr>
          <a:xfrm>
            <a:off x="1019175" y="1760213"/>
            <a:ext cx="2617233" cy="261723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02CEF05-39DC-479D-A9A8-CFA22149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94" y="1184370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</a:p>
        </p:txBody>
      </p:sp>
    </p:spTree>
    <p:extLst>
      <p:ext uri="{BB962C8B-B14F-4D97-AF65-F5344CB8AC3E}">
        <p14:creationId xmlns:p14="http://schemas.microsoft.com/office/powerpoint/2010/main" val="391868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28A85-0DBA-4991-825F-0A579FA4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文獻探討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-(1/2)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3592D-365A-477F-B643-BA1FE6D51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450497"/>
          </a:xfrm>
        </p:spPr>
        <p:txBody>
          <a:bodyPr>
            <a:normAutofit lnSpcReduction="10000"/>
          </a:bodyPr>
          <a:lstStyle/>
          <a:p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循環神經網路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(RNN)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是一種獨特類型的人工神經網路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(ANN)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模型具有記憶性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(Rahman et al.,2021)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此模型會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根據前一個的單字預測已知系列中的下一個單字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Sivapriya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et al.,2022)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是時間序列分析中最重要的一種神經網路，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但是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容易出現梯度消失和爆炸的問題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(Wang et al.,2022)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F9E6C-1EDF-4608-A465-CD2C5EC0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899"/>
            <a:ext cx="4639736" cy="4450497"/>
          </a:xfrm>
        </p:spPr>
        <p:txBody>
          <a:bodyPr>
            <a:normAutofit lnSpcReduction="10000"/>
          </a:bodyPr>
          <a:lstStyle/>
          <a:p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長短期記憶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(LSTM)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模型一個優秀變體，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它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模型在梯度反向傳播過程中產生的梯度消失與爆炸的問題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(Yao,2018)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適用於處理與時間序列與高維度資訊的相關的問題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(Yao,2018)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相比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需要花較多的時間成本進行訓練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(Wang et al.,2022)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9391D1-A65A-4D09-8682-DEF2E2CA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7597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28A85-0DBA-4991-825F-0A579FA4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文獻探討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-(2/2)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3592D-365A-477F-B643-BA1FE6D51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450497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多層長短期記憶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(Stack LSTM)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其中一種變體，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它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是由多個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單元以垂直組裝而成的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Panja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et al., 2022)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模型也被廣泛使用，為了對應更高維度的時間序列的數據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(Li et al., 2020)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具有多個隱藏層的深度神經網路，解決序列預測不穩定的問題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(Zhang et al., 2020)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F9E6C-1EDF-4608-A465-CD2C5EC0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4450496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雙向長短期記憶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(Bi-LSTM)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其中一種變體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Pattana-Anake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&amp; Joseph, 2021)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此模型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想法來自雙向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RNN(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Zhiyong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et al., 2019)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此模型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的不同之處在於，神經網路與過去和未來相連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Tuncera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&amp;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Bolat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2022)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9391D1-A65A-4D09-8682-DEF2E2CA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980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50296-15E1-41C4-BEC4-20D8BF7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29176"/>
            <a:ext cx="5318886" cy="3629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47B97-E554-41DE-8EB3-8DE809F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0" name="矩形 9" descr="橫條圖">
            <a:extLst>
              <a:ext uri="{FF2B5EF4-FFF2-40B4-BE49-F238E27FC236}">
                <a16:creationId xmlns:a16="http://schemas.microsoft.com/office/drawing/2014/main" id="{46557F9C-464A-4E35-B235-25DC369E82BF}"/>
              </a:ext>
            </a:extLst>
          </p:cNvPr>
          <p:cNvSpPr/>
          <p:nvPr/>
        </p:nvSpPr>
        <p:spPr>
          <a:xfrm>
            <a:off x="650163" y="1247153"/>
            <a:ext cx="3343340" cy="334334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477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74487463.tgt.Office_50284878_TF33476885_Win32_OJ112181005" id="{78492284-94BE-458D-9917-612305366552}" vid="{96BCD98B-6255-4915-B9B5-BAB2DD0440D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傳統公司的全公司簡報</Template>
  <TotalTime>59406</TotalTime>
  <Words>3316</Words>
  <Application>Microsoft Office PowerPoint</Application>
  <PresentationFormat>寬螢幕</PresentationFormat>
  <Paragraphs>314</Paragraphs>
  <Slides>28</Slides>
  <Notes>20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Microsoft JhengHei UI</vt:lpstr>
      <vt:lpstr>微软雅黑</vt:lpstr>
      <vt:lpstr>宋体</vt:lpstr>
      <vt:lpstr>新細明體</vt:lpstr>
      <vt:lpstr>標楷體</vt:lpstr>
      <vt:lpstr>Arial</vt:lpstr>
      <vt:lpstr>Calibri</vt:lpstr>
      <vt:lpstr>Cambria Math</vt:lpstr>
      <vt:lpstr>Lucida Sans</vt:lpstr>
      <vt:lpstr>Times New Roman</vt:lpstr>
      <vt:lpstr>Wingdings</vt:lpstr>
      <vt:lpstr>RetrospectVTI</vt:lpstr>
      <vt:lpstr>PowerPoint 簡報</vt:lpstr>
      <vt:lpstr>大綱</vt:lpstr>
      <vt:lpstr>緒論</vt:lpstr>
      <vt:lpstr>緒論-研究背景</vt:lpstr>
      <vt:lpstr>緒論-研究目的</vt:lpstr>
      <vt:lpstr>文獻探討</vt:lpstr>
      <vt:lpstr>文獻探討-(1/2)</vt:lpstr>
      <vt:lpstr>文獻探討-(2/2)</vt:lpstr>
      <vt:lpstr>研究方法</vt:lpstr>
      <vt:lpstr>循環神經網路 (Recurrent Neural Network, RNN)</vt:lpstr>
      <vt:lpstr>長短期記憶 (Long Short-Term Memory, LSTM)</vt:lpstr>
      <vt:lpstr>多層長短期記憶 (Stack Long Short-Term Memory, Stack LSTM)</vt:lpstr>
      <vt:lpstr>雙向長短期記憶 (Bidirectional Long Short-Term Memory, Bi-LSTM)</vt:lpstr>
      <vt:lpstr>實驗</vt:lpstr>
      <vt:lpstr>資料集介紹</vt:lpstr>
      <vt:lpstr>評估指標</vt:lpstr>
      <vt:lpstr>實驗結果-(1/5)</vt:lpstr>
      <vt:lpstr>實驗結果-(2/5)</vt:lpstr>
      <vt:lpstr>實驗結果-(3/5)</vt:lpstr>
      <vt:lpstr>實驗結果-(4/5)</vt:lpstr>
      <vt:lpstr>實驗結果-(5/5)</vt:lpstr>
      <vt:lpstr>結論</vt:lpstr>
      <vt:lpstr>結論</vt:lpstr>
      <vt:lpstr>Thank You</vt:lpstr>
      <vt:lpstr>PowerPoint 簡報</vt:lpstr>
      <vt:lpstr>評估指標</vt:lpstr>
      <vt:lpstr>評估指標</vt:lpstr>
      <vt:lpstr>評估指標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edge AI-enabled IoT healthcare monitoring system for smart cities</dc:title>
  <dc:creator>呂育嘉</dc:creator>
  <cp:lastModifiedBy>育嘉 呂</cp:lastModifiedBy>
  <cp:revision>395</cp:revision>
  <dcterms:created xsi:type="dcterms:W3CDTF">2022-03-18T06:43:05Z</dcterms:created>
  <dcterms:modified xsi:type="dcterms:W3CDTF">2022-12-18T02:14:17Z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