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104a14ee09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" name="Google Shape;21;g104a14ee09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" name="Google Shape;2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02b68573aa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102b68573aa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2b68573aa_1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2b68573aa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Source Sans Pro"/>
              <a:buNone/>
              <a:defRPr sz="5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Source Sans Pro"/>
              <a:buNone/>
              <a:defRPr sz="28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Footer">
  <p:cSld name="BLANK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88600" y="4798525"/>
            <a:ext cx="1966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Internal / Confidential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" name="Google Shape;18;p4"/>
          <p:cNvSpPr txBox="1"/>
          <p:nvPr/>
        </p:nvSpPr>
        <p:spPr>
          <a:xfrm>
            <a:off x="529775" y="4798525"/>
            <a:ext cx="23877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66666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Franziska Horn</a:t>
            </a:r>
            <a:endParaRPr sz="800">
              <a:solidFill>
                <a:srgbClr val="666666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Sans Pro"/>
              <a:buNone/>
              <a:defRPr sz="2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Sans Pro"/>
              <a:buChar char="●"/>
              <a:defRPr sz="18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Project Idea</a:t>
            </a:r>
            <a:endParaRPr/>
          </a:p>
        </p:txBody>
      </p:sp>
      <p:sp>
        <p:nvSpPr>
          <p:cNvPr id="24" name="Google Shape;24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5263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Situation / Problem /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Goal: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6"/>
          <p:cNvSpPr txBox="1"/>
          <p:nvPr/>
        </p:nvSpPr>
        <p:spPr>
          <a:xfrm>
            <a:off x="526375" y="3845418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Value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Generation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" name="Google Shape;31;p6"/>
          <p:cNvSpPr txBox="1"/>
          <p:nvPr/>
        </p:nvSpPr>
        <p:spPr>
          <a:xfrm>
            <a:off x="4194950" y="3336575"/>
            <a:ext cx="1434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Business KPI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" name="Google Shape;32;p6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" name="Google Shape;33;p6"/>
          <p:cNvSpPr txBox="1"/>
          <p:nvPr/>
        </p:nvSpPr>
        <p:spPr>
          <a:xfrm>
            <a:off x="4194950" y="4203850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Status Quo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" name="Google Shape;34;p6"/>
          <p:cNvSpPr txBox="1"/>
          <p:nvPr/>
        </p:nvSpPr>
        <p:spPr>
          <a:xfrm>
            <a:off x="892226" y="4153486"/>
            <a:ext cx="3127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process improvement (reduce costs)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" name="Google Shape;35;p6"/>
          <p:cNvSpPr txBox="1"/>
          <p:nvPr/>
        </p:nvSpPr>
        <p:spPr>
          <a:xfrm>
            <a:off x="892225" y="4419236"/>
            <a:ext cx="3211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new product / feature / service (increase revenue)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" name="Google Shape;36;p6"/>
          <p:cNvSpPr txBox="1"/>
          <p:nvPr/>
        </p:nvSpPr>
        <p:spPr>
          <a:xfrm>
            <a:off x="602303" y="4154556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" name="Google Shape;37;p6"/>
          <p:cNvSpPr txBox="1"/>
          <p:nvPr/>
        </p:nvSpPr>
        <p:spPr>
          <a:xfrm>
            <a:off x="602303" y="4419246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" name="Google Shape;38;p6"/>
          <p:cNvSpPr txBox="1"/>
          <p:nvPr/>
        </p:nvSpPr>
        <p:spPr>
          <a:xfrm>
            <a:off x="526375" y="1299550"/>
            <a:ext cx="3493200" cy="2330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do you want to accomplish, i.e.,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problem do you want to solve /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situation do you want to improve?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" name="Google Shape;39;p6"/>
          <p:cNvSpPr txBox="1"/>
          <p:nvPr/>
        </p:nvSpPr>
        <p:spPr>
          <a:xfrm>
            <a:off x="4194950" y="795875"/>
            <a:ext cx="4444500" cy="236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Sans Pro"/>
                <a:ea typeface="Source Sans Pro"/>
                <a:cs typeface="Source Sans Pro"/>
                <a:sym typeface="Source Sans Pro"/>
              </a:rPr>
              <a:t>picture (optional)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0" name="Google Shape;40;p6"/>
          <p:cNvSpPr txBox="1"/>
          <p:nvPr/>
        </p:nvSpPr>
        <p:spPr>
          <a:xfrm>
            <a:off x="4194950" y="3629813"/>
            <a:ext cx="4444500" cy="496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How can you measure/quantify the progress towards your goal?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1" name="Google Shape;41;p6"/>
          <p:cNvSpPr txBox="1"/>
          <p:nvPr/>
        </p:nvSpPr>
        <p:spPr>
          <a:xfrm>
            <a:off x="5228575" y="4229050"/>
            <a:ext cx="34107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this KPI now?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/>
        </p:nvSpPr>
        <p:spPr>
          <a:xfrm>
            <a:off x="526375" y="1004500"/>
            <a:ext cx="1104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Deliverables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7" name="Google Shape;47;p7"/>
          <p:cNvSpPr txBox="1"/>
          <p:nvPr/>
        </p:nvSpPr>
        <p:spPr>
          <a:xfrm>
            <a:off x="526375" y="1649412"/>
            <a:ext cx="1692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Inputs: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8" name="Google Shape;48;p7"/>
          <p:cNvSpPr txBox="1"/>
          <p:nvPr/>
        </p:nvSpPr>
        <p:spPr>
          <a:xfrm>
            <a:off x="4205975" y="1649405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ML Solution &amp; Output: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9" name="Google Shape;49;p7"/>
          <p:cNvSpPr txBox="1"/>
          <p:nvPr/>
        </p:nvSpPr>
        <p:spPr>
          <a:xfrm>
            <a:off x="526375" y="457175"/>
            <a:ext cx="208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Solution Outline</a:t>
            </a:r>
            <a:endParaRPr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526375" y="3072143"/>
            <a:ext cx="110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1 Data Point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1" name="Google Shape;51;p7"/>
          <p:cNvSpPr txBox="1"/>
          <p:nvPr/>
        </p:nvSpPr>
        <p:spPr>
          <a:xfrm>
            <a:off x="892226" y="19516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(numeric) values: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892226" y="2223225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image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3" name="Google Shape;53;p7"/>
          <p:cNvSpPr txBox="1"/>
          <p:nvPr/>
        </p:nvSpPr>
        <p:spPr>
          <a:xfrm>
            <a:off x="892225" y="248305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text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4" name="Google Shape;54;p7"/>
          <p:cNvSpPr txBox="1"/>
          <p:nvPr/>
        </p:nvSpPr>
        <p:spPr>
          <a:xfrm>
            <a:off x="892226" y="2742900"/>
            <a:ext cx="29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other: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audio, video)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5" name="Google Shape;55;p7"/>
          <p:cNvSpPr txBox="1"/>
          <p:nvPr/>
        </p:nvSpPr>
        <p:spPr>
          <a:xfrm>
            <a:off x="602303" y="195855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6" name="Google Shape;56;p7"/>
          <p:cNvSpPr txBox="1"/>
          <p:nvPr/>
        </p:nvSpPr>
        <p:spPr>
          <a:xfrm>
            <a:off x="602303" y="2223240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7" name="Google Shape;57;p7"/>
          <p:cNvSpPr txBox="1"/>
          <p:nvPr/>
        </p:nvSpPr>
        <p:spPr>
          <a:xfrm>
            <a:off x="602303" y="24879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7"/>
          <p:cNvSpPr txBox="1"/>
          <p:nvPr/>
        </p:nvSpPr>
        <p:spPr>
          <a:xfrm>
            <a:off x="602303" y="27526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1631275" y="3077825"/>
            <a:ext cx="2202300" cy="4002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What is one interaction that generates these measurements?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1921200" y="99737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insights: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(generated by an one-off analysis of historical data)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1" name="Google Shape;61;p7"/>
          <p:cNvSpPr txBox="1"/>
          <p:nvPr/>
        </p:nvSpPr>
        <p:spPr>
          <a:xfrm>
            <a:off x="1921200" y="1263125"/>
            <a:ext cx="5811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software: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(to continuously make predictions for new data points)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1631278" y="99843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7"/>
          <p:cNvSpPr txBox="1"/>
          <p:nvPr/>
        </p:nvSpPr>
        <p:spPr>
          <a:xfrm>
            <a:off x="1631278" y="126312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7"/>
          <p:cNvSpPr txBox="1"/>
          <p:nvPr/>
        </p:nvSpPr>
        <p:spPr>
          <a:xfrm>
            <a:off x="526375" y="3546705"/>
            <a:ext cx="265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Workflow Integration: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526375" y="3946900"/>
            <a:ext cx="3307200" cy="684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Where does the input data come from? What happens to the ML outputs?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6" name="Google Shape;66;p7"/>
          <p:cNvSpPr txBox="1"/>
          <p:nvPr/>
        </p:nvSpPr>
        <p:spPr>
          <a:xfrm>
            <a:off x="4541000" y="19585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Dimensionality Reduction: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2D coordinates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4541675" y="22243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Outlier Detection: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anomaly score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4540686" y="248482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Clustering: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cluster index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4251753" y="195962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4251753" y="222431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4251753" y="24890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4535194" y="27537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Regression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 continuous value: 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4535189" y="30194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Classification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discrete value (e.g., yes/no):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4529075" y="32799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Recommender Systems/Information Retrieval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ranking of items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251753" y="275477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4251753" y="3019465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4251753" y="328416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4529075" y="354885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Generative AI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: </a:t>
            </a: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(e.g., image, text, …):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_____________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9" name="Google Shape;79;p7"/>
          <p:cNvSpPr txBox="1"/>
          <p:nvPr/>
        </p:nvSpPr>
        <p:spPr>
          <a:xfrm>
            <a:off x="4251753" y="3553042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4541675" y="4186275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Explain predictions (e.g., to identify root causes)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7"/>
          <p:cNvSpPr txBox="1"/>
          <p:nvPr/>
        </p:nvSpPr>
        <p:spPr>
          <a:xfrm>
            <a:off x="4529075" y="4446800"/>
            <a:ext cx="40116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Use model in optimization (to find optimal inputs)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2" name="Google Shape;82;p7"/>
          <p:cNvSpPr txBox="1"/>
          <p:nvPr/>
        </p:nvSpPr>
        <p:spPr>
          <a:xfrm>
            <a:off x="4251753" y="418627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Google Shape;83;p7"/>
          <p:cNvSpPr txBox="1"/>
          <p:nvPr/>
        </p:nvSpPr>
        <p:spPr>
          <a:xfrm>
            <a:off x="4251753" y="4450979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7"/>
          <p:cNvSpPr txBox="1"/>
          <p:nvPr/>
        </p:nvSpPr>
        <p:spPr>
          <a:xfrm>
            <a:off x="4205975" y="3905743"/>
            <a:ext cx="1834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Additional Steps?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7"/>
          <p:cNvSpPr txBox="1"/>
          <p:nvPr/>
        </p:nvSpPr>
        <p:spPr>
          <a:xfrm>
            <a:off x="8102976" y="1005575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Build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6" name="Google Shape;86;p7"/>
          <p:cNvSpPr txBox="1"/>
          <p:nvPr/>
        </p:nvSpPr>
        <p:spPr>
          <a:xfrm>
            <a:off x="7825653" y="1009754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8102976" y="1269238"/>
            <a:ext cx="449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Buy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7825653" y="1273417"/>
            <a:ext cx="186000" cy="1848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/>
        </p:nvSpPr>
        <p:spPr>
          <a:xfrm>
            <a:off x="526375" y="1004500"/>
            <a:ext cx="2516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What might go wrong?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8"/>
          <p:cNvSpPr txBox="1"/>
          <p:nvPr/>
        </p:nvSpPr>
        <p:spPr>
          <a:xfrm>
            <a:off x="4995575" y="1004500"/>
            <a:ext cx="34932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Can you do anything 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about</a:t>
            </a: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 this?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3634653" y="1004488"/>
            <a:ext cx="985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urce Sans Pro"/>
                <a:ea typeface="Source Sans Pro"/>
                <a:cs typeface="Source Sans Pro"/>
                <a:sym typeface="Source Sans Pro"/>
              </a:rPr>
              <a:t>Probability:</a:t>
            </a:r>
            <a:endParaRPr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6" name="Google Shape;96;p8"/>
          <p:cNvSpPr txBox="1"/>
          <p:nvPr/>
        </p:nvSpPr>
        <p:spPr>
          <a:xfrm>
            <a:off x="526375" y="457175"/>
            <a:ext cx="608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Source Sans Pro"/>
                <a:ea typeface="Source Sans Pro"/>
                <a:cs typeface="Source Sans Pro"/>
                <a:sym typeface="Source Sans Pro"/>
              </a:rPr>
              <a:t>Challenges &amp; Risks  </a:t>
            </a:r>
            <a:r>
              <a:rPr lang="en" sz="1500">
                <a:latin typeface="Source Sans Pro"/>
                <a:ea typeface="Source Sans Pro"/>
                <a:cs typeface="Source Sans Pro"/>
                <a:sym typeface="Source Sans Pro"/>
              </a:rPr>
              <a:t>(+ Mitigation Strategies)</a:t>
            </a:r>
            <a:endParaRPr sz="15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5263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not enough / not the right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(=&gt; How much data do you have??)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8"/>
          <p:cNvSpPr txBox="1"/>
          <p:nvPr/>
        </p:nvSpPr>
        <p:spPr>
          <a:xfrm>
            <a:off x="4114875" y="1299550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8"/>
          <p:cNvSpPr txBox="1"/>
          <p:nvPr/>
        </p:nvSpPr>
        <p:spPr>
          <a:xfrm>
            <a:off x="4995575" y="1299560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For example, improve the data infrastructure, systematically collect additional data, and automate data entry (incl. validation)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8"/>
          <p:cNvSpPr txBox="1"/>
          <p:nvPr/>
        </p:nvSpPr>
        <p:spPr>
          <a:xfrm>
            <a:off x="5263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what would be the worst case scenario when the model is wrong?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8"/>
          <p:cNvSpPr txBox="1"/>
          <p:nvPr/>
        </p:nvSpPr>
        <p:spPr>
          <a:xfrm>
            <a:off x="4114875" y="2145578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8"/>
          <p:cNvSpPr txBox="1"/>
          <p:nvPr/>
        </p:nvSpPr>
        <p:spPr>
          <a:xfrm>
            <a:off x="4995575" y="2145588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add an option to keep a human in the loop when the model is unsure about its prediction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5263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legal/ethical concerns when working with user data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4" name="Google Shape;104;p8"/>
          <p:cNvSpPr txBox="1"/>
          <p:nvPr/>
        </p:nvSpPr>
        <p:spPr>
          <a:xfrm>
            <a:off x="4114875" y="2991636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8"/>
          <p:cNvSpPr txBox="1"/>
          <p:nvPr/>
        </p:nvSpPr>
        <p:spPr>
          <a:xfrm>
            <a:off x="4995575" y="2991646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external validation of the model to check for systematic bias and discrimination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8"/>
          <p:cNvSpPr txBox="1"/>
          <p:nvPr/>
        </p:nvSpPr>
        <p:spPr>
          <a:xfrm>
            <a:off x="5263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difficult to integrate the solution with existing systems, infrastructure, or processes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8"/>
          <p:cNvSpPr txBox="1"/>
          <p:nvPr/>
        </p:nvSpPr>
        <p:spPr>
          <a:xfrm>
            <a:off x="4114875" y="3837685"/>
            <a:ext cx="7854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Sans Pro"/>
                <a:ea typeface="Source Sans Pro"/>
                <a:cs typeface="Source Sans Pro"/>
                <a:sym typeface="Source Sans Pro"/>
              </a:rPr>
              <a:t>high/low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8"/>
          <p:cNvSpPr txBox="1"/>
          <p:nvPr/>
        </p:nvSpPr>
        <p:spPr>
          <a:xfrm>
            <a:off x="4995575" y="3837695"/>
            <a:ext cx="3493200" cy="75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example, invest in a platform team to centrally manage data integration and deployment and maintenance of ML models</a:t>
            </a:r>
            <a:endParaRPr sz="1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ranzi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