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Source Sans Pro Light"/>
      <p:regular r:id="rId8"/>
      <p:bold r:id="rId9"/>
      <p:italic r:id="rId10"/>
      <p:boldItalic r:id="rId11"/>
    </p:embeddedFont>
    <p:embeddedFont>
      <p:font typeface="Source Sans Pro ExtraLight"/>
      <p:regular r:id="rId12"/>
      <p:bold r:id="rId13"/>
      <p:italic r:id="rId14"/>
      <p:boldItalic r:id="rId15"/>
    </p:embeddedFont>
    <p:embeddedFont>
      <p:font typeface="Source Sans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Light-boldItalic.fntdata"/><Relationship Id="rId10" Type="http://schemas.openxmlformats.org/officeDocument/2006/relationships/font" Target="fonts/SourceSansProLight-italic.fntdata"/><Relationship Id="rId13" Type="http://schemas.openxmlformats.org/officeDocument/2006/relationships/font" Target="fonts/SourceSansProExtraLight-bold.fntdata"/><Relationship Id="rId12" Type="http://schemas.openxmlformats.org/officeDocument/2006/relationships/font" Target="fonts/SourceSansProExtra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SourceSansProLight-bold.fntdata"/><Relationship Id="rId15" Type="http://schemas.openxmlformats.org/officeDocument/2006/relationships/font" Target="fonts/SourceSansProExtraLight-boldItalic.fntdata"/><Relationship Id="rId14" Type="http://schemas.openxmlformats.org/officeDocument/2006/relationships/font" Target="fonts/SourceSansProExtraLight-italic.fntdata"/><Relationship Id="rId17" Type="http://schemas.openxmlformats.org/officeDocument/2006/relationships/font" Target="fonts/SourceSansPro-bold.fntdata"/><Relationship Id="rId16" Type="http://schemas.openxmlformats.org/officeDocument/2006/relationships/font" Target="fonts/SourceSans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SansPro-italic.fntdata"/><Relationship Id="rId7" Type="http://schemas.openxmlformats.org/officeDocument/2006/relationships/slide" Target="slides/slide2.xml"/><Relationship Id="rId8" Type="http://schemas.openxmlformats.org/officeDocument/2006/relationships/font" Target="fonts/SourceSansPro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Google Shape;38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526375" y="333658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" name="Google Shape;25;p5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Problem Overview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6" name="Google Shape;26;p5"/>
          <p:cNvSpPr txBox="1"/>
          <p:nvPr/>
        </p:nvSpPr>
        <p:spPr>
          <a:xfrm>
            <a:off x="892221" y="3644643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internal process optimization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" name="Google Shape;27;p5"/>
          <p:cNvSpPr txBox="1"/>
          <p:nvPr/>
        </p:nvSpPr>
        <p:spPr>
          <a:xfrm>
            <a:off x="892221" y="3910407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improves existing product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" name="Google Shape;28;p5"/>
          <p:cNvSpPr txBox="1"/>
          <p:nvPr/>
        </p:nvSpPr>
        <p:spPr>
          <a:xfrm>
            <a:off x="879621" y="4170915"/>
            <a:ext cx="278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new product / Software-as-a-Service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5"/>
          <p:cNvSpPr txBox="1"/>
          <p:nvPr/>
        </p:nvSpPr>
        <p:spPr>
          <a:xfrm>
            <a:off x="892221" y="4430058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5"/>
          <p:cNvSpPr txBox="1"/>
          <p:nvPr/>
        </p:nvSpPr>
        <p:spPr>
          <a:xfrm>
            <a:off x="602303" y="364572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5"/>
          <p:cNvSpPr txBox="1"/>
          <p:nvPr/>
        </p:nvSpPr>
        <p:spPr>
          <a:xfrm>
            <a:off x="602303" y="391040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5"/>
          <p:cNvSpPr txBox="1"/>
          <p:nvPr/>
        </p:nvSpPr>
        <p:spPr>
          <a:xfrm>
            <a:off x="602303" y="41751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02303" y="4439801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526375" y="1299550"/>
            <a:ext cx="3493200" cy="1857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they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they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they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4215800" y="1004500"/>
            <a:ext cx="4444500" cy="3620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 Light"/>
                <a:ea typeface="Source Sans Pro Light"/>
                <a:cs typeface="Source Sans Pro Light"/>
                <a:sym typeface="Source Sans Pro Light"/>
              </a:rPr>
              <a:t>picture (optional)</a:t>
            </a:r>
            <a:endParaRPr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/>
        </p:nvSpPr>
        <p:spPr>
          <a:xfrm>
            <a:off x="526375" y="1078575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4205975" y="1078568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Solution Outline</a:t>
            </a:r>
            <a:endParaRPr sz="2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526375" y="275693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4" name="Google Shape;44;p6"/>
          <p:cNvSpPr txBox="1"/>
          <p:nvPr/>
        </p:nvSpPr>
        <p:spPr>
          <a:xfrm>
            <a:off x="892226" y="1380763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5" name="Google Shape;45;p6"/>
          <p:cNvSpPr txBox="1"/>
          <p:nvPr/>
        </p:nvSpPr>
        <p:spPr>
          <a:xfrm>
            <a:off x="892221" y="1652400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6" name="Google Shape;46;p6"/>
          <p:cNvSpPr txBox="1"/>
          <p:nvPr/>
        </p:nvSpPr>
        <p:spPr>
          <a:xfrm>
            <a:off x="892221" y="1912220"/>
            <a:ext cx="278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6"/>
          <p:cNvSpPr txBox="1"/>
          <p:nvPr/>
        </p:nvSpPr>
        <p:spPr>
          <a:xfrm>
            <a:off x="892221" y="2172051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(e.g., audio, video)</a:t>
            </a:r>
            <a:endParaRPr sz="1200"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</p:txBody>
      </p:sp>
      <p:sp>
        <p:nvSpPr>
          <p:cNvPr id="48" name="Google Shape;48;p6"/>
          <p:cNvSpPr txBox="1"/>
          <p:nvPr/>
        </p:nvSpPr>
        <p:spPr>
          <a:xfrm>
            <a:off x="602303" y="138771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6"/>
          <p:cNvSpPr txBox="1"/>
          <p:nvPr/>
        </p:nvSpPr>
        <p:spPr>
          <a:xfrm>
            <a:off x="602303" y="165240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602303" y="19171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6"/>
          <p:cNvSpPr txBox="1"/>
          <p:nvPr/>
        </p:nvSpPr>
        <p:spPr>
          <a:xfrm>
            <a:off x="602303" y="218179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6"/>
          <p:cNvSpPr txBox="1"/>
          <p:nvPr/>
        </p:nvSpPr>
        <p:spPr>
          <a:xfrm>
            <a:off x="1631275" y="2762613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unit / observation, for which they have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4540995" y="1387713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6"/>
          <p:cNvSpPr txBox="1"/>
          <p:nvPr/>
        </p:nvSpPr>
        <p:spPr>
          <a:xfrm>
            <a:off x="4541671" y="1653475"/>
            <a:ext cx="242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4529071" y="1913982"/>
            <a:ext cx="2786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6"/>
          <p:cNvSpPr txBox="1"/>
          <p:nvPr/>
        </p:nvSpPr>
        <p:spPr>
          <a:xfrm>
            <a:off x="4251753" y="138878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6"/>
          <p:cNvSpPr txBox="1"/>
          <p:nvPr/>
        </p:nvSpPr>
        <p:spPr>
          <a:xfrm>
            <a:off x="4251753" y="16534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6"/>
          <p:cNvSpPr txBox="1"/>
          <p:nvPr/>
        </p:nvSpPr>
        <p:spPr>
          <a:xfrm>
            <a:off x="4251753" y="19181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6"/>
          <p:cNvSpPr txBox="1"/>
          <p:nvPr/>
        </p:nvSpPr>
        <p:spPr>
          <a:xfrm>
            <a:off x="4540995" y="2182863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Regression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0" name="Google Shape;60;p6"/>
          <p:cNvSpPr txBox="1"/>
          <p:nvPr/>
        </p:nvSpPr>
        <p:spPr>
          <a:xfrm>
            <a:off x="4540995" y="2448613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1" name="Google Shape;61;p6"/>
          <p:cNvSpPr txBox="1"/>
          <p:nvPr/>
        </p:nvSpPr>
        <p:spPr>
          <a:xfrm>
            <a:off x="4529077" y="2709143"/>
            <a:ext cx="4023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Recommender Systems/Information Retrieval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6"/>
          <p:cNvSpPr txBox="1"/>
          <p:nvPr/>
        </p:nvSpPr>
        <p:spPr>
          <a:xfrm>
            <a:off x="4251753" y="218393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6"/>
          <p:cNvSpPr txBox="1"/>
          <p:nvPr/>
        </p:nvSpPr>
        <p:spPr>
          <a:xfrm>
            <a:off x="4251753" y="244862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6"/>
          <p:cNvSpPr txBox="1"/>
          <p:nvPr/>
        </p:nvSpPr>
        <p:spPr>
          <a:xfrm>
            <a:off x="4251753" y="271332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6"/>
          <p:cNvSpPr txBox="1"/>
          <p:nvPr/>
        </p:nvSpPr>
        <p:spPr>
          <a:xfrm>
            <a:off x="4529075" y="2978013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Deep Learning</a:t>
            </a:r>
            <a:r>
              <a:rPr lang="en" sz="1200">
                <a:latin typeface="Source Sans Pro Light"/>
                <a:ea typeface="Source Sans Pro Light"/>
                <a:cs typeface="Source Sans Pro Light"/>
                <a:sym typeface="Source Sans Pro Light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 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_____________</a:t>
            </a:r>
            <a:endParaRPr sz="12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66" name="Google Shape;66;p6"/>
          <p:cNvSpPr txBox="1"/>
          <p:nvPr/>
        </p:nvSpPr>
        <p:spPr>
          <a:xfrm>
            <a:off x="4251753" y="298220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4541678" y="3740281"/>
            <a:ext cx="39618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6"/>
          <p:cNvSpPr txBox="1"/>
          <p:nvPr/>
        </p:nvSpPr>
        <p:spPr>
          <a:xfrm>
            <a:off x="4529076" y="4000806"/>
            <a:ext cx="3768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6"/>
          <p:cNvSpPr txBox="1"/>
          <p:nvPr/>
        </p:nvSpPr>
        <p:spPr>
          <a:xfrm>
            <a:off x="4251753" y="374029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6"/>
          <p:cNvSpPr txBox="1"/>
          <p:nvPr/>
        </p:nvSpPr>
        <p:spPr>
          <a:xfrm>
            <a:off x="4251753" y="4004993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6"/>
          <p:cNvSpPr txBox="1"/>
          <p:nvPr/>
        </p:nvSpPr>
        <p:spPr>
          <a:xfrm>
            <a:off x="4205975" y="3425007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