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Source Sans Pro Light"/>
      <p:regular r:id="rId10"/>
      <p:bold r:id="rId11"/>
      <p:italic r:id="rId12"/>
      <p:boldItalic r:id="rId13"/>
    </p:embeddedFont>
    <p:embeddedFont>
      <p:font typeface="Source Sans Pr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SourceSansProLight-bold.fntdata"/><Relationship Id="rId10" Type="http://schemas.openxmlformats.org/officeDocument/2006/relationships/font" Target="fonts/SourceSansProLight-regular.fntdata"/><Relationship Id="rId13" Type="http://schemas.openxmlformats.org/officeDocument/2006/relationships/font" Target="fonts/SourceSansProLight-boldItalic.fntdata"/><Relationship Id="rId12" Type="http://schemas.openxmlformats.org/officeDocument/2006/relationships/font" Target="fonts/SourceSansProLigh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SansPro-bold.fntdata"/><Relationship Id="rId14" Type="http://schemas.openxmlformats.org/officeDocument/2006/relationships/font" Target="fonts/SourceSansPro-regular.fntdata"/><Relationship Id="rId17" Type="http://schemas.openxmlformats.org/officeDocument/2006/relationships/font" Target="fonts/SourceSansPro-boldItalic.fntdata"/><Relationship Id="rId16" Type="http://schemas.openxmlformats.org/officeDocument/2006/relationships/font" Target="fonts/SourceSans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104a14ee09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" name="Google Shape;21;g104a14ee09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Google Shape;2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2b68573aa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102b68573aa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2b68573aa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2b68573aa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Source Sans Pro"/>
              <a:buNone/>
              <a:defRPr sz="52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 sz="28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Footer">
  <p:cSld name="BLANK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4"/>
          <p:cNvSpPr txBox="1"/>
          <p:nvPr/>
        </p:nvSpPr>
        <p:spPr>
          <a:xfrm>
            <a:off x="3588600" y="4798525"/>
            <a:ext cx="19668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Internal / Confidential</a:t>
            </a:r>
            <a:endParaRPr sz="8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" name="Google Shape;18;p4"/>
          <p:cNvSpPr txBox="1"/>
          <p:nvPr/>
        </p:nvSpPr>
        <p:spPr>
          <a:xfrm>
            <a:off x="529775" y="4798525"/>
            <a:ext cx="23877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Dr. Franziska Horn</a:t>
            </a:r>
            <a:endParaRPr sz="8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None/>
              <a:defRPr sz="2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●"/>
              <a:defRPr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Project Idea</a:t>
            </a:r>
            <a:endParaRPr/>
          </a:p>
        </p:txBody>
      </p:sp>
      <p:sp>
        <p:nvSpPr>
          <p:cNvPr id="24" name="Google Shape;24;p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Name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/>
        </p:nvSpPr>
        <p:spPr>
          <a:xfrm>
            <a:off x="526375" y="1004500"/>
            <a:ext cx="3493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Situation / Problem /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Goal: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" name="Google Shape;30;p6"/>
          <p:cNvSpPr txBox="1"/>
          <p:nvPr/>
        </p:nvSpPr>
        <p:spPr>
          <a:xfrm>
            <a:off x="526375" y="3336582"/>
            <a:ext cx="1692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Value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Generation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: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" name="Google Shape;31;p6"/>
          <p:cNvSpPr txBox="1"/>
          <p:nvPr/>
        </p:nvSpPr>
        <p:spPr>
          <a:xfrm>
            <a:off x="4194950" y="3336575"/>
            <a:ext cx="1434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Business KPI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: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" name="Google Shape;32;p6"/>
          <p:cNvSpPr txBox="1"/>
          <p:nvPr/>
        </p:nvSpPr>
        <p:spPr>
          <a:xfrm>
            <a:off x="526375" y="457175"/>
            <a:ext cx="2086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Motivation</a:t>
            </a:r>
            <a:endParaRPr sz="2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33" name="Google Shape;33;p6"/>
          <p:cNvSpPr txBox="1"/>
          <p:nvPr/>
        </p:nvSpPr>
        <p:spPr>
          <a:xfrm>
            <a:off x="4194950" y="4203850"/>
            <a:ext cx="110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Status Quo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: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4" name="Google Shape;34;p6"/>
          <p:cNvSpPr txBox="1"/>
          <p:nvPr/>
        </p:nvSpPr>
        <p:spPr>
          <a:xfrm>
            <a:off x="892221" y="3644643"/>
            <a:ext cx="2429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internal process optimization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5" name="Google Shape;35;p6"/>
          <p:cNvSpPr txBox="1"/>
          <p:nvPr/>
        </p:nvSpPr>
        <p:spPr>
          <a:xfrm>
            <a:off x="892221" y="3910407"/>
            <a:ext cx="2429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improves existing product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6" name="Google Shape;36;p6"/>
          <p:cNvSpPr txBox="1"/>
          <p:nvPr/>
        </p:nvSpPr>
        <p:spPr>
          <a:xfrm>
            <a:off x="879621" y="4170915"/>
            <a:ext cx="2786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new product / Software-as-a-Service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7" name="Google Shape;37;p6"/>
          <p:cNvSpPr txBox="1"/>
          <p:nvPr/>
        </p:nvSpPr>
        <p:spPr>
          <a:xfrm>
            <a:off x="892221" y="4430058"/>
            <a:ext cx="2429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other: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8" name="Google Shape;38;p6"/>
          <p:cNvSpPr txBox="1"/>
          <p:nvPr/>
        </p:nvSpPr>
        <p:spPr>
          <a:xfrm>
            <a:off x="602303" y="3645720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9" name="Google Shape;39;p6"/>
          <p:cNvSpPr txBox="1"/>
          <p:nvPr/>
        </p:nvSpPr>
        <p:spPr>
          <a:xfrm>
            <a:off x="602303" y="3910409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0" name="Google Shape;40;p6"/>
          <p:cNvSpPr txBox="1"/>
          <p:nvPr/>
        </p:nvSpPr>
        <p:spPr>
          <a:xfrm>
            <a:off x="602303" y="4175112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1" name="Google Shape;41;p6"/>
          <p:cNvSpPr txBox="1"/>
          <p:nvPr/>
        </p:nvSpPr>
        <p:spPr>
          <a:xfrm>
            <a:off x="602303" y="4439801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2" name="Google Shape;42;p6"/>
          <p:cNvSpPr txBox="1"/>
          <p:nvPr/>
        </p:nvSpPr>
        <p:spPr>
          <a:xfrm>
            <a:off x="526375" y="1299550"/>
            <a:ext cx="3493200" cy="1857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What do you want to accomplish, i.e.,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what problem do you want to solve /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what situation do you want to improve?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" name="Google Shape;43;p6"/>
          <p:cNvSpPr txBox="1"/>
          <p:nvPr/>
        </p:nvSpPr>
        <p:spPr>
          <a:xfrm>
            <a:off x="4194950" y="795875"/>
            <a:ext cx="4444500" cy="2360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 Light"/>
                <a:ea typeface="Source Sans Pro Light"/>
                <a:cs typeface="Source Sans Pro Light"/>
                <a:sym typeface="Source Sans Pro Light"/>
              </a:rPr>
              <a:t>picture (optional)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44" name="Google Shape;44;p6"/>
          <p:cNvSpPr txBox="1"/>
          <p:nvPr/>
        </p:nvSpPr>
        <p:spPr>
          <a:xfrm>
            <a:off x="4194950" y="3629813"/>
            <a:ext cx="4444500" cy="4962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How can you measure/quantify the progress towards your goal?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5" name="Google Shape;45;p6"/>
          <p:cNvSpPr txBox="1"/>
          <p:nvPr/>
        </p:nvSpPr>
        <p:spPr>
          <a:xfrm>
            <a:off x="5228575" y="4229050"/>
            <a:ext cx="3410700" cy="4002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What is this KPI now?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/>
        </p:nvSpPr>
        <p:spPr>
          <a:xfrm>
            <a:off x="526375" y="1004500"/>
            <a:ext cx="1104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Deliverables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: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1" name="Google Shape;51;p7"/>
          <p:cNvSpPr txBox="1"/>
          <p:nvPr/>
        </p:nvSpPr>
        <p:spPr>
          <a:xfrm>
            <a:off x="526375" y="1649412"/>
            <a:ext cx="1692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Inputs: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2" name="Google Shape;52;p7"/>
          <p:cNvSpPr txBox="1"/>
          <p:nvPr/>
        </p:nvSpPr>
        <p:spPr>
          <a:xfrm>
            <a:off x="4205975" y="1649405"/>
            <a:ext cx="1834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ML Solution &amp; Output: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3" name="Google Shape;53;p7"/>
          <p:cNvSpPr txBox="1"/>
          <p:nvPr/>
        </p:nvSpPr>
        <p:spPr>
          <a:xfrm>
            <a:off x="526375" y="457175"/>
            <a:ext cx="2086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Solution Outline</a:t>
            </a:r>
            <a:endParaRPr sz="2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54" name="Google Shape;54;p7"/>
          <p:cNvSpPr txBox="1"/>
          <p:nvPr/>
        </p:nvSpPr>
        <p:spPr>
          <a:xfrm>
            <a:off x="526375" y="3072143"/>
            <a:ext cx="110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1 Data Point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: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5" name="Google Shape;55;p7"/>
          <p:cNvSpPr txBox="1"/>
          <p:nvPr/>
        </p:nvSpPr>
        <p:spPr>
          <a:xfrm>
            <a:off x="892226" y="1951600"/>
            <a:ext cx="29412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(numeric) values: </a:t>
            </a:r>
            <a:r>
              <a:rPr lang="en" sz="1200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_____________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6" name="Google Shape;56;p7"/>
          <p:cNvSpPr txBox="1"/>
          <p:nvPr/>
        </p:nvSpPr>
        <p:spPr>
          <a:xfrm>
            <a:off x="892226" y="2223225"/>
            <a:ext cx="29412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image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7" name="Google Shape;57;p7"/>
          <p:cNvSpPr txBox="1"/>
          <p:nvPr/>
        </p:nvSpPr>
        <p:spPr>
          <a:xfrm>
            <a:off x="892225" y="2483050"/>
            <a:ext cx="29412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text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8" name="Google Shape;58;p7"/>
          <p:cNvSpPr txBox="1"/>
          <p:nvPr/>
        </p:nvSpPr>
        <p:spPr>
          <a:xfrm>
            <a:off x="892226" y="2742900"/>
            <a:ext cx="29412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other: </a:t>
            </a:r>
            <a:r>
              <a:rPr lang="en"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(e.g., audio, video)</a:t>
            </a: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59" name="Google Shape;59;p7"/>
          <p:cNvSpPr txBox="1"/>
          <p:nvPr/>
        </p:nvSpPr>
        <p:spPr>
          <a:xfrm>
            <a:off x="602303" y="1958550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0" name="Google Shape;60;p7"/>
          <p:cNvSpPr txBox="1"/>
          <p:nvPr/>
        </p:nvSpPr>
        <p:spPr>
          <a:xfrm>
            <a:off x="602303" y="2223240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1" name="Google Shape;61;p7"/>
          <p:cNvSpPr txBox="1"/>
          <p:nvPr/>
        </p:nvSpPr>
        <p:spPr>
          <a:xfrm>
            <a:off x="602303" y="2487942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2" name="Google Shape;62;p7"/>
          <p:cNvSpPr txBox="1"/>
          <p:nvPr/>
        </p:nvSpPr>
        <p:spPr>
          <a:xfrm>
            <a:off x="602303" y="2752632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3" name="Google Shape;63;p7"/>
          <p:cNvSpPr txBox="1"/>
          <p:nvPr/>
        </p:nvSpPr>
        <p:spPr>
          <a:xfrm>
            <a:off x="1631275" y="3077825"/>
            <a:ext cx="2202300" cy="4002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What is one unit / observation, for which you have these measurements?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4" name="Google Shape;64;p7"/>
          <p:cNvSpPr txBox="1"/>
          <p:nvPr/>
        </p:nvSpPr>
        <p:spPr>
          <a:xfrm>
            <a:off x="1921200" y="997375"/>
            <a:ext cx="58113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insights: </a:t>
            </a:r>
            <a:r>
              <a:rPr lang="en"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(generated by an one-off analysis of historic data)</a:t>
            </a: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65" name="Google Shape;65;p7"/>
          <p:cNvSpPr txBox="1"/>
          <p:nvPr/>
        </p:nvSpPr>
        <p:spPr>
          <a:xfrm>
            <a:off x="1921200" y="1263125"/>
            <a:ext cx="58113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software: </a:t>
            </a:r>
            <a:r>
              <a:rPr lang="en"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(to continuously make predictions for new data points)</a:t>
            </a: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66" name="Google Shape;66;p7"/>
          <p:cNvSpPr txBox="1"/>
          <p:nvPr/>
        </p:nvSpPr>
        <p:spPr>
          <a:xfrm>
            <a:off x="1631278" y="998432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7" name="Google Shape;67;p7"/>
          <p:cNvSpPr txBox="1"/>
          <p:nvPr/>
        </p:nvSpPr>
        <p:spPr>
          <a:xfrm>
            <a:off x="1631278" y="1263122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8" name="Google Shape;68;p7"/>
          <p:cNvSpPr txBox="1"/>
          <p:nvPr/>
        </p:nvSpPr>
        <p:spPr>
          <a:xfrm>
            <a:off x="526375" y="3546705"/>
            <a:ext cx="265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Workflow Integration: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9" name="Google Shape;69;p7"/>
          <p:cNvSpPr txBox="1"/>
          <p:nvPr/>
        </p:nvSpPr>
        <p:spPr>
          <a:xfrm>
            <a:off x="526375" y="3946900"/>
            <a:ext cx="3307200" cy="684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Where does the input data come from? What happens to the ML outputs?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0" name="Google Shape;70;p7"/>
          <p:cNvSpPr txBox="1"/>
          <p:nvPr/>
        </p:nvSpPr>
        <p:spPr>
          <a:xfrm>
            <a:off x="4541000" y="1958550"/>
            <a:ext cx="4011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Dimensionality Reduction: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 2D coordinates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1" name="Google Shape;71;p7"/>
          <p:cNvSpPr txBox="1"/>
          <p:nvPr/>
        </p:nvSpPr>
        <p:spPr>
          <a:xfrm>
            <a:off x="4541675" y="2224300"/>
            <a:ext cx="4011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Outlier Detection: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 anomaly score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2" name="Google Shape;72;p7"/>
          <p:cNvSpPr txBox="1"/>
          <p:nvPr/>
        </p:nvSpPr>
        <p:spPr>
          <a:xfrm>
            <a:off x="4529075" y="2484825"/>
            <a:ext cx="4011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Clustering: 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cluster index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3" name="Google Shape;73;p7"/>
          <p:cNvSpPr txBox="1"/>
          <p:nvPr/>
        </p:nvSpPr>
        <p:spPr>
          <a:xfrm>
            <a:off x="4251753" y="1959625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4" name="Google Shape;74;p7"/>
          <p:cNvSpPr txBox="1"/>
          <p:nvPr/>
        </p:nvSpPr>
        <p:spPr>
          <a:xfrm>
            <a:off x="4251753" y="2224315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" name="Google Shape;75;p7"/>
          <p:cNvSpPr txBox="1"/>
          <p:nvPr/>
        </p:nvSpPr>
        <p:spPr>
          <a:xfrm>
            <a:off x="4251753" y="2489017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6" name="Google Shape;76;p7"/>
          <p:cNvSpPr txBox="1"/>
          <p:nvPr/>
        </p:nvSpPr>
        <p:spPr>
          <a:xfrm>
            <a:off x="4541000" y="2753700"/>
            <a:ext cx="4011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Regression</a:t>
            </a:r>
            <a:r>
              <a:rPr lang="en"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: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 continuous value:  </a:t>
            </a:r>
            <a:r>
              <a:rPr lang="en"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_____________</a:t>
            </a: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77" name="Google Shape;77;p7"/>
          <p:cNvSpPr txBox="1"/>
          <p:nvPr/>
        </p:nvSpPr>
        <p:spPr>
          <a:xfrm>
            <a:off x="4540995" y="3019450"/>
            <a:ext cx="4011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Classification</a:t>
            </a:r>
            <a:r>
              <a:rPr lang="en" sz="1200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:</a:t>
            </a: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discrete value (e.g., yes/no):  </a:t>
            </a:r>
            <a:r>
              <a:rPr lang="en" sz="1200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_____________</a:t>
            </a: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78" name="Google Shape;78;p7"/>
          <p:cNvSpPr txBox="1"/>
          <p:nvPr/>
        </p:nvSpPr>
        <p:spPr>
          <a:xfrm>
            <a:off x="4529075" y="3279975"/>
            <a:ext cx="4011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Recommender Systems/Information Retrieval</a:t>
            </a:r>
            <a:r>
              <a:rPr lang="en"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: 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ranking of items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9" name="Google Shape;79;p7"/>
          <p:cNvSpPr txBox="1"/>
          <p:nvPr/>
        </p:nvSpPr>
        <p:spPr>
          <a:xfrm>
            <a:off x="4251753" y="2754775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0" name="Google Shape;80;p7"/>
          <p:cNvSpPr txBox="1"/>
          <p:nvPr/>
        </p:nvSpPr>
        <p:spPr>
          <a:xfrm>
            <a:off x="4251753" y="3019465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" name="Google Shape;81;p7"/>
          <p:cNvSpPr txBox="1"/>
          <p:nvPr/>
        </p:nvSpPr>
        <p:spPr>
          <a:xfrm>
            <a:off x="4251753" y="3284167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2" name="Google Shape;82;p7"/>
          <p:cNvSpPr txBox="1"/>
          <p:nvPr/>
        </p:nvSpPr>
        <p:spPr>
          <a:xfrm>
            <a:off x="4529075" y="3548850"/>
            <a:ext cx="4011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Deep Learning</a:t>
            </a:r>
            <a:r>
              <a:rPr lang="en"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: 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other (e.g., image, text, …): </a:t>
            </a: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</a:t>
            </a:r>
            <a:r>
              <a:rPr lang="en" sz="1200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_____________</a:t>
            </a: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83" name="Google Shape;83;p7"/>
          <p:cNvSpPr txBox="1"/>
          <p:nvPr/>
        </p:nvSpPr>
        <p:spPr>
          <a:xfrm>
            <a:off x="4251753" y="3553042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4" name="Google Shape;84;p7"/>
          <p:cNvSpPr txBox="1"/>
          <p:nvPr/>
        </p:nvSpPr>
        <p:spPr>
          <a:xfrm>
            <a:off x="4541675" y="4186275"/>
            <a:ext cx="4011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Explain predictions (e.g., to identify root causes)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" name="Google Shape;85;p7"/>
          <p:cNvSpPr txBox="1"/>
          <p:nvPr/>
        </p:nvSpPr>
        <p:spPr>
          <a:xfrm>
            <a:off x="4529075" y="4446800"/>
            <a:ext cx="4011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Use model in optimization (to find optimal inputs)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6" name="Google Shape;86;p7"/>
          <p:cNvSpPr txBox="1"/>
          <p:nvPr/>
        </p:nvSpPr>
        <p:spPr>
          <a:xfrm>
            <a:off x="4251753" y="4186277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7" name="Google Shape;87;p7"/>
          <p:cNvSpPr txBox="1"/>
          <p:nvPr/>
        </p:nvSpPr>
        <p:spPr>
          <a:xfrm>
            <a:off x="4251753" y="4450979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8" name="Google Shape;88;p7"/>
          <p:cNvSpPr txBox="1"/>
          <p:nvPr/>
        </p:nvSpPr>
        <p:spPr>
          <a:xfrm>
            <a:off x="4205975" y="3905743"/>
            <a:ext cx="1834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Additional Steps?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9" name="Google Shape;89;p7"/>
          <p:cNvSpPr txBox="1"/>
          <p:nvPr/>
        </p:nvSpPr>
        <p:spPr>
          <a:xfrm>
            <a:off x="8102976" y="1005575"/>
            <a:ext cx="449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Build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0" name="Google Shape;90;p7"/>
          <p:cNvSpPr txBox="1"/>
          <p:nvPr/>
        </p:nvSpPr>
        <p:spPr>
          <a:xfrm>
            <a:off x="7825653" y="1009754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1" name="Google Shape;91;p7"/>
          <p:cNvSpPr txBox="1"/>
          <p:nvPr/>
        </p:nvSpPr>
        <p:spPr>
          <a:xfrm>
            <a:off x="8102976" y="1269238"/>
            <a:ext cx="449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Buy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2" name="Google Shape;92;p7"/>
          <p:cNvSpPr txBox="1"/>
          <p:nvPr/>
        </p:nvSpPr>
        <p:spPr>
          <a:xfrm>
            <a:off x="7825653" y="1273417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"/>
          <p:cNvSpPr txBox="1"/>
          <p:nvPr/>
        </p:nvSpPr>
        <p:spPr>
          <a:xfrm>
            <a:off x="526375" y="1004500"/>
            <a:ext cx="2516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What might go wrong?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8" name="Google Shape;98;p8"/>
          <p:cNvSpPr txBox="1"/>
          <p:nvPr/>
        </p:nvSpPr>
        <p:spPr>
          <a:xfrm>
            <a:off x="4995575" y="1004500"/>
            <a:ext cx="3493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Can you do anything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about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 this?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9" name="Google Shape;99;p8"/>
          <p:cNvSpPr txBox="1"/>
          <p:nvPr/>
        </p:nvSpPr>
        <p:spPr>
          <a:xfrm>
            <a:off x="3634653" y="1004488"/>
            <a:ext cx="985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Probability: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" name="Google Shape;100;p8"/>
          <p:cNvSpPr txBox="1"/>
          <p:nvPr/>
        </p:nvSpPr>
        <p:spPr>
          <a:xfrm>
            <a:off x="526375" y="457175"/>
            <a:ext cx="6087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Challenges &amp; Risks  </a:t>
            </a:r>
            <a:r>
              <a:rPr lang="en" sz="1500">
                <a:latin typeface="Source Sans Pro Light"/>
                <a:ea typeface="Source Sans Pro Light"/>
                <a:cs typeface="Source Sans Pro Light"/>
                <a:sym typeface="Source Sans Pro Light"/>
              </a:rPr>
              <a:t>(+ Mitigation Strategies)</a:t>
            </a:r>
            <a:endParaRPr sz="15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101" name="Google Shape;101;p8"/>
          <p:cNvSpPr txBox="1"/>
          <p:nvPr/>
        </p:nvSpPr>
        <p:spPr>
          <a:xfrm>
            <a:off x="526375" y="1299560"/>
            <a:ext cx="3493200" cy="750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For example, not enough / not the right data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(=&gt; How much data do you have??)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2" name="Google Shape;102;p8"/>
          <p:cNvSpPr txBox="1"/>
          <p:nvPr/>
        </p:nvSpPr>
        <p:spPr>
          <a:xfrm>
            <a:off x="4114875" y="1299550"/>
            <a:ext cx="785400" cy="750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high/low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3" name="Google Shape;103;p8"/>
          <p:cNvSpPr txBox="1"/>
          <p:nvPr/>
        </p:nvSpPr>
        <p:spPr>
          <a:xfrm>
            <a:off x="4995575" y="1299560"/>
            <a:ext cx="3493200" cy="750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For example, improve the data infrastructure, systematically collect additional data, and automate data entry (incl. validation)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4" name="Google Shape;104;p8"/>
          <p:cNvSpPr txBox="1"/>
          <p:nvPr/>
        </p:nvSpPr>
        <p:spPr>
          <a:xfrm>
            <a:off x="526375" y="2145588"/>
            <a:ext cx="3493200" cy="750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For example, what would be the worst case scenario when the model is wrong?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5" name="Google Shape;105;p8"/>
          <p:cNvSpPr txBox="1"/>
          <p:nvPr/>
        </p:nvSpPr>
        <p:spPr>
          <a:xfrm>
            <a:off x="4114875" y="2145578"/>
            <a:ext cx="785400" cy="750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high/low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6" name="Google Shape;106;p8"/>
          <p:cNvSpPr txBox="1"/>
          <p:nvPr/>
        </p:nvSpPr>
        <p:spPr>
          <a:xfrm>
            <a:off x="4995575" y="2145588"/>
            <a:ext cx="3493200" cy="750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For example, add an option to keep a human in the loop when the model is unsure about its prediction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7" name="Google Shape;107;p8"/>
          <p:cNvSpPr txBox="1"/>
          <p:nvPr/>
        </p:nvSpPr>
        <p:spPr>
          <a:xfrm>
            <a:off x="526375" y="2991646"/>
            <a:ext cx="3493200" cy="750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For example, legal/ethical concerns when working with user data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8" name="Google Shape;108;p8"/>
          <p:cNvSpPr txBox="1"/>
          <p:nvPr/>
        </p:nvSpPr>
        <p:spPr>
          <a:xfrm>
            <a:off x="4114875" y="2991636"/>
            <a:ext cx="785400" cy="750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high/low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9" name="Google Shape;109;p8"/>
          <p:cNvSpPr txBox="1"/>
          <p:nvPr/>
        </p:nvSpPr>
        <p:spPr>
          <a:xfrm>
            <a:off x="4995575" y="2991646"/>
            <a:ext cx="3493200" cy="750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For example, external validation of the model to check for systematic bias and discrimination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0" name="Google Shape;110;p8"/>
          <p:cNvSpPr txBox="1"/>
          <p:nvPr/>
        </p:nvSpPr>
        <p:spPr>
          <a:xfrm>
            <a:off x="526375" y="3837695"/>
            <a:ext cx="3493200" cy="750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For example, not enough inhouse </a:t>
            </a: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 expertise for this type of problem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1" name="Google Shape;111;p8"/>
          <p:cNvSpPr txBox="1"/>
          <p:nvPr/>
        </p:nvSpPr>
        <p:spPr>
          <a:xfrm>
            <a:off x="4114875" y="3837685"/>
            <a:ext cx="785400" cy="750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high/low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2" name="Google Shape;112;p8"/>
          <p:cNvSpPr txBox="1"/>
          <p:nvPr/>
        </p:nvSpPr>
        <p:spPr>
          <a:xfrm>
            <a:off x="4995575" y="3837695"/>
            <a:ext cx="3493200" cy="750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For example, buy a commercial solution instead of building one ourselves or hire external consultants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ranzi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