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7" r:id="rId3"/>
    <p:sldId id="261" r:id="rId5"/>
    <p:sldId id="262" r:id="rId6"/>
    <p:sldId id="256" r:id="rId7"/>
    <p:sldId id="265" r:id="rId8"/>
    <p:sldId id="259" r:id="rId9"/>
    <p:sldId id="260" r:id="rId10"/>
    <p:sldId id="264" r:id="rId11"/>
    <p:sldId id="271" r:id="rId12"/>
    <p:sldId id="263" r:id="rId13"/>
    <p:sldId id="258" r:id="rId14"/>
    <p:sldId id="273" r:id="rId15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86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" Type="http://schemas.openxmlformats.org/officeDocument/2006/relationships/image" Target="../media/image1.png"/><Relationship Id="rId2" Type="http://schemas.openxmlformats.org/officeDocument/2006/relationships/tags" Target="../tags/tag80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79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5.xml"/><Relationship Id="rId3" Type="http://schemas.openxmlformats.org/officeDocument/2006/relationships/image" Target="../media/image1.png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tags" Target="../tags/tag7.xml"/><Relationship Id="rId4" Type="http://schemas.openxmlformats.org/officeDocument/2006/relationships/tags" Target="../tags/tag6.xml"/><Relationship Id="rId3" Type="http://schemas.openxmlformats.org/officeDocument/2006/relationships/image" Target="../media/image1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image" Target="../media/image1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0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35.xml"/><Relationship Id="rId27" Type="http://schemas.openxmlformats.org/officeDocument/2006/relationships/tags" Target="../tags/tag34.xml"/><Relationship Id="rId26" Type="http://schemas.openxmlformats.org/officeDocument/2006/relationships/tags" Target="../tags/tag33.xml"/><Relationship Id="rId25" Type="http://schemas.openxmlformats.org/officeDocument/2006/relationships/tags" Target="../tags/tag32.xml"/><Relationship Id="rId24" Type="http://schemas.openxmlformats.org/officeDocument/2006/relationships/tags" Target="../tags/tag31.xml"/><Relationship Id="rId23" Type="http://schemas.openxmlformats.org/officeDocument/2006/relationships/tags" Target="../tags/tag30.xml"/><Relationship Id="rId22" Type="http://schemas.openxmlformats.org/officeDocument/2006/relationships/tags" Target="../tags/tag29.xml"/><Relationship Id="rId21" Type="http://schemas.openxmlformats.org/officeDocument/2006/relationships/tags" Target="../tags/tag28.xml"/><Relationship Id="rId20" Type="http://schemas.openxmlformats.org/officeDocument/2006/relationships/tags" Target="../tags/tag27.xml"/><Relationship Id="rId2" Type="http://schemas.openxmlformats.org/officeDocument/2006/relationships/tags" Target="../tags/tag13.xml"/><Relationship Id="rId19" Type="http://schemas.openxmlformats.org/officeDocument/2006/relationships/tags" Target="../tags/tag26.xml"/><Relationship Id="rId18" Type="http://schemas.openxmlformats.org/officeDocument/2006/relationships/tags" Target="../tags/tag25.xml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image" Target="../media/image9.png"/><Relationship Id="rId14" Type="http://schemas.openxmlformats.org/officeDocument/2006/relationships/tags" Target="../tags/tag22.xml"/><Relationship Id="rId13" Type="http://schemas.openxmlformats.org/officeDocument/2006/relationships/image" Target="../media/image8.svg"/><Relationship Id="rId12" Type="http://schemas.openxmlformats.org/officeDocument/2006/relationships/image" Target="../media/image7.png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1.png"/><Relationship Id="rId2" Type="http://schemas.openxmlformats.org/officeDocument/2006/relationships/tags" Target="../tags/tag37.xml"/><Relationship Id="rId18" Type="http://schemas.openxmlformats.org/officeDocument/2006/relationships/notesSlide" Target="../notesSlides/notesSlide5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image" Target="../media/image9.png"/><Relationship Id="rId13" Type="http://schemas.openxmlformats.org/officeDocument/2006/relationships/tags" Target="../tags/tag45.xml"/><Relationship Id="rId12" Type="http://schemas.openxmlformats.org/officeDocument/2006/relationships/image" Target="../media/image8.svg"/><Relationship Id="rId11" Type="http://schemas.openxmlformats.org/officeDocument/2006/relationships/image" Target="../media/image7.png"/><Relationship Id="rId10" Type="http://schemas.openxmlformats.org/officeDocument/2006/relationships/tags" Target="../tags/tag44.xml"/><Relationship Id="rId1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image" Target="../media/image1.png"/><Relationship Id="rId2" Type="http://schemas.openxmlformats.org/officeDocument/2006/relationships/tags" Target="../tags/tag49.xml"/><Relationship Id="rId18" Type="http://schemas.openxmlformats.org/officeDocument/2006/relationships/notesSlide" Target="../notesSlides/notesSlide6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image" Target="../media/image9.png"/><Relationship Id="rId13" Type="http://schemas.openxmlformats.org/officeDocument/2006/relationships/tags" Target="../tags/tag57.xml"/><Relationship Id="rId12" Type="http://schemas.openxmlformats.org/officeDocument/2006/relationships/image" Target="../media/image8.svg"/><Relationship Id="rId11" Type="http://schemas.openxmlformats.org/officeDocument/2006/relationships/image" Target="../media/image7.png"/><Relationship Id="rId10" Type="http://schemas.openxmlformats.org/officeDocument/2006/relationships/tags" Target="../tags/tag56.xml"/><Relationship Id="rId1" Type="http://schemas.openxmlformats.org/officeDocument/2006/relationships/tags" Target="../tags/tag48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1.png"/><Relationship Id="rId2" Type="http://schemas.openxmlformats.org/officeDocument/2006/relationships/tags" Target="../tags/tag61.xml"/><Relationship Id="rId1" Type="http://schemas.openxmlformats.org/officeDocument/2006/relationships/tags" Target="../tags/tag6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1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0940" y="1351915"/>
            <a:ext cx="7309485" cy="2020570"/>
          </a:xfrm>
          <a:prstGeom prst="rect">
            <a:avLst/>
          </a:prstGeom>
        </p:spPr>
        <p:txBody>
          <a:bodyPr>
            <a:noAutofit/>
          </a:bodyPr>
          <a:p>
            <a:pPr algn="ctr">
              <a:lnSpc>
                <a:spcPct val="14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 Regular" panose="02020503050405090304" charset="0"/>
                <a:ea typeface="NimbusRomNo9L-Medi"/>
                <a:cs typeface="Times New Roman Regular" panose="02020503050405090304" charset="0"/>
              </a:rPr>
              <a:t>Two-Stage LVLM system: </a:t>
            </a:r>
            <a:endParaRPr lang="en-US" altLang="zh-CN" sz="2800">
              <a:solidFill>
                <a:srgbClr val="000000"/>
              </a:solidFill>
              <a:latin typeface="Times New Roman Regular" panose="02020503050405090304" charset="0"/>
              <a:ea typeface="NimbusRomNo9L-Medi"/>
              <a:cs typeface="Times New Roman Regular" panose="02020503050405090304" charset="0"/>
            </a:endParaRPr>
          </a:p>
          <a:p>
            <a:pPr algn="ctr">
              <a:lnSpc>
                <a:spcPct val="140000"/>
              </a:lnSpc>
            </a:pPr>
            <a:r>
              <a:rPr lang="en-US" altLang="zh-CN" sz="2800">
                <a:solidFill>
                  <a:srgbClr val="000000"/>
                </a:solidFill>
                <a:latin typeface="Times New Roman Regular" panose="02020503050405090304" charset="0"/>
                <a:ea typeface="NimbusRomNo9L-Medi"/>
                <a:cs typeface="Times New Roman Regular" panose="02020503050405090304" charset="0"/>
              </a:rPr>
              <a:t>1st Place Solution for ECCV 2024 Corner Case Scene Understanding Challenge </a:t>
            </a:r>
            <a:endParaRPr lang="en-US" altLang="zh-CN" sz="2800">
              <a:solidFill>
                <a:srgbClr val="000000"/>
              </a:solidFill>
              <a:latin typeface="Times New Roman Regular" panose="02020503050405090304" charset="0"/>
              <a:ea typeface="NimbusRomNo9L-Medi"/>
              <a:cs typeface="Times New Roman Regular" panose="0202050305040509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87930" y="3926840"/>
            <a:ext cx="74352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i="1">
                <a:latin typeface="Times New Roman Regular" panose="02020503050405090304" charset="0"/>
                <a:cs typeface="Times New Roman Regular" panose="02020503050405090304" charset="0"/>
              </a:rPr>
              <a:t>Ying Xue</a:t>
            </a:r>
            <a:r>
              <a:rPr lang="en-US" altLang="zh-CN" sz="2400" i="1" baseline="30000">
                <a:latin typeface="Times New Roman Regular" panose="02020503050405090304" charset="0"/>
                <a:cs typeface="Times New Roman Regular" panose="02020503050405090304" charset="0"/>
              </a:rPr>
              <a:t>1</a:t>
            </a:r>
            <a:r>
              <a:rPr lang="zh-CN" altLang="en-US" sz="2400" i="1">
                <a:latin typeface="Times New Roman Regular" panose="02020503050405090304" charset="0"/>
                <a:cs typeface="Times New Roman Regular" panose="02020503050405090304" charset="0"/>
              </a:rPr>
              <a:t>, Haiming Zhang</a:t>
            </a:r>
            <a:r>
              <a:rPr lang="en-US" altLang="zh-CN" sz="2400" i="1" baseline="30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</a:t>
            </a:r>
            <a:r>
              <a:rPr lang="zh-CN" altLang="en-US" sz="2400" i="1">
                <a:latin typeface="Times New Roman Regular" panose="02020503050405090304" charset="0"/>
                <a:cs typeface="Times New Roman Regular" panose="02020503050405090304" charset="0"/>
              </a:rPr>
              <a:t>, Yiyao Zhu</a:t>
            </a:r>
            <a:r>
              <a:rPr lang="en-US" altLang="zh-CN" sz="2400" i="1" baseline="30000">
                <a:latin typeface="Times New Roman Regular" panose="02020503050405090304" charset="0"/>
                <a:cs typeface="Times New Roman Regular" panose="02020503050405090304" charset="0"/>
              </a:rPr>
              <a:t>2</a:t>
            </a:r>
            <a:r>
              <a:rPr lang="zh-CN" altLang="en-US" sz="2400" i="1">
                <a:latin typeface="Times New Roman Regular" panose="02020503050405090304" charset="0"/>
                <a:cs typeface="Times New Roman Regular" panose="02020503050405090304" charset="0"/>
              </a:rPr>
              <a:t>, Wending Zhou</a:t>
            </a:r>
            <a:r>
              <a:rPr lang="en-US" altLang="zh-CN" sz="2400" i="1" baseline="30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</a:t>
            </a:r>
            <a:r>
              <a:rPr lang="zh-CN" altLang="en-US" sz="2400" i="1">
                <a:latin typeface="Times New Roman Regular" panose="02020503050405090304" charset="0"/>
                <a:cs typeface="Times New Roman Regular" panose="02020503050405090304" charset="0"/>
              </a:rPr>
              <a:t>, Shuguang Cui</a:t>
            </a:r>
            <a:r>
              <a:rPr lang="en-US" altLang="zh-CN" sz="2400" i="1" baseline="30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</a:t>
            </a:r>
            <a:r>
              <a:rPr lang="zh-CN" altLang="en-US" sz="2400" i="1">
                <a:latin typeface="Times New Roman Regular" panose="02020503050405090304" charset="0"/>
                <a:cs typeface="Times New Roman Regular" panose="02020503050405090304" charset="0"/>
              </a:rPr>
              <a:t>, Zhen Li</a:t>
            </a:r>
            <a:r>
              <a:rPr lang="en-US" altLang="zh-CN" sz="2400" i="1" baseline="30000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1</a:t>
            </a:r>
            <a:endParaRPr lang="en-US" altLang="zh-CN" sz="2400" i="1" baseline="30000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algn="ctr"/>
            <a:endParaRPr lang="zh-CN" altLang="en-US" sz="2000" i="1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algn="ctr"/>
            <a:r>
              <a:rPr lang="en-US" altLang="zh-CN" sz="2000">
                <a:latin typeface="Times New Roman" panose="02020503050405090304" charset="0"/>
                <a:cs typeface="Times New Roman" panose="02020503050405090304" charset="0"/>
                <a:sym typeface="+mn-ea"/>
              </a:rPr>
              <a:t> 1. Chinese University of Hong Kong (Shenzhen)</a:t>
            </a:r>
            <a:endParaRPr lang="en-US" altLang="zh-CN" sz="2000">
              <a:latin typeface="Times New Roman" panose="02020503050405090304" charset="0"/>
              <a:cs typeface="Times New Roman" panose="02020503050405090304" charset="0"/>
              <a:sym typeface="+mn-ea"/>
            </a:endParaRPr>
          </a:p>
          <a:p>
            <a:pPr algn="ctr"/>
            <a:r>
              <a:rPr lang="en-US" altLang="zh-CN" sz="2000">
                <a:latin typeface="Times New Roman Regular" panose="02020503050405090304" charset="0"/>
                <a:cs typeface="Times New Roman Regular" panose="02020503050405090304" charset="0"/>
              </a:rPr>
              <a:t>2. Hong Kong University of Science and Technology</a:t>
            </a:r>
            <a:endParaRPr lang="en-US" altLang="zh-CN" sz="20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7" name="图片 6"/>
          <p:cNvPicPr/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484360" y="135890"/>
            <a:ext cx="921385" cy="12153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463530" y="73025"/>
            <a:ext cx="1633220" cy="14820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02945" y="9512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Evalution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2135" y="2967990"/>
            <a:ext cx="783018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GPT-4 Judge Criteria: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General Perception: Accuracy, Suppression hallucination, Correlation.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Region Perception: Similarity, Relevance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Driving Suggestion: Rationality, Relevance, Level of detail of the response. Predicted text should be specific and actionable, rather than vague or overly broad. Identify and correct any mistakes.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>
              <a:lnSpc>
                <a:spcPct val="120000"/>
              </a:lnSpc>
            </a:pP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8" name="图片 7" descr="截屏2024-06-15 下午12.35.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20825" y="1866265"/>
            <a:ext cx="9615170" cy="7378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635000" y="96139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Results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5" name="图片 4" descr="截屏2024-09-02 上午10.08.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29335" y="4187825"/>
            <a:ext cx="10133330" cy="1635760"/>
          </a:xfrm>
          <a:prstGeom prst="rect">
            <a:avLst/>
          </a:prstGeom>
        </p:spPr>
      </p:pic>
      <p:pic>
        <p:nvPicPr>
          <p:cNvPr id="6" name="图片 5" descr="截屏2024-09-02 上午10.12.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795" y="4498340"/>
            <a:ext cx="427355" cy="461010"/>
          </a:xfrm>
          <a:prstGeom prst="rect">
            <a:avLst/>
          </a:prstGeom>
        </p:spPr>
      </p:pic>
      <p:pic>
        <p:nvPicPr>
          <p:cNvPr id="3" name="图片 2" descr="截屏2024-09-09 下午3.25.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8205" y="1886585"/>
            <a:ext cx="10133330" cy="19919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3454400" y="2783840"/>
            <a:ext cx="5500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503050405090304" charset="0"/>
                <a:cs typeface="Times New Roman Regular" panose="02020503050405090304" charset="0"/>
              </a:rPr>
              <a:t>Thanks for your listening! </a:t>
            </a:r>
            <a:endParaRPr lang="en-US" altLang="zh-CN" sz="36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02945" y="951230"/>
            <a:ext cx="32715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Introduction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45515" y="1898015"/>
            <a:ext cx="5051425" cy="2922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The Corner Case Scene Understanding Track is aimed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at improving global scene understanding, region reasoning,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and actionable navigation for autonomous vehicles based on the CODA-LM dataset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of corner cases.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T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</a:rPr>
              <a:t>his competition seeks to promote the development of more reliable and interpretable autonomous driving agents.</a:t>
            </a:r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5" name="图片 4" descr="截屏2024-09-02 上午9.31.03"/>
          <p:cNvPicPr>
            <a:picLocks noChangeAspect="1"/>
          </p:cNvPicPr>
          <p:nvPr/>
        </p:nvPicPr>
        <p:blipFill>
          <a:blip r:embed="rId6"/>
          <a:srcRect l="1393" r="52485" b="6480"/>
          <a:stretch>
            <a:fillRect/>
          </a:stretch>
        </p:blipFill>
        <p:spPr>
          <a:xfrm>
            <a:off x="6361430" y="1132840"/>
            <a:ext cx="5180965" cy="4943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629920" y="9512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CODA-LM Dataset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2" name="图片 1" descr="截屏2024-09-02 上午9.40.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27670" y="4488815"/>
            <a:ext cx="2432050" cy="16522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5810" y="1537335"/>
            <a:ext cx="1133094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90204" pitchFamily="34" charset="0"/>
              <a:buNone/>
            </a:pPr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Data sample</a:t>
            </a:r>
            <a:endParaRPr lang="en-US" altLang="zh-CN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Image: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Single frame, front view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Object Categories: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vehicles, vulnerable road users, traffic signs, traffic lights, traffic cones, barriers, miscellaneous 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Tasks: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 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800100" lvl="1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General Perception: Describe the objects that influence the driving behavior of ego car, and explain why these objects impact.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800100" lvl="1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Region Perception: 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Describe the object in the red rectangle, and explain why it affect ego car driving.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marL="800100" lvl="1" indent="-342900">
              <a:buFont typeface="Arial" panose="020B0604020202090204" pitchFamily="34" charset="0"/>
              <a:buAutoNum type="arabicPeriod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Driving Suggestion: Provide driving suggestion given the image. 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  <a:sym typeface="+mn-ea"/>
            </a:endParaRPr>
          </a:p>
          <a:p>
            <a:pPr lvl="1" indent="0">
              <a:buNone/>
            </a:pP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7" name="图片 6" descr="截屏2024-09-02 上午10.00.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5585" y="4328160"/>
            <a:ext cx="6282055" cy="2087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grpSp>
        <p:nvGrpSpPr>
          <p:cNvPr id="14" name="组合 13"/>
          <p:cNvGrpSpPr/>
          <p:nvPr/>
        </p:nvGrpSpPr>
        <p:grpSpPr>
          <a:xfrm>
            <a:off x="2099310" y="1411605"/>
            <a:ext cx="7994650" cy="4283867"/>
            <a:chOff x="1650670" y="866775"/>
            <a:chExt cx="8055306" cy="4374702"/>
          </a:xfrm>
        </p:grpSpPr>
        <p:cxnSp>
          <p:nvCxnSpPr>
            <p:cNvPr id="13" name="直接箭头连接符 12"/>
            <p:cNvCxnSpPr/>
            <p:nvPr>
              <p:custDataLst>
                <p:tags r:id="rId5"/>
              </p:custDataLst>
            </p:nvPr>
          </p:nvCxnSpPr>
          <p:spPr>
            <a:xfrm>
              <a:off x="2390578" y="2548572"/>
              <a:ext cx="410210" cy="0"/>
            </a:xfrm>
            <a:prstGeom prst="straightConnector1">
              <a:avLst/>
            </a:prstGeom>
            <a:ln w="44450" cap="flat" cmpd="sng">
              <a:solidFill>
                <a:srgbClr val="C00000"/>
              </a:solidFill>
              <a:prstDash val="solid"/>
              <a:miter lim="800000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>
              <p:custDataLst>
                <p:tags r:id="rId6"/>
              </p:custDataLst>
            </p:nvPr>
          </p:nvSpPr>
          <p:spPr>
            <a:xfrm>
              <a:off x="2812218" y="866775"/>
              <a:ext cx="2445581" cy="356933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VLM</a:t>
              </a:r>
              <a:endParaRPr lang="en-US" altLang="zh-CN"/>
            </a:p>
          </p:txBody>
        </p:sp>
        <p:sp>
          <p:nvSpPr>
            <p:cNvPr id="24" name="文本框 23"/>
            <p:cNvSpPr txBox="1"/>
            <p:nvPr>
              <p:custDataLst>
                <p:tags r:id="rId7"/>
              </p:custDataLst>
            </p:nvPr>
          </p:nvSpPr>
          <p:spPr>
            <a:xfrm>
              <a:off x="3551555" y="4770755"/>
              <a:ext cx="1569720" cy="303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25" name="圆角矩形 24"/>
            <p:cNvSpPr/>
            <p:nvPr>
              <p:custDataLst>
                <p:tags r:id="rId8"/>
              </p:custDataLst>
            </p:nvPr>
          </p:nvSpPr>
          <p:spPr>
            <a:xfrm flipH="1" flipV="1">
              <a:off x="2928620" y="961946"/>
              <a:ext cx="765175" cy="33807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Adapter</a:t>
              </a:r>
              <a:endParaRPr lang="en-US" altLang="zh-CN" sz="2000" b="1" i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sp>
          <p:nvSpPr>
            <p:cNvPr id="26" name="圆角矩形 25"/>
            <p:cNvSpPr/>
            <p:nvPr>
              <p:custDataLst>
                <p:tags r:id="rId9"/>
              </p:custDataLst>
            </p:nvPr>
          </p:nvSpPr>
          <p:spPr>
            <a:xfrm flipH="1" flipV="1">
              <a:off x="4118610" y="961946"/>
              <a:ext cx="1064260" cy="33807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b="1" i="1" dirty="0" err="1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LLaVA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-Next</a:t>
              </a:r>
              <a:endParaRPr lang="en-US" altLang="zh-CN" b="1" i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cxnSp>
          <p:nvCxnSpPr>
            <p:cNvPr id="27" name="直接箭头连接符 26"/>
            <p:cNvCxnSpPr/>
            <p:nvPr>
              <p:custDataLst>
                <p:tags r:id="rId10"/>
              </p:custDataLst>
            </p:nvPr>
          </p:nvCxnSpPr>
          <p:spPr>
            <a:xfrm>
              <a:off x="3703955" y="2566670"/>
              <a:ext cx="384810" cy="0"/>
            </a:xfrm>
            <a:prstGeom prst="straightConnector1">
              <a:avLst/>
            </a:prstGeom>
            <a:ln w="44450" cap="flat" cmpd="sng">
              <a:solidFill>
                <a:srgbClr val="C00000"/>
              </a:solidFill>
              <a:prstDash val="solid"/>
              <a:miter lim="800000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28" name="图片 27" descr="21590558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52534" y="1026160"/>
              <a:ext cx="281940" cy="313690"/>
            </a:xfrm>
            <a:prstGeom prst="rect">
              <a:avLst/>
            </a:prstGeom>
          </p:spPr>
        </p:pic>
        <p:pic>
          <p:nvPicPr>
            <p:cNvPr id="29" name="图片 28" descr="/private/var/folders/m5/brrjb1y528d3mhb9cx077sz80000gn/T/com.kingsoft.wpsoffice.mac/kaimatting/20240802111325/output_aiMatting_20240802111331.pngoutput_aiMatting_20240802111331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 flipH="1">
              <a:off x="3264626" y="988695"/>
              <a:ext cx="473710" cy="351155"/>
            </a:xfrm>
            <a:prstGeom prst="rect">
              <a:avLst/>
            </a:prstGeom>
          </p:spPr>
        </p:pic>
        <p:cxnSp>
          <p:nvCxnSpPr>
            <p:cNvPr id="36" name="直接箭头连接符 35"/>
            <p:cNvCxnSpPr/>
            <p:nvPr>
              <p:custDataLst>
                <p:tags r:id="rId16"/>
              </p:custDataLst>
            </p:nvPr>
          </p:nvCxnSpPr>
          <p:spPr>
            <a:xfrm>
              <a:off x="5281295" y="2553018"/>
              <a:ext cx="471805" cy="0"/>
            </a:xfrm>
            <a:prstGeom prst="straightConnector1">
              <a:avLst/>
            </a:prstGeom>
            <a:ln w="44450" cap="flat" cmpd="sng">
              <a:solidFill>
                <a:srgbClr val="C00000"/>
              </a:solidFill>
              <a:prstDash val="solid"/>
              <a:miter lim="800000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3" name="左大括号 42"/>
            <p:cNvSpPr/>
            <p:nvPr>
              <p:custDataLst>
                <p:tags r:id="rId17"/>
              </p:custDataLst>
            </p:nvPr>
          </p:nvSpPr>
          <p:spPr>
            <a:xfrm rot="16200000">
              <a:off x="4526280" y="2723770"/>
              <a:ext cx="313690" cy="4050156"/>
            </a:xfrm>
            <a:prstGeom prst="leftBrace">
              <a:avLst>
                <a:gd name="adj1" fmla="val 52024"/>
                <a:gd name="adj2" fmla="val 4966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>
              <p:custDataLst>
                <p:tags r:id="rId18"/>
              </p:custDataLst>
            </p:nvPr>
          </p:nvSpPr>
          <p:spPr>
            <a:xfrm>
              <a:off x="3703955" y="4865368"/>
              <a:ext cx="1839268" cy="376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dirty="0">
                  <a:latin typeface="Times New Roman" panose="02020503050405090304" charset="0"/>
                  <a:cs typeface="Times New Roman" panose="02020503050405090304" charset="0"/>
                </a:rPr>
                <a:t>Stage 1</a:t>
              </a:r>
              <a:endParaRPr lang="en-US" altLang="zh-CN" dirty="0"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cxnSp>
          <p:nvCxnSpPr>
            <p:cNvPr id="45" name="直接箭头连接符 44"/>
            <p:cNvCxnSpPr/>
            <p:nvPr>
              <p:custDataLst>
                <p:tags r:id="rId19"/>
              </p:custDataLst>
            </p:nvPr>
          </p:nvCxnSpPr>
          <p:spPr>
            <a:xfrm>
              <a:off x="6698678" y="2533969"/>
              <a:ext cx="521272" cy="0"/>
            </a:xfrm>
            <a:prstGeom prst="straightConnector1">
              <a:avLst/>
            </a:prstGeom>
            <a:ln w="44450" cap="flat" cmpd="sng">
              <a:solidFill>
                <a:srgbClr val="C00000"/>
              </a:solidFill>
              <a:prstDash val="solid"/>
              <a:miter lim="800000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6" name="圆角矩形 45"/>
            <p:cNvSpPr/>
            <p:nvPr>
              <p:custDataLst>
                <p:tags r:id="rId20"/>
              </p:custDataLst>
            </p:nvPr>
          </p:nvSpPr>
          <p:spPr>
            <a:xfrm flipH="1" flipV="1">
              <a:off x="7229476" y="961946"/>
              <a:ext cx="978535" cy="33807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b="1" i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GPT-4  Refine</a:t>
              </a:r>
              <a:endParaRPr lang="en-US" altLang="zh-CN" b="1" i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grpSp>
          <p:nvGrpSpPr>
            <p:cNvPr id="50" name="组合 49"/>
            <p:cNvGrpSpPr/>
            <p:nvPr/>
          </p:nvGrpSpPr>
          <p:grpSpPr>
            <a:xfrm>
              <a:off x="6966874" y="4552950"/>
              <a:ext cx="2739102" cy="687070"/>
              <a:chOff x="13158" y="8564"/>
              <a:chExt cx="2471" cy="1082"/>
            </a:xfrm>
          </p:grpSpPr>
          <p:sp>
            <p:nvSpPr>
              <p:cNvPr id="48" name="左大括号 47"/>
              <p:cNvSpPr/>
              <p:nvPr>
                <p:custDataLst>
                  <p:tags r:id="rId21"/>
                </p:custDataLst>
              </p:nvPr>
            </p:nvSpPr>
            <p:spPr>
              <a:xfrm rot="16200000">
                <a:off x="14146" y="7576"/>
                <a:ext cx="495" cy="2471"/>
              </a:xfrm>
              <a:prstGeom prst="leftBrace">
                <a:avLst>
                  <a:gd name="adj1" fmla="val 52024"/>
                  <a:gd name="adj2" fmla="val 49669"/>
                </a:avLst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9" name="文本框 48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3425" y="9065"/>
                <a:ext cx="1937" cy="58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dirty="0">
                    <a:latin typeface="Times New Roman" panose="02020503050405090304" charset="0"/>
                    <a:cs typeface="Times New Roman" panose="02020503050405090304" charset="0"/>
                  </a:rPr>
                  <a:t>Stage 2</a:t>
                </a:r>
                <a:endParaRPr lang="en-US" altLang="zh-CN" dirty="0">
                  <a:latin typeface="Times New Roman" panose="02020503050405090304" charset="0"/>
                  <a:cs typeface="Times New Roman" panose="02020503050405090304" charset="0"/>
                </a:endParaRPr>
              </a:p>
            </p:txBody>
          </p:sp>
        </p:grpSp>
        <p:cxnSp>
          <p:nvCxnSpPr>
            <p:cNvPr id="51" name="直接箭头连接符 50"/>
            <p:cNvCxnSpPr/>
            <p:nvPr>
              <p:custDataLst>
                <p:tags r:id="rId23"/>
              </p:custDataLst>
            </p:nvPr>
          </p:nvCxnSpPr>
          <p:spPr>
            <a:xfrm>
              <a:off x="8217536" y="2533970"/>
              <a:ext cx="514287" cy="0"/>
            </a:xfrm>
            <a:prstGeom prst="straightConnector1">
              <a:avLst/>
            </a:prstGeom>
            <a:ln w="44450" cap="flat" cmpd="sng">
              <a:solidFill>
                <a:srgbClr val="C00000"/>
              </a:solidFill>
              <a:prstDash val="solid"/>
              <a:miter lim="800000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矩形 51"/>
            <p:cNvSpPr/>
            <p:nvPr>
              <p:custDataLst>
                <p:tags r:id="rId24"/>
              </p:custDataLst>
            </p:nvPr>
          </p:nvSpPr>
          <p:spPr>
            <a:xfrm rot="16200000" flipH="1">
              <a:off x="4541969" y="2204324"/>
              <a:ext cx="3351530" cy="89598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8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  <a:sym typeface="+mn-ea"/>
                </a:rPr>
                <a:t> Preliminary 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  <a:sym typeface="+mn-ea"/>
                </a:rPr>
                <a:t>Output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sp>
          <p:nvSpPr>
            <p:cNvPr id="53" name="矩形 52"/>
            <p:cNvSpPr/>
            <p:nvPr>
              <p:custDataLst>
                <p:tags r:id="rId25"/>
              </p:custDataLst>
            </p:nvPr>
          </p:nvSpPr>
          <p:spPr>
            <a:xfrm rot="16200000" flipH="1">
              <a:off x="323520" y="2303702"/>
              <a:ext cx="3351530" cy="697230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8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  <a:sym typeface="+mn-ea"/>
                </a:rPr>
                <a:t> Image &amp; Text Inputs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sp>
          <p:nvSpPr>
            <p:cNvPr id="54" name="矩形 53"/>
            <p:cNvSpPr/>
            <p:nvPr>
              <p:custDataLst>
                <p:tags r:id="rId26"/>
              </p:custDataLst>
            </p:nvPr>
          </p:nvSpPr>
          <p:spPr>
            <a:xfrm rot="16200000" flipH="1">
              <a:off x="7504051" y="2204324"/>
              <a:ext cx="3351530" cy="89598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8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  <a:sym typeface="+mn-ea"/>
                </a:rPr>
                <a:t> Final  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  <a:sym typeface="+mn-ea"/>
                </a:rPr>
                <a:t>Result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pic>
          <p:nvPicPr>
            <p:cNvPr id="3" name="图片 27" descr="21590558"/>
            <p:cNvPicPr>
              <a:picLocks noChangeAspect="1"/>
            </p:cNvPicPr>
            <p:nvPr>
              <p:custDataLst>
                <p:tags r:id="rId27"/>
              </p:custDataLst>
            </p:nvPr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45997" y="976632"/>
              <a:ext cx="281940" cy="313690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>
            <p:custDataLst>
              <p:tags r:id="rId28"/>
            </p:custDataLst>
          </p:nvPr>
        </p:nvSpPr>
        <p:spPr>
          <a:xfrm>
            <a:off x="596265" y="91567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Method Pipeline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642620" y="11274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2400">
                <a:solidFill>
                  <a:srgbClr val="000000"/>
                </a:solidFill>
                <a:latin typeface="Times New Roman Regular" panose="02020503050405090304" charset="0"/>
                <a:ea typeface="NimbusRomNo9L-Medi"/>
                <a:cs typeface="Times New Roman Regular" panose="02020503050405090304" charset="0"/>
              </a:rPr>
              <a:t>Stage 1: Preliminary Output</a:t>
            </a:r>
            <a:endParaRPr lang="en-US" altLang="zh-CN" sz="2400">
              <a:solidFill>
                <a:srgbClr val="000000"/>
              </a:solidFill>
              <a:latin typeface="Times New Roman Regular" panose="02020503050405090304" charset="0"/>
              <a:ea typeface="NimbusRomNo9L-Medi"/>
              <a:cs typeface="Times New Roman Regular" panose="0202050305040509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31937" y="1595755"/>
            <a:ext cx="3824492" cy="4120147"/>
            <a:chOff x="2812218" y="866775"/>
            <a:chExt cx="3853509" cy="4207510"/>
          </a:xfrm>
        </p:grpSpPr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2812218" y="866775"/>
              <a:ext cx="2445581" cy="356933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VLM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3551555" y="4770755"/>
              <a:ext cx="1569720" cy="303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0" name="圆角矩形 9"/>
            <p:cNvSpPr/>
            <p:nvPr>
              <p:custDataLst>
                <p:tags r:id="rId7"/>
              </p:custDataLst>
            </p:nvPr>
          </p:nvSpPr>
          <p:spPr>
            <a:xfrm flipH="1" flipV="1">
              <a:off x="2928620" y="961946"/>
              <a:ext cx="765175" cy="33807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Adapter</a:t>
              </a:r>
              <a:endParaRPr lang="en-US" altLang="zh-CN" sz="2000" b="1" i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sp>
          <p:nvSpPr>
            <p:cNvPr id="11" name="圆角矩形 10"/>
            <p:cNvSpPr/>
            <p:nvPr>
              <p:custDataLst>
                <p:tags r:id="rId8"/>
              </p:custDataLst>
            </p:nvPr>
          </p:nvSpPr>
          <p:spPr>
            <a:xfrm flipH="1" flipV="1">
              <a:off x="4118610" y="961946"/>
              <a:ext cx="1064260" cy="33807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b="1" i="1" dirty="0" err="1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LLaVA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-Next</a:t>
              </a:r>
              <a:endParaRPr lang="en-US" altLang="zh-CN" b="1" i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cxnSp>
          <p:nvCxnSpPr>
            <p:cNvPr id="12" name="直接箭头连接符 11"/>
            <p:cNvCxnSpPr/>
            <p:nvPr>
              <p:custDataLst>
                <p:tags r:id="rId9"/>
              </p:custDataLst>
            </p:nvPr>
          </p:nvCxnSpPr>
          <p:spPr>
            <a:xfrm>
              <a:off x="3703955" y="2566670"/>
              <a:ext cx="384810" cy="0"/>
            </a:xfrm>
            <a:prstGeom prst="straightConnector1">
              <a:avLst/>
            </a:prstGeom>
            <a:ln w="44450" cap="flat" cmpd="sng">
              <a:solidFill>
                <a:srgbClr val="C00000"/>
              </a:solidFill>
              <a:prstDash val="solid"/>
              <a:miter lim="800000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15" name="图片 14" descr="2159055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2534" y="1026160"/>
              <a:ext cx="281940" cy="313690"/>
            </a:xfrm>
            <a:prstGeom prst="rect">
              <a:avLst/>
            </a:prstGeom>
          </p:spPr>
        </p:pic>
        <p:pic>
          <p:nvPicPr>
            <p:cNvPr id="16" name="图片 15" descr="/private/var/folders/m5/brrjb1y528d3mhb9cx077sz80000gn/T/com.kingsoft.wpsoffice.mac/kaimatting/20240802111325/output_aiMatting_20240802111331.pngoutput_aiMatting_2024080211133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 flipH="1">
              <a:off x="3264626" y="988695"/>
              <a:ext cx="473710" cy="351155"/>
            </a:xfrm>
            <a:prstGeom prst="rect">
              <a:avLst/>
            </a:prstGeom>
          </p:spPr>
        </p:pic>
        <p:cxnSp>
          <p:nvCxnSpPr>
            <p:cNvPr id="17" name="直接箭头连接符 16"/>
            <p:cNvCxnSpPr/>
            <p:nvPr>
              <p:custDataLst>
                <p:tags r:id="rId15"/>
              </p:custDataLst>
            </p:nvPr>
          </p:nvCxnSpPr>
          <p:spPr>
            <a:xfrm>
              <a:off x="5281295" y="2553018"/>
              <a:ext cx="471805" cy="0"/>
            </a:xfrm>
            <a:prstGeom prst="straightConnector1">
              <a:avLst/>
            </a:prstGeom>
            <a:ln w="44450" cap="flat" cmpd="sng">
              <a:solidFill>
                <a:srgbClr val="C00000"/>
              </a:solidFill>
              <a:prstDash val="solid"/>
              <a:miter lim="800000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>
              <p:custDataLst>
                <p:tags r:id="rId16"/>
              </p:custDataLst>
            </p:nvPr>
          </p:nvSpPr>
          <p:spPr>
            <a:xfrm rot="16200000" flipH="1">
              <a:off x="4541969" y="2204324"/>
              <a:ext cx="3351530" cy="89598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8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  <a:sym typeface="+mn-ea"/>
                </a:rPr>
                <a:t> Preliminary 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  <a:sym typeface="+mn-ea"/>
                </a:rPr>
                <a:t>Output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61085" y="1941195"/>
            <a:ext cx="502285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Train Phrase :</a:t>
            </a:r>
            <a:endParaRPr lang="en-US" altLang="zh-CN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LLaVA-Next-7B Finetune by 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LoRA: 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Freeze of the existing weights and only trains a couple of adapter layers on top of the base model.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Add adapters to all linear layers of the model, except for the ones present in the vision encoder and multimodal projector.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We fine-tuned three models with different percentages of the three tasks’ data samples.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642620" y="112744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2400">
                <a:solidFill>
                  <a:srgbClr val="000000"/>
                </a:solidFill>
                <a:latin typeface="Times New Roman Regular" panose="02020503050405090304" charset="0"/>
                <a:ea typeface="NimbusRomNo9L-Medi"/>
                <a:cs typeface="Times New Roman Regular" panose="02020503050405090304" charset="0"/>
              </a:rPr>
              <a:t>Stage 1: Preliminary Output</a:t>
            </a:r>
            <a:endParaRPr lang="en-US" altLang="zh-CN" sz="2400">
              <a:solidFill>
                <a:srgbClr val="000000"/>
              </a:solidFill>
              <a:latin typeface="Times New Roman Regular" panose="02020503050405090304" charset="0"/>
              <a:ea typeface="NimbusRomNo9L-Medi"/>
              <a:cs typeface="Times New Roman Regular" panose="0202050305040509030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31937" y="1595755"/>
            <a:ext cx="3824492" cy="4120147"/>
            <a:chOff x="2812218" y="866775"/>
            <a:chExt cx="3853509" cy="4207510"/>
          </a:xfrm>
        </p:grpSpPr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2812218" y="866775"/>
              <a:ext cx="2445581" cy="3569333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VLM</a:t>
              </a:r>
              <a:endParaRPr lang="en-US" altLang="zh-CN"/>
            </a:p>
          </p:txBody>
        </p: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3551555" y="4770755"/>
              <a:ext cx="1569720" cy="3035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endParaRPr lang="en-US" altLang="zh-CN">
                <a:latin typeface="Times New Roman Regular" panose="02020503050405090304" charset="0"/>
                <a:cs typeface="Times New Roman Regular" panose="02020503050405090304" charset="0"/>
              </a:endParaRPr>
            </a:p>
          </p:txBody>
        </p:sp>
        <p:sp>
          <p:nvSpPr>
            <p:cNvPr id="10" name="圆角矩形 9"/>
            <p:cNvSpPr/>
            <p:nvPr>
              <p:custDataLst>
                <p:tags r:id="rId7"/>
              </p:custDataLst>
            </p:nvPr>
          </p:nvSpPr>
          <p:spPr>
            <a:xfrm flipH="1" flipV="1">
              <a:off x="2928620" y="961946"/>
              <a:ext cx="765175" cy="338074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sz="2000" b="1" i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Adapter</a:t>
              </a:r>
              <a:endParaRPr lang="en-US" altLang="zh-CN" sz="2000" b="1" i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sp>
          <p:nvSpPr>
            <p:cNvPr id="11" name="圆角矩形 10"/>
            <p:cNvSpPr/>
            <p:nvPr>
              <p:custDataLst>
                <p:tags r:id="rId8"/>
              </p:custDataLst>
            </p:nvPr>
          </p:nvSpPr>
          <p:spPr>
            <a:xfrm flipH="1" flipV="1">
              <a:off x="4118610" y="961946"/>
              <a:ext cx="1064260" cy="338074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eaVert" rtlCol="0" anchor="ctr"/>
            <a:p>
              <a:pPr algn="ctr"/>
              <a:r>
                <a:rPr lang="en-US" altLang="zh-CN" b="1" i="1" dirty="0" err="1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LLaVA</a:t>
              </a:r>
              <a:r>
                <a:rPr lang="en-US" altLang="zh-CN" b="1" i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-Next</a:t>
              </a:r>
              <a:endParaRPr lang="en-US" altLang="zh-CN" b="1" i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cxnSp>
          <p:nvCxnSpPr>
            <p:cNvPr id="12" name="直接箭头连接符 11"/>
            <p:cNvCxnSpPr/>
            <p:nvPr>
              <p:custDataLst>
                <p:tags r:id="rId9"/>
              </p:custDataLst>
            </p:nvPr>
          </p:nvCxnSpPr>
          <p:spPr>
            <a:xfrm>
              <a:off x="3703955" y="2566670"/>
              <a:ext cx="384810" cy="0"/>
            </a:xfrm>
            <a:prstGeom prst="straightConnector1">
              <a:avLst/>
            </a:prstGeom>
            <a:ln w="44450" cap="flat" cmpd="sng">
              <a:solidFill>
                <a:srgbClr val="C00000"/>
              </a:solidFill>
              <a:prstDash val="solid"/>
              <a:miter lim="800000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15" name="图片 14" descr="21590558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2534" y="1026160"/>
              <a:ext cx="281940" cy="313690"/>
            </a:xfrm>
            <a:prstGeom prst="rect">
              <a:avLst/>
            </a:prstGeom>
          </p:spPr>
        </p:pic>
        <p:pic>
          <p:nvPicPr>
            <p:cNvPr id="16" name="图片 15" descr="/private/var/folders/m5/brrjb1y528d3mhb9cx077sz80000gn/T/com.kingsoft.wpsoffice.mac/kaimatting/20240802111325/output_aiMatting_20240802111331.pngoutput_aiMatting_20240802111331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 flipH="1">
              <a:off x="3264626" y="988695"/>
              <a:ext cx="473710" cy="351155"/>
            </a:xfrm>
            <a:prstGeom prst="rect">
              <a:avLst/>
            </a:prstGeom>
          </p:spPr>
        </p:pic>
        <p:cxnSp>
          <p:nvCxnSpPr>
            <p:cNvPr id="17" name="直接箭头连接符 16"/>
            <p:cNvCxnSpPr/>
            <p:nvPr>
              <p:custDataLst>
                <p:tags r:id="rId15"/>
              </p:custDataLst>
            </p:nvPr>
          </p:nvCxnSpPr>
          <p:spPr>
            <a:xfrm>
              <a:off x="5281295" y="2553018"/>
              <a:ext cx="471805" cy="0"/>
            </a:xfrm>
            <a:prstGeom prst="straightConnector1">
              <a:avLst/>
            </a:prstGeom>
            <a:ln w="44450" cap="flat" cmpd="sng">
              <a:solidFill>
                <a:srgbClr val="C00000"/>
              </a:solidFill>
              <a:prstDash val="solid"/>
              <a:miter lim="800000"/>
              <a:headEnd type="none"/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7" name="矩形 36"/>
            <p:cNvSpPr/>
            <p:nvPr>
              <p:custDataLst>
                <p:tags r:id="rId16"/>
              </p:custDataLst>
            </p:nvPr>
          </p:nvSpPr>
          <p:spPr>
            <a:xfrm rot="16200000" flipH="1">
              <a:off x="4541969" y="2204324"/>
              <a:ext cx="3351530" cy="89598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98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  <a:sym typeface="+mn-ea"/>
                </a:rPr>
                <a:t> Preliminary 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  <a:sym typeface="+mn-ea"/>
                </a:rPr>
                <a:t>Output</a:t>
              </a:r>
              <a:endPara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1061085" y="1953260"/>
            <a:ext cx="50228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Inference Phrase:</a:t>
            </a:r>
            <a:endParaRPr lang="en-US" altLang="zh-CN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Model Selection: Three candidate LLaVA-Next models first output a small part of test data for three tasks. For each task, GPT-4 should choose the most suitable answer. 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For each task, the most frequently selected model will be the one to output preliminary results for each task.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indent="0">
              <a:buFont typeface="Arial" panose="020B0604020202090204" pitchFamily="34" charset="0"/>
              <a:buNone/>
            </a:pP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624840" y="105632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2400">
                <a:solidFill>
                  <a:srgbClr val="000000"/>
                </a:solidFill>
                <a:latin typeface="Times New Roman Regular" panose="02020503050405090304" charset="0"/>
                <a:ea typeface="NimbusRomNo9L-Medi"/>
                <a:cs typeface="Times New Roman Regular" panose="02020503050405090304" charset="0"/>
              </a:rPr>
              <a:t>Stage 2: Refinement</a:t>
            </a:r>
            <a:endParaRPr lang="en-US" altLang="zh-CN" sz="2400">
              <a:solidFill>
                <a:srgbClr val="000000"/>
              </a:solidFill>
              <a:latin typeface="Times New Roman Regular" panose="02020503050405090304" charset="0"/>
              <a:ea typeface="NimbusRomNo9L-Medi"/>
              <a:cs typeface="Times New Roman Regular" panose="02020503050405090304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061085" y="1739900"/>
            <a:ext cx="691515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Inference Phrase: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Given image, p</a:t>
            </a:r>
            <a:r>
              <a:rPr lang="en-US" altLang="zh-CN" dirty="0">
                <a:latin typeface="Times New Roman" panose="02020503050405090304" charset="0"/>
                <a:cs typeface="Times New Roman" panose="02020503050405090304" charset="0"/>
                <a:sym typeface="+mn-ea"/>
              </a:rPr>
              <a:t>reliminary output and designed prompt,  r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efine the draft output from Stage 1 by GPT-4. 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The stronger common sense reasoning ability of GPT-4 can help to modify the inaccurate content of the preliminary output.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</a:rPr>
              <a:t>Prompt Design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: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General Perception: Given the image, delete the inaccurate content, and add a commont on how much each road user affect the ego car (estimate its impact as high/moderate/low with an explanation).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Region Perception: [Only modify the output with incorrect category (gt category is know). Re-assign the draft with correct category.] 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Given the image with bounding box, m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odify the draft.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</a:rPr>
              <a:t>Driving Suggestion: Given the image and  the general perception output, modify the draft.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46" name="圆角矩形 45"/>
          <p:cNvSpPr/>
          <p:nvPr>
            <p:custDataLst>
              <p:tags r:id="rId5"/>
            </p:custDataLst>
          </p:nvPr>
        </p:nvSpPr>
        <p:spPr>
          <a:xfrm flipH="1" flipV="1">
            <a:off x="8496533" y="1773405"/>
            <a:ext cx="971167" cy="33105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eaVert" rtlCol="0" anchor="ctr"/>
          <a:p>
            <a:pPr algn="ctr"/>
            <a:r>
              <a:rPr lang="en-US" altLang="zh-CN" b="1" i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rPr>
              <a:t>GPT-4  Refine</a:t>
            </a:r>
            <a:endParaRPr lang="en-US" altLang="zh-CN" b="1" i="1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  <p:cxnSp>
        <p:nvCxnSpPr>
          <p:cNvPr id="51" name="直接箭头连接符 50"/>
          <p:cNvCxnSpPr/>
          <p:nvPr>
            <p:custDataLst>
              <p:tags r:id="rId6"/>
            </p:custDataLst>
          </p:nvPr>
        </p:nvCxnSpPr>
        <p:spPr>
          <a:xfrm>
            <a:off x="9477153" y="3312788"/>
            <a:ext cx="510414" cy="0"/>
          </a:xfrm>
          <a:prstGeom prst="straightConnector1">
            <a:avLst/>
          </a:prstGeom>
          <a:ln w="44450" cap="flat" cmpd="sng">
            <a:solidFill>
              <a:srgbClr val="C00000"/>
            </a:solidFill>
            <a:prstDash val="solid"/>
            <a:miter lim="800000"/>
            <a:headEnd type="none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4" name="矩形 53"/>
          <p:cNvSpPr/>
          <p:nvPr>
            <p:custDataLst>
              <p:tags r:id="rId7"/>
            </p:custDataLst>
          </p:nvPr>
        </p:nvSpPr>
        <p:spPr>
          <a:xfrm rot="16200000" flipH="1">
            <a:off x="8791217" y="2984058"/>
            <a:ext cx="3281940" cy="889238"/>
          </a:xfrm>
          <a:prstGeom prst="rect">
            <a:avLst/>
          </a:prstGeom>
          <a:solidFill>
            <a:schemeClr val="accent2">
              <a:lumMod val="20000"/>
              <a:lumOff val="80000"/>
              <a:alpha val="98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 Final  </a:t>
            </a:r>
            <a:endParaRPr lang="en-US" altLang="zh-CN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  <a:sym typeface="+mn-ea"/>
              </a:rPr>
              <a:t>Result</a:t>
            </a:r>
            <a:endParaRPr lang="en-US" altLang="zh-CN" dirty="0">
              <a:solidFill>
                <a:schemeClr val="tx1"/>
              </a:solidFill>
              <a:latin typeface="Times New Roman" panose="02020503050405090304" charset="0"/>
              <a:cs typeface="Times New Roman" panose="0202050305040509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635000" y="9334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Results: General Perception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60030" y="1595120"/>
            <a:ext cx="4145280" cy="220281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35000" y="1421765"/>
            <a:ext cx="705294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Answer:</a:t>
            </a:r>
            <a:r>
              <a:rPr lang="en-US" altLang="zh-CN" b="1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In the traffic image, there is 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a blue car directly in front of the ego car. This vehicle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 is significant as it directly impacts the ego car's ability to proceed. 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On the right side of the road, there is a </a:t>
            </a:r>
            <a:r>
              <a:rPr lang="en-US" altLang="zh-CN">
                <a:solidFill>
                  <a:schemeClr val="accent5"/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pedestrian walking away from the ego car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, wearing dark clothing. The pedestrian's presence requires the ego car to monitor them in case they decide to cross the road or enter the driving lane.\n\nAhead, </a:t>
            </a:r>
            <a:r>
              <a:rPr lang="en-US" altLang="zh-CN">
                <a:solidFill>
                  <a:srgbClr val="C00000"/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there are multiple traffic signs indicating a maximum speed limit of 40 km/h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. 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n\nAdditionally,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red and white traffic cones are placed on the right side of the road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, 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\n\nImpact on the ego car:\n\n- **Blue car ahead**: Immediate and significant impact 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 **Bus**: Moderate impact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0085" y="4382770"/>
            <a:ext cx="10709910" cy="27203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GT: 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The scene depicts a variety of road users and objects, each affecting the driving dynamics of the ego car.\n\n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A blue car with a taxi sign is directly in the ego car's path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, dictating the pace and necessary following distance. 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\n\nOn the sidewalk to the right, </a:t>
            </a:r>
            <a:r>
              <a:rPr lang="en-US" altLang="zh-CN">
                <a:solidFill>
                  <a:schemeClr val="accent5"/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a pedestrian is walking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 in the same direction as traffic, necessitating monitoring in case they step onto the road.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\n\nAbove, </a:t>
            </a:r>
            <a:r>
              <a:rPr lang="en-US" altLang="zh-CN">
                <a:solidFill>
                  <a:srgbClr val="C00000"/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traffic signs are in place, indicating no overtaking, and setting a speed limit of 40 km/h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, requiring compliance from the ego car. 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\n\nAdditionally,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two red and white traffic cones on the right side of the road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 mark the driving area boundary and suggest a narrowing of the road, possibly hinting at nearby roadwork or a temporary obstacle. 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endParaRPr lang="en-US" altLang="zh-CN" b="0">
              <a:solidFill>
                <a:schemeClr val="tx1"/>
              </a:solidFill>
              <a:latin typeface="Times New Roman Regular" panose="02020503050405090304" charset="0"/>
              <a:ea typeface="Menlo" panose="020B0609030804020204"/>
              <a:cs typeface="Times New Roman Regular" panose="02020503050405090304" charset="0"/>
            </a:endParaRPr>
          </a:p>
          <a:p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en-US" altLang="zh-CN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>
            <p:custDataLst>
              <p:tags r:id="rId1"/>
            </p:custDataLst>
          </p:nvPr>
        </p:nvSpPr>
        <p:spPr>
          <a:xfrm>
            <a:off x="-1" y="-17777"/>
            <a:ext cx="12192001" cy="51415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89" y="-76963"/>
            <a:ext cx="3052782" cy="632528"/>
          </a:xfrm>
          <a:prstGeom prst="rect">
            <a:avLst/>
          </a:prstGeom>
        </p:spPr>
      </p:pic>
      <p:sp>
        <p:nvSpPr>
          <p:cNvPr id="34" name="矩形 33"/>
          <p:cNvSpPr/>
          <p:nvPr>
            <p:custDataLst>
              <p:tags r:id="rId4"/>
            </p:custDataLst>
          </p:nvPr>
        </p:nvSpPr>
        <p:spPr>
          <a:xfrm>
            <a:off x="0" y="6695123"/>
            <a:ext cx="12192000" cy="162877"/>
          </a:xfrm>
          <a:prstGeom prst="rect">
            <a:avLst/>
          </a:prstGeom>
          <a:solidFill>
            <a:srgbClr val="63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  <p:sp>
        <p:nvSpPr>
          <p:cNvPr id="4" name="文本框 3"/>
          <p:cNvSpPr txBox="1"/>
          <p:nvPr/>
        </p:nvSpPr>
        <p:spPr>
          <a:xfrm>
            <a:off x="635000" y="9334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503050405090304" charset="0"/>
                <a:cs typeface="Times New Roman Regular" panose="02020503050405090304" charset="0"/>
              </a:rPr>
              <a:t>Results: Driving Suggestion</a:t>
            </a:r>
            <a:endParaRPr lang="en-US" altLang="zh-CN" sz="2400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860030" y="1595120"/>
            <a:ext cx="4145280" cy="220281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000" y="1266825"/>
            <a:ext cx="6831965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altLang="zh-CN" b="1">
              <a:latin typeface="Times New Roman Bold" panose="02020503050405090304" charset="0"/>
              <a:cs typeface="Times New Roman Bold" panose="02020503050405090304" charset="0"/>
            </a:endParaRPr>
          </a:p>
          <a:p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Answer: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### Revised Draft Driving Suggestion:\n\n1. </a:t>
            </a:r>
            <a:r>
              <a:rPr lang="zh-CN" altLang="en-US">
                <a:solidFill>
                  <a:schemeClr val="accent1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**Maintain a Safe Following Distance**: The ego car should maintain a safe distance from the blue car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directly ahead. ……\n\n3.</a:t>
            </a:r>
            <a:r>
              <a:rPr lang="en-US" altLang="zh-CN">
                <a:solidFill>
                  <a:schemeClr val="accent5"/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 **Pedestrian Awareness**: </a:t>
            </a:r>
            <a:r>
              <a:rPr lang="zh-CN" altLang="en-US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……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\n\n4. **</a:t>
            </a:r>
            <a:r>
              <a:rPr lang="zh-CN" altLang="en-US">
                <a:solidFill>
                  <a:srgbClr val="C00000"/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Stay Within the Speed Limit**: Multiple traffic signs indicate a maximum speed limit of 40 km/h.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…….\n\n5.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**Traffic Light Caution**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: The traffic light is currently not illuminated. ……\n\n6.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**Traffic Cones and Lane Restrictions**</a:t>
            </a:r>
            <a:r>
              <a:rPr lang="zh-CN" altLang="en-US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: The cones on the right side of the road signify a closed lane or road work. .……</a:t>
            </a:r>
            <a:endParaRPr lang="zh-CN" altLang="en-US"/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r>
              <a:rPr lang="en-US" altLang="zh-CN" b="1">
                <a:latin typeface="Times New Roman Bold" panose="02020503050405090304" charset="0"/>
                <a:cs typeface="Times New Roman Bold" panose="02020503050405090304" charset="0"/>
                <a:sym typeface="+mn-ea"/>
              </a:rPr>
              <a:t>GT:</a:t>
            </a:r>
            <a:r>
              <a:rPr lang="en-US" altLang="zh-CN">
                <a:latin typeface="Times New Roman Regular" panose="02020503050405090304" charset="0"/>
                <a:cs typeface="Times New Roman Regular" panose="02020503050405090304" charset="0"/>
                <a:sym typeface="+mn-ea"/>
              </a:rPr>
              <a:t> 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Proceed with caution given </a:t>
            </a:r>
            <a:r>
              <a:rPr lang="en-US" altLang="zh-CN">
                <a:solidFill>
                  <a:schemeClr val="accent5"/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the potential unpredictability of the pedestrian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 and person standing by the bicycle. </a:t>
            </a:r>
            <a:r>
              <a:rPr lang="en-US" altLang="zh-CN">
                <a:solidFill>
                  <a:schemeClr val="accent1"/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Maintain a safe distance from the blue car ahead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, and prepare to reduce speed if needed to safely navigate past the parked white vehicle and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traffic cones on the right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. Observe the behavior of vehicles ahead for cues about the 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traffic light state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, and </a:t>
            </a:r>
            <a:r>
              <a:rPr lang="en-US" altLang="zh-CN">
                <a:solidFill>
                  <a:srgbClr val="C00000"/>
                </a:solidFill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comply with the posted speed limit</a:t>
            </a:r>
            <a:r>
              <a:rPr lang="en-US" altLang="zh-CN">
                <a:latin typeface="Times New Roman Regular" panose="02020503050405090304" charset="0"/>
                <a:ea typeface="Menlo" panose="020B0609030804020204"/>
                <a:cs typeface="Times New Roman Regular" panose="02020503050405090304" charset="0"/>
                <a:sym typeface="+mn-ea"/>
              </a:rPr>
              <a:t> and no-honking rule.</a:t>
            </a:r>
            <a:endParaRPr lang="en-US" altLang="zh-CN" b="0">
              <a:solidFill>
                <a:schemeClr val="tx1"/>
              </a:solidFill>
              <a:latin typeface="Menlo" panose="020B0609030804020204"/>
              <a:ea typeface="Menlo" panose="020B0609030804020204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  <a:p>
            <a:endParaRPr lang="zh-CN" altLang="en-US">
              <a:latin typeface="Times New Roman Regular" panose="02020503050405090304" charset="0"/>
              <a:cs typeface="Times New Roman Regular" panose="0202050305040509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commondata" val="eyJoZGlkIjoiODcwMGVmYzAzODZlY2I3YjgxZTc5MjhiN2E0YTU1MzQ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5554</Words>
  <Application>WPS 演示</Application>
  <PresentationFormat>宽屏</PresentationFormat>
  <Paragraphs>127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2" baseType="lpstr">
      <vt:lpstr>Arial</vt:lpstr>
      <vt:lpstr>宋体</vt:lpstr>
      <vt:lpstr>Wingdings</vt:lpstr>
      <vt:lpstr>Times New Roman Regular</vt:lpstr>
      <vt:lpstr>NimbusRomNo9L-Medi</vt:lpstr>
      <vt:lpstr>Thonburi</vt:lpstr>
      <vt:lpstr>Times New Roman Bold</vt:lpstr>
      <vt:lpstr>Times New Roman</vt:lpstr>
      <vt:lpstr>Calibri</vt:lpstr>
      <vt:lpstr>Helvetica Neue</vt:lpstr>
      <vt:lpstr>微软雅黑</vt:lpstr>
      <vt:lpstr>汉仪旗黑</vt:lpstr>
      <vt:lpstr>宋体</vt:lpstr>
      <vt:lpstr>Arial Unicode MS</vt:lpstr>
      <vt:lpstr>宋体-简</vt:lpstr>
      <vt:lpstr>NimbusRomNo9L-Medi</vt:lpstr>
      <vt:lpstr>苹方-简</vt:lpstr>
      <vt:lpstr>Menlo</vt:lpstr>
      <vt:lpstr>Menlo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Xying</cp:lastModifiedBy>
  <cp:revision>49</cp:revision>
  <dcterms:created xsi:type="dcterms:W3CDTF">2024-09-09T08:28:00Z</dcterms:created>
  <dcterms:modified xsi:type="dcterms:W3CDTF">2024-09-09T08:28:00Z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5F2652848ABA35B8B76ED4665F257C5C_41</vt:lpwstr>
  </property>
</Properties>
</file>