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1" r:id="rId3"/>
    <p:sldId id="282" r:id="rId4"/>
    <p:sldId id="283" r:id="rId5"/>
    <p:sldId id="284" r:id="rId6"/>
    <p:sldId id="286" r:id="rId7"/>
    <p:sldId id="285" r:id="rId8"/>
    <p:sldId id="287" r:id="rId9"/>
    <p:sldId id="288" r:id="rId10"/>
    <p:sldId id="289"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2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3" autoAdjust="0"/>
    <p:restoredTop sz="94660"/>
  </p:normalViewPr>
  <p:slideViewPr>
    <p:cSldViewPr snapToGrid="0" showGuides="1">
      <p:cViewPr varScale="1">
        <p:scale>
          <a:sx n="67" d="100"/>
          <a:sy n="67" d="100"/>
        </p:scale>
        <p:origin x="68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E79D6-2289-0840-AD6B-47A692AC3DAD}" type="datetimeFigureOut">
              <a:rPr kumimoji="1" lang="zh-CN" altLang="en-US" smtClean="0"/>
              <a:t>2020/5/6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58C7E-7D5B-894B-9C03-61C98A5D7A43}" type="slidenum">
              <a:rPr kumimoji="1" lang="zh-CN" altLang="en-US" smtClean="0"/>
              <a:t>‹#›</a:t>
            </a:fld>
            <a:endParaRPr kumimoji="1" lang="zh-CN" altLang="en-US"/>
          </a:p>
        </p:txBody>
      </p:sp>
    </p:spTree>
    <p:extLst>
      <p:ext uri="{BB962C8B-B14F-4D97-AF65-F5344CB8AC3E}">
        <p14:creationId xmlns:p14="http://schemas.microsoft.com/office/powerpoint/2010/main" val="16095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A578-C201-44E1-9CCF-CBFCBD81C2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09D0484D-405E-4DBD-BA96-DFE5EC3B4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5B387873-9167-48CB-BC68-E89A623BC415}"/>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F31F78E5-F4F6-49F9-AA6F-3E11691323A5}"/>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6B295491-755B-44C8-A182-63B66EF82147}"/>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65756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7D339-D707-433A-B968-074FE318802E}"/>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4BB12DB9-AC80-4A5C-B793-79B705E610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0B1741DD-D5F5-4CBE-A2BF-88C83DE7B02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AEB94EC6-71AB-4F3F-A721-CCCD9B1A95CE}"/>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2F05A9BA-FAAA-49BA-90A9-E224683B400B}"/>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73560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700267-B605-4157-B20B-40BBB7B74C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CC78DF51-DB4C-4372-8FDE-03E9CB8CF2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40A55B68-32B1-47D6-9504-39D7BAA94703}"/>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4EE98774-A846-4775-9492-34882F2AED50}"/>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577D9AD-0D4D-412F-8E91-B6723ED2A074}"/>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62443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E86E6-24B9-42C0-A724-6C0F47F6B303}"/>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22C670AB-6FAF-4D48-BBA7-E09EF676E4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2AD0F8C-0BAF-4F6D-BF74-D61D7A527CDC}"/>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3740D7B1-76CD-4A59-AADE-7D1AC8F89D96}"/>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B8E2BDD7-B7C8-46C3-BE21-494E97077123}"/>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54667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30EB9-240A-468D-82D0-1DD6B136C2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07225E28-68D6-4F8E-B9FC-3BBE22C04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640468-40A7-4808-8CA9-B298F03BB54A}"/>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32319A1F-D48D-4433-880F-65EE12329F3C}"/>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856A12AF-D448-4A9A-8CAD-8396CA2708B4}"/>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22364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DC4D6-AF79-4CC5-818E-233E0780847C}"/>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9F89AAD-8911-43B4-88EB-A3ED27F046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内容占位符 3">
            <a:extLst>
              <a:ext uri="{FF2B5EF4-FFF2-40B4-BE49-F238E27FC236}">
                <a16:creationId xmlns:a16="http://schemas.microsoft.com/office/drawing/2014/main" id="{7DDED95B-9D7D-41BB-8267-4560C66467C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日期占位符 4">
            <a:extLst>
              <a:ext uri="{FF2B5EF4-FFF2-40B4-BE49-F238E27FC236}">
                <a16:creationId xmlns:a16="http://schemas.microsoft.com/office/drawing/2014/main" id="{CB302EFD-77A2-48D2-82EC-F0C843524A55}"/>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id="{94972DB4-6292-42C8-AF5E-4B0766E69570}"/>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BF6BF759-0BC0-4680-A75E-C9B899043F1A}"/>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73884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7F786-8235-4C23-8AA5-8A373C59BC0E}"/>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358D6110-38BD-46ED-A13F-18BA26C94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965AA4-5D4A-4070-85D0-0675BF4CB7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CA713767-1A81-4611-A956-3FCEE64B0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E718FC-344C-4CC7-9C8B-02ABD6B454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5A4B984F-7B00-4417-B6AB-3AEC84B46576}"/>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8" name="页脚占位符 7">
            <a:extLst>
              <a:ext uri="{FF2B5EF4-FFF2-40B4-BE49-F238E27FC236}">
                <a16:creationId xmlns:a16="http://schemas.microsoft.com/office/drawing/2014/main" id="{C43A7609-754C-4D13-86FC-D90FA492F9F0}"/>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AD3E7907-9201-4055-98E7-D83E4E72AB71}"/>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3782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BF22C-BF6A-4712-9FA6-6D394A343628}"/>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DB0AEA36-5DE6-45B7-8297-10BADF3EB89A}"/>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4" name="页脚占位符 3">
            <a:extLst>
              <a:ext uri="{FF2B5EF4-FFF2-40B4-BE49-F238E27FC236}">
                <a16:creationId xmlns:a16="http://schemas.microsoft.com/office/drawing/2014/main" id="{5F4880B7-27C4-43AC-8ED4-B106EF2FBBAB}"/>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E2732FF-00BC-4316-8E76-94F48AE49FCC}"/>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19246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E699B1-7FF0-4C6C-A56F-9C25C73907C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3" name="页脚占位符 2">
            <a:extLst>
              <a:ext uri="{FF2B5EF4-FFF2-40B4-BE49-F238E27FC236}">
                <a16:creationId xmlns:a16="http://schemas.microsoft.com/office/drawing/2014/main" id="{11579AD8-4AA9-43EE-AE9D-7E393458C81C}"/>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B433511-75E1-4490-99BB-998C0E5C0067}"/>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81576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D324F-8DB9-46BA-BC33-99BCBD290A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4889D60-CCDE-4B53-BB02-CE859A53D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57123F21-C1C7-4646-9D8A-B946ECD8F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02C645-B04A-4B8F-99D2-7C141988F45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id="{557EDFEF-A175-46DC-8551-41ADECEFF66B}"/>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64EBF448-10BF-471D-8701-6C0D40E26A68}"/>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92748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9D34A-D8A8-41D6-9E49-C19985C37E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EBD6AF32-E484-4945-A0C5-0FB42E326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HK"/>
          </a:p>
        </p:txBody>
      </p:sp>
      <p:sp>
        <p:nvSpPr>
          <p:cNvPr id="4" name="文本占位符 3">
            <a:extLst>
              <a:ext uri="{FF2B5EF4-FFF2-40B4-BE49-F238E27FC236}">
                <a16:creationId xmlns:a16="http://schemas.microsoft.com/office/drawing/2014/main" id="{C14EE127-D055-4FD5-A3C0-B580AC001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58A864-E669-4281-8003-877718F4E6C8}"/>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id="{90BCAF0C-99C4-4CC8-A38F-E546A9B436C3}"/>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6A8ECC5B-C067-4E5B-BD29-963A07BFC62A}"/>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59615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B3F8FE-B562-40D6-A7EB-E930DC81A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4105D7F9-32FB-4FE4-81FC-7821BF273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C1BF6C2-4CCF-47A7-BC5A-3AFE65D9A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5BEF03B7-BF15-4069-AE64-17A82B94E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7FB921DD-8807-4D1C-959A-2CB0177FE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FF022-E06A-483A-8B5D-D9E4F98B7101}" type="slidenum">
              <a:rPr lang="en-HK" smtClean="0"/>
              <a:t>‹#›</a:t>
            </a:fld>
            <a:endParaRPr lang="en-HK"/>
          </a:p>
        </p:txBody>
      </p:sp>
    </p:spTree>
    <p:extLst>
      <p:ext uri="{BB962C8B-B14F-4D97-AF65-F5344CB8AC3E}">
        <p14:creationId xmlns:p14="http://schemas.microsoft.com/office/powerpoint/2010/main" val="240169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3.png"/><Relationship Id="rId7" Type="http://schemas.openxmlformats.org/officeDocument/2006/relationships/hyperlink" Target="https://github.com/mgechev/movement.js"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3.png"/><Relationship Id="rId7"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tif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形 14">
            <a:extLst>
              <a:ext uri="{FF2B5EF4-FFF2-40B4-BE49-F238E27FC236}">
                <a16:creationId xmlns:a16="http://schemas.microsoft.com/office/drawing/2014/main" id="{2409ED88-2CA5-41A4-8701-762ACFEE5E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95210" y="5852160"/>
            <a:ext cx="3943350" cy="525780"/>
          </a:xfrm>
          <a:prstGeom prst="rect">
            <a:avLst/>
          </a:prstGeom>
        </p:spPr>
      </p:pic>
      <p:pic>
        <p:nvPicPr>
          <p:cNvPr id="17" name="图形 16">
            <a:extLst>
              <a:ext uri="{FF2B5EF4-FFF2-40B4-BE49-F238E27FC236}">
                <a16:creationId xmlns:a16="http://schemas.microsoft.com/office/drawing/2014/main" id="{A70AE1BF-E01E-40B3-82FE-EBDAE98EF0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60" y="5021580"/>
            <a:ext cx="12242800" cy="1836420"/>
          </a:xfrm>
          <a:prstGeom prst="rect">
            <a:avLst/>
          </a:prstGeom>
        </p:spPr>
      </p:pic>
      <p:pic>
        <p:nvPicPr>
          <p:cNvPr id="18" name="图形 17">
            <a:extLst>
              <a:ext uri="{FF2B5EF4-FFF2-40B4-BE49-F238E27FC236}">
                <a16:creationId xmlns:a16="http://schemas.microsoft.com/office/drawing/2014/main" id="{9786F39B-3422-4B47-882D-76178895E4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4500" y="5797549"/>
            <a:ext cx="4217198" cy="562293"/>
          </a:xfrm>
          <a:prstGeom prst="rect">
            <a:avLst/>
          </a:prstGeom>
        </p:spPr>
      </p:pic>
      <p:pic>
        <p:nvPicPr>
          <p:cNvPr id="27" name="图形 26">
            <a:extLst>
              <a:ext uri="{FF2B5EF4-FFF2-40B4-BE49-F238E27FC236}">
                <a16:creationId xmlns:a16="http://schemas.microsoft.com/office/drawing/2014/main" id="{26D176A5-483B-42B4-B7CB-15332828AB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4601">
            <a:off x="-237084" y="-1104128"/>
            <a:ext cx="13275768" cy="3057106"/>
          </a:xfrm>
          <a:prstGeom prst="rect">
            <a:avLst/>
          </a:prstGeom>
        </p:spPr>
      </p:pic>
      <p:sp>
        <p:nvSpPr>
          <p:cNvPr id="28" name="标题 1">
            <a:extLst>
              <a:ext uri="{FF2B5EF4-FFF2-40B4-BE49-F238E27FC236}">
                <a16:creationId xmlns:a16="http://schemas.microsoft.com/office/drawing/2014/main" id="{D8C0095A-FB59-40F4-9812-D28C3424933B}"/>
              </a:ext>
            </a:extLst>
          </p:cNvPr>
          <p:cNvSpPr txBox="1">
            <a:spLocks/>
          </p:cNvSpPr>
          <p:nvPr/>
        </p:nvSpPr>
        <p:spPr>
          <a:xfrm>
            <a:off x="895936" y="359184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HK" dirty="0"/>
          </a:p>
        </p:txBody>
      </p:sp>
      <p:sp>
        <p:nvSpPr>
          <p:cNvPr id="3" name="文本框 2"/>
          <p:cNvSpPr txBox="1"/>
          <p:nvPr/>
        </p:nvSpPr>
        <p:spPr>
          <a:xfrm>
            <a:off x="2839967" y="2621400"/>
            <a:ext cx="4555244" cy="738664"/>
          </a:xfrm>
          <a:prstGeom prst="rect">
            <a:avLst/>
          </a:prstGeom>
          <a:noFill/>
        </p:spPr>
        <p:txBody>
          <a:bodyPr wrap="square" rtlCol="0">
            <a:spAutoFit/>
          </a:bodyPr>
          <a:lstStyle/>
          <a:p>
            <a:pPr>
              <a:lnSpc>
                <a:spcPct val="150000"/>
              </a:lnSpc>
            </a:pPr>
            <a:r>
              <a:rPr kumimoji="1" lang="en-US" altLang="zh-CN" sz="2800" dirty="0" err="1">
                <a:latin typeface="Adobe Heiti Std R" charset="-122"/>
                <a:ea typeface="Adobe Heiti Std R" charset="-122"/>
                <a:cs typeface="Adobe Heiti Std R" charset="-122"/>
              </a:rPr>
              <a:t>Tensorflow</a:t>
            </a:r>
            <a:r>
              <a:rPr kumimoji="1" lang="en-US" altLang="zh-CN" sz="2800" dirty="0">
                <a:latin typeface="Adobe Heiti Std R" charset="-122"/>
                <a:ea typeface="Adobe Heiti Std R" charset="-122"/>
                <a:cs typeface="Adobe Heiti Std R" charset="-122"/>
              </a:rPr>
              <a:t> Introduction </a:t>
            </a:r>
            <a:endParaRPr kumimoji="1" lang="zh-CN" altLang="en-US" sz="2800" dirty="0">
              <a:latin typeface="Adobe Heiti Std R" charset="-122"/>
              <a:ea typeface="Adobe Heiti Std R" charset="-122"/>
              <a:cs typeface="Adobe Heiti Std R" charset="-122"/>
            </a:endParaRPr>
          </a:p>
        </p:txBody>
      </p:sp>
      <p:sp>
        <p:nvSpPr>
          <p:cNvPr id="6" name="文本框 5"/>
          <p:cNvSpPr txBox="1"/>
          <p:nvPr/>
        </p:nvSpPr>
        <p:spPr>
          <a:xfrm>
            <a:off x="9139689" y="4385938"/>
            <a:ext cx="1800493" cy="646331"/>
          </a:xfrm>
          <a:prstGeom prst="rect">
            <a:avLst/>
          </a:prstGeom>
          <a:noFill/>
        </p:spPr>
        <p:txBody>
          <a:bodyPr wrap="none" rtlCol="0">
            <a:spAutoFit/>
          </a:bodyPr>
          <a:lstStyle/>
          <a:p>
            <a:r>
              <a:rPr lang="zh-CN" altLang="en-US" dirty="0">
                <a:latin typeface="SimHei" charset="-122"/>
                <a:ea typeface="SimHei" charset="-122"/>
                <a:cs typeface="SimHei" charset="-122"/>
              </a:rPr>
              <a:t>郑瑞麒</a:t>
            </a:r>
            <a:r>
              <a:rPr lang="en-US" altLang="zh-CN" dirty="0">
                <a:latin typeface="SimHei" charset="-122"/>
                <a:ea typeface="SimHei" charset="-122"/>
                <a:cs typeface="SimHei" charset="-122"/>
              </a:rPr>
              <a:t>11712501</a:t>
            </a:r>
          </a:p>
          <a:p>
            <a:r>
              <a:rPr kumimoji="1" lang="zh-CN" altLang="en-US" dirty="0">
                <a:latin typeface="SimHei" charset="-122"/>
                <a:ea typeface="SimHei" charset="-122"/>
                <a:cs typeface="SimHei" charset="-122"/>
              </a:rPr>
              <a:t>朱俊达</a:t>
            </a:r>
            <a:r>
              <a:rPr kumimoji="1" lang="en-US" altLang="zh-CN" dirty="0">
                <a:latin typeface="SimHei" charset="-122"/>
                <a:ea typeface="SimHei" charset="-122"/>
                <a:cs typeface="SimHei" charset="-122"/>
              </a:rPr>
              <a:t>11712504</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39064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70" y="-10197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a:t>
            </a:r>
            <a:r>
              <a:rPr lang="en-US" altLang="zh-CN" dirty="0"/>
              <a:t> individuals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矩形 6">
            <a:extLst>
              <a:ext uri="{FF2B5EF4-FFF2-40B4-BE49-F238E27FC236}">
                <a16:creationId xmlns:a16="http://schemas.microsoft.com/office/drawing/2014/main" id="{0E6E5E10-CB6E-48A9-958C-AC330CBA839D}"/>
              </a:ext>
            </a:extLst>
          </p:cNvPr>
          <p:cNvSpPr/>
          <p:nvPr/>
        </p:nvSpPr>
        <p:spPr>
          <a:xfrm>
            <a:off x="489756" y="1728913"/>
            <a:ext cx="3313176" cy="923330"/>
          </a:xfrm>
          <a:prstGeom prst="rect">
            <a:avLst/>
          </a:prstGeom>
        </p:spPr>
        <p:txBody>
          <a:bodyPr wrap="square">
            <a:spAutoFit/>
          </a:bodyPr>
          <a:lstStyle/>
          <a:p>
            <a:r>
              <a:rPr lang="en-US" altLang="zh-CN" dirty="0"/>
              <a:t>Wear a Mask, A very interesting app that masks your avatar. [4]</a:t>
            </a:r>
          </a:p>
          <a:p>
            <a:endParaRPr lang="en-US" altLang="zh-CN" dirty="0"/>
          </a:p>
        </p:txBody>
      </p:sp>
      <p:sp>
        <p:nvSpPr>
          <p:cNvPr id="10" name="矩形 9">
            <a:extLst>
              <a:ext uri="{FF2B5EF4-FFF2-40B4-BE49-F238E27FC236}">
                <a16:creationId xmlns:a16="http://schemas.microsoft.com/office/drawing/2014/main" id="{E6D616A1-78CD-4702-B0F6-2558B79A6057}"/>
              </a:ext>
            </a:extLst>
          </p:cNvPr>
          <p:cNvSpPr/>
          <p:nvPr/>
        </p:nvSpPr>
        <p:spPr>
          <a:xfrm>
            <a:off x="801887" y="5506829"/>
            <a:ext cx="4625369" cy="923330"/>
          </a:xfrm>
          <a:prstGeom prst="rect">
            <a:avLst/>
          </a:prstGeom>
        </p:spPr>
        <p:txBody>
          <a:bodyPr wrap="none">
            <a:spAutoFit/>
          </a:bodyPr>
          <a:lstStyle/>
          <a:p>
            <a:r>
              <a:rPr lang="en-US" altLang="zh-CN" dirty="0"/>
              <a:t>[4]https://github.com/zamhown/wear-a-mask</a:t>
            </a:r>
          </a:p>
          <a:p>
            <a:r>
              <a:rPr lang="en-US" altLang="zh-CN" dirty="0"/>
              <a:t>[5] </a:t>
            </a:r>
            <a:r>
              <a:rPr lang="en-US" altLang="zh-CN" dirty="0">
                <a:hlinkClick r:id="rId7"/>
              </a:rPr>
              <a:t>https://github.com/mgechev/movement.js</a:t>
            </a:r>
            <a:endParaRPr lang="en-US" altLang="zh-CN" dirty="0"/>
          </a:p>
          <a:p>
            <a:r>
              <a:rPr lang="en-US" altLang="zh-CN" dirty="0"/>
              <a:t>[6]https://github.com/zhanyongsheng/LetsJum</a:t>
            </a:r>
          </a:p>
        </p:txBody>
      </p:sp>
      <p:pic>
        <p:nvPicPr>
          <p:cNvPr id="9" name="图片 8">
            <a:extLst>
              <a:ext uri="{FF2B5EF4-FFF2-40B4-BE49-F238E27FC236}">
                <a16:creationId xmlns:a16="http://schemas.microsoft.com/office/drawing/2014/main" id="{F34B8978-5FBA-4F65-ACA8-3F18D3E290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7225" y="2879981"/>
            <a:ext cx="1389831" cy="3088513"/>
          </a:xfrm>
          <a:prstGeom prst="rect">
            <a:avLst/>
          </a:prstGeom>
        </p:spPr>
      </p:pic>
      <p:sp>
        <p:nvSpPr>
          <p:cNvPr id="11" name="矩形 10">
            <a:extLst>
              <a:ext uri="{FF2B5EF4-FFF2-40B4-BE49-F238E27FC236}">
                <a16:creationId xmlns:a16="http://schemas.microsoft.com/office/drawing/2014/main" id="{4CF3A791-93E3-426C-B735-F92DE966E307}"/>
              </a:ext>
            </a:extLst>
          </p:cNvPr>
          <p:cNvSpPr/>
          <p:nvPr/>
        </p:nvSpPr>
        <p:spPr>
          <a:xfrm>
            <a:off x="7640278" y="1525419"/>
            <a:ext cx="3237271" cy="1200329"/>
          </a:xfrm>
          <a:prstGeom prst="rect">
            <a:avLst/>
          </a:prstGeom>
        </p:spPr>
        <p:txBody>
          <a:bodyPr wrap="square">
            <a:spAutoFit/>
          </a:bodyPr>
          <a:lstStyle/>
          <a:p>
            <a:r>
              <a:rPr lang="en-US" altLang="zh-CN" dirty="0"/>
              <a:t>An implementation of TensorFlow that automatically plays WeChat hop on Android phones[6]</a:t>
            </a:r>
          </a:p>
        </p:txBody>
      </p:sp>
      <p:sp>
        <p:nvSpPr>
          <p:cNvPr id="12" name="矩形 11">
            <a:extLst>
              <a:ext uri="{FF2B5EF4-FFF2-40B4-BE49-F238E27FC236}">
                <a16:creationId xmlns:a16="http://schemas.microsoft.com/office/drawing/2014/main" id="{086EF21F-2450-4B50-BF99-7C730549EF60}"/>
              </a:ext>
            </a:extLst>
          </p:cNvPr>
          <p:cNvSpPr/>
          <p:nvPr/>
        </p:nvSpPr>
        <p:spPr>
          <a:xfrm>
            <a:off x="4065017" y="1632540"/>
            <a:ext cx="3313175" cy="923330"/>
          </a:xfrm>
          <a:prstGeom prst="rect">
            <a:avLst/>
          </a:prstGeom>
        </p:spPr>
        <p:txBody>
          <a:bodyPr wrap="square">
            <a:spAutoFit/>
          </a:bodyPr>
          <a:lstStyle/>
          <a:p>
            <a:r>
              <a:rPr lang="en-US" altLang="zh-CN" dirty="0"/>
              <a:t>Without </a:t>
            </a:r>
            <a:r>
              <a:rPr lang="en-US" altLang="zh-CN" dirty="0" err="1"/>
              <a:t>keyboard,all</a:t>
            </a:r>
            <a:r>
              <a:rPr lang="en-US" altLang="zh-CN" dirty="0"/>
              <a:t> you need to play Mortal Kombat on your laptop is a front-facing camera.[5]</a:t>
            </a:r>
          </a:p>
        </p:txBody>
      </p:sp>
      <p:pic>
        <p:nvPicPr>
          <p:cNvPr id="3" name="图片 2">
            <a:extLst>
              <a:ext uri="{FF2B5EF4-FFF2-40B4-BE49-F238E27FC236}">
                <a16:creationId xmlns:a16="http://schemas.microsoft.com/office/drawing/2014/main" id="{F77C9EC8-A455-4553-8EBC-9D14305CF552}"/>
              </a:ext>
            </a:extLst>
          </p:cNvPr>
          <p:cNvPicPr>
            <a:picLocks noChangeAspect="1"/>
          </p:cNvPicPr>
          <p:nvPr/>
        </p:nvPicPr>
        <p:blipFill>
          <a:blip r:embed="rId9"/>
          <a:stretch>
            <a:fillRect/>
          </a:stretch>
        </p:blipFill>
        <p:spPr>
          <a:xfrm>
            <a:off x="4065016" y="3256649"/>
            <a:ext cx="3313176" cy="2153807"/>
          </a:xfrm>
          <a:prstGeom prst="rect">
            <a:avLst/>
          </a:prstGeom>
        </p:spPr>
      </p:pic>
      <p:pic>
        <p:nvPicPr>
          <p:cNvPr id="13" name="图片 12">
            <a:extLst>
              <a:ext uri="{FF2B5EF4-FFF2-40B4-BE49-F238E27FC236}">
                <a16:creationId xmlns:a16="http://schemas.microsoft.com/office/drawing/2014/main" id="{DC538AF9-B354-47F5-B989-D6B5AD59EE47}"/>
              </a:ext>
            </a:extLst>
          </p:cNvPr>
          <p:cNvPicPr>
            <a:picLocks noChangeAspect="1"/>
          </p:cNvPicPr>
          <p:nvPr/>
        </p:nvPicPr>
        <p:blipFill>
          <a:blip r:embed="rId10"/>
          <a:stretch>
            <a:fillRect/>
          </a:stretch>
        </p:blipFill>
        <p:spPr>
          <a:xfrm>
            <a:off x="260678" y="3378157"/>
            <a:ext cx="3542254" cy="1157906"/>
          </a:xfrm>
          <a:prstGeom prst="rect">
            <a:avLst/>
          </a:prstGeom>
        </p:spPr>
      </p:pic>
    </p:spTree>
    <p:extLst>
      <p:ext uri="{BB962C8B-B14F-4D97-AF65-F5344CB8AC3E}">
        <p14:creationId xmlns:p14="http://schemas.microsoft.com/office/powerpoint/2010/main" val="205494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lstStyle/>
          <a:p>
            <a:r>
              <a:rPr lang="en-US" altLang="zh-CN" b="1" dirty="0"/>
              <a:t>6. Reference</a:t>
            </a:r>
            <a:endParaRPr lang="en-HK"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矩形 6"/>
          <p:cNvSpPr/>
          <p:nvPr/>
        </p:nvSpPr>
        <p:spPr>
          <a:xfrm>
            <a:off x="939868" y="2034782"/>
            <a:ext cx="8683430" cy="3970318"/>
          </a:xfrm>
          <a:prstGeom prst="rect">
            <a:avLst/>
          </a:prstGeom>
        </p:spPr>
        <p:txBody>
          <a:bodyPr wrap="square">
            <a:spAutoFit/>
          </a:bodyPr>
          <a:lstStyle/>
          <a:p>
            <a:pPr>
              <a:spcAft>
                <a:spcPts val="0"/>
              </a:spcAft>
            </a:pPr>
            <a:r>
              <a:rPr lang="en-US" altLang="zh-CN" dirty="0"/>
              <a:t>[1] H. He and E. A. Garcia, “Learning from imbalanced data.” IEEE Transactions on Knowledge and Data Engineering, 21(9), 1263-1284, 2009.</a:t>
            </a:r>
            <a:endParaRPr lang="zh-CN" altLang="zh-CN" dirty="0"/>
          </a:p>
          <a:p>
            <a:pPr>
              <a:spcAft>
                <a:spcPts val="0"/>
              </a:spcAft>
            </a:pPr>
            <a:r>
              <a:rPr lang="en-US" altLang="zh-CN" dirty="0"/>
              <a:t>[2] Wu, Jun, J. He, and Y. Liu. "</a:t>
            </a:r>
            <a:r>
              <a:rPr lang="en-US" altLang="zh-CN" dirty="0" err="1"/>
              <a:t>ImVerde</a:t>
            </a:r>
            <a:r>
              <a:rPr lang="en-US" altLang="zh-CN" dirty="0"/>
              <a:t>: Vertex-Diminished Random Walk for Learning Network Representation from Imbalanced Data." (2018).</a:t>
            </a:r>
            <a:endParaRPr lang="zh-CN" altLang="zh-CN" dirty="0"/>
          </a:p>
          <a:p>
            <a:pPr>
              <a:spcAft>
                <a:spcPts val="0"/>
              </a:spcAft>
            </a:pPr>
            <a:r>
              <a:rPr lang="en-US" altLang="zh-CN" dirty="0"/>
              <a:t>[3] W. L. Hamilton, R. Ying and J. </a:t>
            </a:r>
            <a:r>
              <a:rPr lang="en-US" altLang="zh-CN" dirty="0" err="1"/>
              <a:t>Leskovec</a:t>
            </a:r>
            <a:r>
              <a:rPr lang="en-US" altLang="zh-CN" dirty="0"/>
              <a:t>, “Representation Learning on Graphs: Methods and Applications.” IEEE Data Engineering Bulletin, 2017</a:t>
            </a:r>
            <a:endParaRPr lang="zh-CN" altLang="zh-CN" dirty="0"/>
          </a:p>
          <a:p>
            <a:pPr>
              <a:spcAft>
                <a:spcPts val="0"/>
              </a:spcAft>
            </a:pPr>
            <a:r>
              <a:rPr lang="en-US" altLang="zh-CN" dirty="0"/>
              <a:t>[4] A. G. Duran, M. </a:t>
            </a:r>
            <a:r>
              <a:rPr lang="en-US" altLang="zh-CN" dirty="0" err="1"/>
              <a:t>Niepert</a:t>
            </a:r>
            <a:r>
              <a:rPr lang="en-US" altLang="zh-CN" dirty="0"/>
              <a:t>, “Learning Graph Representations with Embedding Propagation.” In NIPS, 5119-5130, 2017.</a:t>
            </a:r>
            <a:endParaRPr lang="zh-CN" altLang="zh-CN" dirty="0"/>
          </a:p>
          <a:p>
            <a:pPr>
              <a:spcAft>
                <a:spcPts val="0"/>
              </a:spcAft>
            </a:pPr>
            <a:r>
              <a:rPr lang="en-US" altLang="zh-CN" dirty="0"/>
              <a:t>[5] J. Liang, P. Jacobs, J. Sun and S. </a:t>
            </a:r>
            <a:r>
              <a:rPr lang="en-US" altLang="zh-CN" dirty="0" err="1"/>
              <a:t>Parthasarathy</a:t>
            </a:r>
            <a:r>
              <a:rPr lang="en-US" altLang="zh-CN" dirty="0"/>
              <a:t>, “Semi-supervised</a:t>
            </a:r>
            <a:endParaRPr lang="zh-CN" altLang="zh-CN" dirty="0"/>
          </a:p>
          <a:p>
            <a:pPr>
              <a:spcAft>
                <a:spcPts val="0"/>
              </a:spcAft>
            </a:pPr>
            <a:r>
              <a:rPr lang="en-US" altLang="zh-CN" dirty="0"/>
              <a:t>embedding in attributed networks with outliers.” In SDM, 153-161,</a:t>
            </a:r>
            <a:endParaRPr lang="zh-CN" altLang="zh-CN" dirty="0"/>
          </a:p>
          <a:p>
            <a:pPr>
              <a:spcAft>
                <a:spcPts val="0"/>
              </a:spcAft>
            </a:pPr>
            <a:r>
              <a:rPr lang="en-US" altLang="zh-CN" dirty="0"/>
              <a:t>2018.</a:t>
            </a:r>
            <a:endParaRPr lang="zh-CN" altLang="zh-CN" dirty="0"/>
          </a:p>
          <a:p>
            <a:pPr>
              <a:spcAft>
                <a:spcPts val="0"/>
              </a:spcAft>
            </a:pPr>
            <a:r>
              <a:rPr lang="en-US" altLang="zh-CN" dirty="0"/>
              <a:t>[6] Z. Yang, W. W. Cohen, and R. </a:t>
            </a:r>
            <a:r>
              <a:rPr lang="en-US" altLang="zh-CN" dirty="0" err="1"/>
              <a:t>Salakhutdinov</a:t>
            </a:r>
            <a:r>
              <a:rPr lang="en-US" altLang="zh-CN" dirty="0"/>
              <a:t>, “Revisiting </a:t>
            </a:r>
            <a:r>
              <a:rPr lang="en-US" altLang="zh-CN" dirty="0" err="1"/>
              <a:t>semisupervised</a:t>
            </a:r>
            <a:endParaRPr lang="zh-CN" altLang="zh-CN" dirty="0"/>
          </a:p>
          <a:p>
            <a:pPr>
              <a:spcAft>
                <a:spcPts val="0"/>
              </a:spcAft>
            </a:pPr>
            <a:r>
              <a:rPr lang="en-US" altLang="zh-CN" dirty="0"/>
              <a:t>learning with graph embeddings.” In ICML, 40-48, 2016.</a:t>
            </a:r>
          </a:p>
          <a:p>
            <a:pPr>
              <a:spcAft>
                <a:spcPts val="0"/>
              </a:spcAft>
            </a:pPr>
            <a:endParaRPr lang="zh-CN" altLang="zh-CN" dirty="0"/>
          </a:p>
        </p:txBody>
      </p:sp>
    </p:spTree>
    <p:extLst>
      <p:ext uri="{BB962C8B-B14F-4D97-AF65-F5344CB8AC3E}">
        <p14:creationId xmlns:p14="http://schemas.microsoft.com/office/powerpoint/2010/main" val="104069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HK" b="1" dirty="0"/>
              <a:t>1. Introduction </a:t>
            </a:r>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文本框 6"/>
          <p:cNvSpPr txBox="1"/>
          <p:nvPr/>
        </p:nvSpPr>
        <p:spPr>
          <a:xfrm>
            <a:off x="849370" y="3934048"/>
            <a:ext cx="5998630" cy="369332"/>
          </a:xfrm>
          <a:prstGeom prst="rect">
            <a:avLst/>
          </a:prstGeom>
          <a:noFill/>
        </p:spPr>
        <p:txBody>
          <a:bodyPr wrap="none" rtlCol="0">
            <a:spAutoFit/>
          </a:bodyPr>
          <a:lstStyle/>
          <a:p>
            <a:r>
              <a:rPr lang="en-US" altLang="zh-CN" dirty="0" err="1">
                <a:solidFill>
                  <a:srgbClr val="1F0909"/>
                </a:solidFill>
                <a:latin typeface="PT Serif" charset="0"/>
              </a:rPr>
              <a:t>Tensorflow</a:t>
            </a:r>
            <a:r>
              <a:rPr lang="en-US" altLang="zh-CN" dirty="0">
                <a:solidFill>
                  <a:srgbClr val="1F0909"/>
                </a:solidFill>
                <a:latin typeface="PT Serif" charset="0"/>
              </a:rPr>
              <a:t> applications: Google </a:t>
            </a:r>
            <a:r>
              <a:rPr lang="en-US" altLang="zh-CN" dirty="0" err="1">
                <a:solidFill>
                  <a:srgbClr val="1F0909"/>
                </a:solidFill>
                <a:latin typeface="PT Serif" charset="0"/>
              </a:rPr>
              <a:t>RankBrain</a:t>
            </a:r>
            <a:r>
              <a:rPr lang="en-US" altLang="zh-CN" dirty="0">
                <a:solidFill>
                  <a:srgbClr val="1F0909"/>
                </a:solidFill>
                <a:latin typeface="PT Serif" charset="0"/>
              </a:rPr>
              <a:t>, Smart Reply</a:t>
            </a:r>
            <a:endParaRPr lang="zh-CN" altLang="en-US" dirty="0">
              <a:solidFill>
                <a:srgbClr val="1F0909"/>
              </a:solidFill>
              <a:latin typeface="PT Serif" charset="0"/>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734" y="3799165"/>
            <a:ext cx="623636" cy="639098"/>
          </a:xfrm>
          <a:prstGeom prst="rect">
            <a:avLst/>
          </a:prstGeom>
        </p:spPr>
      </p:pic>
      <p:pic>
        <p:nvPicPr>
          <p:cNvPr id="15" name="图片 14"/>
          <p:cNvPicPr>
            <a:picLocks noChangeAspect="1"/>
          </p:cNvPicPr>
          <p:nvPr/>
        </p:nvPicPr>
        <p:blipFill rotWithShape="1">
          <a:blip r:embed="rId8"/>
          <a:srcRect l="55112" t="14917" r="5877" b="18680"/>
          <a:stretch/>
        </p:blipFill>
        <p:spPr>
          <a:xfrm>
            <a:off x="8334317" y="706304"/>
            <a:ext cx="3397113" cy="5430030"/>
          </a:xfrm>
          <a:prstGeom prst="rect">
            <a:avLst/>
          </a:prstGeom>
        </p:spPr>
      </p:pic>
      <p:sp>
        <p:nvSpPr>
          <p:cNvPr id="19" name="矩形 18"/>
          <p:cNvSpPr/>
          <p:nvPr/>
        </p:nvSpPr>
        <p:spPr>
          <a:xfrm>
            <a:off x="849370" y="2157480"/>
            <a:ext cx="6096000" cy="646331"/>
          </a:xfrm>
          <a:prstGeom prst="rect">
            <a:avLst/>
          </a:prstGeom>
        </p:spPr>
        <p:txBody>
          <a:bodyPr>
            <a:spAutoFit/>
          </a:bodyPr>
          <a:lstStyle/>
          <a:p>
            <a:r>
              <a:rPr lang="en-US" altLang="zh-CN" dirty="0">
                <a:solidFill>
                  <a:srgbClr val="1F0909"/>
                </a:solidFill>
                <a:latin typeface="PT Serif" charset="0"/>
              </a:rPr>
              <a:t>The core purpose of </a:t>
            </a:r>
            <a:r>
              <a:rPr lang="en-US" altLang="zh-CN" dirty="0" err="1">
                <a:solidFill>
                  <a:srgbClr val="1F0909"/>
                </a:solidFill>
                <a:latin typeface="PT Serif" charset="0"/>
              </a:rPr>
              <a:t>tensorflow</a:t>
            </a:r>
            <a:r>
              <a:rPr lang="en-US" altLang="zh-CN" dirty="0">
                <a:solidFill>
                  <a:srgbClr val="1F0909"/>
                </a:solidFill>
                <a:latin typeface="PT Serif" charset="0"/>
              </a:rPr>
              <a:t> is to unify various forms of machine learning on top of the single flexible platform.</a:t>
            </a:r>
            <a:endParaRPr lang="zh-CN" altLang="en-US" dirty="0"/>
          </a:p>
        </p:txBody>
      </p:sp>
    </p:spTree>
    <p:extLst>
      <p:ext uri="{BB962C8B-B14F-4D97-AF65-F5344CB8AC3E}">
        <p14:creationId xmlns:p14="http://schemas.microsoft.com/office/powerpoint/2010/main" val="39754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2. Motivation</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15" name="文本框 14"/>
          <p:cNvSpPr txBox="1"/>
          <p:nvPr/>
        </p:nvSpPr>
        <p:spPr>
          <a:xfrm>
            <a:off x="1077849" y="3156601"/>
            <a:ext cx="4479061" cy="1569660"/>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1" lang="en-US" altLang="zh-CN" sz="2400" dirty="0"/>
              <a:t>What we need: </a:t>
            </a:r>
          </a:p>
          <a:p>
            <a:pPr marL="457200" lvl="0" indent="-457200">
              <a:buFont typeface="Arial" charset="0"/>
              <a:buChar char="•"/>
            </a:pPr>
            <a:r>
              <a:rPr lang="en-US" altLang="zh-CN" sz="2400" dirty="0"/>
              <a:t>large-scale training</a:t>
            </a:r>
          </a:p>
          <a:p>
            <a:pPr marL="457200" lvl="0" indent="-457200">
              <a:buFont typeface="Arial" charset="0"/>
              <a:buChar char="•"/>
            </a:pPr>
            <a:r>
              <a:rPr kumimoji="1" lang="en-US" altLang="zh-CN" sz="2400" dirty="0"/>
              <a:t>Taking models into production</a:t>
            </a:r>
          </a:p>
          <a:p>
            <a:pPr marL="457200" lvl="0" indent="-457200">
              <a:buFont typeface="Arial" charset="0"/>
              <a:buChar char="•"/>
            </a:pPr>
            <a:r>
              <a:rPr kumimoji="1" lang="en-US" altLang="zh-CN" sz="2400" dirty="0"/>
              <a:t>Machine learning research</a:t>
            </a:r>
          </a:p>
        </p:txBody>
      </p:sp>
      <p:sp>
        <p:nvSpPr>
          <p:cNvPr id="7" name="矩形 6"/>
          <p:cNvSpPr/>
          <p:nvPr/>
        </p:nvSpPr>
        <p:spPr>
          <a:xfrm>
            <a:off x="7058478" y="3698684"/>
            <a:ext cx="2237151"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System</a:t>
            </a:r>
          </a:p>
        </p:txBody>
      </p:sp>
      <p:sp>
        <p:nvSpPr>
          <p:cNvPr id="11" name="右箭头 10"/>
          <p:cNvSpPr/>
          <p:nvPr/>
        </p:nvSpPr>
        <p:spPr>
          <a:xfrm rot="10800000">
            <a:off x="5799920" y="3975391"/>
            <a:ext cx="1066796" cy="369915"/>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连接符 12"/>
          <p:cNvCxnSpPr/>
          <p:nvPr/>
        </p:nvCxnSpPr>
        <p:spPr>
          <a:xfrm>
            <a:off x="6918219" y="3566349"/>
            <a:ext cx="2281875" cy="12965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6918219" y="3501112"/>
            <a:ext cx="2281875" cy="13617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747436" y="5524437"/>
            <a:ext cx="1267463" cy="461665"/>
          </a:xfrm>
          <a:prstGeom prst="rect">
            <a:avLst/>
          </a:prstGeom>
          <a:noFill/>
        </p:spPr>
        <p:txBody>
          <a:bodyPr wrap="none" rtlCol="0">
            <a:spAutoFit/>
          </a:bodyPr>
          <a:lstStyle/>
          <a:p>
            <a:r>
              <a:rPr kumimoji="1" lang="en-US" altLang="zh-CN" sz="2400" dirty="0"/>
              <a:t>Disbelief</a:t>
            </a:r>
            <a:endParaRPr kumimoji="1" lang="zh-CN" altLang="en-US" sz="2400" dirty="0"/>
          </a:p>
        </p:txBody>
      </p:sp>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3800" y="5483630"/>
            <a:ext cx="623636" cy="639098"/>
          </a:xfrm>
          <a:prstGeom prst="rect">
            <a:avLst/>
          </a:prstGeom>
        </p:spPr>
      </p:pic>
      <p:sp>
        <p:nvSpPr>
          <p:cNvPr id="22" name="文本框 21"/>
          <p:cNvSpPr txBox="1"/>
          <p:nvPr/>
        </p:nvSpPr>
        <p:spPr>
          <a:xfrm>
            <a:off x="1022113" y="1564789"/>
            <a:ext cx="5437835" cy="1200329"/>
          </a:xfrm>
          <a:prstGeom prst="rect">
            <a:avLst/>
          </a:prstGeom>
          <a:noFill/>
        </p:spPr>
        <p:txBody>
          <a:bodyPr wrap="none" rtlCol="0">
            <a:spAutoFit/>
          </a:bodyPr>
          <a:lstStyle/>
          <a:p>
            <a:r>
              <a:rPr kumimoji="1" lang="en-US" altLang="zh-CN" sz="2400" dirty="0"/>
              <a:t>What we have:</a:t>
            </a:r>
          </a:p>
          <a:p>
            <a:pPr marL="285750" indent="-285750">
              <a:buFont typeface="Arial" charset="0"/>
              <a:buChar char="•"/>
            </a:pPr>
            <a:r>
              <a:rPr kumimoji="1" lang="en-US" altLang="zh-CN" sz="2400" dirty="0"/>
              <a:t>Well designed machine learning models</a:t>
            </a:r>
          </a:p>
          <a:p>
            <a:pPr marL="285750" indent="-285750">
              <a:buFont typeface="Arial" charset="0"/>
              <a:buChar char="•"/>
            </a:pPr>
            <a:r>
              <a:rPr kumimoji="1" lang="en-US" altLang="zh-CN" sz="2400" dirty="0"/>
              <a:t>Large datasets</a:t>
            </a:r>
          </a:p>
        </p:txBody>
      </p:sp>
    </p:spTree>
    <p:extLst>
      <p:ext uri="{BB962C8B-B14F-4D97-AF65-F5344CB8AC3E}">
        <p14:creationId xmlns:p14="http://schemas.microsoft.com/office/powerpoint/2010/main" val="2595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3. Limitation of Disbelief</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3" name="文本框 2"/>
          <p:cNvSpPr txBox="1"/>
          <p:nvPr/>
        </p:nvSpPr>
        <p:spPr>
          <a:xfrm>
            <a:off x="450376" y="2113124"/>
            <a:ext cx="9779793" cy="2862322"/>
          </a:xfrm>
          <a:prstGeom prst="rect">
            <a:avLst/>
          </a:prstGeom>
          <a:noFill/>
        </p:spPr>
        <p:txBody>
          <a:bodyPr wrap="none" rtlCol="0">
            <a:spAutoFit/>
          </a:bodyPr>
          <a:lstStyle/>
          <a:p>
            <a:pPr marL="285750" indent="-285750">
              <a:buFont typeface="Arial" charset="0"/>
              <a:buChar char="•"/>
            </a:pPr>
            <a:r>
              <a:rPr kumimoji="1" lang="en-US" altLang="zh-CN" dirty="0"/>
              <a:t>Layers: </a:t>
            </a:r>
          </a:p>
          <a:p>
            <a:r>
              <a:rPr kumimoji="1" lang="en-US" altLang="zh-CN" dirty="0"/>
              <a:t>Layers in Disbelief are written as C++ classes, which is not friendly when user want to create new layer.</a:t>
            </a:r>
          </a:p>
          <a:p>
            <a:endParaRPr kumimoji="1" lang="en-US" altLang="zh-CN" dirty="0"/>
          </a:p>
          <a:p>
            <a:pPr marL="285750" indent="-285750">
              <a:buFont typeface="Arial" charset="0"/>
              <a:buChar char="•"/>
            </a:pPr>
            <a:r>
              <a:rPr lang="en-US" altLang="zh-CN" dirty="0"/>
              <a:t>Optimization Techniques:</a:t>
            </a:r>
          </a:p>
          <a:p>
            <a:r>
              <a:rPr lang="en-US" altLang="zh-CN" dirty="0"/>
              <a:t>optimization methods outside of stochastic gradient descent(SGD) is not easy and might not work well</a:t>
            </a:r>
          </a:p>
          <a:p>
            <a:r>
              <a:rPr lang="en-US" altLang="zh-CN" b="1" dirty="0"/>
              <a:t>Batch gradient descent      Adaptive Moment Estimation (Adam)</a:t>
            </a:r>
          </a:p>
          <a:p>
            <a:endParaRPr lang="en-US" altLang="zh-CN" b="1" dirty="0"/>
          </a:p>
          <a:p>
            <a:pPr marL="285750" indent="-285750">
              <a:buFont typeface="Arial" charset="0"/>
              <a:buChar char="•"/>
            </a:pPr>
            <a:r>
              <a:rPr lang="en-US" altLang="zh-CN" dirty="0"/>
              <a:t>NN structures:</a:t>
            </a:r>
          </a:p>
          <a:p>
            <a:r>
              <a:rPr lang="en-US" altLang="zh-CN" dirty="0"/>
              <a:t>Fixed execution pattern</a:t>
            </a:r>
          </a:p>
          <a:p>
            <a:r>
              <a:rPr lang="en-US" altLang="zh-CN" b="1" dirty="0"/>
              <a:t>Generative Adversarial Network(GAN)</a:t>
            </a:r>
            <a:r>
              <a:rPr lang="zh-CN" altLang="en-US" b="1" dirty="0"/>
              <a:t>  </a:t>
            </a:r>
            <a:r>
              <a:rPr lang="en-US" altLang="zh-CN" b="1" dirty="0" err="1"/>
              <a:t>GraphGAN</a:t>
            </a:r>
            <a:r>
              <a:rPr lang="en-US" altLang="zh-CN" b="1" dirty="0"/>
              <a:t> Dropout </a:t>
            </a:r>
            <a:endParaRPr lang="zh-CN" altLang="en-US" b="1" dirty="0"/>
          </a:p>
        </p:txBody>
      </p:sp>
    </p:spTree>
    <p:extLst>
      <p:ext uri="{BB962C8B-B14F-4D97-AF65-F5344CB8AC3E}">
        <p14:creationId xmlns:p14="http://schemas.microsoft.com/office/powerpoint/2010/main" val="56197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4. Core</a:t>
            </a:r>
            <a:r>
              <a:rPr lang="zh-CN" altLang="en-US" b="1" dirty="0"/>
              <a:t> </a:t>
            </a:r>
            <a:r>
              <a:rPr lang="en-US" altLang="zh-CN" b="1" dirty="0"/>
              <a:t>design principles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9" name="文本框 8"/>
          <p:cNvSpPr txBox="1"/>
          <p:nvPr/>
        </p:nvSpPr>
        <p:spPr>
          <a:xfrm>
            <a:off x="575439" y="1929572"/>
            <a:ext cx="5933472" cy="1508105"/>
          </a:xfrm>
          <a:prstGeom prst="rect">
            <a:avLst/>
          </a:prstGeom>
          <a:noFill/>
        </p:spPr>
        <p:txBody>
          <a:bodyPr wrap="square" rtlCol="0">
            <a:spAutoFit/>
          </a:bodyPr>
          <a:lstStyle/>
          <a:p>
            <a:r>
              <a:rPr lang="en-US" altLang="zh-CN" sz="2800" dirty="0"/>
              <a:t>4.1</a:t>
            </a:r>
            <a:r>
              <a:rPr lang="zh-CN" altLang="en-US" sz="2800" dirty="0"/>
              <a:t> </a:t>
            </a:r>
            <a:r>
              <a:rPr lang="en-US" altLang="zh-CN" sz="2800" dirty="0"/>
              <a:t>Dataflow graphs of primitive operators</a:t>
            </a:r>
          </a:p>
          <a:p>
            <a:r>
              <a:rPr lang="en-US" altLang="zh-CN" dirty="0" err="1"/>
              <a:t>TensorFlow</a:t>
            </a:r>
            <a:r>
              <a:rPr lang="en-US" altLang="zh-CN" dirty="0"/>
              <a:t> model represents</a:t>
            </a:r>
            <a:r>
              <a:rPr lang="zh-CN" altLang="en-US" dirty="0"/>
              <a:t> </a:t>
            </a:r>
            <a:r>
              <a:rPr lang="en-US" altLang="zh-CN" dirty="0"/>
              <a:t>individual mathematical operators as nodes in the dataflow</a:t>
            </a:r>
            <a:r>
              <a:rPr lang="zh-CN" altLang="en-US" dirty="0"/>
              <a:t> </a:t>
            </a:r>
            <a:r>
              <a:rPr lang="en-US" altLang="zh-CN" dirty="0"/>
              <a:t>graph.</a:t>
            </a:r>
            <a:endParaRPr kumimoji="1" lang="zh-CN" altLang="en-US" dirty="0"/>
          </a:p>
        </p:txBody>
      </p:sp>
      <p:sp>
        <p:nvSpPr>
          <p:cNvPr id="10" name="椭圆 9"/>
          <p:cNvSpPr/>
          <p:nvPr/>
        </p:nvSpPr>
        <p:spPr>
          <a:xfrm>
            <a:off x="7629099"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9359814"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184017"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弧 12"/>
          <p:cNvSpPr/>
          <p:nvPr/>
        </p:nvSpPr>
        <p:spPr>
          <a:xfrm rot="18700668">
            <a:off x="7631130" y="2269127"/>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弧 13"/>
          <p:cNvSpPr/>
          <p:nvPr/>
        </p:nvSpPr>
        <p:spPr>
          <a:xfrm rot="18700668">
            <a:off x="9506684" y="2269127"/>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7350460" y="4107267"/>
            <a:ext cx="2274469" cy="646331"/>
          </a:xfrm>
          <a:prstGeom prst="rect">
            <a:avLst/>
          </a:prstGeom>
        </p:spPr>
        <p:txBody>
          <a:bodyPr wrap="none">
            <a:spAutoFit/>
          </a:bodyPr>
          <a:lstStyle/>
          <a:p>
            <a:r>
              <a:rPr lang="en-US" altLang="zh-CN" dirty="0"/>
              <a:t>local computation</a:t>
            </a:r>
          </a:p>
          <a:p>
            <a:r>
              <a:rPr lang="en-US" altLang="zh-CN" dirty="0"/>
              <a:t>Also called Operations</a:t>
            </a:r>
            <a:endParaRPr lang="zh-CN" altLang="en-US" dirty="0"/>
          </a:p>
        </p:txBody>
      </p:sp>
      <p:sp>
        <p:nvSpPr>
          <p:cNvPr id="16" name="矩形 15"/>
          <p:cNvSpPr/>
          <p:nvPr/>
        </p:nvSpPr>
        <p:spPr>
          <a:xfrm>
            <a:off x="7644776" y="1279389"/>
            <a:ext cx="2124470" cy="923330"/>
          </a:xfrm>
          <a:prstGeom prst="rect">
            <a:avLst/>
          </a:prstGeom>
        </p:spPr>
        <p:txBody>
          <a:bodyPr wrap="square">
            <a:spAutoFit/>
          </a:bodyPr>
          <a:lstStyle/>
          <a:p>
            <a:r>
              <a:rPr lang="en-US" altLang="zh-CN" dirty="0"/>
              <a:t>Tensors</a:t>
            </a:r>
            <a:r>
              <a:rPr lang="zh-CN" altLang="en-US" dirty="0"/>
              <a:t> </a:t>
            </a:r>
            <a:r>
              <a:rPr lang="en-US" altLang="zh-CN" dirty="0"/>
              <a:t>(values of the node1 output and node2 input</a:t>
            </a:r>
            <a:r>
              <a:rPr lang="en-US" altLang="zh-CN" dirty="0">
                <a:solidFill>
                  <a:srgbClr val="424242"/>
                </a:solidFill>
                <a:latin typeface="桤™" charset="0"/>
              </a:rPr>
              <a:t>)</a:t>
            </a:r>
            <a:endParaRPr lang="zh-CN" altLang="en-US" dirty="0"/>
          </a:p>
        </p:txBody>
      </p:sp>
      <p:sp>
        <p:nvSpPr>
          <p:cNvPr id="17" name="文本框 16"/>
          <p:cNvSpPr txBox="1"/>
          <p:nvPr/>
        </p:nvSpPr>
        <p:spPr>
          <a:xfrm>
            <a:off x="7429050" y="3275032"/>
            <a:ext cx="862737" cy="369332"/>
          </a:xfrm>
          <a:prstGeom prst="rect">
            <a:avLst/>
          </a:prstGeom>
          <a:noFill/>
        </p:spPr>
        <p:txBody>
          <a:bodyPr wrap="none" rtlCol="0">
            <a:spAutoFit/>
          </a:bodyPr>
          <a:lstStyle/>
          <a:p>
            <a:r>
              <a:rPr kumimoji="1" lang="en-US" altLang="zh-CN"/>
              <a:t>Node 1</a:t>
            </a:r>
            <a:endParaRPr kumimoji="1" lang="zh-CN" altLang="en-US" dirty="0"/>
          </a:p>
        </p:txBody>
      </p:sp>
      <p:sp>
        <p:nvSpPr>
          <p:cNvPr id="18" name="文本框 17"/>
          <p:cNvSpPr txBox="1"/>
          <p:nvPr/>
        </p:nvSpPr>
        <p:spPr>
          <a:xfrm>
            <a:off x="9141653" y="3275032"/>
            <a:ext cx="862737" cy="369332"/>
          </a:xfrm>
          <a:prstGeom prst="rect">
            <a:avLst/>
          </a:prstGeom>
          <a:noFill/>
        </p:spPr>
        <p:txBody>
          <a:bodyPr wrap="none" rtlCol="0">
            <a:spAutoFit/>
          </a:bodyPr>
          <a:lstStyle/>
          <a:p>
            <a:r>
              <a:rPr kumimoji="1" lang="en-US" altLang="zh-CN" dirty="0"/>
              <a:t>Node 2</a:t>
            </a:r>
            <a:endParaRPr kumimoji="1" lang="zh-CN" altLang="en-US" dirty="0"/>
          </a:p>
        </p:txBody>
      </p:sp>
      <p:cxnSp>
        <p:nvCxnSpPr>
          <p:cNvPr id="20" name="曲线连接符 19"/>
          <p:cNvCxnSpPr/>
          <p:nvPr/>
        </p:nvCxnSpPr>
        <p:spPr>
          <a:xfrm rot="16200000" flipH="1">
            <a:off x="7794603" y="3662139"/>
            <a:ext cx="487855" cy="3937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75438" y="3509814"/>
            <a:ext cx="6233475" cy="1631216"/>
          </a:xfrm>
          <a:prstGeom prst="rect">
            <a:avLst/>
          </a:prstGeom>
          <a:noFill/>
        </p:spPr>
        <p:txBody>
          <a:bodyPr wrap="square" rtlCol="0">
            <a:spAutoFit/>
          </a:bodyPr>
          <a:lstStyle/>
          <a:p>
            <a:r>
              <a:rPr lang="en-US" altLang="zh-CN" sz="2800" dirty="0"/>
              <a:t>4.2</a:t>
            </a:r>
            <a:r>
              <a:rPr lang="zh-CN" altLang="en-US" sz="2800" dirty="0"/>
              <a:t> </a:t>
            </a:r>
            <a:r>
              <a:rPr lang="en-US" altLang="zh-CN" sz="2800" dirty="0"/>
              <a:t>Deferred execution</a:t>
            </a:r>
          </a:p>
          <a:p>
            <a:r>
              <a:rPr lang="en-US" altLang="zh-CN" dirty="0"/>
              <a:t>Two phases:</a:t>
            </a:r>
          </a:p>
          <a:p>
            <a:pPr marL="285750" indent="-285750">
              <a:buFont typeface="Arial" charset="0"/>
              <a:buChar char="•"/>
            </a:pPr>
            <a:r>
              <a:rPr lang="en-US" altLang="zh-CN" dirty="0"/>
              <a:t>defines the program as a symbolic dataflow graph</a:t>
            </a:r>
          </a:p>
          <a:p>
            <a:pPr marL="285750" indent="-285750">
              <a:buFont typeface="Arial" charset="0"/>
              <a:buChar char="•"/>
            </a:pPr>
            <a:r>
              <a:rPr lang="en-US" altLang="zh-CN" dirty="0"/>
              <a:t>executes an optimized version of the program on the set of available devices.</a:t>
            </a:r>
            <a:endParaRPr lang="zh-CN" altLang="en-US" dirty="0"/>
          </a:p>
        </p:txBody>
      </p:sp>
      <p:sp>
        <p:nvSpPr>
          <p:cNvPr id="22" name="圆角矩形 21"/>
          <p:cNvSpPr/>
          <p:nvPr/>
        </p:nvSpPr>
        <p:spPr>
          <a:xfrm>
            <a:off x="1077849" y="5306886"/>
            <a:ext cx="368814" cy="1080266"/>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p:cNvSpPr/>
          <p:nvPr/>
        </p:nvSpPr>
        <p:spPr>
          <a:xfrm>
            <a:off x="1487164" y="5306886"/>
            <a:ext cx="368814" cy="108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p:cNvSpPr/>
          <p:nvPr/>
        </p:nvSpPr>
        <p:spPr>
          <a:xfrm>
            <a:off x="1896480" y="5306886"/>
            <a:ext cx="368814" cy="10802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右箭头 26"/>
          <p:cNvSpPr/>
          <p:nvPr/>
        </p:nvSpPr>
        <p:spPr>
          <a:xfrm>
            <a:off x="2527393" y="5719117"/>
            <a:ext cx="1583140" cy="259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圆角矩形 27"/>
          <p:cNvSpPr/>
          <p:nvPr/>
        </p:nvSpPr>
        <p:spPr>
          <a:xfrm>
            <a:off x="4925154" y="5306886"/>
            <a:ext cx="368814" cy="1080266"/>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圆角矩形 28"/>
          <p:cNvSpPr/>
          <p:nvPr/>
        </p:nvSpPr>
        <p:spPr>
          <a:xfrm>
            <a:off x="4502336" y="5306886"/>
            <a:ext cx="368814" cy="108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5347972" y="5307591"/>
            <a:ext cx="368814" cy="10802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1487766" y="6488668"/>
            <a:ext cx="4108817" cy="369332"/>
          </a:xfrm>
          <a:prstGeom prst="rect">
            <a:avLst/>
          </a:prstGeom>
        </p:spPr>
        <p:txBody>
          <a:bodyPr wrap="none">
            <a:spAutoFit/>
          </a:bodyPr>
          <a:lstStyle/>
          <a:p>
            <a:r>
              <a:rPr lang="en-US" altLang="zh-CN">
                <a:latin typeface=""/>
              </a:rPr>
              <a:t>without waiting for intermediate results</a:t>
            </a:r>
            <a:endParaRPr lang="zh-CN" altLang="en-US" dirty="0"/>
          </a:p>
        </p:txBody>
      </p:sp>
      <p:sp>
        <p:nvSpPr>
          <p:cNvPr id="3" name="文本框 2"/>
          <p:cNvSpPr txBox="1"/>
          <p:nvPr/>
        </p:nvSpPr>
        <p:spPr>
          <a:xfrm>
            <a:off x="7124794" y="5121865"/>
            <a:ext cx="1008609" cy="923330"/>
          </a:xfrm>
          <a:prstGeom prst="rect">
            <a:avLst/>
          </a:prstGeom>
          <a:noFill/>
        </p:spPr>
        <p:txBody>
          <a:bodyPr wrap="none" rtlCol="0">
            <a:spAutoFit/>
          </a:bodyPr>
          <a:lstStyle/>
          <a:p>
            <a:r>
              <a:rPr kumimoji="1" lang="en-US" altLang="zh-CN" dirty="0"/>
              <a:t>A = B + C</a:t>
            </a:r>
          </a:p>
          <a:p>
            <a:r>
              <a:rPr kumimoji="1" lang="en-US" altLang="zh-CN" dirty="0"/>
              <a:t>X = X + A</a:t>
            </a:r>
          </a:p>
          <a:p>
            <a:r>
              <a:rPr kumimoji="1" lang="en-US" altLang="zh-CN" dirty="0"/>
              <a:t>Y = Y + 1</a:t>
            </a:r>
            <a:endParaRPr kumimoji="1" lang="zh-CN" altLang="en-US" dirty="0"/>
          </a:p>
        </p:txBody>
      </p:sp>
      <p:sp>
        <p:nvSpPr>
          <p:cNvPr id="32" name="右箭头 31"/>
          <p:cNvSpPr/>
          <p:nvPr/>
        </p:nvSpPr>
        <p:spPr>
          <a:xfrm>
            <a:off x="8199306" y="5490726"/>
            <a:ext cx="942347" cy="206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9151812" y="5200688"/>
            <a:ext cx="2727795" cy="646331"/>
          </a:xfrm>
          <a:prstGeom prst="rect">
            <a:avLst/>
          </a:prstGeom>
          <a:noFill/>
        </p:spPr>
        <p:txBody>
          <a:bodyPr wrap="square" rtlCol="0">
            <a:spAutoFit/>
          </a:bodyPr>
          <a:lstStyle/>
          <a:p>
            <a:r>
              <a:rPr kumimoji="1" lang="en-US" altLang="zh-CN" dirty="0"/>
              <a:t>Y = Y + 1    A = B + C</a:t>
            </a:r>
          </a:p>
          <a:p>
            <a:r>
              <a:rPr kumimoji="1" lang="en-US" altLang="zh-CN" dirty="0"/>
              <a:t>           X = X + A</a:t>
            </a:r>
          </a:p>
        </p:txBody>
      </p:sp>
    </p:spTree>
    <p:extLst>
      <p:ext uri="{BB962C8B-B14F-4D97-AF65-F5344CB8AC3E}">
        <p14:creationId xmlns:p14="http://schemas.microsoft.com/office/powerpoint/2010/main" val="6937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4" grpId="0" animBg="1"/>
      <p:bldP spid="27" grpId="0" animBg="1"/>
      <p:bldP spid="28" grpId="0" animBg="1"/>
      <p:bldP spid="29" grpId="0" animBg="1"/>
      <p:bldP spid="30"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4. Core</a:t>
            </a:r>
            <a:r>
              <a:rPr lang="zh-CN" altLang="en-US" b="1" dirty="0"/>
              <a:t> </a:t>
            </a:r>
            <a:r>
              <a:rPr lang="en-US" altLang="zh-CN" b="1" dirty="0"/>
              <a:t>design principles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10" name="椭圆 9"/>
          <p:cNvSpPr/>
          <p:nvPr/>
        </p:nvSpPr>
        <p:spPr>
          <a:xfrm>
            <a:off x="7656396"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9387111"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211314"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弧 12"/>
          <p:cNvSpPr/>
          <p:nvPr/>
        </p:nvSpPr>
        <p:spPr>
          <a:xfrm rot="18700668">
            <a:off x="7658427" y="1305685"/>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弧 13"/>
          <p:cNvSpPr/>
          <p:nvPr/>
        </p:nvSpPr>
        <p:spPr>
          <a:xfrm rot="18700668">
            <a:off x="9533981" y="1305685"/>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6883393" y="3127432"/>
            <a:ext cx="3209148" cy="369332"/>
          </a:xfrm>
          <a:prstGeom prst="rect">
            <a:avLst/>
          </a:prstGeom>
        </p:spPr>
        <p:txBody>
          <a:bodyPr wrap="none">
            <a:spAutoFit/>
          </a:bodyPr>
          <a:lstStyle/>
          <a:p>
            <a:r>
              <a:rPr lang="en-US" altLang="zh-CN" dirty="0"/>
              <a:t>vertices may have mutable state</a:t>
            </a:r>
            <a:endParaRPr lang="zh-CN" altLang="en-US" dirty="0"/>
          </a:p>
        </p:txBody>
      </p:sp>
      <p:sp>
        <p:nvSpPr>
          <p:cNvPr id="17" name="文本框 16"/>
          <p:cNvSpPr txBox="1"/>
          <p:nvPr/>
        </p:nvSpPr>
        <p:spPr>
          <a:xfrm>
            <a:off x="7456347" y="2311590"/>
            <a:ext cx="862737" cy="369332"/>
          </a:xfrm>
          <a:prstGeom prst="rect">
            <a:avLst/>
          </a:prstGeom>
          <a:noFill/>
        </p:spPr>
        <p:txBody>
          <a:bodyPr wrap="none" rtlCol="0">
            <a:spAutoFit/>
          </a:bodyPr>
          <a:lstStyle/>
          <a:p>
            <a:r>
              <a:rPr kumimoji="1" lang="en-US" altLang="zh-CN"/>
              <a:t>Node 1</a:t>
            </a:r>
            <a:endParaRPr kumimoji="1" lang="zh-CN" altLang="en-US" dirty="0"/>
          </a:p>
        </p:txBody>
      </p:sp>
      <p:sp>
        <p:nvSpPr>
          <p:cNvPr id="18" name="文本框 17"/>
          <p:cNvSpPr txBox="1"/>
          <p:nvPr/>
        </p:nvSpPr>
        <p:spPr>
          <a:xfrm>
            <a:off x="9168950" y="2311590"/>
            <a:ext cx="862737" cy="369332"/>
          </a:xfrm>
          <a:prstGeom prst="rect">
            <a:avLst/>
          </a:prstGeom>
          <a:noFill/>
        </p:spPr>
        <p:txBody>
          <a:bodyPr wrap="none" rtlCol="0">
            <a:spAutoFit/>
          </a:bodyPr>
          <a:lstStyle/>
          <a:p>
            <a:r>
              <a:rPr kumimoji="1" lang="en-US" altLang="zh-CN" dirty="0"/>
              <a:t>Node 2</a:t>
            </a:r>
            <a:endParaRPr kumimoji="1" lang="zh-CN" altLang="en-US" dirty="0"/>
          </a:p>
        </p:txBody>
      </p:sp>
      <p:cxnSp>
        <p:nvCxnSpPr>
          <p:cNvPr id="20" name="曲线连接符 19"/>
          <p:cNvCxnSpPr/>
          <p:nvPr/>
        </p:nvCxnSpPr>
        <p:spPr>
          <a:xfrm rot="16200000" flipH="1">
            <a:off x="7821900" y="2698697"/>
            <a:ext cx="487855" cy="3937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78452" y="3903737"/>
            <a:ext cx="5587041" cy="1908215"/>
          </a:xfrm>
          <a:prstGeom prst="rect">
            <a:avLst/>
          </a:prstGeom>
          <a:noFill/>
        </p:spPr>
        <p:txBody>
          <a:bodyPr wrap="square" rtlCol="0">
            <a:spAutoFit/>
          </a:bodyPr>
          <a:lstStyle/>
          <a:p>
            <a:r>
              <a:rPr lang="en-US" altLang="zh-CN" sz="2800" dirty="0"/>
              <a:t>4.4 parallelization</a:t>
            </a:r>
          </a:p>
          <a:p>
            <a:r>
              <a:rPr lang="en-US" altLang="zh-CN" dirty="0"/>
              <a:t>vertices may have mutable state that can be shared between different executions of the graph</a:t>
            </a:r>
          </a:p>
          <a:p>
            <a:endParaRPr lang="en-US" altLang="zh-CN" dirty="0"/>
          </a:p>
          <a:p>
            <a:r>
              <a:rPr lang="en-US" altLang="zh-CN" dirty="0"/>
              <a:t>Model supports multiple concurrent executions on overlapping subgraphs of the overall graph</a:t>
            </a:r>
            <a:endParaRPr lang="zh-CN" altLang="en-US" dirty="0"/>
          </a:p>
        </p:txBody>
      </p:sp>
      <p:sp>
        <p:nvSpPr>
          <p:cNvPr id="19" name="文本框 18"/>
          <p:cNvSpPr txBox="1"/>
          <p:nvPr/>
        </p:nvSpPr>
        <p:spPr>
          <a:xfrm>
            <a:off x="478904" y="2047163"/>
            <a:ext cx="5933472" cy="523220"/>
          </a:xfrm>
          <a:prstGeom prst="rect">
            <a:avLst/>
          </a:prstGeom>
          <a:noFill/>
        </p:spPr>
        <p:txBody>
          <a:bodyPr wrap="square" rtlCol="0">
            <a:spAutoFit/>
          </a:bodyPr>
          <a:lstStyle/>
          <a:p>
            <a:r>
              <a:rPr lang="en-US" altLang="zh-CN" sz="2800" dirty="0"/>
              <a:t>4.3</a:t>
            </a:r>
            <a:r>
              <a:rPr lang="zh-CN" altLang="en-US" sz="2800" dirty="0"/>
              <a:t> </a:t>
            </a:r>
            <a:r>
              <a:rPr lang="en-US" altLang="zh-CN" sz="2800" dirty="0"/>
              <a:t>heterogeneous</a:t>
            </a:r>
            <a:r>
              <a:rPr lang="zh-CN" altLang="en-US" sz="2800" dirty="0"/>
              <a:t> </a:t>
            </a:r>
            <a:r>
              <a:rPr lang="en-US" altLang="zh-CN" sz="2800" dirty="0"/>
              <a:t>divides</a:t>
            </a:r>
            <a:r>
              <a:rPr lang="zh-CN" altLang="en-US" sz="2800" dirty="0"/>
              <a:t> </a:t>
            </a:r>
          </a:p>
        </p:txBody>
      </p:sp>
      <p:sp>
        <p:nvSpPr>
          <p:cNvPr id="21" name="文本框 20"/>
          <p:cNvSpPr txBox="1"/>
          <p:nvPr/>
        </p:nvSpPr>
        <p:spPr>
          <a:xfrm>
            <a:off x="705353" y="2570383"/>
            <a:ext cx="5707024" cy="646331"/>
          </a:xfrm>
          <a:prstGeom prst="rect">
            <a:avLst/>
          </a:prstGeom>
          <a:noFill/>
        </p:spPr>
        <p:txBody>
          <a:bodyPr wrap="square" rtlCol="0">
            <a:spAutoFit/>
          </a:bodyPr>
          <a:lstStyle/>
          <a:p>
            <a:r>
              <a:rPr lang="en-US" altLang="zh-CN" dirty="0"/>
              <a:t>the same</a:t>
            </a:r>
            <a:r>
              <a:rPr lang="zh-CN" altLang="en-US" dirty="0"/>
              <a:t> </a:t>
            </a:r>
            <a:r>
              <a:rPr lang="en-US" altLang="zh-CN" dirty="0"/>
              <a:t>program can easily target GPUs, mobile CPUs, or</a:t>
            </a:r>
            <a:endParaRPr kumimoji="1" lang="zh-CN" altLang="en-US" dirty="0"/>
          </a:p>
          <a:p>
            <a:r>
              <a:rPr lang="en-US" altLang="zh-CN" dirty="0"/>
              <a:t>Tensor Processing Unit (TPUs)</a:t>
            </a:r>
            <a:endParaRPr kumimoji="1" lang="zh-CN" altLang="en-US" dirty="0"/>
          </a:p>
        </p:txBody>
      </p:sp>
      <p:sp>
        <p:nvSpPr>
          <p:cNvPr id="7" name="椭圆 6"/>
          <p:cNvSpPr/>
          <p:nvPr/>
        </p:nvSpPr>
        <p:spPr>
          <a:xfrm>
            <a:off x="8652681" y="4940490"/>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6780219" y="4935651"/>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573233" y="4948638"/>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8945496" y="4989820"/>
            <a:ext cx="646331" cy="369332"/>
          </a:xfrm>
          <a:prstGeom prst="rect">
            <a:avLst/>
          </a:prstGeom>
          <a:noFill/>
        </p:spPr>
        <p:txBody>
          <a:bodyPr wrap="none" rtlCol="0">
            <a:spAutoFit/>
          </a:bodyPr>
          <a:lstStyle/>
          <a:p>
            <a:r>
              <a:rPr kumimoji="1" lang="en-US" altLang="zh-CN"/>
              <a:t>X * X</a:t>
            </a:r>
            <a:endParaRPr kumimoji="1" lang="zh-CN" altLang="en-US" dirty="0"/>
          </a:p>
        </p:txBody>
      </p:sp>
      <p:sp>
        <p:nvSpPr>
          <p:cNvPr id="24" name="文本框 23"/>
          <p:cNvSpPr txBox="1"/>
          <p:nvPr/>
        </p:nvSpPr>
        <p:spPr>
          <a:xfrm>
            <a:off x="7225176" y="4991759"/>
            <a:ext cx="317716" cy="369332"/>
          </a:xfrm>
          <a:prstGeom prst="rect">
            <a:avLst/>
          </a:prstGeom>
          <a:noFill/>
        </p:spPr>
        <p:txBody>
          <a:bodyPr wrap="none" rtlCol="0">
            <a:spAutoFit/>
          </a:bodyPr>
          <a:lstStyle/>
          <a:p>
            <a:r>
              <a:rPr kumimoji="1" lang="en-US" altLang="zh-CN" dirty="0"/>
              <a:t>A</a:t>
            </a:r>
            <a:endParaRPr kumimoji="1" lang="zh-CN" altLang="en-US" dirty="0"/>
          </a:p>
        </p:txBody>
      </p:sp>
      <p:sp>
        <p:nvSpPr>
          <p:cNvPr id="25" name="文本框 24"/>
          <p:cNvSpPr txBox="1"/>
          <p:nvPr/>
        </p:nvSpPr>
        <p:spPr>
          <a:xfrm>
            <a:off x="10991917" y="5019708"/>
            <a:ext cx="309700" cy="369332"/>
          </a:xfrm>
          <a:prstGeom prst="rect">
            <a:avLst/>
          </a:prstGeom>
          <a:noFill/>
        </p:spPr>
        <p:txBody>
          <a:bodyPr wrap="none" rtlCol="0">
            <a:spAutoFit/>
          </a:bodyPr>
          <a:lstStyle/>
          <a:p>
            <a:r>
              <a:rPr kumimoji="1" lang="en-US" altLang="zh-CN" dirty="0"/>
              <a:t>B</a:t>
            </a:r>
            <a:endParaRPr kumimoji="1" lang="zh-CN" altLang="en-US" dirty="0"/>
          </a:p>
        </p:txBody>
      </p:sp>
      <p:cxnSp>
        <p:nvCxnSpPr>
          <p:cNvPr id="29" name="直线连接符 28"/>
          <p:cNvCxnSpPr>
            <a:stCxn id="22" idx="0"/>
            <a:endCxn id="30" idx="3"/>
          </p:cNvCxnSpPr>
          <p:nvPr/>
        </p:nvCxnSpPr>
        <p:spPr>
          <a:xfrm flipV="1">
            <a:off x="7352150" y="4421423"/>
            <a:ext cx="397282" cy="5142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81917" y="4013705"/>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连接符 31"/>
          <p:cNvCxnSpPr>
            <a:stCxn id="7" idx="0"/>
            <a:endCxn id="30" idx="5"/>
          </p:cNvCxnSpPr>
          <p:nvPr/>
        </p:nvCxnSpPr>
        <p:spPr>
          <a:xfrm flipH="1" flipV="1">
            <a:off x="8558264" y="4421423"/>
            <a:ext cx="666348" cy="519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flipV="1">
            <a:off x="9239720" y="4424673"/>
            <a:ext cx="397282" cy="514228"/>
          </a:xfrm>
          <a:prstGeom prst="line">
            <a:avLst/>
          </a:prstGeom>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457471" y="4003787"/>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7" name="直线连接符 36"/>
          <p:cNvCxnSpPr/>
          <p:nvPr/>
        </p:nvCxnSpPr>
        <p:spPr>
          <a:xfrm flipH="1" flipV="1">
            <a:off x="10445834" y="4424673"/>
            <a:ext cx="666348" cy="519067"/>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685479" y="4067874"/>
            <a:ext cx="1000595" cy="369332"/>
          </a:xfrm>
          <a:prstGeom prst="rect">
            <a:avLst/>
          </a:prstGeom>
          <a:noFill/>
        </p:spPr>
        <p:txBody>
          <a:bodyPr wrap="none" rtlCol="0">
            <a:spAutoFit/>
          </a:bodyPr>
          <a:lstStyle/>
          <a:p>
            <a:r>
              <a:rPr kumimoji="1" lang="en-US" altLang="zh-CN"/>
              <a:t>A + X * X</a:t>
            </a:r>
            <a:endParaRPr kumimoji="1" lang="zh-CN" altLang="en-US" dirty="0"/>
          </a:p>
        </p:txBody>
      </p:sp>
      <p:sp>
        <p:nvSpPr>
          <p:cNvPr id="40" name="文本框 39"/>
          <p:cNvSpPr txBox="1"/>
          <p:nvPr/>
        </p:nvSpPr>
        <p:spPr>
          <a:xfrm>
            <a:off x="9529104" y="4016021"/>
            <a:ext cx="992579" cy="369332"/>
          </a:xfrm>
          <a:prstGeom prst="rect">
            <a:avLst/>
          </a:prstGeom>
          <a:noFill/>
        </p:spPr>
        <p:txBody>
          <a:bodyPr wrap="none" rtlCol="0">
            <a:spAutoFit/>
          </a:bodyPr>
          <a:lstStyle/>
          <a:p>
            <a:r>
              <a:rPr kumimoji="1" lang="en-US" altLang="zh-CN" dirty="0"/>
              <a:t>B + X * X</a:t>
            </a:r>
            <a:endParaRPr kumimoji="1" lang="zh-CN" altLang="en-US" dirty="0"/>
          </a:p>
        </p:txBody>
      </p:sp>
    </p:spTree>
    <p:extLst>
      <p:ext uri="{BB962C8B-B14F-4D97-AF65-F5344CB8AC3E}">
        <p14:creationId xmlns:p14="http://schemas.microsoft.com/office/powerpoint/2010/main" val="191263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椭圆 6"/>
          <p:cNvSpPr/>
          <p:nvPr/>
        </p:nvSpPr>
        <p:spPr>
          <a:xfrm>
            <a:off x="801887" y="1943340"/>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01887" y="2343699"/>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801887" y="2785122"/>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590572" y="1634799"/>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1590572" y="214386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1590572" y="2652240"/>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1590572" y="3152323"/>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2241276" y="163041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241276" y="214531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2241276" y="2652240"/>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2241276" y="3155001"/>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3051731" y="2371425"/>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p:cNvCxnSpPr>
            <a:endCxn id="12" idx="2"/>
          </p:cNvCxnSpPr>
          <p:nvPr/>
        </p:nvCxnSpPr>
        <p:spPr>
          <a:xfrm flipV="1">
            <a:off x="939868" y="1789070"/>
            <a:ext cx="650704" cy="30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7" idx="6"/>
          </p:cNvCxnSpPr>
          <p:nvPr/>
        </p:nvCxnSpPr>
        <p:spPr>
          <a:xfrm>
            <a:off x="1077849" y="2097611"/>
            <a:ext cx="576250" cy="21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endCxn id="15" idx="2"/>
          </p:cNvCxnSpPr>
          <p:nvPr/>
        </p:nvCxnSpPr>
        <p:spPr>
          <a:xfrm>
            <a:off x="939868" y="2133080"/>
            <a:ext cx="650704" cy="673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endCxn id="16" idx="2"/>
          </p:cNvCxnSpPr>
          <p:nvPr/>
        </p:nvCxnSpPr>
        <p:spPr>
          <a:xfrm>
            <a:off x="939868" y="2097610"/>
            <a:ext cx="650704" cy="1208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endCxn id="12" idx="2"/>
          </p:cNvCxnSpPr>
          <p:nvPr/>
        </p:nvCxnSpPr>
        <p:spPr>
          <a:xfrm flipV="1">
            <a:off x="939868" y="1789070"/>
            <a:ext cx="650704" cy="708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0" idx="6"/>
            <a:endCxn id="14" idx="2"/>
          </p:cNvCxnSpPr>
          <p:nvPr/>
        </p:nvCxnSpPr>
        <p:spPr>
          <a:xfrm flipV="1">
            <a:off x="1077849" y="2298138"/>
            <a:ext cx="512723" cy="19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10" idx="6"/>
            <a:endCxn id="15" idx="2"/>
          </p:cNvCxnSpPr>
          <p:nvPr/>
        </p:nvCxnSpPr>
        <p:spPr>
          <a:xfrm>
            <a:off x="1077849" y="2497970"/>
            <a:ext cx="512723" cy="30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10" idx="6"/>
            <a:endCxn id="16" idx="2"/>
          </p:cNvCxnSpPr>
          <p:nvPr/>
        </p:nvCxnSpPr>
        <p:spPr>
          <a:xfrm>
            <a:off x="1077849" y="2497970"/>
            <a:ext cx="512723" cy="808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11" idx="6"/>
            <a:endCxn id="12" idx="2"/>
          </p:cNvCxnSpPr>
          <p:nvPr/>
        </p:nvCxnSpPr>
        <p:spPr>
          <a:xfrm flipV="1">
            <a:off x="1077849" y="1789070"/>
            <a:ext cx="512723" cy="1150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11" idx="6"/>
            <a:endCxn id="14" idx="2"/>
          </p:cNvCxnSpPr>
          <p:nvPr/>
        </p:nvCxnSpPr>
        <p:spPr>
          <a:xfrm flipV="1">
            <a:off x="1077849" y="2298138"/>
            <a:ext cx="512723" cy="641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1" idx="6"/>
            <a:endCxn id="15" idx="2"/>
          </p:cNvCxnSpPr>
          <p:nvPr/>
        </p:nvCxnSpPr>
        <p:spPr>
          <a:xfrm flipV="1">
            <a:off x="1077849" y="2806511"/>
            <a:ext cx="512723" cy="13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1" idx="6"/>
            <a:endCxn id="16" idx="2"/>
          </p:cNvCxnSpPr>
          <p:nvPr/>
        </p:nvCxnSpPr>
        <p:spPr>
          <a:xfrm>
            <a:off x="1077849" y="2939393"/>
            <a:ext cx="512723" cy="36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endCxn id="17" idx="2"/>
          </p:cNvCxnSpPr>
          <p:nvPr/>
        </p:nvCxnSpPr>
        <p:spPr>
          <a:xfrm>
            <a:off x="1866534" y="1774596"/>
            <a:ext cx="374742" cy="10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12" idx="6"/>
            <a:endCxn id="18" idx="2"/>
          </p:cNvCxnSpPr>
          <p:nvPr/>
        </p:nvCxnSpPr>
        <p:spPr>
          <a:xfrm>
            <a:off x="1866534" y="1789070"/>
            <a:ext cx="374742" cy="51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2" idx="6"/>
            <a:endCxn id="19" idx="2"/>
          </p:cNvCxnSpPr>
          <p:nvPr/>
        </p:nvCxnSpPr>
        <p:spPr>
          <a:xfrm>
            <a:off x="1866534" y="1789070"/>
            <a:ext cx="374742" cy="1017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2" idx="6"/>
            <a:endCxn id="20" idx="2"/>
          </p:cNvCxnSpPr>
          <p:nvPr/>
        </p:nvCxnSpPr>
        <p:spPr>
          <a:xfrm>
            <a:off x="1866534" y="1789070"/>
            <a:ext cx="374742" cy="152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4" idx="6"/>
            <a:endCxn id="17" idx="2"/>
          </p:cNvCxnSpPr>
          <p:nvPr/>
        </p:nvCxnSpPr>
        <p:spPr>
          <a:xfrm flipV="1">
            <a:off x="1866534" y="1784688"/>
            <a:ext cx="374742" cy="51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14" idx="6"/>
            <a:endCxn id="18" idx="2"/>
          </p:cNvCxnSpPr>
          <p:nvPr/>
        </p:nvCxnSpPr>
        <p:spPr>
          <a:xfrm>
            <a:off x="1866534" y="2298138"/>
            <a:ext cx="374742" cy="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14" idx="6"/>
            <a:endCxn id="19" idx="2"/>
          </p:cNvCxnSpPr>
          <p:nvPr/>
        </p:nvCxnSpPr>
        <p:spPr>
          <a:xfrm>
            <a:off x="1866534" y="2298138"/>
            <a:ext cx="374742" cy="508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a:stCxn id="14" idx="6"/>
            <a:endCxn id="20" idx="2"/>
          </p:cNvCxnSpPr>
          <p:nvPr/>
        </p:nvCxnSpPr>
        <p:spPr>
          <a:xfrm>
            <a:off x="1866534" y="2298138"/>
            <a:ext cx="374742" cy="101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15" idx="6"/>
            <a:endCxn id="17" idx="2"/>
          </p:cNvCxnSpPr>
          <p:nvPr/>
        </p:nvCxnSpPr>
        <p:spPr>
          <a:xfrm flipV="1">
            <a:off x="1866534" y="1784688"/>
            <a:ext cx="374742" cy="102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15" idx="6"/>
            <a:endCxn id="18" idx="2"/>
          </p:cNvCxnSpPr>
          <p:nvPr/>
        </p:nvCxnSpPr>
        <p:spPr>
          <a:xfrm flipV="1">
            <a:off x="1866534" y="2299588"/>
            <a:ext cx="374742" cy="50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15" idx="6"/>
            <a:endCxn id="19" idx="2"/>
          </p:cNvCxnSpPr>
          <p:nvPr/>
        </p:nvCxnSpPr>
        <p:spPr>
          <a:xfrm>
            <a:off x="1866534" y="2806511"/>
            <a:ext cx="374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stCxn id="16" idx="6"/>
            <a:endCxn id="19" idx="2"/>
          </p:cNvCxnSpPr>
          <p:nvPr/>
        </p:nvCxnSpPr>
        <p:spPr>
          <a:xfrm flipV="1">
            <a:off x="1866534" y="2806511"/>
            <a:ext cx="374742" cy="500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stCxn id="16" idx="6"/>
            <a:endCxn id="20" idx="2"/>
          </p:cNvCxnSpPr>
          <p:nvPr/>
        </p:nvCxnSpPr>
        <p:spPr>
          <a:xfrm>
            <a:off x="1866534" y="3306594"/>
            <a:ext cx="374742" cy="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a:stCxn id="16" idx="6"/>
            <a:endCxn id="18" idx="2"/>
          </p:cNvCxnSpPr>
          <p:nvPr/>
        </p:nvCxnSpPr>
        <p:spPr>
          <a:xfrm flipV="1">
            <a:off x="1866534" y="2299588"/>
            <a:ext cx="374742" cy="1007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16" idx="6"/>
            <a:endCxn id="17" idx="2"/>
          </p:cNvCxnSpPr>
          <p:nvPr/>
        </p:nvCxnSpPr>
        <p:spPr>
          <a:xfrm flipV="1">
            <a:off x="1866534" y="1784688"/>
            <a:ext cx="374742" cy="152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a:stCxn id="15" idx="6"/>
            <a:endCxn id="20" idx="2"/>
          </p:cNvCxnSpPr>
          <p:nvPr/>
        </p:nvCxnSpPr>
        <p:spPr>
          <a:xfrm>
            <a:off x="1866534" y="2806511"/>
            <a:ext cx="374742" cy="502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17" idx="6"/>
            <a:endCxn id="21" idx="2"/>
          </p:cNvCxnSpPr>
          <p:nvPr/>
        </p:nvCxnSpPr>
        <p:spPr>
          <a:xfrm>
            <a:off x="2517238" y="1784688"/>
            <a:ext cx="534493" cy="741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18" idx="6"/>
            <a:endCxn id="21" idx="2"/>
          </p:cNvCxnSpPr>
          <p:nvPr/>
        </p:nvCxnSpPr>
        <p:spPr>
          <a:xfrm>
            <a:off x="2517238" y="2299588"/>
            <a:ext cx="534493" cy="22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19" idx="6"/>
            <a:endCxn id="21" idx="2"/>
          </p:cNvCxnSpPr>
          <p:nvPr/>
        </p:nvCxnSpPr>
        <p:spPr>
          <a:xfrm flipV="1">
            <a:off x="2517238" y="2525696"/>
            <a:ext cx="534493" cy="28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a:stCxn id="20" idx="6"/>
            <a:endCxn id="21" idx="2"/>
          </p:cNvCxnSpPr>
          <p:nvPr/>
        </p:nvCxnSpPr>
        <p:spPr>
          <a:xfrm flipV="1">
            <a:off x="2517238" y="2525696"/>
            <a:ext cx="534493" cy="783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610449" y="3207043"/>
            <a:ext cx="679994" cy="369332"/>
          </a:xfrm>
          <a:prstGeom prst="rect">
            <a:avLst/>
          </a:prstGeom>
          <a:noFill/>
        </p:spPr>
        <p:txBody>
          <a:bodyPr wrap="none" rtlCol="0">
            <a:spAutoFit/>
          </a:bodyPr>
          <a:lstStyle/>
          <a:p>
            <a:r>
              <a:rPr kumimoji="1" lang="en-US" altLang="zh-CN"/>
              <a:t>input</a:t>
            </a:r>
            <a:endParaRPr kumimoji="1" lang="zh-CN" altLang="en-US" dirty="0"/>
          </a:p>
        </p:txBody>
      </p:sp>
      <p:sp>
        <p:nvSpPr>
          <p:cNvPr id="119" name="文本框 118"/>
          <p:cNvSpPr txBox="1"/>
          <p:nvPr/>
        </p:nvSpPr>
        <p:spPr>
          <a:xfrm>
            <a:off x="377537" y="3874302"/>
            <a:ext cx="1488997" cy="369332"/>
          </a:xfrm>
          <a:prstGeom prst="rect">
            <a:avLst/>
          </a:prstGeom>
          <a:noFill/>
        </p:spPr>
        <p:txBody>
          <a:bodyPr wrap="none" rtlCol="0">
            <a:spAutoFit/>
          </a:bodyPr>
          <a:lstStyle/>
          <a:p>
            <a:r>
              <a:rPr kumimoji="1" lang="en-US" altLang="zh-CN"/>
              <a:t>Hidden layer1</a:t>
            </a:r>
            <a:endParaRPr kumimoji="1" lang="zh-CN" altLang="en-US" dirty="0"/>
          </a:p>
        </p:txBody>
      </p:sp>
      <p:cxnSp>
        <p:nvCxnSpPr>
          <p:cNvPr id="121" name="曲线连接符 120"/>
          <p:cNvCxnSpPr>
            <a:stCxn id="16" idx="4"/>
            <a:endCxn id="119" idx="0"/>
          </p:cNvCxnSpPr>
          <p:nvPr/>
        </p:nvCxnSpPr>
        <p:spPr>
          <a:xfrm rot="5400000">
            <a:off x="1218576" y="3364325"/>
            <a:ext cx="413438" cy="606517"/>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1994601" y="3874302"/>
            <a:ext cx="1488997" cy="369332"/>
          </a:xfrm>
          <a:prstGeom prst="rect">
            <a:avLst/>
          </a:prstGeom>
          <a:noFill/>
        </p:spPr>
        <p:txBody>
          <a:bodyPr wrap="none" rtlCol="0">
            <a:spAutoFit/>
          </a:bodyPr>
          <a:lstStyle/>
          <a:p>
            <a:r>
              <a:rPr kumimoji="1" lang="en-US" altLang="zh-CN" dirty="0"/>
              <a:t>Hidden layer2</a:t>
            </a:r>
            <a:endParaRPr kumimoji="1" lang="zh-CN" altLang="en-US" dirty="0"/>
          </a:p>
        </p:txBody>
      </p:sp>
      <p:cxnSp>
        <p:nvCxnSpPr>
          <p:cNvPr id="125" name="曲线连接符 124"/>
          <p:cNvCxnSpPr>
            <a:stCxn id="20" idx="4"/>
            <a:endCxn id="123" idx="0"/>
          </p:cNvCxnSpPr>
          <p:nvPr/>
        </p:nvCxnSpPr>
        <p:spPr>
          <a:xfrm rot="16200000" flipH="1">
            <a:off x="2353798" y="3489000"/>
            <a:ext cx="410760" cy="35984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2827160" y="2947759"/>
            <a:ext cx="825867" cy="369332"/>
          </a:xfrm>
          <a:prstGeom prst="rect">
            <a:avLst/>
          </a:prstGeom>
          <a:noFill/>
        </p:spPr>
        <p:txBody>
          <a:bodyPr wrap="none" rtlCol="0">
            <a:spAutoFit/>
          </a:bodyPr>
          <a:lstStyle/>
          <a:p>
            <a:r>
              <a:rPr kumimoji="1" lang="en-US" altLang="zh-CN"/>
              <a:t>output</a:t>
            </a:r>
            <a:endParaRPr kumimoji="1" lang="zh-CN" altLang="en-US" dirty="0"/>
          </a:p>
        </p:txBody>
      </p:sp>
      <p:pic>
        <p:nvPicPr>
          <p:cNvPr id="127" name="图片 126"/>
          <p:cNvPicPr>
            <a:picLocks noChangeAspect="1"/>
          </p:cNvPicPr>
          <p:nvPr/>
        </p:nvPicPr>
        <p:blipFill>
          <a:blip r:embed="rId7"/>
          <a:stretch>
            <a:fillRect/>
          </a:stretch>
        </p:blipFill>
        <p:spPr>
          <a:xfrm>
            <a:off x="4187520" y="945589"/>
            <a:ext cx="3238500" cy="2590800"/>
          </a:xfrm>
          <a:prstGeom prst="rect">
            <a:avLst/>
          </a:prstGeom>
        </p:spPr>
      </p:pic>
      <p:sp>
        <p:nvSpPr>
          <p:cNvPr id="128" name="文本框 127"/>
          <p:cNvSpPr txBox="1"/>
          <p:nvPr/>
        </p:nvSpPr>
        <p:spPr>
          <a:xfrm>
            <a:off x="6718717" y="6417550"/>
            <a:ext cx="4874732" cy="369332"/>
          </a:xfrm>
          <a:prstGeom prst="rect">
            <a:avLst/>
          </a:prstGeom>
          <a:noFill/>
        </p:spPr>
        <p:txBody>
          <a:bodyPr wrap="none" rtlCol="0">
            <a:spAutoFit/>
          </a:bodyPr>
          <a:lstStyle/>
          <a:p>
            <a:r>
              <a:rPr kumimoji="1" lang="en-US" altLang="zh-CN" dirty="0"/>
              <a:t>Picture</a:t>
            </a:r>
            <a:r>
              <a:rPr kumimoji="1" lang="zh-CN" altLang="en-US" dirty="0"/>
              <a:t> </a:t>
            </a:r>
            <a:r>
              <a:rPr kumimoji="1" lang="en-US" altLang="zh-CN" dirty="0"/>
              <a:t>from</a:t>
            </a:r>
            <a:r>
              <a:rPr kumimoji="1" lang="zh-CN" altLang="en-US" dirty="0"/>
              <a:t> </a:t>
            </a:r>
            <a:r>
              <a:rPr lang="en-US" altLang="zh-CN" dirty="0"/>
              <a:t>: </a:t>
            </a:r>
            <a:r>
              <a:rPr lang="en-US" altLang="zh-CN" u="sng" dirty="0"/>
              <a:t>http://yann.lecun.com/exdb/mnist/</a:t>
            </a:r>
            <a:endParaRPr kumimoji="1" lang="zh-CN" altLang="en-US" dirty="0"/>
          </a:p>
        </p:txBody>
      </p:sp>
      <p:pic>
        <p:nvPicPr>
          <p:cNvPr id="129" name="图片 128"/>
          <p:cNvPicPr>
            <a:picLocks noChangeAspect="1"/>
          </p:cNvPicPr>
          <p:nvPr/>
        </p:nvPicPr>
        <p:blipFill>
          <a:blip r:embed="rId8"/>
          <a:stretch>
            <a:fillRect/>
          </a:stretch>
        </p:blipFill>
        <p:spPr>
          <a:xfrm>
            <a:off x="4187520" y="3620922"/>
            <a:ext cx="7143160" cy="3124518"/>
          </a:xfrm>
          <a:prstGeom prst="rect">
            <a:avLst/>
          </a:prstGeom>
        </p:spPr>
      </p:pic>
    </p:spTree>
    <p:extLst>
      <p:ext uri="{BB962C8B-B14F-4D97-AF65-F5344CB8AC3E}">
        <p14:creationId xmlns:p14="http://schemas.microsoft.com/office/powerpoint/2010/main" val="130283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NLP </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128" name="文本框 127"/>
          <p:cNvSpPr txBox="1"/>
          <p:nvPr/>
        </p:nvSpPr>
        <p:spPr>
          <a:xfrm>
            <a:off x="556963" y="5553848"/>
            <a:ext cx="11121121" cy="1200329"/>
          </a:xfrm>
          <a:prstGeom prst="rect">
            <a:avLst/>
          </a:prstGeom>
          <a:noFill/>
        </p:spPr>
        <p:txBody>
          <a:bodyPr wrap="none" rtlCol="0">
            <a:spAutoFit/>
          </a:bodyPr>
          <a:lstStyle/>
          <a:p>
            <a:r>
              <a:rPr kumimoji="1" lang="en-US" altLang="zh-CN" dirty="0"/>
              <a:t>Picture</a:t>
            </a:r>
            <a:r>
              <a:rPr kumimoji="1" lang="zh-CN" altLang="en-US" dirty="0"/>
              <a:t> </a:t>
            </a:r>
            <a:r>
              <a:rPr kumimoji="1" lang="en-US" altLang="zh-CN" dirty="0"/>
              <a:t>from</a:t>
            </a:r>
            <a:r>
              <a:rPr kumimoji="1" lang="zh-CN" altLang="en-US" dirty="0"/>
              <a:t> </a:t>
            </a:r>
            <a:r>
              <a:rPr lang="en-US" altLang="zh-CN" dirty="0"/>
              <a:t>:</a:t>
            </a:r>
          </a:p>
          <a:p>
            <a:r>
              <a:rPr lang="en-US" altLang="zh-CN" dirty="0"/>
              <a:t>[1] Attention Is All You Need</a:t>
            </a:r>
          </a:p>
          <a:p>
            <a:r>
              <a:rPr kumimoji="1" lang="en-US" altLang="zh-CN" dirty="0"/>
              <a:t>[2] BERT: Pre-training of Deep Bidirectional Transformers for Language Understanding</a:t>
            </a:r>
          </a:p>
          <a:p>
            <a:r>
              <a:rPr kumimoji="1" lang="en-US" altLang="zh-CN" dirty="0"/>
              <a:t>[3] </a:t>
            </a:r>
            <a:r>
              <a:rPr kumimoji="1" lang="en-US" altLang="zh-CN" dirty="0" err="1"/>
              <a:t>XLNet</a:t>
            </a:r>
            <a:r>
              <a:rPr kumimoji="1" lang="en-US" altLang="zh-CN" dirty="0"/>
              <a:t>: Generalized Auto regressive Pretraining </a:t>
            </a:r>
            <a:r>
              <a:rPr kumimoji="1" lang="en-US" altLang="zh-CN" dirty="0" err="1"/>
              <a:t>fo</a:t>
            </a:r>
            <a:r>
              <a:rPr kumimoji="1" lang="en-US" altLang="zh-CN" dirty="0"/>
              <a:t> </a:t>
            </a:r>
            <a:r>
              <a:rPr kumimoji="1" lang="en-US" altLang="zh-CN" dirty="0" err="1"/>
              <a:t>rLanguage</a:t>
            </a:r>
            <a:r>
              <a:rPr kumimoji="1" lang="en-US" altLang="zh-CN" dirty="0"/>
              <a:t> Understanding https://arxiv.org/pdf/1906.08237.pdf</a:t>
            </a:r>
            <a:endParaRPr kumimoji="1" lang="zh-CN" altLang="en-US" dirty="0"/>
          </a:p>
        </p:txBody>
      </p:sp>
      <p:pic>
        <p:nvPicPr>
          <p:cNvPr id="3" name="图片 2">
            <a:extLst>
              <a:ext uri="{FF2B5EF4-FFF2-40B4-BE49-F238E27FC236}">
                <a16:creationId xmlns:a16="http://schemas.microsoft.com/office/drawing/2014/main" id="{0642A652-9092-4B49-9F13-A1AC496CEBC7}"/>
              </a:ext>
            </a:extLst>
          </p:cNvPr>
          <p:cNvPicPr>
            <a:picLocks noChangeAspect="1"/>
          </p:cNvPicPr>
          <p:nvPr/>
        </p:nvPicPr>
        <p:blipFill>
          <a:blip r:embed="rId7"/>
          <a:stretch>
            <a:fillRect/>
          </a:stretch>
        </p:blipFill>
        <p:spPr>
          <a:xfrm>
            <a:off x="977774" y="2606681"/>
            <a:ext cx="2381373" cy="2824419"/>
          </a:xfrm>
          <a:prstGeom prst="rect">
            <a:avLst/>
          </a:prstGeom>
        </p:spPr>
      </p:pic>
      <p:sp>
        <p:nvSpPr>
          <p:cNvPr id="9" name="文本框 8">
            <a:extLst>
              <a:ext uri="{FF2B5EF4-FFF2-40B4-BE49-F238E27FC236}">
                <a16:creationId xmlns:a16="http://schemas.microsoft.com/office/drawing/2014/main" id="{925116B3-747D-4D37-B828-5A92C8A187C5}"/>
              </a:ext>
            </a:extLst>
          </p:cNvPr>
          <p:cNvSpPr txBox="1"/>
          <p:nvPr/>
        </p:nvSpPr>
        <p:spPr>
          <a:xfrm>
            <a:off x="1077849" y="1327541"/>
            <a:ext cx="2181225" cy="954107"/>
          </a:xfrm>
          <a:prstGeom prst="rect">
            <a:avLst/>
          </a:prstGeom>
          <a:noFill/>
        </p:spPr>
        <p:txBody>
          <a:bodyPr wrap="square" rtlCol="0">
            <a:spAutoFit/>
          </a:bodyPr>
          <a:lstStyle/>
          <a:p>
            <a:pPr algn="ctr"/>
            <a:r>
              <a:rPr lang="en-US" altLang="zh-CN" sz="2800" dirty="0"/>
              <a:t>2016-2017</a:t>
            </a:r>
          </a:p>
          <a:p>
            <a:pPr algn="ctr"/>
            <a:r>
              <a:rPr lang="en-US" altLang="zh-CN" sz="2800" dirty="0"/>
              <a:t>transformer</a:t>
            </a:r>
            <a:endParaRPr lang="zh-CN" altLang="en-US" sz="2800" dirty="0"/>
          </a:p>
        </p:txBody>
      </p:sp>
      <p:pic>
        <p:nvPicPr>
          <p:cNvPr id="13" name="图片 12">
            <a:extLst>
              <a:ext uri="{FF2B5EF4-FFF2-40B4-BE49-F238E27FC236}">
                <a16:creationId xmlns:a16="http://schemas.microsoft.com/office/drawing/2014/main" id="{494E15AC-3F0A-48C4-93BE-B3C5D5838943}"/>
              </a:ext>
            </a:extLst>
          </p:cNvPr>
          <p:cNvPicPr>
            <a:picLocks noChangeAspect="1"/>
          </p:cNvPicPr>
          <p:nvPr/>
        </p:nvPicPr>
        <p:blipFill>
          <a:blip r:embed="rId8"/>
          <a:stretch>
            <a:fillRect/>
          </a:stretch>
        </p:blipFill>
        <p:spPr>
          <a:xfrm>
            <a:off x="4448114" y="3126927"/>
            <a:ext cx="2381372" cy="2152761"/>
          </a:xfrm>
          <a:prstGeom prst="rect">
            <a:avLst/>
          </a:prstGeom>
        </p:spPr>
      </p:pic>
      <p:sp>
        <p:nvSpPr>
          <p:cNvPr id="22" name="矩形 21">
            <a:extLst>
              <a:ext uri="{FF2B5EF4-FFF2-40B4-BE49-F238E27FC236}">
                <a16:creationId xmlns:a16="http://schemas.microsoft.com/office/drawing/2014/main" id="{FF23AF33-D36E-4D2F-925F-C9ED7041418D}"/>
              </a:ext>
            </a:extLst>
          </p:cNvPr>
          <p:cNvSpPr/>
          <p:nvPr/>
        </p:nvSpPr>
        <p:spPr>
          <a:xfrm>
            <a:off x="8702645" y="1449386"/>
            <a:ext cx="2028825" cy="954107"/>
          </a:xfrm>
          <a:prstGeom prst="rect">
            <a:avLst/>
          </a:prstGeom>
        </p:spPr>
        <p:txBody>
          <a:bodyPr wrap="square">
            <a:spAutoFit/>
          </a:bodyPr>
          <a:lstStyle/>
          <a:p>
            <a:pPr algn="ctr"/>
            <a:r>
              <a:rPr lang="en-US" altLang="zh-CN" sz="2800" dirty="0"/>
              <a:t>2019</a:t>
            </a:r>
          </a:p>
          <a:p>
            <a:pPr algn="ctr"/>
            <a:r>
              <a:rPr lang="en-US" altLang="zh-CN" sz="2800" dirty="0" err="1"/>
              <a:t>XLNet</a:t>
            </a:r>
            <a:endParaRPr lang="zh-CN" altLang="en-US" sz="2800" dirty="0"/>
          </a:p>
        </p:txBody>
      </p:sp>
      <p:sp>
        <p:nvSpPr>
          <p:cNvPr id="68" name="矩形 67">
            <a:extLst>
              <a:ext uri="{FF2B5EF4-FFF2-40B4-BE49-F238E27FC236}">
                <a16:creationId xmlns:a16="http://schemas.microsoft.com/office/drawing/2014/main" id="{172B2EF1-F09A-4D98-B4DA-1BB859704179}"/>
              </a:ext>
            </a:extLst>
          </p:cNvPr>
          <p:cNvSpPr/>
          <p:nvPr/>
        </p:nvSpPr>
        <p:spPr>
          <a:xfrm>
            <a:off x="4624387" y="1449387"/>
            <a:ext cx="2028825" cy="954107"/>
          </a:xfrm>
          <a:prstGeom prst="rect">
            <a:avLst/>
          </a:prstGeom>
        </p:spPr>
        <p:txBody>
          <a:bodyPr wrap="square">
            <a:spAutoFit/>
          </a:bodyPr>
          <a:lstStyle/>
          <a:p>
            <a:pPr algn="ctr"/>
            <a:r>
              <a:rPr lang="en-US" altLang="zh-CN" sz="2800" dirty="0"/>
              <a:t>2018</a:t>
            </a:r>
          </a:p>
          <a:p>
            <a:pPr algn="ctr"/>
            <a:r>
              <a:rPr lang="en-US" altLang="zh-CN" sz="2800" dirty="0"/>
              <a:t>BERT</a:t>
            </a:r>
            <a:endParaRPr lang="zh-CN" altLang="en-US" sz="2800" dirty="0"/>
          </a:p>
        </p:txBody>
      </p:sp>
      <p:pic>
        <p:nvPicPr>
          <p:cNvPr id="24" name="图片 23">
            <a:extLst>
              <a:ext uri="{FF2B5EF4-FFF2-40B4-BE49-F238E27FC236}">
                <a16:creationId xmlns:a16="http://schemas.microsoft.com/office/drawing/2014/main" id="{88F3AE07-48F3-4EA8-B445-192A4E0857E5}"/>
              </a:ext>
            </a:extLst>
          </p:cNvPr>
          <p:cNvPicPr>
            <a:picLocks noChangeAspect="1"/>
          </p:cNvPicPr>
          <p:nvPr/>
        </p:nvPicPr>
        <p:blipFill>
          <a:blip r:embed="rId9"/>
          <a:stretch>
            <a:fillRect/>
          </a:stretch>
        </p:blipFill>
        <p:spPr>
          <a:xfrm>
            <a:off x="7560999" y="3253467"/>
            <a:ext cx="4032450" cy="1899680"/>
          </a:xfrm>
          <a:prstGeom prst="rect">
            <a:avLst/>
          </a:prstGeom>
        </p:spPr>
      </p:pic>
    </p:spTree>
    <p:extLst>
      <p:ext uri="{BB962C8B-B14F-4D97-AF65-F5344CB8AC3E}">
        <p14:creationId xmlns:p14="http://schemas.microsoft.com/office/powerpoint/2010/main" val="103553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70" y="-10197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a:t>
            </a:r>
            <a:r>
              <a:rPr lang="en-US" altLang="zh-CN" dirty="0"/>
              <a:t>Enterprises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矩形 6">
            <a:extLst>
              <a:ext uri="{FF2B5EF4-FFF2-40B4-BE49-F238E27FC236}">
                <a16:creationId xmlns:a16="http://schemas.microsoft.com/office/drawing/2014/main" id="{0E6E5E10-CB6E-48A9-958C-AC330CBA839D}"/>
              </a:ext>
            </a:extLst>
          </p:cNvPr>
          <p:cNvSpPr/>
          <p:nvPr/>
        </p:nvSpPr>
        <p:spPr>
          <a:xfrm>
            <a:off x="1077849" y="1632540"/>
            <a:ext cx="10239080" cy="2308324"/>
          </a:xfrm>
          <a:prstGeom prst="rect">
            <a:avLst/>
          </a:prstGeom>
        </p:spPr>
        <p:txBody>
          <a:bodyPr wrap="square">
            <a:spAutoFit/>
          </a:bodyPr>
          <a:lstStyle/>
          <a:p>
            <a:r>
              <a:rPr lang="en-US" altLang="zh-CN" dirty="0">
                <a:solidFill>
                  <a:srgbClr val="333333"/>
                </a:solidFill>
                <a:latin typeface="Times New Roman" panose="02020603050405020304" pitchFamily="18" charset="0"/>
                <a:cs typeface="Times New Roman" panose="02020603050405020304" pitchFamily="18" charset="0"/>
              </a:rPr>
              <a:t>in terms of </a:t>
            </a:r>
            <a:r>
              <a:rPr lang="en-US" altLang="zh-CN" b="1" dirty="0">
                <a:solidFill>
                  <a:srgbClr val="333333"/>
                </a:solidFill>
                <a:latin typeface="Times New Roman" panose="02020603050405020304" pitchFamily="18" charset="0"/>
                <a:cs typeface="Times New Roman" panose="02020603050405020304" pitchFamily="18" charset="0"/>
              </a:rPr>
              <a:t>marketing</a:t>
            </a:r>
            <a:r>
              <a:rPr lang="en-US" altLang="zh-CN" dirty="0">
                <a:solidFill>
                  <a:srgbClr val="333333"/>
                </a:solidFill>
                <a:latin typeface="Times New Roman" panose="02020603050405020304" pitchFamily="18" charset="0"/>
                <a:cs typeface="Times New Roman" panose="02020603050405020304" pitchFamily="18" charset="0"/>
              </a:rPr>
              <a:t>, Coca-Cola uses TensorFlow as a marketing tool in its customer loyalty program. Coca-Cola printed a 14-bit code on the back of bottle caps and created a machine learning system that uses TensorFlow to easily identify Numbers (often hard to see) to create proof of purchase</a:t>
            </a:r>
          </a:p>
          <a:p>
            <a:endParaRPr lang="en-US" altLang="zh-CN" dirty="0">
              <a:solidFill>
                <a:srgbClr val="333333"/>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terms of </a:t>
            </a:r>
            <a:r>
              <a:rPr lang="en-US" altLang="zh-CN" b="1" dirty="0">
                <a:latin typeface="Times New Roman" panose="02020603050405020304" pitchFamily="18" charset="0"/>
                <a:cs typeface="Times New Roman" panose="02020603050405020304" pitchFamily="18" charset="0"/>
              </a:rPr>
              <a:t>telecom services</a:t>
            </a:r>
            <a:r>
              <a:rPr lang="en-US" altLang="zh-CN" dirty="0">
                <a:latin typeface="Times New Roman" panose="02020603050405020304" pitchFamily="18" charset="0"/>
                <a:cs typeface="Times New Roman" panose="02020603050405020304" pitchFamily="18" charset="0"/>
              </a:rPr>
              <a:t>, China telecom business office APP builds a neural network to learn to recognize telecom recharge cards. Finally, it can be easily recognized in the case of backlight, jitter and severe digital occlusion. The success rate of model training is 99.3%, and it takes 0.05 seconds to complete the recognition.</a:t>
            </a:r>
          </a:p>
        </p:txBody>
      </p:sp>
    </p:spTree>
    <p:extLst>
      <p:ext uri="{BB962C8B-B14F-4D97-AF65-F5344CB8AC3E}">
        <p14:creationId xmlns:p14="http://schemas.microsoft.com/office/powerpoint/2010/main" val="17377597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11_21郑瑞麒" id="{E942D8BD-380D-F043-B19D-E9BA14EBC221}" vid="{4762E404-7F7E-884F-9B8A-FAEA0DEA377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newsutech</Template>
  <TotalTime>987</TotalTime>
  <Words>830</Words>
  <Application>Microsoft Office PowerPoint</Application>
  <PresentationFormat>宽屏</PresentationFormat>
  <Paragraphs>99</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Adobe Heiti Std R</vt:lpstr>
      <vt:lpstr>PT Serif</vt:lpstr>
      <vt:lpstr>DengXian</vt:lpstr>
      <vt:lpstr>SimHei</vt:lpstr>
      <vt:lpstr>桤™</vt:lpstr>
      <vt:lpstr>Arial</vt:lpstr>
      <vt:lpstr>Calibri</vt:lpstr>
      <vt:lpstr>Calibri Light</vt:lpstr>
      <vt:lpstr>Times New Roman</vt:lpstr>
      <vt:lpstr>Office 主题​​</vt:lpstr>
      <vt:lpstr>PowerPoint 演示文稿</vt:lpstr>
      <vt:lpstr>1. Introduction </vt:lpstr>
      <vt:lpstr>2. Motivation</vt:lpstr>
      <vt:lpstr>3. Limitation of Disbelief</vt:lpstr>
      <vt:lpstr>4. Core design principles</vt:lpstr>
      <vt:lpstr>4. Core design principles</vt:lpstr>
      <vt:lpstr>5. Application of tensorflow</vt:lpstr>
      <vt:lpstr>5. Application of tensorflow -- NLP </vt:lpstr>
      <vt:lpstr>5. Application of tensorflow  -- Enterprises</vt:lpstr>
      <vt:lpstr>5. Application of tensorflow  --  individuals</vt:lpstr>
      <vt:lpstr>6.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俊达 朱</cp:lastModifiedBy>
  <cp:revision>35</cp:revision>
  <dcterms:created xsi:type="dcterms:W3CDTF">2020-05-05T02:28:35Z</dcterms:created>
  <dcterms:modified xsi:type="dcterms:W3CDTF">2020-05-06T14:21:37Z</dcterms:modified>
</cp:coreProperties>
</file>