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2" r:id="rId5"/>
    <p:sldId id="275" r:id="rId6"/>
    <p:sldId id="273" r:id="rId7"/>
    <p:sldId id="276" r:id="rId8"/>
    <p:sldId id="271" r:id="rId9"/>
    <p:sldId id="27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3EDA"/>
    <a:srgbClr val="36C0A6"/>
    <a:srgbClr val="E2A554"/>
    <a:srgbClr val="7030A0"/>
    <a:srgbClr val="E7E6E6"/>
    <a:srgbClr val="181A1B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26" autoAdjust="0"/>
    <p:restoredTop sz="72359" autoAdjust="0"/>
  </p:normalViewPr>
  <p:slideViewPr>
    <p:cSldViewPr snapToGrid="0">
      <p:cViewPr>
        <p:scale>
          <a:sx n="75" d="100"/>
          <a:sy n="75" d="100"/>
        </p:scale>
        <p:origin x="79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7FA6A-6429-4D80-8517-947C27BC1128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5441B-863A-42E5-B9B5-E68933913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66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877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31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736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33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Came with Windows in 2015</a:t>
            </a:r>
          </a:p>
          <a:p>
            <a:r>
              <a:rPr lang="en-US" dirty="0"/>
              <a:t>  - First open-source project to be shipped with Windows</a:t>
            </a:r>
          </a:p>
          <a:p>
            <a:r>
              <a:rPr lang="en-US" dirty="0"/>
              <a:t>  - This caused problems when maintainers changed and the signature used to sign the module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94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Pester is a fantastic tool that will leap you and your code forward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It will help you focus on the important things: fixing code and making new features/improvements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176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 for code if you:</a:t>
            </a:r>
          </a:p>
          <a:p>
            <a:pPr marL="171450" indent="-171450">
              <a:buFontTx/>
              <a:buChar char="-"/>
            </a:pPr>
            <a:r>
              <a:rPr lang="en-US" dirty="0"/>
              <a:t>want to survive a long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share with others and encourage contribution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manage multiple projects and do not need to remember every inner working detail all the time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JFDI your work and let the tests prove you wrong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do not want bugs do not reappear!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 infrastructure or services!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Why do I learn it?</a:t>
            </a:r>
          </a:p>
          <a:p>
            <a:pPr marL="171450" indent="-171450">
              <a:buFontTx/>
              <a:buChar char="-"/>
            </a:pPr>
            <a:r>
              <a:rPr lang="en-US" dirty="0"/>
              <a:t>Felt like ‘hotness’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However, the more I learned about the value of testing code, the more I wanted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Talk about </a:t>
            </a:r>
            <a:r>
              <a:rPr lang="en-US" dirty="0" err="1"/>
              <a:t>PSShlink</a:t>
            </a:r>
            <a:r>
              <a:rPr lang="en-US" dirty="0"/>
              <a:t>: its API changes frequently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17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more than just 3, and there’s more</a:t>
            </a:r>
          </a:p>
          <a:p>
            <a:endParaRPr lang="en-US" dirty="0"/>
          </a:p>
          <a:p>
            <a:r>
              <a:rPr lang="en-US" dirty="0"/>
              <a:t>A framework with its own DSL that resembles syntax like another testing framework from Ruby</a:t>
            </a:r>
          </a:p>
          <a:p>
            <a:endParaRPr lang="en-US" dirty="0"/>
          </a:p>
          <a:p>
            <a:r>
              <a:rPr lang="en-US" dirty="0"/>
              <a:t>Describe: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 the ‘subject’ of the test, i.e. the target. e.g. a function, script, or server name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Every test file needs at least one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Contains It blocks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It: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 the test case itself, </a:t>
            </a:r>
            <a:r>
              <a:rPr lang="en-US" dirty="0" err="1"/>
              <a:t>ie</a:t>
            </a:r>
            <a:r>
              <a:rPr lang="en-US" dirty="0"/>
              <a:t> describe the act you are about to perform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have infinite number of test cases within a Describe block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Contains executable code and one or more assertions should ‘Should’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Should:</a:t>
            </a:r>
          </a:p>
          <a:p>
            <a:pPr marL="171450" indent="-171450">
              <a:buFontTx/>
              <a:buChar char="-"/>
            </a:pPr>
            <a:r>
              <a:rPr lang="en-US" dirty="0"/>
              <a:t>Is an assertion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Takes data from pipeline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many of the available operators available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772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/>
              <a:t>“Demystifying”, “break it down”, “practical terms”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Explaining this is relevant because leveraging GitHub Actions means == you will be practicing at the very least the deployment/delivery part of CI/CD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Not a new idea, but it is for me / sysadmins</a:t>
            </a:r>
          </a:p>
          <a:p>
            <a:pPr marL="0" indent="0">
              <a:buFontTx/>
              <a:buNone/>
            </a:pPr>
            <a:br>
              <a:rPr lang="en-US" b="1" dirty="0"/>
            </a:br>
            <a:r>
              <a:rPr lang="en-US" b="1" dirty="0"/>
              <a:t>What is it?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Continuous Integration: asking “Does the code I have checked in, conform or pass a series of tests?”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Continuous Delivery/Deployment: essentially getting your code from A to B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Will explain diff between deployment v delivery soon (this slide)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A practice of automating the testing and deployment of code</a:t>
            </a:r>
          </a:p>
          <a:p>
            <a:pPr marL="0" indent="0">
              <a:buFontTx/>
              <a:buNone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Creates a pipeline:</a:t>
            </a:r>
          </a:p>
          <a:p>
            <a:pPr marL="0" indent="0">
              <a:buFontTx/>
              <a:buNone/>
            </a:pPr>
            <a:r>
              <a:rPr lang="en-US" b="0" i="1" dirty="0"/>
              <a:t>&lt;click&gt;</a:t>
            </a:r>
            <a:endParaRPr lang="en-US" b="0" i="0" dirty="0"/>
          </a:p>
          <a:p>
            <a:pPr marL="0" indent="0">
              <a:buFontTx/>
              <a:buNone/>
            </a:pPr>
            <a:r>
              <a:rPr lang="en-US" b="0" i="0" dirty="0"/>
              <a:t>Check in code</a:t>
            </a:r>
            <a:endParaRPr lang="en-US" b="0" i="1" dirty="0"/>
          </a:p>
          <a:p>
            <a:pPr marL="171450" indent="-171450">
              <a:buFontTx/>
              <a:buChar char="-"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i="1" dirty="0">
                <a:solidFill>
                  <a:srgbClr val="FF0000"/>
                </a:solidFill>
              </a:rPr>
              <a:t>&lt;click&gt;</a:t>
            </a:r>
          </a:p>
          <a:p>
            <a:pPr marL="0" indent="0">
              <a:buFontTx/>
              <a:buNone/>
            </a:pPr>
            <a:r>
              <a:rPr lang="en-US" b="0" dirty="0"/>
              <a:t>Build: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To produce an artifact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For me was difficult to understand, I’ve already built my code, why am I being told I should build it again… after checking in my already built code?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Give non-PS and PS example (talk about building modules)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FF0000"/>
                </a:solidFill>
              </a:rPr>
              <a:t>&lt;click&gt;</a:t>
            </a: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Test: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“Does this artifact conform or pass a series of tests?”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Give high-level examples of testing code, input &amp; expected output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Mention Pester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In the demos later, I will be not demoing code testing, focusing purely on the deployment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FF0000"/>
                </a:solidFill>
              </a:rPr>
              <a:t>&lt;click&gt;</a:t>
            </a:r>
          </a:p>
          <a:p>
            <a:pPr marL="0" indent="0">
              <a:buFontTx/>
              <a:buNone/>
            </a:pPr>
            <a:r>
              <a:rPr lang="en-US" b="0" dirty="0"/>
              <a:t>Deploy: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Finally, get your code to production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PowerShell Gallery / file share / internal NuGet repository / directly to servers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FF0000"/>
                </a:solidFill>
              </a:rPr>
              <a:t>&lt;click&gt;</a:t>
            </a:r>
          </a:p>
          <a:p>
            <a:pPr marL="0" indent="0">
              <a:buFontTx/>
              <a:buNone/>
            </a:pPr>
            <a:r>
              <a:rPr lang="en-US" b="0" dirty="0"/>
              <a:t>Pipeline – this is what is preferred to as the “pipeline”</a:t>
            </a:r>
          </a:p>
          <a:p>
            <a:pPr marL="171450" indent="-171450">
              <a:buFontTx/>
              <a:buChar char="-"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FF0000"/>
                </a:solidFill>
              </a:rPr>
              <a:t>&lt;click&gt;</a:t>
            </a:r>
          </a:p>
          <a:p>
            <a:pPr marL="0" indent="0">
              <a:buFontTx/>
              <a:buNone/>
            </a:pPr>
            <a:r>
              <a:rPr lang="en-US" b="0" dirty="0"/>
              <a:t>CI + CD – break down the pipeline</a:t>
            </a:r>
          </a:p>
          <a:p>
            <a:pPr marL="0" indent="0">
              <a:buFontTx/>
              <a:buNone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FF0000"/>
                </a:solidFill>
              </a:rPr>
              <a:t>&lt;click&gt;</a:t>
            </a:r>
          </a:p>
          <a:p>
            <a:pPr marL="0" indent="0">
              <a:buFontTx/>
              <a:buNone/>
            </a:pPr>
            <a:r>
              <a:rPr lang="en-US" b="0" dirty="0"/>
              <a:t>Approval – difference between Delivery v Deployment</a:t>
            </a:r>
          </a:p>
          <a:p>
            <a:pPr marL="0" indent="0">
              <a:buFontTx/>
              <a:buNone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FF0000"/>
                </a:solidFill>
              </a:rPr>
              <a:t>&lt;click&gt;</a:t>
            </a:r>
            <a:endParaRPr lang="en-US" b="1" dirty="0"/>
          </a:p>
          <a:p>
            <a:r>
              <a:rPr lang="en-US" b="1" dirty="0"/>
              <a:t>Why do it?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Avoid being put off to ship changes/fixes</a:t>
            </a:r>
          </a:p>
          <a:p>
            <a:pPr marL="171450" indent="-171450">
              <a:buFontTx/>
              <a:buChar char="-"/>
            </a:pPr>
            <a:r>
              <a:rPr lang="en-US" dirty="0"/>
              <a:t>Frees us from the logistical or admin 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Improved focus on the code or project itself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Don’t worry about remembering 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how to get it where it needs to go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what the next version number should be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To include release notes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43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5441B-863A-42E5-B9B5-E6893391398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1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4288-A5DB-45E5-9423-BC4780CF8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35FD7-4CF3-45C1-A2CD-AD4945B88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C0276-B36E-466A-886B-914CA379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4118A-D640-4BBE-9756-FF4ECB46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6CCB-832E-4958-BEB3-13AC4BCC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44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D8EF-445C-484E-858A-387DC670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3426A-F524-44A3-BA98-EFF9CAB7E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6CFDD-637C-4C41-8D1B-69B34FBC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7082-4944-442A-943B-65AD6415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A6794-F5D0-42B7-A97E-CF626F50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AB0B1-5364-4758-8ACB-9356B1C3B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DEEB6-A901-4862-942C-7F618265E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C6ED3-E972-4B9C-AAED-83A8BE30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0691-02CA-41D1-8FFA-076F6F90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62B04-9999-4FED-8A96-2B0568F5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3037-4379-4693-8E2B-9906C553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7496-A456-4E97-B6F0-FD87585AF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95DFD-6F42-4789-8419-67FAEB5C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5921-023D-483D-AAF3-AB3B6A3D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2CBF-401F-4DF9-B07B-34FB5CEA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8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B478-6A58-47B4-91E0-0B6249B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FE09F-6B69-402C-8C95-CC5939BC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76B3-C393-4C79-A808-560DBDFB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C71A3-A69F-46C8-8137-92DAEF8D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72759-91C8-4A2B-BC10-F9F83972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83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90A9-C8BD-493A-B5D2-CAF9DF8E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6928-9CB2-4216-B6C8-A7239FF19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B33DB-15B5-4887-9CEC-84B608BD1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DE0D4-D277-4612-8D4F-5D325B18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BCBC7-C608-4CA6-A148-45A2E67C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0F60C-91B2-4C67-A461-954CE0B3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20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D9A3-D58F-4AEE-BB99-3DA2AC13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F4098-A5EF-4249-934E-E09A4ED3F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DC55A-741C-4181-AB1F-9C0A39032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49C44-9332-4C86-A696-F3F7ADD4B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EF644-1EE3-4444-B890-A01F94338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AD3D3-C444-471C-B261-80C352A0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11CB1-3F25-4375-9240-38634847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8E81D-DFCB-4922-BB6F-7B71411B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3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1B23-407F-4739-B251-9A738478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06DC3-0B10-45C0-9F6B-BF241E1A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D3586-827F-4DA6-8857-8392C4EC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9CB54-FB48-4255-9C6C-652C7C38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1AEA2-65D1-4D63-B2FC-13B4C0E1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18D14-125C-49B3-B0C1-48BEF7EE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FD98-4686-4D2B-880B-4769A397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3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A495-3D2E-4E94-AE3F-FE0B5DCD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16DD-EB09-41AD-B2D6-2812C409F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E624D-B09A-439E-8A6E-1959E788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3123D-059D-42F0-B31F-4B7014E3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43791-9D34-4A8D-B3AF-1ED110D9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26AC6-1F2E-4FD1-8094-3F8A8402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80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81CE-4D95-4682-98C7-89AEF908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768D6-889A-4FB7-9C50-4DE9B2AC5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B1A82-4272-410A-995F-62AB0915F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C38BE-F401-4D66-9CB0-C2A4002D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7080-8C1D-47E1-91AD-DF405A3C6FA3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FC06D-B71F-4D75-B2F6-14E8CE83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D487E-E6A2-4B38-98DA-B7667E1A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0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102A2-9AE4-4BDD-BDF6-926A92CB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A5F86-FDE9-4BEB-96F3-CE23080D9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471B6-EE86-4C20-A3BA-D82333C2B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47080-8C1D-47E1-91AD-DF405A3C6FA3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12DA-C770-4E8A-9023-0CEF0AED8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A261B-D624-4AED-8A52-54DD9E7B3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EA63-6FAB-4626-A4E6-285890DB1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19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ster-docs.netlify.app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amazon.co.uk/Mastering-PowerShell-Scripting-Automate-environment/dp/1800206542" TargetMode="External"/><Relationship Id="rId4" Type="http://schemas.openxmlformats.org/officeDocument/2006/relationships/hyperlink" Target="https://acook.io/pesterplaylis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sysmansquad.com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pssouth.co.uk/" TargetMode="External"/><Relationship Id="rId4" Type="http://schemas.openxmlformats.org/officeDocument/2006/relationships/hyperlink" Target="https://adamcook.io/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ook.io/presenta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qldbawithabeard.com/2017/11/16/write-your-first-pester-test-toda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github.com/codaamok/PSShlink/tree/main/tes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AEA5E7-40A1-48E1-8574-1259DF298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34EE13C5-D804-DF45-B495-1D22DE57B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48"/>
          <a:stretch/>
        </p:blipFill>
        <p:spPr bwMode="auto">
          <a:xfrm>
            <a:off x="7231757" y="1204514"/>
            <a:ext cx="4448971" cy="4448971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13243-E42C-430C-968F-D95F78102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583" y="2750726"/>
            <a:ext cx="3962534" cy="1345720"/>
          </a:xfrm>
          <a:noFill/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rgbClr val="080808"/>
                </a:solidFill>
              </a:rPr>
              <a:t>Breaking the ice with Pester for PowerShell tinkerers</a:t>
            </a:r>
            <a:endParaRPr lang="en-GB" sz="2600" dirty="0">
              <a:solidFill>
                <a:srgbClr val="080808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5D8045-0275-4F70-B0BE-35FE54624A02}"/>
              </a:ext>
            </a:extLst>
          </p:cNvPr>
          <p:cNvGrpSpPr/>
          <p:nvPr/>
        </p:nvGrpSpPr>
        <p:grpSpPr>
          <a:xfrm>
            <a:off x="5136403" y="4107274"/>
            <a:ext cx="1919194" cy="437535"/>
            <a:chOff x="4975677" y="4107274"/>
            <a:chExt cx="1919194" cy="437535"/>
          </a:xfrm>
        </p:grpSpPr>
        <p:pic>
          <p:nvPicPr>
            <p:cNvPr id="9" name="Picture 8" descr="A picture containing shirt&#10;&#10;Description automatically generated">
              <a:extLst>
                <a:ext uri="{FF2B5EF4-FFF2-40B4-BE49-F238E27FC236}">
                  <a16:creationId xmlns:a16="http://schemas.microsoft.com/office/drawing/2014/main" id="{B7FDF484-BD78-4DFF-A523-0221D2AC3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677" y="4107274"/>
              <a:ext cx="437535" cy="43753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F83DBD-3ECC-4EA8-8E94-FBB0C5B59C1D}"/>
                </a:ext>
              </a:extLst>
            </p:cNvPr>
            <p:cNvSpPr txBox="1"/>
            <p:nvPr/>
          </p:nvSpPr>
          <p:spPr>
            <a:xfrm>
              <a:off x="5413212" y="4141375"/>
              <a:ext cx="1481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@codaamok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4" name="Picture 13" descr="A person sitting at a table&#10;&#10;Description automatically generated">
            <a:extLst>
              <a:ext uri="{FF2B5EF4-FFF2-40B4-BE49-F238E27FC236}">
                <a16:creationId xmlns:a16="http://schemas.microsoft.com/office/drawing/2014/main" id="{EA046FC1-4E7F-4A84-A0C5-4CEC12F85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35" y="4566221"/>
            <a:ext cx="1197831" cy="1197831"/>
          </a:xfrm>
          <a:prstGeom prst="ellipse">
            <a:avLst/>
          </a:prstGeom>
          <a:ln w="41275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308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4"/>
    </mc:Choice>
    <mc:Fallback>
      <p:transition spd="slow" advTm="140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1597-B6A5-4F9D-B56A-0261EB89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52"/>
            <a:ext cx="10515600" cy="1325563"/>
          </a:xfrm>
        </p:spPr>
        <p:txBody>
          <a:bodyPr/>
          <a:lstStyle/>
          <a:p>
            <a:r>
              <a:rPr lang="en-US" dirty="0"/>
              <a:t>Final comments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D4DF-B2F1-4D09-8796-C281708F0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715"/>
            <a:ext cx="8086859" cy="5106154"/>
          </a:xfrm>
        </p:spPr>
        <p:txBody>
          <a:bodyPr>
            <a:normAutofit/>
          </a:bodyPr>
          <a:lstStyle/>
          <a:p>
            <a:r>
              <a:rPr lang="en-GB" dirty="0"/>
              <a:t>Docs</a:t>
            </a:r>
          </a:p>
          <a:p>
            <a:pPr lvl="1"/>
            <a:r>
              <a:rPr lang="en-GB" dirty="0">
                <a:hlinkClick r:id="rId3"/>
              </a:rPr>
              <a:t>https://pester-docs.netlify.app</a:t>
            </a:r>
            <a:r>
              <a:rPr lang="en-GB" dirty="0"/>
              <a:t> </a:t>
            </a:r>
          </a:p>
          <a:p>
            <a:r>
              <a:rPr lang="en-GB" dirty="0"/>
              <a:t>YouTube playlist:</a:t>
            </a:r>
          </a:p>
          <a:p>
            <a:pPr lvl="1"/>
            <a:r>
              <a:rPr lang="en-GB" dirty="0">
                <a:hlinkClick r:id="rId4"/>
              </a:rPr>
              <a:t>https://acook.io/pesterplaylist</a:t>
            </a:r>
            <a:r>
              <a:rPr lang="en-GB" dirty="0"/>
              <a:t> </a:t>
            </a:r>
          </a:p>
          <a:p>
            <a:r>
              <a:rPr lang="en-GB" dirty="0"/>
              <a:t>Mastering PowerShell Scripting - Chris Dent</a:t>
            </a:r>
          </a:p>
          <a:p>
            <a:pPr lvl="1"/>
            <a:r>
              <a:rPr lang="en-GB" dirty="0">
                <a:hlinkClick r:id="rId5"/>
              </a:rPr>
              <a:t>https://www.amazon.co.uk/Mastering-PowerShell-Scripting-Automate-environment/dp/1800206542</a:t>
            </a:r>
            <a:r>
              <a:rPr lang="en-GB" dirty="0"/>
              <a:t>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B9052C5-04EB-DE4A-84D4-3506337967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4595" y="3144980"/>
            <a:ext cx="1215467" cy="150047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BFEE5E5-6ADE-40E5-BC66-FF554BAD31AD}"/>
              </a:ext>
            </a:extLst>
          </p:cNvPr>
          <p:cNvGrpSpPr/>
          <p:nvPr/>
        </p:nvGrpSpPr>
        <p:grpSpPr>
          <a:xfrm>
            <a:off x="10074235" y="4645453"/>
            <a:ext cx="2090058" cy="2165654"/>
            <a:chOff x="10074235" y="4430010"/>
            <a:chExt cx="2090058" cy="216565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64A978E-079E-4CBD-AF44-6CC85C2CBB08}"/>
                </a:ext>
              </a:extLst>
            </p:cNvPr>
            <p:cNvGrpSpPr/>
            <p:nvPr/>
          </p:nvGrpSpPr>
          <p:grpSpPr>
            <a:xfrm>
              <a:off x="10126065" y="4430010"/>
              <a:ext cx="1986397" cy="1904770"/>
              <a:chOff x="10074088" y="4620028"/>
              <a:chExt cx="1986397" cy="1904770"/>
            </a:xfrm>
          </p:grpSpPr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4338FBDC-546E-4051-BCD6-732A7D2748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0298834" y="4960183"/>
                <a:ext cx="1564615" cy="1564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3C778E-DE91-4122-B58B-AFF7196BFA8D}"/>
                  </a:ext>
                </a:extLst>
              </p:cNvPr>
              <p:cNvSpPr txBox="1"/>
              <p:nvPr/>
            </p:nvSpPr>
            <p:spPr>
              <a:xfrm>
                <a:off x="10074089" y="4620028"/>
                <a:ext cx="19863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radley Hand" pitchFamily="2" charset="77"/>
                  </a:rPr>
                  <a:t>Scan to get deck content</a:t>
                </a:r>
              </a:p>
            </p:txBody>
          </p:sp>
          <p:cxnSp>
            <p:nvCxnSpPr>
              <p:cNvPr id="16" name="Curved Connector 16">
                <a:extLst>
                  <a:ext uri="{FF2B5EF4-FFF2-40B4-BE49-F238E27FC236}">
                    <a16:creationId xmlns:a16="http://schemas.microsoft.com/office/drawing/2014/main" id="{2002EBE1-3C7C-4862-A2A0-C90CB53D6123}"/>
                  </a:ext>
                </a:extLst>
              </p:cNvPr>
              <p:cNvCxnSpPr>
                <a:cxnSpLocks/>
                <a:stCxn id="15" idx="1"/>
                <a:endCxn id="14" idx="1"/>
              </p:cNvCxnSpPr>
              <p:nvPr/>
            </p:nvCxnSpPr>
            <p:spPr>
              <a:xfrm rot="10800000" flipH="1" flipV="1">
                <a:off x="10074088" y="4773917"/>
                <a:ext cx="224745" cy="968574"/>
              </a:xfrm>
              <a:prstGeom prst="curvedConnector3">
                <a:avLst>
                  <a:gd name="adj1" fmla="val -101715"/>
                </a:avLst>
              </a:prstGeom>
              <a:ln w="44450">
                <a:prstDash val="dash"/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D0B8B8-975B-4026-91B7-CE983C0A3D99}"/>
                </a:ext>
              </a:extLst>
            </p:cNvPr>
            <p:cNvSpPr txBox="1"/>
            <p:nvPr/>
          </p:nvSpPr>
          <p:spPr>
            <a:xfrm>
              <a:off x="10074235" y="6334054"/>
              <a:ext cx="2090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" pitchFamily="2" charset="0"/>
                  <a:cs typeface="Arial" panose="020B0604020202020204" pitchFamily="34" charset="0"/>
                </a:rPr>
                <a:t>acook.io/presentations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402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A0B9-CD14-4000-B369-5CA99585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</a:t>
            </a:r>
            <a:r>
              <a:rPr lang="en-GB" b="0" i="0" dirty="0">
                <a:solidFill>
                  <a:srgbClr val="C9D1D9"/>
                </a:solidFill>
                <a:effectLst/>
                <a:latin typeface="Apple Color Emoji"/>
              </a:rPr>
              <a:t>🙃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8ABE-F4BB-4C94-A2F6-134CAAD6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Adam Cook (Southampton, UK)</a:t>
            </a:r>
          </a:p>
          <a:p>
            <a:r>
              <a:rPr lang="en-US" dirty="0">
                <a:latin typeface="+mj-lt"/>
              </a:rPr>
              <a:t>Support Engineer at Patch My PC</a:t>
            </a:r>
          </a:p>
          <a:p>
            <a:r>
              <a:rPr lang="en-US" dirty="0">
                <a:latin typeface="+mj-lt"/>
              </a:rPr>
              <a:t>PowerShell, </a:t>
            </a:r>
            <a:r>
              <a:rPr lang="en-US" dirty="0" err="1">
                <a:latin typeface="+mj-lt"/>
              </a:rPr>
              <a:t>ConfigMgr</a:t>
            </a:r>
            <a:r>
              <a:rPr lang="en-US" dirty="0">
                <a:latin typeface="+mj-lt"/>
              </a:rPr>
              <a:t>, and Azure (and WSUS          )</a:t>
            </a:r>
          </a:p>
          <a:p>
            <a:r>
              <a:rPr lang="en-US" dirty="0">
                <a:latin typeface="+mj-lt"/>
              </a:rPr>
              <a:t>Blog</a:t>
            </a:r>
          </a:p>
          <a:p>
            <a:pPr lvl="1"/>
            <a:r>
              <a:rPr lang="en-US" dirty="0" err="1">
                <a:latin typeface="+mj-lt"/>
              </a:rPr>
              <a:t>SysManSquad</a:t>
            </a:r>
            <a:r>
              <a:rPr lang="en-US" dirty="0">
                <a:latin typeface="+mj-lt"/>
              </a:rPr>
              <a:t> – </a:t>
            </a:r>
            <a:r>
              <a:rPr lang="en-US" dirty="0">
                <a:latin typeface="+mj-lt"/>
                <a:hlinkClick r:id="rId3"/>
              </a:rPr>
              <a:t>https://sysmansquad.com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Adam Cook </a:t>
            </a:r>
            <a:r>
              <a:rPr lang="en-US" dirty="0">
                <a:latin typeface="+mj-lt"/>
                <a:hlinkClick r:id="rId4"/>
              </a:rPr>
              <a:t>https://adamcook.io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PowerShell Southampton user group</a:t>
            </a:r>
          </a:p>
          <a:p>
            <a:pPr lvl="1"/>
            <a:r>
              <a:rPr lang="en-US" dirty="0">
                <a:latin typeface="+mj-lt"/>
                <a:hlinkClick r:id="rId5"/>
              </a:rPr>
              <a:t>https://pssouth.co.uk</a:t>
            </a:r>
            <a:r>
              <a:rPr lang="en-US" dirty="0">
                <a:latin typeface="+mj-lt"/>
              </a:rPr>
              <a:t> </a:t>
            </a:r>
          </a:p>
        </p:txBody>
      </p:sp>
      <p:pic>
        <p:nvPicPr>
          <p:cNvPr id="5" name="Picture 4" descr="A person sitting at a table&#10;&#10;Description automatically generated">
            <a:extLst>
              <a:ext uri="{FF2B5EF4-FFF2-40B4-BE49-F238E27FC236}">
                <a16:creationId xmlns:a16="http://schemas.microsoft.com/office/drawing/2014/main" id="{4EDD7EE1-1ED8-4144-8CC3-2391E4CF3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50" y="365125"/>
            <a:ext cx="2397687" cy="2397687"/>
          </a:xfrm>
          <a:prstGeom prst="ellipse">
            <a:avLst/>
          </a:prstGeom>
          <a:ln w="41275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>
            <a:bevelT w="95250" h="31750"/>
            <a:contourClr>
              <a:srgbClr val="333333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4E202B-FAC9-9343-8844-4004CE6AEF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4120" y="2273094"/>
            <a:ext cx="577932" cy="577932"/>
          </a:xfrm>
          <a:prstGeom prst="rect">
            <a:avLst/>
          </a:prstGeom>
        </p:spPr>
      </p:pic>
      <p:pic>
        <p:nvPicPr>
          <p:cNvPr id="1028" name="Picture 4" descr="Dumpsterfire Fantasy Football - Dumpster Fire Emoji Slack (453x457)">
            <a:extLst>
              <a:ext uri="{FF2B5EF4-FFF2-40B4-BE49-F238E27FC236}">
                <a16:creationId xmlns:a16="http://schemas.microsoft.com/office/drawing/2014/main" id="{966D3B82-1984-664D-9976-C2EF31EC7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317" y="2786163"/>
            <a:ext cx="671285" cy="61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09D92A1-6406-3042-99ED-9C53CF4AB07A}"/>
              </a:ext>
            </a:extLst>
          </p:cNvPr>
          <p:cNvGrpSpPr/>
          <p:nvPr/>
        </p:nvGrpSpPr>
        <p:grpSpPr>
          <a:xfrm>
            <a:off x="10074235" y="4645453"/>
            <a:ext cx="2090058" cy="2165654"/>
            <a:chOff x="10074235" y="4430010"/>
            <a:chExt cx="2090058" cy="216565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0A3E4F7-BA8A-4B4D-B7FB-DBD28917A78A}"/>
                </a:ext>
              </a:extLst>
            </p:cNvPr>
            <p:cNvGrpSpPr/>
            <p:nvPr/>
          </p:nvGrpSpPr>
          <p:grpSpPr>
            <a:xfrm>
              <a:off x="10126065" y="4430010"/>
              <a:ext cx="1986397" cy="1904770"/>
              <a:chOff x="10074088" y="4620028"/>
              <a:chExt cx="1986397" cy="1904770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F2FD91BA-3CED-554A-92D1-D66257D754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0298834" y="4960183"/>
                <a:ext cx="1564615" cy="1564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22AE63-F2E3-E940-B78C-0B0CE3719CA5}"/>
                  </a:ext>
                </a:extLst>
              </p:cNvPr>
              <p:cNvSpPr txBox="1"/>
              <p:nvPr/>
            </p:nvSpPr>
            <p:spPr>
              <a:xfrm>
                <a:off x="10074089" y="4620028"/>
                <a:ext cx="19863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radley Hand" pitchFamily="2" charset="77"/>
                  </a:rPr>
                  <a:t>Scan to get deck content</a:t>
                </a:r>
              </a:p>
            </p:txBody>
          </p:sp>
          <p:cxnSp>
            <p:nvCxnSpPr>
              <p:cNvPr id="17" name="Curved Connector 16">
                <a:extLst>
                  <a:ext uri="{FF2B5EF4-FFF2-40B4-BE49-F238E27FC236}">
                    <a16:creationId xmlns:a16="http://schemas.microsoft.com/office/drawing/2014/main" id="{D7636A4D-595B-324E-879C-34C0FE11B2AB}"/>
                  </a:ext>
                </a:extLst>
              </p:cNvPr>
              <p:cNvCxnSpPr>
                <a:cxnSpLocks/>
                <a:stCxn id="16" idx="1"/>
                <a:endCxn id="15" idx="1"/>
              </p:cNvCxnSpPr>
              <p:nvPr/>
            </p:nvCxnSpPr>
            <p:spPr>
              <a:xfrm rot="10800000" flipH="1" flipV="1">
                <a:off x="10074088" y="4773917"/>
                <a:ext cx="224745" cy="968574"/>
              </a:xfrm>
              <a:prstGeom prst="curvedConnector3">
                <a:avLst>
                  <a:gd name="adj1" fmla="val -101715"/>
                </a:avLst>
              </a:prstGeom>
              <a:ln w="44450">
                <a:prstDash val="dash"/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045D66-FEC5-0E42-87ED-3EC2A60A2DD7}"/>
                </a:ext>
              </a:extLst>
            </p:cNvPr>
            <p:cNvSpPr txBox="1"/>
            <p:nvPr/>
          </p:nvSpPr>
          <p:spPr>
            <a:xfrm>
              <a:off x="10074235" y="6334054"/>
              <a:ext cx="2090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" pitchFamily="2" charset="0"/>
                  <a:cs typeface="Arial" panose="020B0604020202020204" pitchFamily="34" charset="0"/>
                </a:rPr>
                <a:t>acook.io/presentations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02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9EAE-ED24-4AD7-950A-85E64AE0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session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D5F8-D6B3-4460-80F4-C5364066D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~1 hour</a:t>
            </a:r>
          </a:p>
          <a:p>
            <a:r>
              <a:rPr lang="en-US" dirty="0">
                <a:latin typeface="+mj-lt"/>
              </a:rPr>
              <a:t>Get all content from </a:t>
            </a:r>
            <a:r>
              <a:rPr lang="en-US" dirty="0">
                <a:latin typeface="+mj-lt"/>
                <a:hlinkClick r:id="rId3"/>
              </a:rPr>
              <a:t>https://acook.io/presentations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Breaking the ice with Pester</a:t>
            </a:r>
          </a:p>
          <a:p>
            <a:pPr lvl="1"/>
            <a:r>
              <a:rPr lang="en-US" dirty="0">
                <a:latin typeface="+mj-lt"/>
              </a:rPr>
              <a:t>Why you should use it</a:t>
            </a:r>
          </a:p>
          <a:p>
            <a:pPr lvl="1"/>
            <a:r>
              <a:rPr lang="en-US" dirty="0">
                <a:latin typeface="+mj-lt"/>
              </a:rPr>
              <a:t>How it fits into a pipeline</a:t>
            </a:r>
          </a:p>
          <a:p>
            <a:pPr lvl="1"/>
            <a:r>
              <a:rPr lang="en-US" dirty="0">
                <a:latin typeface="+mj-lt"/>
              </a:rPr>
              <a:t>Demos showing you the essentials and some real examples</a:t>
            </a:r>
          </a:p>
          <a:p>
            <a:r>
              <a:rPr lang="en-US" dirty="0">
                <a:latin typeface="+mj-lt"/>
              </a:rPr>
              <a:t>You need:</a:t>
            </a:r>
          </a:p>
          <a:p>
            <a:pPr lvl="1"/>
            <a:r>
              <a:rPr lang="en-US" dirty="0">
                <a:latin typeface="+mj-lt"/>
              </a:rPr>
              <a:t>Some experience with PowerShell</a:t>
            </a:r>
          </a:p>
          <a:p>
            <a:pPr lvl="1"/>
            <a:r>
              <a:rPr lang="en-US" dirty="0">
                <a:latin typeface="+mj-lt"/>
              </a:rPr>
              <a:t>Some git knowledge is ideal but not essential</a:t>
            </a:r>
          </a:p>
          <a:p>
            <a:pPr lvl="1"/>
            <a:r>
              <a:rPr lang="en-US" dirty="0">
                <a:latin typeface="+mj-lt"/>
              </a:rPr>
              <a:t>Zero knowledge of “unit” or “acceptance” testing or Pester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F8C559-525A-4CC3-A42D-D1CF6905A4E6}"/>
              </a:ext>
            </a:extLst>
          </p:cNvPr>
          <p:cNvGrpSpPr/>
          <p:nvPr/>
        </p:nvGrpSpPr>
        <p:grpSpPr>
          <a:xfrm>
            <a:off x="10074235" y="4645453"/>
            <a:ext cx="2090058" cy="2165654"/>
            <a:chOff x="10074235" y="4430010"/>
            <a:chExt cx="2090058" cy="21656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499BE52-1CEE-407E-881E-D1ACC578E102}"/>
                </a:ext>
              </a:extLst>
            </p:cNvPr>
            <p:cNvGrpSpPr/>
            <p:nvPr/>
          </p:nvGrpSpPr>
          <p:grpSpPr>
            <a:xfrm>
              <a:off x="10126065" y="4430010"/>
              <a:ext cx="1986397" cy="1904770"/>
              <a:chOff x="10074088" y="4620028"/>
              <a:chExt cx="1986397" cy="1904770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416054F2-431A-40D9-BA84-C93A994F4A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0298834" y="4960183"/>
                <a:ext cx="1564615" cy="1564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ACA520-2252-443F-B620-4A941F44ED4B}"/>
                  </a:ext>
                </a:extLst>
              </p:cNvPr>
              <p:cNvSpPr txBox="1"/>
              <p:nvPr/>
            </p:nvSpPr>
            <p:spPr>
              <a:xfrm>
                <a:off x="10074089" y="4620028"/>
                <a:ext cx="19863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radley Hand" pitchFamily="2" charset="77"/>
                  </a:rPr>
                  <a:t>Scan to get deck content</a:t>
                </a:r>
              </a:p>
            </p:txBody>
          </p:sp>
          <p:cxnSp>
            <p:nvCxnSpPr>
              <p:cNvPr id="15" name="Curved Connector 16">
                <a:extLst>
                  <a:ext uri="{FF2B5EF4-FFF2-40B4-BE49-F238E27FC236}">
                    <a16:creationId xmlns:a16="http://schemas.microsoft.com/office/drawing/2014/main" id="{FCF17F69-08E9-4A59-B1F2-79E619F0C91A}"/>
                  </a:ext>
                </a:extLst>
              </p:cNvPr>
              <p:cNvCxnSpPr>
                <a:cxnSpLocks/>
                <a:stCxn id="14" idx="1"/>
                <a:endCxn id="13" idx="1"/>
              </p:cNvCxnSpPr>
              <p:nvPr/>
            </p:nvCxnSpPr>
            <p:spPr>
              <a:xfrm rot="10800000" flipH="1" flipV="1">
                <a:off x="10074088" y="4773917"/>
                <a:ext cx="224745" cy="968574"/>
              </a:xfrm>
              <a:prstGeom prst="curvedConnector3">
                <a:avLst>
                  <a:gd name="adj1" fmla="val -101715"/>
                </a:avLst>
              </a:prstGeom>
              <a:ln w="44450">
                <a:prstDash val="dash"/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8BB82D-BA81-466D-A7E3-4514AB4E7846}"/>
                </a:ext>
              </a:extLst>
            </p:cNvPr>
            <p:cNvSpPr txBox="1"/>
            <p:nvPr/>
          </p:nvSpPr>
          <p:spPr>
            <a:xfrm>
              <a:off x="10074235" y="6334054"/>
              <a:ext cx="2090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" pitchFamily="2" charset="0"/>
                  <a:cs typeface="Arial" panose="020B0604020202020204" pitchFamily="34" charset="0"/>
                </a:rPr>
                <a:t>acook.io/presentations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50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9EAE-ED24-4AD7-950A-85E64AE0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Pester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D5F8-D6B3-4460-80F4-C5364066D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Born by Scott </a:t>
            </a:r>
            <a:r>
              <a:rPr lang="en-US" dirty="0" err="1">
                <a:latin typeface="+mj-lt"/>
              </a:rPr>
              <a:t>Muc</a:t>
            </a:r>
            <a:r>
              <a:rPr lang="en-US" dirty="0">
                <a:latin typeface="+mj-lt"/>
              </a:rPr>
              <a:t> (@scottmuc) in 2011</a:t>
            </a:r>
          </a:p>
          <a:p>
            <a:r>
              <a:rPr lang="en-US" dirty="0">
                <a:latin typeface="+mj-lt"/>
              </a:rPr>
              <a:t>Primarily maintained today by </a:t>
            </a:r>
            <a:r>
              <a:rPr lang="en-GB" dirty="0">
                <a:latin typeface="+mj-lt"/>
              </a:rPr>
              <a:t>Jakub </a:t>
            </a:r>
            <a:r>
              <a:rPr lang="en-GB" dirty="0" err="1">
                <a:latin typeface="+mj-lt"/>
              </a:rPr>
              <a:t>Jareš</a:t>
            </a:r>
            <a:r>
              <a:rPr lang="en-GB" dirty="0">
                <a:latin typeface="+mj-lt"/>
              </a:rPr>
              <a:t> (@</a:t>
            </a:r>
            <a:r>
              <a:rPr lang="en-GB" dirty="0" err="1">
                <a:latin typeface="+mj-lt"/>
              </a:rPr>
              <a:t>nohwnd</a:t>
            </a:r>
            <a:r>
              <a:rPr lang="en-GB" dirty="0"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Came shipped with Windows in 2015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DE1DAE-E035-451F-B0A6-40A708F029B5}"/>
              </a:ext>
            </a:extLst>
          </p:cNvPr>
          <p:cNvGrpSpPr/>
          <p:nvPr/>
        </p:nvGrpSpPr>
        <p:grpSpPr>
          <a:xfrm>
            <a:off x="10074235" y="4645453"/>
            <a:ext cx="2090058" cy="2165654"/>
            <a:chOff x="10074235" y="4430010"/>
            <a:chExt cx="2090058" cy="21656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A2A620-750A-49B3-AEE8-3D38AD1B37D7}"/>
                </a:ext>
              </a:extLst>
            </p:cNvPr>
            <p:cNvGrpSpPr/>
            <p:nvPr/>
          </p:nvGrpSpPr>
          <p:grpSpPr>
            <a:xfrm>
              <a:off x="10126065" y="4430010"/>
              <a:ext cx="1986397" cy="1904770"/>
              <a:chOff x="10074088" y="4620028"/>
              <a:chExt cx="1986397" cy="1904770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DAAB585C-73D1-4A35-9666-9537740321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0298834" y="4960183"/>
                <a:ext cx="1564615" cy="1564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24E7E4-A1C7-465B-8DD9-9E262BED37A0}"/>
                  </a:ext>
                </a:extLst>
              </p:cNvPr>
              <p:cNvSpPr txBox="1"/>
              <p:nvPr/>
            </p:nvSpPr>
            <p:spPr>
              <a:xfrm>
                <a:off x="10074089" y="4620028"/>
                <a:ext cx="19863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radley Hand" pitchFamily="2" charset="77"/>
                  </a:rPr>
                  <a:t>Scan to get deck content</a:t>
                </a:r>
              </a:p>
            </p:txBody>
          </p:sp>
          <p:cxnSp>
            <p:nvCxnSpPr>
              <p:cNvPr id="15" name="Curved Connector 16">
                <a:extLst>
                  <a:ext uri="{FF2B5EF4-FFF2-40B4-BE49-F238E27FC236}">
                    <a16:creationId xmlns:a16="http://schemas.microsoft.com/office/drawing/2014/main" id="{E65DD47E-832F-45D3-8E50-C640B6B1BD07}"/>
                  </a:ext>
                </a:extLst>
              </p:cNvPr>
              <p:cNvCxnSpPr>
                <a:cxnSpLocks/>
                <a:stCxn id="14" idx="1"/>
                <a:endCxn id="13" idx="1"/>
              </p:cNvCxnSpPr>
              <p:nvPr/>
            </p:nvCxnSpPr>
            <p:spPr>
              <a:xfrm rot="10800000" flipH="1" flipV="1">
                <a:off x="10074088" y="4773917"/>
                <a:ext cx="224745" cy="968574"/>
              </a:xfrm>
              <a:prstGeom prst="curvedConnector3">
                <a:avLst>
                  <a:gd name="adj1" fmla="val -101715"/>
                </a:avLst>
              </a:prstGeom>
              <a:ln w="44450">
                <a:prstDash val="dash"/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C04352-4E26-4629-8BE3-54FE64D43895}"/>
                </a:ext>
              </a:extLst>
            </p:cNvPr>
            <p:cNvSpPr txBox="1"/>
            <p:nvPr/>
          </p:nvSpPr>
          <p:spPr>
            <a:xfrm>
              <a:off x="10074235" y="6334054"/>
              <a:ext cx="2090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" pitchFamily="2" charset="0"/>
                  <a:cs typeface="Arial" panose="020B0604020202020204" pitchFamily="34" charset="0"/>
                </a:rPr>
                <a:t>acook.io/presentations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260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t Why GIFs - Get the best GIF on GIPHY">
            <a:extLst>
              <a:ext uri="{FF2B5EF4-FFF2-40B4-BE49-F238E27FC236}">
                <a16:creationId xmlns:a16="http://schemas.microsoft.com/office/drawing/2014/main" id="{B276C82A-7313-4AAF-9425-78E816C28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6" y="273231"/>
            <a:ext cx="11698941" cy="630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7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9EAE-ED24-4AD7-950A-85E64AE0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 </a:t>
            </a:r>
            <a:r>
              <a:rPr lang="en-GB" b="0" i="0" dirty="0">
                <a:solidFill>
                  <a:srgbClr val="C9D1D9"/>
                </a:solidFill>
                <a:effectLst/>
                <a:latin typeface="Apple Color Emoji"/>
              </a:rPr>
              <a:t>🤔</a:t>
            </a:r>
            <a:endParaRPr lang="en-GB" i="1" baseline="30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3056C5-FEA4-FF42-9E8E-7EB5109F2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Survival</a:t>
            </a:r>
          </a:p>
          <a:p>
            <a:r>
              <a:rPr lang="en-US" dirty="0"/>
              <a:t>Sharing and fostering contribution</a:t>
            </a:r>
          </a:p>
          <a:p>
            <a:r>
              <a:rPr lang="en-US" dirty="0"/>
              <a:t>JFDI</a:t>
            </a:r>
          </a:p>
          <a:p>
            <a:r>
              <a:rPr lang="en-US" dirty="0"/>
              <a:t>No more recurring bugs</a:t>
            </a:r>
          </a:p>
          <a:p>
            <a:r>
              <a:rPr lang="en-US" dirty="0"/>
              <a:t>Test infrastructure and/or services!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020B6B-F7D2-4FEE-A31E-B80EFD79F4FF}"/>
              </a:ext>
            </a:extLst>
          </p:cNvPr>
          <p:cNvGrpSpPr/>
          <p:nvPr/>
        </p:nvGrpSpPr>
        <p:grpSpPr>
          <a:xfrm>
            <a:off x="10074235" y="4645453"/>
            <a:ext cx="2090058" cy="2165654"/>
            <a:chOff x="10074235" y="4430010"/>
            <a:chExt cx="2090058" cy="21656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A50C842-514E-40D6-B080-EC89C7C9D9CE}"/>
                </a:ext>
              </a:extLst>
            </p:cNvPr>
            <p:cNvGrpSpPr/>
            <p:nvPr/>
          </p:nvGrpSpPr>
          <p:grpSpPr>
            <a:xfrm>
              <a:off x="10126065" y="4430010"/>
              <a:ext cx="1986397" cy="1904770"/>
              <a:chOff x="10074088" y="4620028"/>
              <a:chExt cx="1986397" cy="1904770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3ACBDAD0-2777-44C5-B9FB-A2C11A2985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0298834" y="4960183"/>
                <a:ext cx="1564615" cy="1564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C1C979-85AA-4937-9A7A-CB40D839C882}"/>
                  </a:ext>
                </a:extLst>
              </p:cNvPr>
              <p:cNvSpPr txBox="1"/>
              <p:nvPr/>
            </p:nvSpPr>
            <p:spPr>
              <a:xfrm>
                <a:off x="10074089" y="4620028"/>
                <a:ext cx="19863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radley Hand" pitchFamily="2" charset="77"/>
                  </a:rPr>
                  <a:t>Scan to get deck content</a:t>
                </a:r>
              </a:p>
            </p:txBody>
          </p:sp>
          <p:cxnSp>
            <p:nvCxnSpPr>
              <p:cNvPr id="15" name="Curved Connector 16">
                <a:extLst>
                  <a:ext uri="{FF2B5EF4-FFF2-40B4-BE49-F238E27FC236}">
                    <a16:creationId xmlns:a16="http://schemas.microsoft.com/office/drawing/2014/main" id="{BADADB20-152C-4AF0-9150-DD2696195D55}"/>
                  </a:ext>
                </a:extLst>
              </p:cNvPr>
              <p:cNvCxnSpPr>
                <a:cxnSpLocks/>
                <a:stCxn id="14" idx="1"/>
                <a:endCxn id="13" idx="1"/>
              </p:cNvCxnSpPr>
              <p:nvPr/>
            </p:nvCxnSpPr>
            <p:spPr>
              <a:xfrm rot="10800000" flipH="1" flipV="1">
                <a:off x="10074088" y="4773917"/>
                <a:ext cx="224745" cy="968574"/>
              </a:xfrm>
              <a:prstGeom prst="curvedConnector3">
                <a:avLst>
                  <a:gd name="adj1" fmla="val -101715"/>
                </a:avLst>
              </a:prstGeom>
              <a:ln w="44450">
                <a:prstDash val="dash"/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305A34-32CF-43D4-A990-F02610E10C6E}"/>
                </a:ext>
              </a:extLst>
            </p:cNvPr>
            <p:cNvSpPr txBox="1"/>
            <p:nvPr/>
          </p:nvSpPr>
          <p:spPr>
            <a:xfrm>
              <a:off x="10074235" y="6334054"/>
              <a:ext cx="2090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" pitchFamily="2" charset="0"/>
                  <a:cs typeface="Arial" panose="020B0604020202020204" pitchFamily="34" charset="0"/>
                </a:rPr>
                <a:t>acook.io/presentations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440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3B5EBB0-0D0C-4304-AEF8-C2F8D9FBC1E7}"/>
              </a:ext>
            </a:extLst>
          </p:cNvPr>
          <p:cNvSpPr txBox="1"/>
          <p:nvPr/>
        </p:nvSpPr>
        <p:spPr>
          <a:xfrm>
            <a:off x="1723465" y="3563936"/>
            <a:ext cx="8444754" cy="278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Describe "</a:t>
            </a:r>
            <a:r>
              <a:rPr lang="en-GB" b="1" dirty="0">
                <a:solidFill>
                  <a:srgbClr val="E2A554"/>
                </a:solidFill>
                <a:effectLst/>
                <a:latin typeface="Consolas" panose="020B0609020204030204" pitchFamily="49" charset="0"/>
              </a:rPr>
              <a:t>Get-</a:t>
            </a:r>
            <a:r>
              <a:rPr lang="en-GB" b="1" dirty="0" err="1">
                <a:solidFill>
                  <a:srgbClr val="E2A554"/>
                </a:solidFill>
                <a:effectLst/>
                <a:latin typeface="Consolas" panose="020B0609020204030204" pitchFamily="49" charset="0"/>
              </a:rPr>
              <a:t>WinAdminsMembers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 {</a:t>
            </a:r>
          </a:p>
          <a:p>
            <a:pPr>
              <a:lnSpc>
                <a:spcPct val="200000"/>
              </a:lnSpc>
            </a:pPr>
            <a:r>
              <a:rPr lang="en-GB" b="1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It "</a:t>
            </a:r>
            <a:r>
              <a:rPr lang="en-GB" b="1" dirty="0">
                <a:solidFill>
                  <a:srgbClr val="E2A554"/>
                </a:solidFill>
                <a:effectLst/>
                <a:latin typeface="Consolas" panose="020B0609020204030204" pitchFamily="49" charset="0"/>
              </a:rPr>
              <a:t>Should not be null or empty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" {</a:t>
            </a:r>
          </a:p>
          <a:p>
            <a:pPr>
              <a:lnSpc>
                <a:spcPct val="200000"/>
              </a:lnSpc>
            </a:pPr>
            <a:r>
              <a:rPr lang="en-GB" b="1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rgbClr val="36C0A6"/>
                </a:solidFill>
                <a:effectLst/>
                <a:latin typeface="Consolas" panose="020B0609020204030204" pitchFamily="49" charset="0"/>
              </a:rPr>
              <a:t>Get-</a:t>
            </a:r>
            <a:r>
              <a:rPr lang="en-GB" b="1" dirty="0" err="1">
                <a:solidFill>
                  <a:srgbClr val="36C0A6"/>
                </a:solidFill>
                <a:effectLst/>
                <a:latin typeface="Consolas" panose="020B0609020204030204" pitchFamily="49" charset="0"/>
              </a:rPr>
              <a:t>WinAdminsMembers</a:t>
            </a:r>
            <a:r>
              <a:rPr lang="en-GB" b="1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GB" b="1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en-GB" b="1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9B3EDA"/>
                </a:solidFill>
                <a:effectLst/>
                <a:latin typeface="Consolas" panose="020B0609020204030204" pitchFamily="49" charset="0"/>
              </a:rPr>
              <a:t>-Not -</a:t>
            </a:r>
            <a:r>
              <a:rPr lang="en-GB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BeNullOrEmpty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GB" b="1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200000"/>
              </a:lnSpc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B9C0D6-A0FB-4547-9315-00FF85BC16C7}"/>
              </a:ext>
            </a:extLst>
          </p:cNvPr>
          <p:cNvGrpSpPr/>
          <p:nvPr/>
        </p:nvGrpSpPr>
        <p:grpSpPr>
          <a:xfrm>
            <a:off x="1571064" y="3563937"/>
            <a:ext cx="9049871" cy="2884059"/>
            <a:chOff x="685800" y="3785681"/>
            <a:chExt cx="9049871" cy="28840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A62839-6A1B-49F1-97DC-A58452682E5E}"/>
                </a:ext>
              </a:extLst>
            </p:cNvPr>
            <p:cNvSpPr/>
            <p:nvPr/>
          </p:nvSpPr>
          <p:spPr>
            <a:xfrm>
              <a:off x="685800" y="3785681"/>
              <a:ext cx="9049871" cy="288405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DB2A34-77B9-4A24-9425-5CA8DDAA5D8B}"/>
                </a:ext>
              </a:extLst>
            </p:cNvPr>
            <p:cNvSpPr/>
            <p:nvPr/>
          </p:nvSpPr>
          <p:spPr>
            <a:xfrm>
              <a:off x="838200" y="4410635"/>
              <a:ext cx="8736106" cy="16539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404049-68B5-4EE7-806E-736AFEC4A4EA}"/>
                </a:ext>
              </a:extLst>
            </p:cNvPr>
            <p:cNvSpPr/>
            <p:nvPr/>
          </p:nvSpPr>
          <p:spPr>
            <a:xfrm>
              <a:off x="990602" y="4995574"/>
              <a:ext cx="8444754" cy="53116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4CED1E-88BA-440C-82DB-129DA5B90F89}"/>
                </a:ext>
              </a:extLst>
            </p:cNvPr>
            <p:cNvSpPr txBox="1"/>
            <p:nvPr/>
          </p:nvSpPr>
          <p:spPr>
            <a:xfrm>
              <a:off x="838201" y="3785682"/>
              <a:ext cx="8444754" cy="278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GB" b="1" dirty="0">
                  <a:solidFill>
                    <a:srgbClr val="D6DEEB"/>
                  </a:solidFill>
                  <a:effectLst/>
                  <a:latin typeface="Consolas" panose="020B0609020204030204" pitchFamily="49" charset="0"/>
                </a:rPr>
                <a:t>Describe </a:t>
              </a:r>
              <a:r>
                <a:rPr lang="en-GB" b="1" dirty="0">
                  <a:solidFill>
                    <a:srgbClr val="D9F5DD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GB" b="1" dirty="0">
                  <a:solidFill>
                    <a:srgbClr val="ECC48D"/>
                  </a:solidFill>
                  <a:effectLst/>
                  <a:latin typeface="Consolas" panose="020B0609020204030204" pitchFamily="49" charset="0"/>
                </a:rPr>
                <a:t>Get-</a:t>
              </a:r>
              <a:r>
                <a:rPr lang="en-GB" b="1" dirty="0" err="1">
                  <a:solidFill>
                    <a:srgbClr val="ECC48D"/>
                  </a:solidFill>
                  <a:effectLst/>
                  <a:latin typeface="Consolas" panose="020B0609020204030204" pitchFamily="49" charset="0"/>
                </a:rPr>
                <a:t>WinAdminsMembers</a:t>
              </a:r>
              <a:r>
                <a:rPr lang="en-GB" b="1" dirty="0">
                  <a:solidFill>
                    <a:srgbClr val="D9F5DD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GB" b="1" dirty="0">
                  <a:solidFill>
                    <a:srgbClr val="D6DEEB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pPr>
                <a:lnSpc>
                  <a:spcPct val="200000"/>
                </a:lnSpc>
              </a:pPr>
              <a:r>
                <a:rPr lang="en-GB" b="1" dirty="0">
                  <a:solidFill>
                    <a:srgbClr val="D6DEEB"/>
                  </a:solidFill>
                  <a:effectLst/>
                  <a:latin typeface="Consolas" panose="020B0609020204030204" pitchFamily="49" charset="0"/>
                </a:rPr>
                <a:t>    It </a:t>
              </a:r>
              <a:r>
                <a:rPr lang="en-GB" b="1" dirty="0">
                  <a:solidFill>
                    <a:srgbClr val="D9F5DD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GB" b="1" dirty="0">
                  <a:solidFill>
                    <a:srgbClr val="ECC48D"/>
                  </a:solidFill>
                  <a:effectLst/>
                  <a:latin typeface="Consolas" panose="020B0609020204030204" pitchFamily="49" charset="0"/>
                </a:rPr>
                <a:t>Should not be null or empty</a:t>
              </a:r>
              <a:r>
                <a:rPr lang="en-GB" b="1" dirty="0">
                  <a:solidFill>
                    <a:srgbClr val="D9F5DD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GB" b="1" dirty="0">
                  <a:solidFill>
                    <a:srgbClr val="D6DEEB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pPr>
                <a:lnSpc>
                  <a:spcPct val="200000"/>
                </a:lnSpc>
              </a:pPr>
              <a:r>
                <a:rPr lang="en-GB" b="1" dirty="0">
                  <a:solidFill>
                    <a:srgbClr val="D6DEEB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GB" b="1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Get-</a:t>
              </a:r>
              <a:r>
                <a:rPr lang="en-GB" b="1" dirty="0" err="1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WinAdminsMembers</a:t>
              </a:r>
              <a:r>
                <a:rPr lang="en-GB" b="1" dirty="0">
                  <a:solidFill>
                    <a:srgbClr val="D6DEE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GB" b="1" dirty="0">
                  <a:solidFill>
                    <a:srgbClr val="7FDBCA"/>
                  </a:solidFill>
                  <a:effectLst/>
                  <a:latin typeface="Consolas" panose="020B0609020204030204" pitchFamily="49" charset="0"/>
                </a:rPr>
                <a:t>|</a:t>
              </a:r>
              <a:r>
                <a:rPr lang="en-GB" b="1" dirty="0">
                  <a:solidFill>
                    <a:srgbClr val="D6DEEB"/>
                  </a:solidFill>
                  <a:effectLst/>
                  <a:latin typeface="Consolas" panose="020B0609020204030204" pitchFamily="49" charset="0"/>
                </a:rPr>
                <a:t> Should </a:t>
              </a:r>
              <a:r>
                <a:rPr lang="en-GB" b="1" dirty="0">
                  <a:solidFill>
                    <a:srgbClr val="C792EA"/>
                  </a:solidFill>
                  <a:effectLst/>
                  <a:latin typeface="Consolas" panose="020B0609020204030204" pitchFamily="49" charset="0"/>
                </a:rPr>
                <a:t>-Not</a:t>
              </a:r>
              <a:r>
                <a:rPr lang="en-GB" b="1" dirty="0">
                  <a:solidFill>
                    <a:srgbClr val="D6DEE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GB" b="1" dirty="0">
                  <a:solidFill>
                    <a:srgbClr val="C792EA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GB" b="1" dirty="0" err="1">
                  <a:solidFill>
                    <a:srgbClr val="D6DEEB"/>
                  </a:solidFill>
                  <a:effectLst/>
                  <a:latin typeface="Consolas" panose="020B0609020204030204" pitchFamily="49" charset="0"/>
                </a:rPr>
                <a:t>BeNullOrEmpty</a:t>
              </a:r>
              <a:endParaRPr lang="en-GB" b="1" dirty="0">
                <a:solidFill>
                  <a:srgbClr val="D6DEEB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ct val="200000"/>
                </a:lnSpc>
              </a:pPr>
              <a:r>
                <a:rPr lang="en-GB" b="1" dirty="0">
                  <a:solidFill>
                    <a:srgbClr val="D6DEEB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pPr>
                <a:lnSpc>
                  <a:spcPct val="200000"/>
                </a:lnSpc>
              </a:pPr>
              <a:r>
                <a:rPr lang="en-GB" b="1" dirty="0">
                  <a:solidFill>
                    <a:srgbClr val="D6DEEB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E59EAE-ED24-4AD7-950A-85E64AE0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you need to know </a:t>
            </a:r>
            <a:r>
              <a:rPr lang="en-US" sz="2800" i="1" baseline="30000" dirty="0"/>
              <a:t>(right now</a:t>
            </a:r>
            <a:r>
              <a:rPr lang="en-GB" sz="2800" dirty="0"/>
              <a:t> 😉</a:t>
            </a:r>
            <a:r>
              <a:rPr lang="en-US" sz="2800" i="1" baseline="30000" dirty="0"/>
              <a:t> )</a:t>
            </a:r>
            <a:endParaRPr lang="en-GB" i="1" baseline="30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3056C5-FEA4-FF42-9E8E-7EB5109F2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Three functions:</a:t>
            </a:r>
          </a:p>
          <a:p>
            <a:pPr lvl="1"/>
            <a:r>
              <a:rPr lang="en-US" sz="2000" dirty="0">
                <a:latin typeface="Courier" pitchFamily="2" charset="0"/>
              </a:rPr>
              <a:t>Describe </a:t>
            </a:r>
            <a:r>
              <a:rPr lang="en-GB" sz="2000" dirty="0">
                <a:latin typeface="Courier" pitchFamily="2" charset="0"/>
              </a:rPr>
              <a:t>[-Name] &lt;String&gt; [-Fixture] &lt;</a:t>
            </a:r>
            <a:r>
              <a:rPr lang="en-GB" sz="2000" dirty="0" err="1">
                <a:latin typeface="Courier" pitchFamily="2" charset="0"/>
              </a:rPr>
              <a:t>ScriptBlock</a:t>
            </a:r>
            <a:r>
              <a:rPr lang="en-GB" sz="2000" dirty="0">
                <a:latin typeface="Courier" pitchFamily="2" charset="0"/>
              </a:rPr>
              <a:t>&gt;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It       </a:t>
            </a:r>
            <a:r>
              <a:rPr lang="en-GB" sz="2000" dirty="0">
                <a:latin typeface="Courier" pitchFamily="2" charset="0"/>
              </a:rPr>
              <a:t>[-Name] &lt;String&gt; [-Test] &lt;</a:t>
            </a:r>
            <a:r>
              <a:rPr lang="en-GB" sz="2000" dirty="0" err="1">
                <a:latin typeface="Courier" pitchFamily="2" charset="0"/>
              </a:rPr>
              <a:t>ScriptBlock</a:t>
            </a:r>
            <a:r>
              <a:rPr lang="en-GB" sz="2000" dirty="0">
                <a:latin typeface="Courier" pitchFamily="2" charset="0"/>
              </a:rPr>
              <a:t>&gt;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Should   [-</a:t>
            </a:r>
            <a:r>
              <a:rPr lang="en-US" sz="2000" dirty="0" err="1">
                <a:latin typeface="Courier" pitchFamily="2" charset="0"/>
              </a:rPr>
              <a:t>ActualValue</a:t>
            </a:r>
            <a:r>
              <a:rPr lang="en-US" sz="2000" dirty="0">
                <a:latin typeface="Courier" pitchFamily="2" charset="0"/>
              </a:rPr>
              <a:t>] &lt;Object&gt;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D89976-C05C-4476-888D-E24936D72E86}"/>
              </a:ext>
            </a:extLst>
          </p:cNvPr>
          <p:cNvGrpSpPr/>
          <p:nvPr/>
        </p:nvGrpSpPr>
        <p:grpSpPr>
          <a:xfrm>
            <a:off x="1358911" y="2375110"/>
            <a:ext cx="144000" cy="805455"/>
            <a:chOff x="1358911" y="2375110"/>
            <a:chExt cx="144000" cy="80545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885CF3E-BEDD-41D1-AAF8-C6005103F2A8}"/>
                </a:ext>
              </a:extLst>
            </p:cNvPr>
            <p:cNvSpPr/>
            <p:nvPr/>
          </p:nvSpPr>
          <p:spPr>
            <a:xfrm>
              <a:off x="1358911" y="2375110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13EB30-1117-4773-9013-7D297F11BE60}"/>
                </a:ext>
              </a:extLst>
            </p:cNvPr>
            <p:cNvSpPr/>
            <p:nvPr/>
          </p:nvSpPr>
          <p:spPr>
            <a:xfrm>
              <a:off x="1358911" y="2705837"/>
              <a:ext cx="144000" cy="144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8EF0E6-72B7-4E18-BE9D-197B49BA5244}"/>
                </a:ext>
              </a:extLst>
            </p:cNvPr>
            <p:cNvSpPr/>
            <p:nvPr/>
          </p:nvSpPr>
          <p:spPr>
            <a:xfrm>
              <a:off x="1358911" y="3036565"/>
              <a:ext cx="144000" cy="1440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860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C697CDBB-C2ED-4358-BB25-D095B935AFA3}"/>
              </a:ext>
            </a:extLst>
          </p:cNvPr>
          <p:cNvSpPr/>
          <p:nvPr/>
        </p:nvSpPr>
        <p:spPr>
          <a:xfrm>
            <a:off x="3974690" y="2370448"/>
            <a:ext cx="6312310" cy="1779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Pipeline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8882E-5492-4409-A551-9D7A8ACE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Pipeline </a:t>
            </a:r>
            <a:r>
              <a:rPr lang="en-GB" b="0" i="0" dirty="0">
                <a:solidFill>
                  <a:srgbClr val="C9D1D9"/>
                </a:solidFill>
                <a:effectLst/>
                <a:latin typeface="Apple Color Emoji"/>
              </a:rPr>
              <a:t>🚀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CEC4E9-2300-48F7-957A-B417A9C0B028}"/>
              </a:ext>
            </a:extLst>
          </p:cNvPr>
          <p:cNvSpPr txBox="1"/>
          <p:nvPr/>
        </p:nvSpPr>
        <p:spPr>
          <a:xfrm>
            <a:off x="838200" y="1538090"/>
            <a:ext cx="864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Continuous Integration and Continuous Deployment or Continuous Delivery</a:t>
            </a:r>
            <a:endParaRPr lang="en-GB" dirty="0"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239022-5F83-46BD-B9A4-D7BABED7F8C6}"/>
              </a:ext>
            </a:extLst>
          </p:cNvPr>
          <p:cNvSpPr/>
          <p:nvPr/>
        </p:nvSpPr>
        <p:spPr>
          <a:xfrm>
            <a:off x="4053218" y="2714416"/>
            <a:ext cx="4084301" cy="1352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96BEFA-BB6F-493A-8C9F-9F265CA89A2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808156" y="3519844"/>
            <a:ext cx="333067" cy="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3548F35-DC27-4C43-B8C4-D38E4A408F81}"/>
              </a:ext>
            </a:extLst>
          </p:cNvPr>
          <p:cNvSpPr/>
          <p:nvPr/>
        </p:nvSpPr>
        <p:spPr>
          <a:xfrm>
            <a:off x="8304053" y="2714416"/>
            <a:ext cx="1937704" cy="1352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4AE107-BFA3-4304-8632-7A0307927800}"/>
              </a:ext>
            </a:extLst>
          </p:cNvPr>
          <p:cNvCxnSpPr/>
          <p:nvPr/>
        </p:nvCxnSpPr>
        <p:spPr>
          <a:xfrm>
            <a:off x="5929466" y="3519855"/>
            <a:ext cx="333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9D4BE4B-61B4-410E-B7B9-9BD4DCC10CD2}"/>
              </a:ext>
            </a:extLst>
          </p:cNvPr>
          <p:cNvSpPr txBox="1"/>
          <p:nvPr/>
        </p:nvSpPr>
        <p:spPr>
          <a:xfrm>
            <a:off x="2019913" y="3058190"/>
            <a:ext cx="17882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Make change to code, check it in to source control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BE8272-38BA-4DE6-B194-A9CECD16C10F}"/>
              </a:ext>
            </a:extLst>
          </p:cNvPr>
          <p:cNvSpPr txBox="1"/>
          <p:nvPr/>
        </p:nvSpPr>
        <p:spPr>
          <a:xfrm>
            <a:off x="4141223" y="3058189"/>
            <a:ext cx="1788243" cy="923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Build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B0B9F6-A39B-4D21-BA07-EFFF65A31D93}"/>
              </a:ext>
            </a:extLst>
          </p:cNvPr>
          <p:cNvSpPr txBox="1"/>
          <p:nvPr/>
        </p:nvSpPr>
        <p:spPr>
          <a:xfrm>
            <a:off x="6262533" y="3058189"/>
            <a:ext cx="1788243" cy="923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Test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9D83C1-1FFA-4EEC-B907-FA8DE1557954}"/>
              </a:ext>
            </a:extLst>
          </p:cNvPr>
          <p:cNvSpPr txBox="1"/>
          <p:nvPr/>
        </p:nvSpPr>
        <p:spPr>
          <a:xfrm>
            <a:off x="8383843" y="3058190"/>
            <a:ext cx="178824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Deploy to production</a:t>
            </a:r>
            <a:endParaRPr lang="en-GB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E49EE6-EEE1-4688-BDE2-7BA204E2B8F3}"/>
              </a:ext>
            </a:extLst>
          </p:cNvPr>
          <p:cNvCxnSpPr/>
          <p:nvPr/>
        </p:nvCxnSpPr>
        <p:spPr>
          <a:xfrm>
            <a:off x="8050776" y="3519855"/>
            <a:ext cx="333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B92EC9-F66E-4B70-9236-6D6B03CDE294}"/>
              </a:ext>
            </a:extLst>
          </p:cNvPr>
          <p:cNvGrpSpPr/>
          <p:nvPr/>
        </p:nvGrpSpPr>
        <p:grpSpPr>
          <a:xfrm>
            <a:off x="7122319" y="1907422"/>
            <a:ext cx="1989111" cy="2800999"/>
            <a:chOff x="7122319" y="1907422"/>
            <a:chExt cx="1989111" cy="280099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C2FFD9-410E-4763-86BB-DF8496C92331}"/>
                </a:ext>
              </a:extLst>
            </p:cNvPr>
            <p:cNvGrpSpPr/>
            <p:nvPr/>
          </p:nvGrpSpPr>
          <p:grpSpPr>
            <a:xfrm>
              <a:off x="7122319" y="1907422"/>
              <a:ext cx="1989111" cy="2800999"/>
              <a:chOff x="7122319" y="1907422"/>
              <a:chExt cx="1989111" cy="2800999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325ED026-CB50-47B6-8C8E-75E0066D68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7309" y="3519844"/>
                <a:ext cx="0" cy="851081"/>
              </a:xfrm>
              <a:prstGeom prst="straightConnector1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7EC7EFF-A211-4517-8665-4815775B1D00}"/>
                  </a:ext>
                </a:extLst>
              </p:cNvPr>
              <p:cNvSpPr txBox="1"/>
              <p:nvPr/>
            </p:nvSpPr>
            <p:spPr>
              <a:xfrm>
                <a:off x="7323187" y="4370925"/>
                <a:ext cx="1788243" cy="337496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dirty="0"/>
                  <a:t>Approval</a:t>
                </a:r>
                <a:endParaRPr lang="en-GB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92EE710-B619-454D-A85D-9E02EB17D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2319" y="1907422"/>
                <a:ext cx="742156" cy="0"/>
              </a:xfrm>
              <a:prstGeom prst="line">
                <a:avLst/>
              </a:prstGeom>
              <a:ln w="762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9497CE0F-CACC-41FF-B8E5-A5A4281DF14E}"/>
                </a:ext>
              </a:extLst>
            </p:cNvPr>
            <p:cNvCxnSpPr>
              <a:endCxn id="44" idx="3"/>
            </p:cNvCxnSpPr>
            <p:nvPr/>
          </p:nvCxnSpPr>
          <p:spPr>
            <a:xfrm rot="16200000" flipH="1">
              <a:off x="7208716" y="2636958"/>
              <a:ext cx="2558473" cy="1246955"/>
            </a:xfrm>
            <a:prstGeom prst="curvedConnector4">
              <a:avLst>
                <a:gd name="adj1" fmla="val 14933"/>
                <a:gd name="adj2" fmla="val 232403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C8172CA-9D18-4F14-ACC5-FD7CB935141B}"/>
              </a:ext>
            </a:extLst>
          </p:cNvPr>
          <p:cNvGrpSpPr/>
          <p:nvPr/>
        </p:nvGrpSpPr>
        <p:grpSpPr>
          <a:xfrm>
            <a:off x="10074235" y="4645453"/>
            <a:ext cx="2090058" cy="2165654"/>
            <a:chOff x="10074235" y="4430010"/>
            <a:chExt cx="2090058" cy="216565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2605B6-3F39-4BF6-9A7E-AF464A1826AF}"/>
                </a:ext>
              </a:extLst>
            </p:cNvPr>
            <p:cNvGrpSpPr/>
            <p:nvPr/>
          </p:nvGrpSpPr>
          <p:grpSpPr>
            <a:xfrm>
              <a:off x="10126065" y="4430010"/>
              <a:ext cx="1986397" cy="1904770"/>
              <a:chOff x="10074088" y="4620028"/>
              <a:chExt cx="1986397" cy="1904770"/>
            </a:xfrm>
          </p:grpSpPr>
          <p:pic>
            <p:nvPicPr>
              <p:cNvPr id="36" name="Picture 2">
                <a:extLst>
                  <a:ext uri="{FF2B5EF4-FFF2-40B4-BE49-F238E27FC236}">
                    <a16:creationId xmlns:a16="http://schemas.microsoft.com/office/drawing/2014/main" id="{51480812-16D2-496D-B33A-1023CA4CE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0298834" y="4960183"/>
                <a:ext cx="1564615" cy="1564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6C997FD-FC8F-42C6-9503-B4BD444CDB26}"/>
                  </a:ext>
                </a:extLst>
              </p:cNvPr>
              <p:cNvSpPr txBox="1"/>
              <p:nvPr/>
            </p:nvSpPr>
            <p:spPr>
              <a:xfrm>
                <a:off x="10074089" y="4620028"/>
                <a:ext cx="19863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radley Hand" pitchFamily="2" charset="77"/>
                  </a:rPr>
                  <a:t>Scan to get deck content</a:t>
                </a:r>
              </a:p>
            </p:txBody>
          </p:sp>
          <p:cxnSp>
            <p:nvCxnSpPr>
              <p:cNvPr id="38" name="Curved Connector 16">
                <a:extLst>
                  <a:ext uri="{FF2B5EF4-FFF2-40B4-BE49-F238E27FC236}">
                    <a16:creationId xmlns:a16="http://schemas.microsoft.com/office/drawing/2014/main" id="{6DE6DC8E-18D1-4815-8387-B7D63888D283}"/>
                  </a:ext>
                </a:extLst>
              </p:cNvPr>
              <p:cNvCxnSpPr>
                <a:cxnSpLocks/>
                <a:stCxn id="37" idx="1"/>
                <a:endCxn id="36" idx="1"/>
              </p:cNvCxnSpPr>
              <p:nvPr/>
            </p:nvCxnSpPr>
            <p:spPr>
              <a:xfrm rot="10800000" flipH="1" flipV="1">
                <a:off x="10074088" y="4773917"/>
                <a:ext cx="224745" cy="968574"/>
              </a:xfrm>
              <a:prstGeom prst="curvedConnector3">
                <a:avLst>
                  <a:gd name="adj1" fmla="val -101715"/>
                </a:avLst>
              </a:prstGeom>
              <a:ln w="44450">
                <a:prstDash val="dash"/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DDF10E-2319-4F73-9D40-F890A742EFEE}"/>
                </a:ext>
              </a:extLst>
            </p:cNvPr>
            <p:cNvSpPr txBox="1"/>
            <p:nvPr/>
          </p:nvSpPr>
          <p:spPr>
            <a:xfrm>
              <a:off x="10074235" y="6334054"/>
              <a:ext cx="2090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" pitchFamily="2" charset="0"/>
                  <a:cs typeface="Arial" panose="020B0604020202020204" pitchFamily="34" charset="0"/>
                </a:rPr>
                <a:t>acook.io/presentations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87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9EAE-ED24-4AD7-950A-85E64AE0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D5F8-D6B3-4460-80F4-C5364066D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Rob Sewell (@</a:t>
            </a:r>
            <a:r>
              <a:rPr lang="en-US" dirty="0" err="1">
                <a:latin typeface="+mj-lt"/>
              </a:rPr>
              <a:t>sqldbawithbeard</a:t>
            </a:r>
            <a:r>
              <a:rPr lang="en-US" dirty="0">
                <a:latin typeface="+mj-lt"/>
              </a:rPr>
              <a:t>) blogs on querying SQL servers with </a:t>
            </a:r>
            <a:r>
              <a:rPr lang="en-US" dirty="0" err="1">
                <a:latin typeface="+mj-lt"/>
              </a:rPr>
              <a:t>sa</a:t>
            </a:r>
            <a:r>
              <a:rPr lang="en-US" dirty="0">
                <a:latin typeface="+mj-lt"/>
              </a:rPr>
              <a:t> account enabled, and writing Pester tests which reports on a SQL server conforming to this test</a:t>
            </a:r>
          </a:p>
          <a:p>
            <a:pPr lvl="1"/>
            <a:r>
              <a:rPr lang="en-US" dirty="0">
                <a:latin typeface="+mj-lt"/>
                <a:hlinkClick r:id="rId3"/>
              </a:rPr>
              <a:t>https://sqldbawithabeard.com/2017/11/16/write-your-first-pester-test-today/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Recently implemented acceptance tests as part of my CI/CD pipeline for a module I maintain</a:t>
            </a:r>
          </a:p>
          <a:p>
            <a:pPr lvl="1"/>
            <a:r>
              <a:rPr lang="en-US" dirty="0">
                <a:latin typeface="+mj-lt"/>
                <a:hlinkClick r:id="rId4"/>
              </a:rPr>
              <a:t>https://github.com/codaamok/PSShlink/tree/main/tests</a:t>
            </a:r>
            <a:r>
              <a:rPr lang="en-US" dirty="0">
                <a:latin typeface="+mj-lt"/>
              </a:rPr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9A859D-36A8-43FF-8D09-5CC0455FDC23}"/>
              </a:ext>
            </a:extLst>
          </p:cNvPr>
          <p:cNvGrpSpPr/>
          <p:nvPr/>
        </p:nvGrpSpPr>
        <p:grpSpPr>
          <a:xfrm>
            <a:off x="10074235" y="4645453"/>
            <a:ext cx="2090058" cy="2165654"/>
            <a:chOff x="10074235" y="4430010"/>
            <a:chExt cx="2090058" cy="21656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EB1A42-AF46-4E20-BD2E-B18609D49D91}"/>
                </a:ext>
              </a:extLst>
            </p:cNvPr>
            <p:cNvGrpSpPr/>
            <p:nvPr/>
          </p:nvGrpSpPr>
          <p:grpSpPr>
            <a:xfrm>
              <a:off x="10126065" y="4430010"/>
              <a:ext cx="1986397" cy="1904770"/>
              <a:chOff x="10074088" y="4620028"/>
              <a:chExt cx="1986397" cy="1904770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9AB24FA3-8C7C-4E70-ADC5-007591A7FD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0298834" y="4960183"/>
                <a:ext cx="1564615" cy="1564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1371EC-2687-4F21-97B6-CC73CE14670F}"/>
                  </a:ext>
                </a:extLst>
              </p:cNvPr>
              <p:cNvSpPr txBox="1"/>
              <p:nvPr/>
            </p:nvSpPr>
            <p:spPr>
              <a:xfrm>
                <a:off x="10074089" y="4620028"/>
                <a:ext cx="19863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radley Hand" pitchFamily="2" charset="77"/>
                  </a:rPr>
                  <a:t>Scan to get deck content</a:t>
                </a:r>
              </a:p>
            </p:txBody>
          </p:sp>
          <p:cxnSp>
            <p:nvCxnSpPr>
              <p:cNvPr id="15" name="Curved Connector 16">
                <a:extLst>
                  <a:ext uri="{FF2B5EF4-FFF2-40B4-BE49-F238E27FC236}">
                    <a16:creationId xmlns:a16="http://schemas.microsoft.com/office/drawing/2014/main" id="{73AB2926-DC71-4ADB-94D9-A09AEB3D008F}"/>
                  </a:ext>
                </a:extLst>
              </p:cNvPr>
              <p:cNvCxnSpPr>
                <a:cxnSpLocks/>
                <a:stCxn id="14" idx="1"/>
                <a:endCxn id="13" idx="1"/>
              </p:cNvCxnSpPr>
              <p:nvPr/>
            </p:nvCxnSpPr>
            <p:spPr>
              <a:xfrm rot="10800000" flipH="1" flipV="1">
                <a:off x="10074088" y="4773917"/>
                <a:ext cx="224745" cy="968574"/>
              </a:xfrm>
              <a:prstGeom prst="curvedConnector3">
                <a:avLst>
                  <a:gd name="adj1" fmla="val -101715"/>
                </a:avLst>
              </a:prstGeom>
              <a:ln w="44450">
                <a:prstDash val="dash"/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DCCD0B-5998-41FE-8758-CF3869897A81}"/>
                </a:ext>
              </a:extLst>
            </p:cNvPr>
            <p:cNvSpPr txBox="1"/>
            <p:nvPr/>
          </p:nvSpPr>
          <p:spPr>
            <a:xfrm>
              <a:off x="10074235" y="6334054"/>
              <a:ext cx="2090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" pitchFamily="2" charset="0"/>
                  <a:cs typeface="Arial" panose="020B0604020202020204" pitchFamily="34" charset="0"/>
                </a:rPr>
                <a:t>acook.io/presentations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91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</TotalTime>
  <Words>1124</Words>
  <Application>Microsoft Office PowerPoint</Application>
  <PresentationFormat>Widescreen</PresentationFormat>
  <Paragraphs>178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Apple Color Emoji</vt:lpstr>
      <vt:lpstr>Arial</vt:lpstr>
      <vt:lpstr>Bradley Hand</vt:lpstr>
      <vt:lpstr>Calibri</vt:lpstr>
      <vt:lpstr>Calibri Light</vt:lpstr>
      <vt:lpstr>Consolas</vt:lpstr>
      <vt:lpstr>Courier</vt:lpstr>
      <vt:lpstr>Courier New</vt:lpstr>
      <vt:lpstr>Office Theme</vt:lpstr>
      <vt:lpstr>Breaking the ice with Pester for PowerShell tinkerers</vt:lpstr>
      <vt:lpstr>About me 🙃</vt:lpstr>
      <vt:lpstr>About the session</vt:lpstr>
      <vt:lpstr>History of Pester</vt:lpstr>
      <vt:lpstr>PowerPoint Presentation</vt:lpstr>
      <vt:lpstr>Why? 🤔</vt:lpstr>
      <vt:lpstr>All you need to know (right now 😉 )</vt:lpstr>
      <vt:lpstr>CI/CD Pipeline 🚀</vt:lpstr>
      <vt:lpstr>Real world examples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your PowerShell code into production using GitHub Actions</dc:title>
  <dc:creator>Adam Cook</dc:creator>
  <cp:lastModifiedBy>Adam Cook</cp:lastModifiedBy>
  <cp:revision>105</cp:revision>
  <dcterms:created xsi:type="dcterms:W3CDTF">2020-10-08T22:17:16Z</dcterms:created>
  <dcterms:modified xsi:type="dcterms:W3CDTF">2022-03-14T19:30:11Z</dcterms:modified>
</cp:coreProperties>
</file>