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2" r:id="rId5"/>
    <p:sldId id="273" r:id="rId6"/>
    <p:sldId id="274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81A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6" autoAdjust="0"/>
    <p:restoredTop sz="65707" autoAdjust="0"/>
  </p:normalViewPr>
  <p:slideViewPr>
    <p:cSldViewPr snapToGrid="0">
      <p:cViewPr>
        <p:scale>
          <a:sx n="98" d="100"/>
          <a:sy n="98" d="100"/>
        </p:scale>
        <p:origin x="86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7FA6A-6429-4D80-8517-947C27BC1128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441B-863A-42E5-B9B5-E6893391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3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 with Windows in 2015</a:t>
            </a:r>
          </a:p>
          <a:p>
            <a:r>
              <a:rPr lang="en-US" dirty="0"/>
              <a:t>  - First open-source project to be shipped with Windows</a:t>
            </a:r>
          </a:p>
          <a:p>
            <a:r>
              <a:rPr lang="en-US" dirty="0"/>
              <a:t>  - This caused problems when maintainers changed and the signature used to sign the module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9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 than just 3, and there’s absolutely more parameters and features to these beyond than what I’m going to show you</a:t>
            </a:r>
          </a:p>
          <a:p>
            <a:endParaRPr lang="en-US" dirty="0"/>
          </a:p>
          <a:p>
            <a:r>
              <a:rPr lang="en-US" dirty="0"/>
              <a:t>Describe:</a:t>
            </a:r>
          </a:p>
          <a:p>
            <a:r>
              <a:rPr lang="en-US" dirty="0"/>
              <a:t> - Describe the ‘subject’ of the test, i.e. the target. e.g. a function, script, or server name</a:t>
            </a:r>
          </a:p>
          <a:p>
            <a:r>
              <a:rPr lang="en-US" dirty="0"/>
              <a:t> - Every test file needs at least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7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“Demystifying”, “break it down”, “practical terms”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Explaining this is relevant because leveraging GitHub Actions means == you will be practicing at the very least the deployment/delivery part of CI/CD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Not a new idea, but it is for me / sysadmins</a:t>
            </a:r>
          </a:p>
          <a:p>
            <a:pPr marL="0" indent="0">
              <a:buFontTx/>
              <a:buNone/>
            </a:pPr>
            <a:br>
              <a:rPr lang="en-US" b="1" dirty="0"/>
            </a:br>
            <a:r>
              <a:rPr lang="en-US" b="1" dirty="0"/>
              <a:t>What is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Integration: asking “Does the code I have checked in, conform or pass a series of tests?”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Delivery/Deployment: essentially getting your code from A to 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Will explain diff between deployment v delivery soon (this slide)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 practice of automating the testing and deployment of code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Creates a pipeline:</a:t>
            </a:r>
          </a:p>
          <a:p>
            <a:pPr marL="0" indent="0">
              <a:buFontTx/>
              <a:buNone/>
            </a:pPr>
            <a:r>
              <a:rPr lang="en-US" b="0" i="1" dirty="0"/>
              <a:t>&lt;click&gt;</a:t>
            </a: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Check in code</a:t>
            </a:r>
            <a:endParaRPr lang="en-US" b="0" i="1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Build: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To produce an artifact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For me was difficult to understand, I’ve already built my code, why am I being told I should build it again… after checking in my already built code?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non-PS and PS example (talk about building modules)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Test: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“Does this artifact conform or pass a series of tests?”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high-level examples of testing code, input &amp; expected output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Mention Pester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In the demos later, I will be not demoing code testing, focusing purely on the 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Deploy: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Finally, get your code to production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PowerShell Gallery / file share / internal NuGet repository / directly to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Pipeline – this is what is preferred to as the “pipeline”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CI + CD – break down the pipeline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Approval – difference between Delivery v Deployment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1" dirty="0"/>
          </a:p>
          <a:p>
            <a:r>
              <a:rPr lang="en-US" b="1" dirty="0"/>
              <a:t>Why do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Avoid being put off to ship changes/fixes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Frees us from the logistical or admin 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Improved focus on the code or project itself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worry about remembering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how to get it where it needs to go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what the next version number should be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To include release notes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88-A5DB-45E5-9423-BC4780CF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5FD7-4CF3-45C1-A2CD-AD4945B8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0276-B36E-466A-886B-914CA37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118A-D640-4BBE-9756-FF4ECB4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6CCB-832E-4958-BEB3-13AC4BC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8EF-445C-484E-858A-387DC670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3426A-F524-44A3-BA98-EFF9CAB7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CFDD-637C-4C41-8D1B-69B34FB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7082-4944-442A-943B-65AD6415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6794-F5D0-42B7-A97E-CF626F5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AB0B1-5364-4758-8ACB-9356B1C3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EEB6-A901-4862-942C-7F618265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6ED3-E972-4B9C-AAED-83A8BE3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0691-02CA-41D1-8FFA-076F6F9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2B04-9999-4FED-8A96-2B0568F5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037-4379-4693-8E2B-9906C553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7496-A456-4E97-B6F0-FD87585A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5DFD-6F42-4789-8419-67FAEB5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5921-023D-483D-AAF3-AB3B6A3D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2CBF-401F-4DF9-B07B-34FB5CEA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B478-6A58-47B4-91E0-0B6249B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E09F-6B69-402C-8C95-CC5939BC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76B3-C393-4C79-A808-560DBDFB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71A3-A69F-46C8-8137-92DAEF8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2759-91C8-4A2B-BC10-F9F8397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3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0A9-C8BD-493A-B5D2-CAF9DF8E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6928-9CB2-4216-B6C8-A7239FF1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33DB-15B5-4887-9CEC-84B608BD1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E0D4-D277-4612-8D4F-5D325B18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CBC7-C608-4CA6-A148-45A2E67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F60C-91B2-4C67-A461-954CE0B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D9A3-D58F-4AEE-BB99-3DA2AC1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4098-A5EF-4249-934E-E09A4ED3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C55A-741C-4181-AB1F-9C0A3903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9C44-9332-4C86-A696-F3F7ADD4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F644-1EE3-4444-B890-A01F9433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AD3D3-C444-471C-B261-80C352A0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1CB1-3F25-4375-9240-38634847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E81D-DFCB-4922-BB6F-7B71411B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B23-407F-4739-B251-9A738478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06DC3-0B10-45C0-9F6B-BF241E1A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D3586-827F-4DA6-8857-8392C4E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9CB54-FB48-4255-9C6C-652C7C3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1AEA2-65D1-4D63-B2FC-13B4C0E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18D14-125C-49B3-B0C1-48BEF7EE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FD98-4686-4D2B-880B-4769A397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A495-3D2E-4E94-AE3F-FE0B5DCD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16DD-EB09-41AD-B2D6-2812C40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624D-B09A-439E-8A6E-1959E788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3123D-059D-42F0-B31F-4B7014E3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3791-9D34-4A8D-B3AF-1ED110D9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6AC6-1F2E-4FD1-8094-3F8A840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1CE-4D95-4682-98C7-89AEF908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768D6-889A-4FB7-9C50-4DE9B2AC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1A82-4272-410A-995F-62AB091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38BE-F401-4D66-9CB0-C2A4002D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C06D-B71F-4D75-B2F6-14E8CE83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487E-E6A2-4B38-98DA-B7667E1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102A2-9AE4-4BDD-BDF6-926A92CB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5F86-FDE9-4BEB-96F3-CE23080D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71B6-EE86-4C20-A3BA-D82333C2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7080-8C1D-47E1-91AD-DF405A3C6FA3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12DA-C770-4E8A-9023-0CEF0AED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261B-D624-4AED-8A52-54DD9E7B3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ysmansquad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pssouth.co.uk/" TargetMode="External"/><Relationship Id="rId4" Type="http://schemas.openxmlformats.org/officeDocument/2006/relationships/hyperlink" Target="https://adamcook.io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ook.io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dbawithabeard.com/2017/11/16/write-your-first-pester-test-toda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er-docs.netlify.app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amazon.co.uk/Mastering-PowerShell-Scripting-Automate-environment/dp/1800206542" TargetMode="External"/><Relationship Id="rId4" Type="http://schemas.openxmlformats.org/officeDocument/2006/relationships/hyperlink" Target="https://acook.io/pesterplay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EA5E7-40A1-48E1-8574-1259DF298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4EE13C5-D804-DF45-B495-1D22DE57B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8"/>
          <a:stretch/>
        </p:blipFill>
        <p:spPr bwMode="auto">
          <a:xfrm>
            <a:off x="7231757" y="1204514"/>
            <a:ext cx="4448971" cy="4448971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3243-E42C-430C-968F-D95F7810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583" y="2750726"/>
            <a:ext cx="3962534" cy="1345720"/>
          </a:xfrm>
          <a:noFill/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080808"/>
                </a:solidFill>
              </a:rPr>
              <a:t>Breaking the ice with Pester for PowerShell tinkerers</a:t>
            </a:r>
            <a:endParaRPr lang="en-GB" sz="2600" dirty="0">
              <a:solidFill>
                <a:srgbClr val="080808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D8045-0275-4F70-B0BE-35FE54624A02}"/>
              </a:ext>
            </a:extLst>
          </p:cNvPr>
          <p:cNvGrpSpPr/>
          <p:nvPr/>
        </p:nvGrpSpPr>
        <p:grpSpPr>
          <a:xfrm>
            <a:off x="5136403" y="4107274"/>
            <a:ext cx="1919194" cy="437535"/>
            <a:chOff x="4975677" y="4107274"/>
            <a:chExt cx="1919194" cy="437535"/>
          </a:xfrm>
        </p:grpSpPr>
        <p:pic>
          <p:nvPicPr>
            <p:cNvPr id="9" name="Picture 8" descr="A picture containing shirt&#10;&#10;Description automatically generated">
              <a:extLst>
                <a:ext uri="{FF2B5EF4-FFF2-40B4-BE49-F238E27FC236}">
                  <a16:creationId xmlns:a16="http://schemas.microsoft.com/office/drawing/2014/main" id="{B7FDF484-BD78-4DFF-A523-0221D2AC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677" y="4107274"/>
              <a:ext cx="437535" cy="4375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83DBD-3ECC-4EA8-8E94-FBB0C5B59C1D}"/>
                </a:ext>
              </a:extLst>
            </p:cNvPr>
            <p:cNvSpPr txBox="1"/>
            <p:nvPr/>
          </p:nvSpPr>
          <p:spPr>
            <a:xfrm>
              <a:off x="5413212" y="4141375"/>
              <a:ext cx="1481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@codaamok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 descr="A person sitting at a table&#10;&#10;Description automatically generated">
            <a:extLst>
              <a:ext uri="{FF2B5EF4-FFF2-40B4-BE49-F238E27FC236}">
                <a16:creationId xmlns:a16="http://schemas.microsoft.com/office/drawing/2014/main" id="{EA046FC1-4E7F-4A84-A0C5-4CEC12F85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5" y="4566221"/>
            <a:ext cx="1197831" cy="1197831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0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0B9-CD14-4000-B369-5CA9958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8ABE-F4BB-4C94-A2F6-134CAAD6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Adam Cook (Southampton, UK)</a:t>
            </a:r>
          </a:p>
          <a:p>
            <a:r>
              <a:rPr lang="en-US" dirty="0">
                <a:latin typeface="+mj-lt"/>
              </a:rPr>
              <a:t>Support Engineer at Patch My PC</a:t>
            </a:r>
          </a:p>
          <a:p>
            <a:r>
              <a:rPr lang="en-US" dirty="0">
                <a:latin typeface="+mj-lt"/>
              </a:rPr>
              <a:t>PowerShell, </a:t>
            </a:r>
            <a:r>
              <a:rPr lang="en-US" dirty="0" err="1">
                <a:latin typeface="+mj-lt"/>
              </a:rPr>
              <a:t>ConfigMgr</a:t>
            </a:r>
            <a:r>
              <a:rPr lang="en-US" dirty="0">
                <a:latin typeface="+mj-lt"/>
              </a:rPr>
              <a:t>, and Azure (and WSUS          )</a:t>
            </a:r>
          </a:p>
          <a:p>
            <a:r>
              <a:rPr lang="en-US" dirty="0">
                <a:latin typeface="+mj-lt"/>
              </a:rPr>
              <a:t>Blog</a:t>
            </a:r>
          </a:p>
          <a:p>
            <a:pPr lvl="1"/>
            <a:r>
              <a:rPr lang="en-US" dirty="0" err="1">
                <a:latin typeface="+mj-lt"/>
              </a:rPr>
              <a:t>SysManSquad</a:t>
            </a:r>
            <a:r>
              <a:rPr lang="en-US" dirty="0">
                <a:latin typeface="+mj-lt"/>
              </a:rPr>
              <a:t> – </a:t>
            </a:r>
            <a:r>
              <a:rPr lang="en-US" dirty="0">
                <a:latin typeface="+mj-lt"/>
                <a:hlinkClick r:id="rId3"/>
              </a:rPr>
              <a:t>https://sysmansquad.com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Adam Cook </a:t>
            </a:r>
            <a:r>
              <a:rPr lang="en-US" dirty="0">
                <a:latin typeface="+mj-lt"/>
                <a:hlinkClick r:id="rId4"/>
              </a:rPr>
              <a:t>https://adamcook.io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PowerShell Southampton user group</a:t>
            </a:r>
          </a:p>
          <a:p>
            <a:pPr lvl="1"/>
            <a:r>
              <a:rPr lang="en-US" dirty="0">
                <a:latin typeface="+mj-lt"/>
                <a:hlinkClick r:id="rId5"/>
              </a:rPr>
              <a:t>https://pssouth.co.uk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5" name="Picture 4" descr="A person sitting at a table&#10;&#10;Description automatically generated">
            <a:extLst>
              <a:ext uri="{FF2B5EF4-FFF2-40B4-BE49-F238E27FC236}">
                <a16:creationId xmlns:a16="http://schemas.microsoft.com/office/drawing/2014/main" id="{4EDD7EE1-1ED8-4144-8CC3-2391E4CF3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50" y="365125"/>
            <a:ext cx="2397687" cy="2397687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4E202B-FAC9-9343-8844-4004CE6AE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120" y="2273094"/>
            <a:ext cx="577932" cy="577932"/>
          </a:xfrm>
          <a:prstGeom prst="rect">
            <a:avLst/>
          </a:prstGeom>
        </p:spPr>
      </p:pic>
      <p:pic>
        <p:nvPicPr>
          <p:cNvPr id="1028" name="Picture 4" descr="Dumpsterfire Fantasy Football - Dumpster Fire Emoji Slack (453x457)">
            <a:extLst>
              <a:ext uri="{FF2B5EF4-FFF2-40B4-BE49-F238E27FC236}">
                <a16:creationId xmlns:a16="http://schemas.microsoft.com/office/drawing/2014/main" id="{966D3B82-1984-664D-9976-C2EF31EC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17" y="2786163"/>
            <a:ext cx="671285" cy="61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09D92A1-6406-3042-99ED-9C53CF4AB07A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A3E4F7-BA8A-4B4D-B7FB-DBD28917A78A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F2FD91BA-3CED-554A-92D1-D66257D75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22AE63-F2E3-E940-B78C-0B0CE3719CA5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D7636A4D-595B-324E-879C-34C0FE11B2AB}"/>
                  </a:ext>
                </a:extLst>
              </p:cNvPr>
              <p:cNvCxnSpPr>
                <a:cxnSpLocks/>
                <a:stCxn id="16" idx="1"/>
                <a:endCxn id="15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045D66-FEC5-0E42-87ED-3EC2A60A2DD7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0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~1 hour</a:t>
            </a:r>
          </a:p>
          <a:p>
            <a:r>
              <a:rPr lang="en-US" dirty="0">
                <a:latin typeface="+mj-lt"/>
              </a:rPr>
              <a:t>Get all content from </a:t>
            </a:r>
            <a:r>
              <a:rPr lang="en-US" dirty="0">
                <a:latin typeface="+mj-lt"/>
                <a:hlinkClick r:id="rId3"/>
              </a:rPr>
              <a:t>https://acook.io/presentations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Breaking the ice with Pester</a:t>
            </a:r>
          </a:p>
          <a:p>
            <a:pPr lvl="1"/>
            <a:r>
              <a:rPr lang="en-US" dirty="0">
                <a:latin typeface="+mj-lt"/>
              </a:rPr>
              <a:t>How it fits into a pipeline</a:t>
            </a:r>
          </a:p>
          <a:p>
            <a:pPr lvl="1"/>
            <a:r>
              <a:rPr lang="en-US" dirty="0">
                <a:latin typeface="+mj-lt"/>
              </a:rPr>
              <a:t>Why you should use it</a:t>
            </a:r>
          </a:p>
          <a:p>
            <a:pPr lvl="1"/>
            <a:r>
              <a:rPr lang="en-US" dirty="0">
                <a:latin typeface="+mj-lt"/>
              </a:rPr>
              <a:t>Demos showing you the essentials and some real examples</a:t>
            </a:r>
          </a:p>
          <a:p>
            <a:r>
              <a:rPr lang="en-US" dirty="0">
                <a:latin typeface="+mj-lt"/>
              </a:rPr>
              <a:t>You need:</a:t>
            </a:r>
          </a:p>
          <a:p>
            <a:pPr lvl="1"/>
            <a:r>
              <a:rPr lang="en-US" dirty="0">
                <a:latin typeface="+mj-lt"/>
              </a:rPr>
              <a:t>Some experience with PowerShell</a:t>
            </a:r>
          </a:p>
          <a:p>
            <a:pPr lvl="1"/>
            <a:r>
              <a:rPr lang="en-US" dirty="0">
                <a:latin typeface="+mj-lt"/>
              </a:rPr>
              <a:t>Some git knowledge is ideal but not essential</a:t>
            </a:r>
          </a:p>
          <a:p>
            <a:pPr lvl="1"/>
            <a:r>
              <a:rPr lang="en-US" dirty="0">
                <a:latin typeface="+mj-lt"/>
              </a:rPr>
              <a:t>Zero knowledge of “unit” or “acceptance” testing or Pester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7C40F9-B6D3-3B49-87C0-8C287B3B8871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408A49-5A77-C845-AAFA-B284593988E8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C44F40DD-7505-CD46-BA6E-6C92F0D03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2F450A-9CA4-BF40-BEBD-977D8BCAFA0C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670BD984-BAC4-234E-9441-3E35A2B31A01}"/>
                  </a:ext>
                </a:extLst>
              </p:cNvPr>
              <p:cNvCxnSpPr>
                <a:cxnSpLocks/>
                <a:stCxn id="41" idx="1"/>
                <a:endCxn id="40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856E0A-29E5-A649-86BB-BA68B13BBE0C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5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Pester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Born by Scott </a:t>
            </a:r>
            <a:r>
              <a:rPr lang="en-US" dirty="0" err="1">
                <a:latin typeface="+mj-lt"/>
              </a:rPr>
              <a:t>Muc</a:t>
            </a:r>
            <a:r>
              <a:rPr lang="en-US" dirty="0">
                <a:latin typeface="+mj-lt"/>
              </a:rPr>
              <a:t> in Jan 2011</a:t>
            </a:r>
          </a:p>
          <a:p>
            <a:r>
              <a:rPr lang="en-US" dirty="0">
                <a:latin typeface="+mj-lt"/>
              </a:rPr>
              <a:t>Primarily maintained today by </a:t>
            </a:r>
            <a:r>
              <a:rPr lang="en-GB" dirty="0">
                <a:latin typeface="+mj-lt"/>
              </a:rPr>
              <a:t>Jakub </a:t>
            </a:r>
            <a:r>
              <a:rPr lang="en-GB" dirty="0" err="1">
                <a:latin typeface="+mj-lt"/>
              </a:rPr>
              <a:t>Jareš</a:t>
            </a:r>
            <a:r>
              <a:rPr lang="en-GB" dirty="0">
                <a:latin typeface="+mj-lt"/>
              </a:rPr>
              <a:t> (@</a:t>
            </a:r>
            <a:r>
              <a:rPr lang="en-GB" dirty="0" err="1">
                <a:latin typeface="+mj-lt"/>
              </a:rPr>
              <a:t>nohwnd</a:t>
            </a:r>
            <a:r>
              <a:rPr lang="en-GB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Came shipped with Windows in 2015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7C40F9-B6D3-3B49-87C0-8C287B3B8871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408A49-5A77-C845-AAFA-B284593988E8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C44F40DD-7505-CD46-BA6E-6C92F0D03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2F450A-9CA4-BF40-BEBD-977D8BCAFA0C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670BD984-BAC4-234E-9441-3E35A2B31A01}"/>
                  </a:ext>
                </a:extLst>
              </p:cNvPr>
              <p:cNvCxnSpPr>
                <a:cxnSpLocks/>
                <a:stCxn id="41" idx="1"/>
                <a:endCxn id="40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856E0A-29E5-A649-86BB-BA68B13BBE0C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60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need to know </a:t>
            </a:r>
            <a:r>
              <a:rPr lang="en-US" sz="2800" i="1" baseline="30000" dirty="0"/>
              <a:t>(right now)</a:t>
            </a:r>
            <a:endParaRPr lang="en-GB" i="1" baseline="30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7C40F9-B6D3-3B49-87C0-8C287B3B8871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408A49-5A77-C845-AAFA-B284593988E8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C44F40DD-7505-CD46-BA6E-6C92F0D03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2F450A-9CA4-BF40-BEBD-977D8BCAFA0C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670BD984-BAC4-234E-9441-3E35A2B31A01}"/>
                  </a:ext>
                </a:extLst>
              </p:cNvPr>
              <p:cNvCxnSpPr>
                <a:cxnSpLocks/>
                <a:stCxn id="41" idx="1"/>
                <a:endCxn id="40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856E0A-29E5-A649-86BB-BA68B13BBE0C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056C5-FEA4-FF42-9E8E-7EB5109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functions:</a:t>
            </a:r>
          </a:p>
          <a:p>
            <a:pPr lvl="1"/>
            <a:r>
              <a:rPr lang="en-US" sz="2000" dirty="0">
                <a:latin typeface="Courier" pitchFamily="2" charset="0"/>
              </a:rPr>
              <a:t>Describe </a:t>
            </a:r>
            <a:r>
              <a:rPr lang="en-GB" sz="2000" dirty="0">
                <a:latin typeface="Courier" pitchFamily="2" charset="0"/>
              </a:rPr>
              <a:t>[-Name] &lt;String&gt; [-Fixture] &lt;</a:t>
            </a:r>
            <a:r>
              <a:rPr lang="en-GB" sz="2000" dirty="0" err="1">
                <a:latin typeface="Courier" pitchFamily="2" charset="0"/>
              </a:rPr>
              <a:t>ScriptBlock</a:t>
            </a:r>
            <a:r>
              <a:rPr lang="en-GB" sz="2000" dirty="0">
                <a:latin typeface="Courier" pitchFamily="2" charset="0"/>
              </a:rPr>
              <a:t>&gt;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It       </a:t>
            </a:r>
            <a:r>
              <a:rPr lang="en-GB" sz="2000" dirty="0">
                <a:latin typeface="Courier" pitchFamily="2" charset="0"/>
              </a:rPr>
              <a:t>[-Name] &lt;String&gt; [-Test] &lt;</a:t>
            </a:r>
            <a:r>
              <a:rPr lang="en-GB" sz="2000" dirty="0" err="1">
                <a:latin typeface="Courier" pitchFamily="2" charset="0"/>
              </a:rPr>
              <a:t>ScriptBlock</a:t>
            </a:r>
            <a:r>
              <a:rPr lang="en-GB" sz="2000" dirty="0">
                <a:latin typeface="Courier" pitchFamily="2" charset="0"/>
              </a:rPr>
              <a:t>&gt;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Should   [-</a:t>
            </a:r>
            <a:r>
              <a:rPr lang="en-US" sz="2000" dirty="0" err="1">
                <a:latin typeface="Courier" pitchFamily="2" charset="0"/>
              </a:rPr>
              <a:t>ActualValue</a:t>
            </a:r>
            <a:r>
              <a:rPr lang="en-US" sz="2000" dirty="0">
                <a:latin typeface="Courier" pitchFamily="2" charset="0"/>
              </a:rPr>
              <a:t>] &lt;Object&gt;</a:t>
            </a:r>
          </a:p>
        </p:txBody>
      </p:sp>
    </p:spTree>
    <p:extLst>
      <p:ext uri="{BB962C8B-B14F-4D97-AF65-F5344CB8AC3E}">
        <p14:creationId xmlns:p14="http://schemas.microsoft.com/office/powerpoint/2010/main" val="25944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Rob Sewell (@</a:t>
            </a:r>
            <a:r>
              <a:rPr lang="en-US" dirty="0" err="1">
                <a:latin typeface="+mj-lt"/>
              </a:rPr>
              <a:t>sqldbawithbeard</a:t>
            </a:r>
            <a:r>
              <a:rPr lang="en-US" dirty="0">
                <a:latin typeface="+mj-lt"/>
              </a:rPr>
              <a:t>) blogs on querying SQL servers with </a:t>
            </a:r>
            <a:r>
              <a:rPr lang="en-US" dirty="0" err="1">
                <a:latin typeface="+mj-lt"/>
              </a:rPr>
              <a:t>sa</a:t>
            </a:r>
            <a:r>
              <a:rPr lang="en-US" dirty="0">
                <a:latin typeface="+mj-lt"/>
              </a:rPr>
              <a:t> account enabled, and writing Pester tests which reports on a SQL server conforming to this test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https://sqldbawithabeard.com/2017/11/16/write-your-first-pester-test-today/</a:t>
            </a:r>
            <a:endParaRPr lang="en-US" dirty="0"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7C40F9-B6D3-3B49-87C0-8C287B3B8871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408A49-5A77-C845-AAFA-B284593988E8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C44F40DD-7505-CD46-BA6E-6C92F0D03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2F450A-9CA4-BF40-BEBD-977D8BCAFA0C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670BD984-BAC4-234E-9441-3E35A2B31A01}"/>
                  </a:ext>
                </a:extLst>
              </p:cNvPr>
              <p:cNvCxnSpPr>
                <a:cxnSpLocks/>
                <a:stCxn id="41" idx="1"/>
                <a:endCxn id="40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856E0A-29E5-A649-86BB-BA68B13BBE0C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91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697CDBB-C2ED-4358-BB25-D095B935AFA3}"/>
              </a:ext>
            </a:extLst>
          </p:cNvPr>
          <p:cNvSpPr/>
          <p:nvPr/>
        </p:nvSpPr>
        <p:spPr>
          <a:xfrm>
            <a:off x="3974690" y="2370448"/>
            <a:ext cx="6312310" cy="177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882E-5492-4409-A551-9D7A8ACE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CI/CD?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C4E9-2300-48F7-957A-B417A9C0B028}"/>
              </a:ext>
            </a:extLst>
          </p:cNvPr>
          <p:cNvSpPr txBox="1"/>
          <p:nvPr/>
        </p:nvSpPr>
        <p:spPr>
          <a:xfrm>
            <a:off x="838200" y="1538090"/>
            <a:ext cx="86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Continuous Integration and Continuous Deployment or Continuous Delivery</a:t>
            </a:r>
            <a:endParaRPr lang="en-GB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39022-5F83-46BD-B9A4-D7BABED7F8C6}"/>
              </a:ext>
            </a:extLst>
          </p:cNvPr>
          <p:cNvSpPr/>
          <p:nvPr/>
        </p:nvSpPr>
        <p:spPr>
          <a:xfrm>
            <a:off x="4053218" y="2714416"/>
            <a:ext cx="4084301" cy="1352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96BEFA-BB6F-493A-8C9F-9F265CA89A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08156" y="3519844"/>
            <a:ext cx="333067" cy="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548F35-DC27-4C43-B8C4-D38E4A408F81}"/>
              </a:ext>
            </a:extLst>
          </p:cNvPr>
          <p:cNvSpPr/>
          <p:nvPr/>
        </p:nvSpPr>
        <p:spPr>
          <a:xfrm>
            <a:off x="8304053" y="2714416"/>
            <a:ext cx="1937704" cy="1352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4AE107-BFA3-4304-8632-7A0307927800}"/>
              </a:ext>
            </a:extLst>
          </p:cNvPr>
          <p:cNvCxnSpPr/>
          <p:nvPr/>
        </p:nvCxnSpPr>
        <p:spPr>
          <a:xfrm>
            <a:off x="592946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D4BE4B-61B4-410E-B7B9-9BD4DCC10CD2}"/>
              </a:ext>
            </a:extLst>
          </p:cNvPr>
          <p:cNvSpPr txBox="1"/>
          <p:nvPr/>
        </p:nvSpPr>
        <p:spPr>
          <a:xfrm>
            <a:off x="2019913" y="3058190"/>
            <a:ext cx="17882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change to code, check it in to source 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E8272-38BA-4DE6-B194-A9CECD16C10F}"/>
              </a:ext>
            </a:extLst>
          </p:cNvPr>
          <p:cNvSpPr txBox="1"/>
          <p:nvPr/>
        </p:nvSpPr>
        <p:spPr>
          <a:xfrm>
            <a:off x="4141223" y="3058189"/>
            <a:ext cx="1788243" cy="923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Build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0B9F6-A39B-4D21-BA07-EFFF65A31D93}"/>
              </a:ext>
            </a:extLst>
          </p:cNvPr>
          <p:cNvSpPr txBox="1"/>
          <p:nvPr/>
        </p:nvSpPr>
        <p:spPr>
          <a:xfrm>
            <a:off x="6262533" y="3058189"/>
            <a:ext cx="1788243" cy="92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Test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D83C1-1FFA-4EEC-B907-FA8DE1557954}"/>
              </a:ext>
            </a:extLst>
          </p:cNvPr>
          <p:cNvSpPr txBox="1"/>
          <p:nvPr/>
        </p:nvSpPr>
        <p:spPr>
          <a:xfrm>
            <a:off x="8383843" y="3058190"/>
            <a:ext cx="17882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Deploy to production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E49EE6-EEE1-4688-BDE2-7BA204E2B8F3}"/>
              </a:ext>
            </a:extLst>
          </p:cNvPr>
          <p:cNvCxnSpPr/>
          <p:nvPr/>
        </p:nvCxnSpPr>
        <p:spPr>
          <a:xfrm>
            <a:off x="805077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B92EC9-F66E-4B70-9236-6D6B03CDE294}"/>
              </a:ext>
            </a:extLst>
          </p:cNvPr>
          <p:cNvGrpSpPr/>
          <p:nvPr/>
        </p:nvGrpSpPr>
        <p:grpSpPr>
          <a:xfrm>
            <a:off x="7122319" y="1907422"/>
            <a:ext cx="1989111" cy="2800999"/>
            <a:chOff x="7122319" y="1907422"/>
            <a:chExt cx="1989111" cy="28009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C2FFD9-410E-4763-86BB-DF8496C92331}"/>
                </a:ext>
              </a:extLst>
            </p:cNvPr>
            <p:cNvGrpSpPr/>
            <p:nvPr/>
          </p:nvGrpSpPr>
          <p:grpSpPr>
            <a:xfrm>
              <a:off x="7122319" y="1907422"/>
              <a:ext cx="1989111" cy="2800999"/>
              <a:chOff x="7122319" y="1907422"/>
              <a:chExt cx="1989111" cy="280099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25ED026-CB50-47B6-8C8E-75E0066D6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7309" y="3519844"/>
                <a:ext cx="0" cy="851081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EC7EFF-A211-4517-8665-4815775B1D00}"/>
                  </a:ext>
                </a:extLst>
              </p:cNvPr>
              <p:cNvSpPr txBox="1"/>
              <p:nvPr/>
            </p:nvSpPr>
            <p:spPr>
              <a:xfrm>
                <a:off x="7323187" y="4370925"/>
                <a:ext cx="1788243" cy="33749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/>
                  <a:t>Approval</a:t>
                </a:r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2EE710-B619-454D-A85D-9E02EB17D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319" y="1907422"/>
                <a:ext cx="742156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9497CE0F-CACC-41FF-B8E5-A5A4281DF14E}"/>
                </a:ext>
              </a:extLst>
            </p:cNvPr>
            <p:cNvCxnSpPr>
              <a:endCxn id="44" idx="3"/>
            </p:cNvCxnSpPr>
            <p:nvPr/>
          </p:nvCxnSpPr>
          <p:spPr>
            <a:xfrm rot="16200000" flipH="1">
              <a:off x="7208716" y="2636958"/>
              <a:ext cx="2558473" cy="1246955"/>
            </a:xfrm>
            <a:prstGeom prst="curvedConnector4">
              <a:avLst>
                <a:gd name="adj1" fmla="val 14933"/>
                <a:gd name="adj2" fmla="val 232403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1AB6F7-24E8-8444-8690-7FF675B2F24C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C12F55-9C19-2948-93FE-FF73C628E8DA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D609DAFE-8355-8C44-B0FB-4E88B52570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D8502B-996D-A844-A70D-C1CB27AF738A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64" name="Curved Connector 63">
                <a:extLst>
                  <a:ext uri="{FF2B5EF4-FFF2-40B4-BE49-F238E27FC236}">
                    <a16:creationId xmlns:a16="http://schemas.microsoft.com/office/drawing/2014/main" id="{9B94502B-CC4C-5043-AF1C-09E864D22347}"/>
                  </a:ext>
                </a:extLst>
              </p:cNvPr>
              <p:cNvCxnSpPr>
                <a:cxnSpLocks/>
                <a:stCxn id="63" idx="1"/>
                <a:endCxn id="62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B509A8-97F5-9A40-BC54-C558E08AAB0D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8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597-B6A5-4F9D-B56A-0261EB89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52"/>
            <a:ext cx="10515600" cy="1325563"/>
          </a:xfrm>
        </p:spPr>
        <p:txBody>
          <a:bodyPr/>
          <a:lstStyle/>
          <a:p>
            <a:r>
              <a:rPr lang="en-US" dirty="0"/>
              <a:t>Final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D4DF-B2F1-4D09-8796-C281708F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715"/>
            <a:ext cx="8086859" cy="5106154"/>
          </a:xfrm>
        </p:spPr>
        <p:txBody>
          <a:bodyPr>
            <a:normAutofit/>
          </a:bodyPr>
          <a:lstStyle/>
          <a:p>
            <a:r>
              <a:rPr lang="en-GB" dirty="0"/>
              <a:t>Docs</a:t>
            </a:r>
          </a:p>
          <a:p>
            <a:pPr lvl="1"/>
            <a:r>
              <a:rPr lang="en-GB" dirty="0">
                <a:hlinkClick r:id="rId3"/>
              </a:rPr>
              <a:t>https://pester-docs.netlify.app</a:t>
            </a:r>
            <a:r>
              <a:rPr lang="en-GB" dirty="0"/>
              <a:t> </a:t>
            </a:r>
          </a:p>
          <a:p>
            <a:r>
              <a:rPr lang="en-GB" dirty="0"/>
              <a:t>YouTube playlist:</a:t>
            </a:r>
          </a:p>
          <a:p>
            <a:pPr lvl="1"/>
            <a:r>
              <a:rPr lang="en-GB" dirty="0">
                <a:hlinkClick r:id="rId4"/>
              </a:rPr>
              <a:t>https://acook.io/pesterplaylist</a:t>
            </a:r>
            <a:r>
              <a:rPr lang="en-GB" dirty="0"/>
              <a:t> </a:t>
            </a:r>
          </a:p>
          <a:p>
            <a:r>
              <a:rPr lang="en-GB" dirty="0"/>
              <a:t>Mastering PowerShell Scripting - Chris Dent</a:t>
            </a:r>
          </a:p>
          <a:p>
            <a:pPr lvl="1"/>
            <a:r>
              <a:rPr lang="en-GB" dirty="0">
                <a:hlinkClick r:id="rId5"/>
              </a:rPr>
              <a:t>https://www.amazon.co.uk/Mastering-PowerShell-Scripting-Automate-environment/dp/1800206542</a:t>
            </a:r>
            <a:r>
              <a:rPr lang="en-GB" dirty="0"/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075A20-5DCC-0B4A-940C-0C6A4DD683E4}"/>
              </a:ext>
            </a:extLst>
          </p:cNvPr>
          <p:cNvGrpSpPr/>
          <p:nvPr/>
        </p:nvGrpSpPr>
        <p:grpSpPr>
          <a:xfrm>
            <a:off x="10060381" y="4645453"/>
            <a:ext cx="2117765" cy="2165654"/>
            <a:chOff x="10060381" y="4430010"/>
            <a:chExt cx="2117765" cy="21656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55C4EF-250C-0640-8F93-7D65F974DCC2}"/>
                </a:ext>
              </a:extLst>
            </p:cNvPr>
            <p:cNvGrpSpPr/>
            <p:nvPr/>
          </p:nvGrpSpPr>
          <p:grpSpPr>
            <a:xfrm>
              <a:off x="10060381" y="4430010"/>
              <a:ext cx="2117765" cy="1904770"/>
              <a:chOff x="10008404" y="4620028"/>
              <a:chExt cx="2117765" cy="1904770"/>
            </a:xfrm>
          </p:grpSpPr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26EAB857-D645-9A44-86A6-7FE40EED67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E11696-B3F6-8D45-8F85-D5F02E87AA0A}"/>
                  </a:ext>
                </a:extLst>
              </p:cNvPr>
              <p:cNvSpPr txBox="1"/>
              <p:nvPr/>
            </p:nvSpPr>
            <p:spPr>
              <a:xfrm>
                <a:off x="10008404" y="4620028"/>
                <a:ext cx="2117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3EF298C0-AA80-3941-A9B3-B47CDA68E0B1}"/>
                  </a:ext>
                </a:extLst>
              </p:cNvPr>
              <p:cNvCxnSpPr>
                <a:cxnSpLocks/>
                <a:stCxn id="30" idx="1"/>
                <a:endCxn id="29" idx="1"/>
              </p:cNvCxnSpPr>
              <p:nvPr/>
            </p:nvCxnSpPr>
            <p:spPr>
              <a:xfrm rot="10800000" flipH="1" flipV="1">
                <a:off x="10008404" y="4773917"/>
                <a:ext cx="290430" cy="968574"/>
              </a:xfrm>
              <a:prstGeom prst="curvedConnector3">
                <a:avLst>
                  <a:gd name="adj1" fmla="val -43728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C21A61-AA26-3348-B0CC-90CDA74C9511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B9052C5-04EB-DE4A-84D4-350633796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595" y="3144980"/>
            <a:ext cx="1215467" cy="15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832</Words>
  <Application>Microsoft Macintosh PowerPoint</Application>
  <PresentationFormat>Widescreen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Bradley Hand</vt:lpstr>
      <vt:lpstr>Calibri</vt:lpstr>
      <vt:lpstr>Calibri Light</vt:lpstr>
      <vt:lpstr>Courier</vt:lpstr>
      <vt:lpstr>Courier New</vt:lpstr>
      <vt:lpstr>Office Theme</vt:lpstr>
      <vt:lpstr>Breaking the ice with Pester for PowerShell tinkerers</vt:lpstr>
      <vt:lpstr>About me</vt:lpstr>
      <vt:lpstr>About the session</vt:lpstr>
      <vt:lpstr>History of Pester</vt:lpstr>
      <vt:lpstr>All you need to know (right now)</vt:lpstr>
      <vt:lpstr>Real world examples</vt:lpstr>
      <vt:lpstr>What is CI/CD?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PowerShell code into production using GitHub Actions</dc:title>
  <dc:creator>Adam Cook</dc:creator>
  <cp:lastModifiedBy>Adam Cook</cp:lastModifiedBy>
  <cp:revision>75</cp:revision>
  <dcterms:created xsi:type="dcterms:W3CDTF">2020-10-08T22:17:16Z</dcterms:created>
  <dcterms:modified xsi:type="dcterms:W3CDTF">2022-03-14T15:07:05Z</dcterms:modified>
</cp:coreProperties>
</file>