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71" r:id="rId5"/>
    <p:sldId id="269" r:id="rId6"/>
    <p:sldId id="276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181A1B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52" autoAdjust="0"/>
    <p:restoredTop sz="65702" autoAdjust="0"/>
  </p:normalViewPr>
  <p:slideViewPr>
    <p:cSldViewPr snapToGrid="0">
      <p:cViewPr varScale="1">
        <p:scale>
          <a:sx n="74" d="100"/>
          <a:sy n="74" d="100"/>
        </p:scale>
        <p:origin x="160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7FA6A-6429-4D80-8517-947C27BC1128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5441B-863A-42E5-B9B5-E68933913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66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5441B-863A-42E5-B9B5-E6893391398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877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5441B-863A-42E5-B9B5-E6893391398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736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/>
              <a:t>“Demystifying”, “break it down”, “practical terms”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Explaining this is relevant because leveraging GitHub Actions means == you will be practicing at the very least the deployment/delivery part of CI/CD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Not a new idea, but it is for me / sysadmins</a:t>
            </a:r>
          </a:p>
          <a:p>
            <a:pPr marL="0" indent="0">
              <a:buFontTx/>
              <a:buNone/>
            </a:pPr>
            <a:br>
              <a:rPr lang="en-US" b="1" dirty="0"/>
            </a:br>
            <a:r>
              <a:rPr lang="en-US" b="1" dirty="0"/>
              <a:t>What is it?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Continuous Integration: asking “Does the code I have checked in, conform or pass a series of tests?”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Continuous Delivery/Deployment: essentially getting your code from A to B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Will explain diff between deployment v delivery soon (this slide)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A practice of automating the testing and deployment of code</a:t>
            </a:r>
          </a:p>
          <a:p>
            <a:pPr marL="0" indent="0">
              <a:buFontTx/>
              <a:buNone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0" dirty="0"/>
              <a:t>Creates a pipeline:</a:t>
            </a:r>
          </a:p>
          <a:p>
            <a:pPr marL="0" indent="0">
              <a:buFontTx/>
              <a:buNone/>
            </a:pPr>
            <a:r>
              <a:rPr lang="en-US" b="0" i="1" dirty="0"/>
              <a:t>&lt;click&gt;</a:t>
            </a:r>
            <a:endParaRPr lang="en-US" b="0" i="0" dirty="0"/>
          </a:p>
          <a:p>
            <a:pPr marL="0" indent="0">
              <a:buFontTx/>
              <a:buNone/>
            </a:pPr>
            <a:r>
              <a:rPr lang="en-US" b="0" i="0" dirty="0"/>
              <a:t>Check in code</a:t>
            </a:r>
            <a:endParaRPr lang="en-US" b="0" i="1" dirty="0"/>
          </a:p>
          <a:p>
            <a:pPr marL="171450" indent="-171450">
              <a:buFontTx/>
              <a:buChar char="-"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0" i="1" dirty="0">
                <a:solidFill>
                  <a:srgbClr val="FF0000"/>
                </a:solidFill>
              </a:rPr>
              <a:t>&lt;click&gt;</a:t>
            </a:r>
          </a:p>
          <a:p>
            <a:pPr marL="0" indent="0">
              <a:buFontTx/>
              <a:buNone/>
            </a:pPr>
            <a:r>
              <a:rPr lang="en-US" b="0" dirty="0"/>
              <a:t>Build: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To produce an artifact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For me was difficult to understand, I’ve already built my code, why am I being told I should build it again… after checking in my already built code?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Give non-PS and PS example (talk about building modules)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1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FF0000"/>
                </a:solidFill>
              </a:rPr>
              <a:t>&lt;click&gt;</a:t>
            </a:r>
            <a:endParaRPr lang="en-US" b="0" dirty="0"/>
          </a:p>
          <a:p>
            <a:pPr marL="0" indent="0">
              <a:buFontTx/>
              <a:buNone/>
            </a:pPr>
            <a:r>
              <a:rPr lang="en-US" b="0" dirty="0"/>
              <a:t>Test: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“Does this artifact conform or pass a series of tests?”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Give high-level examples of testing code, input &amp; expected output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Mention Pester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In the demos later, I will be not demoing code testing, focusing purely on the deployment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1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FF0000"/>
                </a:solidFill>
              </a:rPr>
              <a:t>&lt;click&gt;</a:t>
            </a:r>
          </a:p>
          <a:p>
            <a:pPr marL="0" indent="0">
              <a:buFontTx/>
              <a:buNone/>
            </a:pPr>
            <a:r>
              <a:rPr lang="en-US" b="0" dirty="0"/>
              <a:t>Deploy: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Finally, get your code to production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PowerShell Gallery / file share / internal NuGet repository / directly to servers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1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FF0000"/>
                </a:solidFill>
              </a:rPr>
              <a:t>&lt;click&gt;</a:t>
            </a:r>
          </a:p>
          <a:p>
            <a:pPr marL="0" indent="0">
              <a:buFontTx/>
              <a:buNone/>
            </a:pPr>
            <a:r>
              <a:rPr lang="en-US" b="0" dirty="0"/>
              <a:t>Pipeline – this is what is preferred to as the “pipeline”</a:t>
            </a:r>
          </a:p>
          <a:p>
            <a:pPr marL="171450" indent="-171450">
              <a:buFontTx/>
              <a:buChar char="-"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FF0000"/>
                </a:solidFill>
              </a:rPr>
              <a:t>&lt;click&gt;</a:t>
            </a:r>
          </a:p>
          <a:p>
            <a:pPr marL="0" indent="0">
              <a:buFontTx/>
              <a:buNone/>
            </a:pPr>
            <a:r>
              <a:rPr lang="en-US" b="0" dirty="0"/>
              <a:t>CI + CD – break down the pipeline</a:t>
            </a:r>
          </a:p>
          <a:p>
            <a:pPr marL="0" indent="0">
              <a:buFontTx/>
              <a:buNone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FF0000"/>
                </a:solidFill>
              </a:rPr>
              <a:t>&lt;click&gt;</a:t>
            </a:r>
          </a:p>
          <a:p>
            <a:pPr marL="0" indent="0">
              <a:buFontTx/>
              <a:buNone/>
            </a:pPr>
            <a:r>
              <a:rPr lang="en-US" b="0" dirty="0"/>
              <a:t>Approval – difference between Delivery v Deployment</a:t>
            </a:r>
          </a:p>
          <a:p>
            <a:pPr marL="0" indent="0">
              <a:buFontTx/>
              <a:buNone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FF0000"/>
                </a:solidFill>
              </a:rPr>
              <a:t>&lt;click&gt;</a:t>
            </a:r>
            <a:endParaRPr lang="en-US" b="1" dirty="0"/>
          </a:p>
          <a:p>
            <a:r>
              <a:rPr lang="en-US" b="1" dirty="0"/>
              <a:t>Why do it?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Avoid being put off to ship changes/fixes</a:t>
            </a:r>
          </a:p>
          <a:p>
            <a:pPr marL="171450" indent="-171450">
              <a:buFontTx/>
              <a:buChar char="-"/>
            </a:pPr>
            <a:r>
              <a:rPr lang="en-US" dirty="0"/>
              <a:t>Frees us from the logistical or admin </a:t>
            </a:r>
          </a:p>
          <a:p>
            <a:pPr marL="171450" indent="-171450">
              <a:buFontTx/>
              <a:buChar char="-"/>
            </a:pPr>
            <a:r>
              <a:rPr lang="en-US" dirty="0"/>
              <a:t>Improved focus on the code or project itself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Don’t worry about remembering 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how to get it where it needs to go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what the next version number should be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To include release notes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5441B-863A-42E5-B9B5-E6893391398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443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Let’s get to the meet and potatoes of doing that in practice with GitHub Actions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First need to explain some concepts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i="1" dirty="0"/>
              <a:t>&lt;click&gt;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GitHub Actions, all there is to it: a YAML file in a particular directory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Name the file whatever you like, just has to be YAML and live there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These are defined are your GitHub Actions “workflows”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i="1" dirty="0"/>
              <a:t>&lt;click&gt;</a:t>
            </a:r>
          </a:p>
          <a:p>
            <a:pPr marL="0" indent="0">
              <a:buFontTx/>
              <a:buNone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0" dirty="0"/>
              <a:t>So you have your workflow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Within them are jobs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Within them are steps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Within them are commands or “actions”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i="0" dirty="0"/>
              <a:t>Steps run commands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i="0" dirty="0"/>
              <a:t>Explain commands + shells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i="0" dirty="0"/>
              <a:t>Steps can also run actions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i="0" dirty="0"/>
              <a:t>Explain actions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i="0" dirty="0"/>
              <a:t>(defined in your repository, a public repository or published in the Docker registry)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i="0" dirty="0"/>
              <a:t>Example</a:t>
            </a:r>
          </a:p>
          <a:p>
            <a:pPr marL="0" indent="0">
              <a:buFontTx/>
              <a:buNone/>
            </a:pPr>
            <a:endParaRPr lang="en-US" i="0" dirty="0"/>
          </a:p>
          <a:p>
            <a:pPr marL="0" indent="0">
              <a:buFontTx/>
              <a:buNone/>
            </a:pPr>
            <a:r>
              <a:rPr lang="en-US" i="1" dirty="0"/>
              <a:t>&lt;click&gt;</a:t>
            </a:r>
          </a:p>
          <a:p>
            <a:pPr marL="0" indent="0">
              <a:buFontTx/>
              <a:buNone/>
            </a:pPr>
            <a:endParaRPr lang="en-US" i="0" dirty="0"/>
          </a:p>
          <a:p>
            <a:pPr marL="171450" indent="-171450">
              <a:buFontTx/>
              <a:buChar char="-"/>
            </a:pPr>
            <a:r>
              <a:rPr lang="en-US" i="0" dirty="0"/>
              <a:t>Within those things, you define your steps to build/test/deploy your code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CECAC3"/>
                </a:solidFill>
                <a:effectLst/>
                <a:latin typeface="-apple-system"/>
              </a:rPr>
              <a:t>Not all steps run actions, but all actions run as a step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CECAC3"/>
                </a:solidFill>
                <a:effectLst/>
                <a:latin typeface="-apple-system"/>
              </a:rPr>
              <a:t>Each step is its own process</a:t>
            </a:r>
            <a:endParaRPr lang="en-US" i="0" dirty="0"/>
          </a:p>
          <a:p>
            <a:pPr marL="0" indent="0">
              <a:buFontTx/>
              <a:buNone/>
            </a:pPr>
            <a:endParaRPr lang="en-US" i="0" dirty="0"/>
          </a:p>
          <a:p>
            <a:pPr marL="0" indent="0">
              <a:buFontTx/>
              <a:buNone/>
            </a:pPr>
            <a:r>
              <a:rPr lang="en-US" i="1" dirty="0"/>
              <a:t>&lt;click&gt;</a:t>
            </a:r>
            <a:endParaRPr lang="en-US" i="0" dirty="0"/>
          </a:p>
          <a:p>
            <a:pPr marL="0" indent="0">
              <a:buFontTx/>
              <a:buNone/>
            </a:pPr>
            <a:endParaRPr lang="en-US" i="0" dirty="0"/>
          </a:p>
          <a:p>
            <a:pPr marL="171450" indent="-171450">
              <a:buFontTx/>
              <a:buChar char="-"/>
            </a:pPr>
            <a:r>
              <a:rPr lang="en-US" i="0" dirty="0"/>
              <a:t>Choose when to invoke your workflow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Can apply conditions to each event</a:t>
            </a:r>
          </a:p>
          <a:p>
            <a:pPr marL="0" indent="0">
              <a:buFontTx/>
              <a:buNone/>
            </a:pPr>
            <a:endParaRPr lang="en-US" i="0" dirty="0"/>
          </a:p>
          <a:p>
            <a:pPr marL="0" indent="0">
              <a:buFontTx/>
              <a:buNone/>
            </a:pPr>
            <a:r>
              <a:rPr lang="en-US" i="1" dirty="0"/>
              <a:t>&lt;click&gt;</a:t>
            </a:r>
            <a:endParaRPr lang="en-US" i="0" dirty="0"/>
          </a:p>
          <a:p>
            <a:pPr marL="0" indent="0">
              <a:buFontTx/>
              <a:buNone/>
            </a:pPr>
            <a:endParaRPr lang="en-US" i="0" dirty="0"/>
          </a:p>
          <a:p>
            <a:pPr marL="171450" indent="-171450">
              <a:buFontTx/>
              <a:buChar char="-"/>
            </a:pPr>
            <a:r>
              <a:rPr lang="en-US" i="0" dirty="0"/>
              <a:t>An OS environment that has a copy of your code and executes what you have defined in your workflow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A container in the cloud or on-prem</a:t>
            </a:r>
          </a:p>
          <a:p>
            <a:pPr marL="171450" indent="-171450">
              <a:buFontTx/>
              <a:buChar char="-"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5441B-863A-42E5-B9B5-E6893391398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185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5441B-863A-42E5-B9B5-E6893391398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3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4288-A5DB-45E5-9423-BC4780CF8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35FD7-4CF3-45C1-A2CD-AD4945B88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C0276-B36E-466A-886B-914CA379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4118A-D640-4BBE-9756-FF4ECB46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36CCB-832E-4958-BEB3-13AC4BCC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44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D8EF-445C-484E-858A-387DC670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3426A-F524-44A3-BA98-EFF9CAB7E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6CFDD-637C-4C41-8D1B-69B34FBC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7082-4944-442A-943B-65AD6415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A6794-F5D0-42B7-A97E-CF626F50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AB0B1-5364-4758-8ACB-9356B1C3B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DEEB6-A901-4862-942C-7F618265E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C6ED3-E972-4B9C-AAED-83A8BE30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70691-02CA-41D1-8FFA-076F6F90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62B04-9999-4FED-8A96-2B0568F5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3037-4379-4693-8E2B-9906C553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07496-A456-4E97-B6F0-FD87585AF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95DFD-6F42-4789-8419-67FAEB5C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5921-023D-483D-AAF3-AB3B6A3D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2CBF-401F-4DF9-B07B-34FB5CEA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48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B478-6A58-47B4-91E0-0B6249BE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FE09F-6B69-402C-8C95-CC5939BCB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B76B3-C393-4C79-A808-560DBDFB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C71A3-A69F-46C8-8137-92DAEF8D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72759-91C8-4A2B-BC10-F9F83972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83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90A9-C8BD-493A-B5D2-CAF9DF8E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6928-9CB2-4216-B6C8-A7239FF19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B33DB-15B5-4887-9CEC-84B608BD1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DE0D4-D277-4612-8D4F-5D325B18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BCBC7-C608-4CA6-A148-45A2E67C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0F60C-91B2-4C67-A461-954CE0B3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20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D9A3-D58F-4AEE-BB99-3DA2AC13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F4098-A5EF-4249-934E-E09A4ED3F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DC55A-741C-4181-AB1F-9C0A39032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49C44-9332-4C86-A696-F3F7ADD4B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EF644-1EE3-4444-B890-A01F94338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AD3D3-C444-471C-B261-80C352A0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11CB1-3F25-4375-9240-38634847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8E81D-DFCB-4922-BB6F-7B71411B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3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1B23-407F-4739-B251-9A738478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06DC3-0B10-45C0-9F6B-BF241E1A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D3586-827F-4DA6-8857-8392C4EC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9CB54-FB48-4255-9C6C-652C7C38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1AEA2-65D1-4D63-B2FC-13B4C0E1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18D14-125C-49B3-B0C1-48BEF7EE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8FD98-4686-4D2B-880B-4769A397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3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A495-3D2E-4E94-AE3F-FE0B5DCD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16DD-EB09-41AD-B2D6-2812C409F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E624D-B09A-439E-8A6E-1959E788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3123D-059D-42F0-B31F-4B7014E3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43791-9D34-4A8D-B3AF-1ED110D9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26AC6-1F2E-4FD1-8094-3F8A8402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80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81CE-4D95-4682-98C7-89AEF908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768D6-889A-4FB7-9C50-4DE9B2AC5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B1A82-4272-410A-995F-62AB0915F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C38BE-F401-4D66-9CB0-C2A4002D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FC06D-B71F-4D75-B2F6-14E8CE83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D487E-E6A2-4B38-98DA-B7667E1A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0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102A2-9AE4-4BDD-BDF6-926A92CB8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A5F86-FDE9-4BEB-96F3-CE23080D9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471B6-EE86-4C20-A3BA-D82333C2B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47080-8C1D-47E1-91AD-DF405A3C6FA3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712DA-C770-4E8A-9023-0CEF0AED8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A261B-D624-4AED-8A52-54DD9E7B3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19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ysmansquad.com/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ssouth.co.uk/" TargetMode="External"/><Relationship Id="rId5" Type="http://schemas.openxmlformats.org/officeDocument/2006/relationships/hyperlink" Target="https://adamcook.io/" TargetMode="External"/><Relationship Id="rId4" Type="http://schemas.openxmlformats.org/officeDocument/2006/relationships/hyperlink" Target="https://cookadam.co.uk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pluralsight.com/library/courses/github-actions-getting-started" TargetMode="External"/><Relationship Id="rId3" Type="http://schemas.openxmlformats.org/officeDocument/2006/relationships/hyperlink" Target="https://github.com/codaamok/Presentations" TargetMode="External"/><Relationship Id="rId7" Type="http://schemas.openxmlformats.org/officeDocument/2006/relationships/hyperlink" Target="https://docs.github.com/en/free-pro-team@latest/actions" TargetMode="External"/><Relationship Id="rId12" Type="http://schemas.openxmlformats.org/officeDocument/2006/relationships/hyperlink" Target="https://dev.azure.com/powersgrops/AzDO_PSModDE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b.github.com/githubtraining/github-actions:-hello-world" TargetMode="External"/><Relationship Id="rId11" Type="http://schemas.openxmlformats.org/officeDocument/2006/relationships/hyperlink" Target="https://github.com/codaamok/PSCMContentMgmt" TargetMode="External"/><Relationship Id="rId5" Type="http://schemas.openxmlformats.org/officeDocument/2006/relationships/hyperlink" Target="https://github-actions-hero.now.sh/" TargetMode="External"/><Relationship Id="rId10" Type="http://schemas.openxmlformats.org/officeDocument/2006/relationships/hyperlink" Target="https://github.com/potatoqualitee/docs/blob/powershell/content/actions/guides/building-and-testing-powershell.md" TargetMode="External"/><Relationship Id="rId4" Type="http://schemas.openxmlformats.org/officeDocument/2006/relationships/hyperlink" Target="https://github-actions-hero.now.sh/playground" TargetMode="External"/><Relationship Id="rId9" Type="http://schemas.openxmlformats.org/officeDocument/2006/relationships/hyperlink" Target="https://robstr.dev/using-github-actions-run-automatic-pester-tes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AEA5E7-40A1-48E1-8574-1259DF298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 bwMode="auto">
          <a:xfrm>
            <a:off x="20" y="10"/>
            <a:ext cx="609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773ACD-822F-43CB-9A7A-CD800EBC9E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0" r="13001" b="2"/>
          <a:stretch/>
        </p:blipFill>
        <p:spPr>
          <a:xfrm>
            <a:off x="6740028" y="848374"/>
            <a:ext cx="5341897" cy="6009625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ame 74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13243-E42C-430C-968F-D95F78102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858" y="2761554"/>
            <a:ext cx="3618284" cy="1345720"/>
          </a:xfrm>
          <a:noFill/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rgbClr val="080808"/>
                </a:solidFill>
              </a:rPr>
              <a:t>Getting your PowerShell code into production using GitHub Actions</a:t>
            </a:r>
            <a:endParaRPr lang="en-GB" sz="2600" dirty="0">
              <a:solidFill>
                <a:srgbClr val="080808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5D8045-0275-4F70-B0BE-35FE54624A02}"/>
              </a:ext>
            </a:extLst>
          </p:cNvPr>
          <p:cNvGrpSpPr/>
          <p:nvPr/>
        </p:nvGrpSpPr>
        <p:grpSpPr>
          <a:xfrm>
            <a:off x="5136403" y="4107274"/>
            <a:ext cx="1919194" cy="437535"/>
            <a:chOff x="4975677" y="4107274"/>
            <a:chExt cx="1919194" cy="437535"/>
          </a:xfrm>
        </p:grpSpPr>
        <p:pic>
          <p:nvPicPr>
            <p:cNvPr id="9" name="Picture 8" descr="A picture containing shirt&#10;&#10;Description automatically generated">
              <a:extLst>
                <a:ext uri="{FF2B5EF4-FFF2-40B4-BE49-F238E27FC236}">
                  <a16:creationId xmlns:a16="http://schemas.microsoft.com/office/drawing/2014/main" id="{B7FDF484-BD78-4DFF-A523-0221D2AC3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5677" y="4107274"/>
              <a:ext cx="437535" cy="43753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F83DBD-3ECC-4EA8-8E94-FBB0C5B59C1D}"/>
                </a:ext>
              </a:extLst>
            </p:cNvPr>
            <p:cNvSpPr txBox="1"/>
            <p:nvPr/>
          </p:nvSpPr>
          <p:spPr>
            <a:xfrm>
              <a:off x="5413212" y="4141375"/>
              <a:ext cx="1481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@codaamok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4" name="Picture 13" descr="A person sitting at a table&#10;&#10;Description automatically generated">
            <a:extLst>
              <a:ext uri="{FF2B5EF4-FFF2-40B4-BE49-F238E27FC236}">
                <a16:creationId xmlns:a16="http://schemas.microsoft.com/office/drawing/2014/main" id="{EA046FC1-4E7F-4A84-A0C5-4CEC12F85A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35" y="4566221"/>
            <a:ext cx="1197831" cy="1197831"/>
          </a:xfrm>
          <a:prstGeom prst="ellipse">
            <a:avLst/>
          </a:prstGeom>
          <a:ln w="41275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308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A0B9-CD14-4000-B369-5CA99585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8ABE-F4BB-4C94-A2F6-134CAAD65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Adam Cook</a:t>
            </a:r>
          </a:p>
          <a:p>
            <a:r>
              <a:rPr lang="en-US" dirty="0">
                <a:latin typeface="+mj-lt"/>
              </a:rPr>
              <a:t>Analyst</a:t>
            </a:r>
          </a:p>
          <a:p>
            <a:r>
              <a:rPr lang="en-US" dirty="0">
                <a:latin typeface="+mj-lt"/>
              </a:rPr>
              <a:t>PowerShell, </a:t>
            </a:r>
            <a:r>
              <a:rPr lang="en-US" dirty="0" err="1">
                <a:latin typeface="+mj-lt"/>
              </a:rPr>
              <a:t>ConfigMgr</a:t>
            </a:r>
            <a:r>
              <a:rPr lang="en-US" dirty="0">
                <a:latin typeface="+mj-lt"/>
              </a:rPr>
              <a:t> and Azure</a:t>
            </a:r>
          </a:p>
          <a:p>
            <a:r>
              <a:rPr lang="en-US" dirty="0" err="1">
                <a:latin typeface="+mj-lt"/>
              </a:rPr>
              <a:t>WinAdmins</a:t>
            </a:r>
            <a:r>
              <a:rPr lang="en-US" dirty="0">
                <a:latin typeface="+mj-lt"/>
              </a:rPr>
              <a:t> member for ~2 years</a:t>
            </a:r>
          </a:p>
          <a:p>
            <a:r>
              <a:rPr lang="en-US" dirty="0">
                <a:latin typeface="+mj-lt"/>
              </a:rPr>
              <a:t>Blog</a:t>
            </a:r>
          </a:p>
          <a:p>
            <a:pPr lvl="1"/>
            <a:r>
              <a:rPr lang="en-US" dirty="0" err="1">
                <a:latin typeface="+mj-lt"/>
              </a:rPr>
              <a:t>SysManSquad</a:t>
            </a:r>
            <a:r>
              <a:rPr lang="en-US" dirty="0">
                <a:latin typeface="+mj-lt"/>
              </a:rPr>
              <a:t> – </a:t>
            </a:r>
            <a:r>
              <a:rPr lang="en-US" dirty="0">
                <a:latin typeface="+mj-lt"/>
                <a:hlinkClick r:id="rId3"/>
              </a:rPr>
              <a:t>https://sysmansquad.com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Adam Cook – </a:t>
            </a:r>
            <a:r>
              <a:rPr lang="en-US" dirty="0">
                <a:latin typeface="+mj-lt"/>
                <a:hlinkClick r:id="rId4"/>
              </a:rPr>
              <a:t>https://cookadam.co.uk</a:t>
            </a:r>
            <a:r>
              <a:rPr lang="en-US" dirty="0">
                <a:latin typeface="+mj-lt"/>
              </a:rPr>
              <a:t> -&gt; </a:t>
            </a:r>
            <a:r>
              <a:rPr lang="en-US" dirty="0">
                <a:latin typeface="+mj-lt"/>
                <a:hlinkClick r:id="rId5"/>
              </a:rPr>
              <a:t>https://adamcook.io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 err="1">
                <a:latin typeface="+mj-lt"/>
              </a:rPr>
              <a:t>Organiser</a:t>
            </a:r>
            <a:r>
              <a:rPr lang="en-US" dirty="0">
                <a:latin typeface="+mj-lt"/>
              </a:rPr>
              <a:t> of PowerShell Southampton user group</a:t>
            </a:r>
          </a:p>
          <a:p>
            <a:pPr lvl="1"/>
            <a:r>
              <a:rPr lang="en-US" dirty="0">
                <a:latin typeface="+mj-lt"/>
                <a:hlinkClick r:id="rId6"/>
              </a:rPr>
              <a:t>https://pssouth.co.uk</a:t>
            </a:r>
            <a:r>
              <a:rPr lang="en-US" dirty="0">
                <a:latin typeface="+mj-lt"/>
              </a:rPr>
              <a:t> </a:t>
            </a:r>
          </a:p>
        </p:txBody>
      </p:sp>
      <p:pic>
        <p:nvPicPr>
          <p:cNvPr id="5" name="Picture 4" descr="A person sitting at a table&#10;&#10;Description automatically generated">
            <a:extLst>
              <a:ext uri="{FF2B5EF4-FFF2-40B4-BE49-F238E27FC236}">
                <a16:creationId xmlns:a16="http://schemas.microsoft.com/office/drawing/2014/main" id="{4EDD7EE1-1ED8-4144-8CC3-2391E4CF36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550" y="365125"/>
            <a:ext cx="2397687" cy="2397687"/>
          </a:xfrm>
          <a:prstGeom prst="ellipse">
            <a:avLst/>
          </a:prstGeom>
          <a:ln w="41275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9002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9EAE-ED24-4AD7-950A-85E64AE0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session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3D5F8-D6B3-4460-80F4-C5364066D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~1 hour</a:t>
            </a:r>
          </a:p>
          <a:p>
            <a:r>
              <a:rPr lang="en-US" dirty="0">
                <a:latin typeface="+mj-lt"/>
              </a:rPr>
              <a:t>Introduction to concepts of CI/CD pipeline</a:t>
            </a:r>
          </a:p>
          <a:p>
            <a:r>
              <a:rPr lang="en-US" dirty="0">
                <a:latin typeface="+mj-lt"/>
              </a:rPr>
              <a:t>A dive into GitHub Actions, what it is and how it works</a:t>
            </a:r>
          </a:p>
          <a:p>
            <a:r>
              <a:rPr lang="en-US" dirty="0">
                <a:latin typeface="+mj-lt"/>
              </a:rPr>
              <a:t>Getting code from your machine, to wherever it needs to go	</a:t>
            </a:r>
          </a:p>
          <a:p>
            <a:r>
              <a:rPr lang="en-US" dirty="0">
                <a:latin typeface="+mj-lt"/>
              </a:rPr>
              <a:t>Assumptions: you get by using Git e.g. commit and push</a:t>
            </a:r>
          </a:p>
        </p:txBody>
      </p:sp>
    </p:spTree>
    <p:extLst>
      <p:ext uri="{BB962C8B-B14F-4D97-AF65-F5344CB8AC3E}">
        <p14:creationId xmlns:p14="http://schemas.microsoft.com/office/powerpoint/2010/main" val="376950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C697CDBB-C2ED-4358-BB25-D095B935AFA3}"/>
              </a:ext>
            </a:extLst>
          </p:cNvPr>
          <p:cNvSpPr/>
          <p:nvPr/>
        </p:nvSpPr>
        <p:spPr>
          <a:xfrm>
            <a:off x="3974690" y="2370448"/>
            <a:ext cx="6312310" cy="1779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Pipeline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8882E-5492-4409-A551-9D7A8ACE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CI/CD?</a:t>
            </a:r>
            <a:endParaRPr lang="en-GB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98C4391-9211-47BD-AD24-364176559DD2}"/>
              </a:ext>
            </a:extLst>
          </p:cNvPr>
          <p:cNvSpPr txBox="1">
            <a:spLocks/>
          </p:cNvSpPr>
          <p:nvPr/>
        </p:nvSpPr>
        <p:spPr>
          <a:xfrm>
            <a:off x="822223" y="4950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 do it?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CEC4E9-2300-48F7-957A-B417A9C0B028}"/>
              </a:ext>
            </a:extLst>
          </p:cNvPr>
          <p:cNvSpPr txBox="1"/>
          <p:nvPr/>
        </p:nvSpPr>
        <p:spPr>
          <a:xfrm>
            <a:off x="838200" y="1538090"/>
            <a:ext cx="864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Continuous Integration and Continuous Deployment or Continuous Delivery</a:t>
            </a:r>
            <a:endParaRPr lang="en-GB" dirty="0"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239022-5F83-46BD-B9A4-D7BABED7F8C6}"/>
              </a:ext>
            </a:extLst>
          </p:cNvPr>
          <p:cNvSpPr/>
          <p:nvPr/>
        </p:nvSpPr>
        <p:spPr>
          <a:xfrm>
            <a:off x="4053218" y="2714416"/>
            <a:ext cx="4084301" cy="13527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96BEFA-BB6F-493A-8C9F-9F265CA89A2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808156" y="3519844"/>
            <a:ext cx="333067" cy="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3548F35-DC27-4C43-B8C4-D38E4A408F81}"/>
              </a:ext>
            </a:extLst>
          </p:cNvPr>
          <p:cNvSpPr/>
          <p:nvPr/>
        </p:nvSpPr>
        <p:spPr>
          <a:xfrm>
            <a:off x="8304053" y="2714416"/>
            <a:ext cx="1937704" cy="13527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4AE107-BFA3-4304-8632-7A0307927800}"/>
              </a:ext>
            </a:extLst>
          </p:cNvPr>
          <p:cNvCxnSpPr/>
          <p:nvPr/>
        </p:nvCxnSpPr>
        <p:spPr>
          <a:xfrm>
            <a:off x="5929466" y="3519855"/>
            <a:ext cx="3330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9D4BE4B-61B4-410E-B7B9-9BD4DCC10CD2}"/>
              </a:ext>
            </a:extLst>
          </p:cNvPr>
          <p:cNvSpPr txBox="1"/>
          <p:nvPr/>
        </p:nvSpPr>
        <p:spPr>
          <a:xfrm>
            <a:off x="2019913" y="3058190"/>
            <a:ext cx="178824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Make change to code, check it in to source control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BE8272-38BA-4DE6-B194-A9CECD16C10F}"/>
              </a:ext>
            </a:extLst>
          </p:cNvPr>
          <p:cNvSpPr txBox="1"/>
          <p:nvPr/>
        </p:nvSpPr>
        <p:spPr>
          <a:xfrm>
            <a:off x="4141223" y="3058189"/>
            <a:ext cx="1788243" cy="923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Build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B0B9F6-A39B-4D21-BA07-EFFF65A31D93}"/>
              </a:ext>
            </a:extLst>
          </p:cNvPr>
          <p:cNvSpPr txBox="1"/>
          <p:nvPr/>
        </p:nvSpPr>
        <p:spPr>
          <a:xfrm>
            <a:off x="6262533" y="3058189"/>
            <a:ext cx="1788243" cy="923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Test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9D83C1-1FFA-4EEC-B907-FA8DE1557954}"/>
              </a:ext>
            </a:extLst>
          </p:cNvPr>
          <p:cNvSpPr txBox="1"/>
          <p:nvPr/>
        </p:nvSpPr>
        <p:spPr>
          <a:xfrm>
            <a:off x="8383843" y="3058190"/>
            <a:ext cx="178824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Deploy to production</a:t>
            </a:r>
            <a:endParaRPr lang="en-GB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E49EE6-EEE1-4688-BDE2-7BA204E2B8F3}"/>
              </a:ext>
            </a:extLst>
          </p:cNvPr>
          <p:cNvCxnSpPr/>
          <p:nvPr/>
        </p:nvCxnSpPr>
        <p:spPr>
          <a:xfrm>
            <a:off x="8050776" y="3519855"/>
            <a:ext cx="3330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B92EC9-F66E-4B70-9236-6D6B03CDE294}"/>
              </a:ext>
            </a:extLst>
          </p:cNvPr>
          <p:cNvGrpSpPr/>
          <p:nvPr/>
        </p:nvGrpSpPr>
        <p:grpSpPr>
          <a:xfrm>
            <a:off x="7122319" y="1907422"/>
            <a:ext cx="1989111" cy="2800999"/>
            <a:chOff x="7122319" y="1907422"/>
            <a:chExt cx="1989111" cy="280099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6C2FFD9-410E-4763-86BB-DF8496C92331}"/>
                </a:ext>
              </a:extLst>
            </p:cNvPr>
            <p:cNvGrpSpPr/>
            <p:nvPr/>
          </p:nvGrpSpPr>
          <p:grpSpPr>
            <a:xfrm>
              <a:off x="7122319" y="1907422"/>
              <a:ext cx="1989111" cy="2800999"/>
              <a:chOff x="7122319" y="1907422"/>
              <a:chExt cx="1989111" cy="2800999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325ED026-CB50-47B6-8C8E-75E0066D68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7309" y="3519844"/>
                <a:ext cx="0" cy="851081"/>
              </a:xfrm>
              <a:prstGeom prst="straightConnector1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7EC7EFF-A211-4517-8665-4815775B1D00}"/>
                  </a:ext>
                </a:extLst>
              </p:cNvPr>
              <p:cNvSpPr txBox="1"/>
              <p:nvPr/>
            </p:nvSpPr>
            <p:spPr>
              <a:xfrm>
                <a:off x="7323187" y="4370925"/>
                <a:ext cx="1788243" cy="337496"/>
              </a:xfrm>
              <a:prstGeom prst="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dirty="0"/>
                  <a:t>Approval</a:t>
                </a:r>
                <a:endParaRPr lang="en-GB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92EE710-B619-454D-A85D-9E02EB17D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2319" y="1907422"/>
                <a:ext cx="742156" cy="0"/>
              </a:xfrm>
              <a:prstGeom prst="line">
                <a:avLst/>
              </a:prstGeom>
              <a:ln w="762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9497CE0F-CACC-41FF-B8E5-A5A4281DF14E}"/>
                </a:ext>
              </a:extLst>
            </p:cNvPr>
            <p:cNvCxnSpPr>
              <a:endCxn id="44" idx="3"/>
            </p:cNvCxnSpPr>
            <p:nvPr/>
          </p:nvCxnSpPr>
          <p:spPr>
            <a:xfrm rot="16200000" flipH="1">
              <a:off x="7208716" y="2636958"/>
              <a:ext cx="2558473" cy="1246955"/>
            </a:xfrm>
            <a:prstGeom prst="curvedConnector4">
              <a:avLst>
                <a:gd name="adj1" fmla="val 14933"/>
                <a:gd name="adj2" fmla="val 232403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887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8" grpId="0"/>
      <p:bldP spid="46" grpId="0" animBg="1"/>
      <p:bldP spid="48" grpId="0" animBg="1"/>
      <p:bldP spid="31" grpId="0" animBg="1"/>
      <p:bldP spid="32" grpId="0" animBg="1"/>
      <p:bldP spid="33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D846348-D5C6-4CC7-9860-84C940ABD24F}"/>
              </a:ext>
            </a:extLst>
          </p:cNvPr>
          <p:cNvGrpSpPr/>
          <p:nvPr/>
        </p:nvGrpSpPr>
        <p:grpSpPr>
          <a:xfrm>
            <a:off x="1271760" y="3343135"/>
            <a:ext cx="8186565" cy="1013449"/>
            <a:chOff x="1270000" y="2807493"/>
            <a:chExt cx="7053943" cy="7191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62169B-2965-4795-88C2-448FCA1C3E39}"/>
                </a:ext>
              </a:extLst>
            </p:cNvPr>
            <p:cNvSpPr/>
            <p:nvPr/>
          </p:nvSpPr>
          <p:spPr>
            <a:xfrm>
              <a:off x="1270000" y="2807494"/>
              <a:ext cx="3621314" cy="719137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16CE188-0CDE-40FD-8084-3DAEAC0720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1314" y="3158446"/>
              <a:ext cx="7910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351C67-F6D3-40C2-8950-4EA5445C3EF2}"/>
                </a:ext>
              </a:extLst>
            </p:cNvPr>
            <p:cNvSpPr/>
            <p:nvPr/>
          </p:nvSpPr>
          <p:spPr>
            <a:xfrm>
              <a:off x="5682343" y="2807493"/>
              <a:ext cx="2641600" cy="719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Your orchestration tasks for your pipeline</a:t>
              </a:r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8E7820-A9D4-44B4-9474-581DC0CA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0E87-CEBF-4F8D-B242-0BB5EFE84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4" y="1852785"/>
            <a:ext cx="10715625" cy="4351338"/>
          </a:xfrm>
        </p:spPr>
        <p:txBody>
          <a:bodyPr>
            <a:normAutofit/>
          </a:bodyPr>
          <a:lstStyle/>
          <a:p>
            <a:r>
              <a:rPr lang="en-US" dirty="0"/>
              <a:t>Native to GitHub and offers 2000 Actions minutes p/month free</a:t>
            </a:r>
          </a:p>
          <a:p>
            <a:r>
              <a:rPr lang="en-US" dirty="0"/>
              <a:t>YAML files within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/workflows</a:t>
            </a:r>
            <a:r>
              <a:rPr lang="en-US" dirty="0"/>
              <a:t> are considered “workflows”</a:t>
            </a:r>
          </a:p>
          <a:p>
            <a:r>
              <a:rPr lang="en-US" dirty="0"/>
              <a:t>Workflows:</a:t>
            </a:r>
          </a:p>
          <a:p>
            <a:pPr lvl="1"/>
            <a:r>
              <a:rPr lang="en-US" dirty="0"/>
              <a:t>Contain “jobs”:</a:t>
            </a:r>
          </a:p>
          <a:p>
            <a:pPr lvl="2"/>
            <a:r>
              <a:rPr lang="en-US" dirty="0"/>
              <a:t>Contains “steps”:</a:t>
            </a:r>
          </a:p>
          <a:p>
            <a:pPr lvl="3"/>
            <a:r>
              <a:rPr lang="en-US" dirty="0"/>
              <a:t>Invokes commands or “actions”</a:t>
            </a:r>
          </a:p>
          <a:p>
            <a:pPr lvl="1"/>
            <a:r>
              <a:rPr lang="en-US" dirty="0"/>
              <a:t>Triggered on events</a:t>
            </a:r>
          </a:p>
          <a:p>
            <a:pPr lvl="2"/>
            <a:r>
              <a:rPr lang="en-US" dirty="0"/>
              <a:t>Scheduled</a:t>
            </a:r>
          </a:p>
          <a:p>
            <a:pPr lvl="2"/>
            <a:r>
              <a:rPr lang="en-US" dirty="0"/>
              <a:t>GitHub events (“webhooks”)</a:t>
            </a:r>
          </a:p>
          <a:p>
            <a:pPr lvl="2"/>
            <a:r>
              <a:rPr lang="en-US" dirty="0"/>
              <a:t>API (“manual” or “workflow dispatch”)</a:t>
            </a:r>
          </a:p>
          <a:p>
            <a:pPr lvl="1"/>
            <a:r>
              <a:rPr lang="en-US" dirty="0"/>
              <a:t>Execute inside “runners”</a:t>
            </a:r>
          </a:p>
        </p:txBody>
      </p:sp>
    </p:spTree>
    <p:extLst>
      <p:ext uri="{BB962C8B-B14F-4D97-AF65-F5344CB8AC3E}">
        <p14:creationId xmlns:p14="http://schemas.microsoft.com/office/powerpoint/2010/main" val="192118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5D7E-1853-4DF0-B180-21D7B480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9D9EEA-356B-4A2A-96EC-15CCD1943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7 of the demos are largely focused syntax</a:t>
            </a:r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demo is where we deploy a PowerShell module to:</a:t>
            </a:r>
          </a:p>
          <a:p>
            <a:pPr lvl="1"/>
            <a:r>
              <a:rPr lang="en-US" dirty="0"/>
              <a:t>PowerShell Gallery</a:t>
            </a:r>
          </a:p>
          <a:p>
            <a:pPr lvl="1"/>
            <a:r>
              <a:rPr lang="en-US" dirty="0"/>
              <a:t>Create new GitHub release</a:t>
            </a:r>
          </a:p>
          <a:p>
            <a:pPr lvl="1"/>
            <a:r>
              <a:rPr lang="en-US" dirty="0"/>
              <a:t>Send the module to shared folder from a self-hosted runner</a:t>
            </a:r>
          </a:p>
          <a:p>
            <a:pPr lvl="1"/>
            <a:r>
              <a:rPr lang="en-US" dirty="0"/>
              <a:t>Publish the module to an internal NuGet feed from a self-hosted runner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35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1597-B6A5-4F9D-B56A-0261EB89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52"/>
            <a:ext cx="10515600" cy="1325563"/>
          </a:xfrm>
        </p:spPr>
        <p:txBody>
          <a:bodyPr/>
          <a:lstStyle/>
          <a:p>
            <a:r>
              <a:rPr lang="en-US" dirty="0"/>
              <a:t>Final comments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D4DF-B2F1-4D09-8796-C281708F0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715"/>
            <a:ext cx="10515600" cy="510615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Find a copy of this slide deck and examples at </a:t>
            </a:r>
            <a:r>
              <a:rPr lang="en-US" dirty="0">
                <a:hlinkClick r:id="rId3"/>
              </a:rPr>
              <a:t>https://github.com/codaamok/Presentations</a:t>
            </a:r>
            <a:r>
              <a:rPr lang="en-US" dirty="0"/>
              <a:t> </a:t>
            </a:r>
          </a:p>
          <a:p>
            <a:r>
              <a:rPr lang="en-US" dirty="0"/>
              <a:t>A visual representation of your workflow: </a:t>
            </a:r>
            <a:r>
              <a:rPr lang="en-GB" dirty="0">
                <a:hlinkClick r:id="rId4"/>
              </a:rPr>
              <a:t>https://github-actions-hero.now.sh/playground</a:t>
            </a:r>
            <a:endParaRPr lang="en-GB" dirty="0"/>
          </a:p>
          <a:p>
            <a:r>
              <a:rPr lang="en-GB" dirty="0"/>
              <a:t>Further learning:</a:t>
            </a:r>
          </a:p>
          <a:p>
            <a:pPr lvl="1"/>
            <a:r>
              <a:rPr lang="en-GB" dirty="0"/>
              <a:t>Free and interactive: </a:t>
            </a:r>
            <a:r>
              <a:rPr lang="en-GB" dirty="0">
                <a:hlinkClick r:id="rId5"/>
              </a:rPr>
              <a:t>https://github-actions-hero.now.sh/</a:t>
            </a:r>
            <a:endParaRPr lang="en-GB" dirty="0"/>
          </a:p>
          <a:p>
            <a:pPr lvl="1"/>
            <a:r>
              <a:rPr lang="en-GB" dirty="0"/>
              <a:t>Free and official GitHub.com: </a:t>
            </a:r>
            <a:r>
              <a:rPr lang="en-GB" dirty="0">
                <a:hlinkClick r:id="rId6"/>
              </a:rPr>
              <a:t>https://lab.github.com/githubtraining/github-actions:-hello-world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GitHub docs: </a:t>
            </a:r>
            <a:r>
              <a:rPr lang="en-GB" dirty="0">
                <a:hlinkClick r:id="rId7"/>
              </a:rPr>
              <a:t>https://docs.github.com/en/free-pro-team@latest/actions</a:t>
            </a:r>
            <a:endParaRPr lang="en-GB" dirty="0"/>
          </a:p>
          <a:p>
            <a:pPr lvl="1"/>
            <a:r>
              <a:rPr lang="en-GB" dirty="0"/>
              <a:t>Pluralsight course: </a:t>
            </a:r>
            <a:r>
              <a:rPr lang="en-GB" dirty="0">
                <a:hlinkClick r:id="rId8"/>
              </a:rPr>
              <a:t>https://app.pluralsight.com/library/courses/github-actions-getting-started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Testing PowerShell with Pester and GitHub Actions: </a:t>
            </a:r>
          </a:p>
          <a:p>
            <a:pPr lvl="2"/>
            <a:r>
              <a:rPr lang="en-GB" dirty="0">
                <a:hlinkClick r:id="rId9"/>
              </a:rPr>
              <a:t>https://robstr.dev/using-github-actions-run-automatic-pester-tests/</a:t>
            </a:r>
            <a:r>
              <a:rPr lang="en-GB" dirty="0"/>
              <a:t> </a:t>
            </a:r>
          </a:p>
          <a:p>
            <a:pPr lvl="2"/>
            <a:r>
              <a:rPr lang="en-GB" dirty="0">
                <a:hlinkClick r:id="rId10"/>
              </a:rPr>
              <a:t>https://github.com/potatoqualitee/docs/blob/powershell/content/actions/guides/building-and-testing-powershell.md</a:t>
            </a:r>
            <a:r>
              <a:rPr lang="en-GB" dirty="0"/>
              <a:t> </a:t>
            </a:r>
          </a:p>
          <a:p>
            <a:r>
              <a:rPr lang="en-GB" dirty="0"/>
              <a:t>An example of a module I used to publish to PowerShell Gallery: </a:t>
            </a:r>
            <a:r>
              <a:rPr lang="en-GB" dirty="0">
                <a:hlinkClick r:id="rId11"/>
              </a:rPr>
              <a:t>https://github.com/codaamok/PSCMContentMgmt</a:t>
            </a:r>
            <a:r>
              <a:rPr lang="en-GB" dirty="0"/>
              <a:t> </a:t>
            </a:r>
          </a:p>
          <a:p>
            <a:r>
              <a:rPr lang="en-GB" dirty="0"/>
              <a:t>Azure equivalent: </a:t>
            </a:r>
          </a:p>
          <a:p>
            <a:pPr lvl="1"/>
            <a:r>
              <a:rPr lang="en-GB" dirty="0">
                <a:hlinkClick r:id="rId12"/>
              </a:rPr>
              <a:t>https://dev.azure.com/powersgrops/AzDO_PSModDEV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PowerShell 24-hour live event right now</a:t>
            </a:r>
          </a:p>
          <a:p>
            <a:pPr lvl="2"/>
            <a:r>
              <a:rPr lang="en-GB" dirty="0"/>
              <a:t>PowerShell Pipelines: Harnessing the Power of Azure DevOps to Deploy PowerShell by Shawn Iverson</a:t>
            </a:r>
          </a:p>
          <a:p>
            <a:pPr lvl="2"/>
            <a:r>
              <a:rPr lang="en-GB" dirty="0"/>
              <a:t>22:00 IST / 18:30 BST / 13:30 EDT / 10:30 PDT </a:t>
            </a:r>
          </a:p>
          <a:p>
            <a:r>
              <a:rPr lang="en-GB" dirty="0"/>
              <a:t>Thank you to everyone in the </a:t>
            </a:r>
            <a:r>
              <a:rPr lang="en-GB" dirty="0" err="1"/>
              <a:t>WinAdmins</a:t>
            </a:r>
            <a:r>
              <a:rPr lang="en-GB" dirty="0"/>
              <a:t> community</a:t>
            </a:r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021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1044</Words>
  <Application>Microsoft Office PowerPoint</Application>
  <PresentationFormat>Widescreen</PresentationFormat>
  <Paragraphs>165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Courier New</vt:lpstr>
      <vt:lpstr>Office Theme</vt:lpstr>
      <vt:lpstr>Getting your PowerShell code into production using GitHub Actions</vt:lpstr>
      <vt:lpstr>About me</vt:lpstr>
      <vt:lpstr>About the session</vt:lpstr>
      <vt:lpstr>What is CI/CD?</vt:lpstr>
      <vt:lpstr>GitHub Actions</vt:lpstr>
      <vt:lpstr>Demo</vt:lpstr>
      <vt:lpstr>Final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your PowerShell code into production using GitHub Actions</dc:title>
  <dc:creator>Adam Cook</dc:creator>
  <cp:lastModifiedBy>Adam Cook</cp:lastModifiedBy>
  <cp:revision>26</cp:revision>
  <dcterms:created xsi:type="dcterms:W3CDTF">2020-10-08T22:17:16Z</dcterms:created>
  <dcterms:modified xsi:type="dcterms:W3CDTF">2020-10-15T14:49:58Z</dcterms:modified>
</cp:coreProperties>
</file>