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6" r:id="rId9"/>
    <p:sldId id="267" r:id="rId10"/>
    <p:sldId id="262" r:id="rId11"/>
    <p:sldId id="263" r:id="rId12"/>
    <p:sldId id="268" r:id="rId13"/>
    <p:sldId id="264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2" name="Untertitel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3563888" y="5589240"/>
            <a:ext cx="2133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de-CH" dirty="0" smtClean="0"/>
              <a:t>20.10.2015</a:t>
            </a:r>
            <a:endParaRPr lang="de-CH" dirty="0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673424" cy="476250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de-CH" dirty="0" smtClean="0"/>
              <a:t>Sandra </a:t>
            </a:r>
            <a:r>
              <a:rPr lang="de-CH" dirty="0" err="1" smtClean="0"/>
              <a:t>for</a:t>
            </a:r>
            <a:r>
              <a:rPr lang="de-CH" dirty="0" smtClean="0"/>
              <a:t> C++ </a:t>
            </a:r>
            <a:r>
              <a:rPr lang="de-CH" dirty="0" err="1" smtClean="0"/>
              <a:t>meetup</a:t>
            </a:r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>
          <a:xfrm>
            <a:off x="8388424" y="6305550"/>
            <a:ext cx="682424" cy="47625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  <a:extLst/>
          </a:lstStyle>
          <a:p>
            <a:fld id="{0A8A5A0F-5312-4917-AD71-B52EA0FF9B1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63888" y="5589240"/>
            <a:ext cx="2133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1412D2C5-DF47-41A8-94E8-AEC84B2B8EF5}" type="datetimeFigureOut">
              <a:rPr lang="de-CH" smtClean="0"/>
              <a:t>18.10.2015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724128" y="5013176"/>
            <a:ext cx="2895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67948" y="5661248"/>
            <a:ext cx="4572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0A8A5A0F-5312-4917-AD71-B52EA0FF9B1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63888" y="5589240"/>
            <a:ext cx="2133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1412D2C5-DF47-41A8-94E8-AEC84B2B8EF5}" type="datetimeFigureOut">
              <a:rPr lang="de-CH" smtClean="0"/>
              <a:t>18.10.2015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724128" y="5013176"/>
            <a:ext cx="2895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67948" y="5661248"/>
            <a:ext cx="4572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0A8A5A0F-5312-4917-AD71-B52EA0FF9B1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63888" y="5589240"/>
            <a:ext cx="2133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1412D2C5-DF47-41A8-94E8-AEC84B2B8EF5}" type="datetimeFigureOut">
              <a:rPr lang="de-CH" smtClean="0"/>
              <a:t>18.10.2015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724128" y="5013176"/>
            <a:ext cx="2895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67948" y="5661248"/>
            <a:ext cx="4572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0A8A5A0F-5312-4917-AD71-B52EA0FF9B1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63888" y="5589240"/>
            <a:ext cx="2133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1412D2C5-DF47-41A8-94E8-AEC84B2B8EF5}" type="datetimeFigureOut">
              <a:rPr lang="de-CH" smtClean="0"/>
              <a:t>18.10.2015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724128" y="5013176"/>
            <a:ext cx="2895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67948" y="5661248"/>
            <a:ext cx="4572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0A8A5A0F-5312-4917-AD71-B52EA0FF9B16}" type="slidenum">
              <a:rPr lang="de-CH" smtClean="0"/>
              <a:t>‹Nr.›</a:t>
            </a:fld>
            <a:endParaRPr lang="de-CH"/>
          </a:p>
        </p:txBody>
      </p:sp>
      <p:sp>
        <p:nvSpPr>
          <p:cNvPr id="10" name="Rechteck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563888" y="5589240"/>
            <a:ext cx="2133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1412D2C5-DF47-41A8-94E8-AEC84B2B8EF5}" type="datetimeFigureOut">
              <a:rPr lang="de-CH" smtClean="0"/>
              <a:t>18.10.2015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724128" y="5013176"/>
            <a:ext cx="2895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67948" y="5661248"/>
            <a:ext cx="4572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0A8A5A0F-5312-4917-AD71-B52EA0FF9B1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3563888" y="5589240"/>
            <a:ext cx="2133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1412D2C5-DF47-41A8-94E8-AEC84B2B8EF5}" type="datetimeFigureOut">
              <a:rPr lang="de-CH" smtClean="0"/>
              <a:t>18.10.2015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5724128" y="5013176"/>
            <a:ext cx="2895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8667948" y="5661248"/>
            <a:ext cx="4572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0A8A5A0F-5312-4917-AD71-B52EA0FF9B1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563888" y="5589240"/>
            <a:ext cx="2133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1412D2C5-DF47-41A8-94E8-AEC84B2B8EF5}" type="datetimeFigureOut">
              <a:rPr lang="de-CH" smtClean="0"/>
              <a:t>18.10.2015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724128" y="5013176"/>
            <a:ext cx="2895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667948" y="5661248"/>
            <a:ext cx="4572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0A8A5A0F-5312-4917-AD71-B52EA0FF9B1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3563888" y="5589240"/>
            <a:ext cx="2133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1412D2C5-DF47-41A8-94E8-AEC84B2B8EF5}" type="datetimeFigureOut">
              <a:rPr lang="de-CH" smtClean="0"/>
              <a:t>18.10.2015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5724128" y="5013176"/>
            <a:ext cx="2895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67948" y="5661248"/>
            <a:ext cx="4572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0A8A5A0F-5312-4917-AD71-B52EA0FF9B16}" type="slidenum">
              <a:rPr lang="de-CH" smtClean="0"/>
              <a:t>‹Nr.›</a:t>
            </a:fld>
            <a:endParaRPr lang="de-CH"/>
          </a:p>
        </p:txBody>
      </p:sp>
      <p:sp>
        <p:nvSpPr>
          <p:cNvPr id="6" name="Rechteck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563888" y="5589240"/>
            <a:ext cx="2133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1412D2C5-DF47-41A8-94E8-AEC84B2B8EF5}" type="datetimeFigureOut">
              <a:rPr lang="de-CH" smtClean="0"/>
              <a:t>18.10.2015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724128" y="5013176"/>
            <a:ext cx="2895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67948" y="5661248"/>
            <a:ext cx="4572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0A8A5A0F-5312-4917-AD71-B52EA0FF9B1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563888" y="5589240"/>
            <a:ext cx="2133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1412D2C5-DF47-41A8-94E8-AEC84B2B8EF5}" type="datetimeFigureOut">
              <a:rPr lang="de-CH" smtClean="0"/>
              <a:t>18.10.2015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724128" y="5013176"/>
            <a:ext cx="2895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67948" y="5661248"/>
            <a:ext cx="4572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0A8A5A0F-5312-4917-AD71-B52EA0FF9B16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Rechteck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9" name="Flussdiagramm: Proz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ssdiagramm: Proz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rei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ad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5" name="Rechteck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Datumsplatzhalter 6"/>
          <p:cNvSpPr txBox="1">
            <a:spLocks/>
          </p:cNvSpPr>
          <p:nvPr userDrawn="1"/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mtClean="0">
                <a:solidFill>
                  <a:schemeClr val="bg1">
                    <a:lumMod val="50000"/>
                  </a:schemeClr>
                </a:solidFill>
              </a:rPr>
              <a:t>20.10.2015</a:t>
            </a:r>
            <a:endParaRPr lang="de-CH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Fußzeilenplatzhalter 19"/>
          <p:cNvSpPr txBox="1">
            <a:spLocks/>
          </p:cNvSpPr>
          <p:nvPr userDrawn="1"/>
        </p:nvSpPr>
        <p:spPr>
          <a:xfrm>
            <a:off x="5715000" y="6305550"/>
            <a:ext cx="2673424" cy="47625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mtClean="0">
                <a:solidFill>
                  <a:schemeClr val="bg1">
                    <a:lumMod val="50000"/>
                  </a:schemeClr>
                </a:solidFill>
              </a:rPr>
              <a:t>Sandra for C++ meetup</a:t>
            </a:r>
            <a:endParaRPr lang="de-CH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Foliennummernplatzhalter 9"/>
          <p:cNvSpPr txBox="1">
            <a:spLocks/>
          </p:cNvSpPr>
          <p:nvPr userDrawn="1"/>
        </p:nvSpPr>
        <p:spPr>
          <a:xfrm>
            <a:off x="8388424" y="6305550"/>
            <a:ext cx="682424" cy="47625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8A5A0F-5312-4917-AD71-B52EA0FF9B16}" type="slidenum">
              <a:rPr lang="de-CH" smtClean="0">
                <a:solidFill>
                  <a:schemeClr val="bg1">
                    <a:lumMod val="50000"/>
                  </a:schemeClr>
                </a:solidFill>
              </a:rPr>
              <a:pPr/>
              <a:t>‹Nr.›</a:t>
            </a:fld>
            <a:endParaRPr lang="de-CH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C++ </a:t>
            </a:r>
            <a:r>
              <a:rPr lang="de-CH" dirty="0" err="1" smtClean="0"/>
              <a:t>Completing</a:t>
            </a:r>
            <a:r>
              <a:rPr lang="de-CH" dirty="0" smtClean="0"/>
              <a:t> a </a:t>
            </a:r>
            <a:r>
              <a:rPr lang="de-CH" dirty="0" err="1" smtClean="0"/>
              <a:t>Program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CH" dirty="0" smtClean="0"/>
              <a:t>Chapter 7 </a:t>
            </a:r>
            <a:r>
              <a:rPr lang="de-CH" dirty="0" err="1" smtClean="0"/>
              <a:t>pages</a:t>
            </a:r>
            <a:r>
              <a:rPr lang="de-CH" dirty="0" smtClean="0"/>
              <a:t> 219 – 252 (</a:t>
            </a:r>
            <a:r>
              <a:rPr lang="de-CH" dirty="0" err="1" smtClean="0"/>
              <a:t>first</a:t>
            </a:r>
            <a:r>
              <a:rPr lang="de-CH" dirty="0" smtClean="0"/>
              <a:t> </a:t>
            </a:r>
            <a:r>
              <a:rPr lang="de-CH" dirty="0" err="1" smtClean="0"/>
              <a:t>ed</a:t>
            </a:r>
            <a:r>
              <a:rPr lang="de-CH" dirty="0" smtClean="0"/>
              <a:t>.)</a:t>
            </a:r>
          </a:p>
          <a:p>
            <a:endParaRPr lang="de-CH" dirty="0"/>
          </a:p>
          <a:p>
            <a:r>
              <a:rPr lang="de-CH" dirty="0" smtClean="0"/>
              <a:t>Note: </a:t>
            </a:r>
            <a:r>
              <a:rPr lang="de-CH" dirty="0" err="1" smtClean="0"/>
              <a:t>chronological</a:t>
            </a:r>
            <a:r>
              <a:rPr lang="de-CH" dirty="0" smtClean="0"/>
              <a:t> </a:t>
            </a:r>
            <a:r>
              <a:rPr lang="de-CH" dirty="0" err="1" smtClean="0"/>
              <a:t>according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book</a:t>
            </a:r>
            <a:endParaRPr lang="de-CH" dirty="0" smtClean="0"/>
          </a:p>
          <a:p>
            <a:r>
              <a:rPr lang="de-CH" dirty="0" smtClean="0">
                <a:solidFill>
                  <a:schemeClr val="accent6">
                    <a:lumMod val="75000"/>
                  </a:schemeClr>
                </a:solidFill>
              </a:rPr>
              <a:t>Blue </a:t>
            </a:r>
            <a:r>
              <a:rPr lang="de-CH" dirty="0" err="1" smtClean="0">
                <a:solidFill>
                  <a:schemeClr val="accent6">
                    <a:lumMod val="75000"/>
                  </a:schemeClr>
                </a:solidFill>
              </a:rPr>
              <a:t>font</a:t>
            </a:r>
            <a:r>
              <a:rPr lang="de-CH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de-CH" dirty="0" err="1" smtClean="0">
                <a:solidFill>
                  <a:schemeClr val="accent6">
                    <a:lumMod val="75000"/>
                  </a:schemeClr>
                </a:solidFill>
              </a:rPr>
              <a:t>principles</a:t>
            </a:r>
            <a:r>
              <a:rPr lang="de-CH" dirty="0" smtClean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de-CH" dirty="0" err="1" smtClean="0">
                <a:solidFill>
                  <a:schemeClr val="accent6">
                    <a:lumMod val="75000"/>
                  </a:schemeClr>
                </a:solidFill>
              </a:rPr>
              <a:t>about</a:t>
            </a:r>
            <a:r>
              <a:rPr lang="de-CH" dirty="0" smtClean="0">
                <a:solidFill>
                  <a:schemeClr val="accent6">
                    <a:lumMod val="75000"/>
                  </a:schemeClr>
                </a:solidFill>
              </a:rPr>
              <a:t> UI, clean </a:t>
            </a:r>
            <a:r>
              <a:rPr lang="de-CH" dirty="0" err="1" smtClean="0">
                <a:solidFill>
                  <a:schemeClr val="accent6">
                    <a:lumMod val="75000"/>
                  </a:schemeClr>
                </a:solidFill>
              </a:rPr>
              <a:t>code</a:t>
            </a:r>
            <a:r>
              <a:rPr lang="de-CH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dirty="0" smtClean="0">
                <a:solidFill>
                  <a:schemeClr val="accent6">
                    <a:lumMod val="75000"/>
                  </a:schemeClr>
                </a:solidFill>
              </a:rPr>
              <a:t>&amp; </a:t>
            </a:r>
            <a:r>
              <a:rPr lang="de-CH" dirty="0" err="1" smtClean="0">
                <a:solidFill>
                  <a:schemeClr val="accent6">
                    <a:lumMod val="75000"/>
                  </a:schemeClr>
                </a:solidFill>
              </a:rPr>
              <a:t>testing</a:t>
            </a:r>
            <a:r>
              <a:rPr lang="de-CH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de-CH" dirty="0" smtClean="0">
                <a:solidFill>
                  <a:schemeClr val="accent4">
                    <a:lumMod val="75000"/>
                  </a:schemeClr>
                </a:solidFill>
              </a:rPr>
              <a:t>Green </a:t>
            </a:r>
            <a:r>
              <a:rPr lang="de-CH" dirty="0" err="1" smtClean="0">
                <a:solidFill>
                  <a:schemeClr val="accent4">
                    <a:lumMod val="75000"/>
                  </a:schemeClr>
                </a:solidFill>
              </a:rPr>
              <a:t>font</a:t>
            </a:r>
            <a:r>
              <a:rPr lang="de-CH" dirty="0" smtClean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dirty="0" err="1" smtClean="0">
                <a:solidFill>
                  <a:schemeClr val="accent4">
                    <a:lumMod val="75000"/>
                  </a:schemeClr>
                </a:solidFill>
              </a:rPr>
              <a:t>repeated</a:t>
            </a:r>
            <a:r>
              <a:rPr lang="de-CH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accent4">
                    <a:lumMod val="75000"/>
                  </a:schemeClr>
                </a:solidFill>
              </a:rPr>
              <a:t>fragments</a:t>
            </a:r>
            <a:r>
              <a:rPr lang="de-CH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accent4">
                    <a:lumMod val="75000"/>
                  </a:schemeClr>
                </a:solidFill>
              </a:rPr>
              <a:t>about</a:t>
            </a:r>
            <a:r>
              <a:rPr lang="de-CH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accent4">
                    <a:lumMod val="75000"/>
                  </a:schemeClr>
                </a:solidFill>
              </a:rPr>
              <a:t>commenting</a:t>
            </a:r>
            <a:endParaRPr lang="de-CH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98273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Recovering</a:t>
            </a:r>
            <a:r>
              <a:rPr lang="de-CH" dirty="0" smtClean="0"/>
              <a:t> </a:t>
            </a:r>
            <a:r>
              <a:rPr lang="de-CH" dirty="0" err="1" smtClean="0"/>
              <a:t>from</a:t>
            </a:r>
            <a:r>
              <a:rPr lang="de-CH" dirty="0" smtClean="0"/>
              <a:t> </a:t>
            </a:r>
            <a:r>
              <a:rPr lang="de-CH" dirty="0" err="1" smtClean="0"/>
              <a:t>errors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Typing</a:t>
            </a:r>
            <a:r>
              <a:rPr lang="de-CH" dirty="0" smtClean="0"/>
              <a:t> </a:t>
            </a:r>
            <a:r>
              <a:rPr lang="de-CH" dirty="0" err="1" smtClean="0"/>
              <a:t>errors</a:t>
            </a:r>
            <a:endParaRPr lang="de-CH" dirty="0" smtClean="0"/>
          </a:p>
          <a:p>
            <a:r>
              <a:rPr lang="de-CH" dirty="0" smtClean="0"/>
              <a:t>Catch </a:t>
            </a:r>
            <a:r>
              <a:rPr lang="de-CH" dirty="0" err="1" smtClean="0"/>
              <a:t>exceptions</a:t>
            </a:r>
            <a:endParaRPr lang="de-CH" dirty="0" smtClean="0"/>
          </a:p>
          <a:p>
            <a:r>
              <a:rPr lang="de-CH" dirty="0" smtClean="0"/>
              <a:t>Clean </a:t>
            </a:r>
            <a:r>
              <a:rPr lang="de-CH" dirty="0" err="1" smtClean="0"/>
              <a:t>up</a:t>
            </a:r>
            <a:endParaRPr lang="de-CH" dirty="0" smtClean="0"/>
          </a:p>
          <a:p>
            <a:r>
              <a:rPr lang="de-CH" dirty="0" smtClean="0"/>
              <a:t>Main </a:t>
            </a:r>
            <a:r>
              <a:rPr lang="de-CH" dirty="0" err="1" smtClean="0"/>
              <a:t>function</a:t>
            </a:r>
            <a:r>
              <a:rPr lang="de-CH" dirty="0" smtClean="0"/>
              <a:t> </a:t>
            </a:r>
            <a:r>
              <a:rPr lang="de-CH" dirty="0" err="1" smtClean="0"/>
              <a:t>handles</a:t>
            </a:r>
            <a:r>
              <a:rPr lang="de-CH" dirty="0" smtClean="0"/>
              <a:t> </a:t>
            </a:r>
            <a:r>
              <a:rPr lang="de-CH" dirty="0" err="1" smtClean="0"/>
              <a:t>errors</a:t>
            </a:r>
            <a:endParaRPr lang="de-CH" dirty="0" smtClean="0"/>
          </a:p>
          <a:p>
            <a:r>
              <a:rPr lang="de-CH" dirty="0" smtClean="0"/>
              <a:t>Add «clean </a:t>
            </a:r>
            <a:r>
              <a:rPr lang="de-CH" dirty="0" err="1" smtClean="0"/>
              <a:t>mess</a:t>
            </a:r>
            <a:r>
              <a:rPr lang="de-CH" dirty="0" smtClean="0"/>
              <a:t>» </a:t>
            </a:r>
            <a:r>
              <a:rPr lang="de-CH" dirty="0" err="1" smtClean="0"/>
              <a:t>function</a:t>
            </a:r>
            <a:endParaRPr lang="de-CH" dirty="0" smtClean="0"/>
          </a:p>
          <a:p>
            <a:pPr lvl="2"/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example</a:t>
            </a:r>
            <a:r>
              <a:rPr lang="de-CH" dirty="0" smtClean="0"/>
              <a:t> </a:t>
            </a:r>
            <a:r>
              <a:rPr lang="de-CH" dirty="0" err="1" smtClean="0"/>
              <a:t>using</a:t>
            </a:r>
            <a:r>
              <a:rPr lang="de-CH" dirty="0" smtClean="0"/>
              <a:t> «</a:t>
            </a:r>
            <a:r>
              <a:rPr lang="de-CH" dirty="0" err="1" smtClean="0"/>
              <a:t>ignore</a:t>
            </a:r>
            <a:r>
              <a:rPr lang="de-CH" dirty="0" smtClean="0"/>
              <a:t>»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08689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Variables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err="1" smtClean="0"/>
              <a:t>Adding</a:t>
            </a:r>
            <a:r>
              <a:rPr lang="de-CH" dirty="0" smtClean="0"/>
              <a:t> variables </a:t>
            </a:r>
            <a:r>
              <a:rPr lang="de-CH" sz="2800" dirty="0" smtClean="0"/>
              <a:t>(</a:t>
            </a:r>
            <a:r>
              <a:rPr lang="de-CH" sz="2800" dirty="0" err="1" smtClean="0"/>
              <a:t>to</a:t>
            </a:r>
            <a:r>
              <a:rPr lang="de-CH" sz="2800" dirty="0" smtClean="0"/>
              <a:t> </a:t>
            </a:r>
            <a:r>
              <a:rPr lang="de-CH" sz="2800" dirty="0" err="1" smtClean="0"/>
              <a:t>improve</a:t>
            </a:r>
            <a:r>
              <a:rPr lang="de-CH" sz="2800" dirty="0" smtClean="0"/>
              <a:t> </a:t>
            </a:r>
            <a:r>
              <a:rPr lang="de-CH" sz="2800" dirty="0" err="1" smtClean="0"/>
              <a:t>calcualtor</a:t>
            </a:r>
            <a:r>
              <a:rPr lang="de-CH" sz="2800" dirty="0" smtClean="0"/>
              <a:t>)</a:t>
            </a:r>
          </a:p>
          <a:p>
            <a:r>
              <a:rPr lang="de-CH" dirty="0" err="1" smtClean="0"/>
              <a:t>Examples</a:t>
            </a:r>
            <a:r>
              <a:rPr lang="de-CH" dirty="0" smtClean="0"/>
              <a:t>: e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pi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 smtClean="0"/>
              <a:t> </a:t>
            </a:r>
            <a:r>
              <a:rPr lang="de-CH" dirty="0" err="1" smtClean="0"/>
              <a:t>input</a:t>
            </a:r>
            <a:endParaRPr lang="de-CH" dirty="0" smtClean="0"/>
          </a:p>
          <a:p>
            <a:r>
              <a:rPr lang="de-CH" dirty="0" err="1" smtClean="0">
                <a:solidFill>
                  <a:schemeClr val="accent6">
                    <a:lumMod val="75000"/>
                  </a:schemeClr>
                </a:solidFill>
              </a:rPr>
              <a:t>Define</a:t>
            </a:r>
            <a:r>
              <a:rPr lang="de-CH" dirty="0" smtClean="0">
                <a:solidFill>
                  <a:schemeClr val="accent6">
                    <a:lumMod val="75000"/>
                  </a:schemeClr>
                </a:solidFill>
              </a:rPr>
              <a:t> variables </a:t>
            </a:r>
            <a:r>
              <a:rPr lang="de-CH" dirty="0" err="1" smtClean="0">
                <a:solidFill>
                  <a:schemeClr val="accent6">
                    <a:lumMod val="75000"/>
                  </a:schemeClr>
                </a:solidFill>
              </a:rPr>
              <a:t>with</a:t>
            </a:r>
            <a:r>
              <a:rPr lang="de-CH" dirty="0" smtClean="0">
                <a:solidFill>
                  <a:schemeClr val="accent6">
                    <a:lumMod val="75000"/>
                  </a:schemeClr>
                </a:solidFill>
              </a:rPr>
              <a:t> «</a:t>
            </a:r>
            <a:r>
              <a:rPr lang="de-CH" dirty="0" err="1" smtClean="0">
                <a:solidFill>
                  <a:schemeClr val="accent6">
                    <a:lumMod val="75000"/>
                  </a:schemeClr>
                </a:solidFill>
              </a:rPr>
              <a:t>name</a:t>
            </a:r>
            <a:r>
              <a:rPr lang="de-CH" dirty="0" smtClean="0">
                <a:solidFill>
                  <a:schemeClr val="accent6">
                    <a:lumMod val="75000"/>
                  </a:schemeClr>
                </a:solidFill>
              </a:rPr>
              <a:t>» </a:t>
            </a:r>
            <a:r>
              <a:rPr lang="de-CH" dirty="0" err="1" smtClean="0">
                <a:solidFill>
                  <a:schemeClr val="accent6">
                    <a:lumMod val="75000"/>
                  </a:schemeClr>
                </a:solidFill>
              </a:rPr>
              <a:t>and</a:t>
            </a:r>
            <a:r>
              <a:rPr lang="de-CH" dirty="0" smtClean="0">
                <a:solidFill>
                  <a:schemeClr val="accent6">
                    <a:lumMod val="75000"/>
                  </a:schemeClr>
                </a:solidFill>
              </a:rPr>
              <a:t> «</a:t>
            </a:r>
            <a:r>
              <a:rPr lang="de-CH" dirty="0" err="1" smtClean="0">
                <a:solidFill>
                  <a:schemeClr val="accent6">
                    <a:lumMod val="75000"/>
                  </a:schemeClr>
                </a:solidFill>
              </a:rPr>
              <a:t>value</a:t>
            </a:r>
            <a:r>
              <a:rPr lang="de-CH" dirty="0" smtClean="0">
                <a:solidFill>
                  <a:schemeClr val="accent6">
                    <a:lumMod val="75000"/>
                  </a:schemeClr>
                </a:solidFill>
              </a:rPr>
              <a:t>» </a:t>
            </a:r>
            <a:r>
              <a:rPr lang="de-CH" dirty="0" err="1" smtClean="0">
                <a:solidFill>
                  <a:schemeClr val="accent6">
                    <a:lumMod val="75000"/>
                  </a:schemeClr>
                </a:solidFill>
              </a:rPr>
              <a:t>pairs</a:t>
            </a:r>
            <a:endParaRPr lang="de-CH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de-CH" dirty="0" smtClean="0"/>
              <a:t>Old </a:t>
            </a:r>
            <a:r>
              <a:rPr lang="de-CH" dirty="0" err="1" smtClean="0"/>
              <a:t>tradition</a:t>
            </a:r>
            <a:r>
              <a:rPr lang="de-CH" dirty="0" smtClean="0"/>
              <a:t>: «</a:t>
            </a:r>
            <a:r>
              <a:rPr lang="de-CH" dirty="0" err="1" smtClean="0"/>
              <a:t>let</a:t>
            </a:r>
            <a:r>
              <a:rPr lang="de-CH" dirty="0" smtClean="0"/>
              <a:t>»</a:t>
            </a:r>
          </a:p>
          <a:p>
            <a:r>
              <a:rPr lang="de-CH" dirty="0" smtClean="0"/>
              <a:t>Add </a:t>
            </a:r>
            <a:r>
              <a:rPr lang="de-CH" dirty="0" err="1" smtClean="0"/>
              <a:t>function</a:t>
            </a:r>
            <a:r>
              <a:rPr lang="de-CH" dirty="0" smtClean="0"/>
              <a:t> </a:t>
            </a:r>
            <a:r>
              <a:rPr lang="de-CH" dirty="0" err="1" smtClean="0"/>
              <a:t>called</a:t>
            </a:r>
            <a:r>
              <a:rPr lang="de-CH" dirty="0" smtClean="0"/>
              <a:t> «</a:t>
            </a:r>
            <a:r>
              <a:rPr lang="de-CH" dirty="0" err="1" smtClean="0"/>
              <a:t>declaration</a:t>
            </a:r>
            <a:r>
              <a:rPr lang="de-CH" dirty="0" smtClean="0"/>
              <a:t>»</a:t>
            </a:r>
          </a:p>
          <a:p>
            <a:r>
              <a:rPr lang="de-CH" dirty="0" err="1" smtClean="0"/>
              <a:t>Consider</a:t>
            </a:r>
            <a:r>
              <a:rPr lang="de-CH" dirty="0" smtClean="0"/>
              <a:t> </a:t>
            </a:r>
            <a:r>
              <a:rPr lang="de-CH" dirty="0" err="1" smtClean="0"/>
              <a:t>error</a:t>
            </a:r>
            <a:r>
              <a:rPr lang="de-CH" dirty="0" smtClean="0"/>
              <a:t> </a:t>
            </a:r>
            <a:r>
              <a:rPr lang="de-CH" dirty="0" err="1" smtClean="0"/>
              <a:t>handling</a:t>
            </a:r>
            <a:r>
              <a:rPr lang="de-CH" dirty="0" smtClean="0"/>
              <a:t> (</a:t>
            </a:r>
            <a:r>
              <a:rPr lang="de-CH" dirty="0" err="1" smtClean="0"/>
              <a:t>var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val</a:t>
            </a:r>
            <a:r>
              <a:rPr lang="de-CH" dirty="0" smtClean="0"/>
              <a:t>)</a:t>
            </a:r>
          </a:p>
          <a:p>
            <a:r>
              <a:rPr lang="de-CH" dirty="0" smtClean="0"/>
              <a:t>Keep </a:t>
            </a:r>
            <a:r>
              <a:rPr lang="de-CH" dirty="0" err="1" smtClean="0"/>
              <a:t>track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variables in «</a:t>
            </a:r>
            <a:r>
              <a:rPr lang="de-CH" dirty="0" err="1" smtClean="0"/>
              <a:t>map</a:t>
            </a:r>
            <a:r>
              <a:rPr lang="de-CH" dirty="0" smtClean="0"/>
              <a:t>» (</a:t>
            </a:r>
            <a:r>
              <a:rPr lang="de-CH" dirty="0" err="1" smtClean="0"/>
              <a:t>table</a:t>
            </a:r>
            <a:r>
              <a:rPr lang="de-CH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14791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Variables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err="1" smtClean="0"/>
              <a:t>Adding</a:t>
            </a:r>
            <a:r>
              <a:rPr lang="de-CH" dirty="0" smtClean="0"/>
              <a:t> </a:t>
            </a:r>
            <a:r>
              <a:rPr lang="de-CH" dirty="0" err="1" smtClean="0"/>
              <a:t>names</a:t>
            </a:r>
            <a:endParaRPr lang="de-CH" dirty="0" smtClean="0"/>
          </a:p>
          <a:p>
            <a:pPr marL="946404" lvl="2" indent="-342900"/>
            <a:r>
              <a:rPr lang="de-CH" sz="2000" dirty="0" smtClean="0"/>
              <a:t>Insert «= » - </a:t>
            </a:r>
            <a:r>
              <a:rPr lang="de-CH" sz="2000" dirty="0" err="1" smtClean="0"/>
              <a:t>token</a:t>
            </a:r>
            <a:r>
              <a:rPr lang="de-CH" sz="2000" dirty="0" smtClean="0"/>
              <a:t> in </a:t>
            </a:r>
            <a:r>
              <a:rPr lang="de-CH" sz="2000" dirty="0" err="1" smtClean="0"/>
              <a:t>code</a:t>
            </a:r>
            <a:endParaRPr lang="de-CH" sz="2000" dirty="0" smtClean="0"/>
          </a:p>
          <a:p>
            <a:pPr marL="946404" lvl="2" indent="-342900"/>
            <a:r>
              <a:rPr lang="de-CH" sz="2000" dirty="0" err="1" smtClean="0"/>
              <a:t>Use</a:t>
            </a:r>
            <a:r>
              <a:rPr lang="de-CH" sz="2000" dirty="0" smtClean="0"/>
              <a:t> «</a:t>
            </a:r>
            <a:r>
              <a:rPr lang="de-CH" sz="2000" dirty="0" err="1" smtClean="0"/>
              <a:t>isalpha</a:t>
            </a:r>
            <a:r>
              <a:rPr lang="de-CH" sz="2000" dirty="0" smtClean="0"/>
              <a:t>»- </a:t>
            </a:r>
            <a:r>
              <a:rPr lang="de-CH" sz="2000" dirty="0" err="1" smtClean="0"/>
              <a:t>function</a:t>
            </a:r>
            <a:r>
              <a:rPr lang="de-CH" sz="2000" dirty="0" smtClean="0"/>
              <a:t> (in </a:t>
            </a:r>
            <a:r>
              <a:rPr lang="de-CH" sz="2000" dirty="0" err="1" smtClean="0"/>
              <a:t>lib</a:t>
            </a:r>
            <a:r>
              <a:rPr lang="de-CH" sz="2000" dirty="0" smtClean="0"/>
              <a:t>)</a:t>
            </a:r>
          </a:p>
          <a:p>
            <a:r>
              <a:rPr lang="de-CH" dirty="0" err="1" smtClean="0"/>
              <a:t>Predefined</a:t>
            </a:r>
            <a:r>
              <a:rPr lang="de-CH" dirty="0" smtClean="0"/>
              <a:t> </a:t>
            </a:r>
            <a:r>
              <a:rPr lang="de-CH" dirty="0" err="1" smtClean="0"/>
              <a:t>names</a:t>
            </a:r>
            <a:endParaRPr lang="de-CH" dirty="0" smtClean="0"/>
          </a:p>
          <a:p>
            <a:pPr lvl="2"/>
            <a:r>
              <a:rPr lang="de-CH" dirty="0" smtClean="0"/>
              <a:t>Common </a:t>
            </a:r>
            <a:r>
              <a:rPr lang="de-CH" dirty="0" err="1" smtClean="0"/>
              <a:t>names</a:t>
            </a:r>
            <a:r>
              <a:rPr lang="de-CH" dirty="0" smtClean="0"/>
              <a:t>: </a:t>
            </a:r>
            <a:r>
              <a:rPr lang="de-CH" dirty="0" err="1" smtClean="0"/>
              <a:t>pi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e</a:t>
            </a:r>
          </a:p>
          <a:p>
            <a:pPr lvl="2"/>
            <a:r>
              <a:rPr lang="de-CH" dirty="0" err="1" smtClean="0"/>
              <a:t>Put</a:t>
            </a:r>
            <a:r>
              <a:rPr lang="de-CH" dirty="0" smtClean="0"/>
              <a:t> </a:t>
            </a:r>
            <a:r>
              <a:rPr lang="de-CH" dirty="0" err="1" smtClean="0"/>
              <a:t>definition</a:t>
            </a:r>
            <a:r>
              <a:rPr lang="de-CH" dirty="0" smtClean="0"/>
              <a:t> in </a:t>
            </a:r>
            <a:r>
              <a:rPr lang="de-CH" dirty="0" err="1" smtClean="0"/>
              <a:t>main</a:t>
            </a:r>
            <a:r>
              <a:rPr lang="de-CH" dirty="0" smtClean="0"/>
              <a:t> </a:t>
            </a:r>
            <a:r>
              <a:rPr lang="de-CH" dirty="0" err="1" smtClean="0"/>
              <a:t>function</a:t>
            </a:r>
            <a:endParaRPr lang="de-CH" dirty="0" smtClean="0"/>
          </a:p>
          <a:p>
            <a:r>
              <a:rPr lang="de-CH" dirty="0" smtClean="0"/>
              <a:t>Are </a:t>
            </a:r>
            <a:r>
              <a:rPr lang="de-CH" dirty="0" err="1" smtClean="0"/>
              <a:t>we</a:t>
            </a:r>
            <a:r>
              <a:rPr lang="de-CH" dirty="0" smtClean="0"/>
              <a:t> </a:t>
            </a:r>
            <a:r>
              <a:rPr lang="de-CH" dirty="0" err="1" smtClean="0"/>
              <a:t>there</a:t>
            </a:r>
            <a:r>
              <a:rPr lang="de-CH" dirty="0" smtClean="0"/>
              <a:t>?</a:t>
            </a:r>
          </a:p>
          <a:p>
            <a:pPr lvl="1"/>
            <a:r>
              <a:rPr lang="de-CH" dirty="0" smtClean="0"/>
              <a:t>Need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test</a:t>
            </a:r>
            <a:endParaRPr lang="de-CH" dirty="0" smtClean="0"/>
          </a:p>
          <a:p>
            <a:pPr lvl="1"/>
            <a:r>
              <a:rPr lang="de-CH" dirty="0" smtClean="0">
                <a:solidFill>
                  <a:schemeClr val="accent4">
                    <a:lumMod val="75000"/>
                  </a:schemeClr>
                </a:solidFill>
              </a:rPr>
              <a:t>Review </a:t>
            </a:r>
            <a:r>
              <a:rPr lang="de-CH" dirty="0" err="1" smtClean="0">
                <a:solidFill>
                  <a:schemeClr val="accent4">
                    <a:lumMod val="75000"/>
                  </a:schemeClr>
                </a:solidFill>
              </a:rPr>
              <a:t>comments</a:t>
            </a:r>
            <a:endParaRPr lang="de-CH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de-CH" dirty="0" err="1" smtClean="0"/>
              <a:t>Improve</a:t>
            </a:r>
            <a:r>
              <a:rPr lang="de-CH" dirty="0" smtClean="0"/>
              <a:t> </a:t>
            </a:r>
            <a:r>
              <a:rPr lang="de-CH" dirty="0" err="1" smtClean="0"/>
              <a:t>calculator</a:t>
            </a:r>
            <a:r>
              <a:rPr lang="de-CH" dirty="0" smtClean="0"/>
              <a:t> (</a:t>
            </a:r>
            <a:r>
              <a:rPr lang="de-CH" dirty="0" err="1" smtClean="0"/>
              <a:t>implement</a:t>
            </a:r>
            <a:r>
              <a:rPr lang="de-CH" dirty="0" smtClean="0"/>
              <a:t> </a:t>
            </a:r>
            <a:r>
              <a:rPr lang="de-CH" dirty="0" err="1" smtClean="0"/>
              <a:t>assignment</a:t>
            </a:r>
            <a:r>
              <a:rPr lang="de-CH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8670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4800" dirty="0" err="1" smtClean="0"/>
              <a:t>Exercises</a:t>
            </a:r>
            <a:endParaRPr lang="de-CH" sz="48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err="1" smtClean="0"/>
              <a:t>Vary</a:t>
            </a:r>
            <a:r>
              <a:rPr lang="de-CH" dirty="0" smtClean="0"/>
              <a:t>, </a:t>
            </a:r>
            <a:r>
              <a:rPr lang="de-CH" dirty="0" err="1" smtClean="0"/>
              <a:t>improve</a:t>
            </a:r>
            <a:r>
              <a:rPr lang="de-CH" dirty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test</a:t>
            </a:r>
            <a:r>
              <a:rPr lang="de-CH" dirty="0" smtClean="0"/>
              <a:t> </a:t>
            </a:r>
            <a:r>
              <a:rPr lang="de-CH" dirty="0" err="1" smtClean="0"/>
              <a:t>calculator</a:t>
            </a:r>
            <a:r>
              <a:rPr lang="de-CH" dirty="0" smtClean="0"/>
              <a:t> </a:t>
            </a:r>
            <a:r>
              <a:rPr lang="de-CH" dirty="0" err="1" smtClean="0"/>
              <a:t>code</a:t>
            </a:r>
            <a:r>
              <a:rPr lang="de-CH" dirty="0" smtClean="0"/>
              <a:t> </a:t>
            </a:r>
            <a:r>
              <a:rPr lang="de-CH" dirty="0" err="1" smtClean="0"/>
              <a:t>from</a:t>
            </a:r>
            <a:r>
              <a:rPr lang="de-CH" dirty="0" smtClean="0"/>
              <a:t> Chapter 6</a:t>
            </a:r>
          </a:p>
          <a:p>
            <a:r>
              <a:rPr lang="de-CH" dirty="0" smtClean="0"/>
              <a:t>Write a </a:t>
            </a:r>
            <a:r>
              <a:rPr lang="de-CH" dirty="0" err="1" smtClean="0"/>
              <a:t>manual</a:t>
            </a:r>
            <a:r>
              <a:rPr lang="de-CH" dirty="0" smtClean="0"/>
              <a:t> / </a:t>
            </a:r>
            <a:r>
              <a:rPr lang="de-CH" dirty="0" err="1" smtClean="0"/>
              <a:t>help</a:t>
            </a:r>
            <a:r>
              <a:rPr lang="de-CH" dirty="0" smtClean="0"/>
              <a:t>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smtClean="0"/>
              <a:t>calculator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317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Considerations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a professional </a:t>
            </a:r>
            <a:r>
              <a:rPr lang="de-CH" dirty="0" err="1" smtClean="0"/>
              <a:t>programmer</a:t>
            </a:r>
            <a:endParaRPr lang="de-CH" dirty="0" smtClean="0"/>
          </a:p>
          <a:p>
            <a:r>
              <a:rPr lang="de-CH" dirty="0" err="1" smtClean="0"/>
              <a:t>Improve</a:t>
            </a:r>
            <a:r>
              <a:rPr lang="de-CH" dirty="0" smtClean="0"/>
              <a:t> </a:t>
            </a:r>
            <a:r>
              <a:rPr lang="de-CH" dirty="0" err="1" smtClean="0"/>
              <a:t>calculator</a:t>
            </a:r>
            <a:r>
              <a:rPr lang="de-CH" dirty="0" smtClean="0"/>
              <a:t> </a:t>
            </a:r>
            <a:r>
              <a:rPr lang="de-CH" dirty="0" err="1" smtClean="0"/>
              <a:t>from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6</a:t>
            </a:r>
          </a:p>
          <a:p>
            <a:r>
              <a:rPr lang="de-CH" dirty="0" err="1" smtClean="0"/>
              <a:t>Gradually</a:t>
            </a:r>
            <a:r>
              <a:rPr lang="de-CH" dirty="0" smtClean="0"/>
              <a:t> </a:t>
            </a:r>
            <a:r>
              <a:rPr lang="de-CH" dirty="0" err="1" smtClean="0"/>
              <a:t>improve</a:t>
            </a:r>
            <a:r>
              <a:rPr lang="de-CH" dirty="0" smtClean="0"/>
              <a:t> a </a:t>
            </a:r>
            <a:r>
              <a:rPr lang="de-CH" dirty="0" err="1" smtClean="0"/>
              <a:t>program</a:t>
            </a:r>
            <a:endParaRPr lang="de-CH" dirty="0" smtClean="0"/>
          </a:p>
          <a:p>
            <a:endParaRPr lang="de-CH" dirty="0"/>
          </a:p>
          <a:p>
            <a:pPr lvl="1"/>
            <a:r>
              <a:rPr lang="de-CH" dirty="0" smtClean="0"/>
              <a:t>Note: This </a:t>
            </a:r>
            <a:r>
              <a:rPr lang="de-CH" dirty="0" err="1" smtClean="0"/>
              <a:t>chapter</a:t>
            </a:r>
            <a:r>
              <a:rPr lang="de-CH" dirty="0" smtClean="0"/>
              <a:t> </a:t>
            </a:r>
            <a:r>
              <a:rPr lang="de-CH" dirty="0" err="1" smtClean="0"/>
              <a:t>does</a:t>
            </a:r>
            <a:r>
              <a:rPr lang="de-CH" dirty="0" smtClean="0"/>
              <a:t> not </a:t>
            </a:r>
            <a:r>
              <a:rPr lang="de-CH" dirty="0" err="1" smtClean="0"/>
              <a:t>teach</a:t>
            </a:r>
            <a:r>
              <a:rPr lang="de-CH" dirty="0" smtClean="0"/>
              <a:t> </a:t>
            </a:r>
            <a:r>
              <a:rPr lang="de-CH" dirty="0" err="1" smtClean="0"/>
              <a:t>you</a:t>
            </a:r>
            <a:r>
              <a:rPr lang="de-CH" dirty="0" smtClean="0"/>
              <a:t> on «</a:t>
            </a:r>
            <a:r>
              <a:rPr lang="de-CH" dirty="0" err="1" smtClean="0"/>
              <a:t>completing</a:t>
            </a:r>
            <a:r>
              <a:rPr lang="de-CH" dirty="0" smtClean="0"/>
              <a:t> a </a:t>
            </a:r>
            <a:r>
              <a:rPr lang="de-CH" dirty="0" err="1" smtClean="0"/>
              <a:t>program</a:t>
            </a:r>
            <a:r>
              <a:rPr lang="de-CH" dirty="0" smtClean="0"/>
              <a:t>» </a:t>
            </a:r>
            <a:r>
              <a:rPr lang="de-CH" dirty="0" err="1" smtClean="0"/>
              <a:t>despite</a:t>
            </a:r>
            <a:r>
              <a:rPr lang="de-CH" dirty="0" smtClean="0"/>
              <a:t> </a:t>
            </a:r>
            <a:r>
              <a:rPr lang="de-CH" dirty="0" err="1" smtClean="0"/>
              <a:t>its</a:t>
            </a:r>
            <a:r>
              <a:rPr lang="de-CH" dirty="0" smtClean="0"/>
              <a:t> title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1513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Input </a:t>
            </a:r>
            <a:r>
              <a:rPr lang="de-CH" dirty="0" err="1" smtClean="0"/>
              <a:t>and</a:t>
            </a:r>
            <a:r>
              <a:rPr lang="de-CH" dirty="0" smtClean="0"/>
              <a:t> Output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>
                <a:solidFill>
                  <a:schemeClr val="accent6">
                    <a:lumMod val="75000"/>
                  </a:schemeClr>
                </a:solidFill>
              </a:rPr>
              <a:t>Considerations</a:t>
            </a:r>
            <a:r>
              <a:rPr lang="de-CH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accent6">
                    <a:lumMod val="75000"/>
                  </a:schemeClr>
                </a:solidFill>
              </a:rPr>
              <a:t>about</a:t>
            </a:r>
            <a:r>
              <a:rPr lang="de-CH" dirty="0" smtClean="0">
                <a:solidFill>
                  <a:schemeClr val="accent6">
                    <a:lumMod val="75000"/>
                  </a:schemeClr>
                </a:solidFill>
              </a:rPr>
              <a:t> UI</a:t>
            </a:r>
          </a:p>
          <a:p>
            <a:pPr lvl="1"/>
            <a:r>
              <a:rPr lang="de-CH" dirty="0" smtClean="0">
                <a:solidFill>
                  <a:schemeClr val="accent6">
                    <a:lumMod val="75000"/>
                  </a:schemeClr>
                </a:solidFill>
              </a:rPr>
              <a:t>Layout: </a:t>
            </a:r>
            <a:r>
              <a:rPr lang="de-CH" dirty="0" err="1" smtClean="0">
                <a:solidFill>
                  <a:schemeClr val="accent6">
                    <a:lumMod val="75000"/>
                  </a:schemeClr>
                </a:solidFill>
              </a:rPr>
              <a:t>Prompting</a:t>
            </a:r>
            <a:r>
              <a:rPr lang="de-CH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CH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accent6">
                    <a:lumMod val="75000"/>
                  </a:schemeClr>
                </a:solidFill>
              </a:rPr>
              <a:t>input</a:t>
            </a:r>
            <a:r>
              <a:rPr lang="de-CH" dirty="0" smtClean="0">
                <a:solidFill>
                  <a:schemeClr val="accent6">
                    <a:lumMod val="75000"/>
                  </a:schemeClr>
                </a:solidFill>
              </a:rPr>
              <a:t>(s)</a:t>
            </a:r>
          </a:p>
          <a:p>
            <a:pPr lvl="1"/>
            <a:r>
              <a:rPr lang="de-CH" dirty="0" smtClean="0">
                <a:solidFill>
                  <a:schemeClr val="accent6">
                    <a:lumMod val="75000"/>
                  </a:schemeClr>
                </a:solidFill>
              </a:rPr>
              <a:t>Layout: </a:t>
            </a:r>
            <a:r>
              <a:rPr lang="de-CH" dirty="0" err="1" smtClean="0">
                <a:solidFill>
                  <a:schemeClr val="accent6">
                    <a:lumMod val="75000"/>
                  </a:schemeClr>
                </a:solidFill>
              </a:rPr>
              <a:t>Presentation</a:t>
            </a:r>
            <a:r>
              <a:rPr lang="de-CH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de-CH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accent6">
                    <a:lumMod val="75000"/>
                  </a:schemeClr>
                </a:solidFill>
              </a:rPr>
              <a:t>results</a:t>
            </a:r>
            <a:endParaRPr lang="de-CH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663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Error </a:t>
            </a:r>
            <a:r>
              <a:rPr lang="de-CH" dirty="0" err="1" smtClean="0"/>
              <a:t>handling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Invalid </a:t>
            </a:r>
            <a:r>
              <a:rPr lang="de-CH" dirty="0" err="1" smtClean="0"/>
              <a:t>entries</a:t>
            </a:r>
            <a:r>
              <a:rPr lang="de-CH" dirty="0" smtClean="0"/>
              <a:t> </a:t>
            </a:r>
            <a:r>
              <a:rPr lang="de-CH" dirty="0" err="1" smtClean="0"/>
              <a:t>exist</a:t>
            </a:r>
            <a:endParaRPr lang="de-CH" dirty="0" smtClean="0"/>
          </a:p>
          <a:p>
            <a:pPr lvl="1"/>
            <a:r>
              <a:rPr lang="de-CH" dirty="0" err="1" smtClean="0"/>
              <a:t>Program</a:t>
            </a:r>
            <a:r>
              <a:rPr lang="de-CH" dirty="0" smtClean="0"/>
              <a:t> will </a:t>
            </a:r>
            <a:r>
              <a:rPr lang="de-CH" dirty="0" err="1" smtClean="0"/>
              <a:t>fail</a:t>
            </a:r>
            <a:endParaRPr lang="de-CH" dirty="0" smtClean="0"/>
          </a:p>
          <a:p>
            <a:r>
              <a:rPr lang="de-CH" dirty="0" smtClean="0"/>
              <a:t>Keep </a:t>
            </a:r>
            <a:r>
              <a:rPr lang="de-CH" dirty="0" err="1" smtClean="0"/>
              <a:t>window</a:t>
            </a:r>
            <a:r>
              <a:rPr lang="de-CH" dirty="0" smtClean="0"/>
              <a:t> open </a:t>
            </a:r>
          </a:p>
          <a:p>
            <a:pPr lvl="1"/>
            <a:r>
              <a:rPr lang="de-CH" dirty="0" smtClean="0"/>
              <a:t>e.g. </a:t>
            </a:r>
            <a:r>
              <a:rPr lang="de-CH" dirty="0" err="1" smtClean="0"/>
              <a:t>with</a:t>
            </a:r>
            <a:r>
              <a:rPr lang="de-CH" dirty="0" smtClean="0"/>
              <a:t> «</a:t>
            </a:r>
            <a:r>
              <a:rPr lang="de-CH" dirty="0" err="1" smtClean="0"/>
              <a:t>tilde</a:t>
            </a:r>
            <a:r>
              <a:rPr lang="de-CH" dirty="0" smtClean="0"/>
              <a:t>» </a:t>
            </a:r>
            <a:r>
              <a:rPr lang="de-CH" dirty="0" err="1" smtClean="0"/>
              <a:t>character</a:t>
            </a:r>
            <a:r>
              <a:rPr lang="de-CH" dirty="0" smtClean="0"/>
              <a:t>. (~ not </a:t>
            </a:r>
            <a:r>
              <a:rPr lang="de-CH" dirty="0" err="1" smtClean="0"/>
              <a:t>found</a:t>
            </a:r>
            <a:r>
              <a:rPr lang="de-CH" dirty="0" smtClean="0"/>
              <a:t> on </a:t>
            </a:r>
            <a:r>
              <a:rPr lang="de-CH" dirty="0" err="1" smtClean="0"/>
              <a:t>key</a:t>
            </a:r>
            <a:r>
              <a:rPr lang="de-CH" dirty="0" smtClean="0"/>
              <a:t> </a:t>
            </a:r>
            <a:r>
              <a:rPr lang="de-CH" dirty="0" err="1" smtClean="0"/>
              <a:t>board</a:t>
            </a:r>
            <a:r>
              <a:rPr lang="de-CH" dirty="0" smtClean="0"/>
              <a:t>)</a:t>
            </a:r>
          </a:p>
          <a:p>
            <a:pPr lvl="1"/>
            <a:r>
              <a:rPr lang="de-CH" dirty="0" smtClean="0"/>
              <a:t>e.g. «q»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exit</a:t>
            </a:r>
            <a:endParaRPr lang="de-CH" dirty="0"/>
          </a:p>
          <a:p>
            <a:r>
              <a:rPr lang="de-CH" dirty="0" smtClean="0"/>
              <a:t>Robust </a:t>
            </a:r>
            <a:r>
              <a:rPr lang="de-CH" dirty="0" err="1" smtClean="0"/>
              <a:t>error</a:t>
            </a:r>
            <a:r>
              <a:rPr lang="de-CH" dirty="0" smtClean="0"/>
              <a:t> </a:t>
            </a:r>
            <a:r>
              <a:rPr lang="de-CH" dirty="0" err="1" smtClean="0"/>
              <a:t>handling</a:t>
            </a:r>
            <a:endParaRPr lang="de-CH" dirty="0" smtClean="0"/>
          </a:p>
          <a:p>
            <a:pPr lvl="1"/>
            <a:r>
              <a:rPr lang="de-CH" dirty="0" err="1" smtClean="0"/>
              <a:t>With</a:t>
            </a:r>
            <a:r>
              <a:rPr lang="de-CH" dirty="0" smtClean="0"/>
              <a:t> «catch»</a:t>
            </a:r>
          </a:p>
        </p:txBody>
      </p:sp>
    </p:spTree>
    <p:extLst>
      <p:ext uri="{BB962C8B-B14F-4D97-AF65-F5344CB8AC3E}">
        <p14:creationId xmlns:p14="http://schemas.microsoft.com/office/powerpoint/2010/main" val="189184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Negative Numbers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(0-1)/2 </a:t>
            </a:r>
            <a:r>
              <a:rPr lang="de-CH" dirty="0" err="1" smtClean="0"/>
              <a:t>for</a:t>
            </a:r>
            <a:r>
              <a:rPr lang="de-CH" dirty="0" smtClean="0"/>
              <a:t> «-1/2»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avoid</a:t>
            </a:r>
            <a:r>
              <a:rPr lang="de-CH" dirty="0" smtClean="0"/>
              <a:t> </a:t>
            </a:r>
            <a:r>
              <a:rPr lang="de-CH" dirty="0" err="1" smtClean="0"/>
              <a:t>fail</a:t>
            </a:r>
            <a:endParaRPr lang="de-CH" dirty="0" smtClean="0"/>
          </a:p>
          <a:p>
            <a:pPr lvl="1"/>
            <a:r>
              <a:rPr lang="de-CH" dirty="0" err="1" smtClean="0"/>
              <a:t>Improve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 </a:t>
            </a:r>
            <a:r>
              <a:rPr lang="de-CH" dirty="0" err="1" smtClean="0"/>
              <a:t>adding</a:t>
            </a:r>
            <a:r>
              <a:rPr lang="de-CH" dirty="0" smtClean="0"/>
              <a:t> negative </a:t>
            </a:r>
            <a:r>
              <a:rPr lang="de-CH" dirty="0" err="1" smtClean="0"/>
              <a:t>number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 smtClean="0"/>
              <a:t> a Primary</a:t>
            </a:r>
          </a:p>
          <a:p>
            <a:pPr lvl="1"/>
            <a:r>
              <a:rPr lang="de-CH" dirty="0" smtClean="0"/>
              <a:t>Add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grammar</a:t>
            </a:r>
            <a:endParaRPr lang="de-CH" dirty="0" smtClean="0"/>
          </a:p>
          <a:p>
            <a:r>
              <a:rPr lang="de-CH" dirty="0" err="1" smtClean="0"/>
              <a:t>Very</a:t>
            </a:r>
            <a:r>
              <a:rPr lang="de-CH" dirty="0" smtClean="0"/>
              <a:t> easy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10688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 smtClean="0"/>
              <a:t>Remainder</a:t>
            </a:r>
            <a:r>
              <a:rPr lang="de-CH" dirty="0" smtClean="0"/>
              <a:t>: %</a:t>
            </a:r>
            <a:r>
              <a:rPr lang="de-CH" sz="4000" dirty="0" smtClean="0"/>
              <a:t> (</a:t>
            </a:r>
            <a:r>
              <a:rPr lang="de-CH" sz="4000" dirty="0" err="1" smtClean="0"/>
              <a:t>modulo</a:t>
            </a:r>
            <a:r>
              <a:rPr lang="de-CH" sz="4000" dirty="0" smtClean="0"/>
              <a:t> </a:t>
            </a:r>
            <a:r>
              <a:rPr lang="de-CH" sz="4000" dirty="0" err="1" smtClean="0"/>
              <a:t>operation</a:t>
            </a:r>
            <a:r>
              <a:rPr lang="de-CH" sz="4000" dirty="0" smtClean="0"/>
              <a:t>)</a:t>
            </a:r>
            <a:endParaRPr lang="de-CH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600888" cy="4800600"/>
          </a:xfrm>
        </p:spPr>
        <p:txBody>
          <a:bodyPr/>
          <a:lstStyle/>
          <a:p>
            <a:r>
              <a:rPr lang="de-CH" dirty="0" err="1" smtClean="0"/>
              <a:t>Only</a:t>
            </a:r>
            <a:r>
              <a:rPr lang="de-CH" dirty="0" smtClean="0"/>
              <a:t> </a:t>
            </a:r>
            <a:r>
              <a:rPr lang="de-CH" dirty="0" err="1" smtClean="0"/>
              <a:t>working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integers</a:t>
            </a:r>
            <a:endParaRPr lang="de-CH" dirty="0" smtClean="0"/>
          </a:p>
          <a:p>
            <a:pPr lvl="1"/>
            <a:r>
              <a:rPr lang="de-CH" dirty="0" smtClean="0"/>
              <a:t>% </a:t>
            </a:r>
            <a:r>
              <a:rPr lang="de-CH" dirty="0" err="1" smtClean="0"/>
              <a:t>as</a:t>
            </a:r>
            <a:r>
              <a:rPr lang="de-CH" dirty="0" smtClean="0"/>
              <a:t> a </a:t>
            </a:r>
            <a:r>
              <a:rPr lang="de-CH" dirty="0" err="1" smtClean="0"/>
              <a:t>token</a:t>
            </a:r>
            <a:endParaRPr lang="de-CH" dirty="0" smtClean="0"/>
          </a:p>
          <a:p>
            <a:pPr lvl="1"/>
            <a:r>
              <a:rPr lang="de-CH" dirty="0" err="1" smtClean="0"/>
              <a:t>Convert</a:t>
            </a:r>
            <a:r>
              <a:rPr lang="de-CH" dirty="0" smtClean="0"/>
              <a:t> </a:t>
            </a:r>
            <a:r>
              <a:rPr lang="de-CH" dirty="0" err="1" smtClean="0"/>
              <a:t>doubles</a:t>
            </a:r>
            <a:r>
              <a:rPr lang="de-CH" dirty="0" smtClean="0"/>
              <a:t> </a:t>
            </a:r>
            <a:r>
              <a:rPr lang="de-CH" dirty="0" err="1" smtClean="0"/>
              <a:t>before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after %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int</a:t>
            </a:r>
            <a:endParaRPr lang="de-CH" dirty="0" smtClean="0"/>
          </a:p>
          <a:p>
            <a:pPr lvl="2"/>
            <a:r>
              <a:rPr lang="de-CH" dirty="0" err="1"/>
              <a:t>i</a:t>
            </a:r>
            <a:r>
              <a:rPr lang="de-CH" dirty="0" err="1" smtClean="0"/>
              <a:t>nt</a:t>
            </a:r>
            <a:r>
              <a:rPr lang="de-CH" dirty="0" smtClean="0"/>
              <a:t> i1 = </a:t>
            </a:r>
            <a:r>
              <a:rPr lang="de-CH" dirty="0" err="1" smtClean="0"/>
              <a:t>int</a:t>
            </a:r>
            <a:r>
              <a:rPr lang="de-CH" dirty="0" smtClean="0"/>
              <a:t>(</a:t>
            </a:r>
            <a:r>
              <a:rPr lang="de-CH" dirty="0" err="1" smtClean="0"/>
              <a:t>left</a:t>
            </a:r>
            <a:r>
              <a:rPr lang="de-CH" dirty="0" smtClean="0"/>
              <a:t>); </a:t>
            </a:r>
            <a:r>
              <a:rPr lang="de-CH" dirty="0" err="1" smtClean="0"/>
              <a:t>or</a:t>
            </a:r>
            <a:r>
              <a:rPr lang="de-CH" dirty="0" smtClean="0"/>
              <a:t> </a:t>
            </a:r>
            <a:r>
              <a:rPr lang="de-CH" dirty="0" err="1" smtClean="0"/>
              <a:t>int</a:t>
            </a:r>
            <a:r>
              <a:rPr lang="de-CH" dirty="0" smtClean="0"/>
              <a:t> i1 = </a:t>
            </a:r>
            <a:r>
              <a:rPr lang="de-CH" dirty="0" err="1" smtClean="0"/>
              <a:t>narrow_cast</a:t>
            </a:r>
            <a:r>
              <a:rPr lang="de-CH" dirty="0" smtClean="0"/>
              <a:t>&lt;</a:t>
            </a:r>
            <a:r>
              <a:rPr lang="de-CH" dirty="0" err="1" smtClean="0"/>
              <a:t>int</a:t>
            </a:r>
            <a:r>
              <a:rPr lang="de-CH" dirty="0" smtClean="0"/>
              <a:t>&gt;(</a:t>
            </a:r>
            <a:r>
              <a:rPr lang="de-CH" dirty="0" err="1" smtClean="0"/>
              <a:t>left</a:t>
            </a:r>
            <a:r>
              <a:rPr lang="de-CH" dirty="0" smtClean="0"/>
              <a:t>);</a:t>
            </a:r>
          </a:p>
          <a:p>
            <a:pPr lvl="2"/>
            <a:r>
              <a:rPr lang="de-CH" dirty="0" err="1"/>
              <a:t>i</a:t>
            </a:r>
            <a:r>
              <a:rPr lang="de-CH" dirty="0" err="1" smtClean="0"/>
              <a:t>nt</a:t>
            </a:r>
            <a:r>
              <a:rPr lang="de-CH" dirty="0" smtClean="0"/>
              <a:t> i2 = </a:t>
            </a:r>
            <a:r>
              <a:rPr lang="de-CH" dirty="0" err="1" smtClean="0"/>
              <a:t>int</a:t>
            </a:r>
            <a:r>
              <a:rPr lang="de-CH" dirty="0" smtClean="0"/>
              <a:t>(d);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int</a:t>
            </a:r>
            <a:r>
              <a:rPr lang="de-CH" dirty="0"/>
              <a:t> </a:t>
            </a:r>
            <a:r>
              <a:rPr lang="de-CH" dirty="0" smtClean="0"/>
              <a:t>i2 </a:t>
            </a:r>
            <a:r>
              <a:rPr lang="de-CH" dirty="0"/>
              <a:t>= </a:t>
            </a:r>
            <a:r>
              <a:rPr lang="de-CH" dirty="0" err="1"/>
              <a:t>narrow_cast</a:t>
            </a:r>
            <a:r>
              <a:rPr lang="de-CH" dirty="0"/>
              <a:t>&lt;</a:t>
            </a:r>
            <a:r>
              <a:rPr lang="de-CH" dirty="0" err="1"/>
              <a:t>int</a:t>
            </a:r>
            <a:r>
              <a:rPr lang="de-CH" dirty="0" smtClean="0"/>
              <a:t>&gt;(d);</a:t>
            </a:r>
          </a:p>
          <a:p>
            <a:pPr lvl="1"/>
            <a:r>
              <a:rPr lang="de-CH" dirty="0" smtClean="0"/>
              <a:t>Add %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calculator</a:t>
            </a:r>
            <a:r>
              <a:rPr lang="de-CH" dirty="0" smtClean="0"/>
              <a:t> (</a:t>
            </a:r>
            <a:r>
              <a:rPr lang="de-CH" dirty="0" err="1" smtClean="0"/>
              <a:t>as</a:t>
            </a:r>
            <a:r>
              <a:rPr lang="de-CH" dirty="0" smtClean="0"/>
              <a:t> a </a:t>
            </a:r>
            <a:r>
              <a:rPr lang="de-CH" dirty="0" err="1" smtClean="0"/>
              <a:t>case</a:t>
            </a:r>
            <a:r>
              <a:rPr lang="de-CH" dirty="0" smtClean="0"/>
              <a:t>)</a:t>
            </a:r>
          </a:p>
          <a:p>
            <a:pPr lvl="1"/>
            <a:r>
              <a:rPr lang="de-CH" dirty="0" smtClean="0"/>
              <a:t>Add </a:t>
            </a:r>
            <a:r>
              <a:rPr lang="de-CH" dirty="0" err="1" smtClean="0"/>
              <a:t>error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doubles</a:t>
            </a:r>
            <a:r>
              <a:rPr lang="de-CH" dirty="0" smtClean="0"/>
              <a:t> </a:t>
            </a:r>
            <a:r>
              <a:rPr lang="de-CH" dirty="0" err="1" smtClean="0"/>
              <a:t>except</a:t>
            </a:r>
            <a:r>
              <a:rPr lang="de-CH" dirty="0" smtClean="0"/>
              <a:t> 5.0</a:t>
            </a:r>
          </a:p>
          <a:p>
            <a:pPr lvl="1"/>
            <a:r>
              <a:rPr lang="de-CH" dirty="0" smtClean="0"/>
              <a:t>Add </a:t>
            </a:r>
            <a:r>
              <a:rPr lang="de-CH" dirty="0" err="1" smtClean="0"/>
              <a:t>error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division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 </a:t>
            </a:r>
            <a:r>
              <a:rPr lang="de-CH" dirty="0" err="1" smtClean="0"/>
              <a:t>zero</a:t>
            </a:r>
            <a:endParaRPr lang="de-CH" dirty="0" smtClean="0"/>
          </a:p>
          <a:p>
            <a:pPr lvl="2"/>
            <a:r>
              <a:rPr lang="de-CH" dirty="0" err="1" smtClean="0"/>
              <a:t>if</a:t>
            </a:r>
            <a:r>
              <a:rPr lang="de-CH" dirty="0" smtClean="0"/>
              <a:t> (i2 == 0) </a:t>
            </a:r>
            <a:r>
              <a:rPr lang="de-CH" dirty="0" err="1" smtClean="0"/>
              <a:t>error</a:t>
            </a:r>
            <a:r>
              <a:rPr lang="de-CH" dirty="0" smtClean="0"/>
              <a:t> («</a:t>
            </a:r>
            <a:r>
              <a:rPr lang="de-CH" dirty="0" err="1" smtClean="0"/>
              <a:t>divison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 </a:t>
            </a:r>
            <a:r>
              <a:rPr lang="de-CH" dirty="0" err="1" smtClean="0"/>
              <a:t>zero</a:t>
            </a:r>
            <a:r>
              <a:rPr lang="de-CH" dirty="0" smtClean="0"/>
              <a:t>»)</a:t>
            </a:r>
          </a:p>
          <a:p>
            <a:pPr lvl="1"/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6885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Cleaning</a:t>
            </a:r>
            <a:r>
              <a:rPr lang="de-CH" dirty="0" smtClean="0"/>
              <a:t> </a:t>
            </a:r>
            <a:r>
              <a:rPr lang="de-CH" dirty="0" err="1" smtClean="0"/>
              <a:t>up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code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err="1" smtClean="0">
                <a:solidFill>
                  <a:schemeClr val="accent6">
                    <a:lumMod val="75000"/>
                  </a:schemeClr>
                </a:solidFill>
              </a:rPr>
              <a:t>Measures</a:t>
            </a:r>
            <a:r>
              <a:rPr lang="de-CH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CH" dirty="0" smtClean="0">
                <a:solidFill>
                  <a:schemeClr val="accent6">
                    <a:lumMod val="75000"/>
                  </a:schemeClr>
                </a:solidFill>
              </a:rPr>
              <a:t> clean </a:t>
            </a:r>
            <a:r>
              <a:rPr lang="de-CH" dirty="0" err="1" smtClean="0">
                <a:solidFill>
                  <a:schemeClr val="accent6">
                    <a:lumMod val="75000"/>
                  </a:schemeClr>
                </a:solidFill>
              </a:rPr>
              <a:t>code</a:t>
            </a:r>
            <a:r>
              <a:rPr lang="de-CH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de-CH" dirty="0" smtClean="0">
                <a:solidFill>
                  <a:schemeClr val="accent6">
                    <a:lumMod val="75000"/>
                  </a:schemeClr>
                </a:solidFill>
              </a:rPr>
              <a:t>Short</a:t>
            </a:r>
          </a:p>
          <a:p>
            <a:pPr lvl="1"/>
            <a:r>
              <a:rPr lang="de-CH" dirty="0" smtClean="0">
                <a:solidFill>
                  <a:schemeClr val="accent6">
                    <a:lumMod val="75000"/>
                  </a:schemeClr>
                </a:solidFill>
              </a:rPr>
              <a:t>Clear</a:t>
            </a:r>
          </a:p>
          <a:p>
            <a:pPr lvl="1"/>
            <a:r>
              <a:rPr lang="de-CH" dirty="0" err="1" smtClean="0">
                <a:solidFill>
                  <a:schemeClr val="accent6">
                    <a:lumMod val="75000"/>
                  </a:schemeClr>
                </a:solidFill>
              </a:rPr>
              <a:t>Good</a:t>
            </a:r>
            <a:r>
              <a:rPr lang="de-CH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accent6">
                    <a:lumMod val="75000"/>
                  </a:schemeClr>
                </a:solidFill>
              </a:rPr>
              <a:t>comments</a:t>
            </a:r>
            <a:endParaRPr lang="de-CH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de-CH" dirty="0" smtClean="0"/>
              <a:t>Actions </a:t>
            </a:r>
          </a:p>
          <a:p>
            <a:pPr lvl="1"/>
            <a:r>
              <a:rPr lang="de-CH" dirty="0" err="1" smtClean="0"/>
              <a:t>Symbolic</a:t>
            </a:r>
            <a:r>
              <a:rPr lang="de-CH" dirty="0" smtClean="0"/>
              <a:t> </a:t>
            </a:r>
            <a:r>
              <a:rPr lang="de-CH" dirty="0" err="1" smtClean="0"/>
              <a:t>constants</a:t>
            </a:r>
            <a:r>
              <a:rPr lang="de-CH" dirty="0" smtClean="0"/>
              <a:t> (</a:t>
            </a:r>
            <a:r>
              <a:rPr lang="de-CH" dirty="0" err="1" smtClean="0"/>
              <a:t>replace</a:t>
            </a:r>
            <a:r>
              <a:rPr lang="de-CH" dirty="0" smtClean="0"/>
              <a:t> «8»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number</a:t>
            </a:r>
            <a:r>
              <a:rPr lang="de-CH" dirty="0" smtClean="0"/>
              <a:t>)</a:t>
            </a:r>
          </a:p>
          <a:p>
            <a:pPr lvl="1"/>
            <a:r>
              <a:rPr lang="de-CH" dirty="0" err="1" smtClean="0"/>
              <a:t>Symbolic</a:t>
            </a:r>
            <a:r>
              <a:rPr lang="de-CH" dirty="0" smtClean="0"/>
              <a:t> </a:t>
            </a:r>
            <a:r>
              <a:rPr lang="de-CH" dirty="0" err="1" smtClean="0"/>
              <a:t>name</a:t>
            </a:r>
            <a:r>
              <a:rPr lang="de-CH" dirty="0" smtClean="0"/>
              <a:t> (</a:t>
            </a:r>
            <a:r>
              <a:rPr lang="de-CH" dirty="0" err="1" smtClean="0"/>
              <a:t>instead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comment</a:t>
            </a:r>
            <a:r>
              <a:rPr lang="de-CH" dirty="0" smtClean="0"/>
              <a:t>)</a:t>
            </a:r>
          </a:p>
          <a:p>
            <a:pPr lvl="1"/>
            <a:r>
              <a:rPr lang="de-CH" dirty="0" smtClean="0">
                <a:solidFill>
                  <a:schemeClr val="accent4">
                    <a:lumMod val="75000"/>
                  </a:schemeClr>
                </a:solidFill>
              </a:rPr>
              <a:t>Delete unncessary </a:t>
            </a:r>
            <a:r>
              <a:rPr lang="de-CH" dirty="0" err="1" smtClean="0">
                <a:solidFill>
                  <a:schemeClr val="accent4">
                    <a:lumMod val="75000"/>
                  </a:schemeClr>
                </a:solidFill>
              </a:rPr>
              <a:t>comments</a:t>
            </a:r>
            <a:endParaRPr lang="de-CH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de-CH" dirty="0" err="1" smtClean="0"/>
              <a:t>Use</a:t>
            </a:r>
            <a:r>
              <a:rPr lang="de-CH" dirty="0" smtClean="0"/>
              <a:t> global </a:t>
            </a:r>
            <a:r>
              <a:rPr lang="de-CH" dirty="0" err="1" smtClean="0"/>
              <a:t>constants</a:t>
            </a:r>
            <a:r>
              <a:rPr lang="de-CH" dirty="0" smtClean="0"/>
              <a:t> (like «e»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exit</a:t>
            </a:r>
            <a:r>
              <a:rPr lang="de-CH" dirty="0" smtClean="0"/>
              <a:t>)</a:t>
            </a:r>
          </a:p>
          <a:p>
            <a:pPr lvl="1"/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15165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Cleaning</a:t>
            </a:r>
            <a:r>
              <a:rPr lang="de-CH" dirty="0" smtClean="0"/>
              <a:t> </a:t>
            </a:r>
            <a:r>
              <a:rPr lang="de-CH" dirty="0" err="1" smtClean="0"/>
              <a:t>up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code</a:t>
            </a:r>
            <a:r>
              <a:rPr lang="de-CH" dirty="0" smtClean="0"/>
              <a:t> (</a:t>
            </a:r>
            <a:r>
              <a:rPr lang="de-CH" dirty="0" err="1" smtClean="0"/>
              <a:t>cont</a:t>
            </a:r>
            <a:r>
              <a:rPr lang="de-CH" dirty="0" smtClean="0"/>
              <a:t>.)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Commenting</a:t>
            </a:r>
            <a:r>
              <a:rPr lang="de-CH" dirty="0" smtClean="0"/>
              <a:t> (</a:t>
            </a:r>
            <a:r>
              <a:rPr lang="de-CH" dirty="0" err="1" smtClean="0"/>
              <a:t>see</a:t>
            </a:r>
            <a:r>
              <a:rPr lang="de-CH" dirty="0" smtClean="0"/>
              <a:t> Bob Martin)</a:t>
            </a:r>
          </a:p>
          <a:p>
            <a:pPr lvl="1"/>
            <a:r>
              <a:rPr lang="de-CH" dirty="0" smtClean="0"/>
              <a:t>Comment still valid?</a:t>
            </a:r>
          </a:p>
          <a:p>
            <a:pPr lvl="1"/>
            <a:r>
              <a:rPr lang="de-CH" dirty="0" smtClean="0">
                <a:solidFill>
                  <a:schemeClr val="accent4">
                    <a:lumMod val="75000"/>
                  </a:schemeClr>
                </a:solidFill>
              </a:rPr>
              <a:t>Comment </a:t>
            </a:r>
            <a:r>
              <a:rPr lang="de-CH" dirty="0" err="1" smtClean="0">
                <a:solidFill>
                  <a:schemeClr val="accent4">
                    <a:lumMod val="75000"/>
                  </a:schemeClr>
                </a:solidFill>
              </a:rPr>
              <a:t>needed</a:t>
            </a:r>
            <a:r>
              <a:rPr lang="de-CH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smtClean="0"/>
              <a:t>/ </a:t>
            </a:r>
            <a:r>
              <a:rPr lang="de-CH" dirty="0" err="1" smtClean="0"/>
              <a:t>adequate</a:t>
            </a:r>
            <a:r>
              <a:rPr lang="de-CH" dirty="0" smtClean="0"/>
              <a:t>?</a:t>
            </a:r>
          </a:p>
          <a:p>
            <a:pPr lvl="1"/>
            <a:r>
              <a:rPr lang="de-CH" dirty="0" smtClean="0"/>
              <a:t>Short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concise</a:t>
            </a:r>
            <a:r>
              <a:rPr lang="de-CH" dirty="0" smtClean="0"/>
              <a:t>?</a:t>
            </a:r>
          </a:p>
          <a:p>
            <a:pPr lvl="1"/>
            <a:r>
              <a:rPr lang="de-CH" dirty="0" smtClean="0">
                <a:solidFill>
                  <a:schemeClr val="accent6">
                    <a:lumMod val="75000"/>
                  </a:schemeClr>
                </a:solidFill>
              </a:rPr>
              <a:t>Comments </a:t>
            </a:r>
            <a:r>
              <a:rPr lang="de-CH" dirty="0" err="1" smtClean="0">
                <a:solidFill>
                  <a:schemeClr val="accent6">
                    <a:lumMod val="75000"/>
                  </a:schemeClr>
                </a:solidFill>
              </a:rPr>
              <a:t>should</a:t>
            </a:r>
            <a:r>
              <a:rPr lang="de-CH" dirty="0" smtClean="0">
                <a:solidFill>
                  <a:schemeClr val="accent6">
                    <a:lumMod val="75000"/>
                  </a:schemeClr>
                </a:solidFill>
              </a:rPr>
              <a:t> express </a:t>
            </a:r>
            <a:r>
              <a:rPr lang="de-CH" dirty="0" err="1" smtClean="0">
                <a:solidFill>
                  <a:schemeClr val="accent6">
                    <a:lumMod val="75000"/>
                  </a:schemeClr>
                </a:solidFill>
              </a:rPr>
              <a:t>intent</a:t>
            </a:r>
            <a:endParaRPr lang="de-CH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example</a:t>
            </a:r>
            <a:r>
              <a:rPr lang="de-CH" dirty="0" smtClean="0"/>
              <a:t> in </a:t>
            </a:r>
            <a:r>
              <a:rPr lang="de-CH" dirty="0" err="1" smtClean="0"/>
              <a:t>grammar</a:t>
            </a:r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2991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Cleaning</a:t>
            </a:r>
            <a:r>
              <a:rPr lang="de-CH" dirty="0" smtClean="0"/>
              <a:t> </a:t>
            </a:r>
            <a:r>
              <a:rPr lang="de-CH" dirty="0" err="1" smtClean="0"/>
              <a:t>up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code</a:t>
            </a:r>
            <a:r>
              <a:rPr lang="de-CH" dirty="0" smtClean="0"/>
              <a:t> (</a:t>
            </a:r>
            <a:r>
              <a:rPr lang="de-CH" dirty="0" err="1" smtClean="0"/>
              <a:t>cont</a:t>
            </a:r>
            <a:r>
              <a:rPr lang="de-CH" dirty="0" smtClean="0"/>
              <a:t>.)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err="1" smtClean="0">
                <a:solidFill>
                  <a:schemeClr val="accent6">
                    <a:lumMod val="75000"/>
                  </a:schemeClr>
                </a:solidFill>
              </a:rPr>
              <a:t>Use</a:t>
            </a:r>
            <a:r>
              <a:rPr lang="de-CH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de-CH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accent6">
                    <a:lumMod val="75000"/>
                  </a:schemeClr>
                </a:solidFill>
              </a:rPr>
              <a:t>functions</a:t>
            </a:r>
            <a:endParaRPr lang="de-CH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de-CH" dirty="0" err="1" smtClean="0">
                <a:solidFill>
                  <a:schemeClr val="accent6">
                    <a:lumMod val="75000"/>
                  </a:schemeClr>
                </a:solidFill>
              </a:rPr>
              <a:t>Functions</a:t>
            </a:r>
            <a:r>
              <a:rPr lang="de-CH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accent6">
                    <a:lumMod val="75000"/>
                  </a:schemeClr>
                </a:solidFill>
              </a:rPr>
              <a:t>to</a:t>
            </a:r>
            <a:r>
              <a:rPr lang="de-CH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accent6">
                    <a:lumMod val="75000"/>
                  </a:schemeClr>
                </a:solidFill>
              </a:rPr>
              <a:t>reflect</a:t>
            </a:r>
            <a:r>
              <a:rPr lang="de-CH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accent6">
                    <a:lumMod val="75000"/>
                  </a:schemeClr>
                </a:solidFill>
              </a:rPr>
              <a:t>structure</a:t>
            </a:r>
            <a:endParaRPr lang="de-CH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de-CH" dirty="0">
                <a:solidFill>
                  <a:schemeClr val="accent6">
                    <a:lumMod val="75000"/>
                  </a:schemeClr>
                </a:solidFill>
              </a:rPr>
              <a:t>Name </a:t>
            </a:r>
            <a:r>
              <a:rPr lang="de-CH" dirty="0" err="1">
                <a:solidFill>
                  <a:schemeClr val="accent6">
                    <a:lumMod val="75000"/>
                  </a:schemeClr>
                </a:solidFill>
              </a:rPr>
              <a:t>should</a:t>
            </a:r>
            <a:r>
              <a:rPr lang="de-CH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6">
                    <a:lumMod val="75000"/>
                  </a:schemeClr>
                </a:solidFill>
              </a:rPr>
              <a:t>identify</a:t>
            </a:r>
            <a:r>
              <a:rPr lang="de-CH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accent6">
                    <a:lumMod val="75000"/>
                  </a:schemeClr>
                </a:solidFill>
              </a:rPr>
              <a:t>purpose</a:t>
            </a:r>
            <a:endParaRPr lang="de-CH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de-CH" dirty="0" err="1" smtClean="0">
                <a:solidFill>
                  <a:schemeClr val="accent6">
                    <a:lumMod val="75000"/>
                  </a:schemeClr>
                </a:solidFill>
              </a:rPr>
              <a:t>Each</a:t>
            </a:r>
            <a:r>
              <a:rPr lang="de-CH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de-CH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accent6">
                    <a:lumMod val="75000"/>
                  </a:schemeClr>
                </a:solidFill>
              </a:rPr>
              <a:t>only</a:t>
            </a:r>
            <a:r>
              <a:rPr lang="de-CH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CH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accent6">
                    <a:lumMod val="75000"/>
                  </a:schemeClr>
                </a:solidFill>
              </a:rPr>
              <a:t>single</a:t>
            </a:r>
            <a:r>
              <a:rPr lang="de-CH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accent6">
                    <a:lumMod val="75000"/>
                  </a:schemeClr>
                </a:solidFill>
              </a:rPr>
              <a:t>logical</a:t>
            </a:r>
            <a:r>
              <a:rPr lang="de-CH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accent6">
                    <a:lumMod val="75000"/>
                  </a:schemeClr>
                </a:solidFill>
              </a:rPr>
              <a:t>action</a:t>
            </a:r>
            <a:endParaRPr lang="de-CH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de-CH" dirty="0" smtClean="0"/>
              <a:t>Main </a:t>
            </a:r>
            <a:r>
              <a:rPr lang="de-CH" dirty="0" err="1" smtClean="0"/>
              <a:t>function</a:t>
            </a:r>
            <a:r>
              <a:rPr lang="de-CH" dirty="0" smtClean="0"/>
              <a:t> </a:t>
            </a:r>
            <a:r>
              <a:rPr lang="de-CH" dirty="0" err="1" smtClean="0"/>
              <a:t>only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«</a:t>
            </a:r>
            <a:r>
              <a:rPr lang="de-CH" dirty="0" err="1" smtClean="0"/>
              <a:t>start</a:t>
            </a:r>
            <a:r>
              <a:rPr lang="de-CH" dirty="0" smtClean="0"/>
              <a:t>», «end» </a:t>
            </a:r>
            <a:r>
              <a:rPr lang="de-CH" dirty="0" err="1" smtClean="0"/>
              <a:t>and</a:t>
            </a:r>
            <a:r>
              <a:rPr lang="de-CH" dirty="0" smtClean="0"/>
              <a:t> «</a:t>
            </a:r>
            <a:r>
              <a:rPr lang="de-CH" dirty="0" err="1" smtClean="0"/>
              <a:t>error</a:t>
            </a:r>
            <a:r>
              <a:rPr lang="de-CH" dirty="0" smtClean="0"/>
              <a:t> </a:t>
            </a:r>
            <a:r>
              <a:rPr lang="de-CH" dirty="0" err="1" smtClean="0"/>
              <a:t>handling</a:t>
            </a:r>
            <a:r>
              <a:rPr lang="de-CH" dirty="0" smtClean="0"/>
              <a:t>» (not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calculations</a:t>
            </a:r>
            <a:r>
              <a:rPr lang="de-CH" dirty="0" smtClean="0"/>
              <a:t>)</a:t>
            </a:r>
          </a:p>
          <a:p>
            <a:r>
              <a:rPr lang="de-CH" dirty="0" smtClean="0"/>
              <a:t>Code </a:t>
            </a:r>
            <a:r>
              <a:rPr lang="de-CH" dirty="0" err="1" smtClean="0"/>
              <a:t>layout</a:t>
            </a:r>
            <a:endParaRPr lang="de-CH" dirty="0" smtClean="0"/>
          </a:p>
          <a:p>
            <a:pPr lvl="1"/>
            <a:r>
              <a:rPr lang="de-CH" dirty="0" smtClean="0">
                <a:solidFill>
                  <a:schemeClr val="accent6">
                    <a:lumMod val="75000"/>
                  </a:schemeClr>
                </a:solidFill>
              </a:rPr>
              <a:t>Fit on </a:t>
            </a:r>
            <a:r>
              <a:rPr lang="de-CH" dirty="0" err="1" smtClean="0">
                <a:solidFill>
                  <a:schemeClr val="accent6">
                    <a:lumMod val="75000"/>
                  </a:schemeClr>
                </a:solidFill>
              </a:rPr>
              <a:t>one</a:t>
            </a:r>
            <a:r>
              <a:rPr lang="de-CH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accent6">
                    <a:lumMod val="75000"/>
                  </a:schemeClr>
                </a:solidFill>
              </a:rPr>
              <a:t>screen</a:t>
            </a:r>
            <a:r>
              <a:rPr lang="de-CH" dirty="0" smtClean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de-CH" dirty="0" err="1" smtClean="0">
                <a:solidFill>
                  <a:schemeClr val="accent6">
                    <a:lumMod val="75000"/>
                  </a:schemeClr>
                </a:solidFill>
              </a:rPr>
              <a:t>each</a:t>
            </a:r>
            <a:r>
              <a:rPr lang="de-CH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de-CH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de-CH" dirty="0" smtClean="0"/>
              <a:t>Easy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read</a:t>
            </a:r>
            <a:r>
              <a:rPr lang="de-CH" dirty="0" smtClean="0"/>
              <a:t> (</a:t>
            </a:r>
            <a:r>
              <a:rPr lang="de-CH" dirty="0" err="1" smtClean="0"/>
              <a:t>else</a:t>
            </a:r>
            <a:r>
              <a:rPr lang="de-CH" dirty="0" smtClean="0"/>
              <a:t> </a:t>
            </a:r>
            <a:r>
              <a:rPr lang="de-CH" dirty="0" err="1" smtClean="0"/>
              <a:t>it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error</a:t>
            </a:r>
            <a:r>
              <a:rPr lang="de-CH" dirty="0" smtClean="0"/>
              <a:t> </a:t>
            </a:r>
            <a:r>
              <a:rPr lang="de-CH" dirty="0" err="1" smtClean="0"/>
              <a:t>prone</a:t>
            </a:r>
            <a:r>
              <a:rPr lang="de-CH" dirty="0" smtClean="0"/>
              <a:t>)</a:t>
            </a:r>
          </a:p>
          <a:p>
            <a:pPr lvl="1"/>
            <a:r>
              <a:rPr lang="de-CH" dirty="0" smtClean="0">
                <a:solidFill>
                  <a:schemeClr val="accent6">
                    <a:lumMod val="75000"/>
                  </a:schemeClr>
                </a:solidFill>
              </a:rPr>
              <a:t>Test </a:t>
            </a:r>
            <a:r>
              <a:rPr lang="de-CH" dirty="0" err="1" smtClean="0">
                <a:solidFill>
                  <a:schemeClr val="accent6">
                    <a:lumMod val="75000"/>
                  </a:schemeClr>
                </a:solidFill>
              </a:rPr>
              <a:t>early</a:t>
            </a:r>
            <a:r>
              <a:rPr lang="de-CH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accent6">
                    <a:lumMod val="75000"/>
                  </a:schemeClr>
                </a:solidFill>
              </a:rPr>
              <a:t>and</a:t>
            </a:r>
            <a:r>
              <a:rPr lang="de-CH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accent6">
                    <a:lumMod val="75000"/>
                  </a:schemeClr>
                </a:solidFill>
              </a:rPr>
              <a:t>often</a:t>
            </a:r>
            <a:endParaRPr lang="de-CH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7292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yad">
  <a:themeElements>
    <a:clrScheme name="Winkel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Nya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Nyad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535</Words>
  <Application>Microsoft Office PowerPoint</Application>
  <PresentationFormat>Bildschirmpräsentation (4:3)</PresentationFormat>
  <Paragraphs>95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Nyad</vt:lpstr>
      <vt:lpstr>C++ Completing a Program</vt:lpstr>
      <vt:lpstr>Introduction</vt:lpstr>
      <vt:lpstr>Input and Output</vt:lpstr>
      <vt:lpstr>Error handling</vt:lpstr>
      <vt:lpstr>Negative Numbers</vt:lpstr>
      <vt:lpstr>Remainder: % (modulo operation)</vt:lpstr>
      <vt:lpstr>Cleaning up the code</vt:lpstr>
      <vt:lpstr>Cleaning up the code (cont.)</vt:lpstr>
      <vt:lpstr>Cleaning up the code (cont.)</vt:lpstr>
      <vt:lpstr>Recovering from errors</vt:lpstr>
      <vt:lpstr>Variables</vt:lpstr>
      <vt:lpstr>Variables</vt:lpstr>
      <vt:lpstr>Exercises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Completing a Program</dc:title>
  <dc:creator>Sandra Keller</dc:creator>
  <cp:lastModifiedBy>Sandra Keller</cp:lastModifiedBy>
  <cp:revision>19</cp:revision>
  <dcterms:created xsi:type="dcterms:W3CDTF">2015-10-18T10:39:36Z</dcterms:created>
  <dcterms:modified xsi:type="dcterms:W3CDTF">2015-10-18T21:11:22Z</dcterms:modified>
</cp:coreProperties>
</file>