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70" r:id="rId8"/>
    <p:sldId id="262" r:id="rId9"/>
    <p:sldId id="263" r:id="rId10"/>
    <p:sldId id="271" r:id="rId11"/>
    <p:sldId id="272" r:id="rId12"/>
    <p:sldId id="264" r:id="rId13"/>
    <p:sldId id="265" r:id="rId14"/>
    <p:sldId id="266" r:id="rId15"/>
    <p:sldId id="267" r:id="rId16"/>
    <p:sldId id="268" r:id="rId17"/>
    <p:sldId id="278" r:id="rId18"/>
    <p:sldId id="279" r:id="rId19"/>
    <p:sldId id="280" r:id="rId20"/>
    <p:sldId id="269" r:id="rId21"/>
    <p:sldId id="273" r:id="rId22"/>
    <p:sldId id="274" r:id="rId23"/>
    <p:sldId id="275" r:id="rId24"/>
    <p:sldId id="276" r:id="rId25"/>
    <p:sldId id="277"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C83079-D62D-4AD9-A99D-4AD717A74E1A}"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11D8A-7365-4D25-ADAF-119C0BB5F77E}" type="slidenum">
              <a:rPr lang="en-US" smtClean="0"/>
              <a:t>‹#›</a:t>
            </a:fld>
            <a:endParaRPr lang="en-US"/>
          </a:p>
        </p:txBody>
      </p:sp>
    </p:spTree>
    <p:extLst>
      <p:ext uri="{BB962C8B-B14F-4D97-AF65-F5344CB8AC3E}">
        <p14:creationId xmlns:p14="http://schemas.microsoft.com/office/powerpoint/2010/main" val="104059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Arial" panose="020B0604020202020204" pitchFamily="34" charset="0"/>
              <a:buChar char="•"/>
            </a:pPr>
            <a:r>
              <a:rPr lang="en-GB" b="0" i="0" dirty="0">
                <a:solidFill>
                  <a:srgbClr val="000000"/>
                </a:solidFill>
                <a:effectLst/>
                <a:latin typeface="Nunito"/>
              </a:rPr>
              <a:t>Comments in Fortran are started with the exclamation mark (!), as all characters after this (except in a character string) are ignored by the compiler.</a:t>
            </a:r>
          </a:p>
          <a:p>
            <a:pPr algn="just">
              <a:buFont typeface="Arial" panose="020B0604020202020204" pitchFamily="34" charset="0"/>
              <a:buChar char="•"/>
            </a:pPr>
            <a:r>
              <a:rPr lang="en-GB" b="0" i="0" dirty="0">
                <a:solidFill>
                  <a:srgbClr val="000000"/>
                </a:solidFill>
                <a:effectLst/>
                <a:latin typeface="Nunito"/>
              </a:rPr>
              <a:t>The </a:t>
            </a:r>
            <a:r>
              <a:rPr lang="en-GB" b="1" i="0" dirty="0">
                <a:solidFill>
                  <a:srgbClr val="000000"/>
                </a:solidFill>
                <a:effectLst/>
                <a:latin typeface="Nunito"/>
              </a:rPr>
              <a:t>print *</a:t>
            </a:r>
            <a:r>
              <a:rPr lang="en-GB" b="0" i="0" dirty="0">
                <a:solidFill>
                  <a:srgbClr val="000000"/>
                </a:solidFill>
                <a:effectLst/>
                <a:latin typeface="Nunito"/>
              </a:rPr>
              <a:t> command displays data on the screen.</a:t>
            </a:r>
          </a:p>
          <a:p>
            <a:pPr algn="just">
              <a:buFont typeface="Arial" panose="020B0604020202020204" pitchFamily="34" charset="0"/>
              <a:buChar char="•"/>
            </a:pPr>
            <a:r>
              <a:rPr lang="en-GB" b="0" i="0" dirty="0">
                <a:solidFill>
                  <a:srgbClr val="000000"/>
                </a:solidFill>
                <a:effectLst/>
                <a:latin typeface="Nunito"/>
              </a:rPr>
              <a:t>Indentation of code lines is a good practice for keeping a program readable.</a:t>
            </a:r>
          </a:p>
          <a:p>
            <a:pPr algn="just">
              <a:buFont typeface="Arial" panose="020B0604020202020204" pitchFamily="34" charset="0"/>
              <a:buChar char="•"/>
            </a:pPr>
            <a:r>
              <a:rPr lang="en-GB" b="0" i="0" dirty="0">
                <a:solidFill>
                  <a:srgbClr val="000000"/>
                </a:solidFill>
                <a:effectLst/>
                <a:latin typeface="Nunito"/>
              </a:rPr>
              <a:t>Fortran allows both uppercase and lowercase letters. Fortran is case-insensitive, except for string literals.</a:t>
            </a:r>
          </a:p>
          <a:p>
            <a:pPr algn="just"/>
            <a:endParaRPr lang="en-GB" b="0" i="0" dirty="0">
              <a:solidFill>
                <a:srgbClr val="000000"/>
              </a:solidFill>
              <a:effectLst/>
              <a:latin typeface="Nunito"/>
            </a:endParaRPr>
          </a:p>
          <a:p>
            <a:pPr algn="just">
              <a:buFont typeface="Arial" panose="020B0604020202020204" pitchFamily="34" charset="0"/>
              <a:buChar char="•"/>
            </a:pPr>
            <a:r>
              <a:rPr lang="en-GB" b="0" i="0" dirty="0">
                <a:solidFill>
                  <a:srgbClr val="000000"/>
                </a:solidFill>
                <a:effectLst/>
                <a:latin typeface="Nunito"/>
              </a:rPr>
              <a:t>All Fortran programs start with the keyword </a:t>
            </a:r>
            <a:r>
              <a:rPr lang="en-GB" b="1" i="0" dirty="0">
                <a:solidFill>
                  <a:srgbClr val="000000"/>
                </a:solidFill>
                <a:effectLst/>
                <a:latin typeface="Nunito"/>
              </a:rPr>
              <a:t>program</a:t>
            </a:r>
            <a:r>
              <a:rPr lang="en-GB" b="0" i="0" dirty="0">
                <a:solidFill>
                  <a:srgbClr val="000000"/>
                </a:solidFill>
                <a:effectLst/>
                <a:latin typeface="Nunito"/>
              </a:rPr>
              <a:t> and end with the keyword </a:t>
            </a:r>
            <a:r>
              <a:rPr lang="en-GB" b="1" i="0" dirty="0">
                <a:solidFill>
                  <a:srgbClr val="000000"/>
                </a:solidFill>
                <a:effectLst/>
                <a:latin typeface="Nunito"/>
              </a:rPr>
              <a:t>end program,</a:t>
            </a:r>
            <a:r>
              <a:rPr lang="en-GB" b="0" i="0" dirty="0">
                <a:solidFill>
                  <a:srgbClr val="000000"/>
                </a:solidFill>
                <a:effectLst/>
                <a:latin typeface="Nunito"/>
              </a:rPr>
              <a:t> followed by the name of the program.</a:t>
            </a:r>
          </a:p>
          <a:p>
            <a:pPr algn="just"/>
            <a:r>
              <a:rPr lang="en-GB" b="0" i="0" dirty="0">
                <a:solidFill>
                  <a:srgbClr val="000000"/>
                </a:solidFill>
                <a:effectLst/>
                <a:latin typeface="Nunito"/>
              </a:rPr>
              <a:t>The </a:t>
            </a:r>
            <a:r>
              <a:rPr lang="en-GB" b="1" i="0" dirty="0">
                <a:solidFill>
                  <a:srgbClr val="000000"/>
                </a:solidFill>
                <a:effectLst/>
                <a:latin typeface="Nunito"/>
              </a:rPr>
              <a:t>implicit none</a:t>
            </a:r>
            <a:r>
              <a:rPr lang="en-GB" b="0" i="0" dirty="0">
                <a:solidFill>
                  <a:srgbClr val="000000"/>
                </a:solidFill>
                <a:effectLst/>
                <a:latin typeface="Nunito"/>
              </a:rPr>
              <a:t> statement allows the compiler to check that all your variable types are declared properly. You must always use </a:t>
            </a:r>
            <a:r>
              <a:rPr lang="en-GB" b="1" i="0" dirty="0">
                <a:solidFill>
                  <a:srgbClr val="000000"/>
                </a:solidFill>
                <a:effectLst/>
                <a:latin typeface="Nunito"/>
              </a:rPr>
              <a:t>implicit none</a:t>
            </a:r>
            <a:r>
              <a:rPr lang="en-GB" b="0" i="0" dirty="0">
                <a:solidFill>
                  <a:srgbClr val="000000"/>
                </a:solidFill>
                <a:effectLst/>
                <a:latin typeface="Nunito"/>
              </a:rPr>
              <a:t> at the start of every program. </a:t>
            </a:r>
          </a:p>
          <a:p>
            <a:pPr algn="just"/>
            <a:r>
              <a:rPr lang="en-GB" b="0" i="0" dirty="0">
                <a:solidFill>
                  <a:srgbClr val="000000"/>
                </a:solidFill>
                <a:effectLst/>
                <a:latin typeface="Nunito"/>
              </a:rPr>
              <a:t>Comments in Fortran are started with the exclamation mark (!), as all characters after this (except in a character string) are ignored by the compiler.</a:t>
            </a:r>
          </a:p>
          <a:p>
            <a:pPr algn="just">
              <a:buFont typeface="Arial" panose="020B0604020202020204" pitchFamily="34" charset="0"/>
              <a:buChar char="•"/>
            </a:pPr>
            <a:r>
              <a:rPr lang="en-GB" b="0" i="0" dirty="0">
                <a:solidFill>
                  <a:srgbClr val="000000"/>
                </a:solidFill>
                <a:effectLst/>
                <a:latin typeface="Nunito"/>
              </a:rPr>
              <a:t>The </a:t>
            </a:r>
            <a:r>
              <a:rPr lang="en-GB" b="1" i="0" dirty="0">
                <a:solidFill>
                  <a:srgbClr val="000000"/>
                </a:solidFill>
                <a:effectLst/>
                <a:latin typeface="Nunito"/>
              </a:rPr>
              <a:t>print *</a:t>
            </a:r>
            <a:r>
              <a:rPr lang="en-GB" b="0" i="0" dirty="0">
                <a:solidFill>
                  <a:srgbClr val="000000"/>
                </a:solidFill>
                <a:effectLst/>
                <a:latin typeface="Nunito"/>
              </a:rPr>
              <a:t> command displays data on the screen.</a:t>
            </a:r>
          </a:p>
          <a:p>
            <a:pPr algn="just">
              <a:buFont typeface="Arial" panose="020B0604020202020204" pitchFamily="34" charset="0"/>
              <a:buChar char="•"/>
            </a:pPr>
            <a:r>
              <a:rPr lang="en-GB" b="0" i="0" dirty="0">
                <a:solidFill>
                  <a:srgbClr val="000000"/>
                </a:solidFill>
                <a:effectLst/>
                <a:latin typeface="Nunito"/>
              </a:rPr>
              <a:t>Indentation of code lines is a good practice for keeping a program readable.</a:t>
            </a:r>
          </a:p>
          <a:p>
            <a:pPr algn="just">
              <a:buFont typeface="Arial" panose="020B0604020202020204" pitchFamily="34" charset="0"/>
              <a:buChar char="•"/>
            </a:pPr>
            <a:r>
              <a:rPr lang="en-GB" b="0" i="0" dirty="0">
                <a:solidFill>
                  <a:srgbClr val="000000"/>
                </a:solidFill>
                <a:effectLst/>
                <a:latin typeface="Nunito"/>
              </a:rPr>
              <a:t>Fortran allows both uppercase and lowercase letters. Fortran is case-insensitive, except for string literals.</a:t>
            </a:r>
          </a:p>
          <a:p>
            <a:pPr algn="just"/>
            <a:endParaRPr lang="en-GB" b="0" i="0" dirty="0">
              <a:solidFill>
                <a:srgbClr val="000000"/>
              </a:solidFill>
              <a:effectLst/>
              <a:latin typeface="Nunito"/>
            </a:endParaRPr>
          </a:p>
          <a:p>
            <a:endParaRPr lang="en-US" dirty="0"/>
          </a:p>
        </p:txBody>
      </p:sp>
      <p:sp>
        <p:nvSpPr>
          <p:cNvPr id="4" name="Slide Number Placeholder 3"/>
          <p:cNvSpPr>
            <a:spLocks noGrp="1"/>
          </p:cNvSpPr>
          <p:nvPr>
            <p:ph type="sldNum" sz="quarter" idx="5"/>
          </p:nvPr>
        </p:nvSpPr>
        <p:spPr/>
        <p:txBody>
          <a:bodyPr/>
          <a:lstStyle/>
          <a:p>
            <a:fld id="{1E111D8A-7365-4D25-ADAF-119C0BB5F77E}" type="slidenum">
              <a:rPr lang="en-US" smtClean="0"/>
              <a:t>4</a:t>
            </a:fld>
            <a:endParaRPr lang="en-US"/>
          </a:p>
        </p:txBody>
      </p:sp>
    </p:spTree>
    <p:extLst>
      <p:ext uri="{BB962C8B-B14F-4D97-AF65-F5344CB8AC3E}">
        <p14:creationId xmlns:p14="http://schemas.microsoft.com/office/powerpoint/2010/main" val="21170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apple-system"/>
              </a:rPr>
              <a:t>Comparison to Other Languages</a:t>
            </a:r>
          </a:p>
          <a:p>
            <a:pPr algn="l"/>
            <a:r>
              <a:rPr lang="en-GB" b="0" i="0" dirty="0">
                <a:solidFill>
                  <a:srgbClr val="333333"/>
                </a:solidFill>
                <a:effectLst/>
                <a:latin typeface="-apple-system"/>
              </a:rPr>
              <a:t>On the other hand, in most of the rest of the programming world, where the main focus is, in one form or another, on defining and using large sets of complex objects, with tons of properties and </a:t>
            </a:r>
            <a:r>
              <a:rPr lang="en-GB" b="0" i="0" dirty="0" err="1">
                <a:solidFill>
                  <a:srgbClr val="333333"/>
                </a:solidFill>
                <a:effectLst/>
                <a:latin typeface="-apple-system"/>
              </a:rPr>
              <a:t>behaviors</a:t>
            </a:r>
            <a:r>
              <a:rPr lang="en-GB" b="0" i="0" dirty="0">
                <a:solidFill>
                  <a:srgbClr val="333333"/>
                </a:solidFill>
                <a:effectLst/>
                <a:latin typeface="-apple-system"/>
              </a:rPr>
              <a:t>, known only in the code in which they are defined (as opposed to defined by the same notation throughout the literature), it makes more sense to use longer, more descriptive names. The naming conventions one sees used in more general-purpose languages such as C++ and Python, therefore, are perfectly consistent with their more general-purpose missions. But Fortran has a different mission (numerical scientific computing).</a:t>
            </a:r>
          </a:p>
          <a:p>
            <a:endParaRPr lang="en-US" dirty="0"/>
          </a:p>
        </p:txBody>
      </p:sp>
      <p:sp>
        <p:nvSpPr>
          <p:cNvPr id="4" name="Slide Number Placeholder 3"/>
          <p:cNvSpPr>
            <a:spLocks noGrp="1"/>
          </p:cNvSpPr>
          <p:nvPr>
            <p:ph type="sldNum" sz="quarter" idx="5"/>
          </p:nvPr>
        </p:nvSpPr>
        <p:spPr/>
        <p:txBody>
          <a:bodyPr/>
          <a:lstStyle/>
          <a:p>
            <a:fld id="{1E111D8A-7365-4D25-ADAF-119C0BB5F77E}" type="slidenum">
              <a:rPr lang="en-US" smtClean="0"/>
              <a:t>7</a:t>
            </a:fld>
            <a:endParaRPr lang="en-US"/>
          </a:p>
        </p:txBody>
      </p:sp>
    </p:spTree>
    <p:extLst>
      <p:ext uri="{BB962C8B-B14F-4D97-AF65-F5344CB8AC3E}">
        <p14:creationId xmlns:p14="http://schemas.microsoft.com/office/powerpoint/2010/main" val="1453799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0" i="0" dirty="0">
                <a:solidFill>
                  <a:srgbClr val="000000"/>
                </a:solidFill>
                <a:effectLst/>
                <a:latin typeface="Nunito"/>
              </a:rPr>
              <a:t>Older versions of Fortran allowed a feature called implicit typing, i.e., you do not have to declare the variables before use. If a variable is not declared, then the first letter of its name will determine its type.</a:t>
            </a:r>
          </a:p>
          <a:p>
            <a:pPr algn="just"/>
            <a:r>
              <a:rPr lang="en-GB" b="0" i="0" dirty="0">
                <a:solidFill>
                  <a:srgbClr val="000000"/>
                </a:solidFill>
                <a:effectLst/>
                <a:latin typeface="Nunito"/>
              </a:rPr>
              <a:t>Variable names starting with </a:t>
            </a:r>
            <a:r>
              <a:rPr lang="en-GB" b="0" i="0" dirty="0" err="1">
                <a:solidFill>
                  <a:srgbClr val="000000"/>
                </a:solidFill>
                <a:effectLst/>
                <a:latin typeface="Nunito"/>
              </a:rPr>
              <a:t>i</a:t>
            </a:r>
            <a:r>
              <a:rPr lang="en-GB" b="0" i="0" dirty="0">
                <a:solidFill>
                  <a:srgbClr val="000000"/>
                </a:solidFill>
                <a:effectLst/>
                <a:latin typeface="Nunito"/>
              </a:rPr>
              <a:t>, j, k, l, m, or n, are considered to be for integer variable and others are real variables. However, you must declare all the variables as it is good programming practice. For that you start your program with the statement −</a:t>
            </a:r>
          </a:p>
          <a:p>
            <a:r>
              <a:rPr lang="en-GB" dirty="0"/>
              <a:t>implicit none</a:t>
            </a:r>
            <a:endParaRPr lang="en-GB" b="0" i="0" dirty="0">
              <a:solidFill>
                <a:srgbClr val="000000"/>
              </a:solidFill>
              <a:effectLst/>
              <a:latin typeface="Nunito"/>
            </a:endParaRPr>
          </a:p>
          <a:p>
            <a:endParaRPr lang="en-US" dirty="0"/>
          </a:p>
        </p:txBody>
      </p:sp>
      <p:sp>
        <p:nvSpPr>
          <p:cNvPr id="4" name="Slide Number Placeholder 3"/>
          <p:cNvSpPr>
            <a:spLocks noGrp="1"/>
          </p:cNvSpPr>
          <p:nvPr>
            <p:ph type="sldNum" sz="quarter" idx="5"/>
          </p:nvPr>
        </p:nvSpPr>
        <p:spPr/>
        <p:txBody>
          <a:bodyPr/>
          <a:lstStyle/>
          <a:p>
            <a:fld id="{1E111D8A-7365-4D25-ADAF-119C0BB5F77E}" type="slidenum">
              <a:rPr lang="en-US" smtClean="0"/>
              <a:t>9</a:t>
            </a:fld>
            <a:endParaRPr lang="en-US"/>
          </a:p>
        </p:txBody>
      </p:sp>
    </p:spTree>
    <p:extLst>
      <p:ext uri="{BB962C8B-B14F-4D97-AF65-F5344CB8AC3E}">
        <p14:creationId xmlns:p14="http://schemas.microsoft.com/office/powerpoint/2010/main" val="245301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F3079"/>
                </a:solidFill>
                <a:effectLst/>
                <a:latin typeface="Söhne Mono"/>
              </a:rPr>
              <a:t> you can go without explicit specification as well for example: REAL</a:t>
            </a:r>
            <a:r>
              <a:rPr lang="en-US" b="0" i="0" dirty="0">
                <a:solidFill>
                  <a:srgbClr val="FFFFFF"/>
                </a:solidFill>
                <a:effectLst/>
                <a:latin typeface="Söhne Mono"/>
              </a:rPr>
              <a:t> :: PI = </a:t>
            </a:r>
            <a:r>
              <a:rPr lang="en-US" b="0" i="0" dirty="0">
                <a:solidFill>
                  <a:srgbClr val="DF3079"/>
                </a:solidFill>
                <a:effectLst/>
                <a:latin typeface="Söhne Mono"/>
              </a:rPr>
              <a:t>3.14159265</a:t>
            </a:r>
            <a:endParaRPr lang="en-US" dirty="0"/>
          </a:p>
        </p:txBody>
      </p:sp>
      <p:sp>
        <p:nvSpPr>
          <p:cNvPr id="4" name="Slide Number Placeholder 3"/>
          <p:cNvSpPr>
            <a:spLocks noGrp="1"/>
          </p:cNvSpPr>
          <p:nvPr>
            <p:ph type="sldNum" sz="quarter" idx="5"/>
          </p:nvPr>
        </p:nvSpPr>
        <p:spPr/>
        <p:txBody>
          <a:bodyPr/>
          <a:lstStyle/>
          <a:p>
            <a:fld id="{1E111D8A-7365-4D25-ADAF-119C0BB5F77E}" type="slidenum">
              <a:rPr lang="en-US" smtClean="0"/>
              <a:t>14</a:t>
            </a:fld>
            <a:endParaRPr lang="en-US"/>
          </a:p>
        </p:txBody>
      </p:sp>
    </p:spTree>
    <p:extLst>
      <p:ext uri="{BB962C8B-B14F-4D97-AF65-F5344CB8AC3E}">
        <p14:creationId xmlns:p14="http://schemas.microsoft.com/office/powerpoint/2010/main" val="1970523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11D8A-7365-4D25-ADAF-119C0BB5F77E}" type="slidenum">
              <a:rPr lang="en-US" smtClean="0"/>
              <a:t>22</a:t>
            </a:fld>
            <a:endParaRPr lang="en-US"/>
          </a:p>
        </p:txBody>
      </p:sp>
    </p:spTree>
    <p:extLst>
      <p:ext uri="{BB962C8B-B14F-4D97-AF65-F5344CB8AC3E}">
        <p14:creationId xmlns:p14="http://schemas.microsoft.com/office/powerpoint/2010/main" val="2376118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204A87"/>
                </a:solidFill>
                <a:effectLst/>
              </a:rPr>
              <a:t>program </a:t>
            </a:r>
            <a:r>
              <a:rPr lang="en-GB" dirty="0" err="1">
                <a:solidFill>
                  <a:srgbClr val="000000"/>
                </a:solidFill>
                <a:effectLst/>
              </a:rPr>
              <a:t>call_sub</a:t>
            </a:r>
            <a:r>
              <a:rPr lang="en-GB" dirty="0"/>
              <a:t> </a:t>
            </a:r>
            <a:r>
              <a:rPr lang="en-GB" b="1" dirty="0">
                <a:solidFill>
                  <a:srgbClr val="204A87"/>
                </a:solidFill>
                <a:effectLst/>
              </a:rPr>
              <a:t>implicit none</a:t>
            </a:r>
            <a:r>
              <a:rPr lang="en-GB" dirty="0"/>
              <a:t> </a:t>
            </a:r>
            <a:r>
              <a:rPr lang="en-GB" b="1" dirty="0">
                <a:solidFill>
                  <a:srgbClr val="204A87"/>
                </a:solidFill>
                <a:effectLst/>
              </a:rPr>
              <a:t>real</a:t>
            </a:r>
            <a:r>
              <a:rPr lang="en-GB" dirty="0">
                <a:solidFill>
                  <a:srgbClr val="F8F8F8"/>
                </a:solidFill>
                <a:effectLst/>
              </a:rPr>
              <a:t> </a:t>
            </a:r>
            <a:r>
              <a:rPr lang="en-GB" b="1" dirty="0">
                <a:solidFill>
                  <a:srgbClr val="204A87"/>
                </a:solidFill>
                <a:effectLst/>
              </a:rPr>
              <a:t>::</a:t>
            </a:r>
            <a:r>
              <a:rPr lang="en-GB" dirty="0">
                <a:solidFill>
                  <a:srgbClr val="F8F8F8"/>
                </a:solidFill>
                <a:effectLst/>
              </a:rPr>
              <a:t> </a:t>
            </a:r>
            <a:r>
              <a:rPr lang="en-GB" dirty="0">
                <a:solidFill>
                  <a:srgbClr val="000000"/>
                </a:solidFill>
                <a:effectLst/>
              </a:rPr>
              <a:t>mat</a:t>
            </a:r>
            <a:r>
              <a:rPr lang="en-GB" b="1" dirty="0">
                <a:solidFill>
                  <a:srgbClr val="000000"/>
                </a:solidFill>
                <a:effectLst/>
              </a:rPr>
              <a:t>(</a:t>
            </a:r>
            <a:r>
              <a:rPr lang="en-GB" b="1" dirty="0">
                <a:solidFill>
                  <a:srgbClr val="0000CF"/>
                </a:solidFill>
                <a:effectLst/>
              </a:rPr>
              <a:t>10</a:t>
            </a:r>
            <a:r>
              <a:rPr lang="en-GB" b="1" dirty="0">
                <a:solidFill>
                  <a:srgbClr val="000000"/>
                </a:solidFill>
                <a:effectLst/>
              </a:rPr>
              <a:t>,</a:t>
            </a:r>
            <a:r>
              <a:rPr lang="en-GB" dirty="0">
                <a:solidFill>
                  <a:srgbClr val="F8F8F8"/>
                </a:solidFill>
                <a:effectLst/>
              </a:rPr>
              <a:t> </a:t>
            </a:r>
            <a:r>
              <a:rPr lang="en-GB" b="1" dirty="0">
                <a:solidFill>
                  <a:srgbClr val="0000CF"/>
                </a:solidFill>
                <a:effectLst/>
              </a:rPr>
              <a:t>20</a:t>
            </a:r>
            <a:r>
              <a:rPr lang="en-GB" b="1" dirty="0">
                <a:solidFill>
                  <a:srgbClr val="000000"/>
                </a:solidFill>
                <a:effectLst/>
              </a:rPr>
              <a:t>)</a:t>
            </a:r>
            <a:r>
              <a:rPr lang="en-GB" dirty="0"/>
              <a:t> </a:t>
            </a:r>
            <a:r>
              <a:rPr lang="en-GB" dirty="0">
                <a:solidFill>
                  <a:srgbClr val="000000"/>
                </a:solidFill>
                <a:effectLst/>
              </a:rPr>
              <a:t>mat</a:t>
            </a:r>
            <a:r>
              <a:rPr lang="en-GB" b="1" dirty="0">
                <a:solidFill>
                  <a:srgbClr val="000000"/>
                </a:solidFill>
                <a:effectLst/>
              </a:rPr>
              <a:t>(:,:)</a:t>
            </a:r>
            <a:r>
              <a:rPr lang="en-GB" dirty="0">
                <a:solidFill>
                  <a:srgbClr val="F8F8F8"/>
                </a:solidFill>
                <a:effectLst/>
              </a:rPr>
              <a:t> </a:t>
            </a:r>
            <a:r>
              <a:rPr lang="en-GB" b="1" dirty="0">
                <a:solidFill>
                  <a:srgbClr val="CE5C00"/>
                </a:solidFill>
                <a:effectLst/>
              </a:rPr>
              <a:t>=</a:t>
            </a:r>
            <a:r>
              <a:rPr lang="en-GB" dirty="0">
                <a:solidFill>
                  <a:srgbClr val="F8F8F8"/>
                </a:solidFill>
                <a:effectLst/>
              </a:rPr>
              <a:t> </a:t>
            </a:r>
            <a:r>
              <a:rPr lang="en-GB" b="1" dirty="0">
                <a:solidFill>
                  <a:srgbClr val="0000CF"/>
                </a:solidFill>
                <a:effectLst/>
              </a:rPr>
              <a:t>0.0</a:t>
            </a:r>
            <a:r>
              <a:rPr lang="en-GB" dirty="0"/>
              <a:t> </a:t>
            </a:r>
            <a:r>
              <a:rPr lang="en-GB" b="1" dirty="0">
                <a:solidFill>
                  <a:srgbClr val="204A87"/>
                </a:solidFill>
                <a:effectLst/>
              </a:rPr>
              <a:t>call </a:t>
            </a:r>
            <a:r>
              <a:rPr lang="en-GB" dirty="0" err="1">
                <a:solidFill>
                  <a:srgbClr val="000000"/>
                </a:solidFill>
                <a:effectLst/>
              </a:rPr>
              <a:t>print_matrix</a:t>
            </a:r>
            <a:r>
              <a:rPr lang="en-GB" b="1" dirty="0">
                <a:solidFill>
                  <a:srgbClr val="000000"/>
                </a:solidFill>
                <a:effectLst/>
              </a:rPr>
              <a:t>(</a:t>
            </a:r>
            <a:r>
              <a:rPr lang="en-GB" b="1" dirty="0">
                <a:solidFill>
                  <a:srgbClr val="0000CF"/>
                </a:solidFill>
                <a:effectLst/>
              </a:rPr>
              <a:t>10</a:t>
            </a:r>
            <a:r>
              <a:rPr lang="en-GB" b="1" dirty="0">
                <a:solidFill>
                  <a:srgbClr val="000000"/>
                </a:solidFill>
                <a:effectLst/>
              </a:rPr>
              <a:t>,</a:t>
            </a:r>
            <a:r>
              <a:rPr lang="en-GB" dirty="0">
                <a:solidFill>
                  <a:srgbClr val="F8F8F8"/>
                </a:solidFill>
                <a:effectLst/>
              </a:rPr>
              <a:t> </a:t>
            </a:r>
            <a:r>
              <a:rPr lang="en-GB" b="1" dirty="0">
                <a:solidFill>
                  <a:srgbClr val="0000CF"/>
                </a:solidFill>
                <a:effectLst/>
              </a:rPr>
              <a:t>20</a:t>
            </a:r>
            <a:r>
              <a:rPr lang="en-GB" b="1" dirty="0">
                <a:solidFill>
                  <a:srgbClr val="000000"/>
                </a:solidFill>
                <a:effectLst/>
              </a:rPr>
              <a:t>,</a:t>
            </a:r>
            <a:r>
              <a:rPr lang="en-GB" dirty="0">
                <a:solidFill>
                  <a:srgbClr val="F8F8F8"/>
                </a:solidFill>
                <a:effectLst/>
              </a:rPr>
              <a:t> </a:t>
            </a:r>
            <a:r>
              <a:rPr lang="en-GB" dirty="0">
                <a:solidFill>
                  <a:srgbClr val="000000"/>
                </a:solidFill>
                <a:effectLst/>
              </a:rPr>
              <a:t>mat</a:t>
            </a:r>
            <a:r>
              <a:rPr lang="en-GB" b="1" dirty="0">
                <a:solidFill>
                  <a:srgbClr val="000000"/>
                </a:solidFill>
                <a:effectLst/>
              </a:rPr>
              <a:t>)</a:t>
            </a:r>
            <a:r>
              <a:rPr lang="en-GB" dirty="0"/>
              <a:t> </a:t>
            </a:r>
            <a:r>
              <a:rPr lang="en-GB" b="1" dirty="0">
                <a:solidFill>
                  <a:srgbClr val="204A87"/>
                </a:solidFill>
                <a:effectLst/>
              </a:rPr>
              <a:t>end program </a:t>
            </a:r>
            <a:r>
              <a:rPr lang="en-GB" dirty="0" err="1">
                <a:solidFill>
                  <a:srgbClr val="000000"/>
                </a:solidFill>
                <a:effectLst/>
              </a:rPr>
              <a:t>call_sub</a:t>
            </a:r>
            <a:endParaRPr lang="en-US" dirty="0"/>
          </a:p>
        </p:txBody>
      </p:sp>
      <p:sp>
        <p:nvSpPr>
          <p:cNvPr id="4" name="Slide Number Placeholder 3"/>
          <p:cNvSpPr>
            <a:spLocks noGrp="1"/>
          </p:cNvSpPr>
          <p:nvPr>
            <p:ph type="sldNum" sz="quarter" idx="5"/>
          </p:nvPr>
        </p:nvSpPr>
        <p:spPr/>
        <p:txBody>
          <a:bodyPr/>
          <a:lstStyle/>
          <a:p>
            <a:fld id="{1E111D8A-7365-4D25-ADAF-119C0BB5F77E}" type="slidenum">
              <a:rPr lang="en-US" smtClean="0"/>
              <a:t>27</a:t>
            </a:fld>
            <a:endParaRPr lang="en-US"/>
          </a:p>
        </p:txBody>
      </p:sp>
    </p:spTree>
    <p:extLst>
      <p:ext uri="{BB962C8B-B14F-4D97-AF65-F5344CB8AC3E}">
        <p14:creationId xmlns:p14="http://schemas.microsoft.com/office/powerpoint/2010/main" val="1273626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11D8A-7365-4D25-ADAF-119C0BB5F77E}" type="slidenum">
              <a:rPr lang="en-US" smtClean="0"/>
              <a:t>28</a:t>
            </a:fld>
            <a:endParaRPr lang="en-US"/>
          </a:p>
        </p:txBody>
      </p:sp>
    </p:spTree>
    <p:extLst>
      <p:ext uri="{BB962C8B-B14F-4D97-AF65-F5344CB8AC3E}">
        <p14:creationId xmlns:p14="http://schemas.microsoft.com/office/powerpoint/2010/main" val="7638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Each module should be written in a separate </a:t>
            </a:r>
            <a:r>
              <a:rPr lang="en-GB" dirty="0">
                <a:effectLst/>
              </a:rPr>
              <a:t>.f90</a:t>
            </a:r>
            <a:r>
              <a:rPr lang="en-GB" b="0" i="0" dirty="0">
                <a:solidFill>
                  <a:srgbClr val="333333"/>
                </a:solidFill>
                <a:effectLst/>
                <a:latin typeface="-apple-system"/>
              </a:rPr>
              <a:t> source file. Modules need to be compiled prior to any program units that </a:t>
            </a:r>
            <a:r>
              <a:rPr lang="en-GB" dirty="0">
                <a:effectLst/>
              </a:rPr>
              <a:t>use</a:t>
            </a:r>
            <a:r>
              <a:rPr lang="en-GB" b="0" i="0" dirty="0">
                <a:solidFill>
                  <a:srgbClr val="333333"/>
                </a:solidFill>
                <a:effectLst/>
                <a:latin typeface="-apple-system"/>
              </a:rPr>
              <a:t> them.</a:t>
            </a:r>
            <a:endParaRPr lang="en-US" dirty="0"/>
          </a:p>
        </p:txBody>
      </p:sp>
      <p:sp>
        <p:nvSpPr>
          <p:cNvPr id="4" name="Slide Number Placeholder 3"/>
          <p:cNvSpPr>
            <a:spLocks noGrp="1"/>
          </p:cNvSpPr>
          <p:nvPr>
            <p:ph type="sldNum" sz="quarter" idx="5"/>
          </p:nvPr>
        </p:nvSpPr>
        <p:spPr/>
        <p:txBody>
          <a:bodyPr/>
          <a:lstStyle/>
          <a:p>
            <a:fld id="{1E111D8A-7365-4D25-ADAF-119C0BB5F77E}" type="slidenum">
              <a:rPr lang="en-US" smtClean="0"/>
              <a:t>31</a:t>
            </a:fld>
            <a:endParaRPr lang="en-US"/>
          </a:p>
        </p:txBody>
      </p:sp>
    </p:spTree>
    <p:extLst>
      <p:ext uri="{BB962C8B-B14F-4D97-AF65-F5344CB8AC3E}">
        <p14:creationId xmlns:p14="http://schemas.microsoft.com/office/powerpoint/2010/main" val="70379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8EAB-8528-42E0-8165-DB348BC16E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207F99-6662-495E-97C7-87C8E96C4A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74A6F9-0B1D-4892-80E2-96A060458D13}"/>
              </a:ext>
            </a:extLst>
          </p:cNvPr>
          <p:cNvSpPr>
            <a:spLocks noGrp="1"/>
          </p:cNvSpPr>
          <p:nvPr>
            <p:ph type="dt" sz="half" idx="10"/>
          </p:nvPr>
        </p:nvSpPr>
        <p:spPr/>
        <p:txBody>
          <a:bodyPr/>
          <a:lstStyle/>
          <a:p>
            <a:fld id="{B2E75F72-2CF5-40E6-86B1-ECA81C2573C8}" type="datetimeFigureOut">
              <a:rPr lang="en-US" smtClean="0"/>
              <a:t>2/15/2023</a:t>
            </a:fld>
            <a:endParaRPr lang="en-US"/>
          </a:p>
        </p:txBody>
      </p:sp>
      <p:sp>
        <p:nvSpPr>
          <p:cNvPr id="5" name="Footer Placeholder 4">
            <a:extLst>
              <a:ext uri="{FF2B5EF4-FFF2-40B4-BE49-F238E27FC236}">
                <a16:creationId xmlns:a16="http://schemas.microsoft.com/office/drawing/2014/main" id="{EF2F6F5D-2547-49DE-BC08-6C1CF8110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EB90C-A73C-4AC1-971C-48ACF93D9145}"/>
              </a:ext>
            </a:extLst>
          </p:cNvPr>
          <p:cNvSpPr>
            <a:spLocks noGrp="1"/>
          </p:cNvSpPr>
          <p:nvPr>
            <p:ph type="sldNum" sz="quarter" idx="12"/>
          </p:nvPr>
        </p:nvSpPr>
        <p:spPr/>
        <p:txBody>
          <a:bodyPr/>
          <a:lstStyle/>
          <a:p>
            <a:fld id="{42B77F3E-6FD4-44BF-BC86-73ACA7C4E5E7}" type="slidenum">
              <a:rPr lang="en-US" smtClean="0"/>
              <a:t>‹#›</a:t>
            </a:fld>
            <a:endParaRPr lang="en-US"/>
          </a:p>
        </p:txBody>
      </p:sp>
    </p:spTree>
    <p:extLst>
      <p:ext uri="{BB962C8B-B14F-4D97-AF65-F5344CB8AC3E}">
        <p14:creationId xmlns:p14="http://schemas.microsoft.com/office/powerpoint/2010/main" val="425800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F1BB-5567-4411-8DF8-55CE376935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C8AAD5-B48A-4571-95DA-A7FAB293D1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5A79F-5FA5-41B7-A187-5E453C6CA152}"/>
              </a:ext>
            </a:extLst>
          </p:cNvPr>
          <p:cNvSpPr>
            <a:spLocks noGrp="1"/>
          </p:cNvSpPr>
          <p:nvPr>
            <p:ph type="dt" sz="half" idx="10"/>
          </p:nvPr>
        </p:nvSpPr>
        <p:spPr/>
        <p:txBody>
          <a:bodyPr/>
          <a:lstStyle/>
          <a:p>
            <a:fld id="{B2E75F72-2CF5-40E6-86B1-ECA81C2573C8}" type="datetimeFigureOut">
              <a:rPr lang="en-US" smtClean="0"/>
              <a:t>2/15/2023</a:t>
            </a:fld>
            <a:endParaRPr lang="en-US"/>
          </a:p>
        </p:txBody>
      </p:sp>
      <p:sp>
        <p:nvSpPr>
          <p:cNvPr id="5" name="Footer Placeholder 4">
            <a:extLst>
              <a:ext uri="{FF2B5EF4-FFF2-40B4-BE49-F238E27FC236}">
                <a16:creationId xmlns:a16="http://schemas.microsoft.com/office/drawing/2014/main" id="{65376F31-C1B8-4D20-98B7-22F23EB280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50A27-2FCB-485A-9F9A-4B405A5AF2CA}"/>
              </a:ext>
            </a:extLst>
          </p:cNvPr>
          <p:cNvSpPr>
            <a:spLocks noGrp="1"/>
          </p:cNvSpPr>
          <p:nvPr>
            <p:ph type="sldNum" sz="quarter" idx="12"/>
          </p:nvPr>
        </p:nvSpPr>
        <p:spPr/>
        <p:txBody>
          <a:bodyPr/>
          <a:lstStyle/>
          <a:p>
            <a:fld id="{42B77F3E-6FD4-44BF-BC86-73ACA7C4E5E7}" type="slidenum">
              <a:rPr lang="en-US" smtClean="0"/>
              <a:t>‹#›</a:t>
            </a:fld>
            <a:endParaRPr lang="en-US"/>
          </a:p>
        </p:txBody>
      </p:sp>
    </p:spTree>
    <p:extLst>
      <p:ext uri="{BB962C8B-B14F-4D97-AF65-F5344CB8AC3E}">
        <p14:creationId xmlns:p14="http://schemas.microsoft.com/office/powerpoint/2010/main" val="421264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C678A3-9C4C-4EC7-B038-2FAC58C86F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345E06-66BD-4E6D-8541-DF725BE42E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BD9F9-B93D-42B2-94E0-3EE6A8470A85}"/>
              </a:ext>
            </a:extLst>
          </p:cNvPr>
          <p:cNvSpPr>
            <a:spLocks noGrp="1"/>
          </p:cNvSpPr>
          <p:nvPr>
            <p:ph type="dt" sz="half" idx="10"/>
          </p:nvPr>
        </p:nvSpPr>
        <p:spPr/>
        <p:txBody>
          <a:bodyPr/>
          <a:lstStyle/>
          <a:p>
            <a:fld id="{B2E75F72-2CF5-40E6-86B1-ECA81C2573C8}" type="datetimeFigureOut">
              <a:rPr lang="en-US" smtClean="0"/>
              <a:t>2/15/2023</a:t>
            </a:fld>
            <a:endParaRPr lang="en-US"/>
          </a:p>
        </p:txBody>
      </p:sp>
      <p:sp>
        <p:nvSpPr>
          <p:cNvPr id="5" name="Footer Placeholder 4">
            <a:extLst>
              <a:ext uri="{FF2B5EF4-FFF2-40B4-BE49-F238E27FC236}">
                <a16:creationId xmlns:a16="http://schemas.microsoft.com/office/drawing/2014/main" id="{D50F7124-F24F-47D3-B207-327BAC4BF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B893C-95F0-4579-8854-C1A3CD03320B}"/>
              </a:ext>
            </a:extLst>
          </p:cNvPr>
          <p:cNvSpPr>
            <a:spLocks noGrp="1"/>
          </p:cNvSpPr>
          <p:nvPr>
            <p:ph type="sldNum" sz="quarter" idx="12"/>
          </p:nvPr>
        </p:nvSpPr>
        <p:spPr/>
        <p:txBody>
          <a:bodyPr/>
          <a:lstStyle/>
          <a:p>
            <a:fld id="{42B77F3E-6FD4-44BF-BC86-73ACA7C4E5E7}" type="slidenum">
              <a:rPr lang="en-US" smtClean="0"/>
              <a:t>‹#›</a:t>
            </a:fld>
            <a:endParaRPr lang="en-US"/>
          </a:p>
        </p:txBody>
      </p:sp>
    </p:spTree>
    <p:extLst>
      <p:ext uri="{BB962C8B-B14F-4D97-AF65-F5344CB8AC3E}">
        <p14:creationId xmlns:p14="http://schemas.microsoft.com/office/powerpoint/2010/main" val="3218131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7484-B3CC-426A-910B-473F8913CD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E0AF6-A749-4015-A447-E952DAC2AB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5F601-4090-4BFE-9DAA-7B6D5B7AAE30}"/>
              </a:ext>
            </a:extLst>
          </p:cNvPr>
          <p:cNvSpPr>
            <a:spLocks noGrp="1"/>
          </p:cNvSpPr>
          <p:nvPr>
            <p:ph type="dt" sz="half" idx="10"/>
          </p:nvPr>
        </p:nvSpPr>
        <p:spPr/>
        <p:txBody>
          <a:bodyPr/>
          <a:lstStyle/>
          <a:p>
            <a:fld id="{B2E75F72-2CF5-40E6-86B1-ECA81C2573C8}" type="datetimeFigureOut">
              <a:rPr lang="en-US" smtClean="0"/>
              <a:t>2/15/2023</a:t>
            </a:fld>
            <a:endParaRPr lang="en-US"/>
          </a:p>
        </p:txBody>
      </p:sp>
      <p:sp>
        <p:nvSpPr>
          <p:cNvPr id="5" name="Footer Placeholder 4">
            <a:extLst>
              <a:ext uri="{FF2B5EF4-FFF2-40B4-BE49-F238E27FC236}">
                <a16:creationId xmlns:a16="http://schemas.microsoft.com/office/drawing/2014/main" id="{C92E8493-B6DB-4BA6-BA89-E14489687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B9A72-DDDB-4FA2-9A3F-CF77C23265E0}"/>
              </a:ext>
            </a:extLst>
          </p:cNvPr>
          <p:cNvSpPr>
            <a:spLocks noGrp="1"/>
          </p:cNvSpPr>
          <p:nvPr>
            <p:ph type="sldNum" sz="quarter" idx="12"/>
          </p:nvPr>
        </p:nvSpPr>
        <p:spPr/>
        <p:txBody>
          <a:bodyPr/>
          <a:lstStyle/>
          <a:p>
            <a:fld id="{42B77F3E-6FD4-44BF-BC86-73ACA7C4E5E7}" type="slidenum">
              <a:rPr lang="en-US" smtClean="0"/>
              <a:t>‹#›</a:t>
            </a:fld>
            <a:endParaRPr lang="en-US"/>
          </a:p>
        </p:txBody>
      </p:sp>
    </p:spTree>
    <p:extLst>
      <p:ext uri="{BB962C8B-B14F-4D97-AF65-F5344CB8AC3E}">
        <p14:creationId xmlns:p14="http://schemas.microsoft.com/office/powerpoint/2010/main" val="339820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B293-F75A-4CDD-94AB-B312D10C67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EFF38-CD65-4207-85B3-11DE3087D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A9F90F-AFE7-4BCA-8437-824A33FD2B65}"/>
              </a:ext>
            </a:extLst>
          </p:cNvPr>
          <p:cNvSpPr>
            <a:spLocks noGrp="1"/>
          </p:cNvSpPr>
          <p:nvPr>
            <p:ph type="dt" sz="half" idx="10"/>
          </p:nvPr>
        </p:nvSpPr>
        <p:spPr/>
        <p:txBody>
          <a:bodyPr/>
          <a:lstStyle/>
          <a:p>
            <a:fld id="{B2E75F72-2CF5-40E6-86B1-ECA81C2573C8}" type="datetimeFigureOut">
              <a:rPr lang="en-US" smtClean="0"/>
              <a:t>2/15/2023</a:t>
            </a:fld>
            <a:endParaRPr lang="en-US"/>
          </a:p>
        </p:txBody>
      </p:sp>
      <p:sp>
        <p:nvSpPr>
          <p:cNvPr id="5" name="Footer Placeholder 4">
            <a:extLst>
              <a:ext uri="{FF2B5EF4-FFF2-40B4-BE49-F238E27FC236}">
                <a16:creationId xmlns:a16="http://schemas.microsoft.com/office/drawing/2014/main" id="{78EC5E4C-77F8-4B74-9FC8-EB3DE0A33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CA1FA-F931-40AA-80D7-6DFE837D3340}"/>
              </a:ext>
            </a:extLst>
          </p:cNvPr>
          <p:cNvSpPr>
            <a:spLocks noGrp="1"/>
          </p:cNvSpPr>
          <p:nvPr>
            <p:ph type="sldNum" sz="quarter" idx="12"/>
          </p:nvPr>
        </p:nvSpPr>
        <p:spPr/>
        <p:txBody>
          <a:bodyPr/>
          <a:lstStyle/>
          <a:p>
            <a:fld id="{42B77F3E-6FD4-44BF-BC86-73ACA7C4E5E7}" type="slidenum">
              <a:rPr lang="en-US" smtClean="0"/>
              <a:t>‹#›</a:t>
            </a:fld>
            <a:endParaRPr lang="en-US"/>
          </a:p>
        </p:txBody>
      </p:sp>
    </p:spTree>
    <p:extLst>
      <p:ext uri="{BB962C8B-B14F-4D97-AF65-F5344CB8AC3E}">
        <p14:creationId xmlns:p14="http://schemas.microsoft.com/office/powerpoint/2010/main" val="958640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751A-4F5A-450C-A5A1-BA9A953F0B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0EAED1-9F51-49D0-955E-E94E4E601B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6B0D13-2117-4191-8007-D0706FAD20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A44B45-D91B-4E13-AABA-AE294CB45BD6}"/>
              </a:ext>
            </a:extLst>
          </p:cNvPr>
          <p:cNvSpPr>
            <a:spLocks noGrp="1"/>
          </p:cNvSpPr>
          <p:nvPr>
            <p:ph type="dt" sz="half" idx="10"/>
          </p:nvPr>
        </p:nvSpPr>
        <p:spPr/>
        <p:txBody>
          <a:bodyPr/>
          <a:lstStyle/>
          <a:p>
            <a:fld id="{B2E75F72-2CF5-40E6-86B1-ECA81C2573C8}" type="datetimeFigureOut">
              <a:rPr lang="en-US" smtClean="0"/>
              <a:t>2/15/2023</a:t>
            </a:fld>
            <a:endParaRPr lang="en-US"/>
          </a:p>
        </p:txBody>
      </p:sp>
      <p:sp>
        <p:nvSpPr>
          <p:cNvPr id="6" name="Footer Placeholder 5">
            <a:extLst>
              <a:ext uri="{FF2B5EF4-FFF2-40B4-BE49-F238E27FC236}">
                <a16:creationId xmlns:a16="http://schemas.microsoft.com/office/drawing/2014/main" id="{94F66A8B-F27E-49D3-909A-0B6481091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0035C-3033-4B60-8D8C-8D9F59E0E901}"/>
              </a:ext>
            </a:extLst>
          </p:cNvPr>
          <p:cNvSpPr>
            <a:spLocks noGrp="1"/>
          </p:cNvSpPr>
          <p:nvPr>
            <p:ph type="sldNum" sz="quarter" idx="12"/>
          </p:nvPr>
        </p:nvSpPr>
        <p:spPr/>
        <p:txBody>
          <a:bodyPr/>
          <a:lstStyle/>
          <a:p>
            <a:fld id="{42B77F3E-6FD4-44BF-BC86-73ACA7C4E5E7}" type="slidenum">
              <a:rPr lang="en-US" smtClean="0"/>
              <a:t>‹#›</a:t>
            </a:fld>
            <a:endParaRPr lang="en-US"/>
          </a:p>
        </p:txBody>
      </p:sp>
    </p:spTree>
    <p:extLst>
      <p:ext uri="{BB962C8B-B14F-4D97-AF65-F5344CB8AC3E}">
        <p14:creationId xmlns:p14="http://schemas.microsoft.com/office/powerpoint/2010/main" val="88688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E471-7136-4714-B5D7-EC00BE0019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E21333-AC29-4003-886D-A4DF42FD84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5482D-E891-4944-B5E9-475342F365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0F3040-1EB0-4E3D-8910-FC9D29176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24C983-03E8-4BE1-96C8-32F3129D3B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359BB8-2F40-4B33-BAE3-A1DBFA7B89B4}"/>
              </a:ext>
            </a:extLst>
          </p:cNvPr>
          <p:cNvSpPr>
            <a:spLocks noGrp="1"/>
          </p:cNvSpPr>
          <p:nvPr>
            <p:ph type="dt" sz="half" idx="10"/>
          </p:nvPr>
        </p:nvSpPr>
        <p:spPr/>
        <p:txBody>
          <a:bodyPr/>
          <a:lstStyle/>
          <a:p>
            <a:fld id="{B2E75F72-2CF5-40E6-86B1-ECA81C2573C8}" type="datetimeFigureOut">
              <a:rPr lang="en-US" smtClean="0"/>
              <a:t>2/15/2023</a:t>
            </a:fld>
            <a:endParaRPr lang="en-US"/>
          </a:p>
        </p:txBody>
      </p:sp>
      <p:sp>
        <p:nvSpPr>
          <p:cNvPr id="8" name="Footer Placeholder 7">
            <a:extLst>
              <a:ext uri="{FF2B5EF4-FFF2-40B4-BE49-F238E27FC236}">
                <a16:creationId xmlns:a16="http://schemas.microsoft.com/office/drawing/2014/main" id="{31FC8A5A-98A1-4846-96FA-97D609DF69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8EF93A-C12C-412D-B892-F9B39D39FE14}"/>
              </a:ext>
            </a:extLst>
          </p:cNvPr>
          <p:cNvSpPr>
            <a:spLocks noGrp="1"/>
          </p:cNvSpPr>
          <p:nvPr>
            <p:ph type="sldNum" sz="quarter" idx="12"/>
          </p:nvPr>
        </p:nvSpPr>
        <p:spPr/>
        <p:txBody>
          <a:bodyPr/>
          <a:lstStyle/>
          <a:p>
            <a:fld id="{42B77F3E-6FD4-44BF-BC86-73ACA7C4E5E7}" type="slidenum">
              <a:rPr lang="en-US" smtClean="0"/>
              <a:t>‹#›</a:t>
            </a:fld>
            <a:endParaRPr lang="en-US"/>
          </a:p>
        </p:txBody>
      </p:sp>
    </p:spTree>
    <p:extLst>
      <p:ext uri="{BB962C8B-B14F-4D97-AF65-F5344CB8AC3E}">
        <p14:creationId xmlns:p14="http://schemas.microsoft.com/office/powerpoint/2010/main" val="399011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DAFF4-09B6-4EAE-B5E5-6CA42DA1B9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5F4C95-BE62-438F-BEED-2466CDA60DD0}"/>
              </a:ext>
            </a:extLst>
          </p:cNvPr>
          <p:cNvSpPr>
            <a:spLocks noGrp="1"/>
          </p:cNvSpPr>
          <p:nvPr>
            <p:ph type="dt" sz="half" idx="10"/>
          </p:nvPr>
        </p:nvSpPr>
        <p:spPr/>
        <p:txBody>
          <a:bodyPr/>
          <a:lstStyle/>
          <a:p>
            <a:fld id="{B2E75F72-2CF5-40E6-86B1-ECA81C2573C8}" type="datetimeFigureOut">
              <a:rPr lang="en-US" smtClean="0"/>
              <a:t>2/15/2023</a:t>
            </a:fld>
            <a:endParaRPr lang="en-US"/>
          </a:p>
        </p:txBody>
      </p:sp>
      <p:sp>
        <p:nvSpPr>
          <p:cNvPr id="4" name="Footer Placeholder 3">
            <a:extLst>
              <a:ext uri="{FF2B5EF4-FFF2-40B4-BE49-F238E27FC236}">
                <a16:creationId xmlns:a16="http://schemas.microsoft.com/office/drawing/2014/main" id="{8E246998-A4EA-4AB3-A01C-F8F95B3909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DFC5F0-5262-4272-B124-4FFCE7783CDE}"/>
              </a:ext>
            </a:extLst>
          </p:cNvPr>
          <p:cNvSpPr>
            <a:spLocks noGrp="1"/>
          </p:cNvSpPr>
          <p:nvPr>
            <p:ph type="sldNum" sz="quarter" idx="12"/>
          </p:nvPr>
        </p:nvSpPr>
        <p:spPr/>
        <p:txBody>
          <a:bodyPr/>
          <a:lstStyle/>
          <a:p>
            <a:fld id="{42B77F3E-6FD4-44BF-BC86-73ACA7C4E5E7}" type="slidenum">
              <a:rPr lang="en-US" smtClean="0"/>
              <a:t>‹#›</a:t>
            </a:fld>
            <a:endParaRPr lang="en-US"/>
          </a:p>
        </p:txBody>
      </p:sp>
    </p:spTree>
    <p:extLst>
      <p:ext uri="{BB962C8B-B14F-4D97-AF65-F5344CB8AC3E}">
        <p14:creationId xmlns:p14="http://schemas.microsoft.com/office/powerpoint/2010/main" val="28484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97BF4-DC0B-444F-A1B3-0668BC611451}"/>
              </a:ext>
            </a:extLst>
          </p:cNvPr>
          <p:cNvSpPr>
            <a:spLocks noGrp="1"/>
          </p:cNvSpPr>
          <p:nvPr>
            <p:ph type="dt" sz="half" idx="10"/>
          </p:nvPr>
        </p:nvSpPr>
        <p:spPr/>
        <p:txBody>
          <a:bodyPr/>
          <a:lstStyle/>
          <a:p>
            <a:fld id="{B2E75F72-2CF5-40E6-86B1-ECA81C2573C8}" type="datetimeFigureOut">
              <a:rPr lang="en-US" smtClean="0"/>
              <a:t>2/15/2023</a:t>
            </a:fld>
            <a:endParaRPr lang="en-US"/>
          </a:p>
        </p:txBody>
      </p:sp>
      <p:sp>
        <p:nvSpPr>
          <p:cNvPr id="3" name="Footer Placeholder 2">
            <a:extLst>
              <a:ext uri="{FF2B5EF4-FFF2-40B4-BE49-F238E27FC236}">
                <a16:creationId xmlns:a16="http://schemas.microsoft.com/office/drawing/2014/main" id="{82C42F20-0111-441D-94CB-7AED0B156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0C3667-DEAE-404D-A0BD-F823E923E31D}"/>
              </a:ext>
            </a:extLst>
          </p:cNvPr>
          <p:cNvSpPr>
            <a:spLocks noGrp="1"/>
          </p:cNvSpPr>
          <p:nvPr>
            <p:ph type="sldNum" sz="quarter" idx="12"/>
          </p:nvPr>
        </p:nvSpPr>
        <p:spPr/>
        <p:txBody>
          <a:bodyPr/>
          <a:lstStyle/>
          <a:p>
            <a:fld id="{42B77F3E-6FD4-44BF-BC86-73ACA7C4E5E7}" type="slidenum">
              <a:rPr lang="en-US" smtClean="0"/>
              <a:t>‹#›</a:t>
            </a:fld>
            <a:endParaRPr lang="en-US"/>
          </a:p>
        </p:txBody>
      </p:sp>
    </p:spTree>
    <p:extLst>
      <p:ext uri="{BB962C8B-B14F-4D97-AF65-F5344CB8AC3E}">
        <p14:creationId xmlns:p14="http://schemas.microsoft.com/office/powerpoint/2010/main" val="1784386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AFC6-D013-4384-A58B-5DD5C02AA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AB492-91F6-4126-B75A-43EEE320D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9FCF3A-03BE-458F-8CC5-F59000D58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86F8C-1FC7-45EA-B7A7-310794C2A2EC}"/>
              </a:ext>
            </a:extLst>
          </p:cNvPr>
          <p:cNvSpPr>
            <a:spLocks noGrp="1"/>
          </p:cNvSpPr>
          <p:nvPr>
            <p:ph type="dt" sz="half" idx="10"/>
          </p:nvPr>
        </p:nvSpPr>
        <p:spPr/>
        <p:txBody>
          <a:bodyPr/>
          <a:lstStyle/>
          <a:p>
            <a:fld id="{B2E75F72-2CF5-40E6-86B1-ECA81C2573C8}" type="datetimeFigureOut">
              <a:rPr lang="en-US" smtClean="0"/>
              <a:t>2/15/2023</a:t>
            </a:fld>
            <a:endParaRPr lang="en-US"/>
          </a:p>
        </p:txBody>
      </p:sp>
      <p:sp>
        <p:nvSpPr>
          <p:cNvPr id="6" name="Footer Placeholder 5">
            <a:extLst>
              <a:ext uri="{FF2B5EF4-FFF2-40B4-BE49-F238E27FC236}">
                <a16:creationId xmlns:a16="http://schemas.microsoft.com/office/drawing/2014/main" id="{AD4658D5-A5EC-42AB-BC35-03572B93D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2A06E-769B-4FC8-A37E-197A69EC7ADA}"/>
              </a:ext>
            </a:extLst>
          </p:cNvPr>
          <p:cNvSpPr>
            <a:spLocks noGrp="1"/>
          </p:cNvSpPr>
          <p:nvPr>
            <p:ph type="sldNum" sz="quarter" idx="12"/>
          </p:nvPr>
        </p:nvSpPr>
        <p:spPr/>
        <p:txBody>
          <a:bodyPr/>
          <a:lstStyle/>
          <a:p>
            <a:fld id="{42B77F3E-6FD4-44BF-BC86-73ACA7C4E5E7}" type="slidenum">
              <a:rPr lang="en-US" smtClean="0"/>
              <a:t>‹#›</a:t>
            </a:fld>
            <a:endParaRPr lang="en-US"/>
          </a:p>
        </p:txBody>
      </p:sp>
    </p:spTree>
    <p:extLst>
      <p:ext uri="{BB962C8B-B14F-4D97-AF65-F5344CB8AC3E}">
        <p14:creationId xmlns:p14="http://schemas.microsoft.com/office/powerpoint/2010/main" val="49793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10B-E7FD-4093-9736-51B1993A4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C906E2-6898-4818-BDDD-A2B954C896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583909-5423-4C67-8A79-3342BE3EA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E17C6-3F77-40F4-8D98-E212B83F1E30}"/>
              </a:ext>
            </a:extLst>
          </p:cNvPr>
          <p:cNvSpPr>
            <a:spLocks noGrp="1"/>
          </p:cNvSpPr>
          <p:nvPr>
            <p:ph type="dt" sz="half" idx="10"/>
          </p:nvPr>
        </p:nvSpPr>
        <p:spPr/>
        <p:txBody>
          <a:bodyPr/>
          <a:lstStyle/>
          <a:p>
            <a:fld id="{B2E75F72-2CF5-40E6-86B1-ECA81C2573C8}" type="datetimeFigureOut">
              <a:rPr lang="en-US" smtClean="0"/>
              <a:t>2/15/2023</a:t>
            </a:fld>
            <a:endParaRPr lang="en-US"/>
          </a:p>
        </p:txBody>
      </p:sp>
      <p:sp>
        <p:nvSpPr>
          <p:cNvPr id="6" name="Footer Placeholder 5">
            <a:extLst>
              <a:ext uri="{FF2B5EF4-FFF2-40B4-BE49-F238E27FC236}">
                <a16:creationId xmlns:a16="http://schemas.microsoft.com/office/drawing/2014/main" id="{29344C88-FEE1-41F7-87B0-2B41B7DA87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55B37-D759-4923-AC1E-B76296200515}"/>
              </a:ext>
            </a:extLst>
          </p:cNvPr>
          <p:cNvSpPr>
            <a:spLocks noGrp="1"/>
          </p:cNvSpPr>
          <p:nvPr>
            <p:ph type="sldNum" sz="quarter" idx="12"/>
          </p:nvPr>
        </p:nvSpPr>
        <p:spPr/>
        <p:txBody>
          <a:bodyPr/>
          <a:lstStyle/>
          <a:p>
            <a:fld id="{42B77F3E-6FD4-44BF-BC86-73ACA7C4E5E7}" type="slidenum">
              <a:rPr lang="en-US" smtClean="0"/>
              <a:t>‹#›</a:t>
            </a:fld>
            <a:endParaRPr lang="en-US"/>
          </a:p>
        </p:txBody>
      </p:sp>
    </p:spTree>
    <p:extLst>
      <p:ext uri="{BB962C8B-B14F-4D97-AF65-F5344CB8AC3E}">
        <p14:creationId xmlns:p14="http://schemas.microsoft.com/office/powerpoint/2010/main" val="139344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41156A-017F-445C-92B5-69A6F4F96F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68AD5-66B7-4D5D-BFA8-530F8038A6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8D67C-5CE5-4A43-96CE-3B9A9F140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75F72-2CF5-40E6-86B1-ECA81C2573C8}" type="datetimeFigureOut">
              <a:rPr lang="en-US" smtClean="0"/>
              <a:t>2/15/2023</a:t>
            </a:fld>
            <a:endParaRPr lang="en-US"/>
          </a:p>
        </p:txBody>
      </p:sp>
      <p:sp>
        <p:nvSpPr>
          <p:cNvPr id="5" name="Footer Placeholder 4">
            <a:extLst>
              <a:ext uri="{FF2B5EF4-FFF2-40B4-BE49-F238E27FC236}">
                <a16:creationId xmlns:a16="http://schemas.microsoft.com/office/drawing/2014/main" id="{D2D95D03-C8FA-481A-B3AB-D8E62AE10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8F2489-EC4C-45CF-B4CA-E695FC963B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77F3E-6FD4-44BF-BC86-73ACA7C4E5E7}" type="slidenum">
              <a:rPr lang="en-US" smtClean="0"/>
              <a:t>‹#›</a:t>
            </a:fld>
            <a:endParaRPr lang="en-US"/>
          </a:p>
        </p:txBody>
      </p:sp>
    </p:spTree>
    <p:extLst>
      <p:ext uri="{BB962C8B-B14F-4D97-AF65-F5344CB8AC3E}">
        <p14:creationId xmlns:p14="http://schemas.microsoft.com/office/powerpoint/2010/main" val="587414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A91D-9CF9-4F07-8270-6BD207973707}"/>
              </a:ext>
            </a:extLst>
          </p:cNvPr>
          <p:cNvSpPr>
            <a:spLocks noGrp="1"/>
          </p:cNvSpPr>
          <p:nvPr>
            <p:ph type="ctrTitle"/>
          </p:nvPr>
        </p:nvSpPr>
        <p:spPr/>
        <p:txBody>
          <a:bodyPr/>
          <a:lstStyle/>
          <a:p>
            <a:r>
              <a:rPr lang="en-US" dirty="0"/>
              <a:t>Fortran</a:t>
            </a:r>
          </a:p>
        </p:txBody>
      </p:sp>
      <p:sp>
        <p:nvSpPr>
          <p:cNvPr id="3" name="Subtitle 2">
            <a:extLst>
              <a:ext uri="{FF2B5EF4-FFF2-40B4-BE49-F238E27FC236}">
                <a16:creationId xmlns:a16="http://schemas.microsoft.com/office/drawing/2014/main" id="{C402AD27-E158-42E1-9EE5-FE83C86083CC}"/>
              </a:ext>
            </a:extLst>
          </p:cNvPr>
          <p:cNvSpPr>
            <a:spLocks noGrp="1"/>
          </p:cNvSpPr>
          <p:nvPr>
            <p:ph type="subTitle" idx="1"/>
          </p:nvPr>
        </p:nvSpPr>
        <p:spPr/>
        <p:txBody>
          <a:bodyPr/>
          <a:lstStyle/>
          <a:p>
            <a:r>
              <a:rPr lang="en-US" dirty="0"/>
              <a:t>Intro</a:t>
            </a:r>
          </a:p>
        </p:txBody>
      </p:sp>
    </p:spTree>
    <p:extLst>
      <p:ext uri="{BB962C8B-B14F-4D97-AF65-F5344CB8AC3E}">
        <p14:creationId xmlns:p14="http://schemas.microsoft.com/office/powerpoint/2010/main" val="364841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9D71-42E9-40E2-91C2-2D490E47D6FB}"/>
              </a:ext>
            </a:extLst>
          </p:cNvPr>
          <p:cNvSpPr>
            <a:spLocks noGrp="1"/>
          </p:cNvSpPr>
          <p:nvPr>
            <p:ph type="title"/>
          </p:nvPr>
        </p:nvSpPr>
        <p:spPr>
          <a:xfrm>
            <a:off x="838200" y="365125"/>
            <a:ext cx="10515600" cy="615919"/>
          </a:xfrm>
        </p:spPr>
        <p:txBody>
          <a:bodyPr>
            <a:normAutofit fontScale="90000"/>
          </a:bodyPr>
          <a:lstStyle/>
          <a:p>
            <a:r>
              <a:rPr lang="en-US" b="0" i="0" dirty="0">
                <a:solidFill>
                  <a:srgbClr val="734F96"/>
                </a:solidFill>
                <a:effectLst/>
                <a:latin typeface="-apple-system"/>
              </a:rPr>
              <a:t>Floating Point Numbers</a:t>
            </a:r>
            <a:endParaRPr lang="en-US" dirty="0"/>
          </a:p>
        </p:txBody>
      </p:sp>
      <p:sp>
        <p:nvSpPr>
          <p:cNvPr id="3" name="Content Placeholder 2">
            <a:extLst>
              <a:ext uri="{FF2B5EF4-FFF2-40B4-BE49-F238E27FC236}">
                <a16:creationId xmlns:a16="http://schemas.microsoft.com/office/drawing/2014/main" id="{49BCAC52-EF49-4D7F-983D-A038166B2A57}"/>
              </a:ext>
            </a:extLst>
          </p:cNvPr>
          <p:cNvSpPr>
            <a:spLocks noGrp="1"/>
          </p:cNvSpPr>
          <p:nvPr>
            <p:ph idx="1"/>
          </p:nvPr>
        </p:nvSpPr>
        <p:spPr>
          <a:xfrm>
            <a:off x="518160" y="1044842"/>
            <a:ext cx="11247120" cy="4795203"/>
          </a:xfrm>
        </p:spPr>
        <p:txBody>
          <a:bodyPr>
            <a:normAutofit/>
          </a:bodyPr>
          <a:lstStyle/>
          <a:p>
            <a:pPr marL="0" indent="0">
              <a:buNone/>
            </a:pPr>
            <a:r>
              <a:rPr lang="en-GB" sz="2000" b="0" i="0" dirty="0">
                <a:solidFill>
                  <a:srgbClr val="333333"/>
                </a:solidFill>
                <a:effectLst/>
                <a:latin typeface="-apple-system"/>
              </a:rPr>
              <a:t>The default representation of floating point numbers is using single precision (usually 32 bits / 4 bytes). For most applications a higher precision is required. For this purpose a custom kind parameter can be defined. The recommended way of defining kind parameters is to use</a:t>
            </a:r>
          </a:p>
          <a:p>
            <a:pPr marL="0" indent="0">
              <a:buNone/>
            </a:pPr>
            <a:r>
              <a:rPr lang="en-GB" sz="2000" dirty="0">
                <a:solidFill>
                  <a:srgbClr val="333333"/>
                </a:solidFill>
                <a:latin typeface="-apple-system"/>
              </a:rPr>
              <a:t> </a:t>
            </a:r>
          </a:p>
          <a:p>
            <a:pPr marL="0" indent="0">
              <a:buNone/>
            </a:pPr>
            <a:r>
              <a:rPr lang="en-GB" sz="2000" b="0" i="0" dirty="0">
                <a:solidFill>
                  <a:srgbClr val="333333"/>
                </a:solidFill>
                <a:effectLst/>
                <a:latin typeface="-apple-system"/>
              </a:rPr>
              <a:t>It is recommended to have a central module to define kind parameters and include them with use as necessary. </a:t>
            </a:r>
          </a:p>
          <a:p>
            <a:pPr marL="0" indent="0">
              <a:buNone/>
            </a:pPr>
            <a:r>
              <a:rPr lang="en-GB" sz="2000" b="0" i="0" dirty="0">
                <a:solidFill>
                  <a:srgbClr val="333333"/>
                </a:solidFill>
                <a:effectLst/>
                <a:latin typeface="-apple-system"/>
              </a:rPr>
              <a:t>Floating point constants should always be declared including a kind parameter suffix:</a:t>
            </a:r>
          </a:p>
          <a:p>
            <a:pPr marL="0" indent="0">
              <a:buNone/>
            </a:pPr>
            <a:endParaRPr lang="en-US" sz="2000" dirty="0"/>
          </a:p>
        </p:txBody>
      </p:sp>
      <p:pic>
        <p:nvPicPr>
          <p:cNvPr id="6" name="Picture 5">
            <a:extLst>
              <a:ext uri="{FF2B5EF4-FFF2-40B4-BE49-F238E27FC236}">
                <a16:creationId xmlns:a16="http://schemas.microsoft.com/office/drawing/2014/main" id="{91071CD8-90D0-4CCF-82F7-33D150D2DB08}"/>
              </a:ext>
            </a:extLst>
          </p:cNvPr>
          <p:cNvPicPr>
            <a:picLocks noChangeAspect="1"/>
          </p:cNvPicPr>
          <p:nvPr/>
        </p:nvPicPr>
        <p:blipFill>
          <a:blip r:embed="rId2"/>
          <a:stretch>
            <a:fillRect/>
          </a:stretch>
        </p:blipFill>
        <p:spPr>
          <a:xfrm>
            <a:off x="2648902" y="1958467"/>
            <a:ext cx="5553075" cy="419100"/>
          </a:xfrm>
          <a:prstGeom prst="rect">
            <a:avLst/>
          </a:prstGeom>
        </p:spPr>
      </p:pic>
      <p:sp>
        <p:nvSpPr>
          <p:cNvPr id="8" name="TextBox 7">
            <a:extLst>
              <a:ext uri="{FF2B5EF4-FFF2-40B4-BE49-F238E27FC236}">
                <a16:creationId xmlns:a16="http://schemas.microsoft.com/office/drawing/2014/main" id="{F4F929B2-9DEF-42A4-82D0-6AA8F9B06B0D}"/>
              </a:ext>
            </a:extLst>
          </p:cNvPr>
          <p:cNvSpPr txBox="1"/>
          <p:nvPr/>
        </p:nvSpPr>
        <p:spPr>
          <a:xfrm>
            <a:off x="914400" y="3508641"/>
            <a:ext cx="2712720" cy="1200329"/>
          </a:xfrm>
          <a:prstGeom prst="rect">
            <a:avLst/>
          </a:prstGeom>
          <a:noFill/>
        </p:spPr>
        <p:txBody>
          <a:bodyPr wrap="square">
            <a:spAutoFit/>
          </a:bodyPr>
          <a:lstStyle/>
          <a:p>
            <a:r>
              <a:rPr lang="en-US" dirty="0"/>
              <a:t>real(</a:t>
            </a:r>
            <a:r>
              <a:rPr lang="en-US" dirty="0" err="1"/>
              <a:t>dp</a:t>
            </a:r>
            <a:r>
              <a:rPr lang="en-US" dirty="0"/>
              <a:t>) :: a, b, c</a:t>
            </a:r>
          </a:p>
          <a:p>
            <a:r>
              <a:rPr lang="en-US" dirty="0"/>
              <a:t>a = 1.0_dp</a:t>
            </a:r>
          </a:p>
          <a:p>
            <a:r>
              <a:rPr lang="en-US" dirty="0"/>
              <a:t>b = 3.5_dp</a:t>
            </a:r>
          </a:p>
          <a:p>
            <a:r>
              <a:rPr lang="en-US" dirty="0"/>
              <a:t>c = 1.34e8_dp</a:t>
            </a:r>
          </a:p>
        </p:txBody>
      </p:sp>
      <p:sp>
        <p:nvSpPr>
          <p:cNvPr id="9" name="Rectangle 2">
            <a:extLst>
              <a:ext uri="{FF2B5EF4-FFF2-40B4-BE49-F238E27FC236}">
                <a16:creationId xmlns:a16="http://schemas.microsoft.com/office/drawing/2014/main" id="{04B36034-F6BC-4308-AF06-4B3B68A4FCC0}"/>
              </a:ext>
            </a:extLst>
          </p:cNvPr>
          <p:cNvSpPr>
            <a:spLocks noChangeArrowheads="1"/>
          </p:cNvSpPr>
          <p:nvPr/>
        </p:nvSpPr>
        <p:spPr bwMode="auto">
          <a:xfrm>
            <a:off x="3416300" y="3600974"/>
            <a:ext cx="684276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apple-system"/>
              </a:rPr>
              <a:t>In order to impose floating point division (as opposed to integer division </a:t>
            </a:r>
            <a:r>
              <a:rPr kumimoji="0" lang="en-US" altLang="en-US" sz="1400" b="0" i="0" u="none" strike="noStrike" cap="none" normalizeH="0" baseline="0" dirty="0">
                <a:ln>
                  <a:noFill/>
                </a:ln>
                <a:solidFill>
                  <a:schemeClr val="tx1"/>
                </a:solidFill>
                <a:effectLst/>
                <a:latin typeface="var(--pst-font-family-monospace)"/>
              </a:rPr>
              <a:t>3/4</a:t>
            </a:r>
            <a:r>
              <a:rPr kumimoji="0" lang="en-US" altLang="en-US" sz="2000" b="0" i="0" u="none" strike="noStrike" cap="none" normalizeH="0" baseline="0" dirty="0">
                <a:ln>
                  <a:noFill/>
                </a:ln>
                <a:solidFill>
                  <a:srgbClr val="333333"/>
                </a:solidFill>
                <a:effectLst/>
                <a:latin typeface="-apple-system"/>
              </a:rPr>
              <a:t> equal to </a:t>
            </a:r>
            <a:r>
              <a:rPr kumimoji="0" lang="en-US" altLang="en-US" sz="1400" b="0" i="0" u="none" strike="noStrike" cap="none" normalizeH="0" baseline="0" dirty="0">
                <a:ln>
                  <a:noFill/>
                </a:ln>
                <a:solidFill>
                  <a:schemeClr val="tx1"/>
                </a:solidFill>
                <a:effectLst/>
                <a:latin typeface="var(--pst-font-family-monospace)"/>
              </a:rPr>
              <a:t>0</a:t>
            </a:r>
            <a:r>
              <a:rPr kumimoji="0" lang="en-US" altLang="en-US" sz="2000" b="0" i="0" u="none" strike="noStrike" cap="none" normalizeH="0" baseline="0" dirty="0">
                <a:ln>
                  <a:noFill/>
                </a:ln>
                <a:solidFill>
                  <a:srgbClr val="333333"/>
                </a:solidFill>
                <a:effectLst/>
                <a:latin typeface="-apple-system"/>
              </a:rPr>
              <a:t>), one can convert the integer to a floating point number by:</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AE28E8C-D4E3-4CD9-BE6E-C82AD3215F05}"/>
              </a:ext>
            </a:extLst>
          </p:cNvPr>
          <p:cNvSpPr txBox="1"/>
          <p:nvPr/>
        </p:nvSpPr>
        <p:spPr>
          <a:xfrm>
            <a:off x="5669280" y="4387721"/>
            <a:ext cx="6096000" cy="646331"/>
          </a:xfrm>
          <a:prstGeom prst="rect">
            <a:avLst/>
          </a:prstGeom>
          <a:noFill/>
        </p:spPr>
        <p:txBody>
          <a:bodyPr wrap="square">
            <a:spAutoFit/>
          </a:bodyPr>
          <a:lstStyle/>
          <a:p>
            <a:r>
              <a:rPr lang="en-US" dirty="0"/>
              <a:t>real(</a:t>
            </a:r>
            <a:r>
              <a:rPr lang="en-US" dirty="0" err="1"/>
              <a:t>dp</a:t>
            </a:r>
            <a:r>
              <a:rPr lang="en-US" dirty="0"/>
              <a:t>) :: a</a:t>
            </a:r>
          </a:p>
          <a:p>
            <a:r>
              <a:rPr lang="en-US" dirty="0"/>
              <a:t>a = real(3, </a:t>
            </a:r>
            <a:r>
              <a:rPr lang="en-US" dirty="0" err="1"/>
              <a:t>dp</a:t>
            </a:r>
            <a:r>
              <a:rPr lang="en-US" dirty="0"/>
              <a:t>) / 4  ! 'a' is equal to 0.75_dp</a:t>
            </a:r>
          </a:p>
        </p:txBody>
      </p:sp>
      <p:sp>
        <p:nvSpPr>
          <p:cNvPr id="13" name="TextBox 12">
            <a:extLst>
              <a:ext uri="{FF2B5EF4-FFF2-40B4-BE49-F238E27FC236}">
                <a16:creationId xmlns:a16="http://schemas.microsoft.com/office/drawing/2014/main" id="{8B967084-5A56-403D-A8A4-0107864D511F}"/>
              </a:ext>
            </a:extLst>
          </p:cNvPr>
          <p:cNvSpPr txBox="1"/>
          <p:nvPr/>
        </p:nvSpPr>
        <p:spPr>
          <a:xfrm>
            <a:off x="284480" y="5193713"/>
            <a:ext cx="6096000" cy="646331"/>
          </a:xfrm>
          <a:prstGeom prst="rect">
            <a:avLst/>
          </a:prstGeom>
          <a:noFill/>
        </p:spPr>
        <p:txBody>
          <a:bodyPr wrap="square">
            <a:spAutoFit/>
          </a:bodyPr>
          <a:lstStyle/>
          <a:p>
            <a:r>
              <a:rPr lang="en-GB" b="0" i="0" dirty="0">
                <a:solidFill>
                  <a:srgbClr val="333333"/>
                </a:solidFill>
                <a:effectLst/>
                <a:latin typeface="-apple-system"/>
              </a:rPr>
              <a:t>For many purposes it also suffices to directly infer the kind parameter from a literal like here</a:t>
            </a:r>
            <a:endParaRPr lang="en-US" dirty="0"/>
          </a:p>
        </p:txBody>
      </p:sp>
      <p:sp>
        <p:nvSpPr>
          <p:cNvPr id="15" name="TextBox 14">
            <a:extLst>
              <a:ext uri="{FF2B5EF4-FFF2-40B4-BE49-F238E27FC236}">
                <a16:creationId xmlns:a16="http://schemas.microsoft.com/office/drawing/2014/main" id="{A9F56942-5D0C-4FE7-9C27-D741BC8A9B0C}"/>
              </a:ext>
            </a:extLst>
          </p:cNvPr>
          <p:cNvSpPr txBox="1"/>
          <p:nvPr/>
        </p:nvSpPr>
        <p:spPr>
          <a:xfrm>
            <a:off x="5153977" y="5599686"/>
            <a:ext cx="6096000" cy="369332"/>
          </a:xfrm>
          <a:prstGeom prst="rect">
            <a:avLst/>
          </a:prstGeom>
          <a:noFill/>
        </p:spPr>
        <p:txBody>
          <a:bodyPr wrap="square">
            <a:spAutoFit/>
          </a:bodyPr>
          <a:lstStyle/>
          <a:p>
            <a:r>
              <a:rPr lang="en-US" dirty="0"/>
              <a:t>integer, parameter :: </a:t>
            </a:r>
            <a:r>
              <a:rPr lang="en-US" dirty="0" err="1"/>
              <a:t>dp</a:t>
            </a:r>
            <a:r>
              <a:rPr lang="en-US" dirty="0"/>
              <a:t> = kind(0.0d0)</a:t>
            </a:r>
          </a:p>
        </p:txBody>
      </p:sp>
      <p:sp>
        <p:nvSpPr>
          <p:cNvPr id="16" name="Rectangle 3">
            <a:extLst>
              <a:ext uri="{FF2B5EF4-FFF2-40B4-BE49-F238E27FC236}">
                <a16:creationId xmlns:a16="http://schemas.microsoft.com/office/drawing/2014/main" id="{B8F7FCAA-DDCA-464E-893A-7735C66E7B5F}"/>
              </a:ext>
            </a:extLst>
          </p:cNvPr>
          <p:cNvSpPr>
            <a:spLocks noChangeArrowheads="1"/>
          </p:cNvSpPr>
          <p:nvPr/>
        </p:nvSpPr>
        <p:spPr bwMode="auto">
          <a:xfrm>
            <a:off x="284480" y="5967346"/>
            <a:ext cx="692208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apple-system"/>
              </a:rPr>
              <a:t>or to rename the imported kind parameter from the </a:t>
            </a:r>
            <a:r>
              <a:rPr kumimoji="0" lang="en-US" altLang="en-US" sz="1200" b="0" i="0" u="none" strike="noStrike" cap="none" normalizeH="0" baseline="0" dirty="0" err="1">
                <a:ln>
                  <a:noFill/>
                </a:ln>
                <a:solidFill>
                  <a:schemeClr val="tx1"/>
                </a:solidFill>
                <a:effectLst/>
                <a:latin typeface="var(--pst-font-family-monospace)"/>
              </a:rPr>
              <a:t>iso_fortran_env</a:t>
            </a:r>
            <a:r>
              <a:rPr kumimoji="0" lang="en-US" altLang="en-US" b="0" i="0" u="none" strike="noStrike" cap="none" normalizeH="0" baseline="0" dirty="0">
                <a:ln>
                  <a:noFill/>
                </a:ln>
                <a:solidFill>
                  <a:srgbClr val="333333"/>
                </a:solidFill>
                <a:effectLst/>
                <a:latin typeface="-apple-system"/>
              </a:rPr>
              <a:t> module</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4CDFD1D2-6AF8-41AE-9C93-2D1ECE6ABAC1}"/>
              </a:ext>
            </a:extLst>
          </p:cNvPr>
          <p:cNvPicPr>
            <a:picLocks noChangeAspect="1"/>
          </p:cNvPicPr>
          <p:nvPr/>
        </p:nvPicPr>
        <p:blipFill>
          <a:blip r:embed="rId3"/>
          <a:stretch>
            <a:fillRect/>
          </a:stretch>
        </p:blipFill>
        <p:spPr>
          <a:xfrm>
            <a:off x="6225540" y="6349310"/>
            <a:ext cx="5715000" cy="400050"/>
          </a:xfrm>
          <a:prstGeom prst="rect">
            <a:avLst/>
          </a:prstGeom>
        </p:spPr>
      </p:pic>
    </p:spTree>
    <p:extLst>
      <p:ext uri="{BB962C8B-B14F-4D97-AF65-F5344CB8AC3E}">
        <p14:creationId xmlns:p14="http://schemas.microsoft.com/office/powerpoint/2010/main" val="110849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5C5DFB-4D49-4F02-ABD9-F1E334B47CC3}"/>
              </a:ext>
            </a:extLst>
          </p:cNvPr>
          <p:cNvPicPr>
            <a:picLocks noChangeAspect="1"/>
          </p:cNvPicPr>
          <p:nvPr/>
        </p:nvPicPr>
        <p:blipFill>
          <a:blip r:embed="rId2"/>
          <a:stretch>
            <a:fillRect/>
          </a:stretch>
        </p:blipFill>
        <p:spPr>
          <a:xfrm>
            <a:off x="1504950" y="665797"/>
            <a:ext cx="9182100" cy="5343525"/>
          </a:xfrm>
          <a:prstGeom prst="rect">
            <a:avLst/>
          </a:prstGeom>
        </p:spPr>
      </p:pic>
    </p:spTree>
    <p:extLst>
      <p:ext uri="{BB962C8B-B14F-4D97-AF65-F5344CB8AC3E}">
        <p14:creationId xmlns:p14="http://schemas.microsoft.com/office/powerpoint/2010/main" val="242499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39EA-4946-4F34-BF95-F164DF9A0764}"/>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373BC435-02EE-4E51-BCA8-F7D58E39D396}"/>
              </a:ext>
            </a:extLst>
          </p:cNvPr>
          <p:cNvSpPr>
            <a:spLocks noGrp="1"/>
          </p:cNvSpPr>
          <p:nvPr>
            <p:ph idx="1"/>
          </p:nvPr>
        </p:nvSpPr>
        <p:spPr>
          <a:xfrm>
            <a:off x="838200" y="1600200"/>
            <a:ext cx="10515600" cy="4892675"/>
          </a:xfrm>
        </p:spPr>
        <p:txBody>
          <a:bodyPr>
            <a:normAutofit fontScale="92500" lnSpcReduction="10000"/>
          </a:bodyPr>
          <a:lstStyle/>
          <a:p>
            <a:pPr marL="0" indent="0" algn="just">
              <a:buNone/>
            </a:pPr>
            <a:r>
              <a:rPr lang="en-GB" b="0" i="0" dirty="0">
                <a:solidFill>
                  <a:srgbClr val="000000"/>
                </a:solidFill>
                <a:effectLst/>
                <a:latin typeface="Nunito"/>
              </a:rPr>
              <a:t>A variable is nothing but a name given to a storage area that our programs can manipulate. Each variable should have a specific type, which determines the size and layout of the variable's memory; the range of values that can be stored within that memory; and the set of operations that can be applied to the variable.</a:t>
            </a:r>
          </a:p>
          <a:p>
            <a:pPr algn="just"/>
            <a:r>
              <a:rPr lang="en-GB" b="0" i="0" dirty="0">
                <a:solidFill>
                  <a:srgbClr val="000000"/>
                </a:solidFill>
                <a:effectLst/>
                <a:latin typeface="Nunito"/>
              </a:rPr>
              <a:t>The name of a variable can be composed of letters, digits, and the underscore character. A name in Fortran must follow the following rules −</a:t>
            </a:r>
          </a:p>
          <a:p>
            <a:pPr algn="just">
              <a:buFont typeface="Arial" panose="020B0604020202020204" pitchFamily="34" charset="0"/>
              <a:buChar char="•"/>
            </a:pPr>
            <a:r>
              <a:rPr lang="en-GB" b="0" i="0" dirty="0">
                <a:solidFill>
                  <a:srgbClr val="000000"/>
                </a:solidFill>
                <a:effectLst/>
                <a:latin typeface="Nunito"/>
              </a:rPr>
              <a:t>It cannot be longer than 31 characters.</a:t>
            </a:r>
          </a:p>
          <a:p>
            <a:pPr algn="just">
              <a:buFont typeface="Arial" panose="020B0604020202020204" pitchFamily="34" charset="0"/>
              <a:buChar char="•"/>
            </a:pPr>
            <a:r>
              <a:rPr lang="en-GB" b="0" i="0" dirty="0">
                <a:solidFill>
                  <a:srgbClr val="000000"/>
                </a:solidFill>
                <a:effectLst/>
                <a:latin typeface="Nunito"/>
              </a:rPr>
              <a:t>It must be composed of alphanumeric characters (all the letters of the alphabet, and the digits 0 to 9) and underscores (_).</a:t>
            </a:r>
          </a:p>
          <a:p>
            <a:pPr algn="just">
              <a:buFont typeface="Arial" panose="020B0604020202020204" pitchFamily="34" charset="0"/>
              <a:buChar char="•"/>
            </a:pPr>
            <a:r>
              <a:rPr lang="en-GB" b="0" i="0" dirty="0">
                <a:solidFill>
                  <a:srgbClr val="000000"/>
                </a:solidFill>
                <a:effectLst/>
                <a:latin typeface="Nunito"/>
              </a:rPr>
              <a:t>First character of a name must be a letter.</a:t>
            </a:r>
          </a:p>
          <a:p>
            <a:pPr algn="just">
              <a:buFont typeface="Arial" panose="020B0604020202020204" pitchFamily="34" charset="0"/>
              <a:buChar char="•"/>
            </a:pPr>
            <a:r>
              <a:rPr lang="en-GB" b="0" i="0" dirty="0">
                <a:solidFill>
                  <a:srgbClr val="000000"/>
                </a:solidFill>
                <a:effectLst/>
                <a:latin typeface="Nunito"/>
              </a:rPr>
              <a:t>Names are case-insensitive.  </a:t>
            </a:r>
          </a:p>
          <a:p>
            <a:pPr marL="0" indent="0">
              <a:buNone/>
            </a:pPr>
            <a:endParaRPr lang="en-US" dirty="0"/>
          </a:p>
        </p:txBody>
      </p:sp>
    </p:spTree>
    <p:extLst>
      <p:ext uri="{BB962C8B-B14F-4D97-AF65-F5344CB8AC3E}">
        <p14:creationId xmlns:p14="http://schemas.microsoft.com/office/powerpoint/2010/main" val="111500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582E-B472-43F7-AAB7-53993C214DB9}"/>
              </a:ext>
            </a:extLst>
          </p:cNvPr>
          <p:cNvSpPr>
            <a:spLocks noGrp="1"/>
          </p:cNvSpPr>
          <p:nvPr>
            <p:ph type="title"/>
          </p:nvPr>
        </p:nvSpPr>
        <p:spPr/>
        <p:txBody>
          <a:bodyPr/>
          <a:lstStyle/>
          <a:p>
            <a:r>
              <a:rPr lang="en-US" b="0" i="0" dirty="0">
                <a:solidFill>
                  <a:srgbClr val="000000"/>
                </a:solidFill>
                <a:effectLst/>
                <a:latin typeface="Heebo"/>
              </a:rPr>
              <a:t>Variable Declaration</a:t>
            </a:r>
            <a:br>
              <a:rPr lang="en-US" b="0" i="0" dirty="0">
                <a:solidFill>
                  <a:srgbClr val="000000"/>
                </a:solidFill>
                <a:effectLst/>
                <a:latin typeface="Heebo"/>
              </a:rPr>
            </a:br>
            <a:endParaRPr lang="en-US" dirty="0"/>
          </a:p>
        </p:txBody>
      </p:sp>
      <p:sp>
        <p:nvSpPr>
          <p:cNvPr id="4" name="Rectangle 1">
            <a:extLst>
              <a:ext uri="{FF2B5EF4-FFF2-40B4-BE49-F238E27FC236}">
                <a16:creationId xmlns:a16="http://schemas.microsoft.com/office/drawing/2014/main" id="{3036FAFA-F389-46F0-9F28-89BD04F92E09}"/>
              </a:ext>
            </a:extLst>
          </p:cNvPr>
          <p:cNvSpPr>
            <a:spLocks noChangeArrowheads="1"/>
          </p:cNvSpPr>
          <p:nvPr/>
        </p:nvSpPr>
        <p:spPr bwMode="auto">
          <a:xfrm>
            <a:off x="2921000" y="2328699"/>
            <a:ext cx="5143500" cy="220060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ar(--bs-font-monospace)"/>
              </a:rPr>
              <a:t>integer </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total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ar(--bs-font-monospace)"/>
              </a:rPr>
              <a:t>real </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average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ar(--bs-font-monospace)"/>
              </a:rPr>
              <a:t>complex </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cx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ar(--bs-font-monospace)"/>
              </a:rPr>
              <a:t>logical </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000088"/>
                </a:solidFill>
                <a:effectLst/>
                <a:latin typeface="var(--bs-font-monospace)"/>
              </a:rPr>
              <a:t>done</a:t>
            </a:r>
            <a:r>
              <a:rPr kumimoji="0" lang="en-US" altLang="en-US" sz="2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ar(--bs-font-monospace)"/>
              </a:rPr>
              <a:t>character</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len</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006666"/>
                </a:solidFill>
                <a:effectLst/>
                <a:latin typeface="var(--bs-font-monospace)"/>
              </a:rPr>
              <a:t>80</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666600"/>
                </a:solidFill>
                <a:effectLst/>
                <a:latin typeface="var(--bs-font-monospace)"/>
              </a:rPr>
              <a:t>:: </a:t>
            </a:r>
            <a:r>
              <a:rPr kumimoji="0" lang="en-US" altLang="en-US" sz="2800" b="0" i="0" u="none" strike="noStrike" cap="none" normalizeH="0" baseline="0" dirty="0">
                <a:ln>
                  <a:noFill/>
                </a:ln>
                <a:solidFill>
                  <a:srgbClr val="000000"/>
                </a:solidFill>
                <a:effectLst/>
                <a:latin typeface="var(--bs-font-monospace)"/>
              </a:rPr>
              <a:t>message</a:t>
            </a:r>
          </a:p>
        </p:txBody>
      </p:sp>
      <p:sp>
        <p:nvSpPr>
          <p:cNvPr id="6" name="TextBox 5">
            <a:extLst>
              <a:ext uri="{FF2B5EF4-FFF2-40B4-BE49-F238E27FC236}">
                <a16:creationId xmlns:a16="http://schemas.microsoft.com/office/drawing/2014/main" id="{23A31A85-552C-4060-BD22-3295E7BCD9FD}"/>
              </a:ext>
            </a:extLst>
          </p:cNvPr>
          <p:cNvSpPr txBox="1"/>
          <p:nvPr/>
        </p:nvSpPr>
        <p:spPr>
          <a:xfrm>
            <a:off x="1295400" y="1363362"/>
            <a:ext cx="6096000" cy="646331"/>
          </a:xfrm>
          <a:prstGeom prst="rect">
            <a:avLst/>
          </a:prstGeom>
          <a:noFill/>
        </p:spPr>
        <p:txBody>
          <a:bodyPr wrap="square">
            <a:spAutoFit/>
          </a:bodyPr>
          <a:lstStyle/>
          <a:p>
            <a:r>
              <a:rPr lang="en-GB" b="0" i="0" dirty="0">
                <a:solidFill>
                  <a:srgbClr val="000000"/>
                </a:solidFill>
                <a:effectLst/>
                <a:latin typeface="Nunito"/>
              </a:rPr>
              <a:t>Variables are declared at the beginning of a program (or subprogram) in a type declaration statement.</a:t>
            </a:r>
            <a:endParaRPr lang="en-US" dirty="0"/>
          </a:p>
        </p:txBody>
      </p:sp>
      <p:sp>
        <p:nvSpPr>
          <p:cNvPr id="8" name="TextBox 7">
            <a:extLst>
              <a:ext uri="{FF2B5EF4-FFF2-40B4-BE49-F238E27FC236}">
                <a16:creationId xmlns:a16="http://schemas.microsoft.com/office/drawing/2014/main" id="{7BDB4D6D-4200-47AF-8E33-536BBC293F02}"/>
              </a:ext>
            </a:extLst>
          </p:cNvPr>
          <p:cNvSpPr txBox="1"/>
          <p:nvPr/>
        </p:nvSpPr>
        <p:spPr>
          <a:xfrm>
            <a:off x="1295400" y="5167312"/>
            <a:ext cx="6096000" cy="369332"/>
          </a:xfrm>
          <a:prstGeom prst="rect">
            <a:avLst/>
          </a:prstGeom>
          <a:noFill/>
        </p:spPr>
        <p:txBody>
          <a:bodyPr wrap="square">
            <a:spAutoFit/>
          </a:bodyPr>
          <a:lstStyle/>
          <a:p>
            <a:r>
              <a:rPr lang="en-GB" b="0" i="0" dirty="0">
                <a:solidFill>
                  <a:srgbClr val="000000"/>
                </a:solidFill>
                <a:effectLst/>
                <a:latin typeface="Nunito"/>
              </a:rPr>
              <a:t>Later you can assign values to these variables,</a:t>
            </a:r>
            <a:endParaRPr lang="en-US" dirty="0"/>
          </a:p>
        </p:txBody>
      </p:sp>
    </p:spTree>
    <p:extLst>
      <p:ext uri="{BB962C8B-B14F-4D97-AF65-F5344CB8AC3E}">
        <p14:creationId xmlns:p14="http://schemas.microsoft.com/office/powerpoint/2010/main" val="916173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0435-DE4D-4F5E-A6B7-7C913BA8CA29}"/>
              </a:ext>
            </a:extLst>
          </p:cNvPr>
          <p:cNvSpPr>
            <a:spLocks noGrp="1"/>
          </p:cNvSpPr>
          <p:nvPr>
            <p:ph type="title"/>
          </p:nvPr>
        </p:nvSpPr>
        <p:spPr/>
        <p:txBody>
          <a:bodyPr/>
          <a:lstStyle/>
          <a:p>
            <a:r>
              <a:rPr lang="en-US" b="0" i="0" dirty="0">
                <a:solidFill>
                  <a:srgbClr val="303030"/>
                </a:solidFill>
                <a:effectLst/>
                <a:latin typeface="Heebo"/>
              </a:rPr>
              <a:t>Fortran - Constants</a:t>
            </a:r>
            <a:endParaRPr lang="en-US" dirty="0"/>
          </a:p>
        </p:txBody>
      </p:sp>
      <p:sp>
        <p:nvSpPr>
          <p:cNvPr id="3" name="Content Placeholder 2">
            <a:extLst>
              <a:ext uri="{FF2B5EF4-FFF2-40B4-BE49-F238E27FC236}">
                <a16:creationId xmlns:a16="http://schemas.microsoft.com/office/drawing/2014/main" id="{C2DB7B0D-57D2-4698-952A-628540125899}"/>
              </a:ext>
            </a:extLst>
          </p:cNvPr>
          <p:cNvSpPr>
            <a:spLocks noGrp="1"/>
          </p:cNvSpPr>
          <p:nvPr>
            <p:ph idx="1"/>
          </p:nvPr>
        </p:nvSpPr>
        <p:spPr>
          <a:xfrm>
            <a:off x="838200" y="1498600"/>
            <a:ext cx="10515600" cy="4678363"/>
          </a:xfrm>
        </p:spPr>
        <p:txBody>
          <a:bodyPr>
            <a:normAutofit fontScale="77500" lnSpcReduction="20000"/>
          </a:bodyPr>
          <a:lstStyle/>
          <a:p>
            <a:pPr marL="0" indent="0" algn="just">
              <a:buNone/>
            </a:pPr>
            <a:r>
              <a:rPr lang="en-GB" b="0" i="0" dirty="0">
                <a:solidFill>
                  <a:srgbClr val="000000"/>
                </a:solidFill>
                <a:effectLst/>
                <a:latin typeface="Nunito"/>
              </a:rPr>
              <a:t>The constants refer to the fixed values that the program cannot alter during its execution. These fixed values are also called </a:t>
            </a:r>
            <a:r>
              <a:rPr lang="en-GB" b="1" i="0" dirty="0">
                <a:solidFill>
                  <a:srgbClr val="000000"/>
                </a:solidFill>
                <a:effectLst/>
                <a:latin typeface="Nunito"/>
              </a:rPr>
              <a:t>literals</a:t>
            </a:r>
            <a:r>
              <a:rPr lang="en-GB" b="0" i="0" dirty="0">
                <a:solidFill>
                  <a:srgbClr val="000000"/>
                </a:solidFill>
                <a:effectLst/>
                <a:latin typeface="Nunito"/>
              </a:rPr>
              <a:t>.</a:t>
            </a:r>
          </a:p>
          <a:p>
            <a:pPr marL="0" indent="0" algn="just">
              <a:buNone/>
            </a:pPr>
            <a:r>
              <a:rPr lang="en-GB" b="0" i="0" dirty="0">
                <a:solidFill>
                  <a:srgbClr val="000000"/>
                </a:solidFill>
                <a:effectLst/>
                <a:latin typeface="Nunito"/>
              </a:rPr>
              <a:t>Constants can be of any of the basic data types like an integer constant, a floating constant, a character constant, a complex constant, or a string literal. There are only two logical constants : </a:t>
            </a:r>
            <a:r>
              <a:rPr lang="en-GB" b="1" i="0" dirty="0">
                <a:solidFill>
                  <a:srgbClr val="000000"/>
                </a:solidFill>
                <a:effectLst/>
                <a:latin typeface="Nunito"/>
              </a:rPr>
              <a:t>.true.</a:t>
            </a:r>
            <a:r>
              <a:rPr lang="en-GB" b="0" i="0" dirty="0">
                <a:solidFill>
                  <a:srgbClr val="000000"/>
                </a:solidFill>
                <a:effectLst/>
                <a:latin typeface="Nunito"/>
              </a:rPr>
              <a:t> and </a:t>
            </a:r>
            <a:r>
              <a:rPr lang="en-GB" b="1" i="0" dirty="0">
                <a:solidFill>
                  <a:srgbClr val="000000"/>
                </a:solidFill>
                <a:effectLst/>
                <a:latin typeface="Nunito"/>
              </a:rPr>
              <a:t>.false.</a:t>
            </a:r>
            <a:endParaRPr lang="en-GB" b="0" i="0" dirty="0">
              <a:solidFill>
                <a:srgbClr val="000000"/>
              </a:solidFill>
              <a:effectLst/>
              <a:latin typeface="Nunito"/>
            </a:endParaRPr>
          </a:p>
          <a:p>
            <a:pPr marL="0" indent="0" algn="just">
              <a:buNone/>
            </a:pPr>
            <a:r>
              <a:rPr lang="en-GB" b="0" i="0" dirty="0">
                <a:solidFill>
                  <a:srgbClr val="000000"/>
                </a:solidFill>
                <a:effectLst/>
                <a:latin typeface="Nunito"/>
              </a:rPr>
              <a:t>The constants are treated just like regular variables, except that their values cannot be modified after their definition.</a:t>
            </a:r>
          </a:p>
          <a:p>
            <a:pPr marL="0" indent="0" algn="just">
              <a:buNone/>
            </a:pPr>
            <a:endParaRPr lang="en-GB" b="0" i="0" dirty="0">
              <a:solidFill>
                <a:srgbClr val="000000"/>
              </a:solidFill>
              <a:effectLst/>
              <a:latin typeface="Nunito"/>
            </a:endParaRPr>
          </a:p>
          <a:p>
            <a:pPr marL="0" indent="0" algn="just">
              <a:buNone/>
            </a:pPr>
            <a:r>
              <a:rPr lang="en-GB" b="0" i="0" dirty="0">
                <a:solidFill>
                  <a:srgbClr val="000000"/>
                </a:solidFill>
                <a:effectLst/>
                <a:latin typeface="Nunito"/>
              </a:rPr>
              <a:t>There are two types of constants −</a:t>
            </a:r>
          </a:p>
          <a:p>
            <a:pPr algn="l">
              <a:buFont typeface="Arial" panose="020B0604020202020204" pitchFamily="34" charset="0"/>
              <a:buChar char="•"/>
            </a:pPr>
            <a:r>
              <a:rPr lang="en-GB" b="0" i="0" dirty="0">
                <a:solidFill>
                  <a:srgbClr val="000000"/>
                </a:solidFill>
                <a:effectLst/>
                <a:latin typeface="Nunito"/>
              </a:rPr>
              <a:t>Literal constants</a:t>
            </a:r>
          </a:p>
          <a:p>
            <a:pPr algn="l">
              <a:buFont typeface="Arial" panose="020B0604020202020204" pitchFamily="34" charset="0"/>
              <a:buChar char="•"/>
            </a:pPr>
            <a:r>
              <a:rPr lang="en-GB" b="0" i="0" dirty="0">
                <a:solidFill>
                  <a:srgbClr val="000000"/>
                </a:solidFill>
                <a:effectLst/>
                <a:latin typeface="Nunito"/>
              </a:rPr>
              <a:t>Named constants</a:t>
            </a:r>
          </a:p>
          <a:p>
            <a:pPr marL="0" indent="0" algn="just">
              <a:buNone/>
            </a:pPr>
            <a:r>
              <a:rPr lang="en-GB" b="0" i="0" dirty="0">
                <a:solidFill>
                  <a:srgbClr val="000000"/>
                </a:solidFill>
                <a:effectLst/>
                <a:latin typeface="Nunito"/>
              </a:rPr>
              <a:t>A literal constant have a value, but no name. A named constant has a value as well as a name.</a:t>
            </a:r>
          </a:p>
          <a:p>
            <a:pPr marL="0" indent="0" algn="just">
              <a:buNone/>
            </a:pPr>
            <a:r>
              <a:rPr lang="en-GB" b="0" i="0" dirty="0">
                <a:solidFill>
                  <a:srgbClr val="000000"/>
                </a:solidFill>
                <a:effectLst/>
                <a:latin typeface="Nunito"/>
              </a:rPr>
              <a:t>Named constants are declared with the parameter attribute. For example, </a:t>
            </a:r>
          </a:p>
          <a:p>
            <a:pPr marL="0" indent="0" algn="just">
              <a:buNone/>
            </a:pPr>
            <a:endParaRPr lang="en-GB" b="0" i="0" dirty="0">
              <a:solidFill>
                <a:srgbClr val="000000"/>
              </a:solidFill>
              <a:effectLst/>
              <a:latin typeface="Nunito"/>
            </a:endParaRPr>
          </a:p>
          <a:p>
            <a:pPr marL="0" indent="0">
              <a:buNone/>
            </a:pPr>
            <a:endParaRPr lang="en-US" dirty="0"/>
          </a:p>
        </p:txBody>
      </p:sp>
      <p:sp>
        <p:nvSpPr>
          <p:cNvPr id="4" name="Rectangle 1">
            <a:extLst>
              <a:ext uri="{FF2B5EF4-FFF2-40B4-BE49-F238E27FC236}">
                <a16:creationId xmlns:a16="http://schemas.microsoft.com/office/drawing/2014/main" id="{C8C7CF8A-97A7-49E9-8423-F363B20B4C02}"/>
              </a:ext>
            </a:extLst>
          </p:cNvPr>
          <p:cNvSpPr>
            <a:spLocks noChangeArrowheads="1"/>
          </p:cNvSpPr>
          <p:nvPr/>
        </p:nvSpPr>
        <p:spPr bwMode="auto">
          <a:xfrm>
            <a:off x="838200" y="6137488"/>
            <a:ext cx="5753100" cy="4154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ar(--bs-font-monospace)"/>
              </a:rPr>
              <a:t>real, parameter :: pi = 3.1415927</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113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3EC9-277E-4995-9A57-514DB4F3EC28}"/>
              </a:ext>
            </a:extLst>
          </p:cNvPr>
          <p:cNvSpPr>
            <a:spLocks noGrp="1"/>
          </p:cNvSpPr>
          <p:nvPr>
            <p:ph type="title"/>
          </p:nvPr>
        </p:nvSpPr>
        <p:spPr/>
        <p:txBody>
          <a:bodyPr/>
          <a:lstStyle/>
          <a:p>
            <a:r>
              <a:rPr lang="en-US" b="0" i="0" dirty="0">
                <a:solidFill>
                  <a:srgbClr val="303030"/>
                </a:solidFill>
                <a:effectLst/>
                <a:latin typeface="Heebo"/>
              </a:rPr>
              <a:t>Fortran - Operators</a:t>
            </a:r>
            <a:endParaRPr lang="en-US" dirty="0"/>
          </a:p>
        </p:txBody>
      </p:sp>
      <p:sp>
        <p:nvSpPr>
          <p:cNvPr id="3" name="Content Placeholder 2">
            <a:extLst>
              <a:ext uri="{FF2B5EF4-FFF2-40B4-BE49-F238E27FC236}">
                <a16:creationId xmlns:a16="http://schemas.microsoft.com/office/drawing/2014/main" id="{F21C7FFC-A4FC-4FAC-9AC8-4CCEF89C95AB}"/>
              </a:ext>
            </a:extLst>
          </p:cNvPr>
          <p:cNvSpPr>
            <a:spLocks noGrp="1"/>
          </p:cNvSpPr>
          <p:nvPr>
            <p:ph idx="1"/>
          </p:nvPr>
        </p:nvSpPr>
        <p:spPr/>
        <p:txBody>
          <a:bodyPr/>
          <a:lstStyle/>
          <a:p>
            <a:pPr marL="0" indent="0" algn="just">
              <a:buNone/>
            </a:pPr>
            <a:r>
              <a:rPr lang="en-GB" b="0" i="0" dirty="0">
                <a:solidFill>
                  <a:srgbClr val="000000"/>
                </a:solidFill>
                <a:effectLst/>
                <a:latin typeface="Nunito"/>
              </a:rPr>
              <a:t>Fortran provides the following types of operators −</a:t>
            </a:r>
          </a:p>
          <a:p>
            <a:pPr algn="l">
              <a:buFont typeface="Arial" panose="020B0604020202020204" pitchFamily="34" charset="0"/>
              <a:buChar char="•"/>
            </a:pPr>
            <a:r>
              <a:rPr lang="en-GB" b="0" i="0" dirty="0">
                <a:solidFill>
                  <a:srgbClr val="000000"/>
                </a:solidFill>
                <a:effectLst/>
                <a:latin typeface="Nunito"/>
              </a:rPr>
              <a:t>Arithmetic Operators</a:t>
            </a:r>
          </a:p>
          <a:p>
            <a:pPr lvl="1"/>
            <a:r>
              <a:rPr lang="en-GB" dirty="0">
                <a:solidFill>
                  <a:srgbClr val="000000"/>
                </a:solidFill>
                <a:latin typeface="Nunito"/>
              </a:rPr>
              <a:t>Mainly Similar,  ** is </a:t>
            </a:r>
            <a:r>
              <a:rPr lang="en-GB" dirty="0">
                <a:solidFill>
                  <a:srgbClr val="212529"/>
                </a:solidFill>
                <a:latin typeface="Nunito"/>
              </a:rPr>
              <a:t>an e</a:t>
            </a:r>
            <a:r>
              <a:rPr lang="en-GB" b="0" i="0" dirty="0">
                <a:solidFill>
                  <a:srgbClr val="212529"/>
                </a:solidFill>
                <a:effectLst/>
                <a:latin typeface="Nunito"/>
              </a:rPr>
              <a:t>xponentiation Operator, raises one operand to the power of the other.</a:t>
            </a:r>
            <a:endParaRPr lang="en-GB" b="0" i="0" dirty="0">
              <a:solidFill>
                <a:srgbClr val="000000"/>
              </a:solidFill>
              <a:effectLst/>
              <a:latin typeface="Nunito"/>
            </a:endParaRPr>
          </a:p>
          <a:p>
            <a:pPr algn="l">
              <a:buFont typeface="Arial" panose="020B0604020202020204" pitchFamily="34" charset="0"/>
              <a:buChar char="•"/>
            </a:pPr>
            <a:r>
              <a:rPr lang="en-GB" b="0" i="0" dirty="0">
                <a:solidFill>
                  <a:srgbClr val="000000"/>
                </a:solidFill>
                <a:effectLst/>
                <a:latin typeface="Nunito"/>
              </a:rPr>
              <a:t>Relational Operators</a:t>
            </a:r>
          </a:p>
          <a:p>
            <a:pPr lvl="1"/>
            <a:r>
              <a:rPr lang="en-GB" dirty="0">
                <a:solidFill>
                  <a:srgbClr val="000000"/>
                </a:solidFill>
                <a:latin typeface="Nunito"/>
              </a:rPr>
              <a:t>Almost Similar but there are also Equivalents :  ==  .eq.   /=  .ne.   &gt;  </a:t>
            </a:r>
            <a:r>
              <a:rPr lang="en-GB" dirty="0" err="1">
                <a:solidFill>
                  <a:srgbClr val="000000"/>
                </a:solidFill>
                <a:latin typeface="Nunito"/>
              </a:rPr>
              <a:t>g.t.</a:t>
            </a:r>
            <a:r>
              <a:rPr lang="en-GB" dirty="0">
                <a:solidFill>
                  <a:srgbClr val="000000"/>
                </a:solidFill>
                <a:latin typeface="Nunito"/>
              </a:rPr>
              <a:t> and so on</a:t>
            </a:r>
            <a:endParaRPr lang="en-GB" b="0" i="0" dirty="0">
              <a:solidFill>
                <a:srgbClr val="000000"/>
              </a:solidFill>
              <a:effectLst/>
              <a:latin typeface="Nunito"/>
            </a:endParaRPr>
          </a:p>
          <a:p>
            <a:pPr algn="l">
              <a:buFont typeface="Arial" panose="020B0604020202020204" pitchFamily="34" charset="0"/>
              <a:buChar char="•"/>
            </a:pPr>
            <a:r>
              <a:rPr lang="en-GB" b="0" i="0" dirty="0">
                <a:solidFill>
                  <a:srgbClr val="000000"/>
                </a:solidFill>
                <a:effectLst/>
                <a:latin typeface="Nunito"/>
              </a:rPr>
              <a:t>Logical Operators</a:t>
            </a:r>
          </a:p>
          <a:p>
            <a:pPr lvl="1"/>
            <a:r>
              <a:rPr lang="en-US" b="0" i="0" dirty="0">
                <a:solidFill>
                  <a:srgbClr val="212529"/>
                </a:solidFill>
                <a:effectLst/>
                <a:latin typeface="Nunito"/>
              </a:rPr>
              <a:t>.and.   </a:t>
            </a:r>
            <a:r>
              <a:rPr lang="en-GB" dirty="0">
                <a:solidFill>
                  <a:srgbClr val="000000"/>
                </a:solidFill>
                <a:latin typeface="Nunito"/>
              </a:rPr>
              <a:t> </a:t>
            </a:r>
            <a:r>
              <a:rPr lang="en-US" b="0" i="0" dirty="0">
                <a:solidFill>
                  <a:srgbClr val="212529"/>
                </a:solidFill>
                <a:effectLst/>
                <a:latin typeface="Nunito"/>
              </a:rPr>
              <a:t>.or.    .not.    .</a:t>
            </a:r>
            <a:r>
              <a:rPr lang="en-US" b="0" i="0" dirty="0" err="1">
                <a:solidFill>
                  <a:srgbClr val="212529"/>
                </a:solidFill>
                <a:effectLst/>
                <a:latin typeface="Nunito"/>
              </a:rPr>
              <a:t>eqv</a:t>
            </a:r>
            <a:r>
              <a:rPr lang="en-US" b="0" i="0" dirty="0">
                <a:solidFill>
                  <a:srgbClr val="212529"/>
                </a:solidFill>
                <a:effectLst/>
                <a:latin typeface="Nunito"/>
              </a:rPr>
              <a:t>.  .</a:t>
            </a:r>
            <a:r>
              <a:rPr lang="en-US" b="0" i="0" dirty="0" err="1">
                <a:solidFill>
                  <a:srgbClr val="212529"/>
                </a:solidFill>
                <a:effectLst/>
                <a:latin typeface="Nunito"/>
              </a:rPr>
              <a:t>neqv</a:t>
            </a:r>
            <a:r>
              <a:rPr lang="en-US" b="0" i="0" dirty="0">
                <a:solidFill>
                  <a:srgbClr val="212529"/>
                </a:solidFill>
                <a:effectLst/>
                <a:latin typeface="Nunito"/>
              </a:rPr>
              <a:t>.</a:t>
            </a:r>
            <a:endParaRPr lang="en-GB" b="0" i="0" dirty="0">
              <a:solidFill>
                <a:srgbClr val="000000"/>
              </a:solidFill>
              <a:effectLst/>
              <a:latin typeface="Nunito"/>
            </a:endParaRPr>
          </a:p>
          <a:p>
            <a:pPr marL="0" indent="0" algn="l">
              <a:buNone/>
            </a:pPr>
            <a:endParaRPr lang="en-GB" b="0" i="0" dirty="0">
              <a:solidFill>
                <a:srgbClr val="000000"/>
              </a:solidFill>
              <a:effectLst/>
              <a:latin typeface="Nunito"/>
            </a:endParaRPr>
          </a:p>
          <a:p>
            <a:pPr marL="0" indent="0">
              <a:buNone/>
            </a:pPr>
            <a:endParaRPr lang="en-US" dirty="0"/>
          </a:p>
        </p:txBody>
      </p:sp>
    </p:spTree>
    <p:extLst>
      <p:ext uri="{BB962C8B-B14F-4D97-AF65-F5344CB8AC3E}">
        <p14:creationId xmlns:p14="http://schemas.microsoft.com/office/powerpoint/2010/main" val="1220735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9837-88D6-46EF-811A-3EA6A8F94977}"/>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E98BA652-81BB-4710-9D48-3B256CAABC25}"/>
              </a:ext>
            </a:extLst>
          </p:cNvPr>
          <p:cNvSpPr>
            <a:spLocks noGrp="1"/>
          </p:cNvSpPr>
          <p:nvPr>
            <p:ph idx="1"/>
          </p:nvPr>
        </p:nvSpPr>
        <p:spPr/>
        <p:txBody>
          <a:bodyPr/>
          <a:lstStyle/>
          <a:p>
            <a:r>
              <a:rPr lang="en-US" dirty="0"/>
              <a:t>See the examples</a:t>
            </a:r>
          </a:p>
          <a:p>
            <a:pPr marL="0" indent="0">
              <a:buNone/>
            </a:pPr>
            <a:endParaRPr lang="en-US" dirty="0"/>
          </a:p>
        </p:txBody>
      </p:sp>
      <p:pic>
        <p:nvPicPr>
          <p:cNvPr id="5" name="Picture 4">
            <a:extLst>
              <a:ext uri="{FF2B5EF4-FFF2-40B4-BE49-F238E27FC236}">
                <a16:creationId xmlns:a16="http://schemas.microsoft.com/office/drawing/2014/main" id="{F3436F47-85FF-4DBD-AE1E-1C1BC9A397EB}"/>
              </a:ext>
            </a:extLst>
          </p:cNvPr>
          <p:cNvPicPr>
            <a:picLocks noChangeAspect="1"/>
          </p:cNvPicPr>
          <p:nvPr/>
        </p:nvPicPr>
        <p:blipFill>
          <a:blip r:embed="rId2"/>
          <a:stretch>
            <a:fillRect/>
          </a:stretch>
        </p:blipFill>
        <p:spPr>
          <a:xfrm>
            <a:off x="4558665" y="846455"/>
            <a:ext cx="1733550" cy="1266825"/>
          </a:xfrm>
          <a:prstGeom prst="rect">
            <a:avLst/>
          </a:prstGeom>
        </p:spPr>
      </p:pic>
      <p:pic>
        <p:nvPicPr>
          <p:cNvPr id="7" name="Picture 6">
            <a:extLst>
              <a:ext uri="{FF2B5EF4-FFF2-40B4-BE49-F238E27FC236}">
                <a16:creationId xmlns:a16="http://schemas.microsoft.com/office/drawing/2014/main" id="{99066F3B-33F8-4006-BBF7-DF06327A70AB}"/>
              </a:ext>
            </a:extLst>
          </p:cNvPr>
          <p:cNvPicPr>
            <a:picLocks noChangeAspect="1"/>
          </p:cNvPicPr>
          <p:nvPr/>
        </p:nvPicPr>
        <p:blipFill>
          <a:blip r:embed="rId3"/>
          <a:stretch>
            <a:fillRect/>
          </a:stretch>
        </p:blipFill>
        <p:spPr>
          <a:xfrm>
            <a:off x="7247890" y="418941"/>
            <a:ext cx="3905250" cy="2181225"/>
          </a:xfrm>
          <a:prstGeom prst="rect">
            <a:avLst/>
          </a:prstGeom>
        </p:spPr>
      </p:pic>
      <p:pic>
        <p:nvPicPr>
          <p:cNvPr id="9" name="Picture 8">
            <a:extLst>
              <a:ext uri="{FF2B5EF4-FFF2-40B4-BE49-F238E27FC236}">
                <a16:creationId xmlns:a16="http://schemas.microsoft.com/office/drawing/2014/main" id="{689FDCF4-5954-412A-AC71-518B2C8164EC}"/>
              </a:ext>
            </a:extLst>
          </p:cNvPr>
          <p:cNvPicPr>
            <a:picLocks noChangeAspect="1"/>
          </p:cNvPicPr>
          <p:nvPr/>
        </p:nvPicPr>
        <p:blipFill>
          <a:blip r:embed="rId4"/>
          <a:stretch>
            <a:fillRect/>
          </a:stretch>
        </p:blipFill>
        <p:spPr>
          <a:xfrm>
            <a:off x="0" y="2610010"/>
            <a:ext cx="3400425" cy="2990850"/>
          </a:xfrm>
          <a:prstGeom prst="rect">
            <a:avLst/>
          </a:prstGeom>
        </p:spPr>
      </p:pic>
      <p:pic>
        <p:nvPicPr>
          <p:cNvPr id="11" name="Picture 10">
            <a:extLst>
              <a:ext uri="{FF2B5EF4-FFF2-40B4-BE49-F238E27FC236}">
                <a16:creationId xmlns:a16="http://schemas.microsoft.com/office/drawing/2014/main" id="{D96D35ED-E1F4-4993-A1D7-DECA612AD381}"/>
              </a:ext>
            </a:extLst>
          </p:cNvPr>
          <p:cNvPicPr>
            <a:picLocks noChangeAspect="1"/>
          </p:cNvPicPr>
          <p:nvPr/>
        </p:nvPicPr>
        <p:blipFill>
          <a:blip r:embed="rId5"/>
          <a:stretch>
            <a:fillRect/>
          </a:stretch>
        </p:blipFill>
        <p:spPr>
          <a:xfrm>
            <a:off x="3400425" y="2457610"/>
            <a:ext cx="4219575" cy="3295650"/>
          </a:xfrm>
          <a:prstGeom prst="rect">
            <a:avLst/>
          </a:prstGeom>
        </p:spPr>
      </p:pic>
      <p:pic>
        <p:nvPicPr>
          <p:cNvPr id="13" name="Picture 12">
            <a:extLst>
              <a:ext uri="{FF2B5EF4-FFF2-40B4-BE49-F238E27FC236}">
                <a16:creationId xmlns:a16="http://schemas.microsoft.com/office/drawing/2014/main" id="{A697AA58-2732-43FE-8FAF-6AF097663EB9}"/>
              </a:ext>
            </a:extLst>
          </p:cNvPr>
          <p:cNvPicPr>
            <a:picLocks noChangeAspect="1"/>
          </p:cNvPicPr>
          <p:nvPr/>
        </p:nvPicPr>
        <p:blipFill>
          <a:blip r:embed="rId6"/>
          <a:stretch>
            <a:fillRect/>
          </a:stretch>
        </p:blipFill>
        <p:spPr>
          <a:xfrm>
            <a:off x="7338695" y="2810035"/>
            <a:ext cx="4667250" cy="2895600"/>
          </a:xfrm>
          <a:prstGeom prst="rect">
            <a:avLst/>
          </a:prstGeom>
        </p:spPr>
      </p:pic>
    </p:spTree>
    <p:extLst>
      <p:ext uri="{BB962C8B-B14F-4D97-AF65-F5344CB8AC3E}">
        <p14:creationId xmlns:p14="http://schemas.microsoft.com/office/powerpoint/2010/main" val="127868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566D-077D-412F-BE0D-C5AEF8DE6C20}"/>
              </a:ext>
            </a:extLst>
          </p:cNvPr>
          <p:cNvSpPr>
            <a:spLocks noGrp="1"/>
          </p:cNvSpPr>
          <p:nvPr>
            <p:ph type="title"/>
          </p:nvPr>
        </p:nvSpPr>
        <p:spPr/>
        <p:txBody>
          <a:bodyPr/>
          <a:lstStyle/>
          <a:p>
            <a:r>
              <a:rPr lang="en-US" b="0" i="0" dirty="0">
                <a:solidFill>
                  <a:srgbClr val="333333"/>
                </a:solidFill>
                <a:effectLst/>
                <a:latin typeface="-apple-system"/>
              </a:rPr>
              <a:t>Nested loop control: tags</a:t>
            </a:r>
            <a:endParaRPr lang="en-US" dirty="0"/>
          </a:p>
        </p:txBody>
      </p:sp>
      <p:sp>
        <p:nvSpPr>
          <p:cNvPr id="3" name="Content Placeholder 2">
            <a:extLst>
              <a:ext uri="{FF2B5EF4-FFF2-40B4-BE49-F238E27FC236}">
                <a16:creationId xmlns:a16="http://schemas.microsoft.com/office/drawing/2014/main" id="{63664B35-A9BA-4762-88D1-6F4966D6B4F9}"/>
              </a:ext>
            </a:extLst>
          </p:cNvPr>
          <p:cNvSpPr>
            <a:spLocks noGrp="1"/>
          </p:cNvSpPr>
          <p:nvPr>
            <p:ph idx="1"/>
          </p:nvPr>
        </p:nvSpPr>
        <p:spPr>
          <a:xfrm>
            <a:off x="838200" y="1825625"/>
            <a:ext cx="10515600" cy="1781175"/>
          </a:xfrm>
        </p:spPr>
        <p:txBody>
          <a:bodyPr>
            <a:normAutofit fontScale="85000" lnSpcReduction="20000"/>
          </a:bodyPr>
          <a:lstStyle/>
          <a:p>
            <a:pPr marL="0" indent="0">
              <a:buNone/>
            </a:pPr>
            <a:r>
              <a:rPr lang="en-GB" dirty="0"/>
              <a:t>Fortran allows the programmer to tag or name each loop. If loops are tagged, there are two potential benefits:</a:t>
            </a:r>
          </a:p>
          <a:p>
            <a:r>
              <a:rPr lang="en-GB" dirty="0"/>
              <a:t>The readability of the code may be improved (when the naming is meaningful).</a:t>
            </a:r>
          </a:p>
          <a:p>
            <a:r>
              <a:rPr lang="en-GB" dirty="0"/>
              <a:t>exit and cycle may be used with tags, which allows for very fine-grained control of the loops.</a:t>
            </a:r>
            <a:endParaRPr lang="en-US" dirty="0"/>
          </a:p>
        </p:txBody>
      </p:sp>
      <p:pic>
        <p:nvPicPr>
          <p:cNvPr id="6" name="Picture 5">
            <a:extLst>
              <a:ext uri="{FF2B5EF4-FFF2-40B4-BE49-F238E27FC236}">
                <a16:creationId xmlns:a16="http://schemas.microsoft.com/office/drawing/2014/main" id="{BB4C2E09-5466-4B8A-90A8-263FB9467ECE}"/>
              </a:ext>
            </a:extLst>
          </p:cNvPr>
          <p:cNvPicPr>
            <a:picLocks noChangeAspect="1"/>
          </p:cNvPicPr>
          <p:nvPr/>
        </p:nvPicPr>
        <p:blipFill>
          <a:blip r:embed="rId2"/>
          <a:stretch>
            <a:fillRect/>
          </a:stretch>
        </p:blipFill>
        <p:spPr>
          <a:xfrm>
            <a:off x="1994852" y="3863975"/>
            <a:ext cx="8486775" cy="2628900"/>
          </a:xfrm>
          <a:prstGeom prst="rect">
            <a:avLst/>
          </a:prstGeom>
        </p:spPr>
      </p:pic>
    </p:spTree>
    <p:extLst>
      <p:ext uri="{BB962C8B-B14F-4D97-AF65-F5344CB8AC3E}">
        <p14:creationId xmlns:p14="http://schemas.microsoft.com/office/powerpoint/2010/main" val="327347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448B-FCF1-47E6-ACA4-12D281AF520D}"/>
              </a:ext>
            </a:extLst>
          </p:cNvPr>
          <p:cNvSpPr>
            <a:spLocks noGrp="1"/>
          </p:cNvSpPr>
          <p:nvPr>
            <p:ph type="title"/>
          </p:nvPr>
        </p:nvSpPr>
        <p:spPr/>
        <p:txBody>
          <a:bodyPr/>
          <a:lstStyle/>
          <a:p>
            <a:r>
              <a:rPr lang="en-US" dirty="0"/>
              <a:t>Parallelizable loop (do concurrent)</a:t>
            </a:r>
          </a:p>
        </p:txBody>
      </p:sp>
      <p:sp>
        <p:nvSpPr>
          <p:cNvPr id="3" name="Content Placeholder 2">
            <a:extLst>
              <a:ext uri="{FF2B5EF4-FFF2-40B4-BE49-F238E27FC236}">
                <a16:creationId xmlns:a16="http://schemas.microsoft.com/office/drawing/2014/main" id="{307DF6BE-77D1-4FBA-8397-078180BCDD4D}"/>
              </a:ext>
            </a:extLst>
          </p:cNvPr>
          <p:cNvSpPr>
            <a:spLocks noGrp="1"/>
          </p:cNvSpPr>
          <p:nvPr>
            <p:ph idx="1"/>
          </p:nvPr>
        </p:nvSpPr>
        <p:spPr/>
        <p:txBody>
          <a:bodyPr>
            <a:normAutofit fontScale="92500" lnSpcReduction="10000"/>
          </a:bodyPr>
          <a:lstStyle/>
          <a:p>
            <a:pPr marL="0" indent="0">
              <a:buNone/>
            </a:pPr>
            <a:r>
              <a:rPr lang="en-GB" dirty="0"/>
              <a:t>The do concurrent loop is used to explicitly specify that the inside of the loop has no interdependencies; this informs the compiler that it may use parallelization/SIMD to speed up execution of the loop and conveys programmer intention more clearly : </a:t>
            </a:r>
            <a:r>
              <a:rPr lang="en-GB" b="0" i="0" dirty="0">
                <a:solidFill>
                  <a:srgbClr val="333333"/>
                </a:solidFill>
                <a:effectLst/>
                <a:latin typeface="-apple-system"/>
              </a:rPr>
              <a:t>this means that any given loop iteration does not depend on the prior execution of other loop iterations.</a:t>
            </a:r>
          </a:p>
          <a:p>
            <a:r>
              <a:rPr lang="en-GB" dirty="0"/>
              <a:t>Simply replacing a </a:t>
            </a:r>
            <a:r>
              <a:rPr lang="en-GB" dirty="0">
                <a:solidFill>
                  <a:srgbClr val="FF0000"/>
                </a:solidFill>
              </a:rPr>
              <a:t>do loop </a:t>
            </a:r>
            <a:r>
              <a:rPr lang="en-GB" dirty="0"/>
              <a:t>with a </a:t>
            </a:r>
            <a:r>
              <a:rPr lang="en-GB" dirty="0">
                <a:solidFill>
                  <a:srgbClr val="FF0000"/>
                </a:solidFill>
              </a:rPr>
              <a:t>do concurrent </a:t>
            </a:r>
            <a:r>
              <a:rPr lang="en-GB" dirty="0"/>
              <a:t>does not guarantee parallel execution.</a:t>
            </a:r>
          </a:p>
          <a:p>
            <a:r>
              <a:rPr lang="en-GB" b="0" i="0" dirty="0">
                <a:solidFill>
                  <a:srgbClr val="333333"/>
                </a:solidFill>
                <a:effectLst/>
                <a:latin typeface="-apple-system"/>
              </a:rPr>
              <a:t>Compilers are also </a:t>
            </a:r>
            <a:r>
              <a:rPr lang="en-GB" b="0" i="0" dirty="0">
                <a:solidFill>
                  <a:srgbClr val="FF0000"/>
                </a:solidFill>
                <a:effectLst/>
                <a:latin typeface="-apple-system"/>
              </a:rPr>
              <a:t>free to do </a:t>
            </a:r>
            <a:r>
              <a:rPr lang="en-GB" b="0" i="0" dirty="0">
                <a:solidFill>
                  <a:srgbClr val="333333"/>
                </a:solidFill>
                <a:effectLst/>
                <a:latin typeface="-apple-system"/>
              </a:rPr>
              <a:t>as </a:t>
            </a:r>
            <a:r>
              <a:rPr lang="en-GB" b="0" i="0" dirty="0">
                <a:solidFill>
                  <a:srgbClr val="FF0000"/>
                </a:solidFill>
                <a:effectLst/>
                <a:latin typeface="-apple-system"/>
              </a:rPr>
              <a:t>they see fit</a:t>
            </a:r>
            <a:r>
              <a:rPr lang="en-GB" b="0" i="0" dirty="0">
                <a:solidFill>
                  <a:srgbClr val="333333"/>
                </a:solidFill>
                <a:effectLst/>
                <a:latin typeface="-apple-system"/>
              </a:rPr>
              <a:t>, meaning they </a:t>
            </a:r>
            <a:r>
              <a:rPr lang="en-GB" b="0" i="0" dirty="0">
                <a:solidFill>
                  <a:srgbClr val="FF0000"/>
                </a:solidFill>
                <a:effectLst/>
                <a:latin typeface="-apple-system"/>
              </a:rPr>
              <a:t>may not optimize the loop</a:t>
            </a:r>
            <a:r>
              <a:rPr lang="en-GB" b="0" i="0" dirty="0">
                <a:solidFill>
                  <a:srgbClr val="333333"/>
                </a:solidFill>
                <a:effectLst/>
                <a:latin typeface="-apple-system"/>
              </a:rPr>
              <a:t>.</a:t>
            </a:r>
          </a:p>
          <a:p>
            <a:r>
              <a:rPr lang="en-GB" b="0" i="0" dirty="0">
                <a:solidFill>
                  <a:srgbClr val="333333"/>
                </a:solidFill>
                <a:effectLst/>
                <a:latin typeface="-apple-system"/>
              </a:rPr>
              <a:t>In general, compiler </a:t>
            </a:r>
            <a:r>
              <a:rPr lang="en-GB" b="0" i="0" dirty="0">
                <a:solidFill>
                  <a:srgbClr val="FF0000"/>
                </a:solidFill>
                <a:effectLst/>
                <a:latin typeface="-apple-system"/>
              </a:rPr>
              <a:t>flags are required to activate possible parallelization </a:t>
            </a:r>
            <a:r>
              <a:rPr lang="en-GB" b="0" i="0" dirty="0">
                <a:solidFill>
                  <a:srgbClr val="333333"/>
                </a:solidFill>
                <a:effectLst/>
                <a:latin typeface="-apple-system"/>
              </a:rPr>
              <a:t>for do concurrent loops.</a:t>
            </a:r>
          </a:p>
          <a:p>
            <a:pPr marL="0" indent="0">
              <a:buNone/>
            </a:pPr>
            <a:endParaRPr lang="en-GB" b="0" i="0" dirty="0">
              <a:solidFill>
                <a:srgbClr val="333333"/>
              </a:solidFill>
              <a:effectLst/>
              <a:latin typeface="-apple-system"/>
            </a:endParaRPr>
          </a:p>
          <a:p>
            <a:pPr marL="0" indent="0">
              <a:buNone/>
            </a:pPr>
            <a:endParaRPr lang="en-US" dirty="0"/>
          </a:p>
        </p:txBody>
      </p:sp>
    </p:spTree>
    <p:extLst>
      <p:ext uri="{BB962C8B-B14F-4D97-AF65-F5344CB8AC3E}">
        <p14:creationId xmlns:p14="http://schemas.microsoft.com/office/powerpoint/2010/main" val="2906206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058C-B109-4D3A-90D3-B7BF5A802691}"/>
              </a:ext>
            </a:extLst>
          </p:cNvPr>
          <p:cNvSpPr>
            <a:spLocks noGrp="1"/>
          </p:cNvSpPr>
          <p:nvPr>
            <p:ph type="title"/>
          </p:nvPr>
        </p:nvSpPr>
        <p:spPr/>
        <p:txBody>
          <a:bodyPr/>
          <a:lstStyle/>
          <a:p>
            <a:r>
              <a:rPr lang="en-US" dirty="0"/>
              <a:t>Example: do concurrent() loop</a:t>
            </a:r>
          </a:p>
        </p:txBody>
      </p:sp>
      <p:pic>
        <p:nvPicPr>
          <p:cNvPr id="8" name="Picture 7">
            <a:extLst>
              <a:ext uri="{FF2B5EF4-FFF2-40B4-BE49-F238E27FC236}">
                <a16:creationId xmlns:a16="http://schemas.microsoft.com/office/drawing/2014/main" id="{400ED4A1-969A-4781-8B37-70B8D07C5445}"/>
              </a:ext>
            </a:extLst>
          </p:cNvPr>
          <p:cNvPicPr>
            <a:picLocks noChangeAspect="1"/>
          </p:cNvPicPr>
          <p:nvPr/>
        </p:nvPicPr>
        <p:blipFill>
          <a:blip r:embed="rId2"/>
          <a:stretch>
            <a:fillRect/>
          </a:stretch>
        </p:blipFill>
        <p:spPr>
          <a:xfrm>
            <a:off x="1735455" y="2025332"/>
            <a:ext cx="7867650" cy="3457575"/>
          </a:xfrm>
          <a:prstGeom prst="rect">
            <a:avLst/>
          </a:prstGeom>
        </p:spPr>
      </p:pic>
    </p:spTree>
    <p:extLst>
      <p:ext uri="{BB962C8B-B14F-4D97-AF65-F5344CB8AC3E}">
        <p14:creationId xmlns:p14="http://schemas.microsoft.com/office/powerpoint/2010/main" val="52229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1B4E-522D-4966-B9AE-5CD1D6839209}"/>
              </a:ext>
            </a:extLst>
          </p:cNvPr>
          <p:cNvSpPr>
            <a:spLocks noGrp="1"/>
          </p:cNvSpPr>
          <p:nvPr>
            <p:ph type="title"/>
          </p:nvPr>
        </p:nvSpPr>
        <p:spPr>
          <a:xfrm>
            <a:off x="838200" y="365125"/>
            <a:ext cx="10515600" cy="568325"/>
          </a:xfrm>
        </p:spPr>
        <p:txBody>
          <a:bodyPr>
            <a:normAutofit fontScale="90000"/>
          </a:bodyPr>
          <a:lstStyle/>
          <a:p>
            <a:r>
              <a:rPr lang="en-US" dirty="0"/>
              <a:t>What it is</a:t>
            </a:r>
          </a:p>
        </p:txBody>
      </p:sp>
      <p:sp>
        <p:nvSpPr>
          <p:cNvPr id="3" name="Content Placeholder 2">
            <a:extLst>
              <a:ext uri="{FF2B5EF4-FFF2-40B4-BE49-F238E27FC236}">
                <a16:creationId xmlns:a16="http://schemas.microsoft.com/office/drawing/2014/main" id="{88876EE0-383C-444D-9DBF-F6AD5CFA3E18}"/>
              </a:ext>
            </a:extLst>
          </p:cNvPr>
          <p:cNvSpPr>
            <a:spLocks noGrp="1"/>
          </p:cNvSpPr>
          <p:nvPr>
            <p:ph idx="1"/>
          </p:nvPr>
        </p:nvSpPr>
        <p:spPr>
          <a:xfrm>
            <a:off x="523875" y="933451"/>
            <a:ext cx="10829925" cy="5559424"/>
          </a:xfrm>
        </p:spPr>
        <p:txBody>
          <a:bodyPr>
            <a:normAutofit lnSpcReduction="10000"/>
          </a:bodyPr>
          <a:lstStyle/>
          <a:p>
            <a:pPr marL="0" indent="0">
              <a:lnSpc>
                <a:spcPct val="120000"/>
              </a:lnSpc>
              <a:buNone/>
            </a:pPr>
            <a:r>
              <a:rPr lang="en-GB" sz="1800" b="0" i="0" dirty="0">
                <a:solidFill>
                  <a:srgbClr val="000000"/>
                </a:solidFill>
                <a:effectLst/>
                <a:latin typeface="Nunito"/>
              </a:rPr>
              <a:t>Fortran, as derived from Formula Translating System, is a general-purpose, imperative programming language. It is used for numeric and scientific computing.</a:t>
            </a:r>
          </a:p>
          <a:p>
            <a:pPr marL="0" indent="0">
              <a:lnSpc>
                <a:spcPct val="120000"/>
              </a:lnSpc>
              <a:buNone/>
            </a:pPr>
            <a:r>
              <a:rPr lang="en-GB" sz="1800" b="0" i="0" dirty="0">
                <a:solidFill>
                  <a:srgbClr val="000000"/>
                </a:solidFill>
                <a:effectLst/>
                <a:latin typeface="Nunito"/>
              </a:rPr>
              <a:t>Fortran was originally developed by IBM in the 1950s for scientific and engineering applications. Fortran ruled this programming area for a long time and became very popular for high performance computing, because </a:t>
            </a:r>
            <a:r>
              <a:rPr lang="en-US" sz="1800" b="0" i="0" dirty="0">
                <a:solidFill>
                  <a:srgbClr val="000000"/>
                </a:solidFill>
                <a:effectLst/>
                <a:latin typeface="Nunito"/>
              </a:rPr>
              <a:t>It supports:</a:t>
            </a:r>
          </a:p>
          <a:p>
            <a:pPr algn="l">
              <a:lnSpc>
                <a:spcPct val="120000"/>
              </a:lnSpc>
              <a:buFont typeface="Arial" panose="020B0604020202020204" pitchFamily="34" charset="0"/>
              <a:buChar char="•"/>
            </a:pPr>
            <a:r>
              <a:rPr lang="en-GB" sz="1800" b="0" i="0" dirty="0">
                <a:solidFill>
                  <a:srgbClr val="000000"/>
                </a:solidFill>
                <a:effectLst/>
                <a:latin typeface="Nunito"/>
              </a:rPr>
              <a:t>Numerical analysis and scientific computation</a:t>
            </a:r>
          </a:p>
          <a:p>
            <a:pPr algn="l">
              <a:lnSpc>
                <a:spcPct val="120000"/>
              </a:lnSpc>
              <a:buFont typeface="Arial" panose="020B0604020202020204" pitchFamily="34" charset="0"/>
              <a:buChar char="•"/>
            </a:pPr>
            <a:r>
              <a:rPr lang="en-GB" sz="1800" b="0" i="0" dirty="0">
                <a:solidFill>
                  <a:srgbClr val="000000"/>
                </a:solidFill>
                <a:effectLst/>
                <a:latin typeface="Nunito"/>
              </a:rPr>
              <a:t>Structured programming</a:t>
            </a:r>
          </a:p>
          <a:p>
            <a:pPr algn="l">
              <a:lnSpc>
                <a:spcPct val="120000"/>
              </a:lnSpc>
              <a:buFont typeface="Arial" panose="020B0604020202020204" pitchFamily="34" charset="0"/>
              <a:buChar char="•"/>
            </a:pPr>
            <a:r>
              <a:rPr lang="en-GB" sz="1800" b="0" i="0" dirty="0">
                <a:solidFill>
                  <a:srgbClr val="000000"/>
                </a:solidFill>
                <a:effectLst/>
                <a:latin typeface="Nunito"/>
              </a:rPr>
              <a:t>Array programming</a:t>
            </a:r>
          </a:p>
          <a:p>
            <a:pPr algn="l">
              <a:lnSpc>
                <a:spcPct val="120000"/>
              </a:lnSpc>
              <a:buFont typeface="Arial" panose="020B0604020202020204" pitchFamily="34" charset="0"/>
              <a:buChar char="•"/>
            </a:pPr>
            <a:r>
              <a:rPr lang="en-GB" sz="1800" b="0" i="0" dirty="0">
                <a:solidFill>
                  <a:srgbClr val="000000"/>
                </a:solidFill>
                <a:effectLst/>
                <a:latin typeface="Nunito"/>
              </a:rPr>
              <a:t>Modular programming</a:t>
            </a:r>
          </a:p>
          <a:p>
            <a:pPr algn="l">
              <a:lnSpc>
                <a:spcPct val="120000"/>
              </a:lnSpc>
              <a:buFont typeface="Arial" panose="020B0604020202020204" pitchFamily="34" charset="0"/>
              <a:buChar char="•"/>
            </a:pPr>
            <a:r>
              <a:rPr lang="en-GB" sz="1800" b="0" i="0" dirty="0">
                <a:solidFill>
                  <a:srgbClr val="000000"/>
                </a:solidFill>
                <a:effectLst/>
                <a:latin typeface="Nunito"/>
              </a:rPr>
              <a:t>Generic programming</a:t>
            </a:r>
          </a:p>
          <a:p>
            <a:pPr algn="l">
              <a:lnSpc>
                <a:spcPct val="120000"/>
              </a:lnSpc>
              <a:buFont typeface="Arial" panose="020B0604020202020204" pitchFamily="34" charset="0"/>
              <a:buChar char="•"/>
            </a:pPr>
            <a:r>
              <a:rPr lang="en-GB" sz="1800" b="0" i="0" dirty="0">
                <a:solidFill>
                  <a:srgbClr val="000000"/>
                </a:solidFill>
                <a:effectLst/>
                <a:latin typeface="Nunito"/>
              </a:rPr>
              <a:t>High performance computing on supercomputers</a:t>
            </a:r>
          </a:p>
          <a:p>
            <a:pPr algn="l">
              <a:lnSpc>
                <a:spcPct val="120000"/>
              </a:lnSpc>
              <a:buFont typeface="Arial" panose="020B0604020202020204" pitchFamily="34" charset="0"/>
              <a:buChar char="•"/>
            </a:pPr>
            <a:r>
              <a:rPr lang="en-GB" sz="1800" b="0" i="0" dirty="0">
                <a:solidFill>
                  <a:srgbClr val="000000"/>
                </a:solidFill>
                <a:effectLst/>
                <a:latin typeface="Nunito"/>
              </a:rPr>
              <a:t>Object oriented programming</a:t>
            </a:r>
          </a:p>
          <a:p>
            <a:pPr algn="l">
              <a:lnSpc>
                <a:spcPct val="120000"/>
              </a:lnSpc>
              <a:buFont typeface="Arial" panose="020B0604020202020204" pitchFamily="34" charset="0"/>
              <a:buChar char="•"/>
            </a:pPr>
            <a:r>
              <a:rPr lang="en-GB" sz="1800" b="0" i="0" dirty="0">
                <a:solidFill>
                  <a:srgbClr val="000000"/>
                </a:solidFill>
                <a:effectLst/>
                <a:latin typeface="Nunito"/>
              </a:rPr>
              <a:t>Concurrent programming</a:t>
            </a:r>
          </a:p>
          <a:p>
            <a:pPr algn="l">
              <a:lnSpc>
                <a:spcPct val="120000"/>
              </a:lnSpc>
              <a:buFont typeface="Arial" panose="020B0604020202020204" pitchFamily="34" charset="0"/>
              <a:buChar char="•"/>
            </a:pPr>
            <a:r>
              <a:rPr lang="en-GB" sz="1800" b="0" i="0" dirty="0">
                <a:solidFill>
                  <a:srgbClr val="000000"/>
                </a:solidFill>
                <a:effectLst/>
                <a:latin typeface="Nunito"/>
              </a:rPr>
              <a:t>Reasonable degree of portability between computer systems</a:t>
            </a:r>
            <a:endParaRPr lang="en-US" sz="1800" dirty="0"/>
          </a:p>
        </p:txBody>
      </p:sp>
    </p:spTree>
    <p:extLst>
      <p:ext uri="{BB962C8B-B14F-4D97-AF65-F5344CB8AC3E}">
        <p14:creationId xmlns:p14="http://schemas.microsoft.com/office/powerpoint/2010/main" val="1878749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6417D-B8BF-47A0-AF28-91298618846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55960DFB-7B2A-45A2-978B-1644B1820CEC}"/>
              </a:ext>
            </a:extLst>
          </p:cNvPr>
          <p:cNvSpPr>
            <a:spLocks noGrp="1"/>
          </p:cNvSpPr>
          <p:nvPr>
            <p:ph idx="1"/>
          </p:nvPr>
        </p:nvSpPr>
        <p:spPr/>
        <p:txBody>
          <a:bodyPr/>
          <a:lstStyle/>
          <a:p>
            <a:pPr algn="just"/>
            <a:r>
              <a:rPr lang="en-GB" b="0" i="0" dirty="0">
                <a:solidFill>
                  <a:srgbClr val="374151"/>
                </a:solidFill>
                <a:effectLst/>
                <a:latin typeface="Söhne"/>
              </a:rPr>
              <a:t>Arrays are an important data structure in Fortran, used to store multiple values of the same data type. In Fortran, arrays are indexed starting from 1, which is different from some other programming languages that start indexing from 0.</a:t>
            </a:r>
          </a:p>
          <a:p>
            <a:pPr algn="just"/>
            <a:r>
              <a:rPr lang="en-GB" dirty="0">
                <a:solidFill>
                  <a:srgbClr val="374151"/>
                </a:solidFill>
                <a:latin typeface="Söhne"/>
              </a:rPr>
              <a:t> </a:t>
            </a:r>
            <a:r>
              <a:rPr lang="en-GB" b="0" i="0" dirty="0">
                <a:solidFill>
                  <a:srgbClr val="333333"/>
                </a:solidFill>
                <a:effectLst/>
                <a:latin typeface="-apple-system"/>
              </a:rPr>
              <a:t>Arrays are a central object in Fortran. </a:t>
            </a:r>
            <a:endParaRPr lang="en-US" dirty="0"/>
          </a:p>
        </p:txBody>
      </p:sp>
    </p:spTree>
    <p:extLst>
      <p:ext uri="{BB962C8B-B14F-4D97-AF65-F5344CB8AC3E}">
        <p14:creationId xmlns:p14="http://schemas.microsoft.com/office/powerpoint/2010/main" val="790897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F113-EC17-4E32-8BA2-349371E82650}"/>
              </a:ext>
            </a:extLst>
          </p:cNvPr>
          <p:cNvSpPr>
            <a:spLocks noGrp="1"/>
          </p:cNvSpPr>
          <p:nvPr>
            <p:ph type="title"/>
          </p:nvPr>
        </p:nvSpPr>
        <p:spPr>
          <a:xfrm>
            <a:off x="838200" y="365125"/>
            <a:ext cx="10515600" cy="752475"/>
          </a:xfrm>
        </p:spPr>
        <p:txBody>
          <a:bodyPr/>
          <a:lstStyle/>
          <a:p>
            <a:r>
              <a:rPr lang="en-US" b="0" i="0" dirty="0">
                <a:solidFill>
                  <a:srgbClr val="734F96"/>
                </a:solidFill>
                <a:effectLst/>
                <a:latin typeface="-apple-system"/>
              </a:rPr>
              <a:t>Array declaration</a:t>
            </a:r>
            <a:endParaRPr lang="en-US" dirty="0"/>
          </a:p>
        </p:txBody>
      </p:sp>
      <p:sp>
        <p:nvSpPr>
          <p:cNvPr id="3" name="Content Placeholder 2">
            <a:extLst>
              <a:ext uri="{FF2B5EF4-FFF2-40B4-BE49-F238E27FC236}">
                <a16:creationId xmlns:a16="http://schemas.microsoft.com/office/drawing/2014/main" id="{80D70C58-1415-4127-BF5F-A6304D71941A}"/>
              </a:ext>
            </a:extLst>
          </p:cNvPr>
          <p:cNvSpPr>
            <a:spLocks noGrp="1"/>
          </p:cNvSpPr>
          <p:nvPr>
            <p:ph idx="1"/>
          </p:nvPr>
        </p:nvSpPr>
        <p:spPr>
          <a:xfrm>
            <a:off x="970280" y="1294447"/>
            <a:ext cx="5034280" cy="4943793"/>
          </a:xfrm>
        </p:spPr>
        <p:txBody>
          <a:bodyPr>
            <a:normAutofit fontScale="92500" lnSpcReduction="10000"/>
          </a:bodyPr>
          <a:lstStyle/>
          <a:p>
            <a:pPr marL="0" indent="0" algn="just">
              <a:buNone/>
            </a:pPr>
            <a:r>
              <a:rPr lang="en-GB" dirty="0"/>
              <a:t>We can declare arrays of any type. There are two common notations for declaring array variables:</a:t>
            </a:r>
          </a:p>
          <a:p>
            <a:r>
              <a:rPr lang="en-GB" dirty="0"/>
              <a:t>using the dimension attribute </a:t>
            </a:r>
          </a:p>
          <a:p>
            <a:r>
              <a:rPr lang="en-GB" dirty="0"/>
              <a:t>appending the array dimensions in parentheses to the variable name.</a:t>
            </a:r>
          </a:p>
          <a:p>
            <a:endParaRPr lang="en-GB" dirty="0"/>
          </a:p>
          <a:p>
            <a:pPr marL="0" indent="0">
              <a:buNone/>
            </a:pPr>
            <a:r>
              <a:rPr lang="en-GB" b="0" i="0" dirty="0">
                <a:solidFill>
                  <a:srgbClr val="333333"/>
                </a:solidFill>
                <a:effectLst/>
                <a:latin typeface="-apple-system"/>
              </a:rPr>
              <a:t>we have specified the size of our array in our program code—this type of array is known as a </a:t>
            </a:r>
            <a:r>
              <a:rPr lang="en-GB" b="0" i="1" dirty="0">
                <a:solidFill>
                  <a:srgbClr val="FF0000"/>
                </a:solidFill>
                <a:effectLst/>
                <a:latin typeface="-apple-system"/>
              </a:rPr>
              <a:t>static</a:t>
            </a:r>
            <a:r>
              <a:rPr lang="en-GB" b="0" i="0" dirty="0">
                <a:solidFill>
                  <a:srgbClr val="FF0000"/>
                </a:solidFill>
                <a:effectLst/>
                <a:latin typeface="-apple-system"/>
              </a:rPr>
              <a:t> array</a:t>
            </a:r>
            <a:r>
              <a:rPr lang="en-GB" b="0" i="0" dirty="0">
                <a:solidFill>
                  <a:srgbClr val="333333"/>
                </a:solidFill>
                <a:effectLst/>
                <a:latin typeface="-apple-system"/>
              </a:rPr>
              <a:t> since its size is fixed when we compile our program.</a:t>
            </a:r>
            <a:endParaRPr lang="en-US" dirty="0"/>
          </a:p>
        </p:txBody>
      </p:sp>
      <p:pic>
        <p:nvPicPr>
          <p:cNvPr id="8" name="Picture 7">
            <a:extLst>
              <a:ext uri="{FF2B5EF4-FFF2-40B4-BE49-F238E27FC236}">
                <a16:creationId xmlns:a16="http://schemas.microsoft.com/office/drawing/2014/main" id="{98F9B32A-CD46-4C3D-A74C-169DC7FEE5C5}"/>
              </a:ext>
            </a:extLst>
          </p:cNvPr>
          <p:cNvPicPr>
            <a:picLocks noChangeAspect="1"/>
          </p:cNvPicPr>
          <p:nvPr/>
        </p:nvPicPr>
        <p:blipFill>
          <a:blip r:embed="rId2"/>
          <a:stretch>
            <a:fillRect/>
          </a:stretch>
        </p:blipFill>
        <p:spPr>
          <a:xfrm>
            <a:off x="6695757" y="1294447"/>
            <a:ext cx="4887342" cy="4842193"/>
          </a:xfrm>
          <a:prstGeom prst="rect">
            <a:avLst/>
          </a:prstGeom>
        </p:spPr>
      </p:pic>
      <p:sp>
        <p:nvSpPr>
          <p:cNvPr id="10" name="TextBox 9">
            <a:extLst>
              <a:ext uri="{FF2B5EF4-FFF2-40B4-BE49-F238E27FC236}">
                <a16:creationId xmlns:a16="http://schemas.microsoft.com/office/drawing/2014/main" id="{828DA136-58EF-4EA8-BD9E-87764A5CFCAD}"/>
              </a:ext>
            </a:extLst>
          </p:cNvPr>
          <p:cNvSpPr txBox="1"/>
          <p:nvPr/>
        </p:nvSpPr>
        <p:spPr>
          <a:xfrm>
            <a:off x="6695757" y="556696"/>
            <a:ext cx="6096000" cy="369332"/>
          </a:xfrm>
          <a:prstGeom prst="rect">
            <a:avLst/>
          </a:prstGeom>
          <a:noFill/>
        </p:spPr>
        <p:txBody>
          <a:bodyPr wrap="square">
            <a:spAutoFit/>
          </a:bodyPr>
          <a:lstStyle/>
          <a:p>
            <a:r>
              <a:rPr lang="en-US" b="1" i="0" dirty="0">
                <a:solidFill>
                  <a:srgbClr val="333333"/>
                </a:solidFill>
                <a:effectLst/>
                <a:latin typeface="-apple-system"/>
              </a:rPr>
              <a:t>Example:</a:t>
            </a:r>
            <a:r>
              <a:rPr lang="en-US" b="0" i="0" dirty="0">
                <a:solidFill>
                  <a:srgbClr val="333333"/>
                </a:solidFill>
                <a:effectLst/>
                <a:latin typeface="-apple-system"/>
              </a:rPr>
              <a:t> static array declaration</a:t>
            </a:r>
            <a:endParaRPr lang="en-US" dirty="0"/>
          </a:p>
        </p:txBody>
      </p:sp>
    </p:spTree>
    <p:extLst>
      <p:ext uri="{BB962C8B-B14F-4D97-AF65-F5344CB8AC3E}">
        <p14:creationId xmlns:p14="http://schemas.microsoft.com/office/powerpoint/2010/main" val="3297256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DC5D-D34C-4269-B681-9DDCAFEAEBBA}"/>
              </a:ext>
            </a:extLst>
          </p:cNvPr>
          <p:cNvSpPr>
            <a:spLocks noGrp="1"/>
          </p:cNvSpPr>
          <p:nvPr>
            <p:ph type="title"/>
          </p:nvPr>
        </p:nvSpPr>
        <p:spPr>
          <a:xfrm>
            <a:off x="838200" y="314325"/>
            <a:ext cx="10515600" cy="1325563"/>
          </a:xfrm>
        </p:spPr>
        <p:txBody>
          <a:bodyPr/>
          <a:lstStyle/>
          <a:p>
            <a:r>
              <a:rPr lang="en-US" b="0" i="0" dirty="0">
                <a:effectLst/>
                <a:latin typeface="-apple-system"/>
              </a:rPr>
              <a:t>Array slicing</a:t>
            </a:r>
            <a:endParaRPr lang="en-US" dirty="0"/>
          </a:p>
        </p:txBody>
      </p:sp>
      <p:sp>
        <p:nvSpPr>
          <p:cNvPr id="3" name="Content Placeholder 2">
            <a:extLst>
              <a:ext uri="{FF2B5EF4-FFF2-40B4-BE49-F238E27FC236}">
                <a16:creationId xmlns:a16="http://schemas.microsoft.com/office/drawing/2014/main" id="{AC299F02-A98F-46E6-BFA7-A7042DFD3E4E}"/>
              </a:ext>
            </a:extLst>
          </p:cNvPr>
          <p:cNvSpPr>
            <a:spLocks noGrp="1"/>
          </p:cNvSpPr>
          <p:nvPr>
            <p:ph idx="1"/>
          </p:nvPr>
        </p:nvSpPr>
        <p:spPr>
          <a:xfrm>
            <a:off x="838200" y="1825625"/>
            <a:ext cx="2931160" cy="4351338"/>
          </a:xfrm>
        </p:spPr>
        <p:txBody>
          <a:bodyPr/>
          <a:lstStyle/>
          <a:p>
            <a:pPr marL="0" indent="0" algn="just">
              <a:buNone/>
            </a:pPr>
            <a:r>
              <a:rPr lang="en-GB" b="0" i="0" dirty="0">
                <a:solidFill>
                  <a:srgbClr val="333333"/>
                </a:solidFill>
                <a:effectLst/>
                <a:latin typeface="-apple-system"/>
              </a:rPr>
              <a:t>A powerful feature of the Fortran language is its built-in support for array operations; we can perform operations on all or part of an array using array </a:t>
            </a:r>
            <a:r>
              <a:rPr lang="en-GB" b="0" i="1" dirty="0">
                <a:solidFill>
                  <a:srgbClr val="333333"/>
                </a:solidFill>
                <a:effectLst/>
                <a:latin typeface="-apple-system"/>
              </a:rPr>
              <a:t>slicing</a:t>
            </a:r>
            <a:r>
              <a:rPr lang="en-GB" b="0" i="0" dirty="0">
                <a:solidFill>
                  <a:srgbClr val="333333"/>
                </a:solidFill>
                <a:effectLst/>
                <a:latin typeface="-apple-system"/>
              </a:rPr>
              <a:t> notation:</a:t>
            </a:r>
            <a:endParaRPr lang="en-US" dirty="0"/>
          </a:p>
        </p:txBody>
      </p:sp>
      <p:pic>
        <p:nvPicPr>
          <p:cNvPr id="5" name="Picture 4">
            <a:extLst>
              <a:ext uri="{FF2B5EF4-FFF2-40B4-BE49-F238E27FC236}">
                <a16:creationId xmlns:a16="http://schemas.microsoft.com/office/drawing/2014/main" id="{09F4C2EA-F7BB-468D-85C5-1AA8BDF094EE}"/>
              </a:ext>
            </a:extLst>
          </p:cNvPr>
          <p:cNvPicPr>
            <a:picLocks noChangeAspect="1"/>
          </p:cNvPicPr>
          <p:nvPr/>
        </p:nvPicPr>
        <p:blipFill>
          <a:blip r:embed="rId3"/>
          <a:stretch>
            <a:fillRect/>
          </a:stretch>
        </p:blipFill>
        <p:spPr>
          <a:xfrm>
            <a:off x="4593907" y="1444466"/>
            <a:ext cx="7210425" cy="4362450"/>
          </a:xfrm>
          <a:prstGeom prst="rect">
            <a:avLst/>
          </a:prstGeom>
        </p:spPr>
      </p:pic>
      <p:sp>
        <p:nvSpPr>
          <p:cNvPr id="7" name="TextBox 6">
            <a:extLst>
              <a:ext uri="{FF2B5EF4-FFF2-40B4-BE49-F238E27FC236}">
                <a16:creationId xmlns:a16="http://schemas.microsoft.com/office/drawing/2014/main" id="{30239E4B-8F30-4B5F-8872-DE2263C355B2}"/>
              </a:ext>
            </a:extLst>
          </p:cNvPr>
          <p:cNvSpPr txBox="1"/>
          <p:nvPr/>
        </p:nvSpPr>
        <p:spPr>
          <a:xfrm>
            <a:off x="4988560" y="607774"/>
            <a:ext cx="6096000" cy="369332"/>
          </a:xfrm>
          <a:prstGeom prst="rect">
            <a:avLst/>
          </a:prstGeom>
          <a:noFill/>
        </p:spPr>
        <p:txBody>
          <a:bodyPr wrap="square">
            <a:spAutoFit/>
          </a:bodyPr>
          <a:lstStyle/>
          <a:p>
            <a:r>
              <a:rPr lang="en-US" b="1" i="0" dirty="0">
                <a:solidFill>
                  <a:srgbClr val="333333"/>
                </a:solidFill>
                <a:effectLst/>
                <a:latin typeface="-apple-system"/>
              </a:rPr>
              <a:t>Example:</a:t>
            </a:r>
            <a:r>
              <a:rPr lang="en-US" b="0" i="0" dirty="0">
                <a:solidFill>
                  <a:srgbClr val="333333"/>
                </a:solidFill>
                <a:effectLst/>
                <a:latin typeface="-apple-system"/>
              </a:rPr>
              <a:t> array slicing</a:t>
            </a:r>
            <a:endParaRPr lang="en-US" dirty="0"/>
          </a:p>
        </p:txBody>
      </p:sp>
    </p:spTree>
    <p:extLst>
      <p:ext uri="{BB962C8B-B14F-4D97-AF65-F5344CB8AC3E}">
        <p14:creationId xmlns:p14="http://schemas.microsoft.com/office/powerpoint/2010/main" val="3342621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2A1A-C3FE-4099-888C-0D4E0C817DE1}"/>
              </a:ext>
            </a:extLst>
          </p:cNvPr>
          <p:cNvSpPr>
            <a:spLocks noGrp="1"/>
          </p:cNvSpPr>
          <p:nvPr>
            <p:ph type="title"/>
          </p:nvPr>
        </p:nvSpPr>
        <p:spPr/>
        <p:txBody>
          <a:bodyPr/>
          <a:lstStyle/>
          <a:p>
            <a:r>
              <a:rPr lang="en-US" b="0" i="0" dirty="0" err="1">
                <a:effectLst/>
                <a:latin typeface="-apple-system"/>
              </a:rPr>
              <a:t>Allocatable</a:t>
            </a:r>
            <a:r>
              <a:rPr lang="en-US" b="0" i="0" dirty="0">
                <a:effectLst/>
                <a:latin typeface="-apple-system"/>
              </a:rPr>
              <a:t> (dynamic) arrays</a:t>
            </a:r>
            <a:endParaRPr lang="en-US" dirty="0"/>
          </a:p>
        </p:txBody>
      </p:sp>
      <p:sp>
        <p:nvSpPr>
          <p:cNvPr id="3" name="Content Placeholder 2">
            <a:extLst>
              <a:ext uri="{FF2B5EF4-FFF2-40B4-BE49-F238E27FC236}">
                <a16:creationId xmlns:a16="http://schemas.microsoft.com/office/drawing/2014/main" id="{2198C35E-A598-43F4-8D98-D7B89E50F2AA}"/>
              </a:ext>
            </a:extLst>
          </p:cNvPr>
          <p:cNvSpPr>
            <a:spLocks noGrp="1"/>
          </p:cNvSpPr>
          <p:nvPr>
            <p:ph idx="1"/>
          </p:nvPr>
        </p:nvSpPr>
        <p:spPr>
          <a:xfrm>
            <a:off x="838200" y="1690688"/>
            <a:ext cx="5064760" cy="3968432"/>
          </a:xfrm>
        </p:spPr>
        <p:txBody>
          <a:bodyPr>
            <a:normAutofit fontScale="70000" lnSpcReduction="20000"/>
          </a:bodyPr>
          <a:lstStyle/>
          <a:p>
            <a:pPr marL="0" indent="0">
              <a:buNone/>
            </a:pPr>
            <a:r>
              <a:rPr lang="en-GB" dirty="0"/>
              <a:t>Quite often, we do not know how big our array needs to be until we run our program, for example, if we are reading data from a file of unknown size.</a:t>
            </a:r>
          </a:p>
          <a:p>
            <a:pPr marL="0" indent="0">
              <a:buNone/>
            </a:pPr>
            <a:r>
              <a:rPr lang="en-GB" dirty="0"/>
              <a:t>For this problem, we need </a:t>
            </a:r>
            <a:r>
              <a:rPr lang="en-GB" dirty="0" err="1"/>
              <a:t>allocatable</a:t>
            </a:r>
            <a:r>
              <a:rPr lang="en-GB" dirty="0"/>
              <a:t> arrays. These are allocated while the program is running once we know how big the array needs to be.</a:t>
            </a:r>
          </a:p>
          <a:p>
            <a:pPr marL="0" indent="0">
              <a:buNone/>
            </a:pPr>
            <a:endParaRPr lang="en-US" dirty="0"/>
          </a:p>
          <a:p>
            <a:pPr marL="0" indent="0">
              <a:buNone/>
            </a:pPr>
            <a:r>
              <a:rPr lang="en-US" dirty="0"/>
              <a:t>TASK</a:t>
            </a:r>
          </a:p>
          <a:p>
            <a:r>
              <a:rPr lang="en-US" dirty="0"/>
              <a:t>Create 2 dimensional dynamic integer array</a:t>
            </a:r>
          </a:p>
          <a:p>
            <a:r>
              <a:rPr lang="en-US" dirty="0"/>
              <a:t>Ask user about dimensions at runtime to create array</a:t>
            </a:r>
          </a:p>
          <a:p>
            <a:r>
              <a:rPr lang="en-US" dirty="0"/>
              <a:t>Populate it and print</a:t>
            </a:r>
          </a:p>
          <a:p>
            <a:pPr marL="0" indent="0">
              <a:buNone/>
            </a:pPr>
            <a:endParaRPr lang="en-US" dirty="0"/>
          </a:p>
        </p:txBody>
      </p:sp>
      <p:pic>
        <p:nvPicPr>
          <p:cNvPr id="6" name="Picture 5">
            <a:extLst>
              <a:ext uri="{FF2B5EF4-FFF2-40B4-BE49-F238E27FC236}">
                <a16:creationId xmlns:a16="http://schemas.microsoft.com/office/drawing/2014/main" id="{E78F69B9-66B0-429F-BA02-07F085C00639}"/>
              </a:ext>
            </a:extLst>
          </p:cNvPr>
          <p:cNvPicPr>
            <a:picLocks noChangeAspect="1"/>
          </p:cNvPicPr>
          <p:nvPr/>
        </p:nvPicPr>
        <p:blipFill>
          <a:blip r:embed="rId2"/>
          <a:stretch>
            <a:fillRect/>
          </a:stretch>
        </p:blipFill>
        <p:spPr>
          <a:xfrm>
            <a:off x="6096000" y="1792605"/>
            <a:ext cx="4362450" cy="3638550"/>
          </a:xfrm>
          <a:prstGeom prst="rect">
            <a:avLst/>
          </a:prstGeom>
        </p:spPr>
      </p:pic>
    </p:spTree>
    <p:extLst>
      <p:ext uri="{BB962C8B-B14F-4D97-AF65-F5344CB8AC3E}">
        <p14:creationId xmlns:p14="http://schemas.microsoft.com/office/powerpoint/2010/main" val="1760298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0B82-F338-4E66-825B-D8868C656573}"/>
              </a:ext>
            </a:extLst>
          </p:cNvPr>
          <p:cNvSpPr>
            <a:spLocks noGrp="1"/>
          </p:cNvSpPr>
          <p:nvPr>
            <p:ph type="title"/>
          </p:nvPr>
        </p:nvSpPr>
        <p:spPr/>
        <p:txBody>
          <a:bodyPr/>
          <a:lstStyle/>
          <a:p>
            <a:pPr algn="l"/>
            <a:r>
              <a:rPr lang="en-US" b="0" i="0" dirty="0">
                <a:effectLst/>
                <a:latin typeface="-apple-system"/>
              </a:rPr>
              <a:t>Character strings</a:t>
            </a:r>
          </a:p>
        </p:txBody>
      </p:sp>
      <p:pic>
        <p:nvPicPr>
          <p:cNvPr id="7" name="Picture 6">
            <a:extLst>
              <a:ext uri="{FF2B5EF4-FFF2-40B4-BE49-F238E27FC236}">
                <a16:creationId xmlns:a16="http://schemas.microsoft.com/office/drawing/2014/main" id="{B1123666-7C90-4EF2-8060-08975641E35F}"/>
              </a:ext>
            </a:extLst>
          </p:cNvPr>
          <p:cNvPicPr>
            <a:picLocks noChangeAspect="1"/>
          </p:cNvPicPr>
          <p:nvPr/>
        </p:nvPicPr>
        <p:blipFill>
          <a:blip r:embed="rId2"/>
          <a:stretch>
            <a:fillRect/>
          </a:stretch>
        </p:blipFill>
        <p:spPr>
          <a:xfrm>
            <a:off x="1192212" y="1876742"/>
            <a:ext cx="4524375" cy="3876675"/>
          </a:xfrm>
          <a:prstGeom prst="rect">
            <a:avLst/>
          </a:prstGeom>
        </p:spPr>
      </p:pic>
      <p:pic>
        <p:nvPicPr>
          <p:cNvPr id="9" name="Picture 8">
            <a:extLst>
              <a:ext uri="{FF2B5EF4-FFF2-40B4-BE49-F238E27FC236}">
                <a16:creationId xmlns:a16="http://schemas.microsoft.com/office/drawing/2014/main" id="{E81EE04F-14BF-4E45-B5A0-0C2F2D6381D2}"/>
              </a:ext>
            </a:extLst>
          </p:cNvPr>
          <p:cNvPicPr>
            <a:picLocks noChangeAspect="1"/>
          </p:cNvPicPr>
          <p:nvPr/>
        </p:nvPicPr>
        <p:blipFill>
          <a:blip r:embed="rId3"/>
          <a:stretch>
            <a:fillRect/>
          </a:stretch>
        </p:blipFill>
        <p:spPr>
          <a:xfrm>
            <a:off x="6303963" y="1876742"/>
            <a:ext cx="4695825" cy="3876675"/>
          </a:xfrm>
          <a:prstGeom prst="rect">
            <a:avLst/>
          </a:prstGeom>
        </p:spPr>
      </p:pic>
    </p:spTree>
    <p:extLst>
      <p:ext uri="{BB962C8B-B14F-4D97-AF65-F5344CB8AC3E}">
        <p14:creationId xmlns:p14="http://schemas.microsoft.com/office/powerpoint/2010/main" val="171121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E713-0F57-490C-8C2B-782065684730}"/>
              </a:ext>
            </a:extLst>
          </p:cNvPr>
          <p:cNvSpPr>
            <a:spLocks noGrp="1"/>
          </p:cNvSpPr>
          <p:nvPr>
            <p:ph type="title"/>
          </p:nvPr>
        </p:nvSpPr>
        <p:spPr/>
        <p:txBody>
          <a:bodyPr/>
          <a:lstStyle/>
          <a:p>
            <a:r>
              <a:rPr lang="en-US" b="0" i="0" dirty="0">
                <a:effectLst/>
                <a:latin typeface="-apple-system"/>
              </a:rPr>
              <a:t>Array of strings</a:t>
            </a:r>
            <a:endParaRPr lang="en-US" dirty="0"/>
          </a:p>
        </p:txBody>
      </p:sp>
      <p:sp>
        <p:nvSpPr>
          <p:cNvPr id="3" name="Content Placeholder 2">
            <a:extLst>
              <a:ext uri="{FF2B5EF4-FFF2-40B4-BE49-F238E27FC236}">
                <a16:creationId xmlns:a16="http://schemas.microsoft.com/office/drawing/2014/main" id="{440614E9-840E-4F19-B030-49F9BFCFA272}"/>
              </a:ext>
            </a:extLst>
          </p:cNvPr>
          <p:cNvSpPr>
            <a:spLocks noGrp="1"/>
          </p:cNvSpPr>
          <p:nvPr>
            <p:ph idx="1"/>
          </p:nvPr>
        </p:nvSpPr>
        <p:spPr>
          <a:xfrm>
            <a:off x="838200" y="1825625"/>
            <a:ext cx="4566920" cy="4667250"/>
          </a:xfrm>
        </p:spPr>
        <p:txBody>
          <a:bodyPr>
            <a:normAutofit fontScale="62500" lnSpcReduction="20000"/>
          </a:bodyPr>
          <a:lstStyle/>
          <a:p>
            <a:pPr marL="0" indent="0" algn="just">
              <a:lnSpc>
                <a:spcPct val="120000"/>
              </a:lnSpc>
              <a:buNone/>
            </a:pPr>
            <a:r>
              <a:rPr lang="en-GB" dirty="0"/>
              <a:t>An array of strings can be expressed in Fortran as an array of character variables. </a:t>
            </a:r>
          </a:p>
          <a:p>
            <a:pPr marL="0" indent="0" algn="just">
              <a:lnSpc>
                <a:spcPct val="120000"/>
              </a:lnSpc>
              <a:buNone/>
            </a:pPr>
            <a:r>
              <a:rPr lang="en-GB" dirty="0"/>
              <a:t>All elements in a character array have equal length. </a:t>
            </a:r>
          </a:p>
          <a:p>
            <a:pPr marL="0" indent="0" algn="just">
              <a:lnSpc>
                <a:spcPct val="120000"/>
              </a:lnSpc>
              <a:buNone/>
            </a:pPr>
            <a:r>
              <a:rPr lang="en-GB" dirty="0"/>
              <a:t>However, strings of varying lengths can be provided as input to the array constructor, as shown in the example. </a:t>
            </a:r>
          </a:p>
          <a:p>
            <a:pPr marL="0" indent="0" algn="just">
              <a:lnSpc>
                <a:spcPct val="120000"/>
              </a:lnSpc>
              <a:buNone/>
            </a:pPr>
            <a:r>
              <a:rPr lang="en-GB" dirty="0"/>
              <a:t>They will be truncated or right-padded with spaces if they are longer or shorter, respectively, than the declared length of the character array. </a:t>
            </a:r>
          </a:p>
          <a:p>
            <a:pPr marL="0" indent="0" algn="just">
              <a:lnSpc>
                <a:spcPct val="120000"/>
              </a:lnSpc>
              <a:buNone/>
            </a:pPr>
            <a:r>
              <a:rPr lang="en-GB" dirty="0"/>
              <a:t>Finally, we use the intrinsic function trim to remove any excess spaces when printing the values to the standard output.</a:t>
            </a:r>
            <a:endParaRPr lang="en-US" dirty="0"/>
          </a:p>
        </p:txBody>
      </p:sp>
      <p:pic>
        <p:nvPicPr>
          <p:cNvPr id="6" name="Picture 5">
            <a:extLst>
              <a:ext uri="{FF2B5EF4-FFF2-40B4-BE49-F238E27FC236}">
                <a16:creationId xmlns:a16="http://schemas.microsoft.com/office/drawing/2014/main" id="{30D56F96-7A37-41C8-9A76-B79411407F9F}"/>
              </a:ext>
            </a:extLst>
          </p:cNvPr>
          <p:cNvPicPr>
            <a:picLocks noChangeAspect="1"/>
          </p:cNvPicPr>
          <p:nvPr/>
        </p:nvPicPr>
        <p:blipFill>
          <a:blip r:embed="rId2"/>
          <a:stretch>
            <a:fillRect/>
          </a:stretch>
        </p:blipFill>
        <p:spPr>
          <a:xfrm>
            <a:off x="5787072" y="795337"/>
            <a:ext cx="5819775" cy="5267325"/>
          </a:xfrm>
          <a:prstGeom prst="rect">
            <a:avLst/>
          </a:prstGeom>
        </p:spPr>
      </p:pic>
    </p:spTree>
    <p:extLst>
      <p:ext uri="{BB962C8B-B14F-4D97-AF65-F5344CB8AC3E}">
        <p14:creationId xmlns:p14="http://schemas.microsoft.com/office/powerpoint/2010/main" val="3898589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6D1A-7061-49D5-93C3-CA423BE46FCE}"/>
              </a:ext>
            </a:extLst>
          </p:cNvPr>
          <p:cNvSpPr>
            <a:spLocks noGrp="1"/>
          </p:cNvSpPr>
          <p:nvPr>
            <p:ph type="title"/>
          </p:nvPr>
        </p:nvSpPr>
        <p:spPr/>
        <p:txBody>
          <a:bodyPr/>
          <a:lstStyle/>
          <a:p>
            <a:r>
              <a:rPr lang="en-US" b="0" i="0" dirty="0" err="1">
                <a:solidFill>
                  <a:srgbClr val="734F96"/>
                </a:solidFill>
                <a:effectLst/>
                <a:latin typeface="-apple-system"/>
              </a:rPr>
              <a:t>Organising</a:t>
            </a:r>
            <a:r>
              <a:rPr lang="en-US" b="0" i="0" dirty="0">
                <a:solidFill>
                  <a:srgbClr val="734F96"/>
                </a:solidFill>
                <a:effectLst/>
                <a:latin typeface="-apple-system"/>
              </a:rPr>
              <a:t> code structure</a:t>
            </a:r>
            <a:endParaRPr lang="en-US" dirty="0"/>
          </a:p>
        </p:txBody>
      </p:sp>
      <p:sp>
        <p:nvSpPr>
          <p:cNvPr id="5" name="Content Placeholder 4">
            <a:extLst>
              <a:ext uri="{FF2B5EF4-FFF2-40B4-BE49-F238E27FC236}">
                <a16:creationId xmlns:a16="http://schemas.microsoft.com/office/drawing/2014/main" id="{B93552BF-EF7D-4478-8904-70BD10CCE8B1}"/>
              </a:ext>
            </a:extLst>
          </p:cNvPr>
          <p:cNvSpPr>
            <a:spLocks noGrp="1"/>
          </p:cNvSpPr>
          <p:nvPr>
            <p:ph idx="1"/>
          </p:nvPr>
        </p:nvSpPr>
        <p:spPr>
          <a:xfrm>
            <a:off x="670560" y="1690688"/>
            <a:ext cx="10683240" cy="4486275"/>
          </a:xfrm>
        </p:spPr>
        <p:txBody>
          <a:bodyPr>
            <a:normAutofit fontScale="92500"/>
          </a:bodyPr>
          <a:lstStyle/>
          <a:p>
            <a:pPr marL="0" indent="0">
              <a:lnSpc>
                <a:spcPct val="120000"/>
              </a:lnSpc>
              <a:buNone/>
            </a:pPr>
            <a:r>
              <a:rPr lang="en-GB" dirty="0"/>
              <a:t>Most programming languages allow you to collect commonly-used code into procedures that can be reused by calling them from other sections of code.</a:t>
            </a:r>
          </a:p>
          <a:p>
            <a:pPr marL="0" indent="0">
              <a:lnSpc>
                <a:spcPct val="120000"/>
              </a:lnSpc>
              <a:buNone/>
            </a:pPr>
            <a:r>
              <a:rPr lang="en-GB" dirty="0"/>
              <a:t>Fortran has two forms of procedure:</a:t>
            </a:r>
          </a:p>
          <a:p>
            <a:pPr lvl="1">
              <a:lnSpc>
                <a:spcPct val="120000"/>
              </a:lnSpc>
            </a:pPr>
            <a:r>
              <a:rPr lang="en-GB" sz="2600" b="1" dirty="0"/>
              <a:t>Subroutine</a:t>
            </a:r>
            <a:r>
              <a:rPr lang="en-GB" dirty="0"/>
              <a:t>: invoked by a call statement</a:t>
            </a:r>
          </a:p>
          <a:p>
            <a:pPr lvl="1">
              <a:lnSpc>
                <a:spcPct val="120000"/>
              </a:lnSpc>
            </a:pPr>
            <a:r>
              <a:rPr lang="en-GB" sz="2600" b="1" dirty="0"/>
              <a:t>Function</a:t>
            </a:r>
            <a:r>
              <a:rPr lang="en-GB" dirty="0"/>
              <a:t>: invoked within an expression or assignment to which it returns a value</a:t>
            </a:r>
          </a:p>
          <a:p>
            <a:pPr marL="0" indent="0">
              <a:lnSpc>
                <a:spcPct val="120000"/>
              </a:lnSpc>
              <a:buNone/>
            </a:pPr>
            <a:r>
              <a:rPr lang="en-GB" dirty="0"/>
              <a:t>Both subroutines and functions have access to variables in the parent scope by argument association; unless the value attribute is specified, this is similar to call by reference.</a:t>
            </a:r>
            <a:endParaRPr lang="en-US" dirty="0"/>
          </a:p>
        </p:txBody>
      </p:sp>
    </p:spTree>
    <p:extLst>
      <p:ext uri="{BB962C8B-B14F-4D97-AF65-F5344CB8AC3E}">
        <p14:creationId xmlns:p14="http://schemas.microsoft.com/office/powerpoint/2010/main" val="3398082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BB58-0A87-42E3-97E1-45DE0A97B454}"/>
              </a:ext>
            </a:extLst>
          </p:cNvPr>
          <p:cNvSpPr>
            <a:spLocks noGrp="1"/>
          </p:cNvSpPr>
          <p:nvPr>
            <p:ph type="title"/>
          </p:nvPr>
        </p:nvSpPr>
        <p:spPr>
          <a:xfrm>
            <a:off x="624840" y="235585"/>
            <a:ext cx="10515600" cy="790576"/>
          </a:xfrm>
        </p:spPr>
        <p:txBody>
          <a:bodyPr/>
          <a:lstStyle/>
          <a:p>
            <a:r>
              <a:rPr lang="en-US" b="0" i="0" dirty="0">
                <a:solidFill>
                  <a:srgbClr val="734F96"/>
                </a:solidFill>
                <a:effectLst/>
                <a:latin typeface="-apple-system"/>
              </a:rPr>
              <a:t>Subroutines</a:t>
            </a:r>
            <a:endParaRPr lang="en-US" dirty="0"/>
          </a:p>
        </p:txBody>
      </p:sp>
      <p:sp>
        <p:nvSpPr>
          <p:cNvPr id="3" name="Content Placeholder 2">
            <a:extLst>
              <a:ext uri="{FF2B5EF4-FFF2-40B4-BE49-F238E27FC236}">
                <a16:creationId xmlns:a16="http://schemas.microsoft.com/office/drawing/2014/main" id="{61E5B8F0-9FE5-46A8-8ED4-CC4CEC698752}"/>
              </a:ext>
            </a:extLst>
          </p:cNvPr>
          <p:cNvSpPr>
            <a:spLocks noGrp="1"/>
          </p:cNvSpPr>
          <p:nvPr>
            <p:ph idx="1"/>
          </p:nvPr>
        </p:nvSpPr>
        <p:spPr>
          <a:xfrm>
            <a:off x="618490" y="1103313"/>
            <a:ext cx="10515600" cy="1852295"/>
          </a:xfrm>
        </p:spPr>
        <p:txBody>
          <a:bodyPr/>
          <a:lstStyle/>
          <a:p>
            <a:pPr marL="0" indent="0">
              <a:buNone/>
            </a:pPr>
            <a:r>
              <a:rPr lang="en-GB" b="0" i="0" dirty="0">
                <a:solidFill>
                  <a:srgbClr val="333333"/>
                </a:solidFill>
                <a:effectLst/>
                <a:latin typeface="-apple-system"/>
              </a:rPr>
              <a:t>The subroutine input arguments, known as </a:t>
            </a:r>
            <a:r>
              <a:rPr lang="en-GB" b="0" i="1" dirty="0">
                <a:solidFill>
                  <a:srgbClr val="333333"/>
                </a:solidFill>
                <a:effectLst/>
                <a:latin typeface="-apple-system"/>
              </a:rPr>
              <a:t>dummy arguments</a:t>
            </a:r>
            <a:r>
              <a:rPr lang="en-GB" b="0" i="0" dirty="0">
                <a:solidFill>
                  <a:srgbClr val="333333"/>
                </a:solidFill>
                <a:effectLst/>
                <a:latin typeface="-apple-system"/>
              </a:rPr>
              <a:t>, are specified in parentheses after the subroutine name; the dummy argument types and attributes are declared within the body of the subroutine just like local variables.</a:t>
            </a:r>
            <a:endParaRPr lang="en-US" dirty="0"/>
          </a:p>
        </p:txBody>
      </p:sp>
      <p:pic>
        <p:nvPicPr>
          <p:cNvPr id="5" name="Picture 4">
            <a:extLst>
              <a:ext uri="{FF2B5EF4-FFF2-40B4-BE49-F238E27FC236}">
                <a16:creationId xmlns:a16="http://schemas.microsoft.com/office/drawing/2014/main" id="{B4C92DC1-9FBB-4589-A75D-9C3D3B2D584C}"/>
              </a:ext>
            </a:extLst>
          </p:cNvPr>
          <p:cNvPicPr>
            <a:picLocks noChangeAspect="1"/>
          </p:cNvPicPr>
          <p:nvPr/>
        </p:nvPicPr>
        <p:blipFill>
          <a:blip r:embed="rId3"/>
          <a:stretch>
            <a:fillRect/>
          </a:stretch>
        </p:blipFill>
        <p:spPr>
          <a:xfrm>
            <a:off x="1324610" y="2955608"/>
            <a:ext cx="3771900" cy="3390900"/>
          </a:xfrm>
          <a:prstGeom prst="rect">
            <a:avLst/>
          </a:prstGeom>
        </p:spPr>
      </p:pic>
      <p:sp>
        <p:nvSpPr>
          <p:cNvPr id="8" name="TextBox 7">
            <a:extLst>
              <a:ext uri="{FF2B5EF4-FFF2-40B4-BE49-F238E27FC236}">
                <a16:creationId xmlns:a16="http://schemas.microsoft.com/office/drawing/2014/main" id="{32FB023B-738D-44EE-907B-1BA558454303}"/>
              </a:ext>
            </a:extLst>
          </p:cNvPr>
          <p:cNvSpPr txBox="1"/>
          <p:nvPr/>
        </p:nvSpPr>
        <p:spPr>
          <a:xfrm>
            <a:off x="5876290" y="2388901"/>
            <a:ext cx="6096000" cy="4524315"/>
          </a:xfrm>
          <a:prstGeom prst="rect">
            <a:avLst/>
          </a:prstGeom>
          <a:noFill/>
        </p:spPr>
        <p:txBody>
          <a:bodyPr wrap="square">
            <a:spAutoFit/>
          </a:bodyPr>
          <a:lstStyle/>
          <a:p>
            <a:r>
              <a:rPr lang="en-GB" dirty="0"/>
              <a:t>Note the additional </a:t>
            </a:r>
            <a:r>
              <a:rPr lang="en-GB" dirty="0">
                <a:solidFill>
                  <a:srgbClr val="FF0000"/>
                </a:solidFill>
              </a:rPr>
              <a:t>intent attribute </a:t>
            </a:r>
            <a:r>
              <a:rPr lang="en-GB" dirty="0"/>
              <a:t>when declaring the dummy arguments; </a:t>
            </a:r>
          </a:p>
          <a:p>
            <a:endParaRPr lang="en-GB" dirty="0"/>
          </a:p>
          <a:p>
            <a:r>
              <a:rPr lang="en-GB" dirty="0"/>
              <a:t>Optional </a:t>
            </a:r>
            <a:r>
              <a:rPr lang="en-GB" dirty="0">
                <a:solidFill>
                  <a:srgbClr val="FF0000"/>
                </a:solidFill>
              </a:rPr>
              <a:t>intent</a:t>
            </a:r>
            <a:r>
              <a:rPr lang="en-GB" dirty="0"/>
              <a:t> attribute signifies to the compiler whether the argument is </a:t>
            </a:r>
          </a:p>
          <a:p>
            <a:r>
              <a:rPr lang="en-GB" b="1" dirty="0">
                <a:solidFill>
                  <a:srgbClr val="FF0000"/>
                </a:solidFill>
              </a:rPr>
              <a:t>‘’read-only’’ (intent(in)) - </a:t>
            </a:r>
            <a:r>
              <a:rPr lang="en-GB" b="0" i="0" dirty="0">
                <a:solidFill>
                  <a:srgbClr val="202122"/>
                </a:solidFill>
                <a:effectLst/>
                <a:latin typeface="Arial" panose="020B0604020202020204" pitchFamily="34" charset="0"/>
              </a:rPr>
              <a:t>the value of the dummy argument may be used, but not modified, within the procedure.</a:t>
            </a:r>
            <a:endParaRPr lang="en-GB" b="1" dirty="0">
              <a:solidFill>
                <a:srgbClr val="FF0000"/>
              </a:solidFill>
            </a:endParaRPr>
          </a:p>
          <a:p>
            <a:r>
              <a:rPr lang="en-GB" b="1" dirty="0">
                <a:solidFill>
                  <a:srgbClr val="FF0000"/>
                </a:solidFill>
              </a:rPr>
              <a:t>‘’write-only’’ (intent(out)) - </a:t>
            </a:r>
            <a:r>
              <a:rPr lang="en-GB" b="0" i="0" dirty="0">
                <a:solidFill>
                  <a:srgbClr val="202122"/>
                </a:solidFill>
                <a:effectLst/>
                <a:latin typeface="Arial" panose="020B0604020202020204" pitchFamily="34" charset="0"/>
              </a:rPr>
              <a:t>the dummy argument may be set and then modified within the procedure, and the values returned to the caller.</a:t>
            </a:r>
            <a:endParaRPr lang="en-GB" b="1" dirty="0">
              <a:solidFill>
                <a:srgbClr val="FF0000"/>
              </a:solidFill>
            </a:endParaRPr>
          </a:p>
          <a:p>
            <a:r>
              <a:rPr lang="en-GB" b="1" dirty="0">
                <a:solidFill>
                  <a:srgbClr val="FF0000"/>
                </a:solidFill>
              </a:rPr>
              <a:t>‘’read-write’’ (intent(</a:t>
            </a:r>
            <a:r>
              <a:rPr lang="en-GB" b="1" dirty="0" err="1">
                <a:solidFill>
                  <a:srgbClr val="FF0000"/>
                </a:solidFill>
              </a:rPr>
              <a:t>inout</a:t>
            </a:r>
            <a:r>
              <a:rPr lang="en-GB" b="1" dirty="0">
                <a:solidFill>
                  <a:srgbClr val="FF0000"/>
                </a:solidFill>
              </a:rPr>
              <a:t>)) - </a:t>
            </a:r>
            <a:r>
              <a:rPr lang="en-GB" b="0" i="0" dirty="0">
                <a:solidFill>
                  <a:srgbClr val="202122"/>
                </a:solidFill>
                <a:effectLst/>
                <a:latin typeface="Arial" panose="020B0604020202020204" pitchFamily="34" charset="0"/>
              </a:rPr>
              <a:t>initial values of the dummy argument may be both used and modified within the procedure, and then returned to the caller.</a:t>
            </a:r>
            <a:endParaRPr lang="en-GB" b="1" dirty="0">
              <a:solidFill>
                <a:srgbClr val="FF0000"/>
              </a:solidFill>
            </a:endParaRPr>
          </a:p>
          <a:p>
            <a:endParaRPr lang="en-GB" dirty="0"/>
          </a:p>
          <a:p>
            <a:r>
              <a:rPr lang="en-GB" dirty="0"/>
              <a:t>In this example, the subroutine does not modify its arguments, hence all arguments are intent(in).</a:t>
            </a:r>
            <a:endParaRPr lang="en-US" dirty="0"/>
          </a:p>
        </p:txBody>
      </p:sp>
    </p:spTree>
    <p:extLst>
      <p:ext uri="{BB962C8B-B14F-4D97-AF65-F5344CB8AC3E}">
        <p14:creationId xmlns:p14="http://schemas.microsoft.com/office/powerpoint/2010/main" val="741503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C7F4-FA1B-4DEB-A6E6-0AA91DD25C1A}"/>
              </a:ext>
            </a:extLst>
          </p:cNvPr>
          <p:cNvSpPr>
            <a:spLocks noGrp="1"/>
          </p:cNvSpPr>
          <p:nvPr>
            <p:ph type="title"/>
          </p:nvPr>
        </p:nvSpPr>
        <p:spPr/>
        <p:txBody>
          <a:bodyPr/>
          <a:lstStyle/>
          <a:p>
            <a:r>
              <a:rPr lang="en-US" b="0" i="0" dirty="0">
                <a:effectLst/>
                <a:latin typeface="-apple-system"/>
              </a:rPr>
              <a:t>Functions</a:t>
            </a:r>
            <a:endParaRPr lang="en-US" dirty="0"/>
          </a:p>
        </p:txBody>
      </p:sp>
      <p:sp>
        <p:nvSpPr>
          <p:cNvPr id="3" name="Content Placeholder 2">
            <a:extLst>
              <a:ext uri="{FF2B5EF4-FFF2-40B4-BE49-F238E27FC236}">
                <a16:creationId xmlns:a16="http://schemas.microsoft.com/office/drawing/2014/main" id="{809663AC-F5ED-45A0-8D8D-E3995CE073D7}"/>
              </a:ext>
            </a:extLst>
          </p:cNvPr>
          <p:cNvSpPr>
            <a:spLocks noGrp="1"/>
          </p:cNvSpPr>
          <p:nvPr>
            <p:ph idx="1"/>
          </p:nvPr>
        </p:nvSpPr>
        <p:spPr>
          <a:xfrm>
            <a:off x="838200" y="1690688"/>
            <a:ext cx="10515600" cy="4486275"/>
          </a:xfrm>
        </p:spPr>
        <p:txBody>
          <a:bodyPr>
            <a:normAutofit fontScale="92500" lnSpcReduction="20000"/>
          </a:bodyPr>
          <a:lstStyle/>
          <a:p>
            <a:pPr>
              <a:lnSpc>
                <a:spcPct val="110000"/>
              </a:lnSpc>
            </a:pPr>
            <a:r>
              <a:rPr lang="en-GB" b="0" i="0" dirty="0">
                <a:solidFill>
                  <a:srgbClr val="202122"/>
                </a:solidFill>
                <a:effectLst/>
                <a:latin typeface="Arial" panose="020B0604020202020204" pitchFamily="34" charset="0"/>
              </a:rPr>
              <a:t>Many programming languages do not distinguish between functions and subroutines (e.g. C/C++, Python, Java). Pure functional programming languages (e.g. Haskell) only allow functions, because subroutines can, in some case, modify input variables as side-effects, which can complicate the code.</a:t>
            </a:r>
          </a:p>
          <a:p>
            <a:pPr>
              <a:lnSpc>
                <a:spcPct val="110000"/>
              </a:lnSpc>
            </a:pPr>
            <a:r>
              <a:rPr lang="en-GB" dirty="0"/>
              <a:t>Functions are simpler than subroutines. A function must return a single value, and can be invoked from within expressions, like a write statement, inside an if declaration if (function) then, etc. </a:t>
            </a:r>
          </a:p>
          <a:p>
            <a:pPr>
              <a:lnSpc>
                <a:spcPct val="110000"/>
              </a:lnSpc>
            </a:pPr>
            <a:r>
              <a:rPr lang="en-GB" dirty="0"/>
              <a:t>A subroutine does not return a value, but can return many values via its arguments and can only be used as a stand-alone command (using the keyword call).</a:t>
            </a:r>
            <a:endParaRPr lang="en-US" dirty="0"/>
          </a:p>
        </p:txBody>
      </p:sp>
    </p:spTree>
    <p:extLst>
      <p:ext uri="{BB962C8B-B14F-4D97-AF65-F5344CB8AC3E}">
        <p14:creationId xmlns:p14="http://schemas.microsoft.com/office/powerpoint/2010/main" val="3112466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1D38-3A88-4D5D-BF68-5346C8F177CB}"/>
              </a:ext>
            </a:extLst>
          </p:cNvPr>
          <p:cNvSpPr>
            <a:spLocks noGrp="1"/>
          </p:cNvSpPr>
          <p:nvPr>
            <p:ph type="title"/>
          </p:nvPr>
        </p:nvSpPr>
        <p:spPr>
          <a:xfrm>
            <a:off x="452120" y="0"/>
            <a:ext cx="10515600" cy="1077277"/>
          </a:xfrm>
        </p:spPr>
        <p:txBody>
          <a:bodyPr/>
          <a:lstStyle/>
          <a:p>
            <a:r>
              <a:rPr lang="en-US" dirty="0"/>
              <a:t>Functions </a:t>
            </a:r>
            <a:r>
              <a:rPr lang="en-US" dirty="0" err="1"/>
              <a:t>cont</a:t>
            </a:r>
            <a:endParaRPr lang="en-US" dirty="0"/>
          </a:p>
        </p:txBody>
      </p:sp>
      <p:sp>
        <p:nvSpPr>
          <p:cNvPr id="3" name="Content Placeholder 2">
            <a:extLst>
              <a:ext uri="{FF2B5EF4-FFF2-40B4-BE49-F238E27FC236}">
                <a16:creationId xmlns:a16="http://schemas.microsoft.com/office/drawing/2014/main" id="{D8D75B18-FC99-4E28-8DAE-341C56C00FE6}"/>
              </a:ext>
            </a:extLst>
          </p:cNvPr>
          <p:cNvSpPr>
            <a:spLocks noGrp="1"/>
          </p:cNvSpPr>
          <p:nvPr>
            <p:ph idx="1"/>
          </p:nvPr>
        </p:nvSpPr>
        <p:spPr>
          <a:xfrm>
            <a:off x="452120" y="1077277"/>
            <a:ext cx="10515600" cy="4351338"/>
          </a:xfrm>
        </p:spPr>
        <p:txBody>
          <a:bodyPr/>
          <a:lstStyle/>
          <a:p>
            <a:r>
              <a:rPr lang="en-GB" dirty="0"/>
              <a:t>In Fortran, one can use a function to return a value or an array of values. The following program calls a function to compute the sum of the square and the cube of an integer.</a:t>
            </a:r>
            <a:endParaRPr lang="en-US" dirty="0"/>
          </a:p>
        </p:txBody>
      </p:sp>
      <p:pic>
        <p:nvPicPr>
          <p:cNvPr id="6" name="Picture 5">
            <a:extLst>
              <a:ext uri="{FF2B5EF4-FFF2-40B4-BE49-F238E27FC236}">
                <a16:creationId xmlns:a16="http://schemas.microsoft.com/office/drawing/2014/main" id="{135B048F-C07C-4D09-9000-32A5CF240875}"/>
              </a:ext>
            </a:extLst>
          </p:cNvPr>
          <p:cNvPicPr>
            <a:picLocks noChangeAspect="1"/>
          </p:cNvPicPr>
          <p:nvPr/>
        </p:nvPicPr>
        <p:blipFill>
          <a:blip r:embed="rId2"/>
          <a:stretch>
            <a:fillRect/>
          </a:stretch>
        </p:blipFill>
        <p:spPr>
          <a:xfrm>
            <a:off x="695960" y="2381567"/>
            <a:ext cx="7467600" cy="4124325"/>
          </a:xfrm>
          <a:prstGeom prst="rect">
            <a:avLst/>
          </a:prstGeom>
        </p:spPr>
      </p:pic>
      <p:sp>
        <p:nvSpPr>
          <p:cNvPr id="11" name="TextBox 10">
            <a:extLst>
              <a:ext uri="{FF2B5EF4-FFF2-40B4-BE49-F238E27FC236}">
                <a16:creationId xmlns:a16="http://schemas.microsoft.com/office/drawing/2014/main" id="{51A12842-357D-47BE-9FA0-FD85A30C4C97}"/>
              </a:ext>
            </a:extLst>
          </p:cNvPr>
          <p:cNvSpPr txBox="1"/>
          <p:nvPr/>
        </p:nvSpPr>
        <p:spPr>
          <a:xfrm>
            <a:off x="8239760" y="2381567"/>
            <a:ext cx="3256280" cy="2585323"/>
          </a:xfrm>
          <a:prstGeom prst="rect">
            <a:avLst/>
          </a:prstGeom>
          <a:noFill/>
        </p:spPr>
        <p:txBody>
          <a:bodyPr wrap="square">
            <a:spAutoFit/>
          </a:bodyPr>
          <a:lstStyle/>
          <a:p>
            <a:r>
              <a:rPr lang="en-GB" dirty="0"/>
              <a:t>It is good programming practice for functions not to modify their arguments—that is, all function arguments should be intent(in).</a:t>
            </a:r>
          </a:p>
          <a:p>
            <a:endParaRPr lang="en-GB" dirty="0"/>
          </a:p>
          <a:p>
            <a:r>
              <a:rPr lang="en-GB" dirty="0"/>
              <a:t>Such functions are known as </a:t>
            </a:r>
            <a:r>
              <a:rPr lang="en-GB" dirty="0">
                <a:solidFill>
                  <a:srgbClr val="FF0000"/>
                </a:solidFill>
              </a:rPr>
              <a:t>pure functions</a:t>
            </a:r>
            <a:r>
              <a:rPr lang="en-GB" dirty="0"/>
              <a:t>. Use subroutines if your procedure needs to modify its arguments.</a:t>
            </a:r>
            <a:endParaRPr lang="en-US" dirty="0"/>
          </a:p>
        </p:txBody>
      </p:sp>
    </p:spTree>
    <p:extLst>
      <p:ext uri="{BB962C8B-B14F-4D97-AF65-F5344CB8AC3E}">
        <p14:creationId xmlns:p14="http://schemas.microsoft.com/office/powerpoint/2010/main" val="385956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1867-796F-4B3E-9DD4-CC5078B5951B}"/>
              </a:ext>
            </a:extLst>
          </p:cNvPr>
          <p:cNvSpPr>
            <a:spLocks noGrp="1"/>
          </p:cNvSpPr>
          <p:nvPr>
            <p:ph type="title"/>
          </p:nvPr>
        </p:nvSpPr>
        <p:spPr/>
        <p:txBody>
          <a:bodyPr/>
          <a:lstStyle/>
          <a:p>
            <a:r>
              <a:rPr lang="en-US" b="0" i="0" dirty="0">
                <a:solidFill>
                  <a:srgbClr val="000000"/>
                </a:solidFill>
                <a:effectLst/>
                <a:latin typeface="Heebo"/>
              </a:rPr>
              <a:t>Facts about Fortran</a:t>
            </a:r>
            <a:endParaRPr lang="en-US" dirty="0"/>
          </a:p>
        </p:txBody>
      </p:sp>
      <p:sp>
        <p:nvSpPr>
          <p:cNvPr id="3" name="Content Placeholder 2">
            <a:extLst>
              <a:ext uri="{FF2B5EF4-FFF2-40B4-BE49-F238E27FC236}">
                <a16:creationId xmlns:a16="http://schemas.microsoft.com/office/drawing/2014/main" id="{66E807DD-5EAF-4228-B42E-3CE265388133}"/>
              </a:ext>
            </a:extLst>
          </p:cNvPr>
          <p:cNvSpPr>
            <a:spLocks noGrp="1"/>
          </p:cNvSpPr>
          <p:nvPr>
            <p:ph idx="1"/>
          </p:nvPr>
        </p:nvSpPr>
        <p:spPr>
          <a:xfrm>
            <a:off x="428625" y="1552574"/>
            <a:ext cx="10925175" cy="5133975"/>
          </a:xfrm>
        </p:spPr>
        <p:txBody>
          <a:bodyPr>
            <a:normAutofit fontScale="92500"/>
          </a:bodyPr>
          <a:lstStyle/>
          <a:p>
            <a:pPr algn="just">
              <a:lnSpc>
                <a:spcPct val="120000"/>
              </a:lnSpc>
              <a:buFont typeface="Arial" panose="020B0604020202020204" pitchFamily="34" charset="0"/>
              <a:buChar char="•"/>
            </a:pPr>
            <a:r>
              <a:rPr lang="en-GB" sz="1800" b="0" i="0" dirty="0">
                <a:solidFill>
                  <a:srgbClr val="000000"/>
                </a:solidFill>
                <a:effectLst/>
                <a:latin typeface="Nunito"/>
              </a:rPr>
              <a:t>Fortran was created by a team, led by John Backus at IBM in 1957.</a:t>
            </a:r>
          </a:p>
          <a:p>
            <a:pPr algn="just">
              <a:lnSpc>
                <a:spcPct val="120000"/>
              </a:lnSpc>
              <a:buFont typeface="Arial" panose="020B0604020202020204" pitchFamily="34" charset="0"/>
              <a:buChar char="•"/>
            </a:pPr>
            <a:r>
              <a:rPr lang="en-GB" sz="1800" b="0" i="0" dirty="0">
                <a:solidFill>
                  <a:srgbClr val="000000"/>
                </a:solidFill>
                <a:effectLst/>
                <a:latin typeface="Nunito"/>
              </a:rPr>
              <a:t>Initially the name used to be written in all capital, but current standards and implementations only require the first letter to be capital.</a:t>
            </a:r>
          </a:p>
          <a:p>
            <a:pPr algn="just">
              <a:lnSpc>
                <a:spcPct val="120000"/>
              </a:lnSpc>
              <a:buFont typeface="Arial" panose="020B0604020202020204" pitchFamily="34" charset="0"/>
              <a:buChar char="•"/>
            </a:pPr>
            <a:r>
              <a:rPr lang="en-GB" sz="1800" b="0" i="0" dirty="0">
                <a:solidFill>
                  <a:srgbClr val="000000"/>
                </a:solidFill>
                <a:effectLst/>
                <a:latin typeface="Nunito"/>
              </a:rPr>
              <a:t>Fortran stands for </a:t>
            </a:r>
            <a:r>
              <a:rPr lang="en-GB" sz="1800" b="0" i="0" dirty="0" err="1">
                <a:solidFill>
                  <a:srgbClr val="000000"/>
                </a:solidFill>
                <a:effectLst/>
                <a:latin typeface="Nunito"/>
              </a:rPr>
              <a:t>FORmula</a:t>
            </a:r>
            <a:r>
              <a:rPr lang="en-GB" sz="1800" b="0" i="0" dirty="0">
                <a:solidFill>
                  <a:srgbClr val="000000"/>
                </a:solidFill>
                <a:effectLst/>
                <a:latin typeface="Nunito"/>
              </a:rPr>
              <a:t> </a:t>
            </a:r>
            <a:r>
              <a:rPr lang="en-GB" sz="1800" b="0" i="0" dirty="0" err="1">
                <a:solidFill>
                  <a:srgbClr val="000000"/>
                </a:solidFill>
                <a:effectLst/>
                <a:latin typeface="Nunito"/>
              </a:rPr>
              <a:t>TRANslator</a:t>
            </a:r>
            <a:r>
              <a:rPr lang="en-GB" sz="1800" b="0" i="0" dirty="0">
                <a:solidFill>
                  <a:srgbClr val="000000"/>
                </a:solidFill>
                <a:effectLst/>
                <a:latin typeface="Nunito"/>
              </a:rPr>
              <a:t>.</a:t>
            </a:r>
          </a:p>
          <a:p>
            <a:pPr algn="just">
              <a:lnSpc>
                <a:spcPct val="120000"/>
              </a:lnSpc>
              <a:buFont typeface="Arial" panose="020B0604020202020204" pitchFamily="34" charset="0"/>
              <a:buChar char="•"/>
            </a:pPr>
            <a:r>
              <a:rPr lang="en-GB" sz="1800" b="0" i="0" dirty="0">
                <a:solidFill>
                  <a:srgbClr val="000000"/>
                </a:solidFill>
                <a:effectLst/>
                <a:latin typeface="Nunito"/>
              </a:rPr>
              <a:t>Originally developed for scientific calculations, it had very limited support for character strings and other structures needed for general purpose programming.</a:t>
            </a:r>
          </a:p>
          <a:p>
            <a:pPr algn="just">
              <a:lnSpc>
                <a:spcPct val="120000"/>
              </a:lnSpc>
              <a:buFont typeface="Arial" panose="020B0604020202020204" pitchFamily="34" charset="0"/>
              <a:buChar char="•"/>
            </a:pPr>
            <a:r>
              <a:rPr lang="en-GB" sz="1800" b="0" i="0" dirty="0">
                <a:solidFill>
                  <a:srgbClr val="000000"/>
                </a:solidFill>
                <a:effectLst/>
                <a:latin typeface="Nunito"/>
              </a:rPr>
              <a:t>Later extensions and developments made it into a high level programming language with good degree of portability.</a:t>
            </a:r>
          </a:p>
          <a:p>
            <a:pPr algn="just">
              <a:lnSpc>
                <a:spcPct val="120000"/>
              </a:lnSpc>
              <a:buFont typeface="Arial" panose="020B0604020202020204" pitchFamily="34" charset="0"/>
              <a:buChar char="•"/>
            </a:pPr>
            <a:r>
              <a:rPr lang="en-GB" sz="1800" b="0" i="0" dirty="0">
                <a:solidFill>
                  <a:srgbClr val="000000"/>
                </a:solidFill>
                <a:effectLst/>
                <a:latin typeface="Nunito"/>
              </a:rPr>
              <a:t>Original versions, Fortran I, II and III are considered obsolete now.</a:t>
            </a:r>
          </a:p>
          <a:p>
            <a:pPr algn="just">
              <a:lnSpc>
                <a:spcPct val="120000"/>
              </a:lnSpc>
              <a:buFont typeface="Arial" panose="020B0604020202020204" pitchFamily="34" charset="0"/>
              <a:buChar char="•"/>
            </a:pPr>
            <a:r>
              <a:rPr lang="en-GB" sz="1800" b="0" i="0" dirty="0">
                <a:solidFill>
                  <a:srgbClr val="000000"/>
                </a:solidFill>
                <a:effectLst/>
                <a:latin typeface="Nunito"/>
              </a:rPr>
              <a:t>Oldest version still in use is Fortran IV, and Fortran 66.</a:t>
            </a:r>
          </a:p>
          <a:p>
            <a:pPr algn="just">
              <a:lnSpc>
                <a:spcPct val="120000"/>
              </a:lnSpc>
              <a:buFont typeface="Arial" panose="020B0604020202020204" pitchFamily="34" charset="0"/>
              <a:buChar char="•"/>
            </a:pPr>
            <a:r>
              <a:rPr lang="en-GB" sz="1800" b="0" i="0" dirty="0">
                <a:solidFill>
                  <a:srgbClr val="000000"/>
                </a:solidFill>
                <a:effectLst/>
                <a:latin typeface="Nunito"/>
              </a:rPr>
              <a:t>Most commonly used versions today are : Fortran 77, Fortran 90, and Fortran 95.</a:t>
            </a:r>
          </a:p>
          <a:p>
            <a:pPr algn="just">
              <a:lnSpc>
                <a:spcPct val="120000"/>
              </a:lnSpc>
              <a:buFont typeface="Arial" panose="020B0604020202020204" pitchFamily="34" charset="0"/>
              <a:buChar char="•"/>
            </a:pPr>
            <a:r>
              <a:rPr lang="en-GB" sz="1800" b="0" i="0" dirty="0">
                <a:solidFill>
                  <a:srgbClr val="000000"/>
                </a:solidFill>
                <a:effectLst/>
                <a:latin typeface="Nunito"/>
              </a:rPr>
              <a:t>Fortran 77 added strings as a distinct type.</a:t>
            </a:r>
          </a:p>
          <a:p>
            <a:pPr algn="just">
              <a:lnSpc>
                <a:spcPct val="120000"/>
              </a:lnSpc>
              <a:buFont typeface="Arial" panose="020B0604020202020204" pitchFamily="34" charset="0"/>
              <a:buChar char="•"/>
            </a:pPr>
            <a:r>
              <a:rPr lang="en-GB" sz="1800" b="0" i="0" dirty="0">
                <a:solidFill>
                  <a:srgbClr val="000000"/>
                </a:solidFill>
                <a:effectLst/>
                <a:latin typeface="Nunito"/>
              </a:rPr>
              <a:t>Fortran 90 added various sorts of threading, and direct array processing.</a:t>
            </a:r>
            <a:endParaRPr lang="en-US" sz="1800" dirty="0"/>
          </a:p>
        </p:txBody>
      </p:sp>
    </p:spTree>
    <p:extLst>
      <p:ext uri="{BB962C8B-B14F-4D97-AF65-F5344CB8AC3E}">
        <p14:creationId xmlns:p14="http://schemas.microsoft.com/office/powerpoint/2010/main" val="1567051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E39B-1422-4598-A068-6C52ACD72307}"/>
              </a:ext>
            </a:extLst>
          </p:cNvPr>
          <p:cNvSpPr>
            <a:spLocks noGrp="1"/>
          </p:cNvSpPr>
          <p:nvPr>
            <p:ph type="title"/>
          </p:nvPr>
        </p:nvSpPr>
        <p:spPr/>
        <p:txBody>
          <a:bodyPr/>
          <a:lstStyle/>
          <a:p>
            <a:r>
              <a:rPr lang="en-US" b="0" i="0" dirty="0">
                <a:effectLst/>
                <a:latin typeface="-apple-system"/>
              </a:rPr>
              <a:t>Modules</a:t>
            </a:r>
            <a:endParaRPr lang="en-US" dirty="0"/>
          </a:p>
        </p:txBody>
      </p:sp>
      <p:sp>
        <p:nvSpPr>
          <p:cNvPr id="3" name="Content Placeholder 2">
            <a:extLst>
              <a:ext uri="{FF2B5EF4-FFF2-40B4-BE49-F238E27FC236}">
                <a16:creationId xmlns:a16="http://schemas.microsoft.com/office/drawing/2014/main" id="{52A42A97-7AA8-4E87-A8A5-96E0095DB6DD}"/>
              </a:ext>
            </a:extLst>
          </p:cNvPr>
          <p:cNvSpPr>
            <a:spLocks noGrp="1"/>
          </p:cNvSpPr>
          <p:nvPr>
            <p:ph idx="1"/>
          </p:nvPr>
        </p:nvSpPr>
        <p:spPr>
          <a:xfrm>
            <a:off x="838200" y="1825625"/>
            <a:ext cx="10515600" cy="3549015"/>
          </a:xfrm>
        </p:spPr>
        <p:txBody>
          <a:bodyPr>
            <a:normAutofit fontScale="92500" lnSpcReduction="20000"/>
          </a:bodyPr>
          <a:lstStyle/>
          <a:p>
            <a:pPr marL="0" indent="0">
              <a:buNone/>
            </a:pPr>
            <a:r>
              <a:rPr lang="en-GB" dirty="0"/>
              <a:t>Fortran modules contain definitions that are made accessible to programs, procedures, and other modules through the use statement. They can contain data objects, type definitions, procedures, and interfaces.</a:t>
            </a:r>
          </a:p>
          <a:p>
            <a:endParaRPr lang="en-GB" dirty="0"/>
          </a:p>
          <a:p>
            <a:r>
              <a:rPr lang="en-GB" dirty="0"/>
              <a:t>Modules allow controlled scoping extension whereby entity access is made explicit</a:t>
            </a:r>
          </a:p>
          <a:p>
            <a:r>
              <a:rPr lang="en-GB" dirty="0"/>
              <a:t>Modules automatically generate explicit interfaces required for modern procedures</a:t>
            </a:r>
          </a:p>
          <a:p>
            <a:r>
              <a:rPr lang="en-GB" dirty="0"/>
              <a:t>It is recommended to always place functions and subroutines within modules.</a:t>
            </a:r>
            <a:endParaRPr lang="en-US" dirty="0"/>
          </a:p>
        </p:txBody>
      </p:sp>
    </p:spTree>
    <p:extLst>
      <p:ext uri="{BB962C8B-B14F-4D97-AF65-F5344CB8AC3E}">
        <p14:creationId xmlns:p14="http://schemas.microsoft.com/office/powerpoint/2010/main" val="1175233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B4345F-CC2D-4064-9F55-4F70D9AC7253}"/>
              </a:ext>
            </a:extLst>
          </p:cNvPr>
          <p:cNvPicPr>
            <a:picLocks noChangeAspect="1"/>
          </p:cNvPicPr>
          <p:nvPr/>
        </p:nvPicPr>
        <p:blipFill>
          <a:blip r:embed="rId3"/>
          <a:stretch>
            <a:fillRect/>
          </a:stretch>
        </p:blipFill>
        <p:spPr>
          <a:xfrm>
            <a:off x="218440" y="495300"/>
            <a:ext cx="7467600" cy="5867400"/>
          </a:xfrm>
          <a:prstGeom prst="rect">
            <a:avLst/>
          </a:prstGeom>
        </p:spPr>
      </p:pic>
      <p:pic>
        <p:nvPicPr>
          <p:cNvPr id="7" name="Picture 6">
            <a:extLst>
              <a:ext uri="{FF2B5EF4-FFF2-40B4-BE49-F238E27FC236}">
                <a16:creationId xmlns:a16="http://schemas.microsoft.com/office/drawing/2014/main" id="{AC0D484A-DF56-4026-A167-692001A5CA84}"/>
              </a:ext>
            </a:extLst>
          </p:cNvPr>
          <p:cNvPicPr>
            <a:picLocks noChangeAspect="1"/>
          </p:cNvPicPr>
          <p:nvPr/>
        </p:nvPicPr>
        <p:blipFill>
          <a:blip r:embed="rId4"/>
          <a:stretch>
            <a:fillRect/>
          </a:stretch>
        </p:blipFill>
        <p:spPr>
          <a:xfrm>
            <a:off x="7686040" y="909637"/>
            <a:ext cx="4019550" cy="5038725"/>
          </a:xfrm>
          <a:prstGeom prst="rect">
            <a:avLst/>
          </a:prstGeom>
        </p:spPr>
      </p:pic>
    </p:spTree>
    <p:extLst>
      <p:ext uri="{BB962C8B-B14F-4D97-AF65-F5344CB8AC3E}">
        <p14:creationId xmlns:p14="http://schemas.microsoft.com/office/powerpoint/2010/main" val="77116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0733-F4BD-4088-83B5-BED257C638BE}"/>
              </a:ext>
            </a:extLst>
          </p:cNvPr>
          <p:cNvSpPr>
            <a:spLocks noGrp="1"/>
          </p:cNvSpPr>
          <p:nvPr>
            <p:ph type="title"/>
          </p:nvPr>
        </p:nvSpPr>
        <p:spPr>
          <a:xfrm>
            <a:off x="838200" y="237490"/>
            <a:ext cx="10515600" cy="1325563"/>
          </a:xfrm>
        </p:spPr>
        <p:txBody>
          <a:bodyPr/>
          <a:lstStyle/>
          <a:p>
            <a:r>
              <a:rPr lang="en-GB" b="0" i="0" dirty="0">
                <a:solidFill>
                  <a:srgbClr val="000000"/>
                </a:solidFill>
                <a:effectLst/>
                <a:latin typeface="Nunito"/>
              </a:rPr>
              <a:t>A Fortran program</a:t>
            </a:r>
            <a:endParaRPr lang="en-US" dirty="0"/>
          </a:p>
        </p:txBody>
      </p:sp>
      <p:sp>
        <p:nvSpPr>
          <p:cNvPr id="3" name="Content Placeholder 2">
            <a:extLst>
              <a:ext uri="{FF2B5EF4-FFF2-40B4-BE49-F238E27FC236}">
                <a16:creationId xmlns:a16="http://schemas.microsoft.com/office/drawing/2014/main" id="{885317CD-A7BC-4665-90B2-EB6502C139F1}"/>
              </a:ext>
            </a:extLst>
          </p:cNvPr>
          <p:cNvSpPr>
            <a:spLocks noGrp="1"/>
          </p:cNvSpPr>
          <p:nvPr>
            <p:ph idx="1"/>
          </p:nvPr>
        </p:nvSpPr>
        <p:spPr>
          <a:xfrm>
            <a:off x="723900" y="1560139"/>
            <a:ext cx="5191125" cy="2306785"/>
          </a:xfrm>
        </p:spPr>
        <p:txBody>
          <a:bodyPr>
            <a:normAutofit fontScale="70000" lnSpcReduction="20000"/>
          </a:bodyPr>
          <a:lstStyle/>
          <a:p>
            <a:pPr algn="just">
              <a:lnSpc>
                <a:spcPct val="120000"/>
              </a:lnSpc>
            </a:pPr>
            <a:r>
              <a:rPr lang="en-GB" b="0" i="0" dirty="0">
                <a:solidFill>
                  <a:srgbClr val="000000"/>
                </a:solidFill>
                <a:effectLst/>
                <a:latin typeface="Nunito"/>
              </a:rPr>
              <a:t>A Fortran program is made of a collection of program units like a main program, modules, and external subprograms or procedures.</a:t>
            </a:r>
          </a:p>
          <a:p>
            <a:pPr algn="just">
              <a:lnSpc>
                <a:spcPct val="120000"/>
              </a:lnSpc>
            </a:pPr>
            <a:r>
              <a:rPr lang="en-GB" b="0" i="0" dirty="0">
                <a:solidFill>
                  <a:srgbClr val="000000"/>
                </a:solidFill>
                <a:effectLst/>
                <a:latin typeface="Nunito"/>
              </a:rPr>
              <a:t>Each program contains one main program and may or may not contain other program units. The syntax of the main program is as follows −</a:t>
            </a:r>
          </a:p>
          <a:p>
            <a:pPr marL="0" indent="0">
              <a:lnSpc>
                <a:spcPct val="120000"/>
              </a:lnSpc>
              <a:buNone/>
            </a:pPr>
            <a:endParaRPr lang="en-US" dirty="0"/>
          </a:p>
        </p:txBody>
      </p:sp>
      <p:sp>
        <p:nvSpPr>
          <p:cNvPr id="4" name="Rectangle 1">
            <a:extLst>
              <a:ext uri="{FF2B5EF4-FFF2-40B4-BE49-F238E27FC236}">
                <a16:creationId xmlns:a16="http://schemas.microsoft.com/office/drawing/2014/main" id="{49D56A00-E28E-4209-A829-8F6C3A2818B5}"/>
              </a:ext>
            </a:extLst>
          </p:cNvPr>
          <p:cNvSpPr>
            <a:spLocks noChangeArrowheads="1"/>
          </p:cNvSpPr>
          <p:nvPr/>
        </p:nvSpPr>
        <p:spPr bwMode="auto">
          <a:xfrm>
            <a:off x="1090612" y="4052309"/>
            <a:ext cx="4314825" cy="230678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program </a:t>
            </a:r>
            <a:r>
              <a:rPr kumimoji="0" lang="en-US" altLang="en-US" sz="2000" b="0" i="0" u="none" strike="noStrike" cap="none" normalizeH="0" baseline="0" dirty="0" err="1">
                <a:ln>
                  <a:noFill/>
                </a:ln>
                <a:solidFill>
                  <a:srgbClr val="000000"/>
                </a:solidFill>
                <a:effectLst/>
                <a:latin typeface="var(--bs-font-monospace)"/>
              </a:rPr>
              <a:t>program_name</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implicit</a:t>
            </a:r>
            <a:r>
              <a:rPr kumimoji="0" lang="en-US" altLang="en-US" sz="2000" b="0" i="0" u="none" strike="noStrike" cap="none" normalizeH="0" baseline="0" dirty="0">
                <a:ln>
                  <a:noFill/>
                </a:ln>
                <a:solidFill>
                  <a:srgbClr val="000000"/>
                </a:solidFill>
                <a:effectLst/>
                <a:latin typeface="var(--bs-font-monospace)"/>
              </a:rPr>
              <a:t> none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type declaration statements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executable statements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end</a:t>
            </a:r>
            <a:r>
              <a:rPr kumimoji="0" lang="en-US" altLang="en-US" sz="2000" b="0" i="0" u="none" strike="noStrike" cap="none" normalizeH="0" baseline="0" dirty="0">
                <a:ln>
                  <a:noFill/>
                </a:ln>
                <a:solidFill>
                  <a:srgbClr val="000000"/>
                </a:solidFill>
                <a:effectLst/>
                <a:latin typeface="var(--bs-font-monospace)"/>
              </a:rPr>
              <a:t> program </a:t>
            </a:r>
            <a:r>
              <a:rPr kumimoji="0" lang="en-US" altLang="en-US" sz="2000" b="0" i="0" u="none" strike="noStrike" cap="none" normalizeH="0" baseline="0" dirty="0" err="1">
                <a:ln>
                  <a:noFill/>
                </a:ln>
                <a:solidFill>
                  <a:srgbClr val="000000"/>
                </a:solidFill>
                <a:effectLst/>
                <a:latin typeface="var(--bs-font-monospace)"/>
              </a:rPr>
              <a:t>program_name</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7F5881C-B8E2-4305-85FF-F64DF0C30CDB}"/>
              </a:ext>
            </a:extLst>
          </p:cNvPr>
          <p:cNvPicPr>
            <a:picLocks noChangeAspect="1"/>
          </p:cNvPicPr>
          <p:nvPr/>
        </p:nvPicPr>
        <p:blipFill>
          <a:blip r:embed="rId3"/>
          <a:stretch>
            <a:fillRect/>
          </a:stretch>
        </p:blipFill>
        <p:spPr>
          <a:xfrm>
            <a:off x="6276977" y="1933575"/>
            <a:ext cx="5715000" cy="4924425"/>
          </a:xfrm>
          <a:prstGeom prst="rect">
            <a:avLst/>
          </a:prstGeom>
        </p:spPr>
      </p:pic>
      <p:sp>
        <p:nvSpPr>
          <p:cNvPr id="10" name="TextBox 9">
            <a:extLst>
              <a:ext uri="{FF2B5EF4-FFF2-40B4-BE49-F238E27FC236}">
                <a16:creationId xmlns:a16="http://schemas.microsoft.com/office/drawing/2014/main" id="{BCACE315-35E1-45BC-B98B-FF3EEC9F26E6}"/>
              </a:ext>
            </a:extLst>
          </p:cNvPr>
          <p:cNvSpPr txBox="1"/>
          <p:nvPr/>
        </p:nvSpPr>
        <p:spPr>
          <a:xfrm>
            <a:off x="6029325" y="179249"/>
            <a:ext cx="6097904" cy="1754326"/>
          </a:xfrm>
          <a:prstGeom prst="rect">
            <a:avLst/>
          </a:prstGeom>
          <a:noFill/>
        </p:spPr>
        <p:txBody>
          <a:bodyPr wrap="square">
            <a:spAutoFit/>
          </a:bodyPr>
          <a:lstStyle/>
          <a:p>
            <a:pPr algn="just"/>
            <a:r>
              <a:rPr lang="en-GB" b="0" i="0" dirty="0">
                <a:solidFill>
                  <a:srgbClr val="000000"/>
                </a:solidFill>
                <a:effectLst/>
                <a:latin typeface="Nunito"/>
              </a:rPr>
              <a:t>All Fortran programs start with the keyword </a:t>
            </a:r>
            <a:r>
              <a:rPr lang="en-GB" b="1" i="0" dirty="0">
                <a:solidFill>
                  <a:srgbClr val="000000"/>
                </a:solidFill>
                <a:effectLst/>
                <a:latin typeface="Nunito"/>
              </a:rPr>
              <a:t>program</a:t>
            </a:r>
            <a:r>
              <a:rPr lang="en-GB" b="0" i="0" dirty="0">
                <a:solidFill>
                  <a:srgbClr val="000000"/>
                </a:solidFill>
                <a:effectLst/>
                <a:latin typeface="Nunito"/>
              </a:rPr>
              <a:t> and end with the keyword </a:t>
            </a:r>
            <a:r>
              <a:rPr lang="en-GB" b="1" i="0" dirty="0">
                <a:solidFill>
                  <a:srgbClr val="000000"/>
                </a:solidFill>
                <a:effectLst/>
                <a:latin typeface="Nunito"/>
              </a:rPr>
              <a:t>end program,</a:t>
            </a:r>
            <a:r>
              <a:rPr lang="en-GB" b="0" i="0" dirty="0">
                <a:solidFill>
                  <a:srgbClr val="000000"/>
                </a:solidFill>
                <a:effectLst/>
                <a:latin typeface="Nunito"/>
              </a:rPr>
              <a:t> followed by the name of the program.</a:t>
            </a:r>
          </a:p>
          <a:p>
            <a:pPr algn="just"/>
            <a:r>
              <a:rPr lang="en-GB" b="0" i="0" dirty="0">
                <a:solidFill>
                  <a:srgbClr val="000000"/>
                </a:solidFill>
                <a:effectLst/>
                <a:latin typeface="Nunito"/>
              </a:rPr>
              <a:t>The </a:t>
            </a:r>
            <a:r>
              <a:rPr lang="en-GB" b="1" i="0" dirty="0">
                <a:solidFill>
                  <a:srgbClr val="000000"/>
                </a:solidFill>
                <a:effectLst/>
                <a:latin typeface="Nunito"/>
              </a:rPr>
              <a:t>implicit none</a:t>
            </a:r>
            <a:r>
              <a:rPr lang="en-GB" b="0" i="0" dirty="0">
                <a:solidFill>
                  <a:srgbClr val="000000"/>
                </a:solidFill>
                <a:effectLst/>
                <a:latin typeface="Nunito"/>
              </a:rPr>
              <a:t> statement allows the compiler to check that all your variable types are declared properly. You must always use </a:t>
            </a:r>
            <a:r>
              <a:rPr lang="en-GB" b="1" i="0" dirty="0">
                <a:solidFill>
                  <a:srgbClr val="000000"/>
                </a:solidFill>
                <a:effectLst/>
                <a:latin typeface="Nunito"/>
              </a:rPr>
              <a:t>implicit none</a:t>
            </a:r>
            <a:r>
              <a:rPr lang="en-GB" b="0" i="0" dirty="0">
                <a:solidFill>
                  <a:srgbClr val="000000"/>
                </a:solidFill>
                <a:effectLst/>
                <a:latin typeface="Nunito"/>
              </a:rPr>
              <a:t> at the start of every program.</a:t>
            </a:r>
          </a:p>
        </p:txBody>
      </p:sp>
    </p:spTree>
    <p:extLst>
      <p:ext uri="{BB962C8B-B14F-4D97-AF65-F5344CB8AC3E}">
        <p14:creationId xmlns:p14="http://schemas.microsoft.com/office/powerpoint/2010/main" val="289204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83A3-977D-4D2F-9A59-F03F14A894EF}"/>
              </a:ext>
            </a:extLst>
          </p:cNvPr>
          <p:cNvSpPr>
            <a:spLocks noGrp="1"/>
          </p:cNvSpPr>
          <p:nvPr>
            <p:ph type="title"/>
          </p:nvPr>
        </p:nvSpPr>
        <p:spPr/>
        <p:txBody>
          <a:bodyPr/>
          <a:lstStyle/>
          <a:p>
            <a:r>
              <a:rPr lang="en-US" b="0" i="0" dirty="0">
                <a:solidFill>
                  <a:srgbClr val="000000"/>
                </a:solidFill>
                <a:effectLst/>
                <a:latin typeface="Heebo"/>
              </a:rPr>
              <a:t>Basics</a:t>
            </a:r>
            <a:endParaRPr lang="en-US" dirty="0"/>
          </a:p>
        </p:txBody>
      </p:sp>
      <p:sp>
        <p:nvSpPr>
          <p:cNvPr id="3" name="Content Placeholder 2">
            <a:extLst>
              <a:ext uri="{FF2B5EF4-FFF2-40B4-BE49-F238E27FC236}">
                <a16:creationId xmlns:a16="http://schemas.microsoft.com/office/drawing/2014/main" id="{844A3360-4F1E-4615-8F9E-B94849850641}"/>
              </a:ext>
            </a:extLst>
          </p:cNvPr>
          <p:cNvSpPr>
            <a:spLocks noGrp="1"/>
          </p:cNvSpPr>
          <p:nvPr>
            <p:ph idx="1"/>
          </p:nvPr>
        </p:nvSpPr>
        <p:spPr/>
        <p:txBody>
          <a:bodyPr/>
          <a:lstStyle/>
          <a:p>
            <a:pPr algn="just"/>
            <a:r>
              <a:rPr lang="en-GB" b="0" i="0" dirty="0">
                <a:solidFill>
                  <a:srgbClr val="000000"/>
                </a:solidFill>
                <a:effectLst/>
                <a:latin typeface="Nunito"/>
              </a:rPr>
              <a:t>The </a:t>
            </a:r>
            <a:r>
              <a:rPr lang="en-GB" b="1" i="0" dirty="0">
                <a:solidFill>
                  <a:srgbClr val="000000"/>
                </a:solidFill>
                <a:effectLst/>
                <a:latin typeface="Nunito"/>
              </a:rPr>
              <a:t>basic character set</a:t>
            </a:r>
            <a:r>
              <a:rPr lang="en-GB" b="0" i="0" dirty="0">
                <a:solidFill>
                  <a:srgbClr val="000000"/>
                </a:solidFill>
                <a:effectLst/>
                <a:latin typeface="Nunito"/>
              </a:rPr>
              <a:t> of Fortran contains −</a:t>
            </a:r>
          </a:p>
          <a:p>
            <a:pPr algn="l">
              <a:buFont typeface="Arial" panose="020B0604020202020204" pitchFamily="34" charset="0"/>
              <a:buChar char="•"/>
            </a:pPr>
            <a:r>
              <a:rPr lang="en-GB" b="0" i="0" dirty="0">
                <a:solidFill>
                  <a:srgbClr val="000000"/>
                </a:solidFill>
                <a:effectLst/>
                <a:latin typeface="Nunito"/>
              </a:rPr>
              <a:t>the letters A ... Z and a ... z</a:t>
            </a:r>
          </a:p>
          <a:p>
            <a:pPr algn="l">
              <a:buFont typeface="Arial" panose="020B0604020202020204" pitchFamily="34" charset="0"/>
              <a:buChar char="•"/>
            </a:pPr>
            <a:r>
              <a:rPr lang="en-GB" b="0" i="0" dirty="0">
                <a:solidFill>
                  <a:srgbClr val="000000"/>
                </a:solidFill>
                <a:effectLst/>
                <a:latin typeface="Nunito"/>
              </a:rPr>
              <a:t>the digits 0 ... 9</a:t>
            </a:r>
          </a:p>
          <a:p>
            <a:pPr algn="l">
              <a:buFont typeface="Arial" panose="020B0604020202020204" pitchFamily="34" charset="0"/>
              <a:buChar char="•"/>
            </a:pPr>
            <a:r>
              <a:rPr lang="en-GB" b="0" i="0" dirty="0">
                <a:solidFill>
                  <a:srgbClr val="000000"/>
                </a:solidFill>
                <a:effectLst/>
                <a:latin typeface="Nunito"/>
              </a:rPr>
              <a:t>the underscore (_) character</a:t>
            </a:r>
          </a:p>
          <a:p>
            <a:pPr algn="l">
              <a:buFont typeface="Arial" panose="020B0604020202020204" pitchFamily="34" charset="0"/>
              <a:buChar char="•"/>
            </a:pPr>
            <a:r>
              <a:rPr lang="en-GB" b="0" i="0" dirty="0">
                <a:solidFill>
                  <a:srgbClr val="000000"/>
                </a:solidFill>
                <a:effectLst/>
                <a:latin typeface="Nunito"/>
              </a:rPr>
              <a:t>the special characters = : + blank - * / ( ) [ ] , . $ ' ! " % &amp; ; &lt; &gt; ?</a:t>
            </a:r>
          </a:p>
          <a:p>
            <a:pPr algn="just"/>
            <a:r>
              <a:rPr lang="en-GB" b="1" i="0" dirty="0">
                <a:solidFill>
                  <a:srgbClr val="000000"/>
                </a:solidFill>
                <a:effectLst/>
                <a:latin typeface="Nunito"/>
              </a:rPr>
              <a:t>Tokens</a:t>
            </a:r>
            <a:r>
              <a:rPr lang="en-GB" b="0" i="0" dirty="0">
                <a:solidFill>
                  <a:srgbClr val="000000"/>
                </a:solidFill>
                <a:effectLst/>
                <a:latin typeface="Nunito"/>
              </a:rPr>
              <a:t> are made of characters in the basic character set. A token could be a keyword, an identifier, a constant, a string literal, or a symbol.</a:t>
            </a:r>
          </a:p>
          <a:p>
            <a:pPr algn="just"/>
            <a:r>
              <a:rPr lang="en-GB" b="0" i="0" dirty="0">
                <a:solidFill>
                  <a:srgbClr val="000000"/>
                </a:solidFill>
                <a:effectLst/>
                <a:latin typeface="Nunito"/>
              </a:rPr>
              <a:t>Program statements are made of tokens.</a:t>
            </a:r>
          </a:p>
          <a:p>
            <a:pPr marL="0" indent="0">
              <a:buNone/>
            </a:pPr>
            <a:endParaRPr lang="en-US" dirty="0"/>
          </a:p>
        </p:txBody>
      </p:sp>
    </p:spTree>
    <p:extLst>
      <p:ext uri="{BB962C8B-B14F-4D97-AF65-F5344CB8AC3E}">
        <p14:creationId xmlns:p14="http://schemas.microsoft.com/office/powerpoint/2010/main" val="59995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E6AC-8E03-4401-97EA-4BD9CDD390A2}"/>
              </a:ext>
            </a:extLst>
          </p:cNvPr>
          <p:cNvSpPr>
            <a:spLocks noGrp="1"/>
          </p:cNvSpPr>
          <p:nvPr>
            <p:ph type="title"/>
          </p:nvPr>
        </p:nvSpPr>
        <p:spPr/>
        <p:txBody>
          <a:bodyPr/>
          <a:lstStyle/>
          <a:p>
            <a:r>
              <a:rPr lang="en-US" b="0" i="0" dirty="0">
                <a:solidFill>
                  <a:srgbClr val="000000"/>
                </a:solidFill>
                <a:effectLst/>
                <a:latin typeface="Heebo"/>
              </a:rPr>
              <a:t>Identifier and Keywords</a:t>
            </a:r>
            <a:br>
              <a:rPr lang="en-US" b="0" i="0" dirty="0">
                <a:solidFill>
                  <a:srgbClr val="000000"/>
                </a:solidFill>
                <a:effectLst/>
                <a:latin typeface="Heebo"/>
              </a:rPr>
            </a:br>
            <a:endParaRPr lang="en-US" dirty="0"/>
          </a:p>
        </p:txBody>
      </p:sp>
      <p:sp>
        <p:nvSpPr>
          <p:cNvPr id="3" name="Content Placeholder 2">
            <a:extLst>
              <a:ext uri="{FF2B5EF4-FFF2-40B4-BE49-F238E27FC236}">
                <a16:creationId xmlns:a16="http://schemas.microsoft.com/office/drawing/2014/main" id="{4E8780A6-4EBF-4143-9A37-A6BD6772F972}"/>
              </a:ext>
            </a:extLst>
          </p:cNvPr>
          <p:cNvSpPr>
            <a:spLocks noGrp="1"/>
          </p:cNvSpPr>
          <p:nvPr>
            <p:ph idx="1"/>
          </p:nvPr>
        </p:nvSpPr>
        <p:spPr>
          <a:xfrm>
            <a:off x="495300" y="1356994"/>
            <a:ext cx="10515600" cy="4998085"/>
          </a:xfrm>
        </p:spPr>
        <p:txBody>
          <a:bodyPr>
            <a:normAutofit fontScale="92500"/>
          </a:bodyPr>
          <a:lstStyle/>
          <a:p>
            <a:pPr algn="just"/>
            <a:r>
              <a:rPr lang="en-GB" b="0" i="0" dirty="0">
                <a:solidFill>
                  <a:srgbClr val="000000"/>
                </a:solidFill>
                <a:effectLst/>
                <a:latin typeface="Nunito"/>
              </a:rPr>
              <a:t>An identifier is a name used to identify a variable, procedure, or any other user-defined item. A name in Fortran must follow the following rules −</a:t>
            </a:r>
          </a:p>
          <a:p>
            <a:pPr algn="just">
              <a:buFont typeface="Arial" panose="020B0604020202020204" pitchFamily="34" charset="0"/>
              <a:buChar char="•"/>
            </a:pPr>
            <a:r>
              <a:rPr lang="en-GB" b="0" i="0" dirty="0">
                <a:solidFill>
                  <a:srgbClr val="000000"/>
                </a:solidFill>
                <a:effectLst/>
                <a:latin typeface="Nunito"/>
              </a:rPr>
              <a:t>It cannot be longer than 31 characters.</a:t>
            </a:r>
          </a:p>
          <a:p>
            <a:pPr algn="just">
              <a:buFont typeface="Arial" panose="020B0604020202020204" pitchFamily="34" charset="0"/>
              <a:buChar char="•"/>
            </a:pPr>
            <a:r>
              <a:rPr lang="en-GB" b="0" i="0" dirty="0">
                <a:solidFill>
                  <a:srgbClr val="000000"/>
                </a:solidFill>
                <a:effectLst/>
                <a:latin typeface="Nunito"/>
              </a:rPr>
              <a:t>It must be composed of alphanumeric characters (all the letters of the alphabet, and the digits 0 to 9) and underscores (_).</a:t>
            </a:r>
          </a:p>
          <a:p>
            <a:pPr algn="just">
              <a:buFont typeface="Arial" panose="020B0604020202020204" pitchFamily="34" charset="0"/>
              <a:buChar char="•"/>
            </a:pPr>
            <a:r>
              <a:rPr lang="en-GB" b="0" i="0" dirty="0">
                <a:solidFill>
                  <a:srgbClr val="000000"/>
                </a:solidFill>
                <a:effectLst/>
                <a:latin typeface="Nunito"/>
              </a:rPr>
              <a:t>First character of a name must be a letter.</a:t>
            </a:r>
          </a:p>
          <a:p>
            <a:pPr algn="just">
              <a:buFont typeface="Arial" panose="020B0604020202020204" pitchFamily="34" charset="0"/>
              <a:buChar char="•"/>
            </a:pPr>
            <a:r>
              <a:rPr lang="en-GB" b="0" i="0" dirty="0">
                <a:solidFill>
                  <a:srgbClr val="000000"/>
                </a:solidFill>
                <a:effectLst/>
                <a:latin typeface="Nunito"/>
              </a:rPr>
              <a:t>Names are case-insensitive</a:t>
            </a:r>
          </a:p>
          <a:p>
            <a:pPr algn="just">
              <a:buFont typeface="Arial" panose="020B0604020202020204" pitchFamily="34" charset="0"/>
              <a:buChar char="•"/>
            </a:pPr>
            <a:r>
              <a:rPr lang="en-GB" b="0" i="0" dirty="0">
                <a:solidFill>
                  <a:srgbClr val="000000"/>
                </a:solidFill>
                <a:effectLst/>
                <a:latin typeface="Nunito"/>
              </a:rPr>
              <a:t>Keywords are special words, reserved for the language. These reserved words cannot be used as identifiers or names.</a:t>
            </a:r>
          </a:p>
          <a:p>
            <a:pPr algn="just">
              <a:buFont typeface="Arial" panose="020B0604020202020204" pitchFamily="34" charset="0"/>
              <a:buChar char="•"/>
            </a:pPr>
            <a:r>
              <a:rPr lang="en-GB" dirty="0">
                <a:solidFill>
                  <a:srgbClr val="000000"/>
                </a:solidFill>
                <a:latin typeface="Nunito"/>
              </a:rPr>
              <a:t>It has long list of </a:t>
            </a:r>
            <a:r>
              <a:rPr lang="en-GB" dirty="0" err="1">
                <a:solidFill>
                  <a:srgbClr val="000000"/>
                </a:solidFill>
                <a:latin typeface="Nunito"/>
              </a:rPr>
              <a:t>KeyWords</a:t>
            </a:r>
            <a:r>
              <a:rPr lang="en-GB" dirty="0">
                <a:solidFill>
                  <a:srgbClr val="000000"/>
                </a:solidFill>
                <a:latin typeface="Nunito"/>
              </a:rPr>
              <a:t> : </a:t>
            </a:r>
          </a:p>
          <a:p>
            <a:pPr marL="0" indent="0" algn="just">
              <a:buNone/>
            </a:pPr>
            <a:r>
              <a:rPr lang="en-GB" b="0" i="0" dirty="0">
                <a:solidFill>
                  <a:srgbClr val="000000"/>
                </a:solidFill>
                <a:effectLst/>
                <a:latin typeface="Nunito"/>
              </a:rPr>
              <a:t>https://fortranwiki.org/fortran/show/Keywords</a:t>
            </a:r>
          </a:p>
          <a:p>
            <a:pPr marL="0" indent="0">
              <a:buNone/>
            </a:pPr>
            <a:endParaRPr lang="en-US" dirty="0"/>
          </a:p>
        </p:txBody>
      </p:sp>
    </p:spTree>
    <p:extLst>
      <p:ext uri="{BB962C8B-B14F-4D97-AF65-F5344CB8AC3E}">
        <p14:creationId xmlns:p14="http://schemas.microsoft.com/office/powerpoint/2010/main" val="138651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B04E-6208-474E-A352-A7FB6D991436}"/>
              </a:ext>
            </a:extLst>
          </p:cNvPr>
          <p:cNvSpPr>
            <a:spLocks noGrp="1"/>
          </p:cNvSpPr>
          <p:nvPr>
            <p:ph type="title"/>
          </p:nvPr>
        </p:nvSpPr>
        <p:spPr/>
        <p:txBody>
          <a:bodyPr/>
          <a:lstStyle/>
          <a:p>
            <a:r>
              <a:rPr lang="en-US" b="0" i="0" dirty="0">
                <a:solidFill>
                  <a:srgbClr val="734F96"/>
                </a:solidFill>
                <a:effectLst/>
                <a:latin typeface="-apple-system"/>
              </a:rPr>
              <a:t>Fortran Style Guide</a:t>
            </a:r>
            <a:endParaRPr lang="en-US" dirty="0"/>
          </a:p>
        </p:txBody>
      </p:sp>
      <p:sp>
        <p:nvSpPr>
          <p:cNvPr id="3" name="Content Placeholder 2">
            <a:extLst>
              <a:ext uri="{FF2B5EF4-FFF2-40B4-BE49-F238E27FC236}">
                <a16:creationId xmlns:a16="http://schemas.microsoft.com/office/drawing/2014/main" id="{26303BDB-36F2-44D8-89BC-8866BDFE9618}"/>
              </a:ext>
            </a:extLst>
          </p:cNvPr>
          <p:cNvSpPr>
            <a:spLocks noGrp="1"/>
          </p:cNvSpPr>
          <p:nvPr>
            <p:ph idx="1"/>
          </p:nvPr>
        </p:nvSpPr>
        <p:spPr/>
        <p:txBody>
          <a:bodyPr>
            <a:normAutofit lnSpcReduction="10000"/>
          </a:bodyPr>
          <a:lstStyle/>
          <a:p>
            <a:pPr marL="0" indent="0">
              <a:buNone/>
            </a:pPr>
            <a:r>
              <a:rPr lang="en-US" b="0" i="0" dirty="0">
                <a:effectLst/>
                <a:latin typeface="-apple-system"/>
              </a:rPr>
              <a:t>Naming Convention</a:t>
            </a:r>
          </a:p>
          <a:p>
            <a:pPr marL="0" indent="0">
              <a:buNone/>
            </a:pPr>
            <a:r>
              <a:rPr lang="en-GB" b="0" i="0" dirty="0">
                <a:solidFill>
                  <a:srgbClr val="333333"/>
                </a:solidFill>
                <a:effectLst/>
                <a:latin typeface="-apple-system"/>
              </a:rPr>
              <a:t>Here is a style guide seems to be prevalent in most scientific codes (as well as the Fortran standard library), and you are welcome to follow it.</a:t>
            </a:r>
            <a:endParaRPr lang="en-US" b="0" i="0" dirty="0">
              <a:effectLst/>
              <a:latin typeface="-apple-system"/>
            </a:endParaRPr>
          </a:p>
          <a:p>
            <a:r>
              <a:rPr lang="en-US" sz="2000" dirty="0"/>
              <a:t>Use lowercase for all Fortran constructs (do, subroutine, module, …).</a:t>
            </a:r>
          </a:p>
          <a:p>
            <a:r>
              <a:rPr lang="en-US" sz="2000" dirty="0"/>
              <a:t>Follow short mathematical notation for mathematical variables/functions (</a:t>
            </a:r>
            <a:r>
              <a:rPr lang="en-US" sz="2000" dirty="0" err="1"/>
              <a:t>Ylm</a:t>
            </a:r>
            <a:r>
              <a:rPr lang="en-US" sz="2000" dirty="0"/>
              <a:t>, Gamma, gamma, </a:t>
            </a:r>
            <a:r>
              <a:rPr lang="en-US" sz="2000" dirty="0" err="1"/>
              <a:t>Enl</a:t>
            </a:r>
            <a:r>
              <a:rPr lang="en-US" sz="2000" dirty="0"/>
              <a:t>, </a:t>
            </a:r>
            <a:r>
              <a:rPr lang="en-US" sz="2000" dirty="0" err="1"/>
              <a:t>Rnl</a:t>
            </a:r>
            <a:r>
              <a:rPr lang="en-US" sz="2000" dirty="0"/>
              <a:t>, …).</a:t>
            </a:r>
          </a:p>
          <a:p>
            <a:r>
              <a:rPr lang="en-US" sz="2000" dirty="0"/>
              <a:t>For other names use all lowercase: try to keep names to one or two syllables; if more are required, use underscores to clarify (</a:t>
            </a:r>
            <a:r>
              <a:rPr lang="en-US" sz="2000" dirty="0" err="1"/>
              <a:t>sortpair</a:t>
            </a:r>
            <a:r>
              <a:rPr lang="en-US" sz="2000" dirty="0"/>
              <a:t>, </a:t>
            </a:r>
            <a:r>
              <a:rPr lang="en-US" sz="2000" dirty="0" err="1"/>
              <a:t>whitechar</a:t>
            </a:r>
            <a:r>
              <a:rPr lang="en-US" sz="2000" dirty="0"/>
              <a:t>, </a:t>
            </a:r>
            <a:r>
              <a:rPr lang="en-US" sz="2000" dirty="0" err="1"/>
              <a:t>meshexp</a:t>
            </a:r>
            <a:r>
              <a:rPr lang="en-US" sz="2000" dirty="0"/>
              <a:t>, </a:t>
            </a:r>
            <a:r>
              <a:rPr lang="en-US" sz="2000" dirty="0" err="1"/>
              <a:t>numstrings</a:t>
            </a:r>
            <a:r>
              <a:rPr lang="en-US" sz="2000" dirty="0"/>
              <a:t>, </a:t>
            </a:r>
            <a:r>
              <a:rPr lang="en-US" sz="2000" dirty="0" err="1"/>
              <a:t>linspace</a:t>
            </a:r>
            <a:r>
              <a:rPr lang="en-US" sz="2000" dirty="0"/>
              <a:t>, </a:t>
            </a:r>
            <a:r>
              <a:rPr lang="en-US" sz="2000" dirty="0" err="1"/>
              <a:t>meshgrid</a:t>
            </a:r>
            <a:r>
              <a:rPr lang="en-US" sz="2000" dirty="0"/>
              <a:t>, </a:t>
            </a:r>
            <a:r>
              <a:rPr lang="en-US" sz="2000" dirty="0" err="1"/>
              <a:t>argsort</a:t>
            </a:r>
            <a:r>
              <a:rPr lang="en-US" sz="2000" dirty="0"/>
              <a:t>, spline, </a:t>
            </a:r>
            <a:r>
              <a:rPr lang="en-US" sz="2000" dirty="0" err="1"/>
              <a:t>spline_interp</a:t>
            </a:r>
            <a:r>
              <a:rPr lang="en-US" sz="2000" dirty="0"/>
              <a:t>, </a:t>
            </a:r>
            <a:r>
              <a:rPr lang="en-US" sz="2000" dirty="0" err="1"/>
              <a:t>spline_interpolate</a:t>
            </a:r>
            <a:r>
              <a:rPr lang="en-US" sz="2000" dirty="0"/>
              <a:t>, </a:t>
            </a:r>
            <a:r>
              <a:rPr lang="en-US" sz="2000" dirty="0" err="1"/>
              <a:t>stoperr</a:t>
            </a:r>
            <a:r>
              <a:rPr lang="en-US" sz="2000" dirty="0"/>
              <a:t>, </a:t>
            </a:r>
            <a:r>
              <a:rPr lang="en-US" sz="2000" dirty="0" err="1"/>
              <a:t>stop_error</a:t>
            </a:r>
            <a:r>
              <a:rPr lang="en-US" sz="2000" dirty="0"/>
              <a:t>, </a:t>
            </a:r>
            <a:r>
              <a:rPr lang="en-US" sz="2000" dirty="0" err="1"/>
              <a:t>meshexp_der</a:t>
            </a:r>
            <a:r>
              <a:rPr lang="en-US" sz="2000" dirty="0"/>
              <a:t>).</a:t>
            </a:r>
          </a:p>
          <a:p>
            <a:pPr marL="0" indent="0">
              <a:buNone/>
            </a:pPr>
            <a:r>
              <a:rPr lang="en-US" dirty="0">
                <a:latin typeface="-apple-system"/>
              </a:rPr>
              <a:t>Indentation</a:t>
            </a:r>
          </a:p>
          <a:p>
            <a:pPr marL="0" indent="0">
              <a:buNone/>
            </a:pPr>
            <a:r>
              <a:rPr lang="en-GB" sz="2000" dirty="0"/>
              <a:t>Use a consistent indentation to make your code readable. The amount of indentation is a matter of preference, the most common choices are two, three or four spaces.</a:t>
            </a:r>
            <a:endParaRPr lang="en-US" sz="2000" dirty="0"/>
          </a:p>
        </p:txBody>
      </p:sp>
    </p:spTree>
    <p:extLst>
      <p:ext uri="{BB962C8B-B14F-4D97-AF65-F5344CB8AC3E}">
        <p14:creationId xmlns:p14="http://schemas.microsoft.com/office/powerpoint/2010/main" val="339009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26BC-1D99-437A-9EA8-CDB0D0090E6F}"/>
              </a:ext>
            </a:extLst>
          </p:cNvPr>
          <p:cNvSpPr>
            <a:spLocks noGrp="1"/>
          </p:cNvSpPr>
          <p:nvPr>
            <p:ph type="title"/>
          </p:nvPr>
        </p:nvSpPr>
        <p:spPr/>
        <p:txBody>
          <a:bodyPr/>
          <a:lstStyle/>
          <a:p>
            <a:r>
              <a:rPr lang="en-US" b="0" i="0" dirty="0">
                <a:solidFill>
                  <a:srgbClr val="303030"/>
                </a:solidFill>
                <a:effectLst/>
                <a:latin typeface="Heebo"/>
              </a:rPr>
              <a:t>Fortran - Data Types</a:t>
            </a:r>
            <a:endParaRPr lang="en-US" dirty="0"/>
          </a:p>
        </p:txBody>
      </p:sp>
      <p:sp>
        <p:nvSpPr>
          <p:cNvPr id="3" name="Content Placeholder 2">
            <a:extLst>
              <a:ext uri="{FF2B5EF4-FFF2-40B4-BE49-F238E27FC236}">
                <a16:creationId xmlns:a16="http://schemas.microsoft.com/office/drawing/2014/main" id="{5DCFED47-AA86-4B60-8090-5F77D6C17B8B}"/>
              </a:ext>
            </a:extLst>
          </p:cNvPr>
          <p:cNvSpPr>
            <a:spLocks noGrp="1"/>
          </p:cNvSpPr>
          <p:nvPr>
            <p:ph idx="1"/>
          </p:nvPr>
        </p:nvSpPr>
        <p:spPr/>
        <p:txBody>
          <a:bodyPr>
            <a:normAutofit fontScale="92500" lnSpcReduction="20000"/>
          </a:bodyPr>
          <a:lstStyle/>
          <a:p>
            <a:pPr marL="0" indent="0">
              <a:buNone/>
            </a:pPr>
            <a:r>
              <a:rPr lang="en-GB" b="0" i="0" dirty="0">
                <a:solidFill>
                  <a:srgbClr val="000000"/>
                </a:solidFill>
                <a:effectLst/>
                <a:latin typeface="Nunito"/>
              </a:rPr>
              <a:t>Fortran provides five intrinsic data types, however, you can derive your own data types as well. The five intrinsic types are</a:t>
            </a:r>
          </a:p>
          <a:p>
            <a:pPr algn="l">
              <a:buFont typeface="Arial" panose="020B0604020202020204" pitchFamily="34" charset="0"/>
              <a:buChar char="•"/>
            </a:pPr>
            <a:r>
              <a:rPr lang="en-GB" b="0" i="0" dirty="0">
                <a:solidFill>
                  <a:srgbClr val="000000"/>
                </a:solidFill>
                <a:effectLst/>
                <a:latin typeface="Nunito"/>
              </a:rPr>
              <a:t>Integer type</a:t>
            </a:r>
          </a:p>
          <a:p>
            <a:pPr algn="l">
              <a:buFont typeface="Arial" panose="020B0604020202020204" pitchFamily="34" charset="0"/>
              <a:buChar char="•"/>
            </a:pPr>
            <a:r>
              <a:rPr lang="en-GB" b="0" i="0" dirty="0">
                <a:solidFill>
                  <a:srgbClr val="000000"/>
                </a:solidFill>
                <a:effectLst/>
                <a:latin typeface="Nunito"/>
              </a:rPr>
              <a:t>Real type</a:t>
            </a:r>
          </a:p>
          <a:p>
            <a:pPr algn="l">
              <a:buFont typeface="Arial" panose="020B0604020202020204" pitchFamily="34" charset="0"/>
              <a:buChar char="•"/>
            </a:pPr>
            <a:r>
              <a:rPr lang="en-GB" b="0" i="0" dirty="0">
                <a:solidFill>
                  <a:srgbClr val="000000"/>
                </a:solidFill>
                <a:effectLst/>
                <a:latin typeface="Nunito"/>
              </a:rPr>
              <a:t>Complex type</a:t>
            </a:r>
          </a:p>
          <a:p>
            <a:pPr algn="l">
              <a:buFont typeface="Arial" panose="020B0604020202020204" pitchFamily="34" charset="0"/>
              <a:buChar char="•"/>
            </a:pPr>
            <a:r>
              <a:rPr lang="en-GB" b="0" i="0" dirty="0">
                <a:solidFill>
                  <a:srgbClr val="000000"/>
                </a:solidFill>
                <a:effectLst/>
                <a:latin typeface="Nunito"/>
              </a:rPr>
              <a:t>Logical type</a:t>
            </a:r>
          </a:p>
          <a:p>
            <a:pPr algn="l">
              <a:buFont typeface="Arial" panose="020B0604020202020204" pitchFamily="34" charset="0"/>
              <a:buChar char="•"/>
            </a:pPr>
            <a:r>
              <a:rPr lang="en-GB" b="0" i="0" dirty="0">
                <a:solidFill>
                  <a:srgbClr val="000000"/>
                </a:solidFill>
                <a:effectLst/>
                <a:latin typeface="Nunito"/>
              </a:rPr>
              <a:t>Character type</a:t>
            </a:r>
          </a:p>
          <a:p>
            <a:pPr lvl="1"/>
            <a:r>
              <a:rPr lang="en-GB" b="0" i="0" dirty="0">
                <a:solidFill>
                  <a:srgbClr val="000000"/>
                </a:solidFill>
                <a:effectLst/>
                <a:latin typeface="Nunito"/>
              </a:rPr>
              <a:t>The character type stores characters and strings. The length of the string can be specified by </a:t>
            </a:r>
            <a:r>
              <a:rPr lang="en-GB" b="0" i="0" dirty="0" err="1">
                <a:solidFill>
                  <a:srgbClr val="000000"/>
                </a:solidFill>
                <a:effectLst/>
                <a:latin typeface="Nunito"/>
              </a:rPr>
              <a:t>len</a:t>
            </a:r>
            <a:r>
              <a:rPr lang="en-GB" b="0" i="0" dirty="0">
                <a:solidFill>
                  <a:srgbClr val="000000"/>
                </a:solidFill>
                <a:effectLst/>
                <a:latin typeface="Nunito"/>
              </a:rPr>
              <a:t> specifier. If no length is specified, it is 1.</a:t>
            </a:r>
          </a:p>
          <a:p>
            <a:pPr marL="457200" lvl="1" indent="0">
              <a:buNone/>
            </a:pPr>
            <a:r>
              <a:rPr lang="en-GB" b="0" i="0" dirty="0">
                <a:solidFill>
                  <a:srgbClr val="000000"/>
                </a:solidFill>
                <a:effectLst/>
                <a:latin typeface="Nunito"/>
              </a:rPr>
              <a:t>character (</a:t>
            </a:r>
            <a:r>
              <a:rPr lang="en-GB" b="0" i="0" dirty="0" err="1">
                <a:solidFill>
                  <a:srgbClr val="000000"/>
                </a:solidFill>
                <a:effectLst/>
                <a:latin typeface="Nunito"/>
              </a:rPr>
              <a:t>len</a:t>
            </a:r>
            <a:r>
              <a:rPr lang="en-GB" b="0" i="0" dirty="0">
                <a:solidFill>
                  <a:srgbClr val="000000"/>
                </a:solidFill>
                <a:effectLst/>
                <a:latin typeface="Nunito"/>
              </a:rPr>
              <a:t> = 40) :: name  </a:t>
            </a:r>
          </a:p>
          <a:p>
            <a:pPr marL="457200" lvl="1" indent="0">
              <a:buNone/>
            </a:pPr>
            <a:r>
              <a:rPr lang="en-GB" b="0" i="0" dirty="0">
                <a:solidFill>
                  <a:srgbClr val="000000"/>
                </a:solidFill>
                <a:effectLst/>
                <a:latin typeface="Nunito"/>
              </a:rPr>
              <a:t>name = “Its me Magda”</a:t>
            </a:r>
          </a:p>
          <a:p>
            <a:pPr marL="457200" lvl="1" indent="0">
              <a:buNone/>
            </a:pPr>
            <a:r>
              <a:rPr lang="en-US" b="1" dirty="0">
                <a:solidFill>
                  <a:srgbClr val="000000"/>
                </a:solidFill>
                <a:latin typeface="Nunito"/>
              </a:rPr>
              <a:t>The e</a:t>
            </a:r>
            <a:r>
              <a:rPr lang="en-US" b="1" i="0" dirty="0">
                <a:solidFill>
                  <a:srgbClr val="000000"/>
                </a:solidFill>
                <a:effectLst/>
                <a:latin typeface="Nunito"/>
              </a:rPr>
              <a:t>xpression name(1:3) will give Its and name(8:12) - ?</a:t>
            </a:r>
            <a:endParaRPr lang="en-GB" b="0" i="0" dirty="0">
              <a:solidFill>
                <a:srgbClr val="000000"/>
              </a:solidFill>
              <a:effectLst/>
              <a:latin typeface="Nunito"/>
            </a:endParaRPr>
          </a:p>
          <a:p>
            <a:pPr lvl="1"/>
            <a:endParaRPr lang="en-GB" b="0" i="0" dirty="0">
              <a:solidFill>
                <a:srgbClr val="000000"/>
              </a:solidFill>
              <a:effectLst/>
              <a:latin typeface="Nunito"/>
            </a:endParaRPr>
          </a:p>
          <a:p>
            <a:pPr marL="0" indent="0">
              <a:buNone/>
            </a:pPr>
            <a:endParaRPr lang="en-US" dirty="0"/>
          </a:p>
        </p:txBody>
      </p:sp>
    </p:spTree>
    <p:extLst>
      <p:ext uri="{BB962C8B-B14F-4D97-AF65-F5344CB8AC3E}">
        <p14:creationId xmlns:p14="http://schemas.microsoft.com/office/powerpoint/2010/main" val="76321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6970-A0A5-4B87-A483-8FEA007DE69C}"/>
              </a:ext>
            </a:extLst>
          </p:cNvPr>
          <p:cNvSpPr>
            <a:spLocks noGrp="1"/>
          </p:cNvSpPr>
          <p:nvPr>
            <p:ph type="title"/>
          </p:nvPr>
        </p:nvSpPr>
        <p:spPr/>
        <p:txBody>
          <a:bodyPr/>
          <a:lstStyle/>
          <a:p>
            <a:r>
              <a:rPr lang="en-US" b="0" i="0" dirty="0">
                <a:solidFill>
                  <a:srgbClr val="000000"/>
                </a:solidFill>
                <a:effectLst/>
                <a:latin typeface="Heebo"/>
              </a:rPr>
              <a:t>Integer Type</a:t>
            </a:r>
            <a:endParaRPr lang="en-US" dirty="0"/>
          </a:p>
        </p:txBody>
      </p:sp>
      <p:sp>
        <p:nvSpPr>
          <p:cNvPr id="6" name="Rectangle 1">
            <a:extLst>
              <a:ext uri="{FF2B5EF4-FFF2-40B4-BE49-F238E27FC236}">
                <a16:creationId xmlns:a16="http://schemas.microsoft.com/office/drawing/2014/main" id="{314271BA-AD48-433B-A501-76E3E8CA5D72}"/>
              </a:ext>
            </a:extLst>
          </p:cNvPr>
          <p:cNvSpPr>
            <a:spLocks noChangeArrowheads="1"/>
          </p:cNvSpPr>
          <p:nvPr/>
        </p:nvSpPr>
        <p:spPr bwMode="auto">
          <a:xfrm>
            <a:off x="4823460" y="94241"/>
            <a:ext cx="5554979" cy="66695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program </a:t>
            </a:r>
            <a:r>
              <a:rPr kumimoji="0" lang="en-US" altLang="en-US" sz="2000" b="0" i="0" u="none" strike="noStrike" cap="none" normalizeH="0" baseline="0" dirty="0" err="1">
                <a:ln>
                  <a:noFill/>
                </a:ln>
                <a:solidFill>
                  <a:srgbClr val="000000"/>
                </a:solidFill>
                <a:effectLst/>
                <a:latin typeface="var(--bs-font-monospace)"/>
              </a:rPr>
              <a:t>testingInt</a:t>
            </a:r>
            <a:endParaRPr kumimoji="0" lang="en-US" altLang="en-US" sz="20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implicit</a:t>
            </a:r>
            <a:r>
              <a:rPr kumimoji="0" lang="en-US" altLang="en-US" sz="2000" b="0" i="0" u="none" strike="noStrike" cap="none" normalizeH="0" baseline="0" dirty="0">
                <a:ln>
                  <a:noFill/>
                </a:ln>
                <a:solidFill>
                  <a:srgbClr val="000000"/>
                </a:solidFill>
                <a:effectLst/>
                <a:latin typeface="var(--bs-font-monospace)"/>
              </a:rPr>
              <a:t> none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two </a:t>
            </a:r>
            <a:r>
              <a:rPr kumimoji="0" lang="en-US" altLang="en-US" sz="2000" b="0" i="0" u="none" strike="noStrike" cap="none" normalizeH="0" baseline="0" dirty="0">
                <a:ln>
                  <a:noFill/>
                </a:ln>
                <a:solidFill>
                  <a:srgbClr val="000088"/>
                </a:solidFill>
                <a:effectLst/>
                <a:latin typeface="var(--bs-font-monospace)"/>
              </a:rPr>
              <a:t>byte</a:t>
            </a:r>
            <a:r>
              <a:rPr kumimoji="0" lang="en-US" altLang="en-US" sz="2000" b="0" i="0" u="none" strike="noStrike" cap="none" normalizeH="0" baseline="0" dirty="0">
                <a:ln>
                  <a:noFill/>
                </a:ln>
                <a:solidFill>
                  <a:srgbClr val="000000"/>
                </a:solidFill>
                <a:effectLst/>
                <a:latin typeface="var(--bs-font-monospace)"/>
              </a:rPr>
              <a:t> integer</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integer</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kind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2</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shortval</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four </a:t>
            </a:r>
            <a:r>
              <a:rPr kumimoji="0" lang="en-US" altLang="en-US" sz="2000" b="0" i="0" u="none" strike="noStrike" cap="none" normalizeH="0" baseline="0" dirty="0">
                <a:ln>
                  <a:noFill/>
                </a:ln>
                <a:solidFill>
                  <a:srgbClr val="000088"/>
                </a:solidFill>
                <a:effectLst/>
                <a:latin typeface="var(--bs-font-monospace)"/>
              </a:rPr>
              <a:t>byte</a:t>
            </a:r>
            <a:r>
              <a:rPr kumimoji="0" lang="en-US" altLang="en-US" sz="2000" b="0" i="0" u="none" strike="noStrike" cap="none" normalizeH="0" baseline="0" dirty="0">
                <a:ln>
                  <a:noFill/>
                </a:ln>
                <a:solidFill>
                  <a:srgbClr val="000000"/>
                </a:solidFill>
                <a:effectLst/>
                <a:latin typeface="var(--bs-font-monospace)"/>
              </a:rPr>
              <a:t> integer</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integer</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kind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4</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longval</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eight </a:t>
            </a:r>
            <a:r>
              <a:rPr kumimoji="0" lang="en-US" altLang="en-US" sz="2000" b="0" i="0" u="none" strike="noStrike" cap="none" normalizeH="0" baseline="0" dirty="0">
                <a:ln>
                  <a:noFill/>
                </a:ln>
                <a:solidFill>
                  <a:srgbClr val="000088"/>
                </a:solidFill>
                <a:effectLst/>
                <a:latin typeface="var(--bs-font-monospace)"/>
              </a:rPr>
              <a:t>byte</a:t>
            </a:r>
            <a:r>
              <a:rPr kumimoji="0" lang="en-US" altLang="en-US" sz="2000" b="0" i="0" u="none" strike="noStrike" cap="none" normalizeH="0" baseline="0" dirty="0">
                <a:ln>
                  <a:noFill/>
                </a:ln>
                <a:solidFill>
                  <a:srgbClr val="000000"/>
                </a:solidFill>
                <a:effectLst/>
                <a:latin typeface="var(--bs-font-monospace)"/>
              </a:rPr>
              <a:t> integer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integer</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kind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8</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verylongval</a:t>
            </a:r>
            <a:endParaRPr kumimoji="0" lang="en-US" altLang="en-US" sz="20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sixteen </a:t>
            </a:r>
            <a:r>
              <a:rPr kumimoji="0" lang="en-US" altLang="en-US" sz="2000" b="0" i="0" u="none" strike="noStrike" cap="none" normalizeH="0" baseline="0" dirty="0">
                <a:ln>
                  <a:noFill/>
                </a:ln>
                <a:solidFill>
                  <a:srgbClr val="000088"/>
                </a:solidFill>
                <a:effectLst/>
                <a:latin typeface="var(--bs-font-monospace)"/>
              </a:rPr>
              <a:t>byte</a:t>
            </a:r>
            <a:r>
              <a:rPr kumimoji="0" lang="en-US" altLang="en-US" sz="2000" b="0" i="0" u="none" strike="noStrike" cap="none" normalizeH="0" baseline="0" dirty="0">
                <a:ln>
                  <a:noFill/>
                </a:ln>
                <a:solidFill>
                  <a:srgbClr val="000000"/>
                </a:solidFill>
                <a:effectLst/>
                <a:latin typeface="var(--bs-font-monospace)"/>
              </a:rPr>
              <a:t> integer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integer</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kind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16</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veryverylongval</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88"/>
                </a:solidFill>
                <a:effectLst/>
                <a:latin typeface="var(--bs-font-monospace)"/>
              </a:rPr>
              <a:t>default</a:t>
            </a:r>
            <a:r>
              <a:rPr kumimoji="0" lang="en-US" altLang="en-US" sz="2000" b="0" i="0" u="none" strike="noStrike" cap="none" normalizeH="0" baseline="0" dirty="0">
                <a:ln>
                  <a:noFill/>
                </a:ln>
                <a:solidFill>
                  <a:srgbClr val="000000"/>
                </a:solidFill>
                <a:effectLst/>
                <a:latin typeface="var(--bs-font-monospace)"/>
              </a:rPr>
              <a:t> integer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integer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defval</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huge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shortval</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huge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longval</a:t>
            </a: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huge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verylongval</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huge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veryverylongval</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huge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defval</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end</a:t>
            </a:r>
            <a:r>
              <a:rPr kumimoji="0" lang="en-US" altLang="en-US" sz="2000" b="0" i="0" u="none" strike="noStrike" cap="none" normalizeH="0" baseline="0" dirty="0">
                <a:ln>
                  <a:noFill/>
                </a:ln>
                <a:solidFill>
                  <a:srgbClr val="000000"/>
                </a:solidFill>
                <a:effectLst/>
                <a:latin typeface="var(--bs-font-monospace)"/>
              </a:rPr>
              <a:t> program </a:t>
            </a:r>
            <a:r>
              <a:rPr kumimoji="0" lang="en-US" altLang="en-US" sz="2000" b="0" i="0" u="none" strike="noStrike" cap="none" normalizeH="0" baseline="0" dirty="0" err="1">
                <a:ln>
                  <a:noFill/>
                </a:ln>
                <a:solidFill>
                  <a:srgbClr val="000000"/>
                </a:solidFill>
                <a:effectLst/>
                <a:latin typeface="var(--bs-font-monospace)"/>
              </a:rPr>
              <a:t>testingInt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3848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9970</TotalTime>
  <Words>3154</Words>
  <Application>Microsoft Office PowerPoint</Application>
  <PresentationFormat>Widescreen</PresentationFormat>
  <Paragraphs>237</Paragraphs>
  <Slides>31</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-apple-system</vt:lpstr>
      <vt:lpstr>Arial</vt:lpstr>
      <vt:lpstr>Calibri</vt:lpstr>
      <vt:lpstr>Calibri Light</vt:lpstr>
      <vt:lpstr>Heebo</vt:lpstr>
      <vt:lpstr>Nunito</vt:lpstr>
      <vt:lpstr>Söhne</vt:lpstr>
      <vt:lpstr>Söhne Mono</vt:lpstr>
      <vt:lpstr>var(--bs-font-monospace)</vt:lpstr>
      <vt:lpstr>var(--pst-font-family-monospace)</vt:lpstr>
      <vt:lpstr>Office Theme</vt:lpstr>
      <vt:lpstr>Fortran</vt:lpstr>
      <vt:lpstr>What it is</vt:lpstr>
      <vt:lpstr>Facts about Fortran</vt:lpstr>
      <vt:lpstr>A Fortran program</vt:lpstr>
      <vt:lpstr>Basics</vt:lpstr>
      <vt:lpstr>Identifier and Keywords </vt:lpstr>
      <vt:lpstr>Fortran Style Guide</vt:lpstr>
      <vt:lpstr>Fortran - Data Types</vt:lpstr>
      <vt:lpstr>Integer Type</vt:lpstr>
      <vt:lpstr>Floating Point Numbers</vt:lpstr>
      <vt:lpstr>PowerPoint Presentation</vt:lpstr>
      <vt:lpstr>Variables</vt:lpstr>
      <vt:lpstr>Variable Declaration </vt:lpstr>
      <vt:lpstr>Fortran - Constants</vt:lpstr>
      <vt:lpstr>Fortran - Operators</vt:lpstr>
      <vt:lpstr>Loops</vt:lpstr>
      <vt:lpstr>Nested loop control: tags</vt:lpstr>
      <vt:lpstr>Parallelizable loop (do concurrent)</vt:lpstr>
      <vt:lpstr>Example: do concurrent() loop</vt:lpstr>
      <vt:lpstr>Arrays</vt:lpstr>
      <vt:lpstr>Array declaration</vt:lpstr>
      <vt:lpstr>Array slicing</vt:lpstr>
      <vt:lpstr>Allocatable (dynamic) arrays</vt:lpstr>
      <vt:lpstr>Character strings</vt:lpstr>
      <vt:lpstr>Array of strings</vt:lpstr>
      <vt:lpstr>Organising code structure</vt:lpstr>
      <vt:lpstr>Subroutines</vt:lpstr>
      <vt:lpstr>Functions</vt:lpstr>
      <vt:lpstr>Functions cont</vt:lpstr>
      <vt:lpstr>Modules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Magda Tsintsadze</dc:creator>
  <cp:lastModifiedBy>Magda Tsintsadze</cp:lastModifiedBy>
  <cp:revision>4</cp:revision>
  <dcterms:created xsi:type="dcterms:W3CDTF">2023-02-08T20:40:04Z</dcterms:created>
  <dcterms:modified xsi:type="dcterms:W3CDTF">2023-02-16T20:30:01Z</dcterms:modified>
</cp:coreProperties>
</file>