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  <p:sldMasterId id="2147483677" r:id="rId3"/>
    <p:sldMasterId id="2147483742" r:id="rId4"/>
  </p:sldMasterIdLst>
  <p:notesMasterIdLst>
    <p:notesMasterId r:id="rId73"/>
  </p:notesMasterIdLst>
  <p:handoutMasterIdLst>
    <p:handoutMasterId r:id="rId74"/>
  </p:handoutMasterIdLst>
  <p:sldIdLst>
    <p:sldId id="256" r:id="rId5"/>
    <p:sldId id="310" r:id="rId6"/>
    <p:sldId id="260" r:id="rId7"/>
    <p:sldId id="264" r:id="rId8"/>
    <p:sldId id="261" r:id="rId9"/>
    <p:sldId id="263" r:id="rId10"/>
    <p:sldId id="265" r:id="rId11"/>
    <p:sldId id="262" r:id="rId12"/>
    <p:sldId id="334" r:id="rId13"/>
    <p:sldId id="311" r:id="rId14"/>
    <p:sldId id="266" r:id="rId15"/>
    <p:sldId id="281" r:id="rId16"/>
    <p:sldId id="282" r:id="rId17"/>
    <p:sldId id="283" r:id="rId18"/>
    <p:sldId id="284" r:id="rId19"/>
    <p:sldId id="285" r:id="rId20"/>
    <p:sldId id="303" r:id="rId21"/>
    <p:sldId id="286" r:id="rId22"/>
    <p:sldId id="335" r:id="rId23"/>
    <p:sldId id="341" r:id="rId24"/>
    <p:sldId id="338" r:id="rId25"/>
    <p:sldId id="337" r:id="rId26"/>
    <p:sldId id="336" r:id="rId27"/>
    <p:sldId id="267" r:id="rId28"/>
    <p:sldId id="268" r:id="rId29"/>
    <p:sldId id="269" r:id="rId30"/>
    <p:sldId id="270" r:id="rId31"/>
    <p:sldId id="271" r:id="rId32"/>
    <p:sldId id="272" r:id="rId33"/>
    <p:sldId id="274" r:id="rId34"/>
    <p:sldId id="312" r:id="rId35"/>
    <p:sldId id="288" r:id="rId36"/>
    <p:sldId id="289" r:id="rId37"/>
    <p:sldId id="313" r:id="rId38"/>
    <p:sldId id="290" r:id="rId39"/>
    <p:sldId id="291" r:id="rId40"/>
    <p:sldId id="297" r:id="rId41"/>
    <p:sldId id="298" r:id="rId42"/>
    <p:sldId id="300" r:id="rId43"/>
    <p:sldId id="295" r:id="rId44"/>
    <p:sldId id="299" r:id="rId45"/>
    <p:sldId id="301" r:id="rId46"/>
    <p:sldId id="302" r:id="rId47"/>
    <p:sldId id="292" r:id="rId48"/>
    <p:sldId id="315" r:id="rId49"/>
    <p:sldId id="309" r:id="rId50"/>
    <p:sldId id="304" r:id="rId51"/>
    <p:sldId id="305" r:id="rId52"/>
    <p:sldId id="306" r:id="rId53"/>
    <p:sldId id="307" r:id="rId54"/>
    <p:sldId id="308" r:id="rId55"/>
    <p:sldId id="316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2" r:id="rId70"/>
    <p:sldId id="333" r:id="rId71"/>
    <p:sldId id="331" r:id="rId7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CC52443-8C08-D44A-87EC-52EA2E1CB525}" type="datetimeFigureOut">
              <a:rPr lang="de-DE"/>
              <a:pPr>
                <a:defRPr/>
              </a:pPr>
              <a:t>02.11.2020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2F85311-B3F1-FC46-8A30-E879F8C26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85C62A-641C-8647-91EB-783FB40899C2}" type="datetimeFigureOut">
              <a:rPr lang="de-DE"/>
              <a:pPr>
                <a:defRPr/>
              </a:pPr>
              <a:t>02.11.2020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ABC2263-B249-BD41-8DE2-10DB71450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5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2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Mike Arnhold (wiwg@gmx.net)</a:t>
            </a:r>
            <a:endParaRPr lang="de-DE" sz="1600" dirty="0">
              <a:latin typeface="Univers Light" charset="0"/>
              <a:cs typeface="Univers Light" charset="0"/>
            </a:endParaRPr>
          </a:p>
        </p:txBody>
      </p:sp>
      <p:sp>
        <p:nvSpPr>
          <p:cNvPr id="1686533" name="Rectangle 5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 b="1">
                <a:solidFill>
                  <a:srgbClr val="E56B20"/>
                </a:solidFill>
                <a:latin typeface="Univers Light"/>
                <a:cs typeface="Univers Light"/>
              </a:defRPr>
            </a:lvl1pPr>
          </a:lstStyle>
          <a:p>
            <a:r>
              <a:rPr lang="de-DE" noProof="0" dirty="0"/>
              <a:t>Mastertitelformat bearbeiten</a:t>
            </a:r>
          </a:p>
        </p:txBody>
      </p:sp>
      <p:sp>
        <p:nvSpPr>
          <p:cNvPr id="1686535" name="Rectangle 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Univers Light"/>
                <a:cs typeface="Univers Light"/>
              </a:defRPr>
            </a:lvl1pPr>
          </a:lstStyle>
          <a:p>
            <a:r>
              <a:rPr lang="de-DE" noProof="0" dirty="0"/>
              <a:t>Master-Untertitelformat bearbeiten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339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noProof="0" dirty="0"/>
              <a:t>Zentrum für Informationsdienste und Hochleistungsrechnen</a:t>
            </a:r>
          </a:p>
        </p:txBody>
      </p:sp>
    </p:spTree>
    <p:extLst>
      <p:ext uri="{BB962C8B-B14F-4D97-AF65-F5344CB8AC3E}">
        <p14:creationId xmlns:p14="http://schemas.microsoft.com/office/powerpoint/2010/main" val="6653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17412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9549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22313" y="4300645"/>
            <a:ext cx="7772400" cy="1462087"/>
          </a:xfrm>
        </p:spPr>
        <p:txBody>
          <a:bodyPr/>
          <a:lstStyle>
            <a:lvl1pPr marL="0">
              <a:spcBef>
                <a:spcPts val="0"/>
              </a:spcBef>
              <a:defRPr sz="4000" b="1" baseline="0">
                <a:solidFill>
                  <a:srgbClr val="001C4A"/>
                </a:solidFill>
              </a:defRPr>
            </a:lvl1pPr>
          </a:lstStyle>
          <a:p>
            <a:pPr>
              <a:defRPr/>
            </a:pPr>
            <a:r>
              <a:rPr lang="en-US" noProof="0" dirty="0">
                <a:latin typeface="Univers Light"/>
                <a:cs typeface="Univers Light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71125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6F57-86EE-4D06-A5FF-79255062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31DD-6C9E-4CF6-A780-B072237D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85B5-334D-4DEA-973F-AACE7BF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377B-9A74-4D6C-AA8E-3C48DA52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FDC2-0C1A-46DE-B2E2-E8F45799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206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E36-911B-4555-9046-FF73C9CE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B812-0795-42ED-A536-717767A9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33EA-0D15-4D52-BED1-C4DD4530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546E-2F5C-4032-9F8C-38E3E823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FFBD-9778-46CA-9CC6-3D4B13D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126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B87D-06EB-4A53-AD03-E66E8CF1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34CF-7DF8-4503-ACED-7EAEB639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9510-935D-4F1D-ABCC-D3432831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F7FF-BD46-4AB1-B404-7B0F7401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AAFB-A483-4989-B5D7-0D1D99C0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8487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4E9E-9150-46C8-B8FF-514CA7E7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021C-7C9C-4952-B7DD-A056F87A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EDC3-91DB-49C6-AD58-067E3952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1614-5601-48A8-BE3D-91A1FD6B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5D8C-F0A6-4EC3-9027-1DEAAD47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4200-13E1-48CC-B56E-E0820D01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496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57DD-59DC-4C2F-8295-14EBC39B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B42F-C108-400B-B408-70706DE7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1E67D-5C1D-4614-A179-0F6548D3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DD8EE-4B13-4B5E-93DF-71BF500E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05A12-12AE-4508-9D7A-60143C95E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498CE-B2C4-41CE-9569-B9409ADD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3A5A-BC32-4E55-A910-D9E08AB5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7838E-B645-4A8C-8ADA-FE11F04A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1714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498B-D2AC-46C0-B0A1-31A0673D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6B9C0-91D4-4579-9933-C7AD39FE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F102-D4CC-4A53-8793-84CA9B3A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D4E18-2418-415C-B31D-DC8000E2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597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FB4C-8587-4DD9-B746-6AF496DF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0EB0F-9FF6-4653-8211-52E92316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FE0B-112C-4200-AFFC-60F5EE85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8731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1406180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CD01-23E7-4A17-A4AE-5E20424F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FA04-A29B-44C2-978E-57C72A1D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6968-2A6A-4B9D-A9A4-371D74C0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CF8E-E807-40EE-9418-5BA61A0D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E49D-CA42-4470-B33C-F171C864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1BC30-3CBF-4A15-BBDD-6664802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5463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FECB-1A61-47DD-B607-FF57FD26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3450B-33A5-4CBE-93FB-B898FB83A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2456-0E4C-4013-BE39-EF932F15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674B-DFAF-4B5F-A2EA-7399736E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E5711-6268-461B-9F1E-32E03F5D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5681-B578-4C94-B998-5D743B4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2957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DBD-426A-496B-9EFB-6B052378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5F1E-EBAA-45DB-A857-09EC2C82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8C9D-F365-4E74-A873-6BB7F6DA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E822-AB97-427B-8EF4-1F15C9E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8C2D-444E-4653-B6AA-5C31A1D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9819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39557-D4EB-4727-8150-7391E6D07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451D-34FA-4E57-8E76-5194469C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2C16-8801-41CF-A742-55FF4A27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1265-7EE3-434E-85B3-D4C11835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F9EF-9AB4-4F9E-8D6C-4A23080E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18912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389557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22313" y="4300645"/>
            <a:ext cx="7772400" cy="1462087"/>
          </a:xfrm>
        </p:spPr>
        <p:txBody>
          <a:bodyPr/>
          <a:lstStyle>
            <a:lvl1pPr marL="0">
              <a:spcBef>
                <a:spcPts val="0"/>
              </a:spcBef>
              <a:defRPr sz="4000" b="1">
                <a:solidFill>
                  <a:srgbClr val="001C4A"/>
                </a:solidFill>
              </a:defRPr>
            </a:lvl1pPr>
          </a:lstStyle>
          <a:p>
            <a:pPr>
              <a:defRPr/>
            </a:pPr>
            <a:r>
              <a:rPr lang="de-DE" noProof="0" dirty="0">
                <a:latin typeface="Univers Light"/>
                <a:cs typeface="Univers Light"/>
              </a:rPr>
              <a:t>TITELMASTERFORMAT DURCH KLICKEN BEARBEITEN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12474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)</a:t>
            </a:r>
            <a:endParaRPr lang="en-US" sz="1600" noProof="0" dirty="0">
              <a:latin typeface="Univers Light" charset="0"/>
              <a:cs typeface="Univers Light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Univers Light"/>
                <a:cs typeface="Univers Light"/>
              </a:defRPr>
            </a:lvl1pPr>
          </a:lstStyle>
          <a:p>
            <a:r>
              <a:rPr lang="en-US" dirty="0"/>
              <a:t>Click to edit Master subtitle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dirty="0">
                <a:solidFill>
                  <a:schemeClr val="bg1"/>
                </a:solidFill>
                <a:latin typeface="Univers Light"/>
                <a:cs typeface="Univers Light"/>
              </a:defRPr>
            </a:lvl1pPr>
          </a:lstStyle>
          <a:p>
            <a:pPr>
              <a:defRPr/>
            </a:pPr>
            <a:r>
              <a:rPr lang="en-US" dirty="0"/>
              <a:t>Center for </a:t>
            </a:r>
            <a:r>
              <a:rPr lang="en-US" noProof="0" dirty="0"/>
              <a:t>Information</a:t>
            </a:r>
            <a:r>
              <a:rPr lang="en-US" dirty="0"/>
              <a:t> Services and High Performance Computing (ZIH)</a:t>
            </a:r>
          </a:p>
        </p:txBody>
      </p:sp>
    </p:spTree>
    <p:extLst>
      <p:ext uri="{BB962C8B-B14F-4D97-AF65-F5344CB8AC3E}">
        <p14:creationId xmlns:p14="http://schemas.microsoft.com/office/powerpoint/2010/main" val="1148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277471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  <p:extLst>
      <p:ext uri="{BB962C8B-B14F-4D97-AF65-F5344CB8AC3E}">
        <p14:creationId xmlns:p14="http://schemas.microsoft.com/office/powerpoint/2010/main" val="8183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22313" y="4300645"/>
            <a:ext cx="7772400" cy="1462087"/>
          </a:xfrm>
        </p:spPr>
        <p:txBody>
          <a:bodyPr/>
          <a:lstStyle>
            <a:lvl1pPr marL="0">
              <a:spcBef>
                <a:spcPts val="0"/>
              </a:spcBef>
              <a:defRPr sz="4000" b="1" baseline="0">
                <a:solidFill>
                  <a:srgbClr val="001C4A"/>
                </a:solidFill>
              </a:defRPr>
            </a:lvl1pPr>
          </a:lstStyle>
          <a:p>
            <a:pPr>
              <a:defRPr/>
            </a:pPr>
            <a:r>
              <a:rPr lang="en-US" noProof="0" dirty="0">
                <a:latin typeface="Univers Light"/>
                <a:cs typeface="Univers Light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14098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Univers Light" charset="0"/>
              <a:cs typeface="Univers Light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Univers Light" charset="0"/>
                <a:cs typeface="Univers Light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Univers Light" charset="0"/>
                <a:cs typeface="Univers Light" charset="0"/>
              </a:rPr>
              <a:t>)</a:t>
            </a:r>
            <a:endParaRPr lang="en-US" sz="1600" noProof="0" dirty="0">
              <a:latin typeface="Univers Light" charset="0"/>
              <a:cs typeface="Univers Light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r>
              <a:rPr lang="en-US" noProof="0" dirty="0"/>
              <a:t>Master-</a:t>
            </a:r>
            <a:r>
              <a:rPr lang="en-US" noProof="0" dirty="0" err="1"/>
              <a:t>Untertitelformat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 dirty="0"/>
              <a:t>Center for Information Services and High Performance Computing (ZIH)</a:t>
            </a:r>
          </a:p>
        </p:txBody>
      </p:sp>
    </p:spTree>
    <p:extLst>
      <p:ext uri="{BB962C8B-B14F-4D97-AF65-F5344CB8AC3E}">
        <p14:creationId xmlns:p14="http://schemas.microsoft.com/office/powerpoint/2010/main" val="5805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1" r:id="rId2"/>
    <p:sldLayoutId id="2147483712" r:id="rId3"/>
    <p:sldLayoutId id="2147483718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ＭＳ Ｐゴシック" charset="-128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7"/>
        </a:buBlip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ＭＳ Ｐゴシック" charset="-128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ZIH_folien-layout_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772150"/>
            <a:ext cx="8623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3" r:id="rId2"/>
    <p:sldLayoutId id="2147483714" r:id="rId3"/>
    <p:sldLayoutId id="2147483720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ＭＳ Ｐゴシック" charset="0"/>
          <a:cs typeface="Univers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ＭＳ Ｐゴシック" charset="-128"/>
          <a:cs typeface="Univers Light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ＭＳ Ｐゴシック" charset="-128"/>
          <a:cs typeface="Univers Light"/>
        </a:defRPr>
      </a:lvl5pPr>
      <a:lvl6pPr marL="19780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 dirty="0"/>
              <a:t>Mike Arnhold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5" r:id="rId2"/>
    <p:sldLayoutId id="2147483716" r:id="rId3"/>
    <p:sldLayoutId id="2147483722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ＭＳ Ｐゴシック" charset="0"/>
          <a:cs typeface="Univers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ＭＳ Ｐゴシック" charset="0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E3FB7-5E6B-40AC-8085-17BD19D8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E0DA-B71E-4BA5-8925-1B799E94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2EF7-B5C1-48C4-AF72-AAA796FB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5B9D-E121-4F3E-94F2-756F4CA67679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5C80-67E9-419E-9C5E-4C17BF79E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39B8-03CC-44A3-A627-3A57AF2A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33CD-2969-4E29-81DB-EE4DB7C7D6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1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C# </a:t>
            </a:r>
            <a:r>
              <a:rPr lang="en-US" sz="6000" dirty="0" err="1"/>
              <a:t>Objektorientierte</a:t>
            </a:r>
            <a:r>
              <a:rPr lang="en-US" sz="6000" dirty="0"/>
              <a:t> </a:t>
            </a:r>
            <a:r>
              <a:rPr lang="en-US" sz="6000" dirty="0" err="1"/>
              <a:t>Programmierung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Grundlagen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6592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Datentypen und Kontrollstrukturen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8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B9A6-545E-4C06-852B-52295B8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147B4F-43C2-41BE-A4A2-3B3B2A2DC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298435"/>
              </p:ext>
            </p:extLst>
          </p:nvPr>
        </p:nvGraphicFramePr>
        <p:xfrm>
          <a:off x="307450" y="1853247"/>
          <a:ext cx="8351840" cy="38771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7960">
                  <a:extLst>
                    <a:ext uri="{9D8B030D-6E8A-4147-A177-3AD203B41FA5}">
                      <a16:colId xmlns:a16="http://schemas.microsoft.com/office/drawing/2014/main" val="2657420046"/>
                    </a:ext>
                  </a:extLst>
                </a:gridCol>
                <a:gridCol w="2087960">
                  <a:extLst>
                    <a:ext uri="{9D8B030D-6E8A-4147-A177-3AD203B41FA5}">
                      <a16:colId xmlns:a16="http://schemas.microsoft.com/office/drawing/2014/main" val="1127406290"/>
                    </a:ext>
                  </a:extLst>
                </a:gridCol>
                <a:gridCol w="2338834">
                  <a:extLst>
                    <a:ext uri="{9D8B030D-6E8A-4147-A177-3AD203B41FA5}">
                      <a16:colId xmlns:a16="http://schemas.microsoft.com/office/drawing/2014/main" val="1506183735"/>
                    </a:ext>
                  </a:extLst>
                </a:gridCol>
                <a:gridCol w="1837086">
                  <a:extLst>
                    <a:ext uri="{9D8B030D-6E8A-4147-A177-3AD203B41FA5}">
                      <a16:colId xmlns:a16="http://schemas.microsoft.com/office/drawing/2014/main" val="3262836015"/>
                    </a:ext>
                  </a:extLst>
                </a:gridCol>
              </a:tblGrid>
              <a:tr h="336826">
                <a:tc>
                  <a:txBody>
                    <a:bodyPr/>
                    <a:lstStyle/>
                    <a:p>
                      <a:r>
                        <a:rPr lang="de-DE" sz="16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Kommentar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55529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bool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Wahr/Falsch (8 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true</a:t>
                      </a:r>
                      <a:r>
                        <a:rPr lang="de-DE" sz="1400" dirty="0"/>
                        <a:t> … </a:t>
                      </a:r>
                      <a:r>
                        <a:rPr lang="de-DE" sz="1400" dirty="0" err="1"/>
                        <a:t>false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false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72345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sbyte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 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-128 …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63069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short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 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-32.768 … 32.767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2158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char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 Bit 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Konvertierung von Zahl zu Unicode Charakter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‘\0‘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09619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int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 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-2.147.483.648 … 2.147.483.647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11047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float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 Bit single-</a:t>
                      </a:r>
                      <a:r>
                        <a:rPr lang="de-DE" sz="1400" dirty="0" err="1"/>
                        <a:t>precision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r>
                        <a:rPr lang="en-SC" sz="1400" dirty="0"/>
                        <a:t>3.4</a:t>
                      </a:r>
                      <a:r>
                        <a:rPr lang="de-DE" sz="1400" dirty="0"/>
                        <a:t> </a:t>
                      </a:r>
                      <a:r>
                        <a:rPr lang="en-SC" sz="1400" dirty="0"/>
                        <a:t>× 10</a:t>
                      </a:r>
                      <a:r>
                        <a:rPr lang="en-SC" sz="1400" baseline="30000" dirty="0"/>
                        <a:t>38</a:t>
                      </a:r>
                      <a:r>
                        <a:rPr lang="de-DE" sz="1400" dirty="0"/>
                        <a:t> … </a:t>
                      </a:r>
                      <a:r>
                        <a:rPr lang="en-SC" sz="1400" dirty="0"/>
                        <a:t>3.4 × 10</a:t>
                      </a:r>
                      <a:r>
                        <a:rPr lang="en-SC" sz="1400" baseline="30000" dirty="0"/>
                        <a:t>38</a:t>
                      </a:r>
                      <a:endParaRPr lang="de-DE" sz="1400" dirty="0"/>
                    </a:p>
                    <a:p>
                      <a:r>
                        <a:rPr lang="de-DE" sz="1400" dirty="0"/>
                        <a:t>Nachkommastellen: </a:t>
                      </a:r>
                      <a:r>
                        <a:rPr lang="en-SC" sz="1400" dirty="0"/>
                        <a:t>7.225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0.0f</a:t>
                      </a:r>
                    </a:p>
                    <a:p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1720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 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-9.223.372.036.854.775.808 … 9.223.372.036.854.775.807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75131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64 Bit double-</a:t>
                      </a:r>
                      <a:r>
                        <a:rPr lang="de-DE" sz="1400" dirty="0" err="1"/>
                        <a:t>precision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-1,7 </a:t>
                      </a:r>
                      <a:r>
                        <a:rPr lang="en-SC" sz="1400" dirty="0"/>
                        <a:t>× 10</a:t>
                      </a:r>
                      <a:r>
                        <a:rPr lang="en-SC" sz="1400" baseline="30000" dirty="0"/>
                        <a:t>3</a:t>
                      </a:r>
                      <a:r>
                        <a:rPr lang="de-DE" sz="1400" baseline="30000" dirty="0"/>
                        <a:t>0</a:t>
                      </a:r>
                      <a:r>
                        <a:rPr lang="en-SC" sz="1400" baseline="30000" dirty="0"/>
                        <a:t>8</a:t>
                      </a:r>
                      <a:r>
                        <a:rPr lang="de-DE" sz="1400" dirty="0"/>
                        <a:t> … 1,7</a:t>
                      </a:r>
                      <a:r>
                        <a:rPr lang="en-SC" sz="1400" dirty="0"/>
                        <a:t> × 10</a:t>
                      </a:r>
                      <a:r>
                        <a:rPr lang="en-SC" sz="1400" baseline="30000" dirty="0"/>
                        <a:t>3</a:t>
                      </a:r>
                      <a:r>
                        <a:rPr lang="de-DE" sz="1400" baseline="30000" dirty="0"/>
                        <a:t>0</a:t>
                      </a:r>
                      <a:r>
                        <a:rPr lang="en-SC" sz="1400" baseline="30000" dirty="0"/>
                        <a:t>8</a:t>
                      </a:r>
                      <a:endParaRPr lang="de-DE" sz="1400" dirty="0"/>
                    </a:p>
                    <a:p>
                      <a:r>
                        <a:rPr lang="de-DE" sz="1400" dirty="0"/>
                        <a:t>Nachkommast.: </a:t>
                      </a:r>
                      <a:r>
                        <a:rPr lang="en-SC" sz="1400" dirty="0"/>
                        <a:t>15.955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0.0d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078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DDDC-5B85-4390-9EF9-40FDDD3C3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C8AC-8E63-4070-99E6-7167C3E0B0AE}"/>
              </a:ext>
            </a:extLst>
          </p:cNvPr>
          <p:cNvSpPr txBox="1">
            <a:spLocks/>
          </p:cNvSpPr>
          <p:nvPr/>
        </p:nvSpPr>
        <p:spPr bwMode="auto">
          <a:xfrm>
            <a:off x="307450" y="1439258"/>
            <a:ext cx="8351838" cy="4139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de-DE" b="1" kern="0" dirty="0"/>
              <a:t>Primitive Datentypen (Value Type):</a:t>
            </a:r>
          </a:p>
          <a:p>
            <a:pPr marL="206375" lvl="1" indent="-285750"/>
            <a:endParaRPr lang="de-DE" kern="0" dirty="0"/>
          </a:p>
          <a:p>
            <a:pPr marL="0" indent="0"/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11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B9A6-545E-4C06-852B-52295B8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147B4F-43C2-41BE-A4A2-3B3B2A2DC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37006"/>
              </p:ext>
            </p:extLst>
          </p:nvPr>
        </p:nvGraphicFramePr>
        <p:xfrm>
          <a:off x="323848" y="1853247"/>
          <a:ext cx="8351838" cy="20741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83946">
                  <a:extLst>
                    <a:ext uri="{9D8B030D-6E8A-4147-A177-3AD203B41FA5}">
                      <a16:colId xmlns:a16="http://schemas.microsoft.com/office/drawing/2014/main" val="2657420046"/>
                    </a:ext>
                  </a:extLst>
                </a:gridCol>
                <a:gridCol w="2783946">
                  <a:extLst>
                    <a:ext uri="{9D8B030D-6E8A-4147-A177-3AD203B41FA5}">
                      <a16:colId xmlns:a16="http://schemas.microsoft.com/office/drawing/2014/main" val="1127406290"/>
                    </a:ext>
                  </a:extLst>
                </a:gridCol>
                <a:gridCol w="2783946">
                  <a:extLst>
                    <a:ext uri="{9D8B030D-6E8A-4147-A177-3AD203B41FA5}">
                      <a16:colId xmlns:a16="http://schemas.microsoft.com/office/drawing/2014/main" val="2647449381"/>
                    </a:ext>
                  </a:extLst>
                </a:gridCol>
              </a:tblGrid>
              <a:tr h="336826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55529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Gruppierung von Werten eines Typs, „starr“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int</a:t>
                      </a:r>
                      <a:r>
                        <a:rPr lang="de-DE" sz="1600" dirty="0"/>
                        <a:t>[] </a:t>
                      </a:r>
                      <a:r>
                        <a:rPr lang="de-DE" sz="1600" dirty="0" err="1"/>
                        <a:t>array</a:t>
                      </a:r>
                      <a:r>
                        <a:rPr lang="de-DE" sz="1600" dirty="0"/>
                        <a:t> = </a:t>
                      </a:r>
                      <a:r>
                        <a:rPr lang="de-DE" sz="1600" dirty="0" err="1"/>
                        <a:t>new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int</a:t>
                      </a:r>
                      <a:r>
                        <a:rPr lang="de-DE" sz="1600" dirty="0"/>
                        <a:t>[5];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72345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6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Gruppierung von Werten eines Typs, „dynamisch“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List&lt;</a:t>
                      </a:r>
                      <a:r>
                        <a:rPr lang="de-DE" sz="1600" dirty="0" err="1"/>
                        <a:t>int</a:t>
                      </a:r>
                      <a:r>
                        <a:rPr lang="de-DE" sz="1600" dirty="0"/>
                        <a:t>&gt; </a:t>
                      </a:r>
                      <a:r>
                        <a:rPr lang="de-DE" sz="1600" dirty="0" err="1"/>
                        <a:t>list</a:t>
                      </a:r>
                      <a:r>
                        <a:rPr lang="de-DE" sz="1600" dirty="0"/>
                        <a:t> = </a:t>
                      </a:r>
                      <a:r>
                        <a:rPr lang="de-DE" sz="1600" dirty="0" err="1"/>
                        <a:t>new</a:t>
                      </a:r>
                      <a:r>
                        <a:rPr lang="de-DE" sz="1600" dirty="0"/>
                        <a:t> List&lt;</a:t>
                      </a:r>
                      <a:r>
                        <a:rPr lang="de-DE" sz="1600" dirty="0" err="1"/>
                        <a:t>int</a:t>
                      </a:r>
                      <a:r>
                        <a:rPr lang="de-DE" sz="1600" dirty="0"/>
                        <a:t>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63069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de-DE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Gruppierung von Werten vom Typ </a:t>
                      </a:r>
                      <a:r>
                        <a:rPr lang="de-DE" sz="1600" dirty="0" err="1"/>
                        <a:t>char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string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str</a:t>
                      </a:r>
                      <a:r>
                        <a:rPr lang="de-DE" sz="1600" dirty="0"/>
                        <a:t> = “Hello, </a:t>
                      </a:r>
                      <a:r>
                        <a:rPr lang="de-DE" sz="1600" dirty="0" err="1"/>
                        <a:t>world</a:t>
                      </a:r>
                      <a:r>
                        <a:rPr lang="de-DE" sz="1600" dirty="0"/>
                        <a:t>!“;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215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DDDC-5B85-4390-9EF9-40FDDD3C3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C8AC-8E63-4070-99E6-7167C3E0B0AE}"/>
              </a:ext>
            </a:extLst>
          </p:cNvPr>
          <p:cNvSpPr txBox="1">
            <a:spLocks/>
          </p:cNvSpPr>
          <p:nvPr/>
        </p:nvSpPr>
        <p:spPr bwMode="auto">
          <a:xfrm>
            <a:off x="323849" y="1439258"/>
            <a:ext cx="8351838" cy="4139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de-DE" b="1" kern="0" dirty="0"/>
              <a:t>Erweiterte Datentypen (Reference Type):</a:t>
            </a:r>
          </a:p>
          <a:p>
            <a:pPr marL="206375" lvl="1" indent="-285750"/>
            <a:endParaRPr lang="de-DE" kern="0" dirty="0"/>
          </a:p>
          <a:p>
            <a:pPr marL="0" indent="0"/>
            <a:r>
              <a:rPr lang="de-DE" kern="0" dirty="0" err="1"/>
              <a:t>array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8911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F6B-83BF-48FA-BA61-72F0E11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6D65-1B64-4F33-8571-2BD7947A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119269" cy="471459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Array:</a:t>
            </a:r>
          </a:p>
          <a:p>
            <a:r>
              <a:rPr lang="de-DE" dirty="0"/>
              <a:t>Stellt eine starre Anreihung von Werten eines bestimmten Typs dar</a:t>
            </a:r>
          </a:p>
          <a:p>
            <a:r>
              <a:rPr lang="de-DE" dirty="0"/>
              <a:t>Länge muss von Begin an bekannt sein</a:t>
            </a:r>
          </a:p>
          <a:p>
            <a:r>
              <a:rPr lang="de-DE" dirty="0"/>
              <a:t>Länge ist unveränderlich</a:t>
            </a:r>
          </a:p>
          <a:p>
            <a:r>
              <a:rPr lang="de-DE" dirty="0"/>
              <a:t>Nicht definierte Werte werden mit ihrem Default initialisiert</a:t>
            </a:r>
          </a:p>
          <a:p>
            <a:pPr marL="0" indent="0"/>
            <a:endParaRPr lang="de-DE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1, 2, 42, 9, 8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1, 2, 42, 9, 8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990B-65A7-41CF-A7E9-0B16452D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8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F6B-83BF-48FA-BA61-72F0E11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6D65-1B64-4F33-8571-2BD7947A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List:</a:t>
            </a:r>
          </a:p>
          <a:p>
            <a:r>
              <a:rPr lang="de-DE" dirty="0"/>
              <a:t>Stellt eine dynamische Anreihung von Werten eines bestimmten Typs dar</a:t>
            </a:r>
          </a:p>
          <a:p>
            <a:r>
              <a:rPr lang="de-DE" dirty="0"/>
              <a:t>Hat variable Länge</a:t>
            </a:r>
          </a:p>
          <a:p>
            <a:r>
              <a:rPr lang="de-DE" dirty="0"/>
              <a:t>Kann leer oder mit vordefinierten Werten initialisiert werden</a:t>
            </a:r>
          </a:p>
          <a:p>
            <a:pPr marL="0" indent="0"/>
            <a:endParaRPr lang="de-DE" b="1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1, 4, 8, -5 };</a:t>
            </a: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990B-65A7-41CF-A7E9-0B16452D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F6B-83BF-48FA-BA61-72F0E11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6D65-1B64-4F33-8571-2BD7947A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String:</a:t>
            </a:r>
          </a:p>
          <a:p>
            <a:r>
              <a:rPr lang="de-DE" dirty="0"/>
              <a:t>Stellt eine Anreihung von einzelnen Zeichen (</a:t>
            </a:r>
            <a:r>
              <a:rPr lang="de-DE" dirty="0" err="1"/>
              <a:t>char</a:t>
            </a:r>
            <a:r>
              <a:rPr lang="de-DE" dirty="0"/>
              <a:t>) dar</a:t>
            </a:r>
          </a:p>
          <a:p>
            <a:r>
              <a:rPr lang="de-DE" dirty="0"/>
              <a:t>Hat variable Länge</a:t>
            </a:r>
          </a:p>
          <a:p>
            <a:r>
              <a:rPr lang="de-DE" dirty="0"/>
              <a:t>Kann leer oder mit vordefinierten Werten initialisiert werden</a:t>
            </a:r>
          </a:p>
          <a:p>
            <a:pPr marL="0" indent="0"/>
            <a:endParaRPr lang="de-DE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my string"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990B-65A7-41CF-A7E9-0B16452D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A27-21D3-4F83-9009-8F7ADD4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2AD0-9174-44E9-8809-5B932023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I):</a:t>
            </a:r>
            <a:endParaRPr lang="de-DE" dirty="0"/>
          </a:p>
          <a:p>
            <a:r>
              <a:rPr lang="de-DE" dirty="0"/>
              <a:t>Kann genutzt werden, um eigene Typen mit eigener Funktionalität zu erstellen</a:t>
            </a:r>
          </a:p>
          <a:p>
            <a:r>
              <a:rPr lang="de-DE" dirty="0"/>
              <a:t>Value Type</a:t>
            </a:r>
          </a:p>
          <a:p>
            <a:r>
              <a:rPr lang="de-DE" dirty="0"/>
              <a:t>Beinhalten Variablen (Felder)</a:t>
            </a:r>
          </a:p>
          <a:p>
            <a:pPr marL="1587" lvl="1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BC87-896F-46CB-BDEA-59B4989A1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A27-21D3-4F83-9009-8F7ADD4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2AD0-9174-44E9-8809-5B932023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Enumeration:</a:t>
            </a:r>
            <a:endParaRPr lang="de-DE" dirty="0"/>
          </a:p>
          <a:p>
            <a:r>
              <a:rPr lang="de-DE" dirty="0" err="1"/>
              <a:t>Begrentzt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auf eine Auswahl an Werten</a:t>
            </a:r>
          </a:p>
          <a:p>
            <a:r>
              <a:rPr lang="de-DE" dirty="0"/>
              <a:t>Den Werten werde Bezeichnungen gegeben</a:t>
            </a:r>
          </a:p>
          <a:p>
            <a:r>
              <a:rPr lang="de-DE" dirty="0"/>
              <a:t>implizit aufwärts zählend</a:t>
            </a:r>
          </a:p>
          <a:p>
            <a:pPr marL="1587" lvl="1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North = 0, East, South, West }</a:t>
            </a: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BC87-896F-46CB-BDEA-59B4989A1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1806-2924-43FC-AB38-AA67291A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309C-A860-426F-812E-25A8E09A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Value vs. Reference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42;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66;</a:t>
            </a:r>
          </a:p>
          <a:p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4, 2 };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arrayBS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arrayBS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6;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arrayBS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6;</a:t>
            </a: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4, 2 };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/* “array42”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arrayBN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arrayBN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6, 6 };</a:t>
            </a:r>
            <a:endParaRPr lang="de-D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9D7E9-1BB6-47DA-BC18-C3389168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76AEB-DCCB-405B-BB6B-12B3C9D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90689"/>
            <a:ext cx="1962150" cy="24765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A9A99-32BB-4701-BEB7-4650B5D8C613}"/>
              </a:ext>
            </a:extLst>
          </p:cNvPr>
          <p:cNvSpPr txBox="1"/>
          <p:nvPr/>
        </p:nvSpPr>
        <p:spPr>
          <a:xfrm>
            <a:off x="628650" y="1993977"/>
            <a:ext cx="2576945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Value Type: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F7209-791F-4220-B561-42A5C5CBA251}"/>
              </a:ext>
            </a:extLst>
          </p:cNvPr>
          <p:cNvSpPr txBox="1"/>
          <p:nvPr/>
        </p:nvSpPr>
        <p:spPr>
          <a:xfrm>
            <a:off x="628650" y="3084386"/>
            <a:ext cx="3377392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Reference Type: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reference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D8B0E-8D4A-4F04-94CE-B2E2290D7E55}"/>
              </a:ext>
            </a:extLst>
          </p:cNvPr>
          <p:cNvSpPr txBox="1"/>
          <p:nvPr/>
        </p:nvSpPr>
        <p:spPr>
          <a:xfrm>
            <a:off x="628650" y="4518252"/>
            <a:ext cx="4347210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Reference Type: „</a:t>
            </a:r>
            <a:r>
              <a:rPr lang="de-DE" dirty="0" err="1"/>
              <a:t>new</a:t>
            </a:r>
            <a:r>
              <a:rPr lang="de-DE" dirty="0"/>
              <a:t>“ erzeugt neue Instanz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A8863-E61C-4602-9F7C-CF09BE55157D}"/>
              </a:ext>
            </a:extLst>
          </p:cNvPr>
          <p:cNvSpPr txBox="1"/>
          <p:nvPr/>
        </p:nvSpPr>
        <p:spPr>
          <a:xfrm>
            <a:off x="4006042" y="5376220"/>
            <a:ext cx="3915827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</a:t>
            </a:r>
            <a:r>
              <a:rPr lang="de-DE" dirty="0" err="1"/>
              <a:t>Refernez</a:t>
            </a:r>
            <a:r>
              <a:rPr lang="de-DE" dirty="0"/>
              <a:t> zu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“array42” </a:t>
            </a:r>
            <a:r>
              <a:rPr lang="de-DE" dirty="0"/>
              <a:t>vergessen</a:t>
            </a:r>
          </a:p>
        </p:txBody>
      </p:sp>
    </p:spTree>
    <p:extLst>
      <p:ext uri="{BB962C8B-B14F-4D97-AF65-F5344CB8AC3E}">
        <p14:creationId xmlns:p14="http://schemas.microsoft.com/office/powerpoint/2010/main" val="11389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5B3-80F6-46D0-A8EC-B6DEFEE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7E2-9C6C-4BD2-8E55-FE5964A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/>
              <a:t>If:</a:t>
            </a:r>
            <a:endParaRPr lang="de-DE" b="1" dirty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is not 42"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is 42"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D095B-EC92-490D-8EDC-FB070491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0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Grundbestandteile C# und .Net Frameworks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4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5B3-80F6-46D0-A8EC-B6DEFEE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7E2-9C6C-4BD2-8E55-FE5964A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err="1"/>
              <a:t>If</a:t>
            </a:r>
            <a:r>
              <a:rPr lang="de-DE" b="1" dirty="0"/>
              <a:t>-Else: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    output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 is 42"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    output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 is not 42"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If</a:t>
            </a:r>
            <a:r>
              <a:rPr lang="de-DE" b="1" dirty="0"/>
              <a:t>-Else-Zuweisung: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 == 42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is 42"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is not 42"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D095B-EC92-490D-8EDC-FB070491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64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5B3-80F6-46D0-A8EC-B6DEFEE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7E2-9C6C-4BD2-8E55-FE5964A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Switch-Case: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"Case 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"Case 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"Any other case"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587" lvl="1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D095B-EC92-490D-8EDC-FB070491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82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5B3-80F6-46D0-A8EC-B6DEFEE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7E2-9C6C-4BD2-8E55-FE5964A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Schleifen: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587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587" lvl="1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D095B-EC92-490D-8EDC-FB070491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5B3-80F6-46D0-A8EC-B6DEFEE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7E2-9C6C-4BD2-8E55-FE5964A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Schleifen: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587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587" lvl="1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D095B-EC92-490D-8EDC-FB070491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7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Primäre Operatoren (höchste Priorität):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6D11E-1AC3-49CC-8FAD-639D64BC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41265"/>
              </p:ext>
            </p:extLst>
          </p:nvPr>
        </p:nvGraphicFramePr>
        <p:xfrm>
          <a:off x="1828800" y="2134553"/>
          <a:ext cx="6406342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x.y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Zugriff auf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x?.y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Zugriff auf Member, wenn x == null, dann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Subskript-Operator, Zugriff auf Container-Item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304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a?[i]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Subskript-Operator, wenn a == null, dann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3758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Postfix-Inkrement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9072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Postfix-Dekrement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576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new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Instanziierung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32826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typeof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Gibt Typ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89554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checked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Überlauf-Check für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46437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unchecked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Deaktiviert Überlauf-Check für Integer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3616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default</a:t>
                      </a:r>
                      <a:r>
                        <a:rPr lang="de-DE" sz="1200" dirty="0"/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Default-Wert von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47010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delegate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Delegierbare Instanz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1818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 err="1"/>
                        <a:t>sizeof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Gibt Größe in Byte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8596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200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Zugriff mit Pointer-</a:t>
                      </a:r>
                      <a:r>
                        <a:rPr lang="de-DE" sz="1200" dirty="0" err="1"/>
                        <a:t>Dereferenz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7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29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Unäre Operatoren (nächste Priorität):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6D11E-1AC3-49CC-8FAD-639D64BC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15600"/>
              </p:ext>
            </p:extLst>
          </p:nvPr>
        </p:nvGraphicFramePr>
        <p:xfrm>
          <a:off x="1828800" y="2134553"/>
          <a:ext cx="6406342" cy="435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Gibt Wer zurück oder 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Logische 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304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~x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Bitweises Komplement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3758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/>
                        <a:t>Prefix</a:t>
                      </a:r>
                      <a:r>
                        <a:rPr lang="de-DE" sz="2000" dirty="0"/>
                        <a:t>-Inkrement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9072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Prefix</a:t>
                      </a:r>
                      <a:r>
                        <a:rPr lang="de-DE" sz="2000" dirty="0"/>
                        <a:t>-Dekrement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576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(T)x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Typ-Cast, </a:t>
                      </a:r>
                      <a:r>
                        <a:rPr lang="de-DE" sz="2000" dirty="0" err="1"/>
                        <a:t>Exception</a:t>
                      </a:r>
                      <a:r>
                        <a:rPr lang="de-DE" sz="2000" dirty="0"/>
                        <a:t> wenn nicht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32826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 err="1"/>
                        <a:t>await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Warte auf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89554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&amp;x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Adresse von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46437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Dereferenziere</a:t>
                      </a:r>
                      <a:r>
                        <a:rPr lang="de-DE" sz="2000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3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06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Multiplikative Operatoren (nächste Priorität):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Additive Operatoren (nächste Priorität):</a:t>
            </a:r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6D11E-1AC3-49CC-8FAD-639D64BC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18886"/>
              </p:ext>
            </p:extLst>
          </p:nvPr>
        </p:nvGraphicFramePr>
        <p:xfrm>
          <a:off x="1828800" y="2134553"/>
          <a:ext cx="6406342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Multiplikation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3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6C59D-99BB-492D-8FB0-4EB3EC14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49098"/>
              </p:ext>
            </p:extLst>
          </p:nvPr>
        </p:nvGraphicFramePr>
        <p:xfrm>
          <a:off x="1828800" y="4544421"/>
          <a:ext cx="6406342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3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Shift Operatoren (nächste Priorität):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Relative Operatoren (nächste Priorität):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6D11E-1AC3-49CC-8FAD-639D64BC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7985"/>
              </p:ext>
            </p:extLst>
          </p:nvPr>
        </p:nvGraphicFramePr>
        <p:xfrm>
          <a:off x="1828800" y="2134553"/>
          <a:ext cx="640634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&lt;&lt;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Bitshift</a:t>
                      </a:r>
                      <a:r>
                        <a:rPr lang="de-DE" sz="1600" dirty="0"/>
                        <a:t> nach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&gt;&gt;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Bitshift</a:t>
                      </a:r>
                      <a:r>
                        <a:rPr lang="de-DE" sz="1600" dirty="0"/>
                        <a:t> nach rechts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6C59D-99BB-492D-8FB0-4EB3EC14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99848"/>
              </p:ext>
            </p:extLst>
          </p:nvPr>
        </p:nvGraphicFramePr>
        <p:xfrm>
          <a:off x="1828800" y="3666884"/>
          <a:ext cx="6406342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Kleiner 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Größer 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Kleiner gleich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35938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Größer gleich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45381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 err="1"/>
                        <a:t>is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Prüft Typenwandelbarkeit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84348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 err="1"/>
                        <a:t>as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Typ-Cast, null wenn nicht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7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5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Gleichheitsoperatoren (nächste Priorität):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6D11E-1AC3-49CC-8FAD-639D64BC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820"/>
              </p:ext>
            </p:extLst>
          </p:nvPr>
        </p:nvGraphicFramePr>
        <p:xfrm>
          <a:off x="1828800" y="2134553"/>
          <a:ext cx="6406342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x gleich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2000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x ungleich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12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595D-DAE9-4C5E-B924-E0E9FBA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D078-B0A2-4260-B1A9-5E18C01A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Logische Operatoren (nächste Priorität, intern absteigend):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Konditionelle Operatoren (nächste Priorität, intern absteigend):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3988-5F30-4676-8848-F80C65FD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76C59D-99BB-492D-8FB0-4EB3EC14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7487"/>
              </p:ext>
            </p:extLst>
          </p:nvPr>
        </p:nvGraphicFramePr>
        <p:xfrm>
          <a:off x="1866900" y="2131989"/>
          <a:ext cx="6406342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Bitweises 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Bitweises 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0810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Bitweises 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45627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Bedingtes 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2857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Bedingtes 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663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8CA12C-DB1F-4BC5-9DE0-E5B73CF0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17493"/>
              </p:ext>
            </p:extLst>
          </p:nvPr>
        </p:nvGraphicFramePr>
        <p:xfrm>
          <a:off x="1866900" y="4874872"/>
          <a:ext cx="640634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??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x zurück, wenn x != null, ansonsten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t ? x :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x zurück, wenn Test t == </a:t>
                      </a:r>
                      <a:r>
                        <a:rPr lang="de-DE" sz="1600" dirty="0" err="1"/>
                        <a:t>true</a:t>
                      </a:r>
                      <a:r>
                        <a:rPr lang="de-DE" sz="1600" dirty="0"/>
                        <a:t>, ansonsten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0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0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C2CC-EDCE-46B6-9104-CE0C3710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E453-E4EF-4A42-ABC8-72F1F944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8021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.Net Framework</a:t>
            </a:r>
          </a:p>
          <a:p>
            <a:r>
              <a:rPr lang="de-DE" dirty="0"/>
              <a:t>wesentliche Windows-Komponente</a:t>
            </a:r>
          </a:p>
          <a:p>
            <a:r>
              <a:rPr lang="de-DE" dirty="0"/>
              <a:t>Beinhaltet unter anderem</a:t>
            </a:r>
          </a:p>
          <a:p>
            <a:pPr lvl="1"/>
            <a:r>
              <a:rPr lang="de-DE" dirty="0"/>
              <a:t>Common Language Runtime</a:t>
            </a:r>
          </a:p>
          <a:p>
            <a:pPr lvl="1"/>
            <a:r>
              <a:rPr lang="de-DE" dirty="0"/>
              <a:t>Common Type System</a:t>
            </a:r>
          </a:p>
          <a:p>
            <a:pPr lvl="1"/>
            <a:r>
              <a:rPr lang="de-DE" dirty="0"/>
              <a:t>Klassenbibliotheken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7AF7-BC9C-4B6C-9027-FBA4B6A8F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698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3123-33CB-4048-9A11-B2628291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784C-AB46-4C62-8D5E-946D6890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5635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Zuweisung und Lambda (nächste Priorität):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FFA2D-2F40-4307-B45C-4BA09FA6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82FBF-C0CB-4B47-99CE-81A6B9759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21394"/>
              </p:ext>
            </p:extLst>
          </p:nvPr>
        </p:nvGraphicFramePr>
        <p:xfrm>
          <a:off x="1828800" y="2159242"/>
          <a:ext cx="6406342" cy="435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949">
                  <a:extLst>
                    <a:ext uri="{9D8B030D-6E8A-4147-A177-3AD203B41FA5}">
                      <a16:colId xmlns:a16="http://schemas.microsoft.com/office/drawing/2014/main" val="2558330530"/>
                    </a:ext>
                  </a:extLst>
                </a:gridCol>
                <a:gridCol w="5220393">
                  <a:extLst>
                    <a:ext uri="{9D8B030D-6E8A-4147-A177-3AD203B41FA5}">
                      <a16:colId xmlns:a16="http://schemas.microsoft.com/office/drawing/2014/main" val="1780591462"/>
                    </a:ext>
                  </a:extLst>
                </a:gridCol>
              </a:tblGrid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572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 gleich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283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Inkrement x um y,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87921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Dekrement x um y,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6248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Multipliziere x mit y,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57264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Dividiere x mit y,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553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r>
                        <a:rPr lang="de-DE" sz="1600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Modulo x mit y,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09527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x &amp;=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Bitweises UND,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86609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x |=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Bitweises ODER,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6634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x ^=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Bitweises XOR,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6950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x &lt;&lt;=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Bitshift</a:t>
                      </a:r>
                      <a:r>
                        <a:rPr lang="de-DE" sz="1600" dirty="0"/>
                        <a:t> x um y, nach links,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45615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x &gt;&gt;=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Bitshift</a:t>
                      </a:r>
                      <a:r>
                        <a:rPr lang="de-DE" sz="1600" dirty="0"/>
                        <a:t> x um y, nach rechts, weise Ergebnis x 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16372"/>
                  </a:ext>
                </a:extLst>
              </a:tr>
              <a:tr h="2016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1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37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Ausführbare Dateien und „C#-Bibliotheken“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038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81C3-BA2E-45E5-8BBD-5C9F706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FC14-CFB5-4B85-B3BF-CCE3E00E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1587" lvl="1" indent="0">
              <a:buNone/>
            </a:pPr>
            <a:r>
              <a:rPr lang="de-DE" b="1" dirty="0"/>
              <a:t>Komponenten:</a:t>
            </a:r>
          </a:p>
          <a:p>
            <a:r>
              <a:rPr lang="de-DE" dirty="0"/>
              <a:t>vorkompilierte Programme</a:t>
            </a:r>
          </a:p>
          <a:p>
            <a:r>
              <a:rPr lang="de-DE" dirty="0"/>
              <a:t>Endung: .</a:t>
            </a:r>
            <a:r>
              <a:rPr lang="de-DE" dirty="0" err="1"/>
              <a:t>dll</a:t>
            </a:r>
            <a:endParaRPr lang="de-DE" dirty="0"/>
          </a:p>
          <a:p>
            <a:r>
              <a:rPr lang="de-DE" dirty="0"/>
              <a:t>Im einfachsten Fall Klassenbibliotheken</a:t>
            </a:r>
          </a:p>
          <a:p>
            <a:r>
              <a:rPr lang="de-DE" dirty="0"/>
              <a:t>Von .Net-Framework vorgegeben</a:t>
            </a:r>
          </a:p>
          <a:p>
            <a:r>
              <a:rPr lang="de-DE" dirty="0"/>
              <a:t>Neue könne von Entwickler angelegt werden</a:t>
            </a:r>
          </a:p>
          <a:p>
            <a:r>
              <a:rPr lang="de-DE" dirty="0"/>
              <a:t>Als Referenz in Projekt eingebunden</a:t>
            </a:r>
          </a:p>
          <a:p>
            <a:pPr lvl="1"/>
            <a:r>
              <a:rPr lang="de-DE" dirty="0" err="1"/>
              <a:t>Namespaces</a:t>
            </a:r>
            <a:r>
              <a:rPr lang="de-DE" dirty="0"/>
              <a:t> mittels „</a:t>
            </a:r>
            <a:r>
              <a:rPr lang="de-DE" dirty="0" err="1"/>
              <a:t>using</a:t>
            </a:r>
            <a:r>
              <a:rPr lang="de-DE" dirty="0"/>
              <a:t>“-</a:t>
            </a:r>
            <a:r>
              <a:rPr lang="de-DE" dirty="0" err="1"/>
              <a:t>keyword</a:t>
            </a:r>
            <a:r>
              <a:rPr lang="de-DE" dirty="0"/>
              <a:t> eingebunden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5E3F0-418D-4E04-8D47-F3EBE2D58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17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FCDD-3EE5-4DBF-B36E-A9F64CF7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E913-14D6-4053-A5A3-54A4A435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5776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Grundkomponenten:</a:t>
            </a:r>
          </a:p>
          <a:p>
            <a:pPr marL="206375" lvl="1" indent="-285750"/>
            <a:r>
              <a:rPr lang="de-DE" sz="1600" dirty="0"/>
              <a:t>System.dll</a:t>
            </a:r>
          </a:p>
          <a:p>
            <a:pPr marL="655638" lvl="2" indent="-285750"/>
            <a:r>
              <a:rPr lang="de-DE" sz="1600" dirty="0"/>
              <a:t>System </a:t>
            </a:r>
            <a:r>
              <a:rPr lang="de-DE" sz="1600" dirty="0">
                <a:sym typeface="Wingdings" panose="05000000000000000000" pitchFamily="2" charset="2"/>
              </a:rPr>
              <a:t> Grundlegendes, z.B. „</a:t>
            </a:r>
            <a:r>
              <a:rPr lang="de-DE" sz="1600" dirty="0" err="1">
                <a:sym typeface="Wingdings" panose="05000000000000000000" pitchFamily="2" charset="2"/>
              </a:rPr>
              <a:t>Console</a:t>
            </a:r>
            <a:r>
              <a:rPr lang="de-DE" sz="1600" dirty="0">
                <a:sym typeface="Wingdings" panose="05000000000000000000" pitchFamily="2" charset="2"/>
              </a:rPr>
              <a:t>“</a:t>
            </a:r>
            <a:endParaRPr lang="de-DE" sz="1600" dirty="0"/>
          </a:p>
          <a:p>
            <a:pPr marL="655638" lvl="2" indent="-285750"/>
            <a:r>
              <a:rPr lang="de-DE" sz="1600" dirty="0" err="1"/>
              <a:t>System.Collections.Generic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„List“- Klasse</a:t>
            </a:r>
            <a:endParaRPr lang="de-DE" sz="1600" dirty="0"/>
          </a:p>
          <a:p>
            <a:pPr marL="655638" lvl="2" indent="-285750"/>
            <a:r>
              <a:rPr lang="de-DE" sz="1600" dirty="0" err="1"/>
              <a:t>System.Threading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Threads</a:t>
            </a:r>
          </a:p>
          <a:p>
            <a:pPr marL="655638" lvl="2" indent="-285750"/>
            <a:r>
              <a:rPr lang="de-DE" sz="1600" dirty="0">
                <a:sym typeface="Wingdings" panose="05000000000000000000" pitchFamily="2" charset="2"/>
              </a:rPr>
              <a:t>System.IO  „Path“-Klasse, „Stream“-Klasse</a:t>
            </a:r>
            <a:endParaRPr lang="de-DE" sz="1600" dirty="0"/>
          </a:p>
          <a:p>
            <a:pPr marL="206375" lvl="1" indent="-285750"/>
            <a:r>
              <a:rPr lang="de-DE" sz="1600" dirty="0"/>
              <a:t>System.Core.dll</a:t>
            </a:r>
          </a:p>
          <a:p>
            <a:pPr marL="655638" lvl="2" indent="-285750"/>
            <a:r>
              <a:rPr lang="de-DE" sz="1600" dirty="0" err="1"/>
              <a:t>System.Linq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 err="1">
                <a:sym typeface="Wingdings" panose="05000000000000000000" pitchFamily="2" charset="2"/>
              </a:rPr>
              <a:t>Enumerables</a:t>
            </a:r>
            <a:endParaRPr lang="de-DE" sz="1600" dirty="0"/>
          </a:p>
          <a:p>
            <a:pPr marL="655638" lvl="2" indent="-285750"/>
            <a:r>
              <a:rPr lang="de-DE" sz="1600" dirty="0" err="1"/>
              <a:t>System.Collections.Generic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„List“-Klasse</a:t>
            </a:r>
            <a:endParaRPr lang="de-DE" sz="1600" dirty="0"/>
          </a:p>
          <a:p>
            <a:pPr marL="655638" lvl="2" indent="-285750"/>
            <a:r>
              <a:rPr lang="de-DE" sz="1600" dirty="0" err="1"/>
              <a:t>System.Threading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Threads</a:t>
            </a:r>
            <a:endParaRPr lang="de-DE" sz="1600" dirty="0"/>
          </a:p>
          <a:p>
            <a:pPr marL="655638" lvl="2" indent="-285750"/>
            <a:r>
              <a:rPr lang="de-DE" sz="1600" dirty="0" err="1"/>
              <a:t>System.Threading.Tasks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Threads</a:t>
            </a:r>
            <a:endParaRPr lang="de-DE" sz="1600" dirty="0"/>
          </a:p>
          <a:p>
            <a:pPr marL="655638" lvl="2" indent="-285750"/>
            <a:r>
              <a:rPr lang="de-DE" sz="1600" dirty="0">
                <a:sym typeface="Wingdings" panose="05000000000000000000" pitchFamily="2" charset="2"/>
              </a:rPr>
              <a:t>System.IO  „Path“-Klasse, „Stream“-Klasse</a:t>
            </a:r>
            <a:endParaRPr lang="de-DE" sz="1600" dirty="0"/>
          </a:p>
          <a:p>
            <a:pPr marL="206375" lvl="1" indent="-285750"/>
            <a:r>
              <a:rPr lang="de-DE" sz="1600" dirty="0"/>
              <a:t>System.Windows.Forms.dll</a:t>
            </a:r>
          </a:p>
          <a:p>
            <a:pPr marL="655638" lvl="2" indent="-285750"/>
            <a:r>
              <a:rPr lang="de-DE" sz="1600" dirty="0" err="1"/>
              <a:t>System.Windows.Forms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Formulare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A0B8-FF19-4EC6-869D-182AC16B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80E60-9DFF-4F51-B43C-7083B113465E}"/>
              </a:ext>
            </a:extLst>
          </p:cNvPr>
          <p:cNvSpPr/>
          <p:nvPr/>
        </p:nvSpPr>
        <p:spPr bwMode="auto">
          <a:xfrm>
            <a:off x="1329639" y="2278851"/>
            <a:ext cx="695104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9F151-0CD7-4DD5-B564-4E862D12EEEA}"/>
              </a:ext>
            </a:extLst>
          </p:cNvPr>
          <p:cNvSpPr/>
          <p:nvPr/>
        </p:nvSpPr>
        <p:spPr bwMode="auto">
          <a:xfrm>
            <a:off x="1329639" y="2558070"/>
            <a:ext cx="2305397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C64E7-F8AD-4DE2-BC65-2047E10F32B1}"/>
              </a:ext>
            </a:extLst>
          </p:cNvPr>
          <p:cNvSpPr/>
          <p:nvPr/>
        </p:nvSpPr>
        <p:spPr bwMode="auto">
          <a:xfrm>
            <a:off x="1329639" y="3647246"/>
            <a:ext cx="1070661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48AFD-D9DE-4AF6-95F5-44B77CADF987}"/>
              </a:ext>
            </a:extLst>
          </p:cNvPr>
          <p:cNvSpPr/>
          <p:nvPr/>
        </p:nvSpPr>
        <p:spPr bwMode="auto">
          <a:xfrm>
            <a:off x="1329639" y="3934866"/>
            <a:ext cx="2305397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D0F92-0224-4932-B25B-B145A40EBA06}"/>
              </a:ext>
            </a:extLst>
          </p:cNvPr>
          <p:cNvSpPr/>
          <p:nvPr/>
        </p:nvSpPr>
        <p:spPr bwMode="auto">
          <a:xfrm>
            <a:off x="1307867" y="4740243"/>
            <a:ext cx="925485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2C3C2-3740-4DEB-8A63-381C4884D38A}"/>
              </a:ext>
            </a:extLst>
          </p:cNvPr>
          <p:cNvSpPr/>
          <p:nvPr/>
        </p:nvSpPr>
        <p:spPr bwMode="auto">
          <a:xfrm>
            <a:off x="1307132" y="5262112"/>
            <a:ext cx="2067440" cy="27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0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Programmunterteilung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54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043-53FF-4B0B-831A-62272271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C448-2C55-489D-925A-053A1964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17102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r>
              <a:rPr lang="de-DE" dirty="0"/>
              <a:t>Strukturiert Programm</a:t>
            </a:r>
          </a:p>
          <a:p>
            <a:r>
              <a:rPr lang="de-DE" dirty="0"/>
              <a:t>Teile des Codes ausgelagert</a:t>
            </a:r>
          </a:p>
          <a:p>
            <a:r>
              <a:rPr lang="de-DE" dirty="0"/>
              <a:t>Anwendung u.a.:</a:t>
            </a:r>
          </a:p>
          <a:p>
            <a:pPr lvl="1"/>
            <a:r>
              <a:rPr lang="de-DE" dirty="0"/>
              <a:t>Codewiederholungen</a:t>
            </a:r>
          </a:p>
          <a:p>
            <a:pPr lvl="1"/>
            <a:r>
              <a:rPr lang="de-DE" dirty="0"/>
              <a:t>Code logisch abgegrenzt</a:t>
            </a:r>
          </a:p>
          <a:p>
            <a:pPr lvl="1"/>
            <a:r>
              <a:rPr lang="de-DE" dirty="0"/>
              <a:t>Code inhaltlich abgegrenzt</a:t>
            </a:r>
          </a:p>
          <a:p>
            <a:pPr lvl="1"/>
            <a:r>
              <a:rPr lang="de-DE" dirty="0"/>
              <a:t>Code dynamisch austauschbar</a:t>
            </a:r>
          </a:p>
          <a:p>
            <a:pPr lvl="1"/>
            <a:r>
              <a:rPr lang="de-DE" dirty="0"/>
              <a:t>Verbesserung der Lesbarkeit und Wartbarkeit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AD9A-44B9-4C20-B3BE-8A8799D2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335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043-53FF-4B0B-831A-62272271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C448-2C55-489D-925A-053A1964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119269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pPr marL="342900" lvl="1" indent="0">
              <a:buNone/>
            </a:pPr>
            <a:r>
              <a:rPr lang="de-DE" dirty="0"/>
              <a:t>Deklaration:</a:t>
            </a:r>
          </a:p>
          <a:p>
            <a:pPr marL="685800" lvl="2" indent="0">
              <a:buNone/>
            </a:pPr>
            <a:r>
              <a:rPr lang="de-DE" dirty="0"/>
              <a:t>[„</a:t>
            </a:r>
            <a:r>
              <a:rPr lang="de-DE" dirty="0" err="1"/>
              <a:t>public</a:t>
            </a:r>
            <a:r>
              <a:rPr lang="de-DE" dirty="0"/>
              <a:t>“- / „private“-</a:t>
            </a:r>
            <a:r>
              <a:rPr lang="de-DE" dirty="0" err="1"/>
              <a:t>keyword</a:t>
            </a:r>
            <a:r>
              <a:rPr lang="de-DE" dirty="0"/>
              <a:t>]</a:t>
            </a:r>
          </a:p>
          <a:p>
            <a:pPr marL="685800" lvl="2" indent="0">
              <a:buNone/>
            </a:pPr>
            <a:r>
              <a:rPr lang="de-DE" dirty="0"/>
              <a:t>[„</a:t>
            </a:r>
            <a:r>
              <a:rPr lang="de-DE" dirty="0" err="1"/>
              <a:t>static</a:t>
            </a:r>
            <a:r>
              <a:rPr lang="de-DE" dirty="0"/>
              <a:t>“-</a:t>
            </a:r>
            <a:r>
              <a:rPr lang="de-DE" dirty="0" err="1"/>
              <a:t>keyword</a:t>
            </a:r>
            <a:r>
              <a:rPr lang="de-DE" dirty="0"/>
              <a:t>]  (Funktion nicht als Objektmethode genutzt)</a:t>
            </a:r>
          </a:p>
          <a:p>
            <a:pPr marL="685800" lvl="2" indent="0">
              <a:buNone/>
            </a:pPr>
            <a:r>
              <a:rPr lang="de-DE" dirty="0"/>
              <a:t>Rückgabewert (Funktionstyp)</a:t>
            </a:r>
          </a:p>
          <a:p>
            <a:pPr marL="685800" lvl="2" indent="0">
              <a:buNone/>
            </a:pPr>
            <a:r>
              <a:rPr lang="de-DE" dirty="0"/>
              <a:t>Namen</a:t>
            </a:r>
          </a:p>
          <a:p>
            <a:pPr marL="685800" lvl="2" indent="0">
              <a:buNone/>
            </a:pPr>
            <a:r>
              <a:rPr lang="de-DE" dirty="0"/>
              <a:t>Parameter</a:t>
            </a:r>
          </a:p>
          <a:p>
            <a:pPr marL="342900" lvl="1" indent="0">
              <a:buNone/>
            </a:pPr>
            <a:r>
              <a:rPr lang="de-DE" dirty="0"/>
              <a:t>Definition:</a:t>
            </a:r>
          </a:p>
          <a:p>
            <a:pPr marL="685800" lvl="2" indent="0">
              <a:buNone/>
            </a:pPr>
            <a:r>
              <a:rPr lang="de-DE" dirty="0"/>
              <a:t>Funktionskörper</a:t>
            </a:r>
          </a:p>
          <a:p>
            <a:pPr marL="685800" lvl="2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AnswerToEverythin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42;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AD9A-44B9-4C20-B3BE-8A8799D2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022-BEBB-4503-A560-1A1B865A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41A8-ABE6-4ABA-8725-C1D1567B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Scope</a:t>
            </a:r>
            <a:r>
              <a:rPr lang="de-DE" b="1" dirty="0"/>
              <a:t>:</a:t>
            </a:r>
          </a:p>
          <a:p>
            <a:r>
              <a:rPr lang="de-DE" dirty="0"/>
              <a:t>Eingebetter </a:t>
            </a:r>
            <a:r>
              <a:rPr lang="de-DE" dirty="0" err="1"/>
              <a:t>Scope</a:t>
            </a:r>
            <a:r>
              <a:rPr lang="de-DE" dirty="0"/>
              <a:t> (Kontrollstrukturen, Schleifen):</a:t>
            </a:r>
          </a:p>
          <a:p>
            <a:pPr lvl="1"/>
            <a:r>
              <a:rPr lang="de-DE" dirty="0"/>
              <a:t>Sieht übergeordneten </a:t>
            </a:r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/>
              <a:t>Wird von übergeordnet nicht gesehen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E02C7-95A3-4733-99AF-8399B3D6D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739C0-CB7B-458E-A269-3A75EB7F201A}"/>
              </a:ext>
            </a:extLst>
          </p:cNvPr>
          <p:cNvSpPr txBox="1"/>
          <p:nvPr/>
        </p:nvSpPr>
        <p:spPr>
          <a:xfrm>
            <a:off x="773112" y="3477351"/>
            <a:ext cx="3086100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AA6EB-92A9-41F9-A702-5A68F9D8F1DC}"/>
              </a:ext>
            </a:extLst>
          </p:cNvPr>
          <p:cNvSpPr txBox="1"/>
          <p:nvPr/>
        </p:nvSpPr>
        <p:spPr>
          <a:xfrm>
            <a:off x="5284790" y="3477351"/>
            <a:ext cx="3086100" cy="20313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04768B-0F15-47F7-BB93-5C9B1429E024}"/>
              </a:ext>
            </a:extLst>
          </p:cNvPr>
          <p:cNvSpPr/>
          <p:nvPr/>
        </p:nvSpPr>
        <p:spPr bwMode="auto">
          <a:xfrm>
            <a:off x="4003674" y="3867970"/>
            <a:ext cx="1085850" cy="9730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022-BEBB-4503-A560-1A1B865A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41A8-ABE6-4ABA-8725-C1D1567B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Scope</a:t>
            </a:r>
            <a:r>
              <a:rPr lang="de-DE" b="1" dirty="0"/>
              <a:t>:</a:t>
            </a:r>
          </a:p>
          <a:p>
            <a:r>
              <a:rPr lang="de-DE" dirty="0" err="1"/>
              <a:t>Funktionsskope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Sieht </a:t>
            </a:r>
            <a:r>
              <a:rPr lang="de-DE" dirty="0" err="1"/>
              <a:t>Caller-Scope</a:t>
            </a:r>
            <a:r>
              <a:rPr lang="de-DE" dirty="0"/>
              <a:t> nicht</a:t>
            </a:r>
          </a:p>
          <a:p>
            <a:pPr lvl="1"/>
            <a:r>
              <a:rPr lang="de-DE" dirty="0"/>
              <a:t>Wird vom </a:t>
            </a:r>
            <a:r>
              <a:rPr lang="de-DE" dirty="0" err="1"/>
              <a:t>Caller</a:t>
            </a:r>
            <a:r>
              <a:rPr lang="de-DE" dirty="0"/>
              <a:t> nicht gesehen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E02C7-95A3-4733-99AF-8399B3D6D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EDD9A-25DD-472C-9194-EBC1B688600E}"/>
              </a:ext>
            </a:extLst>
          </p:cNvPr>
          <p:cNvSpPr txBox="1"/>
          <p:nvPr/>
        </p:nvSpPr>
        <p:spPr>
          <a:xfrm>
            <a:off x="713240" y="3149720"/>
            <a:ext cx="3265488" cy="30469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AEDB9-CFCD-47E3-8DCF-E398C8250419}"/>
              </a:ext>
            </a:extLst>
          </p:cNvPr>
          <p:cNvSpPr txBox="1"/>
          <p:nvPr/>
        </p:nvSpPr>
        <p:spPr>
          <a:xfrm>
            <a:off x="4876062" y="3149720"/>
            <a:ext cx="3857626" cy="25545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= Sum(1, 2);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6EF7C4-CC71-4CC9-9F65-AA276DF677F6}"/>
              </a:ext>
            </a:extLst>
          </p:cNvPr>
          <p:cNvSpPr/>
          <p:nvPr/>
        </p:nvSpPr>
        <p:spPr bwMode="auto">
          <a:xfrm>
            <a:off x="4187484" y="4179117"/>
            <a:ext cx="501650" cy="988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9CE-D9A4-4BA7-BEE3-756F4525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431C-70D5-4033-945E-581DB2D5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Foo() 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nothing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returned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de-DE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/* do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smth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/* not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required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/* do </a:t>
            </a:r>
            <a:r>
              <a:rPr lang="de-DE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smth</a:t>
            </a:r>
            <a:r>
              <a:rPr lang="de-DE" sz="1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= 0.314159f;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900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04387-7401-4D89-BED3-8835D0D08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04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D4E0-179F-497E-9EEC-A5A8463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C7EF-90E7-4BC9-BC69-528D4934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8021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Intermediate Language</a:t>
            </a:r>
          </a:p>
          <a:p>
            <a:r>
              <a:rPr lang="de-DE" dirty="0"/>
              <a:t>konform mit Common Language Infrastructure</a:t>
            </a:r>
          </a:p>
          <a:p>
            <a:r>
              <a:rPr lang="de-DE" dirty="0"/>
              <a:t>Zielformat für C#-Code-Kompilierung</a:t>
            </a:r>
          </a:p>
          <a:p>
            <a:pPr lvl="1"/>
            <a:r>
              <a:rPr lang="de-DE" dirty="0"/>
              <a:t>abgelegt in Assembly:</a:t>
            </a:r>
          </a:p>
          <a:p>
            <a:pPr lvl="2"/>
            <a:r>
              <a:rPr lang="de-DE" dirty="0"/>
              <a:t>Dateierweiterung .</a:t>
            </a:r>
            <a:r>
              <a:rPr lang="de-DE" dirty="0" err="1"/>
              <a:t>dll</a:t>
            </a:r>
            <a:r>
              <a:rPr lang="de-DE" dirty="0"/>
              <a:t> oder .exe</a:t>
            </a:r>
          </a:p>
          <a:p>
            <a:pPr lvl="2"/>
            <a:r>
              <a:rPr lang="de-DE" dirty="0"/>
              <a:t>beinhaltet Metadaten wie Version oder Sicherheitsvoraussetzungen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87F9-DB09-4AC1-A508-CBF6B08C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679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0C96-1AF5-4EB4-87C6-C24F0AD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7F2-FF42-4EA9-993A-D2E5F09C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1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Parameterübergabe:</a:t>
            </a:r>
          </a:p>
          <a:p>
            <a:r>
              <a:rPr lang="de-DE" dirty="0"/>
              <a:t>Übergabe als Kopie</a:t>
            </a:r>
          </a:p>
          <a:p>
            <a:pPr lvl="1"/>
            <a:r>
              <a:rPr lang="de-DE" dirty="0"/>
              <a:t>Value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Veränderung nicht im </a:t>
            </a:r>
            <a:r>
              <a:rPr lang="de-DE" dirty="0" err="1"/>
              <a:t>Caller-Scope</a:t>
            </a:r>
            <a:endParaRPr lang="de-DE" dirty="0"/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3064-DC52-46D2-A07C-CDCE2E12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B3152-5597-424C-A9F2-8AD27426FF98}"/>
              </a:ext>
            </a:extLst>
          </p:cNvPr>
          <p:cNvSpPr txBox="1"/>
          <p:nvPr/>
        </p:nvSpPr>
        <p:spPr>
          <a:xfrm>
            <a:off x="624681" y="3421064"/>
            <a:ext cx="4476750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b *= 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* b;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flo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1.5f;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Foo(2,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44C35-7580-4888-9E7B-E64181068751}"/>
              </a:ext>
            </a:extLst>
          </p:cNvPr>
          <p:cNvSpPr txBox="1"/>
          <p:nvPr/>
        </p:nvSpPr>
        <p:spPr>
          <a:xfrm>
            <a:off x="5596731" y="4216183"/>
            <a:ext cx="283845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flo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9E70C6-5FB4-4C31-B215-0775A5AD8723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4317163" y="4862514"/>
            <a:ext cx="2698793" cy="66270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0732560-37D5-4E85-BF4C-FDDAB05C62F5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688684" y="3599768"/>
            <a:ext cx="2327272" cy="61641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0C96-1AF5-4EB4-87C6-C24F0AD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7F2-FF42-4EA9-993A-D2E5F09C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1479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Parameterübergabe:</a:t>
            </a:r>
          </a:p>
          <a:p>
            <a:r>
              <a:rPr lang="de-DE" dirty="0"/>
              <a:t>Übergabe als Referenz</a:t>
            </a:r>
          </a:p>
          <a:p>
            <a:pPr lvl="1"/>
            <a:r>
              <a:rPr lang="de-DE" dirty="0"/>
              <a:t>Reference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ref</a:t>
            </a:r>
            <a:r>
              <a:rPr lang="de-DE" dirty="0"/>
              <a:t>“-Keyword</a:t>
            </a:r>
          </a:p>
          <a:p>
            <a:pPr lvl="1"/>
            <a:r>
              <a:rPr lang="de-DE" dirty="0"/>
              <a:t>„out“-Keyword</a:t>
            </a:r>
          </a:p>
          <a:p>
            <a:pPr lvl="1"/>
            <a:r>
              <a:rPr lang="de-DE" dirty="0"/>
              <a:t>Veränderungen auch im </a:t>
            </a:r>
            <a:r>
              <a:rPr lang="de-DE" dirty="0" err="1"/>
              <a:t>Caller-Skope</a:t>
            </a:r>
            <a:endParaRPr lang="de-DE" dirty="0"/>
          </a:p>
          <a:p>
            <a:pPr lvl="2"/>
            <a:endParaRPr lang="de-DE" dirty="0"/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3064-DC52-46D2-A07C-CDCE2E12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Mike Arnhold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EF49-EC2E-431C-9911-033F74E06E90}"/>
              </a:ext>
            </a:extLst>
          </p:cNvPr>
          <p:cNvSpPr txBox="1"/>
          <p:nvPr/>
        </p:nvSpPr>
        <p:spPr>
          <a:xfrm>
            <a:off x="323850" y="3211453"/>
            <a:ext cx="6508750" cy="31393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a[1] = 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b = 42;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c = 3.14159f;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4, 0 };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40;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0;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Foo(array,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36BD1-07F0-4158-9953-845200D380AA}"/>
              </a:ext>
            </a:extLst>
          </p:cNvPr>
          <p:cNvSpPr txBox="1"/>
          <p:nvPr/>
        </p:nvSpPr>
        <p:spPr>
          <a:xfrm>
            <a:off x="6028113" y="4116190"/>
            <a:ext cx="2838450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a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pi;</a:t>
            </a:r>
            <a:endParaRPr lang="de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24B15D-0EEB-4E42-A98A-AE1E9DC53CD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6832600" y="2057400"/>
            <a:ext cx="914400" cy="2723714"/>
          </a:xfrm>
          <a:prstGeom prst="bent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00A6DCC-931A-4723-BF18-EFF7F638833B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4261658" y="5039520"/>
            <a:ext cx="3185680" cy="84589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970011-67A0-4131-9F3B-6D464614E0A9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6407153" y="3429000"/>
            <a:ext cx="1040185" cy="68719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0C96-1AF5-4EB4-87C6-C24F0AD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7F2-FF42-4EA9-993A-D2E5F09C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Parameterübergabe:</a:t>
            </a:r>
          </a:p>
          <a:p>
            <a:r>
              <a:rPr lang="de-DE" dirty="0"/>
              <a:t>Default für Parameter</a:t>
            </a:r>
          </a:p>
          <a:p>
            <a:pPr lvl="1"/>
            <a:r>
              <a:rPr lang="de-DE" dirty="0"/>
              <a:t>Mögliche Übergabeparameter</a:t>
            </a:r>
          </a:p>
          <a:p>
            <a:pPr lvl="1"/>
            <a:r>
              <a:rPr lang="de-DE" dirty="0"/>
              <a:t>Wenn nicht angegeben, dann Default</a:t>
            </a:r>
          </a:p>
          <a:p>
            <a:pPr lvl="1"/>
            <a:r>
              <a:rPr lang="de-DE" dirty="0"/>
              <a:t>Sind positionell gebunden</a:t>
            </a:r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3064-DC52-46D2-A07C-CDCE2E12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Mike Arnhold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24B15D-0EEB-4E42-A98A-AE1E9DC53C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32600" y="2057400"/>
            <a:ext cx="914400" cy="2723714"/>
          </a:xfrm>
          <a:prstGeom prst="bent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941169-D2B5-44AF-A166-9CD22A62588A}"/>
              </a:ext>
            </a:extLst>
          </p:cNvPr>
          <p:cNvSpPr txBox="1"/>
          <p:nvPr/>
        </p:nvSpPr>
        <p:spPr>
          <a:xfrm>
            <a:off x="424862" y="3962339"/>
            <a:ext cx="5483975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le"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Greet(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"Bonjour le"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"monde"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5A109-ED73-45B4-B7E8-3E0FC6F63215}"/>
              </a:ext>
            </a:extLst>
          </p:cNvPr>
          <p:cNvSpPr txBox="1"/>
          <p:nvPr/>
        </p:nvSpPr>
        <p:spPr>
          <a:xfrm>
            <a:off x="5938024" y="3876672"/>
            <a:ext cx="236393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84DB-5AA5-4B96-933E-9C6047C7E542}"/>
              </a:ext>
            </a:extLst>
          </p:cNvPr>
          <p:cNvSpPr txBox="1"/>
          <p:nvPr/>
        </p:nvSpPr>
        <p:spPr>
          <a:xfrm>
            <a:off x="6076567" y="4718785"/>
            <a:ext cx="269370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le"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B967-46A2-4CF4-97FC-BDCE9154863A}"/>
              </a:ext>
            </a:extLst>
          </p:cNvPr>
          <p:cNvSpPr txBox="1"/>
          <p:nvPr/>
        </p:nvSpPr>
        <p:spPr>
          <a:xfrm>
            <a:off x="6357004" y="5509579"/>
            <a:ext cx="26493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le"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grtee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"monde"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BB1189B-5147-495F-822B-82DA6F0E6DC6}"/>
              </a:ext>
            </a:extLst>
          </p:cNvPr>
          <p:cNvSpPr/>
          <p:nvPr/>
        </p:nvSpPr>
        <p:spPr bwMode="auto">
          <a:xfrm>
            <a:off x="8496300" y="3644294"/>
            <a:ext cx="45719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6A8ACF-22B2-408E-82C7-740E99E416E4}"/>
              </a:ext>
            </a:extLst>
          </p:cNvPr>
          <p:cNvSpPr/>
          <p:nvPr/>
        </p:nvSpPr>
        <p:spPr bwMode="auto">
          <a:xfrm>
            <a:off x="4476909" y="3125346"/>
            <a:ext cx="45719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77903E-E79B-4E3F-AF99-ADA24D66E861}"/>
              </a:ext>
            </a:extLst>
          </p:cNvPr>
          <p:cNvSpPr/>
          <p:nvPr/>
        </p:nvSpPr>
        <p:spPr bwMode="auto">
          <a:xfrm>
            <a:off x="7914730" y="2800305"/>
            <a:ext cx="45719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31A80F2-E8EF-49BE-B6E6-6C84108F52A8}"/>
              </a:ext>
            </a:extLst>
          </p:cNvPr>
          <p:cNvSpPr/>
          <p:nvPr/>
        </p:nvSpPr>
        <p:spPr bwMode="auto">
          <a:xfrm>
            <a:off x="8897617" y="4435088"/>
            <a:ext cx="45719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pitchFamily="2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F92AF99-C9FE-4269-BF06-1CAEB503C9E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217005" y="2449614"/>
            <a:ext cx="486619" cy="4019391"/>
          </a:xfrm>
          <a:prstGeom prst="bentConnector3">
            <a:avLst>
              <a:gd name="adj1" fmla="val -1447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2863E6E-B575-4A30-91EC-A59D594B62B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017532" y="2639619"/>
            <a:ext cx="1270718" cy="4436872"/>
          </a:xfrm>
          <a:prstGeom prst="bentConnector3">
            <a:avLst>
              <a:gd name="adj1" fmla="val -6431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18625AE-AA40-4A29-A7D6-896ED565C36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979414" y="2313671"/>
            <a:ext cx="364065" cy="3453985"/>
          </a:xfrm>
          <a:prstGeom prst="bentConnector5">
            <a:avLst>
              <a:gd name="adj1" fmla="val 162210"/>
              <a:gd name="adj2" fmla="val 49766"/>
              <a:gd name="adj3" fmla="val 16279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E2D0051-3A7C-4537-BC6C-5A4C7ED51FB2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2280110" y="4199838"/>
            <a:ext cx="3657914" cy="1204718"/>
          </a:xfrm>
          <a:prstGeom prst="bentConnector3">
            <a:avLst>
              <a:gd name="adj1" fmla="val 95048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6816113-D92C-4550-B485-7A0043B387DD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3692815" y="5041951"/>
            <a:ext cx="2383752" cy="583164"/>
          </a:xfrm>
          <a:prstGeom prst="bentConnector3">
            <a:avLst>
              <a:gd name="adj1" fmla="val 91557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3013444-7147-41BD-898B-6F1F295E122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63836" y="5832745"/>
            <a:ext cx="1793168" cy="51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0C96-1AF5-4EB4-87C6-C24F0AD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7F2-FF42-4EA9-993A-D2E5F09C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8421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Parameterübergabe:</a:t>
            </a:r>
          </a:p>
          <a:p>
            <a:r>
              <a:rPr lang="de-DE" dirty="0"/>
              <a:t>„</a:t>
            </a:r>
            <a:r>
              <a:rPr lang="de-DE" dirty="0" err="1"/>
              <a:t>params</a:t>
            </a:r>
            <a:r>
              <a:rPr lang="de-DE" dirty="0"/>
              <a:t>“-Keyword</a:t>
            </a:r>
          </a:p>
          <a:p>
            <a:pPr lvl="1"/>
            <a:r>
              <a:rPr lang="de-DE" dirty="0"/>
              <a:t>Erlaubt Übergabe von Arrays</a:t>
            </a:r>
          </a:p>
          <a:p>
            <a:pPr lvl="2"/>
            <a:r>
              <a:rPr lang="de-DE" dirty="0"/>
              <a:t>Als Objekt</a:t>
            </a:r>
          </a:p>
          <a:p>
            <a:pPr lvl="2"/>
            <a:r>
              <a:rPr lang="de-DE" dirty="0"/>
              <a:t>Als Auflistung</a:t>
            </a:r>
          </a:p>
          <a:p>
            <a:pPr marL="1587" lvl="1" indent="0">
              <a:buNone/>
            </a:pPr>
            <a:endParaRPr lang="de-DE" dirty="0"/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3064-DC52-46D2-A07C-CDCE2E12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Mike Arnhold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24B15D-0EEB-4E42-A98A-AE1E9DC53C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32600" y="2057400"/>
            <a:ext cx="914400" cy="2723714"/>
          </a:xfrm>
          <a:prstGeom prst="bent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A00975-5D85-45CE-98B7-EB4A42E9B02F}"/>
              </a:ext>
            </a:extLst>
          </p:cNvPr>
          <p:cNvSpPr txBox="1"/>
          <p:nvPr/>
        </p:nvSpPr>
        <p:spPr>
          <a:xfrm>
            <a:off x="383772" y="3547794"/>
            <a:ext cx="5969262" cy="21236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values)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/* ... */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[]{ 1, 2, 3, 4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rGeomArr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rGeomArg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2, 3, 4);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07548-F464-4E7B-9AF3-E6EB4B21856A}"/>
              </a:ext>
            </a:extLst>
          </p:cNvPr>
          <p:cNvSpPr txBox="1"/>
          <p:nvPr/>
        </p:nvSpPr>
        <p:spPr>
          <a:xfrm>
            <a:off x="5898361" y="4662372"/>
            <a:ext cx="234403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de-D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532D9-84AE-45F8-979A-427196DD6F50}"/>
              </a:ext>
            </a:extLst>
          </p:cNvPr>
          <p:cNvSpPr txBox="1"/>
          <p:nvPr/>
        </p:nvSpPr>
        <p:spPr>
          <a:xfrm>
            <a:off x="4742167" y="5838598"/>
            <a:ext cx="418086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de-D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7F5130-4F26-46CD-97D7-DC63BC165EF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237342" y="3775358"/>
            <a:ext cx="873214" cy="792864"/>
          </a:xfrm>
          <a:prstGeom prst="bentConnector3">
            <a:avLst>
              <a:gd name="adj1" fmla="val -177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3A6E2DD-61D8-430C-85CB-A3145F91CDA1}"/>
              </a:ext>
            </a:extLst>
          </p:cNvPr>
          <p:cNvCxnSpPr>
            <a:cxnSpLocks/>
          </p:cNvCxnSpPr>
          <p:nvPr/>
        </p:nvCxnSpPr>
        <p:spPr bwMode="auto">
          <a:xfrm>
            <a:off x="6309686" y="3728834"/>
            <a:ext cx="2311870" cy="2109764"/>
          </a:xfrm>
          <a:prstGeom prst="bentConnector3">
            <a:avLst>
              <a:gd name="adj1" fmla="val 99853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C08F13-CE50-4A64-8576-9C615CA1C525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rot="16200000" flipH="1">
            <a:off x="4093903" y="5451943"/>
            <a:ext cx="780557" cy="51597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14502F1-6E83-41AF-A8E1-50BC6DE191DC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4902200" y="4923982"/>
            <a:ext cx="996161" cy="12700"/>
          </a:xfrm>
          <a:prstGeom prst="bentConnector3">
            <a:avLst>
              <a:gd name="adj1" fmla="val 518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0411-62B1-4CE4-A04F-90176EF1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51B4-01D0-40C2-987C-D9BB43CF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Funktionsüberladung:</a:t>
            </a:r>
          </a:p>
          <a:p>
            <a:r>
              <a:rPr lang="de-DE" dirty="0"/>
              <a:t>Selber Funktionsname</a:t>
            </a:r>
          </a:p>
          <a:p>
            <a:r>
              <a:rPr lang="de-DE" dirty="0"/>
              <a:t>Andere Aufrufparameter</a:t>
            </a:r>
          </a:p>
          <a:p>
            <a:pPr marL="1587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01D3-3CC8-459E-BCCF-DB26695B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C89E1-79E6-4F63-A111-60D33F88B529}"/>
              </a:ext>
            </a:extLst>
          </p:cNvPr>
          <p:cNvSpPr txBox="1"/>
          <p:nvPr/>
        </p:nvSpPr>
        <p:spPr>
          <a:xfrm>
            <a:off x="773112" y="3014779"/>
            <a:ext cx="5220393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AnswerToAll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42;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AnswerToAll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truthfull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truthfull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? 42 : ~42;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5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Grundlagen der Objektorientierten Programmierung (OOP)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738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A27-21D3-4F83-9009-8F7ADD4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2AD0-9174-44E9-8809-5B932023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864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I):</a:t>
            </a:r>
            <a:endParaRPr lang="de-DE" dirty="0"/>
          </a:p>
          <a:p>
            <a:r>
              <a:rPr lang="de-DE" dirty="0"/>
              <a:t>Kann genutzt werden, um eigene Typen mit eigener Funktionalität zu erstellen</a:t>
            </a:r>
          </a:p>
          <a:p>
            <a:r>
              <a:rPr lang="de-DE" dirty="0"/>
              <a:t>Value Type</a:t>
            </a:r>
          </a:p>
          <a:p>
            <a:r>
              <a:rPr lang="de-DE" dirty="0"/>
              <a:t>Beinhalten Variablen (Felder)</a:t>
            </a:r>
          </a:p>
          <a:p>
            <a:pPr marL="1587" lvl="1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BC87-896F-46CB-BDEA-59B4989A1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81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II):</a:t>
            </a:r>
            <a:endParaRPr lang="de-DE" dirty="0"/>
          </a:p>
          <a:p>
            <a:r>
              <a:rPr lang="de-DE" dirty="0"/>
              <a:t>Kann auch Funktionen (Methoden) beinhalten</a:t>
            </a:r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C89BC-FEF4-4A85-9902-6014F883F44E}"/>
              </a:ext>
            </a:extLst>
          </p:cNvPr>
          <p:cNvSpPr txBox="1"/>
          <p:nvPr/>
        </p:nvSpPr>
        <p:spPr>
          <a:xfrm>
            <a:off x="773112" y="2743230"/>
            <a:ext cx="4616335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logic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583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II):</a:t>
            </a:r>
            <a:endParaRPr lang="de-DE" dirty="0"/>
          </a:p>
          <a:p>
            <a:r>
              <a:rPr lang="de-DE" dirty="0"/>
              <a:t>Kann auch Eigenschaften beinhalten</a:t>
            </a:r>
          </a:p>
          <a:p>
            <a:r>
              <a:rPr lang="de-DE" dirty="0"/>
              <a:t>Eigenschaften = spezialisierte Methoden, mit eigener Syntax (C#)</a:t>
            </a:r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C89BC-FEF4-4A85-9902-6014F883F44E}"/>
              </a:ext>
            </a:extLst>
          </p:cNvPr>
          <p:cNvSpPr txBox="1"/>
          <p:nvPr/>
        </p:nvSpPr>
        <p:spPr>
          <a:xfrm>
            <a:off x="773112" y="2887322"/>
            <a:ext cx="4840750" cy="35394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logic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.array.Length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Hash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8840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II):</a:t>
            </a:r>
            <a:endParaRPr lang="de-DE" dirty="0"/>
          </a:p>
          <a:p>
            <a:r>
              <a:rPr lang="de-DE" dirty="0"/>
              <a:t>Kann auch Konstruktoren beinhalten</a:t>
            </a:r>
          </a:p>
          <a:p>
            <a:r>
              <a:rPr lang="de-DE" dirty="0"/>
              <a:t>Konstruktoren = initialisiert </a:t>
            </a:r>
            <a:r>
              <a:rPr lang="de-DE" dirty="0" err="1"/>
              <a:t>struct</a:t>
            </a:r>
            <a:r>
              <a:rPr lang="de-DE" dirty="0"/>
              <a:t> mit bestimmten werten</a:t>
            </a:r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C89BC-FEF4-4A85-9902-6014F883F44E}"/>
              </a:ext>
            </a:extLst>
          </p:cNvPr>
          <p:cNvSpPr txBox="1"/>
          <p:nvPr/>
        </p:nvSpPr>
        <p:spPr>
          <a:xfrm>
            <a:off x="773112" y="2887322"/>
            <a:ext cx="7284692" cy="2677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MyStruct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Avrg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 {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Hash {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array)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.array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.array.GetHashCode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.name.GetHashCode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98941-71A2-44BE-AA89-61D85CE9CEEF}"/>
              </a:ext>
            </a:extLst>
          </p:cNvPr>
          <p:cNvSpPr txBox="1"/>
          <p:nvPr/>
        </p:nvSpPr>
        <p:spPr>
          <a:xfrm>
            <a:off x="773112" y="5883379"/>
            <a:ext cx="6888480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"freak"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3, 42);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23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DDE9-D0FD-45DA-87A8-97E34901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EF64-54CF-4BF9-82DF-E8250218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846986"/>
          </a:xfrm>
        </p:spPr>
        <p:txBody>
          <a:bodyPr/>
          <a:lstStyle/>
          <a:p>
            <a:pPr marL="1587" lvl="1" indent="0">
              <a:buNone/>
            </a:pPr>
            <a:r>
              <a:rPr lang="de-DE" b="1" dirty="0"/>
              <a:t>Common Language Runtime</a:t>
            </a:r>
          </a:p>
          <a:p>
            <a:r>
              <a:rPr lang="de-DE" dirty="0"/>
              <a:t>Implementierung der Common Language Infrastructure</a:t>
            </a:r>
          </a:p>
          <a:p>
            <a:r>
              <a:rPr lang="de-DE" dirty="0"/>
              <a:t>Aufgaben:</a:t>
            </a:r>
          </a:p>
          <a:p>
            <a:pPr lvl="1"/>
            <a:r>
              <a:rPr lang="de-DE" dirty="0"/>
              <a:t>Just In Time Kompilation von IL zu Maschinencode</a:t>
            </a:r>
          </a:p>
          <a:p>
            <a:pPr lvl="1"/>
            <a:r>
              <a:rPr lang="de-DE" dirty="0" err="1"/>
              <a:t>Garbage</a:t>
            </a:r>
            <a:r>
              <a:rPr lang="de-DE" dirty="0"/>
              <a:t> Collection</a:t>
            </a:r>
          </a:p>
          <a:p>
            <a:pPr lvl="1"/>
            <a:r>
              <a:rPr lang="de-DE" dirty="0" err="1"/>
              <a:t>Exception</a:t>
            </a:r>
            <a:r>
              <a:rPr lang="de-DE" dirty="0"/>
              <a:t> Handling</a:t>
            </a:r>
          </a:p>
          <a:p>
            <a:pPr lvl="1"/>
            <a:r>
              <a:rPr lang="de-DE" dirty="0"/>
              <a:t>Ressourcenmanagement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EF359-08AE-4019-B8AC-FF1412D37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72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4750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Struct</a:t>
            </a:r>
            <a:r>
              <a:rPr lang="de-DE" b="1" dirty="0"/>
              <a:t> (Teil II):</a:t>
            </a:r>
            <a:endParaRPr lang="de-DE" dirty="0"/>
          </a:p>
          <a:p>
            <a:r>
              <a:rPr lang="de-DE" dirty="0"/>
              <a:t>Weitere Bestandteile</a:t>
            </a:r>
          </a:p>
          <a:p>
            <a:pPr lvl="1"/>
            <a:r>
              <a:rPr lang="de-DE" dirty="0"/>
              <a:t>Destruktoren</a:t>
            </a:r>
          </a:p>
          <a:p>
            <a:pPr lvl="1"/>
            <a:r>
              <a:rPr lang="de-DE" dirty="0"/>
              <a:t>Events</a:t>
            </a:r>
          </a:p>
          <a:p>
            <a:pPr lvl="1"/>
            <a:endParaRPr lang="de-DE" dirty="0"/>
          </a:p>
          <a:p>
            <a:pPr marL="0" lvl="1" indent="-6350">
              <a:buNone/>
            </a:pPr>
            <a:endParaRPr lang="de-DE" dirty="0"/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77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Klassen:</a:t>
            </a:r>
            <a:endParaRPr lang="de-DE" dirty="0"/>
          </a:p>
          <a:p>
            <a:r>
              <a:rPr lang="de-DE" dirty="0"/>
              <a:t>Gemeinsamkeiten mit </a:t>
            </a:r>
            <a:r>
              <a:rPr lang="de-DE" dirty="0" err="1"/>
              <a:t>Structs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Bestandteile</a:t>
            </a:r>
          </a:p>
          <a:p>
            <a:pPr lvl="1"/>
            <a:r>
              <a:rPr lang="de-DE" dirty="0"/>
              <a:t>können statisch und als Objekte genutzt werden</a:t>
            </a:r>
          </a:p>
          <a:p>
            <a:pPr lvl="1"/>
            <a:r>
              <a:rPr lang="de-DE" dirty="0"/>
              <a:t>Können Vererbung nutzen</a:t>
            </a:r>
          </a:p>
          <a:p>
            <a:r>
              <a:rPr lang="de-DE" dirty="0"/>
              <a:t>Unterschiede zu </a:t>
            </a:r>
            <a:r>
              <a:rPr lang="de-DE" dirty="0" err="1"/>
              <a:t>Structs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Speicherverwaltung:</a:t>
            </a:r>
          </a:p>
          <a:p>
            <a:pPr lvl="2"/>
            <a:r>
              <a:rPr lang="de-DE" dirty="0"/>
              <a:t>Klassenobjekte sind Reference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 err="1"/>
              <a:t>Structobject</a:t>
            </a:r>
            <a:r>
              <a:rPr lang="de-DE" dirty="0"/>
              <a:t> sind Value </a:t>
            </a:r>
            <a:r>
              <a:rPr lang="de-DE" dirty="0" err="1"/>
              <a:t>Types</a:t>
            </a:r>
            <a:endParaRPr lang="de-DE" dirty="0"/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845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Klassen:</a:t>
            </a:r>
            <a:endParaRPr lang="de-DE" dirty="0"/>
          </a:p>
          <a:p>
            <a:r>
              <a:rPr lang="de-DE" dirty="0"/>
              <a:t>Zusammenfassung Klassenbestandteile:</a:t>
            </a:r>
          </a:p>
          <a:p>
            <a:pPr lvl="1"/>
            <a:r>
              <a:rPr lang="de-DE" b="1" dirty="0"/>
              <a:t>Felder</a:t>
            </a:r>
          </a:p>
          <a:p>
            <a:pPr lvl="1"/>
            <a:r>
              <a:rPr lang="de-DE" b="1" dirty="0"/>
              <a:t>Methoden</a:t>
            </a:r>
          </a:p>
          <a:p>
            <a:pPr lvl="1"/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i="1" dirty="0"/>
              <a:t>(nicht für „</a:t>
            </a:r>
            <a:r>
              <a:rPr lang="de-DE" i="1" dirty="0" err="1"/>
              <a:t>static</a:t>
            </a:r>
            <a:r>
              <a:rPr lang="de-DE" i="1" dirty="0"/>
              <a:t>“)</a:t>
            </a:r>
          </a:p>
          <a:p>
            <a:pPr lvl="1"/>
            <a:r>
              <a:rPr lang="de-DE" b="1" dirty="0"/>
              <a:t>Destruktor</a:t>
            </a:r>
            <a:r>
              <a:rPr lang="de-DE" dirty="0"/>
              <a:t> </a:t>
            </a:r>
            <a:r>
              <a:rPr lang="de-DE" i="1" dirty="0"/>
              <a:t>(nicht für „</a:t>
            </a:r>
            <a:r>
              <a:rPr lang="de-DE" i="1" dirty="0" err="1"/>
              <a:t>static</a:t>
            </a:r>
            <a:r>
              <a:rPr lang="de-DE" i="1" dirty="0"/>
              <a:t>“)</a:t>
            </a:r>
            <a:endParaRPr lang="de-DE" b="1" i="1" dirty="0"/>
          </a:p>
          <a:p>
            <a:pPr lvl="1"/>
            <a:r>
              <a:rPr lang="de-DE" dirty="0"/>
              <a:t>Eigenschaften</a:t>
            </a:r>
            <a:endParaRPr lang="de-DE" i="1" dirty="0"/>
          </a:p>
          <a:p>
            <a:pPr lvl="2"/>
            <a:r>
              <a:rPr lang="de-DE" dirty="0"/>
              <a:t>spezielle Methoden</a:t>
            </a:r>
          </a:p>
          <a:p>
            <a:pPr lvl="2"/>
            <a:r>
              <a:rPr lang="de-DE" dirty="0"/>
              <a:t>in anderen Sprachen:</a:t>
            </a:r>
          </a:p>
          <a:p>
            <a:pPr lvl="3"/>
            <a:r>
              <a:rPr lang="de-DE" dirty="0"/>
              <a:t>meist als simple Methode umgesetzt</a:t>
            </a:r>
          </a:p>
          <a:p>
            <a:pPr lvl="3"/>
            <a:r>
              <a:rPr lang="de-DE" dirty="0"/>
              <a:t>Getter und Setter genannt</a:t>
            </a:r>
          </a:p>
          <a:p>
            <a:pPr lvl="1"/>
            <a:r>
              <a:rPr lang="de-DE" dirty="0"/>
              <a:t>Events</a:t>
            </a:r>
          </a:p>
          <a:p>
            <a:pPr lvl="3"/>
            <a:endParaRPr lang="de-DE" dirty="0"/>
          </a:p>
          <a:p>
            <a:pPr marL="0" lvl="1" indent="-6350">
              <a:buNone/>
            </a:pPr>
            <a:endParaRPr lang="de-DE" dirty="0"/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82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Klassen:</a:t>
            </a:r>
            <a:endParaRPr lang="de-DE" dirty="0"/>
          </a:p>
          <a:p>
            <a:r>
              <a:rPr lang="de-DE" dirty="0"/>
              <a:t>statisch:</a:t>
            </a:r>
          </a:p>
          <a:p>
            <a:pPr lvl="1"/>
            <a:r>
              <a:rPr lang="de-DE" dirty="0"/>
              <a:t>nutzt das </a:t>
            </a:r>
            <a:r>
              <a:rPr lang="de-DE" dirty="0" err="1"/>
              <a:t>keyword</a:t>
            </a:r>
            <a:r>
              <a:rPr lang="de-DE" dirty="0"/>
              <a:t> „</a:t>
            </a:r>
            <a:r>
              <a:rPr lang="de-DE" dirty="0" err="1"/>
              <a:t>static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verwendet wie Bibliothek</a:t>
            </a:r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69722-E9C3-43BC-B7CF-70C63A962B66}"/>
              </a:ext>
            </a:extLst>
          </p:cNvPr>
          <p:cNvSpPr txBox="1"/>
          <p:nvPr/>
        </p:nvSpPr>
        <p:spPr>
          <a:xfrm>
            <a:off x="714894" y="3363913"/>
            <a:ext cx="6810895" cy="31085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Operations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enumerable.Aggregate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((a, b) =&gt; a + b);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2, 4, 8, 6 };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7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Operations.Sum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rList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Operations.Sum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42438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D858-FCF1-47B4-B87B-23F9FCB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9C8-CAD1-483A-80A8-05DC1C1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1422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Klassen:</a:t>
            </a:r>
            <a:endParaRPr lang="de-DE" dirty="0"/>
          </a:p>
          <a:p>
            <a:r>
              <a:rPr lang="de-DE" dirty="0" err="1"/>
              <a:t>instanziierbar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kein „</a:t>
            </a:r>
            <a:r>
              <a:rPr lang="de-DE" dirty="0" err="1"/>
              <a:t>static</a:t>
            </a:r>
            <a:r>
              <a:rPr lang="de-DE" dirty="0"/>
              <a:t>“ </a:t>
            </a:r>
            <a:r>
              <a:rPr lang="de-DE" dirty="0" err="1"/>
              <a:t>keyword</a:t>
            </a:r>
            <a:endParaRPr lang="de-DE" dirty="0"/>
          </a:p>
          <a:p>
            <a:pPr lvl="1"/>
            <a:r>
              <a:rPr lang="de-DE" dirty="0"/>
              <a:t>als Schablone bzw. Typenbeschreibung benutzt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 wird zum erzeugen von Objekten/Instanzen verwendet</a:t>
            </a:r>
            <a:endParaRPr lang="de-DE" dirty="0"/>
          </a:p>
          <a:p>
            <a:pPr marL="1587" lvl="1" indent="0">
              <a:buNone/>
            </a:pPr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1301-9992-4208-8A9A-E5CBA377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6C7E6-3FAB-435D-A8E4-0EA32ABB8CDD}"/>
              </a:ext>
            </a:extLst>
          </p:cNvPr>
          <p:cNvSpPr txBox="1"/>
          <p:nvPr/>
        </p:nvSpPr>
        <p:spPr>
          <a:xfrm>
            <a:off x="537370" y="3072348"/>
            <a:ext cx="3768435" cy="34778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.name;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AgeByYears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years)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7CEB6-C341-4A6F-9CC6-99B279F6F950}"/>
              </a:ext>
            </a:extLst>
          </p:cNvPr>
          <p:cNvSpPr txBox="1"/>
          <p:nvPr/>
        </p:nvSpPr>
        <p:spPr>
          <a:xfrm>
            <a:off x="4397085" y="3072348"/>
            <a:ext cx="4461164" cy="16004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Person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24);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gotName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steve.Name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steve.AgeByYears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gotAge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steve.Age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gotName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gotAge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33319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C57-BB96-4EE3-9A37-7C33EF7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Stringverarbeitung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812-DC96-43CA-AD0D-D97B99B5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Klasse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C85E-1D30-4C8D-9DE5-90E3F307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38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A433-9796-4D84-B53D-7B14968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Stringverarbeitung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0342-7DB8-4876-91EF-A81B4E0C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String-Instanziierung:</a:t>
            </a:r>
          </a:p>
          <a:p>
            <a:r>
              <a:rPr lang="de-DE" dirty="0" err="1"/>
              <a:t>namespace</a:t>
            </a:r>
            <a:r>
              <a:rPr lang="de-DE" dirty="0"/>
              <a:t>: System</a:t>
            </a:r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D11F-F0D2-4CB5-B1A6-44906C2F6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713F7-0D2B-4311-BEF4-38B12A97897B}"/>
              </a:ext>
            </a:extLst>
          </p:cNvPr>
          <p:cNvSpPr txBox="1"/>
          <p:nvPr/>
        </p:nvSpPr>
        <p:spPr>
          <a:xfrm>
            <a:off x="695152" y="2546967"/>
            <a:ext cx="6761018" cy="11695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SerializableAttribute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ComVisibleAttribute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ICloneable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Iconvertible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0840-C32A-44AE-A0D2-F605458852CD}"/>
              </a:ext>
            </a:extLst>
          </p:cNvPr>
          <p:cNvSpPr txBox="1"/>
          <p:nvPr/>
        </p:nvSpPr>
        <p:spPr>
          <a:xfrm>
            <a:off x="695152" y="4057529"/>
            <a:ext cx="4743796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 = 42;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"{o}t\to"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"{o}t\\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@"{o}t\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{o}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t\to"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$@"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{o}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t\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„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5FBF5-0009-4671-A9A7-7CAD322F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4549272"/>
            <a:ext cx="1428750" cy="1524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A433-9796-4D84-B53D-7B14968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Stringverarbeitung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0342-7DB8-4876-91EF-A81B4E0C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String-Instanziierung:</a:t>
            </a:r>
          </a:p>
          <a:p>
            <a:pPr marL="0" indent="0"/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D11F-F0D2-4CB5-B1A6-44906C2F6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9A119-556A-44D4-B966-829A254A841C}"/>
              </a:ext>
            </a:extLst>
          </p:cNvPr>
          <p:cNvSpPr txBox="1"/>
          <p:nvPr/>
        </p:nvSpPr>
        <p:spPr>
          <a:xfrm>
            <a:off x="628651" y="2121079"/>
            <a:ext cx="7753350" cy="33855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0x6f, 0x74, 0x74, 0x6f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42);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sbyte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8CD4B-228A-4B33-B4A8-890D1420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45" y="5183016"/>
            <a:ext cx="6019800" cy="1133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6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FC1F-CD35-46B0-A831-3984D3AF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Stringverarbeitung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CDF0-AD51-4E29-9995-8BF120DB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String-Manipulation: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2506A-D402-4666-B38B-3C33AEDE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D77C-43E5-4140-9174-1BB470E393EB}"/>
              </a:ext>
            </a:extLst>
          </p:cNvPr>
          <p:cNvSpPr txBox="1"/>
          <p:nvPr/>
        </p:nvSpPr>
        <p:spPr>
          <a:xfrm>
            <a:off x="628651" y="2161339"/>
            <a:ext cx="7989482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[2] +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[3] +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[0].Substring(0,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PadLeft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A5FD6-C8DA-41F4-89B9-60834CD7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07" y="3449697"/>
            <a:ext cx="2905125" cy="1228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3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FC1F-CD35-46B0-A831-3984D3AF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Stringverarbeitung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CDF0-AD51-4E29-9995-8BF120DB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String-Formatierung: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2506A-D402-4666-B38B-3C33AEDE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D77C-43E5-4140-9174-1BB470E393EB}"/>
              </a:ext>
            </a:extLst>
          </p:cNvPr>
          <p:cNvSpPr txBox="1"/>
          <p:nvPr/>
        </p:nvSpPr>
        <p:spPr>
          <a:xfrm>
            <a:off x="628651" y="2161339"/>
            <a:ext cx="8466363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pi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= {0:F2}, date = {1:t}"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pi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{Math.PI: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, date = 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DateTime.Now: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one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line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nanother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line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"left of tab\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tright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of tab"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79143-2DE5-442E-83D1-6544FDD2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40" y="3838538"/>
            <a:ext cx="4029075" cy="1438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7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7860-291D-45E1-AC46-BAEC569A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0F50A2-C0A5-46B6-9A0D-2306A54C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965" y="1277587"/>
            <a:ext cx="5769033" cy="51651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10F23-6CE1-458C-8F41-1DDA763B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449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4D9-9AA8-46A1-99B6-A5803403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F50C01-6335-4FEE-B9BC-66D1FB0E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Speichern und Laden von 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968C5-F434-496B-ADFA-B0E0D017D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744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Klasse Path: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Klasse</a:t>
            </a:r>
          </a:p>
          <a:p>
            <a:r>
              <a:rPr lang="de-DE" dirty="0"/>
              <a:t>manipuliert Strings mit Pfadinformationen</a:t>
            </a:r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628651" y="3256966"/>
            <a:ext cx="5894070" cy="18158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pathTmp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800000"/>
                </a:solidFill>
                <a:latin typeface="Consolas" panose="020B0609020204030204" pitchFamily="49" charset="0"/>
              </a:rPr>
              <a:t>@"d:\tmp"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pathLog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800000"/>
                </a:solidFill>
                <a:latin typeface="Consolas" panose="020B0609020204030204" pitchFamily="49" charset="0"/>
              </a:rPr>
              <a:t>@"d:\tmp\log.txt"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tmpParrent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Path.GetDirectoryName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tmpExtention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Path.HasExtension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pathTmp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logParrent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Path.GetDirectoryName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pathLog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logExtention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Path.HasExtension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pathLog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logMd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Path.ChangeExtension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pathLog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"md"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pathTmpInUse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Path.GetTempPath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0370C-D2DF-4A3C-B77D-07618F47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20" y="5167311"/>
            <a:ext cx="5252580" cy="13736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1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351838" cy="10854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/>
              <a:t>Klasse Directory: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Klasse</a:t>
            </a:r>
          </a:p>
          <a:p>
            <a:r>
              <a:rPr lang="de-DE" dirty="0"/>
              <a:t>ermöglicht das Arbeiten mit Ordnern</a:t>
            </a:r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628650" y="2776152"/>
            <a:ext cx="6244913" cy="24622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delete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args.Contains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"/d"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(var path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Directory.Exists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Directory.Delete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Directory.CreateDirectory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8F2637-D222-4721-9D52-DD7B07F8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52" y="4856455"/>
            <a:ext cx="4649673" cy="14828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5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351838" cy="1085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/>
              <a:t>Klasse </a:t>
            </a:r>
            <a:r>
              <a:rPr lang="de-DE" b="1" dirty="0" err="1"/>
              <a:t>DirectoryInfo</a:t>
            </a:r>
            <a:r>
              <a:rPr lang="de-DE" b="1" dirty="0"/>
              <a:t>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 err="1"/>
              <a:t>instanziierbare</a:t>
            </a:r>
            <a:r>
              <a:rPr lang="de-DE" dirty="0"/>
              <a:t> Klasse</a:t>
            </a:r>
          </a:p>
          <a:p>
            <a:r>
              <a:rPr lang="de-DE" dirty="0"/>
              <a:t>liefert Ordnerinformationen</a:t>
            </a:r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628650" y="2802366"/>
            <a:ext cx="684726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DirectoryInfo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dirInfo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(var path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dirInfo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Directory.CreateDirectory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$"dir: \"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dirInfo.FullName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\"\n"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exists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dirInfo.Exists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creation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time: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dirInfo.CreationTime: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yyyy-MM-dd:hh.mm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de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968AF-12F4-4D42-B9D7-7F5DFDE1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23" y="4938416"/>
            <a:ext cx="6276152" cy="15256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1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351838" cy="1325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Klasse File: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Klasse</a:t>
            </a:r>
          </a:p>
          <a:p>
            <a:r>
              <a:rPr lang="de-DE" dirty="0"/>
              <a:t>Dateibearbeitung</a:t>
            </a:r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725114" y="3018067"/>
            <a:ext cx="6365124" cy="31085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pathTxt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"FileClass.txt"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sw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File.CreateText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sw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!= null) { */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my awesome text"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File.OpenText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sr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!= null) { */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((line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529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351838" cy="1325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Klasse File: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Klasse</a:t>
            </a:r>
          </a:p>
          <a:p>
            <a:r>
              <a:rPr lang="de-DE" dirty="0"/>
              <a:t>Dateibearbeitung</a:t>
            </a:r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726624" y="3016254"/>
            <a:ext cx="6365124" cy="34163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pathNoE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FileClass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fs =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File.Open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pathNoE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FileMode.Append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=!) null)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pathNoE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0xff, 0x42, 0x66, 0x01 }, 0, 4);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fs =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File.Open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pathNoE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FileMode.Open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=!) null) */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pathNoE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[8];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byteArray.Length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0, 8)) &gt; 0) {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readCount; i++){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$"0x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442364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E41-51D2-4E90-A8D2-FE3EB12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Dateiarbeit/Streams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9717-43F6-47A1-9FD5-5E0DB4B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51838" cy="1482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Klasse </a:t>
            </a:r>
            <a:r>
              <a:rPr lang="de-DE" b="1" dirty="0" err="1"/>
              <a:t>FileInfo</a:t>
            </a:r>
            <a:r>
              <a:rPr lang="de-DE" b="1" dirty="0"/>
              <a:t>:</a:t>
            </a:r>
          </a:p>
          <a:p>
            <a:r>
              <a:rPr lang="de-DE" dirty="0" err="1"/>
              <a:t>namespace</a:t>
            </a:r>
            <a:r>
              <a:rPr lang="de-DE" dirty="0"/>
              <a:t>: System.IO</a:t>
            </a:r>
          </a:p>
          <a:p>
            <a:r>
              <a:rPr lang="de-DE" dirty="0" err="1"/>
              <a:t>instanziierbare</a:t>
            </a:r>
            <a:r>
              <a:rPr lang="de-DE" dirty="0"/>
              <a:t> Klasse</a:t>
            </a:r>
          </a:p>
          <a:p>
            <a:r>
              <a:rPr lang="de-DE" dirty="0"/>
              <a:t>liefert </a:t>
            </a:r>
            <a:r>
              <a:rPr lang="de-DE" dirty="0" err="1"/>
              <a:t>Dateiifnormationen</a:t>
            </a:r>
            <a:endParaRPr lang="de-DE" dirty="0"/>
          </a:p>
          <a:p>
            <a:pPr marL="1587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5D76-E49D-4EB8-BC42-BC26E66F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8997-00F5-4A40-914A-1FED227E247A}"/>
              </a:ext>
            </a:extLst>
          </p:cNvPr>
          <p:cNvSpPr txBox="1"/>
          <p:nvPr/>
        </p:nvSpPr>
        <p:spPr>
          <a:xfrm>
            <a:off x="642853" y="3104241"/>
            <a:ext cx="7872497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"FileClass.exe"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     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fileInfo.FullName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$"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extension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fileInfo.Extension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\n„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$"last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access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fileInfo.LastAccessTime: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yyyy-MM-dd:hh.mm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B73FE-8514-4E0A-B9D8-C2A18078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2" y="4728796"/>
            <a:ext cx="7685702" cy="8481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4D9-9AA8-46A1-99B6-A5803403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Fehlerbehandlung/Debugging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F50C01-6335-4FEE-B9BC-66D1FB0E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120% der Programmierarbeit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968C5-F434-496B-ADFA-B0E0D017D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572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7D5A-BAFE-4FE9-A64B-4CF90F17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Fehlerbehandlung/Debugging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A9A1-E29B-41BE-82B1-0E9DCABF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5635"/>
            <a:ext cx="8351838" cy="525621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try</a:t>
            </a:r>
            <a:r>
              <a:rPr lang="de-DE" b="1" dirty="0"/>
              <a:t>-catch-</a:t>
            </a:r>
            <a:r>
              <a:rPr lang="de-DE" b="1" dirty="0" err="1"/>
              <a:t>finally</a:t>
            </a:r>
            <a:r>
              <a:rPr lang="de-DE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E0700-5BF0-4C77-B5F2-CDA7E792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98BCF-A2DA-4555-9DC6-EF9D0497AA30}"/>
              </a:ext>
            </a:extLst>
          </p:cNvPr>
          <p:cNvSpPr txBox="1"/>
          <p:nvPr/>
        </p:nvSpPr>
        <p:spPr>
          <a:xfrm>
            <a:off x="759279" y="2178528"/>
            <a:ext cx="5669280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2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31E9-FFDA-4688-9AD5-DEEF32FE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18C2-8B34-4E3D-8191-DDEAE3D6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676" y="1007041"/>
            <a:ext cx="4491990" cy="2663825"/>
          </a:xfr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A31515"/>
                </a:solidFill>
                <a:latin typeface="Consolas" panose="020B0609020204030204" pitchFamily="49" charset="0"/>
              </a:rPr>
              <a:t>„Hello, </a:t>
            </a:r>
            <a:r>
              <a:rPr lang="de-DE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de-DE" sz="13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9FF5-E934-4350-BDE6-43D9A9ED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6E087C-0F2E-427B-9344-0C0515265F48}"/>
              </a:ext>
            </a:extLst>
          </p:cNvPr>
          <p:cNvSpPr txBox="1">
            <a:spLocks/>
          </p:cNvSpPr>
          <p:nvPr/>
        </p:nvSpPr>
        <p:spPr bwMode="auto">
          <a:xfrm>
            <a:off x="3097705" y="3776563"/>
            <a:ext cx="5411932" cy="266382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ＭＳ Ｐゴシック" charset="-128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Hello { }</a:t>
            </a: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kern="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mscorlib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endParaRPr lang="de-DE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maxstack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ldstr</a:t>
            </a:r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kern="0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de-DE" sz="1300" kern="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de-DE" sz="1300" kern="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endParaRPr lang="de-DE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en-US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call </a:t>
            </a:r>
            <a:r>
              <a:rPr lang="en-US" sz="1300" kern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mscorlib</a:t>
            </a:r>
            <a:r>
              <a:rPr lang="en-US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en-US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::WriteLine(</a:t>
            </a:r>
            <a:r>
              <a:rPr lang="en-US" sz="1300" kern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endParaRPr lang="de-DE" sz="13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de-DE" sz="1300" kern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1AD7F-6312-47BA-8767-9A25915CED72}"/>
              </a:ext>
            </a:extLst>
          </p:cNvPr>
          <p:cNvSpPr txBox="1"/>
          <p:nvPr/>
        </p:nvSpPr>
        <p:spPr>
          <a:xfrm>
            <a:off x="7085822" y="1012583"/>
            <a:ext cx="962284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C#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3BB2-FE6D-41D7-95D7-028030DFFDFB}"/>
              </a:ext>
            </a:extLst>
          </p:cNvPr>
          <p:cNvSpPr txBox="1"/>
          <p:nvPr/>
        </p:nvSpPr>
        <p:spPr>
          <a:xfrm>
            <a:off x="7645501" y="3782105"/>
            <a:ext cx="869849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IL Code</a:t>
            </a:r>
          </a:p>
        </p:txBody>
      </p:sp>
    </p:spTree>
    <p:extLst>
      <p:ext uri="{BB962C8B-B14F-4D97-AF65-F5344CB8AC3E}">
        <p14:creationId xmlns:p14="http://schemas.microsoft.com/office/powerpoint/2010/main" val="17466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7BC7-CDC7-4331-BBF0-8A2778D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0A4F-9D9A-421B-880E-78A72478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7038" cy="4330699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Common Type System</a:t>
            </a:r>
          </a:p>
          <a:p>
            <a:pPr marL="206375" lvl="1" indent="-285750"/>
            <a:r>
              <a:rPr lang="de-DE" dirty="0"/>
              <a:t>Regeln, die von Sprachen eingehalten werden müssen</a:t>
            </a:r>
          </a:p>
          <a:p>
            <a:pPr marL="206375" lvl="1" indent="-285750"/>
            <a:r>
              <a:rPr lang="de-DE" dirty="0"/>
              <a:t>Definiert für Datentypen:</a:t>
            </a:r>
          </a:p>
          <a:p>
            <a:pPr marL="655638" lvl="2" indent="-285750"/>
            <a:r>
              <a:rPr lang="de-DE" dirty="0"/>
              <a:t>Deklaration</a:t>
            </a:r>
          </a:p>
          <a:p>
            <a:pPr marL="655638" lvl="2" indent="-285750"/>
            <a:r>
              <a:rPr lang="de-DE" dirty="0"/>
              <a:t>Nutzung</a:t>
            </a:r>
          </a:p>
          <a:p>
            <a:pPr marL="655638" lvl="2" indent="-285750"/>
            <a:r>
              <a:rPr lang="de-DE" dirty="0"/>
              <a:t>Management</a:t>
            </a:r>
          </a:p>
          <a:p>
            <a:pPr marL="206375" lvl="1" indent="-285750"/>
            <a:r>
              <a:rPr lang="de-DE" dirty="0"/>
              <a:t>Framework für:</a:t>
            </a:r>
          </a:p>
          <a:p>
            <a:pPr marL="655638" lvl="2" indent="-285750"/>
            <a:r>
              <a:rPr lang="de-DE" dirty="0"/>
              <a:t>Integration zwischen verschiedenen Sprachen</a:t>
            </a:r>
          </a:p>
          <a:p>
            <a:pPr marL="655638" lvl="2" indent="-285750"/>
            <a:r>
              <a:rPr lang="de-DE" dirty="0"/>
              <a:t>Typensicherheit</a:t>
            </a:r>
          </a:p>
          <a:p>
            <a:pPr marL="655638" lvl="2" indent="-285750"/>
            <a:r>
              <a:rPr lang="de-DE" dirty="0"/>
              <a:t>hoch performante Programmausführung</a:t>
            </a:r>
          </a:p>
          <a:p>
            <a:pPr marL="206375" lvl="1" indent="-285750"/>
            <a:r>
              <a:rPr lang="de-DE" dirty="0"/>
              <a:t>objektorientiert</a:t>
            </a:r>
          </a:p>
          <a:p>
            <a:pPr marL="206375" lvl="1" indent="-285750"/>
            <a:r>
              <a:rPr lang="de-DE" dirty="0"/>
              <a:t>Bibliothek mit primitiven Datentypen</a:t>
            </a:r>
          </a:p>
          <a:p>
            <a:pPr marL="206375" lvl="1" indent="-28575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07AC-A92A-4934-9C2C-C716EA6D8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8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F6222-E794-47EB-9243-AE7B3CF53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58" y="765175"/>
            <a:ext cx="3951222" cy="525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0F159-C195-4826-8BB6-B1BC5E5CC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Mike Arnhold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39810"/>
      </p:ext>
    </p:extLst>
  </p:cSld>
  <p:clrMapOvr>
    <a:masterClrMapping/>
  </p:clrMapOvr>
</p:sld>
</file>

<file path=ppt/theme/theme1.xml><?xml version="1.0" encoding="utf-8"?>
<a:theme xmlns:a="http://schemas.openxmlformats.org/drawingml/2006/main" name="ZIH_slides">
  <a:themeElements>
    <a:clrScheme name="1_zih_EPA_050514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zih_EPA_050514c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1_zih_EPA_050514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zih_EPA_050514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ZIH_slides_e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080"/>
      </a:hlink>
      <a:folHlink>
        <a:srgbClr val="004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IH_slides_bg_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ZIH_slides</Template>
  <TotalTime>0</TotalTime>
  <Words>4340</Words>
  <Application>Microsoft Office PowerPoint</Application>
  <PresentationFormat>On-screen Show (4:3)</PresentationFormat>
  <Paragraphs>1013</Paragraphs>
  <Slides>68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DIN-Bold</vt:lpstr>
      <vt:lpstr>Univers 45 Light</vt:lpstr>
      <vt:lpstr>Univers Light</vt:lpstr>
      <vt:lpstr>ZIH_slides</vt:lpstr>
      <vt:lpstr>ZIH_slides_en</vt:lpstr>
      <vt:lpstr>ZIH_slides_bg_en</vt:lpstr>
      <vt:lpstr>Office Theme</vt:lpstr>
      <vt:lpstr>C# Objektorientierte Programmierung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PowerPoint Presentation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Grundlagen</vt:lpstr>
      <vt:lpstr>Komponenten</vt:lpstr>
      <vt:lpstr>Komponenten</vt:lpstr>
      <vt:lpstr>Komponenten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Klassen und Structs</vt:lpstr>
      <vt:lpstr>Klassen und Structs</vt:lpstr>
      <vt:lpstr>Klassen und Structs</vt:lpstr>
      <vt:lpstr>Klassen und Structs</vt:lpstr>
      <vt:lpstr>Klassen und Structs</vt:lpstr>
      <vt:lpstr>Klassen und Structs</vt:lpstr>
      <vt:lpstr>Klassen und Structs</vt:lpstr>
      <vt:lpstr>Klassen und Structs</vt:lpstr>
      <vt:lpstr>Klassen und Structs</vt:lpstr>
      <vt:lpstr>Klassen und Structs</vt:lpstr>
      <vt:lpstr>Stringverarbeitung</vt:lpstr>
      <vt:lpstr>Stringverarbeitung</vt:lpstr>
      <vt:lpstr>Stringverarbeitung</vt:lpstr>
      <vt:lpstr>Stringverarbeitung</vt:lpstr>
      <vt:lpstr>Stringverarbeitung</vt:lpstr>
      <vt:lpstr>Dateiarbeit/Streams</vt:lpstr>
      <vt:lpstr>Dateiarbeit/Streams</vt:lpstr>
      <vt:lpstr>Dateiarbeit/Streams</vt:lpstr>
      <vt:lpstr>Dateiarbeit/Streams</vt:lpstr>
      <vt:lpstr>Dateiarbeit/Streams</vt:lpstr>
      <vt:lpstr>Dateiarbeit/Streams</vt:lpstr>
      <vt:lpstr>Dateiarbeit/Streams</vt:lpstr>
      <vt:lpstr>Fehlerbehandlung/Debugging</vt:lpstr>
      <vt:lpstr>Fehlerbehandlung/Debugging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Mike Arnhold</cp:lastModifiedBy>
  <cp:revision>699</cp:revision>
  <dcterms:created xsi:type="dcterms:W3CDTF">2016-01-06T08:14:42Z</dcterms:created>
  <dcterms:modified xsi:type="dcterms:W3CDTF">2020-11-02T11:46:06Z</dcterms:modified>
</cp:coreProperties>
</file>